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handoutMasterIdLst>
    <p:handoutMasterId r:id="rId39"/>
  </p:handoutMasterIdLst>
  <p:sldIdLst>
    <p:sldId id="266" r:id="rId2"/>
    <p:sldId id="267" r:id="rId3"/>
    <p:sldId id="305" r:id="rId4"/>
    <p:sldId id="269" r:id="rId5"/>
    <p:sldId id="270" r:id="rId6"/>
    <p:sldId id="271" r:id="rId7"/>
    <p:sldId id="272" r:id="rId8"/>
    <p:sldId id="273" r:id="rId9"/>
    <p:sldId id="306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304" r:id="rId28"/>
    <p:sldId id="291" r:id="rId29"/>
    <p:sldId id="292" r:id="rId30"/>
    <p:sldId id="293" r:id="rId31"/>
    <p:sldId id="294" r:id="rId32"/>
    <p:sldId id="302" r:id="rId33"/>
    <p:sldId id="303" r:id="rId34"/>
    <p:sldId id="295" r:id="rId35"/>
    <p:sldId id="296" r:id="rId36"/>
    <p:sldId id="297" r:id="rId37"/>
    <p:sldId id="298" r:id="rId38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FCC"/>
    <a:srgbClr val="FFFF83"/>
    <a:srgbClr val="0000FF"/>
    <a:srgbClr val="EAEAEA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4660"/>
  </p:normalViewPr>
  <p:slideViewPr>
    <p:cSldViewPr>
      <p:cViewPr varScale="1">
        <p:scale>
          <a:sx n="103" d="100"/>
          <a:sy n="103" d="100"/>
        </p:scale>
        <p:origin x="18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3.wmf"/><Relationship Id="rId5" Type="http://schemas.openxmlformats.org/officeDocument/2006/relationships/image" Target="../media/image38.wmf"/><Relationship Id="rId4" Type="http://schemas.openxmlformats.org/officeDocument/2006/relationships/image" Target="../media/image6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38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7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4" Type="http://schemas.openxmlformats.org/officeDocument/2006/relationships/image" Target="../media/image12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2" Type="http://schemas.openxmlformats.org/officeDocument/2006/relationships/image" Target="../media/image153.wmf"/><Relationship Id="rId1" Type="http://schemas.openxmlformats.org/officeDocument/2006/relationships/image" Target="../media/image73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7" Type="http://schemas.openxmlformats.org/officeDocument/2006/relationships/image" Target="../media/image166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image" Target="../media/image169.wmf"/><Relationship Id="rId7" Type="http://schemas.openxmlformats.org/officeDocument/2006/relationships/image" Target="../media/image173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Relationship Id="rId9" Type="http://schemas.openxmlformats.org/officeDocument/2006/relationships/image" Target="../media/image17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15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7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82B4B8E8-8405-4795-9D2D-EFCAEAA49D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949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08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06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18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25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376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51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23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97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837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289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051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返回</a:t>
            </a:r>
          </a:p>
        </p:txBody>
      </p:sp>
      <p:sp>
        <p:nvSpPr>
          <p:cNvPr id="36867" name="Oval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后页</a:t>
            </a:r>
          </a:p>
        </p:txBody>
      </p:sp>
      <p:sp>
        <p:nvSpPr>
          <p:cNvPr id="36868" name="Oval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前页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7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69.png"/><Relationship Id="rId4" Type="http://schemas.openxmlformats.org/officeDocument/2006/relationships/image" Target="../media/image6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7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72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7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77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8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86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83.wmf"/><Relationship Id="rId1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oleObject" Target="../embeddings/oleObject93.bin"/><Relationship Id="rId7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87.wmf"/><Relationship Id="rId9" Type="http://schemas.openxmlformats.org/officeDocument/2006/relationships/image" Target="../media/image89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0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13" Type="http://schemas.openxmlformats.org/officeDocument/2006/relationships/image" Target="../media/image96.wmf"/><Relationship Id="rId3" Type="http://schemas.openxmlformats.org/officeDocument/2006/relationships/image" Target="../media/image97.wmf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95.wmf"/><Relationship Id="rId5" Type="http://schemas.openxmlformats.org/officeDocument/2006/relationships/image" Target="../media/image92.wmf"/><Relationship Id="rId10" Type="http://schemas.openxmlformats.org/officeDocument/2006/relationships/oleObject" Target="../embeddings/oleObject99.bin"/><Relationship Id="rId4" Type="http://schemas.openxmlformats.org/officeDocument/2006/relationships/oleObject" Target="../embeddings/oleObject96.bin"/><Relationship Id="rId9" Type="http://schemas.openxmlformats.org/officeDocument/2006/relationships/image" Target="../media/image9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102.wmf"/><Relationship Id="rId18" Type="http://schemas.openxmlformats.org/officeDocument/2006/relationships/oleObject" Target="../embeddings/oleObject108.bin"/><Relationship Id="rId3" Type="http://schemas.openxmlformats.org/officeDocument/2006/relationships/oleObject" Target="../embeddings/oleObject101.bin"/><Relationship Id="rId7" Type="http://schemas.openxmlformats.org/officeDocument/2006/relationships/image" Target="../media/image99.wmf"/><Relationship Id="rId12" Type="http://schemas.openxmlformats.org/officeDocument/2006/relationships/oleObject" Target="../embeddings/oleObject105.bin"/><Relationship Id="rId17" Type="http://schemas.openxmlformats.org/officeDocument/2006/relationships/image" Target="../media/image10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7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01.wmf"/><Relationship Id="rId5" Type="http://schemas.openxmlformats.org/officeDocument/2006/relationships/image" Target="../media/image106.wmf"/><Relationship Id="rId15" Type="http://schemas.openxmlformats.org/officeDocument/2006/relationships/image" Target="../media/image103.wmf"/><Relationship Id="rId10" Type="http://schemas.openxmlformats.org/officeDocument/2006/relationships/oleObject" Target="../embeddings/oleObject104.bin"/><Relationship Id="rId19" Type="http://schemas.openxmlformats.org/officeDocument/2006/relationships/image" Target="../media/image105.wmf"/><Relationship Id="rId4" Type="http://schemas.openxmlformats.org/officeDocument/2006/relationships/image" Target="../media/image98.wmf"/><Relationship Id="rId9" Type="http://schemas.openxmlformats.org/officeDocument/2006/relationships/image" Target="../media/image100.wmf"/><Relationship Id="rId14" Type="http://schemas.openxmlformats.org/officeDocument/2006/relationships/oleObject" Target="../embeddings/oleObject10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14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122.bin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70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1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1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2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2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35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3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2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3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3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44.bin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3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137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3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50.bin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4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4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46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55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162.bin"/><Relationship Id="rId18" Type="http://schemas.openxmlformats.org/officeDocument/2006/relationships/image" Target="../media/image159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56.wmf"/><Relationship Id="rId17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8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10" Type="http://schemas.openxmlformats.org/officeDocument/2006/relationships/image" Target="../media/image155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5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170.bin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6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6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10" Type="http://schemas.openxmlformats.org/officeDocument/2006/relationships/image" Target="../media/image163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6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174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71.wmf"/><Relationship Id="rId17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3.wmf"/><Relationship Id="rId20" Type="http://schemas.openxmlformats.org/officeDocument/2006/relationships/image" Target="../media/image175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10" Type="http://schemas.openxmlformats.org/officeDocument/2006/relationships/image" Target="../media/image170.wmf"/><Relationship Id="rId19" Type="http://schemas.openxmlformats.org/officeDocument/2006/relationships/oleObject" Target="../embeddings/oleObject180.bin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7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oleObject" Target="../embeddings/oleObject186.bin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0" Type="http://schemas.openxmlformats.org/officeDocument/2006/relationships/image" Target="../media/image179.wmf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8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1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2.wmf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40.bin"/><Relationship Id="rId21" Type="http://schemas.openxmlformats.org/officeDocument/2006/relationships/oleObject" Target="../embeddings/oleObject49.bin"/><Relationship Id="rId7" Type="http://schemas.openxmlformats.org/officeDocument/2006/relationships/image" Target="../media/image46.png"/><Relationship Id="rId12" Type="http://schemas.openxmlformats.org/officeDocument/2006/relationships/oleObject" Target="../embeddings/oleObject44.bin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11" Type="http://schemas.openxmlformats.org/officeDocument/2006/relationships/image" Target="../media/image41.wmf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oleObject" Target="../embeddings/oleObject43.bin"/><Relationship Id="rId19" Type="http://schemas.openxmlformats.org/officeDocument/2006/relationships/oleObject" Target="../embeddings/oleObject48.bin"/><Relationship Id="rId4" Type="http://schemas.openxmlformats.org/officeDocument/2006/relationships/image" Target="../media/image38.wmf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45.bin"/><Relationship Id="rId22" Type="http://schemas.openxmlformats.org/officeDocument/2006/relationships/image" Target="../media/image4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1416270" y="522358"/>
            <a:ext cx="654010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40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Ch16§</a:t>
            </a:r>
            <a:r>
              <a:rPr lang="en-US" altLang="zh-CN" sz="4000" dirty="0" smtClean="0">
                <a:ea typeface="华文新魏" panose="02010800040101010101" pitchFamily="2" charset="-122"/>
              </a:rPr>
              <a:t>2</a:t>
            </a:r>
            <a:r>
              <a:rPr lang="en-US" altLang="zh-CN" sz="40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4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二元函数的极限 </a:t>
            </a:r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974725" y="1268413"/>
            <a:ext cx="7629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与一元函数的极限相类似， 二元函数的极限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539750" y="1844675"/>
            <a:ext cx="8118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同样是二元函数微积分的基础</a:t>
            </a:r>
            <a:r>
              <a:rPr lang="en-US" altLang="zh-CN" sz="3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zh-CN" altLang="en-US" sz="3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但因自变量个数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539750" y="2492375"/>
            <a:ext cx="8116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的增多</a:t>
            </a:r>
            <a:r>
              <a:rPr lang="en-US" altLang="zh-CN" sz="3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3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导致多元函数的极限有重极限与累次极</a:t>
            </a:r>
            <a:r>
              <a:rPr lang="zh-CN" altLang="en-US" sz="36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611188" y="3213100"/>
            <a:ext cx="7904162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限两种形式</a:t>
            </a:r>
            <a:r>
              <a:rPr lang="en-US" altLang="zh-CN" sz="3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3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而累次极限是一元函数情</a:t>
            </a:r>
            <a:r>
              <a:rPr lang="zh-CN" altLang="en-US" b="0" dirty="0">
                <a:ea typeface="华文新魏" panose="02010800040101010101" pitchFamily="2" charset="-122"/>
              </a:rPr>
              <a:t>形下所不</a:t>
            </a:r>
          </a:p>
        </p:txBody>
      </p:sp>
      <p:sp>
        <p:nvSpPr>
          <p:cNvPr id="12320" name="Rectangle 32"/>
          <p:cNvSpPr>
            <a:spLocks noChangeArrowheads="1"/>
          </p:cNvSpPr>
          <p:nvPr/>
        </p:nvSpPr>
        <p:spPr bwMode="auto">
          <a:xfrm>
            <a:off x="611188" y="3789363"/>
            <a:ext cx="1927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会出现的</a:t>
            </a:r>
            <a:r>
              <a:rPr lang="en-US" altLang="zh-CN" sz="3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en-US" altLang="zh-CN" sz="36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12321" name="Rectangle 3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187624" y="4509120"/>
            <a:ext cx="41751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一、二元函数的极限 </a:t>
            </a:r>
          </a:p>
        </p:txBody>
      </p:sp>
      <p:sp>
        <p:nvSpPr>
          <p:cNvPr id="12322" name="Rectangle 3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259632" y="5157192"/>
            <a:ext cx="2886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二、累次极限</a:t>
            </a:r>
            <a:r>
              <a:rPr lang="zh-CN" altLang="en-US" sz="36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10" name="Rectangle 3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15616" y="5877272"/>
            <a:ext cx="30957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4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作业</a:t>
            </a:r>
            <a:r>
              <a:rPr lang="en-US" altLang="zh-CN" sz="34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: 2, 4, 6, 7</a:t>
            </a:r>
            <a:r>
              <a:rPr lang="zh-CN" altLang="en-US" sz="36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36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539552" y="1340768"/>
            <a:ext cx="7651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>
                <a:latin typeface="宋体" panose="02010600030101010101" pitchFamily="2" charset="-122"/>
              </a:rPr>
              <a:t>下述定理及其推论相当于一元函数极限的海涅归</a:t>
            </a: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683568" y="2060848"/>
            <a:ext cx="551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结</a:t>
            </a:r>
            <a:r>
              <a:rPr lang="zh-CN" altLang="en-US" dirty="0">
                <a:latin typeface="宋体" panose="02010600030101010101" pitchFamily="2" charset="-122"/>
              </a:rPr>
              <a:t>原则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而且证明方法也相类似</a:t>
            </a:r>
            <a:r>
              <a:rPr lang="en-US" altLang="zh-CN" dirty="0">
                <a:latin typeface="宋体" panose="02010600030101010101" pitchFamily="2" charset="-122"/>
              </a:rPr>
              <a:t>). </a:t>
            </a:r>
          </a:p>
        </p:txBody>
      </p:sp>
      <p:grpSp>
        <p:nvGrpSpPr>
          <p:cNvPr id="65556" name="Group 20"/>
          <p:cNvGrpSpPr>
            <a:grpSpLocks/>
          </p:cNvGrpSpPr>
          <p:nvPr/>
        </p:nvGrpSpPr>
        <p:grpSpPr bwMode="auto">
          <a:xfrm>
            <a:off x="539552" y="2852936"/>
            <a:ext cx="8078787" cy="1008063"/>
            <a:chOff x="385" y="2115"/>
            <a:chExt cx="5089" cy="635"/>
          </a:xfrm>
        </p:grpSpPr>
        <p:sp>
          <p:nvSpPr>
            <p:cNvPr id="65545" name="Rectangle 9"/>
            <p:cNvSpPr>
              <a:spLocks noChangeArrowheads="1"/>
            </p:cNvSpPr>
            <p:nvPr/>
          </p:nvSpPr>
          <p:spPr bwMode="auto">
            <a:xfrm>
              <a:off x="385" y="2160"/>
              <a:ext cx="10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定理</a:t>
              </a:r>
              <a:r>
                <a:rPr lang="en-US" altLang="zh-CN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16.5</a:t>
              </a:r>
              <a:r>
                <a:rPr lang="en-US" altLang="zh-CN" dirty="0">
                  <a:cs typeface="Times New Roman" panose="02020603050405020304" pitchFamily="18" charset="0"/>
                </a:rPr>
                <a:t>  </a:t>
              </a:r>
              <a:endParaRPr lang="en-US" altLang="zh-CN" sz="2400" b="0" dirty="0"/>
            </a:p>
          </p:txBody>
        </p:sp>
        <p:graphicFrame>
          <p:nvGraphicFramePr>
            <p:cNvPr id="65544" name="Object 8"/>
            <p:cNvGraphicFramePr>
              <a:graphicFrameLocks noChangeAspect="1"/>
            </p:cNvGraphicFramePr>
            <p:nvPr/>
          </p:nvGraphicFramePr>
          <p:xfrm>
            <a:off x="1383" y="2204"/>
            <a:ext cx="1350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27" r:id="rId3" imgW="2145369" imgH="863225" progId="Equation.DSMT4">
                    <p:embed/>
                  </p:oleObj>
                </mc:Choice>
                <mc:Fallback>
                  <p:oleObj r:id="rId3" imgW="2145369" imgH="863225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204"/>
                          <a:ext cx="1350" cy="5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6" name="Rectangle 10"/>
            <p:cNvSpPr>
              <a:spLocks noChangeArrowheads="1"/>
            </p:cNvSpPr>
            <p:nvPr/>
          </p:nvSpPr>
          <p:spPr bwMode="auto">
            <a:xfrm>
              <a:off x="2744" y="2115"/>
              <a:ext cx="27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的充要条件是：对于 </a:t>
              </a:r>
              <a:r>
                <a:rPr lang="en-US" altLang="zh-CN" i="1">
                  <a:cs typeface="Times New Roman" panose="02020603050405020304" pitchFamily="18" charset="0"/>
                </a:rPr>
                <a:t>D </a:t>
              </a:r>
              <a:r>
                <a:rPr lang="zh-CN" altLang="en-US">
                  <a:cs typeface="Times New Roman" panose="02020603050405020304" pitchFamily="18" charset="0"/>
                </a:rPr>
                <a:t>的 </a:t>
              </a:r>
              <a:r>
                <a:rPr lang="zh-CN" altLang="en-US" sz="1100">
                  <a:latin typeface="宋体" panose="02010600030101010101" pitchFamily="2" charset="-122"/>
                </a:rPr>
                <a:t> </a:t>
              </a:r>
              <a:endParaRPr lang="zh-CN" altLang="en-US" sz="2400" b="0"/>
            </a:p>
          </p:txBody>
        </p:sp>
      </p:grpSp>
      <p:grpSp>
        <p:nvGrpSpPr>
          <p:cNvPr id="65555" name="Group 19"/>
          <p:cNvGrpSpPr>
            <a:grpSpLocks/>
          </p:cNvGrpSpPr>
          <p:nvPr/>
        </p:nvGrpSpPr>
        <p:grpSpPr bwMode="auto">
          <a:xfrm>
            <a:off x="611560" y="3933056"/>
            <a:ext cx="6407150" cy="541338"/>
            <a:chOff x="385" y="2795"/>
            <a:chExt cx="4036" cy="341"/>
          </a:xfrm>
        </p:grpSpPr>
        <p:sp>
          <p:nvSpPr>
            <p:cNvPr id="65548" name="Rectangle 12"/>
            <p:cNvSpPr>
              <a:spLocks noChangeArrowheads="1"/>
            </p:cNvSpPr>
            <p:nvPr/>
          </p:nvSpPr>
          <p:spPr bwMode="auto">
            <a:xfrm>
              <a:off x="385" y="2795"/>
              <a:ext cx="18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latin typeface="宋体" panose="02010600030101010101" pitchFamily="2" charset="-122"/>
                </a:rPr>
                <a:t>任一子集</a:t>
              </a:r>
              <a:r>
                <a:rPr lang="zh-CN" altLang="en-US" dirty="0"/>
                <a:t> </a:t>
              </a:r>
              <a:r>
                <a:rPr lang="en-US" altLang="zh-CN" i="1" dirty="0"/>
                <a:t>E</a:t>
              </a:r>
              <a:r>
                <a:rPr lang="en-US" altLang="zh-CN" dirty="0">
                  <a:latin typeface="宋体" panose="02010600030101010101" pitchFamily="2" charset="-122"/>
                </a:rPr>
                <a:t>,</a:t>
              </a:r>
              <a:r>
                <a:rPr lang="zh-CN" altLang="en-US" dirty="0">
                  <a:latin typeface="宋体" panose="02010600030101010101" pitchFamily="2" charset="-122"/>
                </a:rPr>
                <a:t>只要 </a:t>
              </a:r>
            </a:p>
          </p:txBody>
        </p:sp>
        <p:sp>
          <p:nvSpPr>
            <p:cNvPr id="65549" name="Rectangle 13"/>
            <p:cNvSpPr>
              <a:spLocks noChangeArrowheads="1"/>
            </p:cNvSpPr>
            <p:nvPr/>
          </p:nvSpPr>
          <p:spPr bwMode="auto">
            <a:xfrm>
              <a:off x="2140" y="2809"/>
              <a:ext cx="22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　仍是</a:t>
              </a:r>
              <a:r>
                <a:rPr lang="zh-CN" altLang="en-US"/>
                <a:t> </a:t>
              </a:r>
              <a:r>
                <a:rPr lang="en-US" altLang="zh-CN" i="1"/>
                <a:t>E </a:t>
              </a:r>
              <a:r>
                <a:rPr lang="zh-CN" altLang="en-US">
                  <a:latin typeface="宋体" panose="02010600030101010101" pitchFamily="2" charset="-122"/>
                </a:rPr>
                <a:t>的聚点</a:t>
              </a:r>
              <a:r>
                <a:rPr lang="en-US" altLang="zh-CN">
                  <a:latin typeface="宋体" panose="02010600030101010101" pitchFamily="2" charset="-122"/>
                </a:rPr>
                <a:t>,</a:t>
              </a:r>
              <a:r>
                <a:rPr lang="zh-CN" altLang="en-US">
                  <a:latin typeface="宋体" panose="02010600030101010101" pitchFamily="2" charset="-122"/>
                </a:rPr>
                <a:t>就有</a:t>
              </a:r>
            </a:p>
          </p:txBody>
        </p:sp>
        <p:graphicFrame>
          <p:nvGraphicFramePr>
            <p:cNvPr id="65550" name="Object 14"/>
            <p:cNvGraphicFramePr>
              <a:graphicFrameLocks noChangeAspect="1"/>
            </p:cNvGraphicFramePr>
            <p:nvPr/>
          </p:nvGraphicFramePr>
          <p:xfrm>
            <a:off x="2158" y="2846"/>
            <a:ext cx="2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28" name="Equation" r:id="rId5" imgW="342751" imgH="431613" progId="Equation.DSMT4">
                    <p:embed/>
                  </p:oleObj>
                </mc:Choice>
                <mc:Fallback>
                  <p:oleObj name="Equation" r:id="rId5" imgW="342751" imgH="431613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8" y="2846"/>
                          <a:ext cx="21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55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628859"/>
              </p:ext>
            </p:extLst>
          </p:nvPr>
        </p:nvGraphicFramePr>
        <p:xfrm>
          <a:off x="3275856" y="4653136"/>
          <a:ext cx="22764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29" r:id="rId7" imgW="2273300" imgH="863600" progId="Equation.DSMT4">
                  <p:embed/>
                </p:oleObj>
              </mc:Choice>
              <mc:Fallback>
                <p:oleObj r:id="rId7" imgW="2273300" imgH="8636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653136"/>
                        <a:ext cx="2276475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42" name="Group 30"/>
          <p:cNvGrpSpPr>
            <a:grpSpLocks/>
          </p:cNvGrpSpPr>
          <p:nvPr/>
        </p:nvGrpSpPr>
        <p:grpSpPr bwMode="auto">
          <a:xfrm>
            <a:off x="611188" y="620713"/>
            <a:ext cx="7669212" cy="936625"/>
            <a:chOff x="364" y="391"/>
            <a:chExt cx="4831" cy="590"/>
          </a:xfrm>
        </p:grpSpPr>
        <p:graphicFrame>
          <p:nvGraphicFramePr>
            <p:cNvPr id="64515" name="Object 3"/>
            <p:cNvGraphicFramePr>
              <a:graphicFrameLocks noChangeAspect="1"/>
            </p:cNvGraphicFramePr>
            <p:nvPr/>
          </p:nvGraphicFramePr>
          <p:xfrm>
            <a:off x="1362" y="439"/>
            <a:ext cx="90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67" r:id="rId3" imgW="1435100" imgH="431800" progId="Equation.DSMT4">
                    <p:embed/>
                  </p:oleObj>
                </mc:Choice>
                <mc:Fallback>
                  <p:oleObj r:id="rId3" imgW="1435100" imgH="4318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2" y="439"/>
                          <a:ext cx="90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4" name="Object 2"/>
            <p:cNvGraphicFramePr>
              <a:graphicFrameLocks noChangeAspect="1"/>
            </p:cNvGraphicFramePr>
            <p:nvPr/>
          </p:nvGraphicFramePr>
          <p:xfrm>
            <a:off x="4241" y="429"/>
            <a:ext cx="954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68" r:id="rId5" imgW="1511300" imgH="876300" progId="Equation.DSMT4">
                    <p:embed/>
                  </p:oleObj>
                </mc:Choice>
                <mc:Fallback>
                  <p:oleObj r:id="rId5" imgW="1511300" imgH="87630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429"/>
                          <a:ext cx="954" cy="5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16" name="Rectangle 4"/>
            <p:cNvSpPr>
              <a:spLocks noChangeArrowheads="1"/>
            </p:cNvSpPr>
            <p:nvPr/>
          </p:nvSpPr>
          <p:spPr bwMode="auto">
            <a:xfrm>
              <a:off x="364" y="391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  <a:cs typeface="Times New Roman" panose="02020603050405020304" pitchFamily="18" charset="0"/>
                </a:rPr>
                <a:t>推论</a:t>
              </a:r>
              <a:r>
                <a:rPr lang="en-US" altLang="zh-CN">
                  <a:solidFill>
                    <a:srgbClr val="FF0000"/>
                  </a:solidFill>
                  <a:cs typeface="Times New Roman" panose="02020603050405020304" pitchFamily="18" charset="0"/>
                </a:rPr>
                <a:t>1  </a:t>
              </a:r>
              <a:r>
                <a:rPr lang="zh-CN" altLang="en-US">
                  <a:cs typeface="Times New Roman" panose="02020603050405020304" pitchFamily="18" charset="0"/>
                </a:rPr>
                <a:t>若</a:t>
              </a:r>
              <a:endParaRPr lang="zh-CN" altLang="en-US" sz="2400" b="0"/>
            </a:p>
          </p:txBody>
        </p:sp>
        <p:sp>
          <p:nvSpPr>
            <p:cNvPr id="64517" name="Rectangle 5"/>
            <p:cNvSpPr>
              <a:spLocks noChangeArrowheads="1"/>
            </p:cNvSpPr>
            <p:nvPr/>
          </p:nvSpPr>
          <p:spPr bwMode="auto">
            <a:xfrm>
              <a:off x="2162" y="391"/>
              <a:ext cx="21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, </a:t>
              </a:r>
              <a:r>
                <a:rPr lang="en-US" altLang="zh-CN" i="1">
                  <a:cs typeface="Times New Roman" panose="02020603050405020304" pitchFamily="18" charset="0"/>
                </a:rPr>
                <a:t>P</a:t>
              </a:r>
              <a:r>
                <a:rPr lang="en-US" altLang="zh-CN" baseline="-30000">
                  <a:cs typeface="Times New Roman" panose="02020603050405020304" pitchFamily="18" charset="0"/>
                </a:rPr>
                <a:t>0  </a:t>
              </a:r>
              <a:r>
                <a:rPr lang="zh-CN" altLang="en-US">
                  <a:cs typeface="Times New Roman" panose="02020603050405020304" pitchFamily="18" charset="0"/>
                </a:rPr>
                <a:t>是 </a:t>
              </a:r>
              <a:r>
                <a:rPr lang="en-US" altLang="zh-CN" i="1">
                  <a:cs typeface="Times New Roman" panose="02020603050405020304" pitchFamily="18" charset="0"/>
                </a:rPr>
                <a:t>E</a:t>
              </a:r>
              <a:r>
                <a:rPr lang="en-US" altLang="zh-CN" baseline="-30000">
                  <a:cs typeface="Times New Roman" panose="02020603050405020304" pitchFamily="18" charset="0"/>
                </a:rPr>
                <a:t>1 </a:t>
              </a:r>
              <a:r>
                <a:rPr lang="zh-CN" altLang="en-US">
                  <a:cs typeface="Times New Roman" panose="02020603050405020304" pitchFamily="18" charset="0"/>
                </a:rPr>
                <a:t>的聚点</a:t>
              </a:r>
              <a:r>
                <a:rPr lang="en-US" altLang="zh-CN"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使  </a:t>
              </a:r>
            </a:p>
          </p:txBody>
        </p:sp>
      </p:grpSp>
      <p:grpSp>
        <p:nvGrpSpPr>
          <p:cNvPr id="64540" name="Group 28"/>
          <p:cNvGrpSpPr>
            <a:grpSpLocks/>
          </p:cNvGrpSpPr>
          <p:nvPr/>
        </p:nvGrpSpPr>
        <p:grpSpPr bwMode="auto">
          <a:xfrm>
            <a:off x="611188" y="1554163"/>
            <a:ext cx="5689600" cy="938212"/>
            <a:chOff x="385" y="979"/>
            <a:chExt cx="3584" cy="591"/>
          </a:xfrm>
        </p:grpSpPr>
        <p:sp>
          <p:nvSpPr>
            <p:cNvPr id="64520" name="Rectangle 8"/>
            <p:cNvSpPr>
              <a:spLocks noChangeArrowheads="1"/>
            </p:cNvSpPr>
            <p:nvPr/>
          </p:nvSpPr>
          <p:spPr bwMode="auto">
            <a:xfrm>
              <a:off x="385" y="988"/>
              <a:ext cx="11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不存在</a:t>
              </a:r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则</a:t>
              </a:r>
              <a:endParaRPr lang="zh-CN" altLang="en-US" sz="2400" b="0"/>
            </a:p>
          </p:txBody>
        </p:sp>
        <p:graphicFrame>
          <p:nvGraphicFramePr>
            <p:cNvPr id="64519" name="Object 7"/>
            <p:cNvGraphicFramePr>
              <a:graphicFrameLocks noChangeAspect="1"/>
            </p:cNvGraphicFramePr>
            <p:nvPr/>
          </p:nvGraphicFramePr>
          <p:xfrm>
            <a:off x="1518" y="1024"/>
            <a:ext cx="954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69" r:id="rId7" imgW="1511300" imgH="863600" progId="Equation.DSMT4">
                    <p:embed/>
                  </p:oleObj>
                </mc:Choice>
                <mc:Fallback>
                  <p:oleObj r:id="rId7" imgW="1511300" imgH="8636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8" y="1024"/>
                          <a:ext cx="954" cy="5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1" name="Rectangle 9"/>
            <p:cNvSpPr>
              <a:spLocks noChangeArrowheads="1"/>
            </p:cNvSpPr>
            <p:nvPr/>
          </p:nvSpPr>
          <p:spPr bwMode="auto">
            <a:xfrm>
              <a:off x="2388" y="979"/>
              <a:ext cx="15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也不存在．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aphicFrame>
        <p:nvGraphicFramePr>
          <p:cNvPr id="64523" name="Object 11"/>
          <p:cNvGraphicFramePr>
            <a:graphicFrameLocks noChangeAspect="1"/>
          </p:cNvGraphicFramePr>
          <p:nvPr/>
        </p:nvGraphicFramePr>
        <p:xfrm>
          <a:off x="1922463" y="3427413"/>
          <a:ext cx="51085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0" name="Equation" r:id="rId9" imgW="5105400" imgH="889000" progId="Equation.DSMT4">
                  <p:embed/>
                </p:oleObj>
              </mc:Choice>
              <mc:Fallback>
                <p:oleObj name="Equation" r:id="rId9" imgW="5105400" imgH="8890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3427413"/>
                        <a:ext cx="510857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44" name="Group 32"/>
          <p:cNvGrpSpPr>
            <a:grpSpLocks/>
          </p:cNvGrpSpPr>
          <p:nvPr/>
        </p:nvGrpSpPr>
        <p:grpSpPr bwMode="auto">
          <a:xfrm>
            <a:off x="611188" y="2565400"/>
            <a:ext cx="7400925" cy="530225"/>
            <a:chOff x="385" y="1616"/>
            <a:chExt cx="4662" cy="334"/>
          </a:xfrm>
        </p:grpSpPr>
        <p:graphicFrame>
          <p:nvGraphicFramePr>
            <p:cNvPr id="64524" name="Object 12"/>
            <p:cNvGraphicFramePr>
              <a:graphicFrameLocks noChangeAspect="1"/>
            </p:cNvGraphicFramePr>
            <p:nvPr/>
          </p:nvGraphicFramePr>
          <p:xfrm>
            <a:off x="1383" y="1670"/>
            <a:ext cx="156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71" r:id="rId11" imgW="2489200" imgH="431800" progId="Equation.DSMT4">
                    <p:embed/>
                  </p:oleObj>
                </mc:Choice>
                <mc:Fallback>
                  <p:oleObj r:id="rId11" imgW="2489200" imgH="4318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670"/>
                          <a:ext cx="156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5" name="Rectangle 13"/>
            <p:cNvSpPr>
              <a:spLocks noChangeArrowheads="1"/>
            </p:cNvSpPr>
            <p:nvPr/>
          </p:nvSpPr>
          <p:spPr bwMode="auto">
            <a:xfrm>
              <a:off x="385" y="1616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</a:rPr>
                <a:t>推论</a:t>
              </a:r>
              <a:r>
                <a:rPr lang="en-US" altLang="zh-CN">
                  <a:solidFill>
                    <a:srgbClr val="FF0000"/>
                  </a:solidFill>
                </a:rPr>
                <a:t>2 </a:t>
              </a:r>
              <a:r>
                <a:rPr lang="en-US" altLang="zh-CN"/>
                <a:t> </a:t>
              </a:r>
              <a:r>
                <a:rPr lang="zh-CN" altLang="en-US"/>
                <a:t>若</a:t>
              </a:r>
              <a:endParaRPr lang="zh-CN" altLang="en-US" sz="2400" b="0"/>
            </a:p>
          </p:txBody>
        </p:sp>
        <p:sp>
          <p:nvSpPr>
            <p:cNvPr id="64526" name="Rectangle 14"/>
            <p:cNvSpPr>
              <a:spLocks noChangeArrowheads="1"/>
            </p:cNvSpPr>
            <p:nvPr/>
          </p:nvSpPr>
          <p:spPr bwMode="auto">
            <a:xfrm>
              <a:off x="2859" y="1623"/>
              <a:ext cx="21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 </a:t>
              </a:r>
              <a:r>
                <a:rPr lang="zh-CN" altLang="en-US"/>
                <a:t>是它们的聚点，使得</a:t>
              </a:r>
              <a:endParaRPr lang="zh-CN" altLang="en-US" sz="2400" b="0"/>
            </a:p>
          </p:txBody>
        </p:sp>
      </p:grpSp>
      <p:grpSp>
        <p:nvGrpSpPr>
          <p:cNvPr id="64543" name="Group 31"/>
          <p:cNvGrpSpPr>
            <a:grpSpLocks/>
          </p:cNvGrpSpPr>
          <p:nvPr/>
        </p:nvGrpSpPr>
        <p:grpSpPr bwMode="auto">
          <a:xfrm>
            <a:off x="611188" y="4508500"/>
            <a:ext cx="6840537" cy="919163"/>
            <a:chOff x="385" y="2840"/>
            <a:chExt cx="4309" cy="579"/>
          </a:xfrm>
        </p:grpSpPr>
        <p:graphicFrame>
          <p:nvGraphicFramePr>
            <p:cNvPr id="64530" name="Object 18"/>
            <p:cNvGraphicFramePr>
              <a:graphicFrameLocks noChangeAspect="1"/>
            </p:cNvGraphicFramePr>
            <p:nvPr/>
          </p:nvGraphicFramePr>
          <p:xfrm>
            <a:off x="1588" y="2885"/>
            <a:ext cx="70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72" r:id="rId13" imgW="1117600" imgH="431800" progId="Equation.DSMT4">
                    <p:embed/>
                  </p:oleObj>
                </mc:Choice>
                <mc:Fallback>
                  <p:oleObj r:id="rId13" imgW="1117600" imgH="43180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8" y="2885"/>
                          <a:ext cx="70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9" name="Object 17"/>
            <p:cNvGraphicFramePr>
              <a:graphicFrameLocks noChangeAspect="1"/>
            </p:cNvGraphicFramePr>
            <p:nvPr/>
          </p:nvGraphicFramePr>
          <p:xfrm>
            <a:off x="2661" y="2873"/>
            <a:ext cx="1080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73" r:id="rId15" imgW="1714500" imgH="863600" progId="Equation.DSMT4">
                    <p:embed/>
                  </p:oleObj>
                </mc:Choice>
                <mc:Fallback>
                  <p:oleObj r:id="rId15" imgW="1714500" imgH="86360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1" y="2873"/>
                          <a:ext cx="1080" cy="5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1" name="Rectangle 19"/>
            <p:cNvSpPr>
              <a:spLocks noChangeArrowheads="1"/>
            </p:cNvSpPr>
            <p:nvPr/>
          </p:nvSpPr>
          <p:spPr bwMode="auto">
            <a:xfrm>
              <a:off x="385" y="2840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都存在，但</a:t>
              </a:r>
              <a:endParaRPr lang="zh-CN" altLang="en-US" sz="2400" b="0"/>
            </a:p>
          </p:txBody>
        </p:sp>
        <p:sp>
          <p:nvSpPr>
            <p:cNvPr id="64532" name="Rectangle 20"/>
            <p:cNvSpPr>
              <a:spLocks noChangeArrowheads="1"/>
            </p:cNvSpPr>
            <p:nvPr/>
          </p:nvSpPr>
          <p:spPr bwMode="auto">
            <a:xfrm>
              <a:off x="2290" y="2840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, </a:t>
              </a:r>
              <a:r>
                <a:rPr lang="zh-CN" altLang="en-US"/>
                <a:t>则</a:t>
              </a:r>
              <a:endParaRPr lang="zh-CN" altLang="en-US" sz="2400" b="0"/>
            </a:p>
          </p:txBody>
        </p:sp>
        <p:sp>
          <p:nvSpPr>
            <p:cNvPr id="64533" name="Rectangle 21"/>
            <p:cNvSpPr>
              <a:spLocks noChangeArrowheads="1"/>
            </p:cNvSpPr>
            <p:nvPr/>
          </p:nvSpPr>
          <p:spPr bwMode="auto">
            <a:xfrm>
              <a:off x="3682" y="2840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不存在．</a:t>
              </a:r>
              <a:endParaRPr lang="zh-CN" altLang="en-US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18" name="Group 30"/>
          <p:cNvGrpSpPr>
            <a:grpSpLocks/>
          </p:cNvGrpSpPr>
          <p:nvPr/>
        </p:nvGrpSpPr>
        <p:grpSpPr bwMode="auto">
          <a:xfrm>
            <a:off x="611188" y="476250"/>
            <a:ext cx="7921625" cy="911225"/>
            <a:chOff x="385" y="300"/>
            <a:chExt cx="4990" cy="574"/>
          </a:xfrm>
        </p:grpSpPr>
        <p:sp>
          <p:nvSpPr>
            <p:cNvPr id="63491" name="Rectangle 3"/>
            <p:cNvSpPr>
              <a:spLocks noChangeArrowheads="1"/>
            </p:cNvSpPr>
            <p:nvPr/>
          </p:nvSpPr>
          <p:spPr bwMode="auto">
            <a:xfrm>
              <a:off x="385" y="300"/>
              <a:ext cx="1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  <a:cs typeface="Times New Roman" panose="02020603050405020304" pitchFamily="18" charset="0"/>
                </a:rPr>
                <a:t>推论</a:t>
              </a:r>
              <a:r>
                <a:rPr lang="en-US" altLang="zh-CN">
                  <a:solidFill>
                    <a:srgbClr val="FF0000"/>
                  </a:solidFill>
                </a:rPr>
                <a:t>3</a:t>
              </a:r>
              <a:r>
                <a:rPr lang="en-US" altLang="zh-CN"/>
                <a:t>  </a:t>
              </a:r>
              <a:r>
                <a:rPr lang="zh-CN" altLang="en-US">
                  <a:cs typeface="Times New Roman" panose="02020603050405020304" pitchFamily="18" charset="0"/>
                </a:rPr>
                <a:t>极限 </a:t>
              </a:r>
              <a:endParaRPr lang="zh-CN" altLang="en-US" sz="2400" b="0"/>
            </a:p>
          </p:txBody>
        </p:sp>
        <p:graphicFrame>
          <p:nvGraphicFramePr>
            <p:cNvPr id="63490" name="Object 2"/>
            <p:cNvGraphicFramePr>
              <a:graphicFrameLocks noChangeAspect="1"/>
            </p:cNvGraphicFramePr>
            <p:nvPr/>
          </p:nvGraphicFramePr>
          <p:xfrm>
            <a:off x="1541" y="328"/>
            <a:ext cx="1080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01" r:id="rId3" imgW="1714500" imgH="863600" progId="Equation.DSMT4">
                    <p:embed/>
                  </p:oleObj>
                </mc:Choice>
                <mc:Fallback>
                  <p:oleObj r:id="rId3" imgW="1714500" imgH="8636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1" y="328"/>
                          <a:ext cx="1080" cy="5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2" name="Rectangle 4"/>
            <p:cNvSpPr>
              <a:spLocks noChangeArrowheads="1"/>
            </p:cNvSpPr>
            <p:nvPr/>
          </p:nvSpPr>
          <p:spPr bwMode="auto">
            <a:xfrm>
              <a:off x="2555" y="300"/>
              <a:ext cx="28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存在的充要条件是：</a:t>
              </a:r>
              <a:r>
                <a:rPr lang="en-US" altLang="zh-CN" i="1"/>
                <a:t>D </a:t>
              </a:r>
              <a:r>
                <a:rPr lang="zh-CN" altLang="en-US">
                  <a:cs typeface="Times New Roman" panose="02020603050405020304" pitchFamily="18" charset="0"/>
                </a:rPr>
                <a:t>中任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63520" name="Group 32"/>
          <p:cNvGrpSpPr>
            <a:grpSpLocks/>
          </p:cNvGrpSpPr>
          <p:nvPr/>
        </p:nvGrpSpPr>
        <p:grpSpPr bwMode="auto">
          <a:xfrm>
            <a:off x="611188" y="1484313"/>
            <a:ext cx="8064500" cy="654050"/>
            <a:chOff x="385" y="935"/>
            <a:chExt cx="5080" cy="412"/>
          </a:xfrm>
        </p:grpSpPr>
        <p:sp>
          <p:nvSpPr>
            <p:cNvPr id="63498" name="Rectangle 10"/>
            <p:cNvSpPr>
              <a:spLocks noChangeArrowheads="1"/>
            </p:cNvSpPr>
            <p:nvPr/>
          </p:nvSpPr>
          <p:spPr bwMode="auto">
            <a:xfrm>
              <a:off x="385" y="935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一满足条件</a:t>
              </a:r>
              <a:endParaRPr lang="zh-CN" altLang="en-US" sz="2400" b="0"/>
            </a:p>
          </p:txBody>
        </p:sp>
        <p:graphicFrame>
          <p:nvGraphicFramePr>
            <p:cNvPr id="63497" name="Object 9"/>
            <p:cNvGraphicFramePr>
              <a:graphicFrameLocks noChangeAspect="1"/>
            </p:cNvGraphicFramePr>
            <p:nvPr/>
          </p:nvGraphicFramePr>
          <p:xfrm>
            <a:off x="1558" y="981"/>
            <a:ext cx="3318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02" r:id="rId5" imgW="5270500" imgH="584200" progId="Equation.DSMT4">
                    <p:embed/>
                  </p:oleObj>
                </mc:Choice>
                <mc:Fallback>
                  <p:oleObj r:id="rId5" imgW="5270500" imgH="584200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8" y="981"/>
                          <a:ext cx="3318" cy="3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9" name="Rectangle 11"/>
            <p:cNvSpPr>
              <a:spLocks noChangeArrowheads="1"/>
            </p:cNvSpPr>
            <p:nvPr/>
          </p:nvSpPr>
          <p:spPr bwMode="auto">
            <a:xfrm>
              <a:off x="4731" y="935"/>
              <a:ext cx="7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altLang="zh-CN"/>
                <a:t>  </a:t>
              </a:r>
              <a:r>
                <a:rPr lang="zh-CN" altLang="en-US">
                  <a:cs typeface="Times New Roman" panose="02020603050405020304" pitchFamily="18" charset="0"/>
                </a:rPr>
                <a:t>它所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63519" name="Group 31"/>
          <p:cNvGrpSpPr>
            <a:grpSpLocks/>
          </p:cNvGrpSpPr>
          <p:nvPr/>
        </p:nvGrpSpPr>
        <p:grpSpPr bwMode="auto">
          <a:xfrm>
            <a:off x="611188" y="2349500"/>
            <a:ext cx="5154612" cy="519113"/>
            <a:chOff x="385" y="1480"/>
            <a:chExt cx="3247" cy="327"/>
          </a:xfrm>
        </p:grpSpPr>
        <p:sp>
          <p:nvSpPr>
            <p:cNvPr id="63502" name="Rectangle 14"/>
            <p:cNvSpPr>
              <a:spLocks noChangeArrowheads="1"/>
            </p:cNvSpPr>
            <p:nvPr/>
          </p:nvSpPr>
          <p:spPr bwMode="auto">
            <a:xfrm>
              <a:off x="385" y="1480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对应的函数列</a:t>
              </a:r>
              <a:endParaRPr lang="zh-CN" altLang="en-US" sz="2400" b="0"/>
            </a:p>
          </p:txBody>
        </p:sp>
        <p:graphicFrame>
          <p:nvGraphicFramePr>
            <p:cNvPr id="63501" name="Object 13"/>
            <p:cNvGraphicFramePr>
              <a:graphicFrameLocks noChangeAspect="1"/>
            </p:cNvGraphicFramePr>
            <p:nvPr/>
          </p:nvGraphicFramePr>
          <p:xfrm>
            <a:off x="1779" y="1527"/>
            <a:ext cx="90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03" name="Equation" r:id="rId7" imgW="1435100" imgH="431800" progId="Equation.DSMT4">
                    <p:embed/>
                  </p:oleObj>
                </mc:Choice>
                <mc:Fallback>
                  <p:oleObj name="Equation" r:id="rId7" imgW="1435100" imgH="4318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9" y="1527"/>
                          <a:ext cx="90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03" name="Rectangle 15"/>
            <p:cNvSpPr>
              <a:spLocks noChangeArrowheads="1"/>
            </p:cNvSpPr>
            <p:nvPr/>
          </p:nvSpPr>
          <p:spPr bwMode="auto">
            <a:xfrm>
              <a:off x="2598" y="1480"/>
              <a:ext cx="10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都收敛．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592138" y="3141663"/>
            <a:ext cx="4895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下面三个例子是它们的应用． </a:t>
            </a:r>
          </a:p>
        </p:txBody>
      </p:sp>
      <p:grpSp>
        <p:nvGrpSpPr>
          <p:cNvPr id="63521" name="Group 33"/>
          <p:cNvGrpSpPr>
            <a:grpSpLocks/>
          </p:cNvGrpSpPr>
          <p:nvPr/>
        </p:nvGrpSpPr>
        <p:grpSpPr bwMode="auto">
          <a:xfrm>
            <a:off x="612775" y="3736975"/>
            <a:ext cx="8047038" cy="914400"/>
            <a:chOff x="386" y="2354"/>
            <a:chExt cx="5069" cy="576"/>
          </a:xfrm>
        </p:grpSpPr>
        <p:graphicFrame>
          <p:nvGraphicFramePr>
            <p:cNvPr id="63510" name="Object 22"/>
            <p:cNvGraphicFramePr>
              <a:graphicFrameLocks noChangeAspect="1"/>
            </p:cNvGraphicFramePr>
            <p:nvPr/>
          </p:nvGraphicFramePr>
          <p:xfrm>
            <a:off x="1318" y="2354"/>
            <a:ext cx="167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04" r:id="rId9" imgW="2654300" imgH="914400" progId="Equation.DSMT4">
                    <p:embed/>
                  </p:oleObj>
                </mc:Choice>
                <mc:Fallback>
                  <p:oleObj r:id="rId9" imgW="2654300" imgH="91440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8" y="2354"/>
                          <a:ext cx="1674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9" name="Object 21"/>
            <p:cNvGraphicFramePr>
              <a:graphicFrameLocks noChangeAspect="1"/>
            </p:cNvGraphicFramePr>
            <p:nvPr/>
          </p:nvGraphicFramePr>
          <p:xfrm>
            <a:off x="3304" y="2510"/>
            <a:ext cx="136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05" r:id="rId11" imgW="2159000" imgH="393700" progId="Equation.DSMT4">
                    <p:embed/>
                  </p:oleObj>
                </mc:Choice>
                <mc:Fallback>
                  <p:oleObj r:id="rId11" imgW="2159000" imgH="39370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4" y="2510"/>
                          <a:ext cx="136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11" name="Rectangle 23"/>
            <p:cNvSpPr>
              <a:spLocks noChangeArrowheads="1"/>
            </p:cNvSpPr>
            <p:nvPr/>
          </p:nvSpPr>
          <p:spPr bwMode="auto">
            <a:xfrm>
              <a:off x="386" y="2455"/>
              <a:ext cx="10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3</a:t>
              </a:r>
              <a:r>
                <a:rPr lang="en-US" altLang="zh-CN"/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讨论</a:t>
              </a:r>
              <a:r>
                <a:rPr lang="zh-CN" altLang="en-US" sz="1400">
                  <a:cs typeface="Times New Roman" panose="02020603050405020304" pitchFamily="18" charset="0"/>
                </a:rPr>
                <a:t>　</a:t>
              </a:r>
              <a:endParaRPr lang="zh-CN" altLang="en-US" sz="2400" b="0"/>
            </a:p>
          </p:txBody>
        </p:sp>
        <p:sp>
          <p:nvSpPr>
            <p:cNvPr id="63512" name="Rectangle 24"/>
            <p:cNvSpPr>
              <a:spLocks noChangeArrowheads="1"/>
            </p:cNvSpPr>
            <p:nvPr/>
          </p:nvSpPr>
          <p:spPr bwMode="auto">
            <a:xfrm>
              <a:off x="2895" y="2455"/>
              <a:ext cx="5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sz="1000">
                  <a:cs typeface="Times New Roman" panose="02020603050405020304" pitchFamily="18" charset="0"/>
                </a:rPr>
                <a:t>　</a:t>
              </a:r>
              <a:r>
                <a:rPr lang="zh-CN" altLang="en-US">
                  <a:cs typeface="Times New Roman" panose="02020603050405020304" pitchFamily="18" charset="0"/>
                </a:rPr>
                <a:t>当</a:t>
              </a:r>
              <a:r>
                <a:rPr lang="zh-CN" altLang="en-US" sz="1000">
                  <a:cs typeface="Times New Roman" panose="02020603050405020304" pitchFamily="18" charset="0"/>
                </a:rPr>
                <a:t>　</a:t>
              </a:r>
              <a:endParaRPr lang="zh-CN" altLang="en-US" sz="2400" b="0"/>
            </a:p>
          </p:txBody>
        </p:sp>
        <p:sp>
          <p:nvSpPr>
            <p:cNvPr id="63513" name="Rectangle 25"/>
            <p:cNvSpPr>
              <a:spLocks noChangeArrowheads="1"/>
            </p:cNvSpPr>
            <p:nvPr/>
          </p:nvSpPr>
          <p:spPr bwMode="auto">
            <a:xfrm>
              <a:off x="4623" y="2455"/>
              <a:ext cx="8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时是</a:t>
              </a:r>
              <a:r>
                <a:rPr lang="zh-CN" altLang="en-US"/>
                <a:t>否</a:t>
              </a:r>
            </a:p>
          </p:txBody>
        </p:sp>
      </p:grpSp>
      <p:sp>
        <p:nvSpPr>
          <p:cNvPr id="63515" name="Rectangle 27"/>
          <p:cNvSpPr>
            <a:spLocks noChangeArrowheads="1"/>
          </p:cNvSpPr>
          <p:nvPr/>
        </p:nvSpPr>
        <p:spPr bwMode="auto">
          <a:xfrm>
            <a:off x="601663" y="4638675"/>
            <a:ext cx="8186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存在极限．</a:t>
            </a:r>
            <a:r>
              <a:rPr lang="en-US" altLang="zh-CN"/>
              <a:t>( </a:t>
            </a:r>
            <a:r>
              <a:rPr lang="zh-CN" altLang="en-US"/>
              <a:t>注</a:t>
            </a:r>
            <a:r>
              <a:rPr lang="en-US" altLang="zh-CN"/>
              <a:t>: </a:t>
            </a:r>
            <a:r>
              <a:rPr lang="zh-CN" altLang="en-US"/>
              <a:t>本题结论很重要</a:t>
            </a:r>
            <a:r>
              <a:rPr lang="en-US" altLang="zh-CN"/>
              <a:t>, </a:t>
            </a:r>
            <a:r>
              <a:rPr lang="zh-CN" altLang="en-US"/>
              <a:t>以后常会用到</a:t>
            </a:r>
            <a:r>
              <a:rPr lang="en-US" altLang="zh-CN"/>
              <a:t>. )    </a:t>
            </a:r>
          </a:p>
        </p:txBody>
      </p:sp>
      <p:grpSp>
        <p:nvGrpSpPr>
          <p:cNvPr id="63524" name="Group 36"/>
          <p:cNvGrpSpPr>
            <a:grpSpLocks/>
          </p:cNvGrpSpPr>
          <p:nvPr/>
        </p:nvGrpSpPr>
        <p:grpSpPr bwMode="auto">
          <a:xfrm>
            <a:off x="611188" y="5300663"/>
            <a:ext cx="8107362" cy="519112"/>
            <a:chOff x="385" y="3339"/>
            <a:chExt cx="5107" cy="327"/>
          </a:xfrm>
        </p:grpSpPr>
        <p:sp>
          <p:nvSpPr>
            <p:cNvPr id="63517" name="Rectangle 29"/>
            <p:cNvSpPr>
              <a:spLocks noChangeArrowheads="1"/>
            </p:cNvSpPr>
            <p:nvPr/>
          </p:nvSpPr>
          <p:spPr bwMode="auto">
            <a:xfrm>
              <a:off x="385" y="3339"/>
              <a:ext cx="51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3333FF"/>
                  </a:solidFill>
                </a:rPr>
                <a:t>解</a:t>
              </a:r>
              <a:r>
                <a:rPr lang="zh-CN" altLang="en-US"/>
                <a:t> 当动点 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, </a:t>
              </a:r>
              <a:r>
                <a:rPr lang="en-US" altLang="zh-CN" i="1"/>
                <a:t>y</a:t>
              </a:r>
              <a:r>
                <a:rPr lang="en-US" altLang="zh-CN"/>
                <a:t>) </a:t>
              </a:r>
              <a:r>
                <a:rPr lang="zh-CN" altLang="en-US"/>
                <a:t>沿着直线              而趋于定点 </a:t>
              </a:r>
              <a:r>
                <a:rPr lang="en-US" altLang="zh-CN"/>
                <a:t>(0, 0)  </a:t>
              </a:r>
            </a:p>
          </p:txBody>
        </p:sp>
        <p:graphicFrame>
          <p:nvGraphicFramePr>
            <p:cNvPr id="63523" name="Object 35"/>
            <p:cNvGraphicFramePr>
              <a:graphicFrameLocks noChangeAspect="1"/>
            </p:cNvGraphicFramePr>
            <p:nvPr/>
          </p:nvGraphicFramePr>
          <p:xfrm>
            <a:off x="2919" y="3448"/>
            <a:ext cx="68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06" name="Equation" r:id="rId13" imgW="1091726" imgH="317362" progId="Equation.DSMT4">
                    <p:embed/>
                  </p:oleObj>
                </mc:Choice>
                <mc:Fallback>
                  <p:oleObj name="Equation" r:id="rId13" imgW="1091726" imgH="317362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9" y="3448"/>
                          <a:ext cx="688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9" name="Group 5"/>
          <p:cNvGrpSpPr>
            <a:grpSpLocks/>
          </p:cNvGrpSpPr>
          <p:nvPr/>
        </p:nvGrpSpPr>
        <p:grpSpPr bwMode="auto">
          <a:xfrm>
            <a:off x="596900" y="476250"/>
            <a:ext cx="7499350" cy="838200"/>
            <a:chOff x="340" y="407"/>
            <a:chExt cx="4724" cy="528"/>
          </a:xfrm>
        </p:grpSpPr>
        <p:sp>
          <p:nvSpPr>
            <p:cNvPr id="62467" name="Rectangle 3"/>
            <p:cNvSpPr>
              <a:spLocks noChangeArrowheads="1"/>
            </p:cNvSpPr>
            <p:nvPr/>
          </p:nvSpPr>
          <p:spPr bwMode="auto">
            <a:xfrm>
              <a:off x="340" y="482"/>
              <a:ext cx="10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时，由于</a:t>
              </a:r>
              <a:r>
                <a:rPr lang="zh-CN" altLang="en-US" sz="500"/>
                <a:t>　</a:t>
              </a:r>
              <a:endParaRPr lang="zh-CN" altLang="en-US" sz="2400" b="0"/>
            </a:p>
          </p:txBody>
        </p:sp>
        <p:graphicFrame>
          <p:nvGraphicFramePr>
            <p:cNvPr id="62466" name="Object 2"/>
            <p:cNvGraphicFramePr>
              <a:graphicFrameLocks noChangeAspect="1"/>
            </p:cNvGraphicFramePr>
            <p:nvPr/>
          </p:nvGraphicFramePr>
          <p:xfrm>
            <a:off x="1326" y="407"/>
            <a:ext cx="268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60" r:id="rId3" imgW="4267200" imgH="838200" progId="Equation.DSMT4">
                    <p:embed/>
                  </p:oleObj>
                </mc:Choice>
                <mc:Fallback>
                  <p:oleObj r:id="rId3" imgW="4267200" imgH="838200" progId="Equation.DSMT4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6" y="407"/>
                          <a:ext cx="2688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68" name="Rectangle 4"/>
            <p:cNvSpPr>
              <a:spLocks noChangeArrowheads="1"/>
            </p:cNvSpPr>
            <p:nvPr/>
          </p:nvSpPr>
          <p:spPr bwMode="auto">
            <a:xfrm>
              <a:off x="3996" y="518"/>
              <a:ext cx="10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,  </a:t>
              </a:r>
              <a:r>
                <a:rPr lang="zh-CN" altLang="en-US"/>
                <a:t>因此有  </a:t>
              </a:r>
              <a:endParaRPr lang="zh-CN" altLang="en-US" sz="2400" b="0"/>
            </a:p>
          </p:txBody>
        </p:sp>
      </p:grpSp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1360488" y="1387475"/>
          <a:ext cx="65436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1" r:id="rId5" imgW="6540500" imgH="1079500" progId="Equation.DSMT4">
                  <p:embed/>
                </p:oleObj>
              </mc:Choice>
              <mc:Fallback>
                <p:oleObj r:id="rId5" imgW="6540500" imgH="10795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1387475"/>
                        <a:ext cx="6543675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630238" y="2636838"/>
            <a:ext cx="8016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这说明动点沿不同斜率 </a:t>
            </a:r>
            <a:r>
              <a:rPr lang="en-US" altLang="zh-CN" i="1"/>
              <a:t>m </a:t>
            </a:r>
            <a:r>
              <a:rPr lang="zh-CN" altLang="en-US"/>
              <a:t>的直线趋于原点时</a:t>
            </a:r>
            <a:r>
              <a:rPr lang="en-US" altLang="zh-CN"/>
              <a:t>, </a:t>
            </a:r>
            <a:r>
              <a:rPr lang="zh-CN" altLang="en-US"/>
              <a:t>对应 </a:t>
            </a:r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601663" y="3355975"/>
            <a:ext cx="729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的极限值不相同，因而所讨论的极限不存在．</a:t>
            </a:r>
          </a:p>
        </p:txBody>
      </p:sp>
      <p:graphicFrame>
        <p:nvGraphicFramePr>
          <p:cNvPr id="62474" name="Object 10"/>
          <p:cNvGraphicFramePr>
            <a:graphicFrameLocks noChangeAspect="1"/>
          </p:cNvGraphicFramePr>
          <p:nvPr/>
        </p:nvGraphicFramePr>
        <p:xfrm>
          <a:off x="919163" y="4822825"/>
          <a:ext cx="6934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2" name="Equation" r:id="rId7" imgW="6934200" imgH="1054100" progId="Equation.DSMT4">
                  <p:embed/>
                </p:oleObj>
              </mc:Choice>
              <mc:Fallback>
                <p:oleObj name="Equation" r:id="rId7" imgW="6934200" imgH="10541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4822825"/>
                        <a:ext cx="69342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703263" y="4221163"/>
          <a:ext cx="111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63" name="Equation" r:id="rId9" imgW="1117600" imgH="431800" progId="Equation.DSMT4">
                  <p:embed/>
                </p:oleObj>
              </mc:Choice>
              <mc:Fallback>
                <p:oleObj name="Equation" r:id="rId9" imgW="1117600" imgH="4318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4221163"/>
                        <a:ext cx="1117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587375" y="4581525"/>
            <a:ext cx="7810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如图 </a:t>
            </a:r>
            <a:r>
              <a:rPr lang="en-US" altLang="zh-CN"/>
              <a:t>16-15 </a:t>
            </a:r>
            <a:r>
              <a:rPr lang="zh-CN" altLang="en-US"/>
              <a:t>所示</a:t>
            </a:r>
            <a:r>
              <a:rPr lang="en-US" altLang="zh-CN"/>
              <a:t>, </a:t>
            </a:r>
            <a:r>
              <a:rPr lang="zh-CN" altLang="en-US"/>
              <a:t>当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沿任何直线趋于原点时</a:t>
            </a:r>
            <a:r>
              <a:rPr lang="en-US" altLang="zh-CN"/>
              <a:t>, </a:t>
            </a:r>
          </a:p>
        </p:txBody>
      </p:sp>
      <p:grpSp>
        <p:nvGrpSpPr>
          <p:cNvPr id="61465" name="Group 25"/>
          <p:cNvGrpSpPr>
            <a:grpSpLocks/>
          </p:cNvGrpSpPr>
          <p:nvPr/>
        </p:nvGrpSpPr>
        <p:grpSpPr bwMode="auto">
          <a:xfrm>
            <a:off x="611188" y="5302250"/>
            <a:ext cx="7848600" cy="561975"/>
            <a:chOff x="385" y="3421"/>
            <a:chExt cx="4944" cy="354"/>
          </a:xfrm>
        </p:grpSpPr>
        <p:sp>
          <p:nvSpPr>
            <p:cNvPr id="61460" name="Rectangle 20"/>
            <p:cNvSpPr>
              <a:spLocks noChangeArrowheads="1"/>
            </p:cNvSpPr>
            <p:nvPr/>
          </p:nvSpPr>
          <p:spPr bwMode="auto">
            <a:xfrm>
              <a:off x="385" y="3421"/>
              <a:ext cx="8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相应的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  <p:graphicFrame>
          <p:nvGraphicFramePr>
            <p:cNvPr id="61459" name="Object 19"/>
            <p:cNvGraphicFramePr>
              <a:graphicFrameLocks noChangeAspect="1"/>
            </p:cNvGraphicFramePr>
            <p:nvPr/>
          </p:nvGraphicFramePr>
          <p:xfrm>
            <a:off x="1135" y="3502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2" r:id="rId3" imgW="1167893" imgH="393529" progId="Equation.DSMT4">
                    <p:embed/>
                  </p:oleObj>
                </mc:Choice>
                <mc:Fallback>
                  <p:oleObj r:id="rId3" imgW="1167893" imgH="393529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5" y="3502"/>
                          <a:ext cx="73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61" name="Rectangle 21"/>
            <p:cNvSpPr>
              <a:spLocks noChangeArrowheads="1"/>
            </p:cNvSpPr>
            <p:nvPr/>
          </p:nvSpPr>
          <p:spPr bwMode="auto">
            <a:xfrm>
              <a:off x="1861" y="3448"/>
              <a:ext cx="34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都趋于 </a:t>
              </a:r>
              <a:r>
                <a:rPr lang="en-US" altLang="zh-CN"/>
                <a:t>0,  </a:t>
              </a:r>
              <a:r>
                <a:rPr lang="zh-CN" altLang="en-US">
                  <a:cs typeface="Times New Roman" panose="02020603050405020304" pitchFamily="18" charset="0"/>
                </a:rPr>
                <a:t>但这并不表明此函数在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pic>
        <p:nvPicPr>
          <p:cNvPr id="61463" name="Picture 23" descr="未命名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8" y="711200"/>
            <a:ext cx="404812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50" name="Group 34"/>
          <p:cNvGrpSpPr>
            <a:grpSpLocks/>
          </p:cNvGrpSpPr>
          <p:nvPr/>
        </p:nvGrpSpPr>
        <p:grpSpPr bwMode="auto">
          <a:xfrm>
            <a:off x="684213" y="549275"/>
            <a:ext cx="7937500" cy="519113"/>
            <a:chOff x="431" y="346"/>
            <a:chExt cx="5000" cy="327"/>
          </a:xfrm>
        </p:grpSpPr>
        <p:graphicFrame>
          <p:nvGraphicFramePr>
            <p:cNvPr id="60418" name="Object 2"/>
            <p:cNvGraphicFramePr>
              <a:graphicFrameLocks noChangeAspect="1"/>
            </p:cNvGraphicFramePr>
            <p:nvPr/>
          </p:nvGraphicFramePr>
          <p:xfrm>
            <a:off x="431" y="392"/>
            <a:ext cx="136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24" r:id="rId3" imgW="2159000" imgH="393700" progId="Equation.DSMT4">
                    <p:embed/>
                  </p:oleObj>
                </mc:Choice>
                <mc:Fallback>
                  <p:oleObj r:id="rId3" imgW="2159000" imgH="39370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92"/>
                          <a:ext cx="136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0" name="Rectangle 4"/>
            <p:cNvSpPr>
              <a:spLocks noChangeArrowheads="1"/>
            </p:cNvSpPr>
            <p:nvPr/>
          </p:nvSpPr>
          <p:spPr bwMode="auto">
            <a:xfrm>
              <a:off x="1808" y="346"/>
              <a:ext cx="36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时的极限为 </a:t>
              </a:r>
              <a:r>
                <a:rPr lang="en-US" altLang="zh-CN"/>
                <a:t>0. </a:t>
              </a:r>
              <a:r>
                <a:rPr lang="zh-CN" altLang="en-US">
                  <a:cs typeface="Times New Roman" panose="02020603050405020304" pitchFamily="18" charset="0"/>
                </a:rPr>
                <a:t>因为当</a:t>
              </a:r>
              <a:r>
                <a:rPr lang="zh-CN" altLang="en-US" sz="1100"/>
                <a:t> 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, </a:t>
              </a:r>
              <a:r>
                <a:rPr lang="en-US" altLang="zh-CN" i="1"/>
                <a:t>y</a:t>
              </a:r>
              <a:r>
                <a:rPr lang="en-US" altLang="zh-CN"/>
                <a:t>)</a:t>
              </a:r>
              <a:r>
                <a:rPr lang="en-US" altLang="zh-CN" sz="1100"/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沿抛物线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60455" name="Group 39"/>
          <p:cNvGrpSpPr>
            <a:grpSpLocks/>
          </p:cNvGrpSpPr>
          <p:nvPr/>
        </p:nvGrpSpPr>
        <p:grpSpPr bwMode="auto">
          <a:xfrm>
            <a:off x="681038" y="1268413"/>
            <a:ext cx="7994650" cy="519112"/>
            <a:chOff x="429" y="799"/>
            <a:chExt cx="5036" cy="327"/>
          </a:xfrm>
        </p:grpSpPr>
        <p:graphicFrame>
          <p:nvGraphicFramePr>
            <p:cNvPr id="60423" name="Object 7"/>
            <p:cNvGraphicFramePr>
              <a:graphicFrameLocks noChangeAspect="1"/>
            </p:cNvGraphicFramePr>
            <p:nvPr/>
          </p:nvGraphicFramePr>
          <p:xfrm>
            <a:off x="429" y="799"/>
            <a:ext cx="165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25" r:id="rId5" imgW="2628900" imgH="469900" progId="Equation.DSMT4">
                    <p:embed/>
                  </p:oleObj>
                </mc:Choice>
                <mc:Fallback>
                  <p:oleObj r:id="rId5" imgW="2628900" imgH="469900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" y="799"/>
                          <a:ext cx="1656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2" name="Object 6"/>
            <p:cNvGraphicFramePr>
              <a:graphicFrameLocks noChangeAspect="1"/>
            </p:cNvGraphicFramePr>
            <p:nvPr/>
          </p:nvGraphicFramePr>
          <p:xfrm>
            <a:off x="3458" y="844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26" r:id="rId7" imgW="1167893" imgH="393529" progId="Equation.DSMT4">
                    <p:embed/>
                  </p:oleObj>
                </mc:Choice>
                <mc:Fallback>
                  <p:oleObj r:id="rId7" imgW="1167893" imgH="393529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8" y="844"/>
                          <a:ext cx="73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5" name="Rectangle 9"/>
            <p:cNvSpPr>
              <a:spLocks noChangeArrowheads="1"/>
            </p:cNvSpPr>
            <p:nvPr/>
          </p:nvSpPr>
          <p:spPr bwMode="auto">
            <a:xfrm>
              <a:off x="1970" y="799"/>
              <a:ext cx="14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1000">
                  <a:cs typeface="Times New Roman" panose="02020603050405020304" pitchFamily="18" charset="0"/>
                </a:rPr>
                <a:t>　  </a:t>
              </a:r>
              <a:r>
                <a:rPr lang="zh-CN" altLang="en-US">
                  <a:cs typeface="Times New Roman" panose="02020603050405020304" pitchFamily="18" charset="0"/>
                </a:rPr>
                <a:t>趋于点 </a:t>
              </a:r>
              <a:r>
                <a:rPr lang="en-US" altLang="zh-CN" i="1"/>
                <a:t>O </a:t>
              </a:r>
              <a:r>
                <a:rPr lang="zh-CN" altLang="en-US">
                  <a:cs typeface="Times New Roman" panose="02020603050405020304" pitchFamily="18" charset="0"/>
                </a:rPr>
                <a:t>时</a:t>
              </a:r>
              <a:r>
                <a:rPr lang="en-US" altLang="zh-CN"/>
                <a:t>,</a:t>
              </a:r>
              <a:r>
                <a:rPr lang="en-US" altLang="zh-CN" sz="1100"/>
                <a:t> </a:t>
              </a:r>
              <a:endParaRPr lang="en-US" altLang="zh-CN" sz="2400" b="0"/>
            </a:p>
          </p:txBody>
        </p:sp>
        <p:sp>
          <p:nvSpPr>
            <p:cNvPr id="60426" name="Rectangle 10"/>
            <p:cNvSpPr>
              <a:spLocks noChangeArrowheads="1"/>
            </p:cNvSpPr>
            <p:nvPr/>
          </p:nvSpPr>
          <p:spPr bwMode="auto">
            <a:xfrm>
              <a:off x="4150" y="799"/>
              <a:ext cx="13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将趋于</a:t>
              </a:r>
              <a:r>
                <a:rPr lang="en-US" altLang="zh-CN"/>
                <a:t>1. </a:t>
              </a:r>
              <a:r>
                <a:rPr lang="zh-CN" altLang="en-US">
                  <a:cs typeface="Times New Roman" panose="02020603050405020304" pitchFamily="18" charset="0"/>
                </a:rPr>
                <a:t>所</a:t>
              </a:r>
              <a:endParaRPr lang="zh-CN" altLang="en-US"/>
            </a:p>
          </p:txBody>
        </p:sp>
      </p:grpSp>
      <p:grpSp>
        <p:nvGrpSpPr>
          <p:cNvPr id="60451" name="Group 35"/>
          <p:cNvGrpSpPr>
            <a:grpSpLocks/>
          </p:cNvGrpSpPr>
          <p:nvPr/>
        </p:nvGrpSpPr>
        <p:grpSpPr bwMode="auto">
          <a:xfrm>
            <a:off x="611188" y="1989138"/>
            <a:ext cx="5629275" cy="719137"/>
            <a:chOff x="385" y="1253"/>
            <a:chExt cx="3546" cy="453"/>
          </a:xfrm>
        </p:grpSpPr>
        <p:sp>
          <p:nvSpPr>
            <p:cNvPr id="60428" name="Rectangle 12"/>
            <p:cNvSpPr>
              <a:spLocks noChangeArrowheads="1"/>
            </p:cNvSpPr>
            <p:nvPr/>
          </p:nvSpPr>
          <p:spPr bwMode="auto">
            <a:xfrm>
              <a:off x="385" y="1253"/>
              <a:ext cx="9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以极限  </a:t>
              </a:r>
              <a:endParaRPr lang="zh-CN" altLang="en-US" sz="2400" b="0"/>
            </a:p>
          </p:txBody>
        </p:sp>
        <p:graphicFrame>
          <p:nvGraphicFramePr>
            <p:cNvPr id="60427" name="Object 11"/>
            <p:cNvGraphicFramePr>
              <a:graphicFrameLocks noChangeAspect="1"/>
            </p:cNvGraphicFramePr>
            <p:nvPr/>
          </p:nvGraphicFramePr>
          <p:xfrm>
            <a:off x="1086" y="1316"/>
            <a:ext cx="1752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27" r:id="rId9" imgW="2781300" imgH="622300" progId="Equation.DSMT4">
                    <p:embed/>
                  </p:oleObj>
                </mc:Choice>
                <mc:Fallback>
                  <p:oleObj r:id="rId9" imgW="2781300" imgH="62230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6" y="1316"/>
                          <a:ext cx="1752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9" name="Rectangle 13"/>
            <p:cNvSpPr>
              <a:spLocks noChangeArrowheads="1"/>
            </p:cNvSpPr>
            <p:nvPr/>
          </p:nvSpPr>
          <p:spPr bwMode="auto">
            <a:xfrm>
              <a:off x="2785" y="1288"/>
              <a:ext cx="11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不存在</a:t>
              </a:r>
              <a:r>
                <a:rPr lang="en-US" altLang="zh-CN"/>
                <a:t>.     </a:t>
              </a:r>
              <a:r>
                <a:rPr lang="en-US" altLang="zh-CN" sz="1100"/>
                <a:t> </a:t>
              </a:r>
              <a:endParaRPr lang="en-US" altLang="zh-CN" sz="2400" b="0"/>
            </a:p>
          </p:txBody>
        </p:sp>
      </p:grpSp>
      <p:grpSp>
        <p:nvGrpSpPr>
          <p:cNvPr id="60452" name="Group 36"/>
          <p:cNvGrpSpPr>
            <a:grpSpLocks/>
          </p:cNvGrpSpPr>
          <p:nvPr/>
        </p:nvGrpSpPr>
        <p:grpSpPr bwMode="auto">
          <a:xfrm>
            <a:off x="674688" y="2781300"/>
            <a:ext cx="7740650" cy="914400"/>
            <a:chOff x="425" y="1770"/>
            <a:chExt cx="4876" cy="576"/>
          </a:xfrm>
        </p:grpSpPr>
        <p:graphicFrame>
          <p:nvGraphicFramePr>
            <p:cNvPr id="60434" name="Object 18"/>
            <p:cNvGraphicFramePr>
              <a:graphicFrameLocks noChangeAspect="1"/>
            </p:cNvGraphicFramePr>
            <p:nvPr/>
          </p:nvGraphicFramePr>
          <p:xfrm>
            <a:off x="425" y="1829"/>
            <a:ext cx="12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28" r:id="rId11" imgW="190417" imgH="545863" progId="Equation.DSMT4">
                    <p:embed/>
                  </p:oleObj>
                </mc:Choice>
                <mc:Fallback>
                  <p:oleObj r:id="rId11" imgW="190417" imgH="545863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" y="1829"/>
                          <a:ext cx="120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3" name="Object 17"/>
            <p:cNvGraphicFramePr>
              <a:graphicFrameLocks noChangeAspect="1"/>
            </p:cNvGraphicFramePr>
            <p:nvPr/>
          </p:nvGraphicFramePr>
          <p:xfrm>
            <a:off x="1474" y="1770"/>
            <a:ext cx="158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29" r:id="rId13" imgW="2514600" imgH="914400" progId="Equation.DSMT4">
                    <p:embed/>
                  </p:oleObj>
                </mc:Choice>
                <mc:Fallback>
                  <p:oleObj r:id="rId13" imgW="2514600" imgH="9144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770"/>
                          <a:ext cx="1584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2" name="Object 16"/>
            <p:cNvGraphicFramePr>
              <a:graphicFrameLocks noChangeAspect="1"/>
            </p:cNvGraphicFramePr>
            <p:nvPr/>
          </p:nvGraphicFramePr>
          <p:xfrm>
            <a:off x="3374" y="1920"/>
            <a:ext cx="136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0" r:id="rId15" imgW="2159000" imgH="393700" progId="Equation.DSMT4">
                    <p:embed/>
                  </p:oleObj>
                </mc:Choice>
                <mc:Fallback>
                  <p:oleObj r:id="rId15" imgW="2159000" imgH="39370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4" y="1920"/>
                          <a:ext cx="136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6" name="Rectangle 20"/>
            <p:cNvSpPr>
              <a:spLocks noChangeArrowheads="1"/>
            </p:cNvSpPr>
            <p:nvPr/>
          </p:nvSpPr>
          <p:spPr bwMode="auto">
            <a:xfrm>
              <a:off x="493" y="1874"/>
              <a:ext cx="91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例</a:t>
              </a:r>
              <a:r>
                <a:rPr lang="en-US" altLang="zh-CN" dirty="0" smtClean="0">
                  <a:solidFill>
                    <a:srgbClr val="0000FF"/>
                  </a:solidFill>
                </a:rPr>
                <a:t>  </a:t>
              </a:r>
              <a:r>
                <a:rPr lang="zh-CN" altLang="en-US" dirty="0">
                  <a:cs typeface="Times New Roman" panose="02020603050405020304" pitchFamily="18" charset="0"/>
                </a:rPr>
                <a:t>讨论</a:t>
              </a:r>
              <a:endParaRPr lang="zh-CN" altLang="en-US" sz="2400" b="0" dirty="0"/>
            </a:p>
          </p:txBody>
        </p:sp>
        <p:sp>
          <p:nvSpPr>
            <p:cNvPr id="60437" name="Rectangle 21"/>
            <p:cNvSpPr>
              <a:spLocks noChangeArrowheads="1"/>
            </p:cNvSpPr>
            <p:nvPr/>
          </p:nvSpPr>
          <p:spPr bwMode="auto">
            <a:xfrm>
              <a:off x="3013" y="1865"/>
              <a:ext cx="4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在 </a:t>
              </a:r>
              <a:r>
                <a:rPr lang="zh-CN" altLang="en-US" sz="1000">
                  <a:cs typeface="Times New Roman" panose="02020603050405020304" pitchFamily="18" charset="0"/>
                </a:rPr>
                <a:t>　</a:t>
              </a:r>
              <a:endParaRPr lang="zh-CN" altLang="en-US" sz="2400" b="0"/>
            </a:p>
          </p:txBody>
        </p:sp>
        <p:sp>
          <p:nvSpPr>
            <p:cNvPr id="60438" name="Rectangle 22"/>
            <p:cNvSpPr>
              <a:spLocks noChangeArrowheads="1"/>
            </p:cNvSpPr>
            <p:nvPr/>
          </p:nvSpPr>
          <p:spPr bwMode="auto">
            <a:xfrm>
              <a:off x="4615" y="1865"/>
              <a:ext cx="6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1000">
                  <a:cs typeface="Times New Roman" panose="02020603050405020304" pitchFamily="18" charset="0"/>
                </a:rPr>
                <a:t>　 </a:t>
              </a:r>
              <a:r>
                <a:rPr lang="zh-CN" altLang="en-US">
                  <a:cs typeface="Times New Roman" panose="02020603050405020304" pitchFamily="18" charset="0"/>
                </a:rPr>
                <a:t>时不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sp>
        <p:nvSpPr>
          <p:cNvPr id="60440" name="Rectangle 24"/>
          <p:cNvSpPr>
            <a:spLocks noChangeArrowheads="1"/>
          </p:cNvSpPr>
          <p:nvPr/>
        </p:nvSpPr>
        <p:spPr bwMode="auto">
          <a:xfrm>
            <a:off x="606425" y="3683000"/>
            <a:ext cx="205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存在极限． </a:t>
            </a:r>
          </a:p>
        </p:txBody>
      </p:sp>
      <p:sp>
        <p:nvSpPr>
          <p:cNvPr id="60441" name="Rectangle 25"/>
          <p:cNvSpPr>
            <a:spLocks noChangeArrowheads="1"/>
          </p:cNvSpPr>
          <p:nvPr/>
        </p:nvSpPr>
        <p:spPr bwMode="auto">
          <a:xfrm>
            <a:off x="625475" y="4292600"/>
            <a:ext cx="800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3333FF"/>
                </a:solidFill>
              </a:rPr>
              <a:t>解</a:t>
            </a:r>
            <a:r>
              <a:rPr lang="zh-CN" altLang="en-US"/>
              <a:t>  利用定理 </a:t>
            </a:r>
            <a:r>
              <a:rPr lang="en-US" altLang="zh-CN"/>
              <a:t>16.5 </a:t>
            </a:r>
            <a:r>
              <a:rPr lang="zh-CN" altLang="en-US"/>
              <a:t>的推论 </a:t>
            </a:r>
            <a:r>
              <a:rPr lang="en-US" altLang="zh-CN"/>
              <a:t>2,  </a:t>
            </a:r>
            <a:r>
              <a:rPr lang="zh-CN" altLang="en-US"/>
              <a:t>需要找出两条路径</a:t>
            </a:r>
            <a:r>
              <a:rPr lang="en-US" altLang="zh-CN"/>
              <a:t>, </a:t>
            </a:r>
            <a:r>
              <a:rPr lang="zh-CN" altLang="en-US"/>
              <a:t>沿 </a:t>
            </a:r>
          </a:p>
        </p:txBody>
      </p:sp>
      <p:grpSp>
        <p:nvGrpSpPr>
          <p:cNvPr id="60454" name="Group 38"/>
          <p:cNvGrpSpPr>
            <a:grpSpLocks/>
          </p:cNvGrpSpPr>
          <p:nvPr/>
        </p:nvGrpSpPr>
        <p:grpSpPr bwMode="auto">
          <a:xfrm>
            <a:off x="611188" y="4941888"/>
            <a:ext cx="7921625" cy="546100"/>
            <a:chOff x="385" y="3113"/>
            <a:chExt cx="4990" cy="344"/>
          </a:xfrm>
        </p:grpSpPr>
        <p:sp>
          <p:nvSpPr>
            <p:cNvPr id="60443" name="Rectangle 27"/>
            <p:cNvSpPr>
              <a:spLocks noChangeArrowheads="1"/>
            </p:cNvSpPr>
            <p:nvPr/>
          </p:nvSpPr>
          <p:spPr bwMode="auto">
            <a:xfrm>
              <a:off x="385" y="3113"/>
              <a:ext cx="18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/>
                <a:t>着</a:t>
              </a:r>
              <a:r>
                <a:rPr lang="zh-CN" altLang="en-US" dirty="0">
                  <a:cs typeface="Times New Roman" panose="02020603050405020304" pitchFamily="18" charset="0"/>
                </a:rPr>
                <a:t>此二路径而使 </a:t>
              </a:r>
              <a:r>
                <a:rPr lang="zh-CN" altLang="en-US" sz="1000" dirty="0">
                  <a:cs typeface="Times New Roman" panose="02020603050405020304" pitchFamily="18" charset="0"/>
                </a:rPr>
                <a:t>　</a:t>
              </a:r>
            </a:p>
          </p:txBody>
        </p:sp>
        <p:graphicFrame>
          <p:nvGraphicFramePr>
            <p:cNvPr id="60442" name="Object 26"/>
            <p:cNvGraphicFramePr>
              <a:graphicFrameLocks noChangeAspect="1"/>
            </p:cNvGraphicFramePr>
            <p:nvPr/>
          </p:nvGraphicFramePr>
          <p:xfrm>
            <a:off x="2064" y="3184"/>
            <a:ext cx="136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31" r:id="rId17" imgW="2159000" imgH="393700" progId="Equation.DSMT4">
                    <p:embed/>
                  </p:oleObj>
                </mc:Choice>
                <mc:Fallback>
                  <p:oleObj r:id="rId17" imgW="2159000" imgH="393700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184"/>
                          <a:ext cx="136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44" name="Rectangle 28"/>
            <p:cNvSpPr>
              <a:spLocks noChangeArrowheads="1"/>
            </p:cNvSpPr>
            <p:nvPr/>
          </p:nvSpPr>
          <p:spPr bwMode="auto">
            <a:xfrm>
              <a:off x="3344" y="3130"/>
              <a:ext cx="20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sz="1000">
                  <a:cs typeface="Times New Roman" panose="02020603050405020304" pitchFamily="18" charset="0"/>
                </a:rPr>
                <a:t>　</a:t>
              </a:r>
              <a:r>
                <a:rPr lang="zh-CN" altLang="en-US"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得到两个相异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sp>
        <p:nvSpPr>
          <p:cNvPr id="60446" name="Rectangle 30"/>
          <p:cNvSpPr>
            <a:spLocks noChangeArrowheads="1"/>
          </p:cNvSpPr>
          <p:nvPr/>
        </p:nvSpPr>
        <p:spPr bwMode="auto">
          <a:xfrm>
            <a:off x="611188" y="5573713"/>
            <a:ext cx="170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的极限．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11" name="Group 19"/>
          <p:cNvGrpSpPr>
            <a:grpSpLocks/>
          </p:cNvGrpSpPr>
          <p:nvPr/>
        </p:nvGrpSpPr>
        <p:grpSpPr bwMode="auto">
          <a:xfrm>
            <a:off x="611188" y="520700"/>
            <a:ext cx="5913437" cy="534988"/>
            <a:chOff x="385" y="346"/>
            <a:chExt cx="3725" cy="337"/>
          </a:xfrm>
        </p:grpSpPr>
        <p:sp>
          <p:nvSpPr>
            <p:cNvPr id="59395" name="Rectangle 3"/>
            <p:cNvSpPr>
              <a:spLocks noChangeArrowheads="1"/>
            </p:cNvSpPr>
            <p:nvPr/>
          </p:nvSpPr>
          <p:spPr bwMode="auto">
            <a:xfrm>
              <a:off x="385" y="346"/>
              <a:ext cx="21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第一条路径简单地取</a:t>
              </a:r>
              <a:endParaRPr lang="zh-CN" altLang="en-US" sz="2400" b="0"/>
            </a:p>
          </p:txBody>
        </p:sp>
        <p:graphicFrame>
          <p:nvGraphicFramePr>
            <p:cNvPr id="59394" name="Object 2"/>
            <p:cNvGraphicFramePr>
              <a:graphicFrameLocks noChangeAspect="1"/>
            </p:cNvGraphicFramePr>
            <p:nvPr/>
          </p:nvGraphicFramePr>
          <p:xfrm>
            <a:off x="2472" y="446"/>
            <a:ext cx="64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44" r:id="rId3" imgW="1028254" imgH="317362" progId="Equation.DSMT4">
                    <p:embed/>
                  </p:oleObj>
                </mc:Choice>
                <mc:Fallback>
                  <p:oleObj r:id="rId3" imgW="1028254" imgH="317362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446"/>
                          <a:ext cx="648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396" name="Rectangle 4"/>
            <p:cNvSpPr>
              <a:spLocks noChangeArrowheads="1"/>
            </p:cNvSpPr>
            <p:nvPr/>
          </p:nvSpPr>
          <p:spPr bwMode="auto">
            <a:xfrm>
              <a:off x="3042" y="356"/>
              <a:ext cx="10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  </a:t>
              </a:r>
              <a:r>
                <a:rPr lang="zh-CN" altLang="en-US"/>
                <a:t>此时有   </a:t>
              </a:r>
              <a:endParaRPr lang="zh-CN" altLang="en-US" sz="2400" b="0"/>
            </a:p>
          </p:txBody>
        </p:sp>
      </p:grpSp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1979613" y="1052513"/>
          <a:ext cx="4610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45" r:id="rId5" imgW="4610100" imgH="1143000" progId="Equation.DSMT4">
                  <p:embed/>
                </p:oleObj>
              </mc:Choice>
              <mc:Fallback>
                <p:oleObj r:id="rId5" imgW="4610100" imgH="11430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052513"/>
                        <a:ext cx="46101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13" name="Group 21"/>
          <p:cNvGrpSpPr>
            <a:grpSpLocks/>
          </p:cNvGrpSpPr>
          <p:nvPr/>
        </p:nvGrpSpPr>
        <p:grpSpPr bwMode="auto">
          <a:xfrm>
            <a:off x="611188" y="2276475"/>
            <a:ext cx="7904162" cy="914400"/>
            <a:chOff x="385" y="1434"/>
            <a:chExt cx="4979" cy="576"/>
          </a:xfrm>
        </p:grpSpPr>
        <p:sp>
          <p:nvSpPr>
            <p:cNvPr id="59401" name="Rectangle 9"/>
            <p:cNvSpPr>
              <a:spLocks noChangeArrowheads="1"/>
            </p:cNvSpPr>
            <p:nvPr/>
          </p:nvSpPr>
          <p:spPr bwMode="auto">
            <a:xfrm>
              <a:off x="385" y="1525"/>
              <a:ext cx="23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第二条路径可考虑能使</a:t>
              </a:r>
              <a:endParaRPr lang="zh-CN" altLang="en-US" sz="2400" b="0"/>
            </a:p>
          </p:txBody>
        </p:sp>
        <p:graphicFrame>
          <p:nvGraphicFramePr>
            <p:cNvPr id="59400" name="Object 8"/>
            <p:cNvGraphicFramePr>
              <a:graphicFrameLocks noChangeAspect="1"/>
            </p:cNvGraphicFramePr>
            <p:nvPr/>
          </p:nvGraphicFramePr>
          <p:xfrm>
            <a:off x="2692" y="1434"/>
            <a:ext cx="158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46" r:id="rId7" imgW="2514600" imgH="914400" progId="Equation.DSMT4">
                    <p:embed/>
                  </p:oleObj>
                </mc:Choice>
                <mc:Fallback>
                  <p:oleObj r:id="rId7" imgW="2514600" imgH="9144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2" y="1434"/>
                          <a:ext cx="1584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2" name="Rectangle 10"/>
            <p:cNvSpPr>
              <a:spLocks noChangeArrowheads="1"/>
            </p:cNvSpPr>
            <p:nvPr/>
          </p:nvSpPr>
          <p:spPr bwMode="auto">
            <a:xfrm>
              <a:off x="4274" y="1525"/>
              <a:ext cx="10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的分子与 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611188" y="3341688"/>
            <a:ext cx="806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分母化为同阶的无穷小</a:t>
            </a:r>
            <a:r>
              <a:rPr lang="en-US" altLang="zh-CN"/>
              <a:t>, </a:t>
            </a:r>
            <a:r>
              <a:rPr lang="zh-CN" altLang="en-US"/>
              <a:t>导致极限不为 </a:t>
            </a:r>
            <a:r>
              <a:rPr lang="en-US" altLang="zh-CN"/>
              <a:t>0. </a:t>
            </a:r>
            <a:r>
              <a:rPr lang="zh-CN" altLang="en-US"/>
              <a:t>按此思路  </a:t>
            </a:r>
          </a:p>
        </p:txBody>
      </p:sp>
      <p:grpSp>
        <p:nvGrpSpPr>
          <p:cNvPr id="59412" name="Group 20"/>
          <p:cNvGrpSpPr>
            <a:grpSpLocks/>
          </p:cNvGrpSpPr>
          <p:nvPr/>
        </p:nvGrpSpPr>
        <p:grpSpPr bwMode="auto">
          <a:xfrm>
            <a:off x="611188" y="4149725"/>
            <a:ext cx="6946900" cy="534988"/>
            <a:chOff x="385" y="2614"/>
            <a:chExt cx="4376" cy="337"/>
          </a:xfrm>
        </p:grpSpPr>
        <p:sp>
          <p:nvSpPr>
            <p:cNvPr id="59406" name="Rectangle 14"/>
            <p:cNvSpPr>
              <a:spLocks noChangeArrowheads="1"/>
            </p:cNvSpPr>
            <p:nvPr/>
          </p:nvSpPr>
          <p:spPr bwMode="auto">
            <a:xfrm>
              <a:off x="385" y="2624"/>
              <a:ext cx="23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的一种有效选择</a:t>
              </a:r>
              <a:r>
                <a:rPr lang="en-US" altLang="zh-CN"/>
                <a:t>, </a:t>
              </a:r>
              <a:r>
                <a:rPr lang="zh-CN" altLang="en-US"/>
                <a:t>是取 </a:t>
              </a:r>
              <a:endParaRPr lang="zh-CN" altLang="en-US" sz="2400" b="0"/>
            </a:p>
          </p:txBody>
        </p:sp>
        <p:graphicFrame>
          <p:nvGraphicFramePr>
            <p:cNvPr id="59405" name="Object 13"/>
            <p:cNvGraphicFramePr>
              <a:graphicFrameLocks noChangeAspect="1"/>
            </p:cNvGraphicFramePr>
            <p:nvPr/>
          </p:nvGraphicFramePr>
          <p:xfrm>
            <a:off x="2613" y="2624"/>
            <a:ext cx="106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47" r:id="rId9" imgW="1688367" imgH="482391" progId="Equation.DSMT4">
                    <p:embed/>
                  </p:oleObj>
                </mc:Choice>
                <mc:Fallback>
                  <p:oleObj r:id="rId9" imgW="1688367" imgH="482391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3" y="2624"/>
                          <a:ext cx="1062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7" name="Rectangle 15"/>
            <p:cNvSpPr>
              <a:spLocks noChangeArrowheads="1"/>
            </p:cNvSpPr>
            <p:nvPr/>
          </p:nvSpPr>
          <p:spPr bwMode="auto">
            <a:xfrm>
              <a:off x="3637" y="2614"/>
              <a:ext cx="11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此时得到  </a:t>
              </a:r>
              <a:endParaRPr lang="zh-CN" altLang="en-US" sz="2400" b="0"/>
            </a:p>
          </p:txBody>
        </p:sp>
      </p:grpSp>
      <p:graphicFrame>
        <p:nvGraphicFramePr>
          <p:cNvPr id="59409" name="Object 17"/>
          <p:cNvGraphicFramePr>
            <a:graphicFrameLocks noChangeAspect="1"/>
          </p:cNvGraphicFramePr>
          <p:nvPr/>
        </p:nvGraphicFramePr>
        <p:xfrm>
          <a:off x="682625" y="4802188"/>
          <a:ext cx="78105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48" r:id="rId11" imgW="7810500" imgH="1219200" progId="Equation.DSMT4">
                  <p:embed/>
                </p:oleObj>
              </mc:Choice>
              <mc:Fallback>
                <p:oleObj r:id="rId11" imgW="7810500" imgH="12192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4802188"/>
                        <a:ext cx="78105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568325" y="476250"/>
            <a:ext cx="4184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这就达到了预期的目的． </a:t>
            </a: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611188" y="1860550"/>
            <a:ext cx="3924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/>
              <a:t>( </a:t>
            </a:r>
            <a:r>
              <a:rPr lang="zh-CN" altLang="en-US">
                <a:cs typeface="Times New Roman" panose="02020603050405020304" pitchFamily="18" charset="0"/>
              </a:rPr>
              <a:t>非正常极限 </a:t>
            </a:r>
            <a:r>
              <a:rPr lang="en-US" altLang="zh-CN"/>
              <a:t>) </a:t>
            </a:r>
            <a:r>
              <a:rPr lang="zh-CN" altLang="en-US">
                <a:cs typeface="Times New Roman" panose="02020603050405020304" pitchFamily="18" charset="0"/>
              </a:rPr>
              <a:t>的定义．</a:t>
            </a:r>
            <a:r>
              <a:rPr lang="zh-CN" altLang="en-US" sz="1100"/>
              <a:t> </a:t>
            </a:r>
            <a:endParaRPr lang="zh-CN" altLang="en-US" sz="2400" b="0"/>
          </a:p>
        </p:txBody>
      </p:sp>
      <p:grpSp>
        <p:nvGrpSpPr>
          <p:cNvPr id="58412" name="Group 44"/>
          <p:cNvGrpSpPr>
            <a:grpSpLocks/>
          </p:cNvGrpSpPr>
          <p:nvPr/>
        </p:nvGrpSpPr>
        <p:grpSpPr bwMode="auto">
          <a:xfrm>
            <a:off x="592138" y="2565400"/>
            <a:ext cx="8035925" cy="519113"/>
            <a:chOff x="373" y="1616"/>
            <a:chExt cx="5062" cy="327"/>
          </a:xfrm>
        </p:grpSpPr>
        <p:sp>
          <p:nvSpPr>
            <p:cNvPr id="58380" name="Rectangle 12"/>
            <p:cNvSpPr>
              <a:spLocks noChangeArrowheads="1"/>
            </p:cNvSpPr>
            <p:nvPr/>
          </p:nvSpPr>
          <p:spPr bwMode="auto">
            <a:xfrm>
              <a:off x="373" y="1616"/>
              <a:ext cx="38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  <a:cs typeface="Times New Roman" panose="02020603050405020304" pitchFamily="18" charset="0"/>
                </a:rPr>
                <a:t>定义</a:t>
              </a:r>
              <a:r>
                <a:rPr lang="en-US" altLang="zh-CN">
                  <a:solidFill>
                    <a:srgbClr val="FF0000"/>
                  </a:solidFill>
                </a:rPr>
                <a:t>2</a:t>
              </a:r>
              <a:r>
                <a:rPr lang="en-US" altLang="zh-CN"/>
                <a:t>  </a:t>
              </a:r>
              <a:r>
                <a:rPr lang="zh-CN" altLang="en-US">
                  <a:cs typeface="Times New Roman" panose="02020603050405020304" pitchFamily="18" charset="0"/>
                </a:rPr>
                <a:t>设 </a:t>
              </a:r>
              <a:r>
                <a:rPr lang="en-US" altLang="zh-CN" i="1"/>
                <a:t>D </a:t>
              </a:r>
              <a:r>
                <a:rPr lang="zh-CN" altLang="en-US">
                  <a:cs typeface="Times New Roman" panose="02020603050405020304" pitchFamily="18" charset="0"/>
                </a:rPr>
                <a:t>为二元函数</a:t>
              </a:r>
              <a:r>
                <a:rPr lang="zh-CN" altLang="en-US" sz="1000">
                  <a:cs typeface="Times New Roman" panose="02020603050405020304" pitchFamily="18" charset="0"/>
                </a:rPr>
                <a:t>　</a:t>
              </a:r>
              <a:r>
                <a:rPr lang="en-US" altLang="zh-CN" i="1"/>
                <a:t>f</a:t>
              </a:r>
              <a:r>
                <a:rPr lang="zh-CN" altLang="en-US" sz="1000" i="1">
                  <a:cs typeface="Times New Roman" panose="02020603050405020304" pitchFamily="18" charset="0"/>
                </a:rPr>
                <a:t>　</a:t>
              </a:r>
              <a:r>
                <a:rPr lang="zh-CN" altLang="en-US">
                  <a:cs typeface="Times New Roman" panose="02020603050405020304" pitchFamily="18" charset="0"/>
                </a:rPr>
                <a:t>的定义域，</a:t>
              </a:r>
              <a:r>
                <a:rPr lang="zh-CN" altLang="en-US"/>
                <a:t> </a:t>
              </a:r>
              <a:endParaRPr lang="zh-CN" altLang="en-US" sz="2400" b="0"/>
            </a:p>
          </p:txBody>
        </p:sp>
        <p:graphicFrame>
          <p:nvGraphicFramePr>
            <p:cNvPr id="58379" name="Object 11"/>
            <p:cNvGraphicFramePr>
              <a:graphicFrameLocks noChangeAspect="1"/>
            </p:cNvGraphicFramePr>
            <p:nvPr/>
          </p:nvGraphicFramePr>
          <p:xfrm>
            <a:off x="3979" y="1664"/>
            <a:ext cx="93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91" name="Equation" r:id="rId3" imgW="1473200" imgH="431800" progId="Equation.DSMT4">
                    <p:embed/>
                  </p:oleObj>
                </mc:Choice>
                <mc:Fallback>
                  <p:oleObj name="Equation" r:id="rId3" imgW="1473200" imgH="431800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9" y="1664"/>
                          <a:ext cx="93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81" name="Rectangle 13"/>
            <p:cNvSpPr>
              <a:spLocks noChangeArrowheads="1"/>
            </p:cNvSpPr>
            <p:nvPr/>
          </p:nvSpPr>
          <p:spPr bwMode="auto">
            <a:xfrm>
              <a:off x="4855" y="1616"/>
              <a:ext cx="5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是 </a:t>
              </a:r>
              <a:r>
                <a:rPr lang="en-US" altLang="zh-CN" i="1"/>
                <a:t>D</a:t>
              </a:r>
              <a:r>
                <a:rPr lang="en-US" altLang="zh-CN" sz="1100"/>
                <a:t> </a:t>
              </a:r>
              <a:endParaRPr lang="en-US" altLang="zh-CN" sz="2400" b="0"/>
            </a:p>
          </p:txBody>
        </p:sp>
      </p:grpSp>
      <p:grpSp>
        <p:nvGrpSpPr>
          <p:cNvPr id="58413" name="Group 45"/>
          <p:cNvGrpSpPr>
            <a:grpSpLocks/>
          </p:cNvGrpSpPr>
          <p:nvPr/>
        </p:nvGrpSpPr>
        <p:grpSpPr bwMode="auto">
          <a:xfrm>
            <a:off x="582613" y="3341688"/>
            <a:ext cx="6038850" cy="519112"/>
            <a:chOff x="367" y="2105"/>
            <a:chExt cx="3804" cy="327"/>
          </a:xfrm>
        </p:grpSpPr>
        <p:sp>
          <p:nvSpPr>
            <p:cNvPr id="58384" name="Rectangle 16"/>
            <p:cNvSpPr>
              <a:spLocks noChangeArrowheads="1"/>
            </p:cNvSpPr>
            <p:nvPr/>
          </p:nvSpPr>
          <p:spPr bwMode="auto">
            <a:xfrm>
              <a:off x="367" y="2105"/>
              <a:ext cx="16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的一个聚点</a:t>
              </a:r>
              <a:r>
                <a:rPr lang="en-US" altLang="zh-CN"/>
                <a:t>. </a:t>
              </a:r>
              <a:r>
                <a:rPr lang="zh-CN" altLang="en-US"/>
                <a:t>若  </a:t>
              </a:r>
              <a:endParaRPr lang="zh-CN" altLang="en-US" sz="2400" b="0"/>
            </a:p>
          </p:txBody>
        </p:sp>
        <p:graphicFrame>
          <p:nvGraphicFramePr>
            <p:cNvPr id="58383" name="Object 15"/>
            <p:cNvGraphicFramePr>
              <a:graphicFrameLocks noChangeAspect="1"/>
            </p:cNvGraphicFramePr>
            <p:nvPr/>
          </p:nvGraphicFramePr>
          <p:xfrm>
            <a:off x="1942" y="2186"/>
            <a:ext cx="159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92" r:id="rId5" imgW="2527300" imgH="393700" progId="Equation.DSMT4">
                    <p:embed/>
                  </p:oleObj>
                </mc:Choice>
                <mc:Fallback>
                  <p:oleObj r:id="rId5" imgW="2527300" imgH="39370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2" y="2186"/>
                          <a:ext cx="159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85" name="Rectangle 17"/>
            <p:cNvSpPr>
              <a:spLocks noChangeArrowheads="1"/>
            </p:cNvSpPr>
            <p:nvPr/>
          </p:nvSpPr>
          <p:spPr bwMode="auto">
            <a:xfrm>
              <a:off x="3493" y="2105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使得  </a:t>
              </a:r>
              <a:endParaRPr lang="zh-CN" altLang="en-US" sz="2400" b="0"/>
            </a:p>
          </p:txBody>
        </p:sp>
      </p:grpSp>
      <p:graphicFrame>
        <p:nvGraphicFramePr>
          <p:cNvPr id="583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2179675"/>
              </p:ext>
            </p:extLst>
          </p:nvPr>
        </p:nvGraphicFramePr>
        <p:xfrm>
          <a:off x="1457325" y="4003675"/>
          <a:ext cx="62388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93" name="Equation" r:id="rId7" imgW="6235560" imgH="520560" progId="Equation.DSMT4">
                  <p:embed/>
                </p:oleObj>
              </mc:Choice>
              <mc:Fallback>
                <p:oleObj name="Equation" r:id="rId7" imgW="6235560" imgH="52056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4003675"/>
                        <a:ext cx="62388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414" name="Group 46"/>
          <p:cNvGrpSpPr>
            <a:grpSpLocks/>
          </p:cNvGrpSpPr>
          <p:nvPr/>
        </p:nvGrpSpPr>
        <p:grpSpPr bwMode="auto">
          <a:xfrm>
            <a:off x="568325" y="4724400"/>
            <a:ext cx="8104188" cy="519113"/>
            <a:chOff x="358" y="2976"/>
            <a:chExt cx="5105" cy="327"/>
          </a:xfrm>
        </p:grpSpPr>
        <p:graphicFrame>
          <p:nvGraphicFramePr>
            <p:cNvPr id="58390" name="Object 22"/>
            <p:cNvGraphicFramePr>
              <a:graphicFrameLocks noChangeAspect="1"/>
            </p:cNvGraphicFramePr>
            <p:nvPr/>
          </p:nvGraphicFramePr>
          <p:xfrm>
            <a:off x="2030" y="3024"/>
            <a:ext cx="69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94" r:id="rId9" imgW="1104900" imgH="431800" progId="Equation.DSMT4">
                    <p:embed/>
                  </p:oleObj>
                </mc:Choice>
                <mc:Fallback>
                  <p:oleObj r:id="rId9" imgW="1104900" imgH="43180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0" y="3024"/>
                          <a:ext cx="69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9" name="Object 21"/>
            <p:cNvGraphicFramePr>
              <a:graphicFrameLocks noChangeAspect="1"/>
            </p:cNvGraphicFramePr>
            <p:nvPr/>
          </p:nvGraphicFramePr>
          <p:xfrm>
            <a:off x="4495" y="3067"/>
            <a:ext cx="31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95" r:id="rId11" imgW="495085" imgH="241195" progId="Equation.DSMT4">
                    <p:embed/>
                  </p:oleObj>
                </mc:Choice>
                <mc:Fallback>
                  <p:oleObj r:id="rId11" imgW="495085" imgH="241195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" y="3067"/>
                          <a:ext cx="312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91" name="Rectangle 23"/>
            <p:cNvSpPr>
              <a:spLocks noChangeArrowheads="1"/>
            </p:cNvSpPr>
            <p:nvPr/>
          </p:nvSpPr>
          <p:spPr bwMode="auto">
            <a:xfrm>
              <a:off x="358" y="2976"/>
              <a:ext cx="17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则称 </a:t>
              </a:r>
              <a:r>
                <a:rPr lang="en-US" altLang="zh-CN" i="1"/>
                <a:t>f</a:t>
              </a:r>
              <a:r>
                <a:rPr lang="zh-CN" altLang="en-US" sz="1000" i="1">
                  <a:cs typeface="Times New Roman" panose="02020603050405020304" pitchFamily="18" charset="0"/>
                </a:rPr>
                <a:t>　</a:t>
              </a:r>
              <a:r>
                <a:rPr lang="zh-CN" altLang="en-US">
                  <a:cs typeface="Times New Roman" panose="02020603050405020304" pitchFamily="18" charset="0"/>
                </a:rPr>
                <a:t>在 </a:t>
              </a:r>
              <a:r>
                <a:rPr lang="en-US" altLang="zh-CN" i="1"/>
                <a:t>D </a:t>
              </a:r>
              <a:r>
                <a:rPr lang="zh-CN" altLang="en-US">
                  <a:cs typeface="Times New Roman" panose="02020603050405020304" pitchFamily="18" charset="0"/>
                </a:rPr>
                <a:t>上当 </a:t>
              </a:r>
              <a:endParaRPr lang="zh-CN" altLang="en-US" sz="2400" b="0"/>
            </a:p>
          </p:txBody>
        </p:sp>
        <p:sp>
          <p:nvSpPr>
            <p:cNvPr id="58392" name="Rectangle 24"/>
            <p:cNvSpPr>
              <a:spLocks noChangeArrowheads="1"/>
            </p:cNvSpPr>
            <p:nvPr/>
          </p:nvSpPr>
          <p:spPr bwMode="auto">
            <a:xfrm>
              <a:off x="2695" y="2976"/>
              <a:ext cx="19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时</a:t>
              </a:r>
              <a:r>
                <a:rPr lang="en-US" altLang="zh-CN"/>
                <a:t>, </a:t>
              </a:r>
              <a:r>
                <a:rPr lang="zh-CN" altLang="en-US"/>
                <a:t>有</a:t>
              </a:r>
              <a:r>
                <a:rPr lang="zh-CN" altLang="en-US">
                  <a:cs typeface="Times New Roman" panose="02020603050405020304" pitchFamily="18" charset="0"/>
                </a:rPr>
                <a:t>非正常极限  </a:t>
              </a:r>
              <a:endParaRPr lang="zh-CN" altLang="en-US" sz="2400" b="0"/>
            </a:p>
          </p:txBody>
        </p:sp>
        <p:sp>
          <p:nvSpPr>
            <p:cNvPr id="58393" name="Rectangle 25"/>
            <p:cNvSpPr>
              <a:spLocks noChangeArrowheads="1"/>
            </p:cNvSpPr>
            <p:nvPr/>
          </p:nvSpPr>
          <p:spPr bwMode="auto">
            <a:xfrm>
              <a:off x="4737" y="2976"/>
              <a:ext cx="7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记</a:t>
              </a:r>
              <a:r>
                <a:rPr lang="zh-CN" altLang="en-US"/>
                <a:t>作 </a:t>
              </a:r>
            </a:p>
          </p:txBody>
        </p:sp>
      </p:grpSp>
      <p:graphicFrame>
        <p:nvGraphicFramePr>
          <p:cNvPr id="58397" name="Object 29"/>
          <p:cNvGraphicFramePr>
            <a:graphicFrameLocks noChangeAspect="1"/>
          </p:cNvGraphicFramePr>
          <p:nvPr/>
        </p:nvGraphicFramePr>
        <p:xfrm>
          <a:off x="2346325" y="5443538"/>
          <a:ext cx="383857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96" r:id="rId13" imgW="3835400" imgH="635000" progId="Equation.DSMT4">
                  <p:embed/>
                </p:oleObj>
              </mc:Choice>
              <mc:Fallback>
                <p:oleObj r:id="rId13" imgW="3835400" imgH="6350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5443538"/>
                        <a:ext cx="3838575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411" name="Group 43"/>
          <p:cNvGrpSpPr>
            <a:grpSpLocks/>
          </p:cNvGrpSpPr>
          <p:nvPr/>
        </p:nvGrpSpPr>
        <p:grpSpPr bwMode="auto">
          <a:xfrm>
            <a:off x="539750" y="1125538"/>
            <a:ext cx="7945438" cy="534987"/>
            <a:chOff x="340" y="709"/>
            <a:chExt cx="5005" cy="337"/>
          </a:xfrm>
        </p:grpSpPr>
        <p:graphicFrame>
          <p:nvGraphicFramePr>
            <p:cNvPr id="58371" name="Object 3"/>
            <p:cNvGraphicFramePr>
              <a:graphicFrameLocks noChangeAspect="1"/>
            </p:cNvGraphicFramePr>
            <p:nvPr/>
          </p:nvGraphicFramePr>
          <p:xfrm>
            <a:off x="4054" y="764"/>
            <a:ext cx="129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97" name="Equation" r:id="rId15" imgW="2044700" imgH="393700" progId="Equation.DSMT4">
                    <p:embed/>
                  </p:oleObj>
                </mc:Choice>
                <mc:Fallback>
                  <p:oleObj name="Equation" r:id="rId15" imgW="2044700" imgH="393700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4" y="764"/>
                          <a:ext cx="1291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3" name="Rectangle 5"/>
            <p:cNvSpPr>
              <a:spLocks noChangeArrowheads="1"/>
            </p:cNvSpPr>
            <p:nvPr/>
          </p:nvSpPr>
          <p:spPr bwMode="auto">
            <a:xfrm>
              <a:off x="340" y="709"/>
              <a:ext cx="15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下面再给出当  </a:t>
              </a:r>
              <a:endParaRPr lang="zh-CN" altLang="en-US" sz="2400" b="0"/>
            </a:p>
          </p:txBody>
        </p:sp>
        <p:sp>
          <p:nvSpPr>
            <p:cNvPr id="58374" name="Rectangle 6"/>
            <p:cNvSpPr>
              <a:spLocks noChangeArrowheads="1"/>
            </p:cNvSpPr>
            <p:nvPr/>
          </p:nvSpPr>
          <p:spPr bwMode="auto">
            <a:xfrm>
              <a:off x="3688" y="719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时</a:t>
              </a:r>
              <a:r>
                <a:rPr lang="en-US" altLang="zh-CN"/>
                <a:t>, </a:t>
              </a:r>
              <a:endParaRPr lang="en-US" altLang="zh-CN" sz="2400" b="0"/>
            </a:p>
          </p:txBody>
        </p:sp>
        <p:graphicFrame>
          <p:nvGraphicFramePr>
            <p:cNvPr id="58410" name="Object 42"/>
            <p:cNvGraphicFramePr>
              <a:graphicFrameLocks noChangeAspect="1"/>
            </p:cNvGraphicFramePr>
            <p:nvPr/>
          </p:nvGraphicFramePr>
          <p:xfrm>
            <a:off x="1791" y="760"/>
            <a:ext cx="189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98" name="Equation" r:id="rId17" imgW="3009900" imgH="431800" progId="Equation.DSMT4">
                    <p:embed/>
                  </p:oleObj>
                </mc:Choice>
                <mc:Fallback>
                  <p:oleObj name="Equation" r:id="rId17" imgW="3009900" imgH="43180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760"/>
                          <a:ext cx="189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62" name="Group 18"/>
          <p:cNvGrpSpPr>
            <a:grpSpLocks/>
          </p:cNvGrpSpPr>
          <p:nvPr/>
        </p:nvGrpSpPr>
        <p:grpSpPr bwMode="auto">
          <a:xfrm>
            <a:off x="2843213" y="620713"/>
            <a:ext cx="3279775" cy="644525"/>
            <a:chOff x="1903" y="387"/>
            <a:chExt cx="2066" cy="406"/>
          </a:xfrm>
        </p:grpSpPr>
        <p:sp>
          <p:nvSpPr>
            <p:cNvPr id="57347" name="Rectangle 3"/>
            <p:cNvSpPr>
              <a:spLocks noChangeArrowheads="1"/>
            </p:cNvSpPr>
            <p:nvPr/>
          </p:nvSpPr>
          <p:spPr bwMode="auto">
            <a:xfrm>
              <a:off x="1903" y="387"/>
              <a:ext cx="4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/>
                <a:t>或               </a:t>
              </a:r>
              <a:endParaRPr lang="zh-CN" altLang="en-US" sz="2400" b="0"/>
            </a:p>
          </p:txBody>
        </p:sp>
        <p:graphicFrame>
          <p:nvGraphicFramePr>
            <p:cNvPr id="57346" name="Object 2"/>
            <p:cNvGraphicFramePr>
              <a:graphicFrameLocks noChangeAspect="1"/>
            </p:cNvGraphicFramePr>
            <p:nvPr/>
          </p:nvGraphicFramePr>
          <p:xfrm>
            <a:off x="2403" y="391"/>
            <a:ext cx="1566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01" r:id="rId3" imgW="2489200" imgH="635000" progId="Equation.DSMT4">
                    <p:embed/>
                  </p:oleObj>
                </mc:Choice>
                <mc:Fallback>
                  <p:oleObj r:id="rId3" imgW="2489200" imgH="635000" progId="Equation.DSMT4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3" y="391"/>
                          <a:ext cx="1566" cy="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611188" y="1325563"/>
            <a:ext cx="3398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仿此可类似地定义：</a:t>
            </a: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2051050" y="2133600"/>
          <a:ext cx="52863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2" r:id="rId5" imgW="5283200" imgH="647700" progId="Equation.DSMT4">
                  <p:embed/>
                </p:oleObj>
              </mc:Choice>
              <mc:Fallback>
                <p:oleObj r:id="rId5" imgW="5283200" imgH="6477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133600"/>
                        <a:ext cx="528637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61" name="Group 17"/>
          <p:cNvGrpSpPr>
            <a:grpSpLocks/>
          </p:cNvGrpSpPr>
          <p:nvPr/>
        </p:nvGrpSpPr>
        <p:grpSpPr bwMode="auto">
          <a:xfrm>
            <a:off x="611188" y="2874963"/>
            <a:ext cx="6467475" cy="914400"/>
            <a:chOff x="385" y="1811"/>
            <a:chExt cx="4074" cy="576"/>
          </a:xfrm>
        </p:grpSpPr>
        <p:sp>
          <p:nvSpPr>
            <p:cNvPr id="57352" name="Rectangle 8"/>
            <p:cNvSpPr>
              <a:spLocks noChangeArrowheads="1"/>
            </p:cNvSpPr>
            <p:nvPr/>
          </p:nvSpPr>
          <p:spPr bwMode="auto">
            <a:xfrm>
              <a:off x="385" y="1923"/>
              <a:ext cx="85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0000FF"/>
                  </a:solidFill>
                </a:rPr>
                <a:t>例</a:t>
              </a:r>
              <a:r>
                <a:rPr lang="en-US" altLang="zh-CN" dirty="0" smtClean="0">
                  <a:solidFill>
                    <a:srgbClr val="0000FF"/>
                  </a:solidFill>
                </a:rPr>
                <a:t>5</a:t>
              </a:r>
              <a:r>
                <a:rPr lang="en-US" altLang="zh-CN" dirty="0" smtClean="0"/>
                <a:t>  </a:t>
              </a:r>
              <a:r>
                <a:rPr lang="zh-CN" altLang="en-US" dirty="0"/>
                <a:t>设 </a:t>
              </a:r>
              <a:endParaRPr lang="zh-CN" altLang="en-US" sz="2400" b="0" dirty="0"/>
            </a:p>
          </p:txBody>
        </p:sp>
        <p:grpSp>
          <p:nvGrpSpPr>
            <p:cNvPr id="57354" name="Group 10"/>
            <p:cNvGrpSpPr>
              <a:grpSpLocks/>
            </p:cNvGrpSpPr>
            <p:nvPr/>
          </p:nvGrpSpPr>
          <p:grpSpPr bwMode="auto">
            <a:xfrm>
              <a:off x="1201" y="1811"/>
              <a:ext cx="3258" cy="576"/>
              <a:chOff x="1156" y="1675"/>
              <a:chExt cx="3258" cy="576"/>
            </a:xfrm>
          </p:grpSpPr>
          <p:pic>
            <p:nvPicPr>
              <p:cNvPr id="57351" name="Picture 7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6" y="1675"/>
                <a:ext cx="1902" cy="5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353" name="Rectangle 9"/>
              <p:cNvSpPr>
                <a:spLocks noChangeArrowheads="1"/>
              </p:cNvSpPr>
              <p:nvPr/>
            </p:nvSpPr>
            <p:spPr bwMode="auto">
              <a:xfrm>
                <a:off x="3064" y="1797"/>
                <a:ext cx="135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altLang="zh-CN"/>
                  <a:t>. </a:t>
                </a:r>
                <a:r>
                  <a:rPr lang="zh-CN" altLang="en-US"/>
                  <a:t>证明            </a:t>
                </a:r>
                <a:endParaRPr lang="zh-CN" altLang="en-US" sz="2400" b="0"/>
              </a:p>
            </p:txBody>
          </p:sp>
        </p:grpSp>
      </p:grpSp>
      <p:graphicFrame>
        <p:nvGraphicFramePr>
          <p:cNvPr id="57355" name="Object 11"/>
          <p:cNvGraphicFramePr>
            <a:graphicFrameLocks noChangeAspect="1"/>
          </p:cNvGraphicFramePr>
          <p:nvPr/>
        </p:nvGraphicFramePr>
        <p:xfrm>
          <a:off x="2551113" y="4033838"/>
          <a:ext cx="35337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03" r:id="rId8" imgW="3530600" imgH="622300" progId="Equation.DSMT4">
                  <p:embed/>
                </p:oleObj>
              </mc:Choice>
              <mc:Fallback>
                <p:oleObj r:id="rId8" imgW="3530600" imgH="6223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033838"/>
                        <a:ext cx="35337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8" name="Rectangle 14"/>
          <p:cNvSpPr>
            <a:spLocks noChangeArrowheads="1"/>
          </p:cNvSpPr>
          <p:nvPr/>
        </p:nvSpPr>
        <p:spPr bwMode="auto">
          <a:xfrm>
            <a:off x="611188" y="4941888"/>
            <a:ext cx="5040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证 </a:t>
            </a:r>
            <a:r>
              <a:rPr lang="zh-CN" altLang="en-US"/>
              <a:t> 此函数的图象见图</a:t>
            </a:r>
            <a:r>
              <a:rPr lang="en-US" altLang="zh-CN"/>
              <a:t>16 -16.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8" name="Picture 8" descr="未命名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620713"/>
            <a:ext cx="6767512" cy="528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2339975" y="427038"/>
            <a:ext cx="44100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600" b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一、二元函数的极限</a:t>
            </a:r>
            <a:r>
              <a:rPr lang="zh-CN" altLang="en-US" sz="3600" b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pSp>
        <p:nvGrpSpPr>
          <p:cNvPr id="48171" name="Group 43"/>
          <p:cNvGrpSpPr>
            <a:grpSpLocks/>
          </p:cNvGrpSpPr>
          <p:nvPr/>
        </p:nvGrpSpPr>
        <p:grpSpPr bwMode="auto">
          <a:xfrm>
            <a:off x="611188" y="1154113"/>
            <a:ext cx="7951787" cy="561975"/>
            <a:chOff x="385" y="727"/>
            <a:chExt cx="5009" cy="354"/>
          </a:xfrm>
        </p:grpSpPr>
        <p:graphicFrame>
          <p:nvGraphicFramePr>
            <p:cNvPr id="48142" name="Object 14"/>
            <p:cNvGraphicFramePr>
              <a:graphicFrameLocks noChangeAspect="1"/>
            </p:cNvGraphicFramePr>
            <p:nvPr/>
          </p:nvGraphicFramePr>
          <p:xfrm>
            <a:off x="2245" y="800"/>
            <a:ext cx="2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39" r:id="rId3" imgW="406048" imgH="393359" progId="Equation.DSMT4">
                    <p:embed/>
                  </p:oleObj>
                </mc:Choice>
                <mc:Fallback>
                  <p:oleObj r:id="rId3" imgW="406048" imgH="393359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800"/>
                          <a:ext cx="25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1" name="Object 13"/>
            <p:cNvGraphicFramePr>
              <a:graphicFrameLocks noChangeAspect="1"/>
            </p:cNvGraphicFramePr>
            <p:nvPr/>
          </p:nvGraphicFramePr>
          <p:xfrm>
            <a:off x="3243" y="760"/>
            <a:ext cx="71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40" r:id="rId5" imgW="1129810" imgH="380835" progId="Equation.DSMT4">
                    <p:embed/>
                  </p:oleObj>
                </mc:Choice>
                <mc:Fallback>
                  <p:oleObj r:id="rId5" imgW="1129810" imgH="380835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760"/>
                          <a:ext cx="71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0" name="Object 12"/>
            <p:cNvGraphicFramePr>
              <a:graphicFrameLocks noChangeAspect="1"/>
            </p:cNvGraphicFramePr>
            <p:nvPr/>
          </p:nvGraphicFramePr>
          <p:xfrm>
            <a:off x="4341" y="800"/>
            <a:ext cx="27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41" r:id="rId7" imgW="431613" imgH="431613" progId="Equation.DSMT4">
                    <p:embed/>
                  </p:oleObj>
                </mc:Choice>
                <mc:Fallback>
                  <p:oleObj r:id="rId7" imgW="431613" imgH="431613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1" y="800"/>
                          <a:ext cx="27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3" name="Rectangle 15"/>
            <p:cNvSpPr>
              <a:spLocks noChangeArrowheads="1"/>
            </p:cNvSpPr>
            <p:nvPr/>
          </p:nvSpPr>
          <p:spPr bwMode="auto">
            <a:xfrm>
              <a:off x="385" y="745"/>
              <a:ext cx="20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定义</a:t>
              </a:r>
              <a:r>
                <a:rPr lang="en-US" altLang="zh-CN">
                  <a:solidFill>
                    <a:srgbClr val="FF0000"/>
                  </a:solidFill>
                  <a:cs typeface="Times New Roman" panose="02020603050405020304" pitchFamily="18" charset="0"/>
                </a:rPr>
                <a:t>1</a:t>
              </a:r>
              <a:r>
                <a:rPr lang="en-US" altLang="zh-CN">
                  <a:cs typeface="Times New Roman" panose="02020603050405020304" pitchFamily="18" charset="0"/>
                </a:rPr>
                <a:t>  </a:t>
              </a:r>
              <a:r>
                <a:rPr lang="zh-CN" altLang="en-US">
                  <a:latin typeface="宋体" panose="02010600030101010101" pitchFamily="2" charset="-122"/>
                  <a:cs typeface="Times New Roman" panose="02020603050405020304" pitchFamily="18" charset="0"/>
                </a:rPr>
                <a:t>设二元函数 </a:t>
              </a:r>
              <a:endParaRPr lang="zh-CN" altLang="en-US" sz="2400" b="0"/>
            </a:p>
          </p:txBody>
        </p:sp>
        <p:sp>
          <p:nvSpPr>
            <p:cNvPr id="48144" name="Rectangle 16"/>
            <p:cNvSpPr>
              <a:spLocks noChangeArrowheads="1"/>
            </p:cNvSpPr>
            <p:nvPr/>
          </p:nvSpPr>
          <p:spPr bwMode="auto">
            <a:xfrm>
              <a:off x="2339" y="727"/>
              <a:ext cx="9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altLang="zh-CN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宋体" panose="02010600030101010101" pitchFamily="2" charset="-122"/>
                  <a:cs typeface="Times New Roman" panose="02020603050405020304" pitchFamily="18" charset="0"/>
                </a:rPr>
                <a:t>定义在</a:t>
              </a:r>
              <a:endParaRPr lang="zh-CN" altLang="en-US" sz="2400" b="0"/>
            </a:p>
          </p:txBody>
        </p:sp>
        <p:sp>
          <p:nvSpPr>
            <p:cNvPr id="48145" name="Rectangle 17"/>
            <p:cNvSpPr>
              <a:spLocks noChangeArrowheads="1"/>
            </p:cNvSpPr>
            <p:nvPr/>
          </p:nvSpPr>
          <p:spPr bwMode="auto">
            <a:xfrm>
              <a:off x="3923" y="745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宋体" panose="02010600030101010101" pitchFamily="2" charset="-122"/>
                  <a:cs typeface="Times New Roman" panose="02020603050405020304" pitchFamily="18" charset="0"/>
                </a:rPr>
                <a:t>上</a:t>
              </a:r>
              <a:r>
                <a:rPr lang="en-US" altLang="zh-CN">
                  <a:cs typeface="Times New Roman" panose="02020603050405020304" pitchFamily="18" charset="0"/>
                </a:rPr>
                <a:t>, </a:t>
              </a:r>
              <a:endParaRPr lang="en-US" altLang="zh-CN" sz="2400" b="0"/>
            </a:p>
          </p:txBody>
        </p:sp>
        <p:sp>
          <p:nvSpPr>
            <p:cNvPr id="48146" name="Rectangle 18"/>
            <p:cNvSpPr>
              <a:spLocks noChangeArrowheads="1"/>
            </p:cNvSpPr>
            <p:nvPr/>
          </p:nvSpPr>
          <p:spPr bwMode="auto">
            <a:xfrm>
              <a:off x="4535" y="754"/>
              <a:ext cx="8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宋体" panose="02010600030101010101" pitchFamily="2" charset="-122"/>
                  <a:cs typeface="Times New Roman" panose="02020603050405020304" pitchFamily="18" charset="0"/>
                </a:rPr>
                <a:t>为</a:t>
              </a:r>
              <a:r>
                <a:rPr lang="zh-CN" altLang="en-US"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cs typeface="Times New Roman" panose="02020603050405020304" pitchFamily="18" charset="0"/>
                </a:rPr>
                <a:t>D </a:t>
              </a:r>
              <a:r>
                <a:rPr lang="zh-CN" altLang="en-US">
                  <a:latin typeface="宋体" panose="0201060003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1100" b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/>
            </a:p>
          </p:txBody>
        </p:sp>
      </p:grpSp>
      <p:grpSp>
        <p:nvGrpSpPr>
          <p:cNvPr id="48177" name="Group 49"/>
          <p:cNvGrpSpPr>
            <a:grpSpLocks/>
          </p:cNvGrpSpPr>
          <p:nvPr/>
        </p:nvGrpSpPr>
        <p:grpSpPr bwMode="auto">
          <a:xfrm>
            <a:off x="611188" y="1844675"/>
            <a:ext cx="7705725" cy="534988"/>
            <a:chOff x="385" y="1207"/>
            <a:chExt cx="4854" cy="337"/>
          </a:xfrm>
        </p:grpSpPr>
        <p:sp>
          <p:nvSpPr>
            <p:cNvPr id="48149" name="Rectangle 21"/>
            <p:cNvSpPr>
              <a:spLocks noChangeArrowheads="1"/>
            </p:cNvSpPr>
            <p:nvPr/>
          </p:nvSpPr>
          <p:spPr bwMode="auto">
            <a:xfrm>
              <a:off x="385" y="1207"/>
              <a:ext cx="26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一个聚点</a:t>
              </a:r>
              <a:r>
                <a:rPr lang="en-US" altLang="zh-CN" dirty="0">
                  <a:cs typeface="Times New Roman" panose="02020603050405020304" pitchFamily="18" charset="0"/>
                </a:rPr>
                <a:t>,  </a:t>
              </a:r>
              <a:r>
                <a:rPr lang="en-US" altLang="zh-CN" i="1" dirty="0">
                  <a:cs typeface="Times New Roman" panose="02020603050405020304" pitchFamily="18" charset="0"/>
                </a:rPr>
                <a:t>A </a:t>
              </a:r>
              <a:r>
                <a:rPr lang="zh-CN" altLang="en-US" dirty="0">
                  <a:latin typeface="宋体" panose="02010600030101010101" pitchFamily="2" charset="-122"/>
                  <a:cs typeface="Times New Roman" panose="02020603050405020304" pitchFamily="18" charset="0"/>
                </a:rPr>
                <a:t>是一实数</a:t>
              </a:r>
              <a:r>
                <a:rPr lang="en-US" altLang="zh-CN" dirty="0">
                  <a:cs typeface="Times New Roman" panose="02020603050405020304" pitchFamily="18" charset="0"/>
                </a:rPr>
                <a:t>. </a:t>
              </a:r>
              <a:r>
                <a:rPr lang="zh-CN" altLang="en-US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若</a:t>
              </a:r>
              <a:endParaRPr lang="zh-CN" altLang="en-US" sz="2400" b="0" dirty="0"/>
            </a:p>
          </p:txBody>
        </p:sp>
        <p:graphicFrame>
          <p:nvGraphicFramePr>
            <p:cNvPr id="48148" name="Object 20"/>
            <p:cNvGraphicFramePr>
              <a:graphicFrameLocks noChangeAspect="1"/>
            </p:cNvGraphicFramePr>
            <p:nvPr/>
          </p:nvGraphicFramePr>
          <p:xfrm>
            <a:off x="2986" y="1288"/>
            <a:ext cx="148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42" r:id="rId9" imgW="2349500" imgH="393700" progId="Equation.DSMT4">
                    <p:embed/>
                  </p:oleObj>
                </mc:Choice>
                <mc:Fallback>
                  <p:oleObj r:id="rId9" imgW="2349500" imgH="393700" progId="Equation.DSMT4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6" y="1288"/>
                          <a:ext cx="148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0" name="Rectangle 22"/>
            <p:cNvSpPr>
              <a:spLocks noChangeArrowheads="1"/>
            </p:cNvSpPr>
            <p:nvPr/>
          </p:nvSpPr>
          <p:spPr bwMode="auto">
            <a:xfrm>
              <a:off x="4373" y="1217"/>
              <a:ext cx="8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宋体" panose="02010600030101010101" pitchFamily="2" charset="-122"/>
                  <a:cs typeface="Times New Roman" panose="02020603050405020304" pitchFamily="18" charset="0"/>
                </a:rPr>
                <a:t>使得当</a:t>
              </a:r>
              <a:r>
                <a:rPr lang="zh-CN" altLang="en-US" sz="1100" b="0"/>
                <a:t> </a:t>
              </a:r>
              <a:endParaRPr lang="zh-CN" altLang="en-US" sz="2400" b="0"/>
            </a:p>
          </p:txBody>
        </p:sp>
      </p:grpSp>
      <p:grpSp>
        <p:nvGrpSpPr>
          <p:cNvPr id="48155" name="Group 27"/>
          <p:cNvGrpSpPr>
            <a:grpSpLocks/>
          </p:cNvGrpSpPr>
          <p:nvPr/>
        </p:nvGrpSpPr>
        <p:grpSpPr bwMode="auto">
          <a:xfrm>
            <a:off x="655638" y="2546350"/>
            <a:ext cx="4084637" cy="538163"/>
            <a:chOff x="413" y="1740"/>
            <a:chExt cx="2573" cy="339"/>
          </a:xfrm>
        </p:grpSpPr>
        <p:graphicFrame>
          <p:nvGraphicFramePr>
            <p:cNvPr id="48152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8554610"/>
                </p:ext>
              </p:extLst>
            </p:nvPr>
          </p:nvGraphicFramePr>
          <p:xfrm>
            <a:off x="413" y="1740"/>
            <a:ext cx="171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43" name="Equation" r:id="rId11" imgW="2717640" imgH="533160" progId="Equation.DSMT4">
                    <p:embed/>
                  </p:oleObj>
                </mc:Choice>
                <mc:Fallback>
                  <p:oleObj name="Equation" r:id="rId11" imgW="2717640" imgH="533160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" y="1740"/>
                          <a:ext cx="1712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4" name="Rectangle 26"/>
            <p:cNvSpPr>
              <a:spLocks noChangeArrowheads="1"/>
            </p:cNvSpPr>
            <p:nvPr/>
          </p:nvSpPr>
          <p:spPr bwMode="auto">
            <a:xfrm>
              <a:off x="2064" y="1752"/>
              <a:ext cx="9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宋体" panose="02010600030101010101" pitchFamily="2" charset="-122"/>
                  <a:cs typeface="Times New Roman" panose="02020603050405020304" pitchFamily="18" charset="0"/>
                </a:rPr>
                <a:t>都有</a:t>
              </a:r>
              <a:r>
                <a:rPr lang="zh-CN" altLang="en-US" sz="1100" b="0"/>
                <a:t> </a:t>
              </a:r>
              <a:endParaRPr lang="zh-CN" altLang="en-US" sz="2400" b="0"/>
            </a:p>
          </p:txBody>
        </p:sp>
      </p:grpSp>
      <p:graphicFrame>
        <p:nvGraphicFramePr>
          <p:cNvPr id="48156" name="Object 28"/>
          <p:cNvGraphicFramePr>
            <a:graphicFrameLocks noChangeAspect="1"/>
          </p:cNvGraphicFramePr>
          <p:nvPr/>
        </p:nvGraphicFramePr>
        <p:xfrm>
          <a:off x="3179763" y="3284538"/>
          <a:ext cx="2400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4" r:id="rId13" imgW="2400300" imgH="393700" progId="Equation.DSMT4">
                  <p:embed/>
                </p:oleObj>
              </mc:Choice>
              <mc:Fallback>
                <p:oleObj r:id="rId13" imgW="2400300" imgH="3937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3284538"/>
                        <a:ext cx="24003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65" name="Object 37"/>
          <p:cNvGraphicFramePr>
            <a:graphicFrameLocks noChangeAspect="1"/>
          </p:cNvGraphicFramePr>
          <p:nvPr/>
        </p:nvGraphicFramePr>
        <p:xfrm>
          <a:off x="3216275" y="4581525"/>
          <a:ext cx="22193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45" r:id="rId15" imgW="2222500" imgH="863600" progId="Equation.DSMT4">
                  <p:embed/>
                </p:oleObj>
              </mc:Choice>
              <mc:Fallback>
                <p:oleObj r:id="rId15" imgW="2222500" imgH="863600" progId="Equation.DSMT4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4581525"/>
                        <a:ext cx="2219325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74" name="Group 46"/>
          <p:cNvGrpSpPr>
            <a:grpSpLocks/>
          </p:cNvGrpSpPr>
          <p:nvPr/>
        </p:nvGrpSpPr>
        <p:grpSpPr bwMode="auto">
          <a:xfrm>
            <a:off x="611188" y="5502275"/>
            <a:ext cx="7480300" cy="533400"/>
            <a:chOff x="385" y="3466"/>
            <a:chExt cx="4712" cy="336"/>
          </a:xfrm>
        </p:grpSpPr>
        <p:sp>
          <p:nvSpPr>
            <p:cNvPr id="48168" name="Rectangle 40"/>
            <p:cNvSpPr>
              <a:spLocks noChangeArrowheads="1"/>
            </p:cNvSpPr>
            <p:nvPr/>
          </p:nvSpPr>
          <p:spPr bwMode="auto">
            <a:xfrm>
              <a:off x="385" y="3466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在对</a:t>
              </a:r>
              <a:endParaRPr lang="zh-CN" altLang="en-US" sz="2400" b="0"/>
            </a:p>
          </p:txBody>
        </p:sp>
        <p:graphicFrame>
          <p:nvGraphicFramePr>
            <p:cNvPr id="48167" name="Object 39"/>
            <p:cNvGraphicFramePr>
              <a:graphicFrameLocks noChangeAspect="1"/>
            </p:cNvGraphicFramePr>
            <p:nvPr/>
          </p:nvGraphicFramePr>
          <p:xfrm>
            <a:off x="914" y="3557"/>
            <a:ext cx="582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46" r:id="rId17" imgW="927100" imgH="292100" progId="Equation.DSMT4">
                    <p:embed/>
                  </p:oleObj>
                </mc:Choice>
                <mc:Fallback>
                  <p:oleObj r:id="rId17" imgW="927100" imgH="292100" progId="Equation.DSMT4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" y="3557"/>
                          <a:ext cx="582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69" name="Rectangle 41"/>
            <p:cNvSpPr>
              <a:spLocks noChangeArrowheads="1"/>
            </p:cNvSpPr>
            <p:nvPr/>
          </p:nvSpPr>
          <p:spPr bwMode="auto">
            <a:xfrm>
              <a:off x="1465" y="3475"/>
              <a:ext cx="36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不致产生误解时</a:t>
              </a:r>
              <a:r>
                <a:rPr lang="en-US" altLang="zh-CN"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也可简单地写作    </a:t>
              </a:r>
              <a:r>
                <a:rPr lang="zh-CN" altLang="en-US" sz="1100">
                  <a:latin typeface="宋体" panose="02010600030101010101" pitchFamily="2" charset="-122"/>
                </a:rPr>
                <a:t> </a:t>
              </a:r>
              <a:endParaRPr lang="zh-CN" altLang="en-US" sz="2400" b="0"/>
            </a:p>
          </p:txBody>
        </p:sp>
      </p:grpSp>
      <p:grpSp>
        <p:nvGrpSpPr>
          <p:cNvPr id="48173" name="Group 45"/>
          <p:cNvGrpSpPr>
            <a:grpSpLocks/>
          </p:cNvGrpSpPr>
          <p:nvPr/>
        </p:nvGrpSpPr>
        <p:grpSpPr bwMode="auto">
          <a:xfrm>
            <a:off x="611188" y="3789363"/>
            <a:ext cx="7416800" cy="547687"/>
            <a:chOff x="385" y="2523"/>
            <a:chExt cx="4672" cy="345"/>
          </a:xfrm>
        </p:grpSpPr>
        <p:graphicFrame>
          <p:nvGraphicFramePr>
            <p:cNvPr id="48160" name="Object 32"/>
            <p:cNvGraphicFramePr>
              <a:graphicFrameLocks noChangeAspect="1"/>
            </p:cNvGraphicFramePr>
            <p:nvPr/>
          </p:nvGraphicFramePr>
          <p:xfrm>
            <a:off x="891" y="2595"/>
            <a:ext cx="2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47" r:id="rId19" imgW="406048" imgH="393359" progId="Equation.DSMT4">
                    <p:embed/>
                  </p:oleObj>
                </mc:Choice>
                <mc:Fallback>
                  <p:oleObj r:id="rId19" imgW="406048" imgH="393359" progId="Equation.DSMT4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1" y="2595"/>
                          <a:ext cx="25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9" name="Object 31"/>
            <p:cNvGraphicFramePr>
              <a:graphicFrameLocks noChangeAspect="1"/>
            </p:cNvGraphicFramePr>
            <p:nvPr/>
          </p:nvGraphicFramePr>
          <p:xfrm>
            <a:off x="2112" y="2596"/>
            <a:ext cx="79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48" r:id="rId20" imgW="1257300" imgH="431800" progId="Equation.DSMT4">
                    <p:embed/>
                  </p:oleObj>
                </mc:Choice>
                <mc:Fallback>
                  <p:oleObj r:id="rId20" imgW="1257300" imgH="431800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596"/>
                          <a:ext cx="79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61" name="Rectangle 33"/>
            <p:cNvSpPr>
              <a:spLocks noChangeArrowheads="1"/>
            </p:cNvSpPr>
            <p:nvPr/>
          </p:nvSpPr>
          <p:spPr bwMode="auto">
            <a:xfrm>
              <a:off x="385" y="2523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宋体" panose="02010600030101010101" pitchFamily="2" charset="-122"/>
                  <a:cs typeface="Times New Roman" panose="02020603050405020304" pitchFamily="18" charset="0"/>
                </a:rPr>
                <a:t>则称</a:t>
              </a:r>
              <a:endParaRPr lang="zh-CN" altLang="en-US" sz="2400" b="0"/>
            </a:p>
          </p:txBody>
        </p:sp>
        <p:sp>
          <p:nvSpPr>
            <p:cNvPr id="48162" name="Rectangle 34"/>
            <p:cNvSpPr>
              <a:spLocks noChangeArrowheads="1"/>
            </p:cNvSpPr>
            <p:nvPr/>
          </p:nvSpPr>
          <p:spPr bwMode="auto">
            <a:xfrm>
              <a:off x="1093" y="2541"/>
              <a:ext cx="12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宋体" panose="02010600030101010101" pitchFamily="2" charset="-122"/>
                  <a:cs typeface="Times New Roman" panose="02020603050405020304" pitchFamily="18" charset="0"/>
                </a:rPr>
                <a:t>在</a:t>
              </a:r>
              <a:r>
                <a:rPr lang="zh-CN" altLang="en-US"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cs typeface="Times New Roman" panose="02020603050405020304" pitchFamily="18" charset="0"/>
                </a:rPr>
                <a:t>D </a:t>
              </a:r>
              <a:r>
                <a:rPr lang="zh-CN" altLang="en-US">
                  <a:latin typeface="宋体" panose="02010600030101010101" pitchFamily="2" charset="-122"/>
                  <a:cs typeface="Times New Roman" panose="02020603050405020304" pitchFamily="18" charset="0"/>
                </a:rPr>
                <a:t>上当</a:t>
              </a:r>
              <a:endParaRPr lang="zh-CN" altLang="en-US" sz="2400" b="0"/>
            </a:p>
          </p:txBody>
        </p:sp>
        <p:sp>
          <p:nvSpPr>
            <p:cNvPr id="48163" name="Rectangle 35"/>
            <p:cNvSpPr>
              <a:spLocks noChangeArrowheads="1"/>
            </p:cNvSpPr>
            <p:nvPr/>
          </p:nvSpPr>
          <p:spPr bwMode="auto">
            <a:xfrm>
              <a:off x="2836" y="2538"/>
              <a:ext cx="22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宋体" panose="02010600030101010101" pitchFamily="2" charset="-122"/>
                  <a:cs typeface="Times New Roman" panose="02020603050405020304" pitchFamily="18" charset="0"/>
                </a:rPr>
                <a:t>时以</a:t>
              </a:r>
              <a:r>
                <a:rPr lang="zh-CN" altLang="en-US"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cs typeface="Times New Roman" panose="02020603050405020304" pitchFamily="18" charset="0"/>
                </a:rPr>
                <a:t>A </a:t>
              </a:r>
              <a:r>
                <a:rPr lang="zh-CN" altLang="en-US">
                  <a:latin typeface="宋体" panose="02010600030101010101" pitchFamily="2" charset="-122"/>
                  <a:cs typeface="Times New Roman" panose="02020603050405020304" pitchFamily="18" charset="0"/>
                </a:rPr>
                <a:t>为极限</a:t>
              </a:r>
              <a:r>
                <a:rPr lang="en-US" altLang="zh-CN"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宋体" panose="02010600030101010101" pitchFamily="2" charset="-122"/>
                  <a:cs typeface="Times New Roman" panose="02020603050405020304" pitchFamily="18" charset="0"/>
                </a:rPr>
                <a:t>记作</a:t>
              </a:r>
              <a:r>
                <a:rPr lang="zh-CN" altLang="en-US" sz="1100" b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18" name="Group 22"/>
          <p:cNvGrpSpPr>
            <a:grpSpLocks/>
          </p:cNvGrpSpPr>
          <p:nvPr/>
        </p:nvGrpSpPr>
        <p:grpSpPr bwMode="auto">
          <a:xfrm>
            <a:off x="611188" y="692150"/>
            <a:ext cx="7626350" cy="533400"/>
            <a:chOff x="385" y="436"/>
            <a:chExt cx="4804" cy="336"/>
          </a:xfrm>
        </p:grpSpPr>
        <p:pic>
          <p:nvPicPr>
            <p:cNvPr id="55299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" y="445"/>
              <a:ext cx="2088" cy="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55298" name="Object 2"/>
            <p:cNvGraphicFramePr>
              <a:graphicFrameLocks noChangeAspect="1"/>
            </p:cNvGraphicFramePr>
            <p:nvPr/>
          </p:nvGraphicFramePr>
          <p:xfrm>
            <a:off x="3473" y="517"/>
            <a:ext cx="8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57" r:id="rId4" imgW="1358310" imgH="393529" progId="Equation.DSMT4">
                    <p:embed/>
                  </p:oleObj>
                </mc:Choice>
                <mc:Fallback>
                  <p:oleObj r:id="rId4" imgW="1358310" imgH="393529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3" y="517"/>
                          <a:ext cx="85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0" name="Rectangle 4"/>
            <p:cNvSpPr>
              <a:spLocks noChangeArrowheads="1"/>
            </p:cNvSpPr>
            <p:nvPr/>
          </p:nvSpPr>
          <p:spPr bwMode="auto">
            <a:xfrm>
              <a:off x="385" y="436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因  </a:t>
              </a:r>
              <a:endParaRPr lang="zh-CN" altLang="en-US" sz="2400" b="0"/>
            </a:p>
          </p:txBody>
        </p:sp>
        <p:sp>
          <p:nvSpPr>
            <p:cNvPr id="55301" name="Rectangle 5"/>
            <p:cNvSpPr>
              <a:spLocks noChangeArrowheads="1"/>
            </p:cNvSpPr>
            <p:nvPr/>
          </p:nvSpPr>
          <p:spPr bwMode="auto">
            <a:xfrm>
              <a:off x="2837" y="445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, </a:t>
              </a:r>
              <a:r>
                <a:rPr lang="zh-CN" altLang="en-US"/>
                <a:t>故对</a:t>
              </a:r>
              <a:endParaRPr lang="zh-CN" altLang="en-US" sz="2400" b="0"/>
            </a:p>
          </p:txBody>
        </p:sp>
        <p:sp>
          <p:nvSpPr>
            <p:cNvPr id="55302" name="Rectangle 6"/>
            <p:cNvSpPr>
              <a:spLocks noChangeArrowheads="1"/>
            </p:cNvSpPr>
            <p:nvPr/>
          </p:nvSpPr>
          <p:spPr bwMode="auto">
            <a:xfrm>
              <a:off x="4286" y="436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只需取  </a:t>
              </a:r>
              <a:endParaRPr lang="zh-CN" altLang="en-US" sz="2400" b="0"/>
            </a:p>
          </p:txBody>
        </p:sp>
      </p:grpSp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684213" y="1390650"/>
          <a:ext cx="69437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8" name="Equation" r:id="rId6" imgW="6934200" imgH="889000" progId="Equation.DSMT4">
                  <p:embed/>
                </p:oleObj>
              </mc:Choice>
              <mc:Fallback>
                <p:oleObj name="Equation" r:id="rId6" imgW="6934200" imgH="8890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90650"/>
                        <a:ext cx="69437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9" name="Object 13"/>
          <p:cNvGraphicFramePr>
            <a:graphicFrameLocks noChangeAspect="1"/>
          </p:cNvGraphicFramePr>
          <p:nvPr/>
        </p:nvGraphicFramePr>
        <p:xfrm>
          <a:off x="1695450" y="2492375"/>
          <a:ext cx="56848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59" name="Equation" r:id="rId8" imgW="5676900" imgH="914400" progId="Equation.DSMT4">
                  <p:embed/>
                </p:oleObj>
              </mc:Choice>
              <mc:Fallback>
                <p:oleObj name="Equation" r:id="rId8" imgW="5676900" imgH="9144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2492375"/>
                        <a:ext cx="568483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574675" y="3500438"/>
            <a:ext cx="2773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这就证得结果． </a:t>
            </a:r>
          </a:p>
        </p:txBody>
      </p:sp>
      <p:sp>
        <p:nvSpPr>
          <p:cNvPr id="55319" name="Rectangle 23"/>
          <p:cNvSpPr>
            <a:spLocks noChangeArrowheads="1"/>
          </p:cNvSpPr>
          <p:nvPr/>
        </p:nvSpPr>
        <p:spPr bwMode="auto">
          <a:xfrm>
            <a:off x="592138" y="4205288"/>
            <a:ext cx="8007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二元函数极限的四则法则与一元函数极限相仿</a:t>
            </a:r>
            <a:r>
              <a:rPr lang="en-US" altLang="zh-CN"/>
              <a:t>, </a:t>
            </a:r>
            <a:r>
              <a:rPr lang="zh-CN" altLang="en-US"/>
              <a:t>特  </a:t>
            </a:r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592138" y="5573713"/>
            <a:ext cx="3692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同</a:t>
            </a:r>
            <a:r>
              <a:rPr lang="en-US" altLang="zh-CN"/>
              <a:t>, </a:t>
            </a:r>
            <a:r>
              <a:rPr lang="zh-CN" altLang="en-US"/>
              <a:t>这里不再一一叙述</a:t>
            </a:r>
            <a:r>
              <a:rPr lang="en-US" altLang="zh-CN"/>
              <a:t>.</a:t>
            </a:r>
            <a:endParaRPr lang="en-US" altLang="zh-CN" sz="2400" b="0"/>
          </a:p>
        </p:txBody>
      </p:sp>
      <p:grpSp>
        <p:nvGrpSpPr>
          <p:cNvPr id="55321" name="Group 25"/>
          <p:cNvGrpSpPr>
            <a:grpSpLocks/>
          </p:cNvGrpSpPr>
          <p:nvPr/>
        </p:nvGrpSpPr>
        <p:grpSpPr bwMode="auto">
          <a:xfrm>
            <a:off x="644525" y="4854575"/>
            <a:ext cx="8005763" cy="531813"/>
            <a:chOff x="373" y="709"/>
            <a:chExt cx="5043" cy="335"/>
          </a:xfrm>
        </p:grpSpPr>
        <p:graphicFrame>
          <p:nvGraphicFramePr>
            <p:cNvPr id="55322" name="Object 26"/>
            <p:cNvGraphicFramePr>
              <a:graphicFrameLocks noChangeAspect="1"/>
            </p:cNvGraphicFramePr>
            <p:nvPr/>
          </p:nvGraphicFramePr>
          <p:xfrm>
            <a:off x="930" y="781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60" r:id="rId10" imgW="1167893" imgH="393529" progId="Equation.DSMT4">
                    <p:embed/>
                  </p:oleObj>
                </mc:Choice>
                <mc:Fallback>
                  <p:oleObj r:id="rId10" imgW="1167893" imgH="393529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781"/>
                          <a:ext cx="73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3" name="Object 27"/>
            <p:cNvGraphicFramePr>
              <a:graphicFrameLocks noChangeAspect="1"/>
            </p:cNvGraphicFramePr>
            <p:nvPr/>
          </p:nvGraphicFramePr>
          <p:xfrm>
            <a:off x="2792" y="781"/>
            <a:ext cx="60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61" r:id="rId12" imgW="965200" imgH="393700" progId="Equation.DSMT4">
                    <p:embed/>
                  </p:oleObj>
                </mc:Choice>
                <mc:Fallback>
                  <p:oleObj r:id="rId12" imgW="965200" imgH="3937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2" y="781"/>
                          <a:ext cx="60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24" name="Rectangle 28"/>
            <p:cNvSpPr>
              <a:spLocks noChangeArrowheads="1"/>
            </p:cNvSpPr>
            <p:nvPr/>
          </p:nvSpPr>
          <p:spPr bwMode="auto">
            <a:xfrm>
              <a:off x="1611" y="709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看作点函数</a:t>
              </a:r>
              <a:endParaRPr lang="zh-CN" altLang="en-US" sz="2400" b="0"/>
            </a:p>
          </p:txBody>
        </p:sp>
        <p:sp>
          <p:nvSpPr>
            <p:cNvPr id="55325" name="Rectangle 29"/>
            <p:cNvSpPr>
              <a:spLocks noChangeArrowheads="1"/>
            </p:cNvSpPr>
            <p:nvPr/>
          </p:nvSpPr>
          <p:spPr bwMode="auto">
            <a:xfrm>
              <a:off x="373" y="717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别把  </a:t>
              </a:r>
            </a:p>
          </p:txBody>
        </p:sp>
        <p:sp>
          <p:nvSpPr>
            <p:cNvPr id="55326" name="Rectangle 30"/>
            <p:cNvSpPr>
              <a:spLocks noChangeArrowheads="1"/>
            </p:cNvSpPr>
            <p:nvPr/>
          </p:nvSpPr>
          <p:spPr bwMode="auto">
            <a:xfrm>
              <a:off x="3340" y="715"/>
              <a:ext cx="20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时</a:t>
              </a:r>
              <a:r>
                <a:rPr lang="en-US" altLang="zh-CN"/>
                <a:t>, </a:t>
              </a:r>
              <a:r>
                <a:rPr lang="zh-CN" altLang="en-US"/>
                <a:t>相应的证法也相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2916238" y="484188"/>
            <a:ext cx="292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600" b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二、累次极限</a:t>
            </a:r>
          </a:p>
        </p:txBody>
      </p:sp>
      <p:grpSp>
        <p:nvGrpSpPr>
          <p:cNvPr id="54302" name="Group 30"/>
          <p:cNvGrpSpPr>
            <a:grpSpLocks/>
          </p:cNvGrpSpPr>
          <p:nvPr/>
        </p:nvGrpSpPr>
        <p:grpSpPr bwMode="auto">
          <a:xfrm>
            <a:off x="596900" y="1814513"/>
            <a:ext cx="7962900" cy="534987"/>
            <a:chOff x="376" y="3103"/>
            <a:chExt cx="5016" cy="337"/>
          </a:xfrm>
        </p:grpSpPr>
        <p:sp>
          <p:nvSpPr>
            <p:cNvPr id="54285" name="Rectangle 13"/>
            <p:cNvSpPr>
              <a:spLocks noChangeArrowheads="1"/>
            </p:cNvSpPr>
            <p:nvPr/>
          </p:nvSpPr>
          <p:spPr bwMode="auto">
            <a:xfrm>
              <a:off x="376" y="3103"/>
              <a:ext cx="19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是以任何方式趋于 </a:t>
              </a:r>
            </a:p>
          </p:txBody>
        </p:sp>
        <p:sp>
          <p:nvSpPr>
            <p:cNvPr id="54287" name="Rectangle 15"/>
            <p:cNvSpPr>
              <a:spLocks noChangeArrowheads="1"/>
            </p:cNvSpPr>
            <p:nvPr/>
          </p:nvSpPr>
          <p:spPr bwMode="auto">
            <a:xfrm>
              <a:off x="3428" y="3113"/>
              <a:ext cx="19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这种极限也称为</a:t>
              </a:r>
              <a:r>
                <a:rPr lang="zh-CN" altLang="en-US">
                  <a:solidFill>
                    <a:srgbClr val="3333FF"/>
                  </a:solidFill>
                </a:rPr>
                <a:t>重 </a:t>
              </a:r>
              <a:endParaRPr lang="zh-CN" altLang="en-US"/>
            </a:p>
          </p:txBody>
        </p:sp>
        <p:graphicFrame>
          <p:nvGraphicFramePr>
            <p:cNvPr id="54288" name="Object 16"/>
            <p:cNvGraphicFramePr>
              <a:graphicFrameLocks noChangeAspect="1"/>
            </p:cNvGraphicFramePr>
            <p:nvPr/>
          </p:nvGraphicFramePr>
          <p:xfrm>
            <a:off x="2296" y="3136"/>
            <a:ext cx="10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699" name="Equation" r:id="rId3" imgW="1637589" imgH="444307" progId="Equation.DSMT4">
                    <p:embed/>
                  </p:oleObj>
                </mc:Choice>
                <mc:Fallback>
                  <p:oleObj name="Equation" r:id="rId3" imgW="1637589" imgH="444307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6" y="3136"/>
                          <a:ext cx="1032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91" name="Rectangle 19"/>
          <p:cNvSpPr>
            <a:spLocks noChangeArrowheads="1"/>
          </p:cNvSpPr>
          <p:nvPr/>
        </p:nvSpPr>
        <p:spPr bwMode="auto">
          <a:xfrm>
            <a:off x="579438" y="2420938"/>
            <a:ext cx="8075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solidFill>
                  <a:srgbClr val="3333FF"/>
                </a:solidFill>
              </a:rPr>
              <a:t>极限</a:t>
            </a:r>
            <a:r>
              <a:rPr lang="en-US" altLang="zh-CN"/>
              <a:t>. </a:t>
            </a:r>
            <a:r>
              <a:rPr lang="zh-CN" altLang="en-US"/>
              <a:t>下面要考察 </a:t>
            </a:r>
            <a:r>
              <a:rPr lang="en-US" altLang="zh-CN" i="1"/>
              <a:t>x </a:t>
            </a:r>
            <a:r>
              <a:rPr lang="zh-CN" altLang="en-US"/>
              <a:t>与 </a:t>
            </a:r>
            <a:r>
              <a:rPr lang="en-US" altLang="zh-CN" i="1"/>
              <a:t>y </a:t>
            </a:r>
            <a:r>
              <a:rPr lang="zh-CN" altLang="en-US"/>
              <a:t>依一定的先后顺序</a:t>
            </a:r>
            <a:r>
              <a:rPr lang="en-US" altLang="zh-CN"/>
              <a:t>, </a:t>
            </a:r>
            <a:r>
              <a:rPr lang="zh-CN" altLang="en-US"/>
              <a:t>相继趋 </a:t>
            </a:r>
          </a:p>
        </p:txBody>
      </p:sp>
      <p:grpSp>
        <p:nvGrpSpPr>
          <p:cNvPr id="54301" name="Group 29"/>
          <p:cNvGrpSpPr>
            <a:grpSpLocks/>
          </p:cNvGrpSpPr>
          <p:nvPr/>
        </p:nvGrpSpPr>
        <p:grpSpPr bwMode="auto">
          <a:xfrm>
            <a:off x="625475" y="1054100"/>
            <a:ext cx="7678738" cy="719138"/>
            <a:chOff x="340" y="2614"/>
            <a:chExt cx="4837" cy="453"/>
          </a:xfrm>
        </p:grpSpPr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340" y="2614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在上面讨论的</a:t>
              </a:r>
              <a:endParaRPr lang="zh-CN" altLang="en-US" sz="2400" b="0"/>
            </a:p>
          </p:txBody>
        </p:sp>
        <p:pic>
          <p:nvPicPr>
            <p:cNvPr id="54282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" y="2689"/>
              <a:ext cx="1710" cy="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284" name="Rectangle 12"/>
            <p:cNvSpPr>
              <a:spLocks noChangeArrowheads="1"/>
            </p:cNvSpPr>
            <p:nvPr/>
          </p:nvSpPr>
          <p:spPr bwMode="auto">
            <a:xfrm>
              <a:off x="3486" y="2659"/>
              <a:ext cx="11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中</a:t>
              </a:r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自变量 </a:t>
              </a:r>
              <a:endParaRPr lang="zh-CN" altLang="en-US"/>
            </a:p>
          </p:txBody>
        </p:sp>
        <p:graphicFrame>
          <p:nvGraphicFramePr>
            <p:cNvPr id="54300" name="Object 28"/>
            <p:cNvGraphicFramePr>
              <a:graphicFrameLocks noChangeAspect="1"/>
            </p:cNvGraphicFramePr>
            <p:nvPr/>
          </p:nvGraphicFramePr>
          <p:xfrm>
            <a:off x="4649" y="2716"/>
            <a:ext cx="5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00" name="Equation" r:id="rId6" imgW="837836" imgH="393529" progId="Equation.DSMT4">
                    <p:embed/>
                  </p:oleObj>
                </mc:Choice>
                <mc:Fallback>
                  <p:oleObj name="Equation" r:id="rId6" imgW="837836" imgH="393529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2716"/>
                          <a:ext cx="528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307" name="Group 35"/>
          <p:cNvGrpSpPr>
            <a:grpSpLocks/>
          </p:cNvGrpSpPr>
          <p:nvPr/>
        </p:nvGrpSpPr>
        <p:grpSpPr bwMode="auto">
          <a:xfrm>
            <a:off x="611188" y="3030538"/>
            <a:ext cx="7716837" cy="542925"/>
            <a:chOff x="385" y="2160"/>
            <a:chExt cx="4861" cy="342"/>
          </a:xfrm>
        </p:grpSpPr>
        <p:graphicFrame>
          <p:nvGraphicFramePr>
            <p:cNvPr id="54292" name="Object 20"/>
            <p:cNvGraphicFramePr>
              <a:graphicFrameLocks noChangeAspect="1"/>
            </p:cNvGraphicFramePr>
            <p:nvPr/>
          </p:nvGraphicFramePr>
          <p:xfrm>
            <a:off x="709" y="2193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01" name="Equation" r:id="rId8" imgW="355446" imgH="431613" progId="Equation.DSMT4">
                    <p:embed/>
                  </p:oleObj>
                </mc:Choice>
                <mc:Fallback>
                  <p:oleObj name="Equation" r:id="rId8" imgW="355446" imgH="431613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" y="2193"/>
                          <a:ext cx="22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303" name="Rectangle 31"/>
            <p:cNvSpPr>
              <a:spLocks noChangeArrowheads="1"/>
            </p:cNvSpPr>
            <p:nvPr/>
          </p:nvSpPr>
          <p:spPr bwMode="auto">
            <a:xfrm>
              <a:off x="385" y="2160"/>
              <a:ext cx="9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于</a:t>
              </a:r>
              <a:r>
                <a:rPr lang="zh-CN" altLang="en-US" i="1"/>
                <a:t>      </a:t>
              </a:r>
              <a:r>
                <a:rPr lang="zh-CN" altLang="en-US"/>
                <a:t>与 </a:t>
              </a:r>
            </a:p>
          </p:txBody>
        </p:sp>
        <p:grpSp>
          <p:nvGrpSpPr>
            <p:cNvPr id="54304" name="Group 32"/>
            <p:cNvGrpSpPr>
              <a:grpSpLocks/>
            </p:cNvGrpSpPr>
            <p:nvPr/>
          </p:nvGrpSpPr>
          <p:grpSpPr bwMode="auto">
            <a:xfrm>
              <a:off x="1290" y="2175"/>
              <a:ext cx="3956" cy="327"/>
              <a:chOff x="431" y="436"/>
              <a:chExt cx="3956" cy="327"/>
            </a:xfrm>
          </p:grpSpPr>
          <p:sp>
            <p:nvSpPr>
              <p:cNvPr id="54305" name="Rectangle 33"/>
              <p:cNvSpPr>
                <a:spLocks noChangeArrowheads="1"/>
              </p:cNvSpPr>
              <p:nvPr/>
            </p:nvSpPr>
            <p:spPr bwMode="auto">
              <a:xfrm>
                <a:off x="612" y="436"/>
                <a:ext cx="377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altLang="zh-CN"/>
                  <a:t> </a:t>
                </a:r>
                <a:r>
                  <a:rPr lang="zh-CN" altLang="en-US"/>
                  <a:t>时 </a:t>
                </a:r>
                <a:r>
                  <a:rPr lang="en-US" altLang="zh-CN" i="1"/>
                  <a:t>f  </a:t>
                </a:r>
                <a:r>
                  <a:rPr lang="zh-CN" altLang="en-US"/>
                  <a:t>的极限</a:t>
                </a:r>
                <a:r>
                  <a:rPr lang="en-US" altLang="zh-CN"/>
                  <a:t>, </a:t>
                </a:r>
                <a:r>
                  <a:rPr lang="zh-CN" altLang="en-US"/>
                  <a:t>这种极限称为</a:t>
                </a:r>
                <a:r>
                  <a:rPr lang="zh-CN" altLang="en-US">
                    <a:solidFill>
                      <a:srgbClr val="3333FF"/>
                    </a:solidFill>
                  </a:rPr>
                  <a:t>累次极限</a:t>
                </a:r>
                <a:r>
                  <a:rPr lang="en-US" altLang="zh-CN"/>
                  <a:t>. </a:t>
                </a:r>
              </a:p>
            </p:txBody>
          </p:sp>
          <p:graphicFrame>
            <p:nvGraphicFramePr>
              <p:cNvPr id="54306" name="Object 34"/>
              <p:cNvGraphicFramePr>
                <a:graphicFrameLocks noChangeAspect="1"/>
              </p:cNvGraphicFramePr>
              <p:nvPr/>
            </p:nvGraphicFramePr>
            <p:xfrm>
              <a:off x="431" y="436"/>
              <a:ext cx="216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702" name="Equation" r:id="rId10" imgW="342751" imgH="431613" progId="Equation.DSMT4">
                      <p:embed/>
                    </p:oleObj>
                  </mc:Choice>
                  <mc:Fallback>
                    <p:oleObj name="Equation" r:id="rId10" imgW="342751" imgH="431613" progId="Equation.DSMT4">
                      <p:embed/>
                      <p:pic>
                        <p:nvPicPr>
                          <p:cNvPr id="0" name="Picture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" y="436"/>
                            <a:ext cx="216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4328" name="Group 56"/>
          <p:cNvGrpSpPr>
            <a:grpSpLocks/>
          </p:cNvGrpSpPr>
          <p:nvPr/>
        </p:nvGrpSpPr>
        <p:grpSpPr bwMode="auto">
          <a:xfrm>
            <a:off x="592138" y="3630613"/>
            <a:ext cx="8012112" cy="519112"/>
            <a:chOff x="373" y="2160"/>
            <a:chExt cx="5047" cy="327"/>
          </a:xfrm>
        </p:grpSpPr>
        <p:sp>
          <p:nvSpPr>
            <p:cNvPr id="54309" name="Rectangle 37"/>
            <p:cNvSpPr>
              <a:spLocks noChangeArrowheads="1"/>
            </p:cNvSpPr>
            <p:nvPr/>
          </p:nvSpPr>
          <p:spPr bwMode="auto">
            <a:xfrm>
              <a:off x="373" y="2160"/>
              <a:ext cx="8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  <a:cs typeface="Times New Roman" panose="02020603050405020304" pitchFamily="18" charset="0"/>
                </a:rPr>
                <a:t>定义</a:t>
              </a:r>
              <a:r>
                <a:rPr lang="en-US" altLang="zh-CN">
                  <a:solidFill>
                    <a:srgbClr val="FF0000"/>
                  </a:solidFill>
                </a:rPr>
                <a:t>3</a:t>
              </a:r>
              <a:r>
                <a:rPr lang="en-US" altLang="zh-CN">
                  <a:solidFill>
                    <a:srgbClr val="0000FF"/>
                  </a:solidFill>
                </a:rPr>
                <a:t> </a:t>
              </a:r>
              <a:r>
                <a:rPr lang="en-US" altLang="zh-CN"/>
                <a:t> </a:t>
              </a:r>
              <a:r>
                <a:rPr lang="en-US" altLang="zh-CN">
                  <a:cs typeface="Times New Roman" panose="02020603050405020304" pitchFamily="18" charset="0"/>
                </a:rPr>
                <a:t> </a:t>
              </a:r>
              <a:endParaRPr lang="en-US" altLang="zh-CN" sz="2400" b="0"/>
            </a:p>
          </p:txBody>
        </p:sp>
        <p:graphicFrame>
          <p:nvGraphicFramePr>
            <p:cNvPr id="54317" name="Object 45"/>
            <p:cNvGraphicFramePr>
              <a:graphicFrameLocks noChangeAspect="1"/>
            </p:cNvGraphicFramePr>
            <p:nvPr/>
          </p:nvGraphicFramePr>
          <p:xfrm>
            <a:off x="1076" y="2190"/>
            <a:ext cx="434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703" name="Equation" r:id="rId12" imgW="6896100" imgH="444500" progId="Equation.DSMT4">
                    <p:embed/>
                  </p:oleObj>
                </mc:Choice>
                <mc:Fallback>
                  <p:oleObj name="Equation" r:id="rId12" imgW="6896100" imgH="444500" progId="Equation.DSMT4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6" y="2190"/>
                          <a:ext cx="4344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318" name="Object 46"/>
          <p:cNvGraphicFramePr>
            <a:graphicFrameLocks noChangeAspect="1"/>
          </p:cNvGraphicFramePr>
          <p:nvPr/>
        </p:nvGraphicFramePr>
        <p:xfrm>
          <a:off x="693738" y="5492750"/>
          <a:ext cx="812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04" name="Equation" r:id="rId14" imgW="8128000" imgH="457200" progId="Equation.DSMT4">
                  <p:embed/>
                </p:oleObj>
              </mc:Choice>
              <mc:Fallback>
                <p:oleObj name="Equation" r:id="rId14" imgW="8128000" imgH="4572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5492750"/>
                        <a:ext cx="8128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7" name="Object 55"/>
          <p:cNvGraphicFramePr>
            <a:graphicFrameLocks noChangeAspect="1"/>
          </p:cNvGraphicFramePr>
          <p:nvPr/>
        </p:nvGraphicFramePr>
        <p:xfrm>
          <a:off x="712788" y="4327525"/>
          <a:ext cx="289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05" name="Equation" r:id="rId16" imgW="2895600" imgH="431800" progId="Equation.DSMT4">
                  <p:embed/>
                </p:oleObj>
              </mc:Choice>
              <mc:Fallback>
                <p:oleObj name="Equation" r:id="rId16" imgW="2895600" imgH="4318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4327525"/>
                        <a:ext cx="289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9" name="Object 57"/>
          <p:cNvGraphicFramePr>
            <a:graphicFrameLocks noChangeAspect="1"/>
          </p:cNvGraphicFramePr>
          <p:nvPr/>
        </p:nvGraphicFramePr>
        <p:xfrm>
          <a:off x="1547813" y="4906963"/>
          <a:ext cx="623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06" name="Equation" r:id="rId18" imgW="6235700" imgH="393700" progId="Equation.DSMT4">
                  <p:embed/>
                </p:oleObj>
              </mc:Choice>
              <mc:Fallback>
                <p:oleObj name="Equation" r:id="rId18" imgW="6235700" imgH="3937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906963"/>
                        <a:ext cx="6235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22" name="Object 22"/>
          <p:cNvGraphicFramePr>
            <a:graphicFrameLocks noChangeAspect="1"/>
          </p:cNvGraphicFramePr>
          <p:nvPr/>
        </p:nvGraphicFramePr>
        <p:xfrm>
          <a:off x="2936875" y="1539875"/>
          <a:ext cx="29368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17" name="Equation" r:id="rId3" imgW="2933700" imgH="596900" progId="Equation.DSMT4">
                  <p:embed/>
                </p:oleObj>
              </mc:Choice>
              <mc:Fallback>
                <p:oleObj name="Equation" r:id="rId3" imgW="2933700" imgH="5969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1539875"/>
                        <a:ext cx="2936875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4" name="Rectangle 24"/>
          <p:cNvSpPr>
            <a:spLocks noChangeArrowheads="1"/>
          </p:cNvSpPr>
          <p:nvPr/>
        </p:nvSpPr>
        <p:spPr bwMode="auto">
          <a:xfrm>
            <a:off x="596900" y="2205038"/>
            <a:ext cx="6062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如果进一步还存在极限  </a:t>
            </a:r>
          </a:p>
        </p:txBody>
      </p:sp>
      <p:graphicFrame>
        <p:nvGraphicFramePr>
          <p:cNvPr id="76829" name="Object 29"/>
          <p:cNvGraphicFramePr>
            <a:graphicFrameLocks noChangeAspect="1"/>
          </p:cNvGraphicFramePr>
          <p:nvPr/>
        </p:nvGraphicFramePr>
        <p:xfrm>
          <a:off x="3344863" y="2924175"/>
          <a:ext cx="20193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18" name="Equation" r:id="rId5" imgW="2019300" imgH="596900" progId="Equation.DSMT4">
                  <p:embed/>
                </p:oleObj>
              </mc:Choice>
              <mc:Fallback>
                <p:oleObj name="Equation" r:id="rId5" imgW="2019300" imgH="5969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863" y="2924175"/>
                        <a:ext cx="20193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7" name="Rectangle 37"/>
          <p:cNvSpPr>
            <a:spLocks noChangeArrowheads="1"/>
          </p:cNvSpPr>
          <p:nvPr/>
        </p:nvSpPr>
        <p:spPr bwMode="auto">
          <a:xfrm>
            <a:off x="601663" y="4437063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累次极限</a:t>
            </a:r>
            <a:r>
              <a:rPr lang="en-US" altLang="zh-CN"/>
              <a:t>, </a:t>
            </a:r>
            <a:r>
              <a:rPr lang="zh-CN" altLang="en-US"/>
              <a:t>记作  </a:t>
            </a:r>
          </a:p>
        </p:txBody>
      </p:sp>
      <p:grpSp>
        <p:nvGrpSpPr>
          <p:cNvPr id="76844" name="Group 44"/>
          <p:cNvGrpSpPr>
            <a:grpSpLocks/>
          </p:cNvGrpSpPr>
          <p:nvPr/>
        </p:nvGrpSpPr>
        <p:grpSpPr bwMode="auto">
          <a:xfrm>
            <a:off x="601663" y="3644900"/>
            <a:ext cx="7921625" cy="547688"/>
            <a:chOff x="379" y="2777"/>
            <a:chExt cx="4990" cy="345"/>
          </a:xfrm>
        </p:grpSpPr>
        <p:graphicFrame>
          <p:nvGraphicFramePr>
            <p:cNvPr id="76831" name="Object 31"/>
            <p:cNvGraphicFramePr>
              <a:graphicFrameLocks noChangeAspect="1"/>
            </p:cNvGraphicFramePr>
            <p:nvPr/>
          </p:nvGraphicFramePr>
          <p:xfrm>
            <a:off x="2778" y="2824"/>
            <a:ext cx="85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219" name="Equation" r:id="rId7" imgW="1358310" imgH="431613" progId="Equation.DSMT4">
                    <p:embed/>
                  </p:oleObj>
                </mc:Choice>
                <mc:Fallback>
                  <p:oleObj name="Equation" r:id="rId7" imgW="1358310" imgH="431613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8" y="2824"/>
                          <a:ext cx="85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32" name="Object 32"/>
            <p:cNvGraphicFramePr>
              <a:graphicFrameLocks noChangeAspect="1"/>
            </p:cNvGraphicFramePr>
            <p:nvPr/>
          </p:nvGraphicFramePr>
          <p:xfrm>
            <a:off x="4133" y="2824"/>
            <a:ext cx="85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220" name="Equation" r:id="rId9" imgW="1346200" imgH="431800" progId="Equation.DSMT4">
                    <p:embed/>
                  </p:oleObj>
                </mc:Choice>
                <mc:Fallback>
                  <p:oleObj name="Equation" r:id="rId9" imgW="1346200" imgH="43180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3" y="2824"/>
                          <a:ext cx="85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33" name="Rectangle 33"/>
            <p:cNvSpPr>
              <a:spLocks noChangeArrowheads="1"/>
            </p:cNvSpPr>
            <p:nvPr/>
          </p:nvSpPr>
          <p:spPr bwMode="auto">
            <a:xfrm>
              <a:off x="379" y="2795"/>
              <a:ext cx="26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则称此 </a:t>
              </a:r>
              <a:r>
                <a:rPr lang="en-US" altLang="zh-CN" i="1">
                  <a:cs typeface="Times New Roman" panose="02020603050405020304" pitchFamily="18" charset="0"/>
                </a:rPr>
                <a:t>L </a:t>
              </a:r>
              <a:r>
                <a:rPr lang="zh-CN" altLang="en-US">
                  <a:cs typeface="Times New Roman" panose="02020603050405020304" pitchFamily="18" charset="0"/>
                </a:rPr>
                <a:t>为  </a:t>
              </a:r>
              <a:r>
                <a:rPr lang="zh-CN" altLang="en-US" i="1"/>
                <a:t>           </a:t>
              </a:r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先对 </a:t>
              </a:r>
              <a:endParaRPr lang="zh-CN" altLang="en-US" sz="2400" b="0"/>
            </a:p>
          </p:txBody>
        </p:sp>
        <p:sp>
          <p:nvSpPr>
            <p:cNvPr id="76834" name="Rectangle 34"/>
            <p:cNvSpPr>
              <a:spLocks noChangeArrowheads="1"/>
            </p:cNvSpPr>
            <p:nvPr/>
          </p:nvSpPr>
          <p:spPr bwMode="auto">
            <a:xfrm>
              <a:off x="3603" y="2777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后对</a:t>
              </a:r>
              <a:endParaRPr lang="zh-CN" altLang="en-US" sz="2400" b="0"/>
            </a:p>
          </p:txBody>
        </p:sp>
        <p:sp>
          <p:nvSpPr>
            <p:cNvPr id="76835" name="Rectangle 35"/>
            <p:cNvSpPr>
              <a:spLocks noChangeArrowheads="1"/>
            </p:cNvSpPr>
            <p:nvPr/>
          </p:nvSpPr>
          <p:spPr bwMode="auto">
            <a:xfrm>
              <a:off x="4973" y="2783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的 </a:t>
              </a:r>
              <a:endParaRPr lang="zh-CN" altLang="en-US" sz="2400" b="0"/>
            </a:p>
          </p:txBody>
        </p:sp>
        <p:graphicFrame>
          <p:nvGraphicFramePr>
            <p:cNvPr id="76842" name="Object 42"/>
            <p:cNvGraphicFramePr>
              <a:graphicFrameLocks noChangeAspect="1"/>
            </p:cNvGraphicFramePr>
            <p:nvPr/>
          </p:nvGraphicFramePr>
          <p:xfrm>
            <a:off x="1577" y="2852"/>
            <a:ext cx="70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221" name="Equation" r:id="rId11" imgW="1117115" imgH="393529" progId="Equation.DSMT4">
                    <p:embed/>
                  </p:oleObj>
                </mc:Choice>
                <mc:Fallback>
                  <p:oleObj name="Equation" r:id="rId11" imgW="1117115" imgH="393529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7" y="2852"/>
                          <a:ext cx="70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46" name="Group 46"/>
          <p:cNvGrpSpPr>
            <a:grpSpLocks/>
          </p:cNvGrpSpPr>
          <p:nvPr/>
        </p:nvGrpSpPr>
        <p:grpSpPr bwMode="auto">
          <a:xfrm>
            <a:off x="665163" y="765175"/>
            <a:ext cx="7327900" cy="665163"/>
            <a:chOff x="421" y="482"/>
            <a:chExt cx="4616" cy="419"/>
          </a:xfrm>
        </p:grpSpPr>
        <p:graphicFrame>
          <p:nvGraphicFramePr>
            <p:cNvPr id="76840" name="Object 40"/>
            <p:cNvGraphicFramePr>
              <a:graphicFrameLocks noChangeAspect="1"/>
            </p:cNvGraphicFramePr>
            <p:nvPr/>
          </p:nvGraphicFramePr>
          <p:xfrm>
            <a:off x="1417" y="527"/>
            <a:ext cx="1174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222" name="Equation" r:id="rId13" imgW="1866900" imgH="596900" progId="Equation.DSMT4">
                    <p:embed/>
                  </p:oleObj>
                </mc:Choice>
                <mc:Fallback>
                  <p:oleObj name="Equation" r:id="rId13" imgW="1866900" imgH="59690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7" y="527"/>
                          <a:ext cx="1174" cy="3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41" name="Rectangle 41"/>
            <p:cNvSpPr>
              <a:spLocks noChangeArrowheads="1"/>
            </p:cNvSpPr>
            <p:nvPr/>
          </p:nvSpPr>
          <p:spPr bwMode="auto">
            <a:xfrm>
              <a:off x="2638" y="482"/>
              <a:ext cx="23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它一般与 </a:t>
              </a:r>
              <a:r>
                <a:rPr lang="en-US" altLang="zh-CN" i="1"/>
                <a:t>y </a:t>
              </a:r>
              <a:r>
                <a:rPr lang="zh-CN" altLang="en-US"/>
                <a:t>有关</a:t>
              </a:r>
              <a:r>
                <a:rPr lang="en-US" altLang="zh-CN"/>
                <a:t>, </a:t>
              </a:r>
              <a:r>
                <a:rPr lang="zh-CN" altLang="en-US"/>
                <a:t>记作   </a:t>
              </a:r>
            </a:p>
          </p:txBody>
        </p:sp>
        <p:graphicFrame>
          <p:nvGraphicFramePr>
            <p:cNvPr id="76845" name="Object 45"/>
            <p:cNvGraphicFramePr>
              <a:graphicFrameLocks noChangeAspect="1"/>
            </p:cNvGraphicFramePr>
            <p:nvPr/>
          </p:nvGraphicFramePr>
          <p:xfrm>
            <a:off x="421" y="548"/>
            <a:ext cx="9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223" name="Equation" r:id="rId15" imgW="1473200" imgH="381000" progId="Equation.DSMT4">
                    <p:embed/>
                  </p:oleObj>
                </mc:Choice>
                <mc:Fallback>
                  <p:oleObj name="Equation" r:id="rId15" imgW="1473200" imgH="38100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" y="548"/>
                          <a:ext cx="92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848" name="Object 48"/>
          <p:cNvGraphicFramePr>
            <a:graphicFrameLocks noChangeAspect="1"/>
          </p:cNvGraphicFramePr>
          <p:nvPr/>
        </p:nvGraphicFramePr>
        <p:xfrm>
          <a:off x="2916238" y="5276850"/>
          <a:ext cx="30480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24" r:id="rId17" imgW="3048000" imgH="596900" progId="Equation.DSMT4">
                  <p:embed/>
                </p:oleObj>
              </mc:Choice>
              <mc:Fallback>
                <p:oleObj r:id="rId17" imgW="3048000" imgH="5969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276850"/>
                        <a:ext cx="304800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611188" y="692150"/>
            <a:ext cx="695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类似地可以定义</a:t>
            </a:r>
            <a:r>
              <a:rPr lang="zh-CN" altLang="en-US">
                <a:solidFill>
                  <a:srgbClr val="0000FF"/>
                </a:solidFill>
              </a:rPr>
              <a:t>先对 </a:t>
            </a:r>
            <a:r>
              <a:rPr lang="en-US" altLang="zh-CN" i="1">
                <a:solidFill>
                  <a:srgbClr val="0000FF"/>
                </a:solidFill>
              </a:rPr>
              <a:t>y </a:t>
            </a:r>
            <a:r>
              <a:rPr lang="zh-CN" altLang="en-US">
                <a:solidFill>
                  <a:srgbClr val="0000FF"/>
                </a:solidFill>
              </a:rPr>
              <a:t>后对 </a:t>
            </a:r>
            <a:r>
              <a:rPr lang="en-US" altLang="zh-CN" i="1">
                <a:solidFill>
                  <a:srgbClr val="0000FF"/>
                </a:solidFill>
              </a:rPr>
              <a:t>x </a:t>
            </a:r>
            <a:r>
              <a:rPr lang="zh-CN" altLang="en-US">
                <a:solidFill>
                  <a:srgbClr val="0000FF"/>
                </a:solidFill>
              </a:rPr>
              <a:t>的累次极限</a:t>
            </a:r>
            <a:r>
              <a:rPr lang="en-US" altLang="zh-CN">
                <a:solidFill>
                  <a:srgbClr val="0000FF"/>
                </a:solidFill>
              </a:rPr>
              <a:t>:</a:t>
            </a:r>
            <a:r>
              <a:rPr lang="en-US" altLang="zh-CN">
                <a:solidFill>
                  <a:srgbClr val="3333FF"/>
                </a:solidFill>
              </a:rPr>
              <a:t>   </a:t>
            </a:r>
            <a:endParaRPr lang="en-US" altLang="zh-CN"/>
          </a:p>
        </p:txBody>
      </p:sp>
      <p:graphicFrame>
        <p:nvGraphicFramePr>
          <p:cNvPr id="75793" name="Object 17"/>
          <p:cNvGraphicFramePr>
            <a:graphicFrameLocks noChangeAspect="1"/>
          </p:cNvGraphicFramePr>
          <p:nvPr/>
        </p:nvGraphicFramePr>
        <p:xfrm>
          <a:off x="2960688" y="1398588"/>
          <a:ext cx="31242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4" r:id="rId3" imgW="3124200" imgH="596900" progId="Equation.DSMT4">
                  <p:embed/>
                </p:oleObj>
              </mc:Choice>
              <mc:Fallback>
                <p:oleObj r:id="rId3" imgW="3124200" imgH="5969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1398588"/>
                        <a:ext cx="312420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4" name="Rectangle 18"/>
          <p:cNvSpPr>
            <a:spLocks noChangeArrowheads="1"/>
          </p:cNvSpPr>
          <p:nvPr/>
        </p:nvSpPr>
        <p:spPr bwMode="auto">
          <a:xfrm>
            <a:off x="615950" y="2070100"/>
            <a:ext cx="800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注 </a:t>
            </a:r>
            <a:r>
              <a:rPr lang="zh-CN" altLang="en-US"/>
              <a:t>累次极限与重极限是两个不同的概念</a:t>
            </a:r>
            <a:r>
              <a:rPr lang="en-US" altLang="zh-CN"/>
              <a:t>,  </a:t>
            </a:r>
            <a:r>
              <a:rPr lang="zh-CN" altLang="en-US"/>
              <a:t>两者之间</a:t>
            </a:r>
          </a:p>
        </p:txBody>
      </p:sp>
      <p:sp>
        <p:nvSpPr>
          <p:cNvPr id="75795" name="Rectangle 19"/>
          <p:cNvSpPr>
            <a:spLocks noChangeArrowheads="1"/>
          </p:cNvSpPr>
          <p:nvPr/>
        </p:nvSpPr>
        <p:spPr bwMode="auto">
          <a:xfrm>
            <a:off x="639763" y="2790825"/>
            <a:ext cx="7207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没有蕴涵关系</a:t>
            </a:r>
            <a:r>
              <a:rPr lang="en-US" altLang="zh-CN"/>
              <a:t>.  </a:t>
            </a:r>
            <a:r>
              <a:rPr lang="zh-CN" altLang="en-US"/>
              <a:t>下面三个例子将说明这一点</a:t>
            </a:r>
            <a:r>
              <a:rPr lang="en-US" altLang="zh-CN"/>
              <a:t>.   </a:t>
            </a:r>
          </a:p>
        </p:txBody>
      </p:sp>
      <p:grpSp>
        <p:nvGrpSpPr>
          <p:cNvPr id="75796" name="Group 20"/>
          <p:cNvGrpSpPr>
            <a:grpSpLocks/>
          </p:cNvGrpSpPr>
          <p:nvPr/>
        </p:nvGrpSpPr>
        <p:grpSpPr bwMode="auto">
          <a:xfrm>
            <a:off x="684213" y="3378200"/>
            <a:ext cx="7632700" cy="914400"/>
            <a:chOff x="385" y="300"/>
            <a:chExt cx="4808" cy="576"/>
          </a:xfrm>
        </p:grpSpPr>
        <p:graphicFrame>
          <p:nvGraphicFramePr>
            <p:cNvPr id="75797" name="Object 21"/>
            <p:cNvGraphicFramePr>
              <a:graphicFrameLocks noChangeAspect="1"/>
            </p:cNvGraphicFramePr>
            <p:nvPr/>
          </p:nvGraphicFramePr>
          <p:xfrm>
            <a:off x="1156" y="300"/>
            <a:ext cx="167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85" r:id="rId5" imgW="2654300" imgH="914400" progId="Equation.DSMT4">
                    <p:embed/>
                  </p:oleObj>
                </mc:Choice>
                <mc:Fallback>
                  <p:oleObj r:id="rId5" imgW="2654300" imgH="9144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00"/>
                          <a:ext cx="1674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98" name="Object 22"/>
            <p:cNvGraphicFramePr>
              <a:graphicFrameLocks noChangeAspect="1"/>
            </p:cNvGraphicFramePr>
            <p:nvPr/>
          </p:nvGraphicFramePr>
          <p:xfrm>
            <a:off x="4138" y="468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86" r:id="rId7" imgW="1167893" imgH="393529" progId="Equation.DSMT4">
                    <p:embed/>
                  </p:oleObj>
                </mc:Choice>
                <mc:Fallback>
                  <p:oleObj r:id="rId7" imgW="1167893" imgH="393529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8" y="468"/>
                          <a:ext cx="73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9" name="Rectangle 23"/>
            <p:cNvSpPr>
              <a:spLocks noChangeArrowheads="1"/>
            </p:cNvSpPr>
            <p:nvPr/>
          </p:nvSpPr>
          <p:spPr bwMode="auto">
            <a:xfrm>
              <a:off x="385" y="421"/>
              <a:ext cx="85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0000FF"/>
                  </a:solidFill>
                </a:rPr>
                <a:t>例</a:t>
              </a:r>
              <a:r>
                <a:rPr lang="en-US" altLang="zh-CN" dirty="0" smtClean="0">
                  <a:solidFill>
                    <a:srgbClr val="0000FF"/>
                  </a:solidFill>
                </a:rPr>
                <a:t>6  </a:t>
              </a:r>
              <a:r>
                <a:rPr lang="zh-CN" altLang="en-US" dirty="0"/>
                <a:t>设 </a:t>
              </a:r>
              <a:endParaRPr lang="zh-CN" altLang="en-US" sz="2400" b="0" dirty="0"/>
            </a:p>
          </p:txBody>
        </p:sp>
        <p:sp>
          <p:nvSpPr>
            <p:cNvPr id="75800" name="Rectangle 24"/>
            <p:cNvSpPr>
              <a:spLocks noChangeArrowheads="1"/>
            </p:cNvSpPr>
            <p:nvPr/>
          </p:nvSpPr>
          <p:spPr bwMode="auto">
            <a:xfrm>
              <a:off x="2804" y="422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. </a:t>
              </a:r>
              <a:r>
                <a:rPr lang="zh-CN" altLang="en-US"/>
                <a:t>由例 </a:t>
              </a:r>
              <a:r>
                <a:rPr lang="en-US" altLang="zh-CN"/>
                <a:t>3 </a:t>
              </a:r>
              <a:r>
                <a:rPr lang="zh-CN" altLang="en-US"/>
                <a:t>知道  </a:t>
              </a:r>
              <a:endParaRPr lang="zh-CN" altLang="en-US" sz="2400" b="0"/>
            </a:p>
          </p:txBody>
        </p:sp>
        <p:sp>
          <p:nvSpPr>
            <p:cNvPr id="75801" name="Rectangle 25"/>
            <p:cNvSpPr>
              <a:spLocks noChangeArrowheads="1"/>
            </p:cNvSpPr>
            <p:nvPr/>
          </p:nvSpPr>
          <p:spPr bwMode="auto">
            <a:xfrm>
              <a:off x="4852" y="41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当</a:t>
              </a:r>
              <a:endParaRPr lang="zh-CN" altLang="en-US" sz="2400" b="0"/>
            </a:p>
          </p:txBody>
        </p:sp>
      </p:grpSp>
      <p:grpSp>
        <p:nvGrpSpPr>
          <p:cNvPr id="75802" name="Group 26"/>
          <p:cNvGrpSpPr>
            <a:grpSpLocks/>
          </p:cNvGrpSpPr>
          <p:nvPr/>
        </p:nvGrpSpPr>
        <p:grpSpPr bwMode="auto">
          <a:xfrm>
            <a:off x="757238" y="4365625"/>
            <a:ext cx="7988300" cy="533400"/>
            <a:chOff x="431" y="993"/>
            <a:chExt cx="5032" cy="336"/>
          </a:xfrm>
        </p:grpSpPr>
        <p:graphicFrame>
          <p:nvGraphicFramePr>
            <p:cNvPr id="75803" name="Object 27"/>
            <p:cNvGraphicFramePr>
              <a:graphicFrameLocks noChangeAspect="1"/>
            </p:cNvGraphicFramePr>
            <p:nvPr/>
          </p:nvGraphicFramePr>
          <p:xfrm>
            <a:off x="431" y="1048"/>
            <a:ext cx="136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87" r:id="rId9" imgW="2159000" imgH="393700" progId="Equation.DSMT4">
                    <p:embed/>
                  </p:oleObj>
                </mc:Choice>
                <mc:Fallback>
                  <p:oleObj r:id="rId9" imgW="2159000" imgH="3937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048"/>
                          <a:ext cx="136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4" name="Object 28"/>
            <p:cNvGraphicFramePr>
              <a:graphicFrameLocks noChangeAspect="1"/>
            </p:cNvGraphicFramePr>
            <p:nvPr/>
          </p:nvGraphicFramePr>
          <p:xfrm>
            <a:off x="4229" y="1048"/>
            <a:ext cx="49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088" r:id="rId11" imgW="787058" imgH="393529" progId="Equation.DSMT4">
                    <p:embed/>
                  </p:oleObj>
                </mc:Choice>
                <mc:Fallback>
                  <p:oleObj r:id="rId11" imgW="787058" imgH="393529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9" y="1048"/>
                          <a:ext cx="49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05" name="Rectangle 29"/>
            <p:cNvSpPr>
              <a:spLocks noChangeArrowheads="1"/>
            </p:cNvSpPr>
            <p:nvPr/>
          </p:nvSpPr>
          <p:spPr bwMode="auto">
            <a:xfrm>
              <a:off x="1762" y="1002"/>
              <a:ext cx="24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时的重极限不存在</a:t>
              </a:r>
              <a:r>
                <a:rPr lang="en-US" altLang="zh-CN"/>
                <a:t>. </a:t>
              </a:r>
              <a:r>
                <a:rPr lang="zh-CN" altLang="en-US"/>
                <a:t>但当</a:t>
              </a:r>
              <a:endParaRPr lang="zh-CN" altLang="en-US" sz="2400" b="0"/>
            </a:p>
          </p:txBody>
        </p:sp>
        <p:sp>
          <p:nvSpPr>
            <p:cNvPr id="75806" name="Rectangle 30"/>
            <p:cNvSpPr>
              <a:spLocks noChangeArrowheads="1"/>
            </p:cNvSpPr>
            <p:nvPr/>
          </p:nvSpPr>
          <p:spPr bwMode="auto">
            <a:xfrm>
              <a:off x="4731" y="993"/>
              <a:ext cx="7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时</a:t>
              </a:r>
              <a:r>
                <a:rPr lang="en-US" altLang="zh-CN"/>
                <a:t>, </a:t>
              </a:r>
              <a:r>
                <a:rPr lang="zh-CN" altLang="en-US"/>
                <a:t>有 </a:t>
              </a:r>
              <a:endParaRPr lang="zh-CN" altLang="en-US" sz="2400" b="0"/>
            </a:p>
          </p:txBody>
        </p:sp>
      </p:grpSp>
      <p:graphicFrame>
        <p:nvGraphicFramePr>
          <p:cNvPr id="75807" name="Object 31"/>
          <p:cNvGraphicFramePr>
            <a:graphicFrameLocks noChangeAspect="1"/>
          </p:cNvGraphicFramePr>
          <p:nvPr/>
        </p:nvGraphicFramePr>
        <p:xfrm>
          <a:off x="3400425" y="5013325"/>
          <a:ext cx="2324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89" r:id="rId13" imgW="2324100" imgH="914400" progId="Equation.DSMT4">
                  <p:embed/>
                </p:oleObj>
              </mc:Choice>
              <mc:Fallback>
                <p:oleObj r:id="rId13" imgW="2324100" imgH="9144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5013325"/>
                        <a:ext cx="23241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75" name="Rectangle 23"/>
          <p:cNvSpPr>
            <a:spLocks noChangeArrowheads="1"/>
          </p:cNvSpPr>
          <p:nvPr/>
        </p:nvSpPr>
        <p:spPr bwMode="auto">
          <a:xfrm>
            <a:off x="611188" y="698500"/>
            <a:ext cx="2406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从而又有         </a:t>
            </a:r>
            <a:endParaRPr lang="zh-CN" altLang="en-US" sz="2400" b="0"/>
          </a:p>
        </p:txBody>
      </p:sp>
      <p:graphicFrame>
        <p:nvGraphicFramePr>
          <p:cNvPr id="74776" name="Object 24"/>
          <p:cNvGraphicFramePr>
            <a:graphicFrameLocks noChangeAspect="1"/>
          </p:cNvGraphicFramePr>
          <p:nvPr/>
        </p:nvGraphicFramePr>
        <p:xfrm>
          <a:off x="3092450" y="1219200"/>
          <a:ext cx="28479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5" r:id="rId3" imgW="2844800" imgH="914400" progId="Equation.DSMT4">
                  <p:embed/>
                </p:oleObj>
              </mc:Choice>
              <mc:Fallback>
                <p:oleObj r:id="rId3" imgW="2844800" imgH="9144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219200"/>
                        <a:ext cx="28479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8" name="Rectangle 26"/>
          <p:cNvSpPr>
            <a:spLocks noChangeArrowheads="1"/>
          </p:cNvSpPr>
          <p:nvPr/>
        </p:nvSpPr>
        <p:spPr bwMode="auto">
          <a:xfrm>
            <a:off x="615950" y="2262188"/>
            <a:ext cx="2228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cs typeface="Times New Roman" panose="02020603050405020304" pitchFamily="18" charset="0"/>
              </a:rPr>
              <a:t>同理可得</a:t>
            </a:r>
            <a:r>
              <a:rPr lang="zh-CN" altLang="en-US"/>
              <a:t>       </a:t>
            </a:r>
            <a:endParaRPr lang="zh-CN" altLang="en-US" sz="2400" b="0"/>
          </a:p>
        </p:txBody>
      </p:sp>
      <p:sp>
        <p:nvSpPr>
          <p:cNvPr id="74780" name="Rectangle 28"/>
          <p:cNvSpPr>
            <a:spLocks noChangeArrowheads="1"/>
          </p:cNvSpPr>
          <p:nvPr/>
        </p:nvSpPr>
        <p:spPr bwMode="auto">
          <a:xfrm>
            <a:off x="641350" y="3787775"/>
            <a:ext cx="7504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这说明 </a:t>
            </a:r>
            <a:r>
              <a:rPr lang="en-US" altLang="zh-CN" i="1"/>
              <a:t>f  </a:t>
            </a:r>
            <a:r>
              <a:rPr lang="zh-CN" altLang="en-US"/>
              <a:t>的两个累次极限都存在而且相等</a:t>
            </a:r>
            <a:r>
              <a:rPr lang="en-US" altLang="zh-CN"/>
              <a:t>.         </a:t>
            </a:r>
          </a:p>
        </p:txBody>
      </p:sp>
      <p:graphicFrame>
        <p:nvGraphicFramePr>
          <p:cNvPr id="74781" name="Object 29"/>
          <p:cNvGraphicFramePr>
            <a:graphicFrameLocks noChangeAspect="1"/>
          </p:cNvGraphicFramePr>
          <p:nvPr/>
        </p:nvGraphicFramePr>
        <p:xfrm>
          <a:off x="3132138" y="2754313"/>
          <a:ext cx="28479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6" r:id="rId5" imgW="2844800" imgH="914400" progId="Equation.DSMT4">
                  <p:embed/>
                </p:oleObj>
              </mc:Choice>
              <mc:Fallback>
                <p:oleObj r:id="rId5" imgW="2844800" imgH="9144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754313"/>
                        <a:ext cx="28479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2" name="Rectangle 30"/>
          <p:cNvSpPr>
            <a:spLocks noChangeArrowheads="1"/>
          </p:cNvSpPr>
          <p:nvPr/>
        </p:nvSpPr>
        <p:spPr bwMode="auto">
          <a:xfrm>
            <a:off x="673100" y="5502275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累次极限分别为  </a:t>
            </a:r>
          </a:p>
        </p:txBody>
      </p:sp>
      <p:grpSp>
        <p:nvGrpSpPr>
          <p:cNvPr id="74783" name="Group 31"/>
          <p:cNvGrpSpPr>
            <a:grpSpLocks/>
          </p:cNvGrpSpPr>
          <p:nvPr/>
        </p:nvGrpSpPr>
        <p:grpSpPr bwMode="auto">
          <a:xfrm>
            <a:off x="649288" y="4433888"/>
            <a:ext cx="8196262" cy="965200"/>
            <a:chOff x="370" y="1322"/>
            <a:chExt cx="5163" cy="608"/>
          </a:xfrm>
        </p:grpSpPr>
        <p:sp>
          <p:nvSpPr>
            <p:cNvPr id="74784" name="Rectangle 32"/>
            <p:cNvSpPr>
              <a:spLocks noChangeArrowheads="1"/>
            </p:cNvSpPr>
            <p:nvPr/>
          </p:nvSpPr>
          <p:spPr bwMode="auto">
            <a:xfrm>
              <a:off x="370" y="1450"/>
              <a:ext cx="9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例</a:t>
              </a:r>
              <a:r>
                <a:rPr lang="en-US" altLang="zh-CN" dirty="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7 </a:t>
              </a:r>
              <a:r>
                <a:rPr lang="en-US" altLang="zh-CN" dirty="0" smtClean="0"/>
                <a:t> </a:t>
              </a:r>
              <a:r>
                <a:rPr lang="zh-CN" altLang="en-US" dirty="0">
                  <a:cs typeface="Times New Roman" panose="02020603050405020304" pitchFamily="18" charset="0"/>
                </a:rPr>
                <a:t>设  </a:t>
              </a:r>
              <a:endParaRPr lang="zh-CN" altLang="en-US" sz="2400" b="0" dirty="0"/>
            </a:p>
          </p:txBody>
        </p:sp>
        <p:sp>
          <p:nvSpPr>
            <p:cNvPr id="74785" name="Rectangle 33"/>
            <p:cNvSpPr>
              <a:spLocks noChangeArrowheads="1"/>
            </p:cNvSpPr>
            <p:nvPr/>
          </p:nvSpPr>
          <p:spPr bwMode="auto">
            <a:xfrm>
              <a:off x="3379" y="1442"/>
              <a:ext cx="21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它关于原点的两个  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  <p:graphicFrame>
          <p:nvGraphicFramePr>
            <p:cNvPr id="74786" name="Object 34"/>
            <p:cNvGraphicFramePr>
              <a:graphicFrameLocks noChangeAspect="1"/>
            </p:cNvGraphicFramePr>
            <p:nvPr/>
          </p:nvGraphicFramePr>
          <p:xfrm>
            <a:off x="1117" y="1322"/>
            <a:ext cx="2312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927" name="Equation" r:id="rId7" imgW="3670300" imgH="965200" progId="Equation.DSMT4">
                    <p:embed/>
                  </p:oleObj>
                </mc:Choice>
                <mc:Fallback>
                  <p:oleObj name="Equation" r:id="rId7" imgW="3670300" imgH="9652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7" y="1322"/>
                          <a:ext cx="2312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43" name="Object 15"/>
          <p:cNvGraphicFramePr>
            <a:graphicFrameLocks noChangeAspect="1"/>
          </p:cNvGraphicFramePr>
          <p:nvPr/>
        </p:nvGraphicFramePr>
        <p:xfrm>
          <a:off x="684213" y="549275"/>
          <a:ext cx="78105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3" name="Equation" r:id="rId3" imgW="7810500" imgH="965200" progId="Equation.DSMT4">
                  <p:embed/>
                </p:oleObj>
              </mc:Choice>
              <mc:Fallback>
                <p:oleObj name="Equation" r:id="rId3" imgW="7810500" imgH="9652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9275"/>
                        <a:ext cx="781050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7" name="Object 19"/>
          <p:cNvGraphicFramePr>
            <a:graphicFrameLocks noChangeAspect="1"/>
          </p:cNvGraphicFramePr>
          <p:nvPr/>
        </p:nvGraphicFramePr>
        <p:xfrm>
          <a:off x="827088" y="1628775"/>
          <a:ext cx="76295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4" name="Equation" r:id="rId5" imgW="7632700" imgH="965200" progId="Equation.DSMT4">
                  <p:embed/>
                </p:oleObj>
              </mc:Choice>
              <mc:Fallback>
                <p:oleObj name="Equation" r:id="rId5" imgW="7632700" imgH="9652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628775"/>
                        <a:ext cx="762952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50" name="Group 22"/>
          <p:cNvGrpSpPr>
            <a:grpSpLocks/>
          </p:cNvGrpSpPr>
          <p:nvPr/>
        </p:nvGrpSpPr>
        <p:grpSpPr bwMode="auto">
          <a:xfrm>
            <a:off x="539750" y="2708275"/>
            <a:ext cx="7970838" cy="534988"/>
            <a:chOff x="364" y="346"/>
            <a:chExt cx="5021" cy="337"/>
          </a:xfrm>
        </p:grpSpPr>
        <p:sp>
          <p:nvSpPr>
            <p:cNvPr id="73751" name="Rectangle 23"/>
            <p:cNvSpPr>
              <a:spLocks noChangeArrowheads="1"/>
            </p:cNvSpPr>
            <p:nvPr/>
          </p:nvSpPr>
          <p:spPr bwMode="auto">
            <a:xfrm>
              <a:off x="364" y="356"/>
              <a:ext cx="21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当沿斜率不同的直线</a:t>
              </a:r>
              <a:endParaRPr lang="zh-CN" altLang="en-US" sz="2400" b="0"/>
            </a:p>
          </p:txBody>
        </p:sp>
        <p:graphicFrame>
          <p:nvGraphicFramePr>
            <p:cNvPr id="73752" name="Object 24"/>
            <p:cNvGraphicFramePr>
              <a:graphicFrameLocks noChangeAspect="1"/>
            </p:cNvGraphicFramePr>
            <p:nvPr/>
          </p:nvGraphicFramePr>
          <p:xfrm>
            <a:off x="2503" y="401"/>
            <a:ext cx="213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45" r:id="rId7" imgW="3390900" imgH="393700" progId="Equation.DSMT4">
                    <p:embed/>
                  </p:oleObj>
                </mc:Choice>
                <mc:Fallback>
                  <p:oleObj r:id="rId7" imgW="3390900" imgH="3937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3" y="401"/>
                          <a:ext cx="213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53" name="Rectangle 25"/>
            <p:cNvSpPr>
              <a:spLocks noChangeArrowheads="1"/>
            </p:cNvSpPr>
            <p:nvPr/>
          </p:nvSpPr>
          <p:spPr bwMode="auto">
            <a:xfrm>
              <a:off x="4631" y="346"/>
              <a:ext cx="7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时</a:t>
              </a:r>
              <a:r>
                <a:rPr lang="en-US" altLang="zh-CN"/>
                <a:t>, </a:t>
              </a:r>
              <a:r>
                <a:rPr lang="zh-CN" altLang="en-US"/>
                <a:t>有 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sp>
        <p:nvSpPr>
          <p:cNvPr id="73755" name="Rectangle 27"/>
          <p:cNvSpPr>
            <a:spLocks noChangeArrowheads="1"/>
          </p:cNvSpPr>
          <p:nvPr/>
        </p:nvSpPr>
        <p:spPr bwMode="auto">
          <a:xfrm>
            <a:off x="592138" y="5502275"/>
            <a:ext cx="4748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诉我们</a:t>
            </a:r>
            <a:r>
              <a:rPr lang="en-US" altLang="zh-CN"/>
              <a:t>, </a:t>
            </a:r>
            <a:r>
              <a:rPr lang="zh-CN" altLang="en-US"/>
              <a:t>这个结果是必然的</a:t>
            </a:r>
            <a:r>
              <a:rPr lang="en-US" altLang="zh-CN"/>
              <a:t>. )  </a:t>
            </a:r>
          </a:p>
        </p:txBody>
      </p:sp>
      <p:graphicFrame>
        <p:nvGraphicFramePr>
          <p:cNvPr id="73756" name="Object 28"/>
          <p:cNvGraphicFramePr>
            <a:graphicFrameLocks noChangeAspect="1"/>
          </p:cNvGraphicFramePr>
          <p:nvPr/>
        </p:nvGraphicFramePr>
        <p:xfrm>
          <a:off x="1735138" y="3421063"/>
          <a:ext cx="4800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6" name="Equation" r:id="rId9" imgW="4800600" imgH="1066800" progId="Equation.DSMT4">
                  <p:embed/>
                </p:oleObj>
              </mc:Choice>
              <mc:Fallback>
                <p:oleObj name="Equation" r:id="rId9" imgW="4800600" imgH="10668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3421063"/>
                        <a:ext cx="4800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58" name="Group 30"/>
          <p:cNvGrpSpPr>
            <a:grpSpLocks/>
          </p:cNvGrpSpPr>
          <p:nvPr/>
        </p:nvGrpSpPr>
        <p:grpSpPr bwMode="auto">
          <a:xfrm>
            <a:off x="560388" y="4629150"/>
            <a:ext cx="8242300" cy="528638"/>
            <a:chOff x="353" y="2916"/>
            <a:chExt cx="5192" cy="333"/>
          </a:xfrm>
        </p:grpSpPr>
        <p:sp>
          <p:nvSpPr>
            <p:cNvPr id="73754" name="Rectangle 26"/>
            <p:cNvSpPr>
              <a:spLocks noChangeArrowheads="1"/>
            </p:cNvSpPr>
            <p:nvPr/>
          </p:nvSpPr>
          <p:spPr bwMode="auto">
            <a:xfrm>
              <a:off x="353" y="2922"/>
              <a:ext cx="29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因此该函数的重极限不存在</a:t>
              </a:r>
              <a:r>
                <a:rPr lang="en-US" altLang="zh-CN"/>
                <a:t>.  </a:t>
              </a:r>
            </a:p>
          </p:txBody>
        </p:sp>
        <p:sp>
          <p:nvSpPr>
            <p:cNvPr id="73757" name="Rectangle 29"/>
            <p:cNvSpPr>
              <a:spLocks noChangeArrowheads="1"/>
            </p:cNvSpPr>
            <p:nvPr/>
          </p:nvSpPr>
          <p:spPr bwMode="auto">
            <a:xfrm>
              <a:off x="3170" y="2916"/>
              <a:ext cx="2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( </a:t>
              </a:r>
              <a:r>
                <a:rPr lang="zh-CN" altLang="en-US"/>
                <a:t>下面的定理 </a:t>
              </a:r>
              <a:r>
                <a:rPr lang="en-US" altLang="zh-CN"/>
                <a:t>16.6 </a:t>
              </a:r>
              <a:r>
                <a:rPr lang="zh-CN" altLang="en-US"/>
                <a:t>将告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17" name="Group 13"/>
          <p:cNvGrpSpPr>
            <a:grpSpLocks/>
          </p:cNvGrpSpPr>
          <p:nvPr/>
        </p:nvGrpSpPr>
        <p:grpSpPr bwMode="auto">
          <a:xfrm>
            <a:off x="611188" y="476250"/>
            <a:ext cx="7981950" cy="914400"/>
            <a:chOff x="385" y="2219"/>
            <a:chExt cx="5028" cy="576"/>
          </a:xfrm>
        </p:grpSpPr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385" y="2331"/>
              <a:ext cx="7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例</a:t>
              </a:r>
              <a:r>
                <a:rPr lang="en-US" altLang="zh-CN" dirty="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8</a:t>
              </a:r>
              <a:r>
                <a:rPr lang="zh-CN" altLang="en-US" dirty="0" smtClean="0"/>
                <a:t> </a:t>
              </a:r>
              <a:r>
                <a:rPr lang="zh-CN" altLang="en-US" dirty="0">
                  <a:cs typeface="Times New Roman" panose="02020603050405020304" pitchFamily="18" charset="0"/>
                </a:rPr>
                <a:t>设</a:t>
              </a:r>
              <a:endParaRPr lang="zh-CN" altLang="en-US" sz="2400" b="0" dirty="0"/>
            </a:p>
          </p:txBody>
        </p:sp>
        <p:graphicFrame>
          <p:nvGraphicFramePr>
            <p:cNvPr id="72714" name="Object 10"/>
            <p:cNvGraphicFramePr>
              <a:graphicFrameLocks noChangeAspect="1"/>
            </p:cNvGraphicFramePr>
            <p:nvPr/>
          </p:nvGraphicFramePr>
          <p:xfrm>
            <a:off x="1202" y="2219"/>
            <a:ext cx="243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64" r:id="rId3" imgW="3860800" imgH="914400" progId="Equation.DSMT4">
                    <p:embed/>
                  </p:oleObj>
                </mc:Choice>
                <mc:Fallback>
                  <p:oleObj r:id="rId3" imgW="3860800" imgH="91440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219"/>
                          <a:ext cx="2430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3595" y="2341"/>
              <a:ext cx="18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它关于原点的两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72734" name="Group 30"/>
          <p:cNvGrpSpPr>
            <a:grpSpLocks/>
          </p:cNvGrpSpPr>
          <p:nvPr/>
        </p:nvGrpSpPr>
        <p:grpSpPr bwMode="auto">
          <a:xfrm>
            <a:off x="539750" y="1484313"/>
            <a:ext cx="7905750" cy="519112"/>
            <a:chOff x="340" y="2387"/>
            <a:chExt cx="4980" cy="327"/>
          </a:xfrm>
        </p:grpSpPr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340" y="2387"/>
              <a:ext cx="39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cs typeface="Times New Roman" panose="02020603050405020304" pitchFamily="18" charset="0"/>
                </a:rPr>
                <a:t>个累次极限都不存在</a:t>
              </a:r>
              <a:r>
                <a:rPr lang="en-US" altLang="zh-CN" dirty="0">
                  <a:cs typeface="Times New Roman" panose="02020603050405020304" pitchFamily="18" charset="0"/>
                </a:rPr>
                <a:t>.  </a:t>
              </a:r>
              <a:r>
                <a:rPr lang="zh-CN" altLang="en-US" dirty="0">
                  <a:cs typeface="Times New Roman" panose="02020603050405020304" pitchFamily="18" charset="0"/>
                </a:rPr>
                <a:t>这是因为对任何 </a:t>
              </a:r>
              <a:endParaRPr lang="zh-CN" altLang="en-US" sz="2400" b="0" dirty="0"/>
            </a:p>
          </p:txBody>
        </p:sp>
        <p:graphicFrame>
          <p:nvGraphicFramePr>
            <p:cNvPr id="72718" name="Object 14"/>
            <p:cNvGraphicFramePr>
              <a:graphicFrameLocks noChangeAspect="1"/>
            </p:cNvGraphicFramePr>
            <p:nvPr/>
          </p:nvGraphicFramePr>
          <p:xfrm>
            <a:off x="4150" y="2441"/>
            <a:ext cx="117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65" r:id="rId5" imgW="1854200" imgH="431800" progId="Equation.DSMT4">
                    <p:embed/>
                  </p:oleObj>
                </mc:Choice>
                <mc:Fallback>
                  <p:oleObj r:id="rId5" imgW="1854200" imgH="43180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441"/>
                          <a:ext cx="117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36" name="Group 32"/>
          <p:cNvGrpSpPr>
            <a:grpSpLocks/>
          </p:cNvGrpSpPr>
          <p:nvPr/>
        </p:nvGrpSpPr>
        <p:grpSpPr bwMode="auto">
          <a:xfrm>
            <a:off x="684213" y="2133600"/>
            <a:ext cx="7889875" cy="519113"/>
            <a:chOff x="431" y="2852"/>
            <a:chExt cx="4970" cy="327"/>
          </a:xfrm>
        </p:grpSpPr>
        <p:graphicFrame>
          <p:nvGraphicFramePr>
            <p:cNvPr id="72722" name="Object 18"/>
            <p:cNvGraphicFramePr>
              <a:graphicFrameLocks noChangeAspect="1"/>
            </p:cNvGraphicFramePr>
            <p:nvPr/>
          </p:nvGraphicFramePr>
          <p:xfrm>
            <a:off x="431" y="2920"/>
            <a:ext cx="59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66" r:id="rId7" imgW="939392" imgH="317362" progId="Equation.DSMT4">
                    <p:embed/>
                  </p:oleObj>
                </mc:Choice>
                <mc:Fallback>
                  <p:oleObj r:id="rId7" imgW="939392" imgH="317362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920"/>
                          <a:ext cx="59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24" name="Rectangle 20"/>
            <p:cNvSpPr>
              <a:spLocks noChangeArrowheads="1"/>
            </p:cNvSpPr>
            <p:nvPr/>
          </p:nvSpPr>
          <p:spPr bwMode="auto">
            <a:xfrm>
              <a:off x="975" y="2852"/>
              <a:ext cx="44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cs typeface="Times New Roman" panose="02020603050405020304" pitchFamily="18" charset="0"/>
                </a:rPr>
                <a:t>,  </a:t>
              </a:r>
              <a:r>
                <a:rPr lang="en-US" altLang="zh-CN" i="1"/>
                <a:t>f</a:t>
              </a:r>
              <a:r>
                <a:rPr lang="en-US" altLang="zh-CN" sz="1200" i="1">
                  <a:cs typeface="Times New Roman" panose="02020603050405020304" pitchFamily="18" charset="0"/>
                </a:rPr>
                <a:t>   </a:t>
              </a:r>
              <a:r>
                <a:rPr lang="zh-CN" altLang="en-US">
                  <a:cs typeface="Times New Roman" panose="02020603050405020304" pitchFamily="18" charset="0"/>
                </a:rPr>
                <a:t>的第二项不存在极限</a:t>
              </a:r>
              <a:r>
                <a:rPr lang="en-US" altLang="zh-CN"/>
                <a:t>.  </a:t>
              </a:r>
              <a:r>
                <a:rPr lang="zh-CN" altLang="en-US">
                  <a:cs typeface="Times New Roman" panose="02020603050405020304" pitchFamily="18" charset="0"/>
                </a:rPr>
                <a:t>同理</a:t>
              </a:r>
              <a:r>
                <a:rPr lang="en-US" altLang="zh-CN"/>
                <a:t>,   </a:t>
              </a:r>
              <a:r>
                <a:rPr lang="en-US" altLang="zh-CN" i="1"/>
                <a:t>f  </a:t>
              </a:r>
              <a:r>
                <a:rPr lang="zh-CN" altLang="en-US"/>
                <a:t>的第一 </a:t>
              </a:r>
            </a:p>
          </p:txBody>
        </p:sp>
      </p:grpSp>
      <p:grpSp>
        <p:nvGrpSpPr>
          <p:cNvPr id="72735" name="Group 31"/>
          <p:cNvGrpSpPr>
            <a:grpSpLocks/>
          </p:cNvGrpSpPr>
          <p:nvPr/>
        </p:nvGrpSpPr>
        <p:grpSpPr bwMode="auto">
          <a:xfrm>
            <a:off x="619125" y="2816225"/>
            <a:ext cx="7419975" cy="519113"/>
            <a:chOff x="390" y="3339"/>
            <a:chExt cx="4674" cy="327"/>
          </a:xfrm>
        </p:grpSpPr>
        <p:sp>
          <p:nvSpPr>
            <p:cNvPr id="72727" name="Rectangle 23"/>
            <p:cNvSpPr>
              <a:spLocks noChangeArrowheads="1"/>
            </p:cNvSpPr>
            <p:nvPr/>
          </p:nvSpPr>
          <p:spPr bwMode="auto">
            <a:xfrm>
              <a:off x="390" y="3339"/>
              <a:ext cx="46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项当            时也不存在极限</a:t>
              </a:r>
              <a:r>
                <a:rPr lang="en-US" altLang="zh-CN"/>
                <a:t>.  </a:t>
              </a:r>
              <a:r>
                <a:rPr lang="zh-CN" altLang="en-US">
                  <a:cs typeface="Times New Roman" panose="02020603050405020304" pitchFamily="18" charset="0"/>
                </a:rPr>
                <a:t>但</a:t>
              </a:r>
              <a:r>
                <a:rPr lang="zh-CN" altLang="en-US"/>
                <a:t>是由于              </a:t>
              </a:r>
              <a:r>
                <a:rPr lang="zh-CN" altLang="en-US" sz="1100"/>
                <a:t> </a:t>
              </a:r>
            </a:p>
          </p:txBody>
        </p:sp>
        <p:graphicFrame>
          <p:nvGraphicFramePr>
            <p:cNvPr id="72729" name="Object 25"/>
            <p:cNvGraphicFramePr>
              <a:graphicFrameLocks noChangeAspect="1"/>
            </p:cNvGraphicFramePr>
            <p:nvPr/>
          </p:nvGraphicFramePr>
          <p:xfrm>
            <a:off x="876" y="3403"/>
            <a:ext cx="7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67" name="Equation" r:id="rId9" imgW="1129810" imgH="393529" progId="Equation.DSMT4">
                    <p:embed/>
                  </p:oleObj>
                </mc:Choice>
                <mc:Fallback>
                  <p:oleObj name="Equation" r:id="rId9" imgW="1129810" imgH="393529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" y="3403"/>
                          <a:ext cx="71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737" name="Object 33"/>
          <p:cNvGraphicFramePr>
            <a:graphicFrameLocks noChangeAspect="1"/>
          </p:cNvGraphicFramePr>
          <p:nvPr/>
        </p:nvGraphicFramePr>
        <p:xfrm>
          <a:off x="2312988" y="3511550"/>
          <a:ext cx="44196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8" r:id="rId11" imgW="4419600" imgH="1003300" progId="Equation.DSMT4">
                  <p:embed/>
                </p:oleObj>
              </mc:Choice>
              <mc:Fallback>
                <p:oleObj r:id="rId11" imgW="4419600" imgH="10033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3511550"/>
                        <a:ext cx="44196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8" name="Object 34"/>
          <p:cNvGraphicFramePr>
            <a:graphicFrameLocks noChangeAspect="1"/>
          </p:cNvGraphicFramePr>
          <p:nvPr/>
        </p:nvGraphicFramePr>
        <p:xfrm>
          <a:off x="2747963" y="5440363"/>
          <a:ext cx="30480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9" r:id="rId13" imgW="3048000" imgH="584200" progId="Equation.DSMT4">
                  <p:embed/>
                </p:oleObj>
              </mc:Choice>
              <mc:Fallback>
                <p:oleObj r:id="rId13" imgW="3048000" imgH="5842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5440363"/>
                        <a:ext cx="30480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39" name="Group 35"/>
          <p:cNvGrpSpPr>
            <a:grpSpLocks/>
          </p:cNvGrpSpPr>
          <p:nvPr/>
        </p:nvGrpSpPr>
        <p:grpSpPr bwMode="auto">
          <a:xfrm>
            <a:off x="608013" y="4667250"/>
            <a:ext cx="8037512" cy="519113"/>
            <a:chOff x="383" y="1056"/>
            <a:chExt cx="5063" cy="327"/>
          </a:xfrm>
        </p:grpSpPr>
        <p:sp>
          <p:nvSpPr>
            <p:cNvPr id="72740" name="Rectangle 36"/>
            <p:cNvSpPr>
              <a:spLocks noChangeArrowheads="1"/>
            </p:cNvSpPr>
            <p:nvPr/>
          </p:nvSpPr>
          <p:spPr bwMode="auto">
            <a:xfrm>
              <a:off x="383" y="1056"/>
              <a:ext cx="50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/>
                <a:t>故按定义知道                        时 </a:t>
              </a:r>
              <a:r>
                <a:rPr lang="en-US" altLang="zh-CN" i="1" dirty="0"/>
                <a:t>f  </a:t>
              </a:r>
              <a:r>
                <a:rPr lang="zh-CN" altLang="en-US" dirty="0"/>
                <a:t>的重极限存在</a:t>
              </a:r>
              <a:r>
                <a:rPr lang="en-US" altLang="zh-CN" dirty="0"/>
                <a:t>, </a:t>
              </a:r>
              <a:r>
                <a:rPr lang="zh-CN" altLang="en-US" dirty="0"/>
                <a:t>且  </a:t>
              </a:r>
            </a:p>
          </p:txBody>
        </p:sp>
        <p:graphicFrame>
          <p:nvGraphicFramePr>
            <p:cNvPr id="72741" name="Object 37"/>
            <p:cNvGraphicFramePr>
              <a:graphicFrameLocks noChangeAspect="1"/>
            </p:cNvGraphicFramePr>
            <p:nvPr/>
          </p:nvGraphicFramePr>
          <p:xfrm>
            <a:off x="1809" y="1117"/>
            <a:ext cx="129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70" name="Equation" r:id="rId15" imgW="2057400" imgH="393700" progId="Equation.DSMT4">
                    <p:embed/>
                  </p:oleObj>
                </mc:Choice>
                <mc:Fallback>
                  <p:oleObj name="Equation" r:id="rId15" imgW="2057400" imgH="393700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9" y="1117"/>
                          <a:ext cx="129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467544" y="2420888"/>
            <a:ext cx="57743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 smtClean="0"/>
              <a:t>但重极限和累次极限</a:t>
            </a:r>
            <a:r>
              <a:rPr lang="zh-CN" altLang="en-US" dirty="0" smtClean="0">
                <a:solidFill>
                  <a:srgbClr val="FF0000"/>
                </a:solidFill>
              </a:rPr>
              <a:t>没有</a:t>
            </a:r>
            <a:r>
              <a:rPr lang="zh-CN" altLang="en-US" dirty="0" smtClean="0"/>
              <a:t>蕴含关系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539552" y="548680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 smtClean="0"/>
              <a:t>若重极限</a:t>
            </a:r>
            <a:endParaRPr lang="zh-CN" altLang="en-US" dirty="0"/>
          </a:p>
        </p:txBody>
      </p:sp>
      <p:graphicFrame>
        <p:nvGraphicFramePr>
          <p:cNvPr id="103426" name="Object 2"/>
          <p:cNvGraphicFramePr>
            <a:graphicFrameLocks noChangeAspect="1"/>
          </p:cNvGraphicFramePr>
          <p:nvPr/>
        </p:nvGraphicFramePr>
        <p:xfrm>
          <a:off x="2195736" y="620688"/>
          <a:ext cx="34290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4" r:id="rId3" imgW="3429000" imgH="596900" progId="Equation.DSMT4">
                  <p:embed/>
                </p:oleObj>
              </mc:Choice>
              <mc:Fallback>
                <p:oleObj r:id="rId3" imgW="3429000" imgH="596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620688"/>
                        <a:ext cx="342900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755576" y="1556792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 smtClean="0"/>
              <a:t>则</a:t>
            </a:r>
            <a:endParaRPr lang="zh-CN" altLang="en-US" dirty="0"/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1403648" y="1556792"/>
          <a:ext cx="48260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5" name="Equation" r:id="rId5" imgW="4825800" imgH="596880" progId="Equation.DSMT4">
                  <p:embed/>
                </p:oleObj>
              </mc:Choice>
              <mc:Fallback>
                <p:oleObj name="Equation" r:id="rId5" imgW="4825800" imgH="5968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556792"/>
                        <a:ext cx="482600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827584" y="3140968"/>
            <a:ext cx="8037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下述定理告诉我们</a:t>
            </a:r>
            <a:r>
              <a:rPr lang="en-US" altLang="zh-CN" dirty="0"/>
              <a:t>:  </a:t>
            </a:r>
            <a:r>
              <a:rPr lang="zh-CN" altLang="en-US" dirty="0"/>
              <a:t>重极限与累次极限在一定条件 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611560" y="3717032"/>
            <a:ext cx="462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下也是有联系的</a:t>
            </a:r>
            <a:r>
              <a:rPr lang="en-US" altLang="zh-CN" dirty="0"/>
              <a:t>.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587375" y="692150"/>
            <a:ext cx="8037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下述定理告诉我们</a:t>
            </a:r>
            <a:r>
              <a:rPr lang="en-US" altLang="zh-CN" dirty="0"/>
              <a:t>:  </a:t>
            </a:r>
            <a:r>
              <a:rPr lang="zh-CN" altLang="en-US" dirty="0"/>
              <a:t>重极限与累次极限在一定条件 </a:t>
            </a:r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627063" y="1368425"/>
            <a:ext cx="462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下也是有联系的</a:t>
            </a:r>
            <a:r>
              <a:rPr lang="en-US" altLang="zh-CN"/>
              <a:t>.                     </a:t>
            </a:r>
          </a:p>
        </p:txBody>
      </p:sp>
      <p:grpSp>
        <p:nvGrpSpPr>
          <p:cNvPr id="71705" name="Group 25"/>
          <p:cNvGrpSpPr>
            <a:grpSpLocks/>
          </p:cNvGrpSpPr>
          <p:nvPr/>
        </p:nvGrpSpPr>
        <p:grpSpPr bwMode="auto">
          <a:xfrm>
            <a:off x="577850" y="1989138"/>
            <a:ext cx="7988300" cy="631825"/>
            <a:chOff x="364" y="2886"/>
            <a:chExt cx="5032" cy="398"/>
          </a:xfrm>
        </p:grpSpPr>
        <p:sp>
          <p:nvSpPr>
            <p:cNvPr id="71693" name="Rectangle 13"/>
            <p:cNvSpPr>
              <a:spLocks noChangeArrowheads="1"/>
            </p:cNvSpPr>
            <p:nvPr/>
          </p:nvSpPr>
          <p:spPr bwMode="auto">
            <a:xfrm>
              <a:off x="364" y="2886"/>
              <a:ext cx="50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</a:rPr>
                <a:t>定理</a:t>
              </a:r>
              <a:r>
                <a:rPr lang="en-US" altLang="zh-CN">
                  <a:solidFill>
                    <a:srgbClr val="FF0000"/>
                  </a:solidFill>
                </a:rPr>
                <a:t>16.6</a:t>
              </a:r>
              <a:r>
                <a:rPr lang="en-US" altLang="zh-CN"/>
                <a:t>  </a:t>
              </a:r>
              <a:r>
                <a:rPr lang="zh-CN" altLang="en-US"/>
                <a:t>若 </a:t>
              </a:r>
              <a:r>
                <a:rPr lang="en-US" altLang="zh-CN" i="1"/>
                <a:t>f 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, </a:t>
              </a:r>
              <a:r>
                <a:rPr lang="en-US" altLang="zh-CN" i="1"/>
                <a:t>y</a:t>
              </a:r>
              <a:r>
                <a:rPr lang="en-US" altLang="zh-CN"/>
                <a:t>) </a:t>
              </a:r>
              <a:r>
                <a:rPr lang="zh-CN" altLang="en-US"/>
                <a:t>的重极限                                与  </a:t>
              </a:r>
            </a:p>
          </p:txBody>
        </p:sp>
        <p:graphicFrame>
          <p:nvGraphicFramePr>
            <p:cNvPr id="71695" name="Object 15"/>
            <p:cNvGraphicFramePr>
              <a:graphicFrameLocks noChangeAspect="1"/>
            </p:cNvGraphicFramePr>
            <p:nvPr/>
          </p:nvGraphicFramePr>
          <p:xfrm>
            <a:off x="3207" y="2906"/>
            <a:ext cx="1710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92" r:id="rId3" imgW="2717800" imgH="596900" progId="Equation.DSMT4">
                    <p:embed/>
                  </p:oleObj>
                </mc:Choice>
                <mc:Fallback>
                  <p:oleObj r:id="rId3" imgW="2717800" imgH="59690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7" y="2906"/>
                          <a:ext cx="1710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06" name="Group 26"/>
          <p:cNvGrpSpPr>
            <a:grpSpLocks/>
          </p:cNvGrpSpPr>
          <p:nvPr/>
        </p:nvGrpSpPr>
        <p:grpSpPr bwMode="auto">
          <a:xfrm>
            <a:off x="587375" y="2774950"/>
            <a:ext cx="8161338" cy="654050"/>
            <a:chOff x="370" y="3381"/>
            <a:chExt cx="5141" cy="412"/>
          </a:xfrm>
        </p:grpSpPr>
        <p:sp>
          <p:nvSpPr>
            <p:cNvPr id="71702" name="Rectangle 22"/>
            <p:cNvSpPr>
              <a:spLocks noChangeArrowheads="1"/>
            </p:cNvSpPr>
            <p:nvPr/>
          </p:nvSpPr>
          <p:spPr bwMode="auto">
            <a:xfrm>
              <a:off x="370" y="3385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累次极限        </a:t>
              </a:r>
              <a:endParaRPr lang="zh-CN" altLang="en-US" sz="2400" b="0"/>
            </a:p>
          </p:txBody>
        </p:sp>
        <p:graphicFrame>
          <p:nvGraphicFramePr>
            <p:cNvPr id="71703" name="Object 23"/>
            <p:cNvGraphicFramePr>
              <a:graphicFrameLocks noChangeAspect="1"/>
            </p:cNvGraphicFramePr>
            <p:nvPr/>
          </p:nvGraphicFramePr>
          <p:xfrm>
            <a:off x="1383" y="3415"/>
            <a:ext cx="1494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93" name="Equation" r:id="rId5" imgW="2374900" imgH="596900" progId="Equation.DSMT4">
                    <p:embed/>
                  </p:oleObj>
                </mc:Choice>
                <mc:Fallback>
                  <p:oleObj name="Equation" r:id="rId5" imgW="2374900" imgH="5969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3415"/>
                          <a:ext cx="1494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04" name="Rectangle 24"/>
            <p:cNvSpPr>
              <a:spLocks noChangeArrowheads="1"/>
            </p:cNvSpPr>
            <p:nvPr/>
          </p:nvSpPr>
          <p:spPr bwMode="auto">
            <a:xfrm>
              <a:off x="2862" y="3381"/>
              <a:ext cx="26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/>
                <a:t>都存在</a:t>
              </a:r>
              <a:r>
                <a:rPr lang="en-US" altLang="zh-CN"/>
                <a:t>, </a:t>
              </a:r>
              <a:r>
                <a:rPr lang="zh-CN" altLang="en-US"/>
                <a:t>则两者必定相等</a:t>
              </a:r>
              <a:r>
                <a:rPr lang="en-US" altLang="zh-CN"/>
                <a:t>. </a:t>
              </a:r>
            </a:p>
          </p:txBody>
        </p:sp>
      </p:grpSp>
      <p:sp>
        <p:nvSpPr>
          <p:cNvPr id="71707" name="Rectangle 27"/>
          <p:cNvSpPr>
            <a:spLocks noChangeArrowheads="1"/>
          </p:cNvSpPr>
          <p:nvPr/>
        </p:nvSpPr>
        <p:spPr bwMode="auto">
          <a:xfrm>
            <a:off x="614363" y="347345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3333FF"/>
                </a:solidFill>
              </a:rPr>
              <a:t>证</a:t>
            </a:r>
            <a:r>
              <a:rPr lang="zh-CN" altLang="en-US"/>
              <a:t>  设  </a:t>
            </a:r>
          </a:p>
        </p:txBody>
      </p:sp>
      <p:graphicFrame>
        <p:nvGraphicFramePr>
          <p:cNvPr id="71708" name="Object 28"/>
          <p:cNvGraphicFramePr>
            <a:graphicFrameLocks noChangeAspect="1"/>
          </p:cNvGraphicFramePr>
          <p:nvPr/>
        </p:nvGraphicFramePr>
        <p:xfrm>
          <a:off x="2555776" y="3933056"/>
          <a:ext cx="34290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4" r:id="rId7" imgW="3429000" imgH="596900" progId="Equation.DSMT4">
                  <p:embed/>
                </p:oleObj>
              </mc:Choice>
              <mc:Fallback>
                <p:oleObj r:id="rId7" imgW="3429000" imgH="5969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933056"/>
                        <a:ext cx="342900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09" name="Group 29"/>
          <p:cNvGrpSpPr>
            <a:grpSpLocks/>
          </p:cNvGrpSpPr>
          <p:nvPr/>
        </p:nvGrpSpPr>
        <p:grpSpPr bwMode="auto">
          <a:xfrm>
            <a:off x="611188" y="4697413"/>
            <a:ext cx="7918450" cy="590550"/>
            <a:chOff x="385" y="1615"/>
            <a:chExt cx="4988" cy="372"/>
          </a:xfrm>
        </p:grpSpPr>
        <p:graphicFrame>
          <p:nvGraphicFramePr>
            <p:cNvPr id="71710" name="Object 30"/>
            <p:cNvGraphicFramePr>
              <a:graphicFrameLocks noChangeAspect="1"/>
            </p:cNvGraphicFramePr>
            <p:nvPr/>
          </p:nvGraphicFramePr>
          <p:xfrm>
            <a:off x="660" y="1705"/>
            <a:ext cx="154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95" r:id="rId9" imgW="2451100" imgH="393700" progId="Equation.DSMT4">
                    <p:embed/>
                  </p:oleObj>
                </mc:Choice>
                <mc:Fallback>
                  <p:oleObj r:id="rId9" imgW="2451100" imgH="3937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" y="1705"/>
                          <a:ext cx="154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1" name="Object 31"/>
            <p:cNvGraphicFramePr>
              <a:graphicFrameLocks noChangeAspect="1"/>
            </p:cNvGraphicFramePr>
            <p:nvPr/>
          </p:nvGraphicFramePr>
          <p:xfrm>
            <a:off x="2928" y="1660"/>
            <a:ext cx="180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96" r:id="rId11" imgW="2870200" imgH="482600" progId="Equation.DSMT4">
                    <p:embed/>
                  </p:oleObj>
                </mc:Choice>
                <mc:Fallback>
                  <p:oleObj r:id="rId11" imgW="2870200" imgH="48260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660"/>
                          <a:ext cx="1806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12" name="Rectangle 32"/>
            <p:cNvSpPr>
              <a:spLocks noChangeArrowheads="1"/>
            </p:cNvSpPr>
            <p:nvPr/>
          </p:nvSpPr>
          <p:spPr bwMode="auto">
            <a:xfrm>
              <a:off x="385" y="161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/>
                <a:t>则</a:t>
              </a:r>
              <a:endParaRPr lang="zh-CN" altLang="en-US" sz="2400" b="0"/>
            </a:p>
          </p:txBody>
        </p:sp>
        <p:sp>
          <p:nvSpPr>
            <p:cNvPr id="71713" name="Rectangle 33"/>
            <p:cNvSpPr>
              <a:spLocks noChangeArrowheads="1"/>
            </p:cNvSpPr>
            <p:nvPr/>
          </p:nvSpPr>
          <p:spPr bwMode="auto">
            <a:xfrm>
              <a:off x="2161" y="1615"/>
              <a:ext cx="8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宋体" panose="02010600030101010101" pitchFamily="2" charset="-122"/>
                </a:rPr>
                <a:t>使得当</a:t>
              </a:r>
              <a:r>
                <a:rPr lang="zh-CN" altLang="en-US" sz="1200">
                  <a:latin typeface="宋体" panose="02010600030101010101" pitchFamily="2" charset="-122"/>
                </a:rPr>
                <a:t>　</a:t>
              </a:r>
              <a:endParaRPr lang="zh-CN" altLang="en-US" sz="2400" b="0"/>
            </a:p>
          </p:txBody>
        </p:sp>
        <p:sp>
          <p:nvSpPr>
            <p:cNvPr id="71714" name="Rectangle 34"/>
            <p:cNvSpPr>
              <a:spLocks noChangeArrowheads="1"/>
            </p:cNvSpPr>
            <p:nvPr/>
          </p:nvSpPr>
          <p:spPr bwMode="auto">
            <a:xfrm>
              <a:off x="4697" y="1660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宋体" panose="02010600030101010101" pitchFamily="2" charset="-122"/>
                </a:rPr>
                <a:t>时</a:t>
              </a:r>
              <a:r>
                <a:rPr lang="en-US" altLang="zh-CN"/>
                <a:t>, </a:t>
              </a:r>
              <a:r>
                <a:rPr lang="zh-CN" altLang="en-US">
                  <a:latin typeface="宋体" panose="02010600030101010101" pitchFamily="2" charset="-122"/>
                </a:rPr>
                <a:t>有</a:t>
              </a:r>
              <a:endParaRPr lang="zh-CN" altLang="en-US" sz="2400" b="0"/>
            </a:p>
          </p:txBody>
        </p:sp>
      </p:grpSp>
      <p:graphicFrame>
        <p:nvGraphicFramePr>
          <p:cNvPr id="71715" name="Object 35"/>
          <p:cNvGraphicFramePr>
            <a:graphicFrameLocks noChangeAspect="1"/>
          </p:cNvGraphicFramePr>
          <p:nvPr/>
        </p:nvGraphicFramePr>
        <p:xfrm>
          <a:off x="3348038" y="5489575"/>
          <a:ext cx="5105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7" r:id="rId13" imgW="5105400" imgH="393700" progId="Equation.DSMT4">
                  <p:embed/>
                </p:oleObj>
              </mc:Choice>
              <mc:Fallback>
                <p:oleObj r:id="rId13" imgW="5105400" imgH="3937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489575"/>
                        <a:ext cx="51054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73" name="Object 17"/>
          <p:cNvGraphicFramePr>
            <a:graphicFrameLocks noChangeAspect="1"/>
          </p:cNvGraphicFramePr>
          <p:nvPr/>
        </p:nvGraphicFramePr>
        <p:xfrm>
          <a:off x="3419475" y="1355725"/>
          <a:ext cx="50450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69" name="Equation" r:id="rId3" imgW="5041900" imgH="431800" progId="Equation.DSMT4">
                  <p:embed/>
                </p:oleObj>
              </mc:Choice>
              <mc:Fallback>
                <p:oleObj name="Equation" r:id="rId3" imgW="5041900" imgH="4318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355725"/>
                        <a:ext cx="50450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601663" y="1931988"/>
            <a:ext cx="516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的 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zh-CN" altLang="en-US"/>
              <a:t>存在极限                               </a:t>
            </a:r>
            <a:endParaRPr lang="zh-CN" altLang="en-US" sz="2400" b="0"/>
          </a:p>
        </p:txBody>
      </p:sp>
      <p:sp>
        <p:nvSpPr>
          <p:cNvPr id="70679" name="Text Box 23"/>
          <p:cNvSpPr txBox="1">
            <a:spLocks noChangeArrowheads="1"/>
          </p:cNvSpPr>
          <p:nvPr/>
        </p:nvSpPr>
        <p:spPr bwMode="auto">
          <a:xfrm>
            <a:off x="477838" y="620713"/>
            <a:ext cx="741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另由存在累次极限之假设</a:t>
            </a:r>
            <a:r>
              <a:rPr lang="en-US" altLang="zh-CN"/>
              <a:t>, </a:t>
            </a:r>
            <a:r>
              <a:rPr lang="zh-CN" altLang="en-US"/>
              <a:t>对任一满足不等式  </a:t>
            </a:r>
          </a:p>
        </p:txBody>
      </p:sp>
      <p:graphicFrame>
        <p:nvGraphicFramePr>
          <p:cNvPr id="70682" name="Object 26"/>
          <p:cNvGraphicFramePr>
            <a:graphicFrameLocks noChangeAspect="1"/>
          </p:cNvGraphicFramePr>
          <p:nvPr/>
        </p:nvGraphicFramePr>
        <p:xfrm>
          <a:off x="3022600" y="2571750"/>
          <a:ext cx="54768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70" r:id="rId5" imgW="5473700" imgH="596900" progId="Equation.DSMT4">
                  <p:embed/>
                </p:oleObj>
              </mc:Choice>
              <mc:Fallback>
                <p:oleObj r:id="rId5" imgW="5473700" imgH="5969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71750"/>
                        <a:ext cx="547687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3" name="Object 27"/>
          <p:cNvGraphicFramePr>
            <a:graphicFrameLocks noChangeAspect="1"/>
          </p:cNvGraphicFramePr>
          <p:nvPr/>
        </p:nvGraphicFramePr>
        <p:xfrm>
          <a:off x="3203575" y="4011613"/>
          <a:ext cx="53244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71" r:id="rId7" imgW="5321300" imgH="393700" progId="Equation.DSMT4">
                  <p:embed/>
                </p:oleObj>
              </mc:Choice>
              <mc:Fallback>
                <p:oleObj r:id="rId7" imgW="5321300" imgH="3937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011613"/>
                        <a:ext cx="53244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84" name="Group 28"/>
          <p:cNvGrpSpPr>
            <a:grpSpLocks/>
          </p:cNvGrpSpPr>
          <p:nvPr/>
        </p:nvGrpSpPr>
        <p:grpSpPr bwMode="auto">
          <a:xfrm>
            <a:off x="587375" y="3286125"/>
            <a:ext cx="7200900" cy="884238"/>
            <a:chOff x="340" y="741"/>
            <a:chExt cx="4536" cy="557"/>
          </a:xfrm>
        </p:grpSpPr>
        <p:graphicFrame>
          <p:nvGraphicFramePr>
            <p:cNvPr id="70685" name="Object 29"/>
            <p:cNvGraphicFramePr>
              <a:graphicFrameLocks noChangeAspect="1"/>
            </p:cNvGraphicFramePr>
            <p:nvPr/>
          </p:nvGraphicFramePr>
          <p:xfrm>
            <a:off x="2608" y="756"/>
            <a:ext cx="67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972" r:id="rId9" imgW="1079032" imgH="431613" progId="Equation.DSMT4">
                    <p:embed/>
                  </p:oleObj>
                </mc:Choice>
                <mc:Fallback>
                  <p:oleObj r:id="rId9" imgW="1079032" imgH="431613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756"/>
                          <a:ext cx="67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86" name="Rectangle 30"/>
            <p:cNvSpPr>
              <a:spLocks noChangeArrowheads="1"/>
            </p:cNvSpPr>
            <p:nvPr/>
          </p:nvSpPr>
          <p:spPr bwMode="auto">
            <a:xfrm>
              <a:off x="340" y="744"/>
              <a:ext cx="22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回到不等式</a:t>
              </a:r>
              <a:r>
                <a:rPr lang="en-US" altLang="zh-CN"/>
                <a:t>(1), </a:t>
              </a:r>
              <a:r>
                <a:rPr lang="zh-CN" altLang="en-US"/>
                <a:t>让其中</a:t>
              </a:r>
              <a:endParaRPr lang="zh-CN" altLang="en-US" sz="2400" b="0"/>
            </a:p>
          </p:txBody>
        </p:sp>
        <p:sp>
          <p:nvSpPr>
            <p:cNvPr id="70687" name="Rectangle 31"/>
            <p:cNvSpPr>
              <a:spLocks noChangeArrowheads="1"/>
            </p:cNvSpPr>
            <p:nvPr/>
          </p:nvSpPr>
          <p:spPr bwMode="auto">
            <a:xfrm>
              <a:off x="3257" y="741"/>
              <a:ext cx="1619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altLang="zh-CN"/>
                <a:t>, </a:t>
              </a:r>
              <a:r>
                <a:rPr lang="zh-CN" altLang="en-US"/>
                <a:t>由 </a:t>
              </a:r>
              <a:r>
                <a:rPr lang="en-US" altLang="zh-CN"/>
                <a:t>(3) </a:t>
              </a:r>
              <a:r>
                <a:rPr lang="zh-CN" altLang="en-US"/>
                <a:t>可得</a:t>
              </a:r>
              <a:endParaRPr lang="zh-CN" altLang="en-US" sz="1100"/>
            </a:p>
            <a:p>
              <a:pPr algn="l" eaLnBrk="0" hangingPunct="0"/>
              <a:endParaRPr lang="en-US" altLang="zh-CN" sz="2400" b="0"/>
            </a:p>
          </p:txBody>
        </p:sp>
      </p:grpSp>
      <p:grpSp>
        <p:nvGrpSpPr>
          <p:cNvPr id="70688" name="Group 32"/>
          <p:cNvGrpSpPr>
            <a:grpSpLocks/>
          </p:cNvGrpSpPr>
          <p:nvPr/>
        </p:nvGrpSpPr>
        <p:grpSpPr bwMode="auto">
          <a:xfrm>
            <a:off x="539750" y="4605338"/>
            <a:ext cx="6446838" cy="627062"/>
            <a:chOff x="340" y="1620"/>
            <a:chExt cx="4061" cy="395"/>
          </a:xfrm>
        </p:grpSpPr>
        <p:sp>
          <p:nvSpPr>
            <p:cNvPr id="70689" name="Rectangle 33"/>
            <p:cNvSpPr>
              <a:spLocks noChangeArrowheads="1"/>
            </p:cNvSpPr>
            <p:nvPr/>
          </p:nvSpPr>
          <p:spPr bwMode="auto">
            <a:xfrm>
              <a:off x="340" y="1620"/>
              <a:ext cx="23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故由 </a:t>
              </a:r>
              <a:r>
                <a:rPr lang="en-US" altLang="zh-CN"/>
                <a:t>(2), (4) </a:t>
              </a:r>
              <a:r>
                <a:rPr lang="zh-CN" altLang="en-US"/>
                <a:t>两式</a:t>
              </a:r>
              <a:r>
                <a:rPr lang="en-US" altLang="zh-CN"/>
                <a:t>,  </a:t>
              </a:r>
              <a:r>
                <a:rPr lang="zh-CN" altLang="en-US"/>
                <a:t>证得</a:t>
              </a:r>
              <a:endParaRPr lang="zh-CN" altLang="en-US" sz="2400" b="0"/>
            </a:p>
          </p:txBody>
        </p:sp>
        <p:graphicFrame>
          <p:nvGraphicFramePr>
            <p:cNvPr id="70690" name="Object 34"/>
            <p:cNvGraphicFramePr>
              <a:graphicFrameLocks noChangeAspect="1"/>
            </p:cNvGraphicFramePr>
            <p:nvPr/>
          </p:nvGraphicFramePr>
          <p:xfrm>
            <a:off x="2751" y="1637"/>
            <a:ext cx="1242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973" r:id="rId11" imgW="1968500" imgH="596900" progId="Equation.DSMT4">
                    <p:embed/>
                  </p:oleObj>
                </mc:Choice>
                <mc:Fallback>
                  <p:oleObj r:id="rId11" imgW="1968500" imgH="59690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1" y="1637"/>
                          <a:ext cx="1242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91" name="Rectangle 35"/>
            <p:cNvSpPr>
              <a:spLocks noChangeArrowheads="1"/>
            </p:cNvSpPr>
            <p:nvPr/>
          </p:nvSpPr>
          <p:spPr bwMode="auto">
            <a:xfrm>
              <a:off x="3948" y="1628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, </a:t>
              </a:r>
              <a:r>
                <a:rPr lang="zh-CN" altLang="en-US"/>
                <a:t>即</a:t>
              </a:r>
              <a:endParaRPr lang="zh-CN" altLang="en-US" sz="2400" b="0"/>
            </a:p>
          </p:txBody>
        </p:sp>
      </p:grpSp>
      <p:graphicFrame>
        <p:nvGraphicFramePr>
          <p:cNvPr id="70692" name="Object 36"/>
          <p:cNvGraphicFramePr>
            <a:graphicFrameLocks noChangeAspect="1"/>
          </p:cNvGraphicFramePr>
          <p:nvPr/>
        </p:nvGraphicFramePr>
        <p:xfrm>
          <a:off x="1619250" y="5349875"/>
          <a:ext cx="60293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74" r:id="rId13" imgW="6032500" imgH="596900" progId="Equation.DSMT4">
                  <p:embed/>
                </p:oleObj>
              </mc:Choice>
              <mc:Fallback>
                <p:oleObj r:id="rId13" imgW="6032500" imgH="5969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349875"/>
                        <a:ext cx="602932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2771775" y="549275"/>
          <a:ext cx="22764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4" r:id="rId3" imgW="2273300" imgH="660400" progId="Equation.DSMT4">
                  <p:embed/>
                </p:oleObj>
              </mc:Choice>
              <mc:Fallback>
                <p:oleObj r:id="rId3" imgW="2273300" imgH="660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49275"/>
                        <a:ext cx="2276475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11188" y="1303338"/>
            <a:ext cx="7780337" cy="554037"/>
            <a:chOff x="385" y="821"/>
            <a:chExt cx="4901" cy="349"/>
          </a:xfrm>
        </p:grpSpPr>
        <p:graphicFrame>
          <p:nvGraphicFramePr>
            <p:cNvPr id="53253" name="Object 5"/>
            <p:cNvGraphicFramePr>
              <a:graphicFrameLocks noChangeAspect="1"/>
            </p:cNvGraphicFramePr>
            <p:nvPr/>
          </p:nvGraphicFramePr>
          <p:xfrm>
            <a:off x="983" y="878"/>
            <a:ext cx="27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75" r:id="rId5" imgW="431613" imgH="431613" progId="Equation.DSMT4">
                    <p:embed/>
                  </p:oleObj>
                </mc:Choice>
                <mc:Fallback>
                  <p:oleObj r:id="rId5" imgW="431613" imgH="431613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3" y="878"/>
                          <a:ext cx="27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2" name="Object 4"/>
            <p:cNvGraphicFramePr>
              <a:graphicFrameLocks noChangeAspect="1"/>
            </p:cNvGraphicFramePr>
            <p:nvPr/>
          </p:nvGraphicFramePr>
          <p:xfrm>
            <a:off x="2412" y="880"/>
            <a:ext cx="133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76" r:id="rId7" imgW="2120900" imgH="431800" progId="Equation.DSMT4">
                    <p:embed/>
                  </p:oleObj>
                </mc:Choice>
                <mc:Fallback>
                  <p:oleObj r:id="rId7" imgW="2120900" imgH="4318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" y="880"/>
                          <a:ext cx="133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4" name="Rectangle 6"/>
            <p:cNvSpPr>
              <a:spLocks noChangeArrowheads="1"/>
            </p:cNvSpPr>
            <p:nvPr/>
          </p:nvSpPr>
          <p:spPr bwMode="auto">
            <a:xfrm>
              <a:off x="385" y="821"/>
              <a:ext cx="6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当 </a:t>
              </a:r>
              <a:r>
                <a:rPr lang="en-US" altLang="zh-CN" i="1">
                  <a:cs typeface="Times New Roman" panose="02020603050405020304" pitchFamily="18" charset="0"/>
                </a:rPr>
                <a:t>P</a:t>
              </a:r>
              <a:r>
                <a:rPr lang="en-US" altLang="zh-CN">
                  <a:cs typeface="Times New Roman" panose="02020603050405020304" pitchFamily="18" charset="0"/>
                </a:rPr>
                <a:t>, </a:t>
              </a:r>
              <a:endParaRPr lang="en-US" altLang="zh-CN" sz="2400" b="0"/>
            </a:p>
          </p:txBody>
        </p:sp>
        <p:sp>
          <p:nvSpPr>
            <p:cNvPr id="53255" name="Rectangle 7"/>
            <p:cNvSpPr>
              <a:spLocks noChangeArrowheads="1"/>
            </p:cNvSpPr>
            <p:nvPr/>
          </p:nvSpPr>
          <p:spPr bwMode="auto">
            <a:xfrm>
              <a:off x="1183" y="833"/>
              <a:ext cx="1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分别用坐标 </a:t>
              </a:r>
              <a:endParaRPr lang="zh-CN" altLang="en-US" sz="2400" b="0"/>
            </a:p>
          </p:txBody>
        </p:sp>
        <p:sp>
          <p:nvSpPr>
            <p:cNvPr id="53256" name="Rectangle 8"/>
            <p:cNvSpPr>
              <a:spLocks noChangeArrowheads="1"/>
            </p:cNvSpPr>
            <p:nvPr/>
          </p:nvSpPr>
          <p:spPr bwMode="auto">
            <a:xfrm>
              <a:off x="3670" y="843"/>
              <a:ext cx="16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表示时</a:t>
              </a:r>
              <a:r>
                <a:rPr lang="en-US" altLang="zh-CN"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上式也</a:t>
              </a:r>
              <a:r>
                <a:rPr lang="zh-CN" altLang="en-US" sz="1100">
                  <a:latin typeface="宋体" panose="02010600030101010101" pitchFamily="2" charset="-122"/>
                </a:rPr>
                <a:t> </a:t>
              </a:r>
              <a:endParaRPr lang="zh-CN" altLang="en-US" sz="2400" b="0"/>
            </a:p>
          </p:txBody>
        </p:sp>
      </p:grp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611188" y="1973263"/>
            <a:ext cx="1435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latin typeface="宋体" panose="02010600030101010101" pitchFamily="2" charset="-122"/>
              </a:rPr>
              <a:t>常写作 </a:t>
            </a:r>
          </a:p>
        </p:txBody>
      </p:sp>
      <p:graphicFrame>
        <p:nvGraphicFramePr>
          <p:cNvPr id="53260" name="Object 12"/>
          <p:cNvGraphicFramePr>
            <a:graphicFrameLocks noChangeAspect="1"/>
          </p:cNvGraphicFramePr>
          <p:nvPr/>
        </p:nvGraphicFramePr>
        <p:xfrm>
          <a:off x="2276475" y="2636838"/>
          <a:ext cx="35909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77" r:id="rId9" imgW="3594100" imgH="635000" progId="Equation.DSMT4">
                  <p:embed/>
                </p:oleObj>
              </mc:Choice>
              <mc:Fallback>
                <p:oleObj r:id="rId9" imgW="3594100" imgH="635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2636838"/>
                        <a:ext cx="3590925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11188" y="3487738"/>
            <a:ext cx="6840537" cy="700087"/>
            <a:chOff x="385" y="2151"/>
            <a:chExt cx="4309" cy="441"/>
          </a:xfrm>
        </p:grpSpPr>
        <p:sp>
          <p:nvSpPr>
            <p:cNvPr id="53263" name="Rectangle 15"/>
            <p:cNvSpPr>
              <a:spLocks noChangeArrowheads="1"/>
            </p:cNvSpPr>
            <p:nvPr/>
          </p:nvSpPr>
          <p:spPr bwMode="auto">
            <a:xfrm>
              <a:off x="385" y="2151"/>
              <a:ext cx="16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例</a:t>
              </a:r>
              <a:r>
                <a:rPr lang="en-US" altLang="zh-CN">
                  <a:solidFill>
                    <a:srgbClr val="0000FF"/>
                  </a:solidFill>
                  <a:cs typeface="Times New Roman" panose="02020603050405020304" pitchFamily="18" charset="0"/>
                </a:rPr>
                <a:t>1</a:t>
              </a:r>
              <a:r>
                <a:rPr lang="en-US" altLang="zh-CN">
                  <a:cs typeface="Times New Roman" panose="02020603050405020304" pitchFamily="18" charset="0"/>
                </a:rPr>
                <a:t>  </a:t>
              </a:r>
              <a:r>
                <a:rPr lang="zh-CN" altLang="en-US">
                  <a:cs typeface="Times New Roman" panose="02020603050405020304" pitchFamily="18" charset="0"/>
                </a:rPr>
                <a:t>依定义验证</a:t>
              </a:r>
              <a:endParaRPr lang="zh-CN" altLang="en-US" sz="2400" b="0"/>
            </a:p>
          </p:txBody>
        </p:sp>
        <p:graphicFrame>
          <p:nvGraphicFramePr>
            <p:cNvPr id="53262" name="Object 14"/>
            <p:cNvGraphicFramePr>
              <a:graphicFrameLocks noChangeAspect="1"/>
            </p:cNvGraphicFramePr>
            <p:nvPr/>
          </p:nvGraphicFramePr>
          <p:xfrm>
            <a:off x="2078" y="2160"/>
            <a:ext cx="261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78" r:id="rId11" imgW="4152900" imgH="685800" progId="Equation.DSMT4">
                    <p:embed/>
                  </p:oleObj>
                </mc:Choice>
                <mc:Fallback>
                  <p:oleObj r:id="rId11" imgW="4152900" imgH="6858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8" y="2160"/>
                          <a:ext cx="2616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611188" y="4278313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3333FF"/>
                </a:solidFill>
                <a:latin typeface="宋体" panose="02010600030101010101" pitchFamily="2" charset="-122"/>
              </a:rPr>
              <a:t>证</a:t>
            </a:r>
            <a:r>
              <a:rPr lang="zh-CN" altLang="en-US">
                <a:latin typeface="宋体" panose="02010600030101010101" pitchFamily="2" charset="-122"/>
              </a:rPr>
              <a:t> 因为 </a:t>
            </a: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1116013" y="5018088"/>
            <a:ext cx="7064375" cy="571500"/>
            <a:chOff x="736" y="3067"/>
            <a:chExt cx="4450" cy="360"/>
          </a:xfrm>
        </p:grpSpPr>
        <p:graphicFrame>
          <p:nvGraphicFramePr>
            <p:cNvPr id="53270" name="Object 22"/>
            <p:cNvGraphicFramePr>
              <a:graphicFrameLocks noChangeAspect="1"/>
            </p:cNvGraphicFramePr>
            <p:nvPr/>
          </p:nvGraphicFramePr>
          <p:xfrm>
            <a:off x="736" y="3067"/>
            <a:ext cx="16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79" name="Equation" r:id="rId13" imgW="2628900" imgH="571500" progId="Equation.DSMT4">
                    <p:embed/>
                  </p:oleObj>
                </mc:Choice>
                <mc:Fallback>
                  <p:oleObj name="Equation" r:id="rId13" imgW="2628900" imgH="5715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6" y="3067"/>
                          <a:ext cx="1656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71" name="Object 23"/>
            <p:cNvGraphicFramePr>
              <a:graphicFrameLocks noChangeAspect="1"/>
            </p:cNvGraphicFramePr>
            <p:nvPr/>
          </p:nvGraphicFramePr>
          <p:xfrm>
            <a:off x="2426" y="3067"/>
            <a:ext cx="276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80" name="Equation" r:id="rId15" imgW="4381500" imgH="571500" progId="Equation.DSMT4">
                    <p:embed/>
                  </p:oleObj>
                </mc:Choice>
                <mc:Fallback>
                  <p:oleObj name="Equation" r:id="rId15" imgW="4381500" imgH="5715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3067"/>
                          <a:ext cx="2760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8" name="Rectangle 16"/>
          <p:cNvSpPr>
            <a:spLocks noChangeArrowheads="1"/>
          </p:cNvSpPr>
          <p:nvPr/>
        </p:nvSpPr>
        <p:spPr bwMode="auto">
          <a:xfrm>
            <a:off x="519113" y="620713"/>
            <a:ext cx="7740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由这个定理立即导出如下两个便于应用的推论</a:t>
            </a:r>
            <a:r>
              <a:rPr lang="en-US" altLang="zh-CN"/>
              <a:t>.    </a:t>
            </a:r>
          </a:p>
        </p:txBody>
      </p:sp>
      <p:graphicFrame>
        <p:nvGraphicFramePr>
          <p:cNvPr id="69651" name="Object 19"/>
          <p:cNvGraphicFramePr>
            <a:graphicFrameLocks noChangeAspect="1"/>
          </p:cNvGraphicFramePr>
          <p:nvPr/>
        </p:nvGraphicFramePr>
        <p:xfrm>
          <a:off x="3851920" y="1412776"/>
          <a:ext cx="1087438" cy="431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1" name="Equation" r:id="rId3" imgW="1091880" imgH="431640" progId="Equation.DSMT4">
                  <p:embed/>
                </p:oleObj>
              </mc:Choice>
              <mc:Fallback>
                <p:oleObj name="Equation" r:id="rId3" imgW="1091880" imgH="43164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412776"/>
                        <a:ext cx="1087438" cy="4318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251520" y="1340768"/>
            <a:ext cx="88104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推论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/>
              <a:t>   </a:t>
            </a:r>
            <a:r>
              <a:rPr lang="zh-CN" altLang="en-US" dirty="0" smtClean="0"/>
              <a:t>若函数</a:t>
            </a:r>
            <a:r>
              <a:rPr lang="en-US" altLang="zh-CN" i="1" dirty="0" smtClean="0"/>
              <a:t>f(</a:t>
            </a:r>
            <a:r>
              <a:rPr lang="en-US" altLang="zh-CN" i="1" dirty="0" err="1" smtClean="0"/>
              <a:t>x,y</a:t>
            </a:r>
            <a:r>
              <a:rPr lang="en-US" altLang="zh-CN" i="1" dirty="0" smtClean="0"/>
              <a:t>) </a:t>
            </a:r>
            <a:r>
              <a:rPr lang="zh-CN" altLang="en-US" dirty="0" smtClean="0"/>
              <a:t>在 </a:t>
            </a:r>
            <a:r>
              <a:rPr lang="zh-CN" altLang="en-US" i="1" dirty="0" smtClean="0"/>
              <a:t>            </a:t>
            </a:r>
            <a:r>
              <a:rPr lang="zh-CN" altLang="en-US" dirty="0" smtClean="0"/>
              <a:t>的重极限和两个累次极限</a:t>
            </a:r>
            <a:endParaRPr lang="zh-CN" altLang="en-US" dirty="0"/>
          </a:p>
        </p:txBody>
      </p:sp>
      <p:sp>
        <p:nvSpPr>
          <p:cNvPr id="69658" name="Rectangle 26"/>
          <p:cNvSpPr>
            <a:spLocks noChangeArrowheads="1"/>
          </p:cNvSpPr>
          <p:nvPr/>
        </p:nvSpPr>
        <p:spPr bwMode="auto">
          <a:xfrm>
            <a:off x="755576" y="1988840"/>
            <a:ext cx="4095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都存在</a:t>
            </a:r>
            <a:r>
              <a:rPr lang="en-US" altLang="zh-CN" dirty="0"/>
              <a:t>, </a:t>
            </a:r>
            <a:r>
              <a:rPr lang="zh-CN" altLang="en-US" dirty="0"/>
              <a:t>则三者必定相等</a:t>
            </a:r>
            <a:r>
              <a:rPr lang="en-US" altLang="zh-CN" dirty="0"/>
              <a:t>. </a:t>
            </a:r>
          </a:p>
        </p:txBody>
      </p:sp>
      <p:sp>
        <p:nvSpPr>
          <p:cNvPr id="69660" name="Rectangle 28"/>
          <p:cNvSpPr>
            <a:spLocks noChangeArrowheads="1"/>
          </p:cNvSpPr>
          <p:nvPr/>
        </p:nvSpPr>
        <p:spPr bwMode="auto">
          <a:xfrm>
            <a:off x="251520" y="2636912"/>
            <a:ext cx="7035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推论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  </a:t>
            </a:r>
            <a:r>
              <a:rPr lang="zh-CN" altLang="en-US" dirty="0" smtClean="0"/>
              <a:t>若两个累次极限都存在但是</a:t>
            </a:r>
            <a:r>
              <a:rPr lang="zh-CN" altLang="en-US" dirty="0" smtClean="0">
                <a:solidFill>
                  <a:srgbClr val="FF0000"/>
                </a:solidFill>
              </a:rPr>
              <a:t>不相等</a:t>
            </a:r>
            <a:r>
              <a:rPr lang="zh-CN" altLang="en-US" dirty="0" smtClean="0"/>
              <a:t>，</a:t>
            </a:r>
            <a:endParaRPr lang="zh-CN" altLang="en-US" dirty="0"/>
          </a:p>
        </p:txBody>
      </p:sp>
      <p:sp>
        <p:nvSpPr>
          <p:cNvPr id="69663" name="Rectangle 31"/>
          <p:cNvSpPr>
            <a:spLocks noChangeArrowheads="1"/>
          </p:cNvSpPr>
          <p:nvPr/>
        </p:nvSpPr>
        <p:spPr bwMode="auto">
          <a:xfrm>
            <a:off x="899592" y="3212976"/>
            <a:ext cx="2888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dirty="0" smtClean="0"/>
              <a:t> </a:t>
            </a:r>
            <a:r>
              <a:rPr lang="zh-CN" altLang="en-US" dirty="0">
                <a:cs typeface="Times New Roman" panose="02020603050405020304" pitchFamily="18" charset="0"/>
              </a:rPr>
              <a:t>则重</a:t>
            </a:r>
            <a:r>
              <a:rPr lang="zh-CN" altLang="en-US" dirty="0" smtClean="0">
                <a:cs typeface="Times New Roman" panose="02020603050405020304" pitchFamily="18" charset="0"/>
              </a:rPr>
              <a:t>极限不存在</a:t>
            </a:r>
            <a:r>
              <a:rPr lang="en-US" altLang="zh-CN" dirty="0" smtClean="0">
                <a:cs typeface="Times New Roman" panose="02020603050405020304" pitchFamily="18" charset="0"/>
              </a:rPr>
              <a:t>.</a:t>
            </a:r>
            <a:endParaRPr lang="zh-CN" alt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25" name="Rectangle 17"/>
          <p:cNvSpPr>
            <a:spLocks noChangeArrowheads="1"/>
          </p:cNvSpPr>
          <p:nvPr/>
        </p:nvSpPr>
        <p:spPr bwMode="auto">
          <a:xfrm>
            <a:off x="615950" y="798513"/>
            <a:ext cx="7929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请注意</a:t>
            </a:r>
            <a:r>
              <a:rPr lang="en-US" altLang="zh-CN"/>
              <a:t>:  </a:t>
            </a:r>
            <a:r>
              <a:rPr lang="en-US" altLang="zh-CN">
                <a:solidFill>
                  <a:srgbClr val="0000FF"/>
                </a:solidFill>
              </a:rPr>
              <a:t>(i)</a:t>
            </a:r>
            <a:r>
              <a:rPr lang="en-US" altLang="zh-CN"/>
              <a:t> </a:t>
            </a:r>
            <a:r>
              <a:rPr lang="zh-CN" altLang="en-US"/>
              <a:t>定理 </a:t>
            </a:r>
            <a:r>
              <a:rPr lang="en-US" altLang="zh-CN"/>
              <a:t>16.6 </a:t>
            </a:r>
            <a:r>
              <a:rPr lang="zh-CN" altLang="en-US"/>
              <a:t>保证了在重极限与一个累次  </a:t>
            </a:r>
          </a:p>
        </p:txBody>
      </p: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601663" y="1485900"/>
            <a:ext cx="809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极限都存在时</a:t>
            </a:r>
            <a:r>
              <a:rPr lang="en-US" altLang="zh-CN"/>
              <a:t>, </a:t>
            </a:r>
            <a:r>
              <a:rPr lang="zh-CN" altLang="en-US"/>
              <a:t>它们必相等</a:t>
            </a:r>
            <a:r>
              <a:rPr lang="en-US" altLang="zh-CN"/>
              <a:t>. </a:t>
            </a:r>
            <a:r>
              <a:rPr lang="zh-CN" altLang="en-US"/>
              <a:t>但对另一个累次极限的 </a:t>
            </a:r>
          </a:p>
        </p:txBody>
      </p:sp>
      <p:sp>
        <p:nvSpPr>
          <p:cNvPr id="68629" name="Rectangle 21"/>
          <p:cNvSpPr>
            <a:spLocks noChangeArrowheads="1"/>
          </p:cNvSpPr>
          <p:nvPr/>
        </p:nvSpPr>
        <p:spPr bwMode="auto">
          <a:xfrm>
            <a:off x="615950" y="2178050"/>
            <a:ext cx="800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存在性却得不出什么结论</a:t>
            </a:r>
            <a:r>
              <a:rPr lang="en-US" altLang="zh-CN"/>
              <a:t>,  </a:t>
            </a:r>
            <a:r>
              <a:rPr lang="zh-CN" altLang="en-US"/>
              <a:t>对此只需考察本节习题 </a:t>
            </a:r>
          </a:p>
        </p:txBody>
      </p:sp>
      <p:sp>
        <p:nvSpPr>
          <p:cNvPr id="68630" name="Rectangle 22"/>
          <p:cNvSpPr>
            <a:spLocks noChangeArrowheads="1"/>
          </p:cNvSpPr>
          <p:nvPr/>
        </p:nvSpPr>
        <p:spPr bwMode="auto">
          <a:xfrm>
            <a:off x="625475" y="2792413"/>
            <a:ext cx="2112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之 </a:t>
            </a:r>
            <a:r>
              <a:rPr lang="en-US" altLang="zh-CN"/>
              <a:t>2(5).         </a:t>
            </a:r>
          </a:p>
        </p:txBody>
      </p:sp>
      <p:sp>
        <p:nvSpPr>
          <p:cNvPr id="68631" name="Rectangle 23"/>
          <p:cNvSpPr>
            <a:spLocks noChangeArrowheads="1"/>
          </p:cNvSpPr>
          <p:nvPr/>
        </p:nvSpPr>
        <p:spPr bwMode="auto">
          <a:xfrm>
            <a:off x="612775" y="3420596"/>
            <a:ext cx="81359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dirty="0">
                <a:solidFill>
                  <a:srgbClr val="0000FF"/>
                </a:solidFill>
              </a:rPr>
              <a:t>(ii)</a:t>
            </a:r>
            <a:r>
              <a:rPr lang="en-US" altLang="zh-CN" dirty="0"/>
              <a:t> </a:t>
            </a:r>
            <a:r>
              <a:rPr lang="zh-CN" altLang="en-US" dirty="0"/>
              <a:t>推论 </a:t>
            </a:r>
            <a:r>
              <a:rPr lang="en-US" altLang="zh-CN" dirty="0"/>
              <a:t>1 </a:t>
            </a:r>
            <a:r>
              <a:rPr lang="zh-CN" altLang="en-US" dirty="0" smtClean="0"/>
              <a:t>是累次</a:t>
            </a:r>
            <a:r>
              <a:rPr lang="zh-CN" altLang="en-US" dirty="0"/>
              <a:t>极限次序可交换的一个</a:t>
            </a:r>
            <a:r>
              <a:rPr lang="zh-CN" altLang="en-US" dirty="0" smtClean="0"/>
              <a:t>充分条件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68633" name="Rectangle 25"/>
          <p:cNvSpPr>
            <a:spLocks noChangeArrowheads="1"/>
          </p:cNvSpPr>
          <p:nvPr/>
        </p:nvSpPr>
        <p:spPr bwMode="auto">
          <a:xfrm>
            <a:off x="467544" y="4221088"/>
            <a:ext cx="7889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dirty="0">
                <a:solidFill>
                  <a:srgbClr val="0000FF"/>
                </a:solidFill>
              </a:rPr>
              <a:t>(iii)</a:t>
            </a:r>
            <a:r>
              <a:rPr lang="en-US" altLang="zh-CN" dirty="0"/>
              <a:t> </a:t>
            </a:r>
            <a:r>
              <a:rPr lang="zh-CN" altLang="en-US" dirty="0"/>
              <a:t>推论 </a:t>
            </a:r>
            <a:r>
              <a:rPr lang="en-US" altLang="zh-CN" dirty="0"/>
              <a:t>2 </a:t>
            </a:r>
            <a:r>
              <a:rPr lang="zh-CN" altLang="en-US" dirty="0"/>
              <a:t>可被用来否定重极限的存在性</a:t>
            </a:r>
            <a:r>
              <a:rPr lang="en-US" altLang="zh-CN" dirty="0"/>
              <a:t>(</a:t>
            </a:r>
            <a:r>
              <a:rPr lang="zh-CN" altLang="en-US" dirty="0"/>
              <a:t>如例</a:t>
            </a:r>
            <a:r>
              <a:rPr lang="en-US" altLang="zh-CN" dirty="0"/>
              <a:t>8 ).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221038" y="446088"/>
            <a:ext cx="272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4000" b="0">
                <a:solidFill>
                  <a:srgbClr val="3333FF"/>
                </a:solidFill>
                <a:ea typeface="华文新魏" panose="02010800040101010101" pitchFamily="2" charset="-122"/>
              </a:rPr>
              <a:t>复习思考题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539750" y="1196975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dirty="0" smtClean="0">
                <a:latin typeface="宋体" panose="02010600030101010101" pitchFamily="2" charset="-122"/>
              </a:rPr>
              <a:t>累次</a:t>
            </a:r>
            <a:r>
              <a:rPr lang="zh-CN" altLang="en-US" dirty="0">
                <a:latin typeface="宋体" panose="02010600030101010101" pitchFamily="2" charset="-122"/>
              </a:rPr>
              <a:t>极限</a:t>
            </a:r>
            <a:endParaRPr lang="zh-CN" altLang="en-US" sz="2400" b="0" dirty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539750" y="2768601"/>
            <a:ext cx="7332663" cy="523875"/>
            <a:chOff x="340" y="1651"/>
            <a:chExt cx="4619" cy="330"/>
          </a:xfrm>
        </p:grpSpPr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340" y="1651"/>
              <a:ext cx="102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 smtClean="0"/>
                <a:t>就是</a:t>
              </a:r>
              <a:r>
                <a:rPr lang="zh-CN" altLang="en-US" dirty="0"/>
                <a:t>动点</a:t>
              </a:r>
              <a:endParaRPr lang="zh-CN" altLang="en-US" sz="2400" b="0" dirty="0"/>
            </a:p>
          </p:txBody>
        </p:sp>
        <p:graphicFrame>
          <p:nvGraphicFramePr>
            <p:cNvPr id="81928" name="Object 8"/>
            <p:cNvGraphicFramePr>
              <a:graphicFrameLocks noChangeAspect="1"/>
            </p:cNvGraphicFramePr>
            <p:nvPr/>
          </p:nvGraphicFramePr>
          <p:xfrm>
            <a:off x="1383" y="1659"/>
            <a:ext cx="357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78" name="Equation" r:id="rId3" imgW="5676900" imgH="508000" progId="Equation.DSMT4">
                    <p:embed/>
                  </p:oleObj>
                </mc:Choice>
                <mc:Fallback>
                  <p:oleObj name="Equation" r:id="rId3" imgW="5676900" imgH="5080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659"/>
                          <a:ext cx="3576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930" name="Object 10"/>
          <p:cNvGraphicFramePr>
            <a:graphicFrameLocks noChangeAspect="1"/>
          </p:cNvGraphicFramePr>
          <p:nvPr/>
        </p:nvGraphicFramePr>
        <p:xfrm>
          <a:off x="736600" y="3500438"/>
          <a:ext cx="7353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79" name="Equation" r:id="rId5" imgW="7353000" imgH="507960" progId="Equation.DSMT4">
                  <p:embed/>
                </p:oleObj>
              </mc:Choice>
              <mc:Fallback>
                <p:oleObj name="Equation" r:id="rId5" imgW="735300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3500438"/>
                        <a:ext cx="73533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2" name="Object 12"/>
          <p:cNvGraphicFramePr>
            <a:graphicFrameLocks noChangeAspect="1"/>
          </p:cNvGraphicFramePr>
          <p:nvPr/>
        </p:nvGraphicFramePr>
        <p:xfrm>
          <a:off x="611560" y="4149080"/>
          <a:ext cx="78263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80" name="Equation" r:id="rId7" imgW="7823200" imgH="431800" progId="Equation.DSMT4">
                  <p:embed/>
                </p:oleObj>
              </mc:Choice>
              <mc:Fallback>
                <p:oleObj name="Equation" r:id="rId7" imgW="78232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149080"/>
                        <a:ext cx="78263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4" name="Object 14"/>
          <p:cNvGraphicFramePr>
            <a:graphicFrameLocks noChangeAspect="1"/>
          </p:cNvGraphicFramePr>
          <p:nvPr/>
        </p:nvGraphicFramePr>
        <p:xfrm>
          <a:off x="683568" y="4797152"/>
          <a:ext cx="13033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81" name="Equation" r:id="rId9" imgW="1307532" imgH="431613" progId="Equation.DSMT4">
                  <p:embed/>
                </p:oleObj>
              </mc:Choice>
              <mc:Fallback>
                <p:oleObj name="Equation" r:id="rId9" imgW="1307532" imgH="431613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797152"/>
                        <a:ext cx="130333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7" name="Object 17"/>
          <p:cNvGraphicFramePr>
            <a:graphicFrameLocks noChangeAspect="1"/>
          </p:cNvGraphicFramePr>
          <p:nvPr/>
        </p:nvGraphicFramePr>
        <p:xfrm>
          <a:off x="1685925" y="1955800"/>
          <a:ext cx="56943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82" name="Equation" r:id="rId11" imgW="5702300" imgH="609600" progId="Equation.DSMT4">
                  <p:embed/>
                </p:oleObj>
              </mc:Choice>
              <mc:Fallback>
                <p:oleObj name="Equation" r:id="rId11" imgW="5702300" imgH="609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1955800"/>
                        <a:ext cx="5694363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292080" y="4869160"/>
            <a:ext cx="3600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en-US" altLang="zh-CN" sz="2000" dirty="0" smtClean="0">
                <a:solidFill>
                  <a:srgbClr val="3333FF"/>
                </a:solidFill>
                <a:latin typeface="宋体" panose="02010600030101010101" pitchFamily="2" charset="-122"/>
              </a:rPr>
              <a:t>Th16.5</a:t>
            </a:r>
            <a:r>
              <a:rPr lang="zh-CN" altLang="en-US" sz="2000" dirty="0" smtClean="0">
                <a:solidFill>
                  <a:srgbClr val="3333FF"/>
                </a:solidFill>
                <a:latin typeface="宋体" panose="02010600030101010101" pitchFamily="2" charset="-122"/>
              </a:rPr>
              <a:t>推论</a:t>
            </a:r>
            <a:r>
              <a:rPr lang="en-US" altLang="zh-CN" sz="2000" dirty="0" smtClean="0">
                <a:solidFill>
                  <a:srgbClr val="3333FF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 dirty="0" smtClean="0">
                <a:solidFill>
                  <a:srgbClr val="3333FF"/>
                </a:solidFill>
                <a:latin typeface="宋体" panose="02010600030101010101" pitchFamily="2" charset="-122"/>
              </a:rPr>
              <a:t>：若沿不同路径极限不等，则重极限不存在</a:t>
            </a:r>
            <a:r>
              <a:rPr lang="en-US" altLang="zh-CN" sz="2000" dirty="0" smtClean="0">
                <a:solidFill>
                  <a:srgbClr val="3333FF"/>
                </a:solidFill>
                <a:latin typeface="宋体" panose="02010600030101010101" pitchFamily="2" charset="-122"/>
              </a:rPr>
              <a:t>.</a:t>
            </a:r>
            <a:endParaRPr lang="zh-CN" altLang="en-US" sz="2000" b="0" dirty="0">
              <a:solidFill>
                <a:srgbClr val="3333FF"/>
              </a:solidFill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1560" y="5445224"/>
            <a:ext cx="374441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000" dirty="0" smtClean="0">
                <a:solidFill>
                  <a:srgbClr val="3333FF"/>
                </a:solidFill>
                <a:latin typeface="宋体" panose="02010600030101010101" pitchFamily="2" charset="-122"/>
              </a:rPr>
              <a:t>累次极限是某种“折线极限”，该极限在转折点变化极限过程</a:t>
            </a:r>
            <a:r>
              <a:rPr lang="en-US" altLang="zh-CN" sz="2000" dirty="0" smtClean="0">
                <a:solidFill>
                  <a:srgbClr val="3333FF"/>
                </a:solidFill>
                <a:latin typeface="宋体" panose="02010600030101010101" pitchFamily="2" charset="-122"/>
              </a:rPr>
              <a:t>.</a:t>
            </a:r>
            <a:endParaRPr lang="zh-CN" altLang="en-US" sz="2000" b="0" dirty="0">
              <a:solidFill>
                <a:srgbClr val="3333FF"/>
              </a:solidFill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292080" y="5661248"/>
            <a:ext cx="3600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en-US" altLang="zh-CN" sz="2000" dirty="0" smtClean="0">
                <a:solidFill>
                  <a:srgbClr val="3333FF"/>
                </a:solidFill>
                <a:latin typeface="宋体" panose="02010600030101010101" pitchFamily="2" charset="-122"/>
              </a:rPr>
              <a:t>Th16.6</a:t>
            </a:r>
            <a:r>
              <a:rPr lang="zh-CN" altLang="en-US" sz="2000" dirty="0" smtClean="0">
                <a:solidFill>
                  <a:srgbClr val="3333FF"/>
                </a:solidFill>
                <a:latin typeface="宋体" panose="02010600030101010101" pitchFamily="2" charset="-122"/>
              </a:rPr>
              <a:t>推论</a:t>
            </a:r>
            <a:r>
              <a:rPr lang="en-US" altLang="zh-CN" sz="2000" dirty="0" smtClean="0">
                <a:solidFill>
                  <a:srgbClr val="3333FF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 dirty="0" smtClean="0">
                <a:solidFill>
                  <a:srgbClr val="3333FF"/>
                </a:solidFill>
                <a:latin typeface="宋体" panose="02010600030101010101" pitchFamily="2" charset="-122"/>
              </a:rPr>
              <a:t>：若两“折线极限”不等，则重极限不存在</a:t>
            </a:r>
            <a:r>
              <a:rPr lang="en-US" altLang="zh-CN" sz="2000" dirty="0" smtClean="0">
                <a:solidFill>
                  <a:srgbClr val="3333FF"/>
                </a:solidFill>
                <a:latin typeface="宋体" panose="02010600030101010101" pitchFamily="2" charset="-122"/>
              </a:rPr>
              <a:t>.</a:t>
            </a:r>
            <a:endParaRPr lang="zh-CN" altLang="en-US" sz="2000" b="0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61" name="Picture 65" descr="未命名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85" y="836712"/>
            <a:ext cx="439709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64088" y="1177548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要区分极限是表示趋势，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17933" y="1639213"/>
            <a:ext cx="3986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而不是到达了的情形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35523" y="2792139"/>
            <a:ext cx="3444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但</a:t>
            </a:r>
            <a:r>
              <a:rPr lang="zh-CN" altLang="en-US" sz="2400" dirty="0" smtClean="0"/>
              <a:t>累次极限不能到达，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35523" y="2162433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下例中坐标轴是“沟”，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9552" y="4077072"/>
                <a:ext cx="5904656" cy="765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FF0000"/>
                    </a:solidFill>
                  </a:rPr>
                  <a:t>例</a:t>
                </a:r>
                <a:r>
                  <a:rPr lang="zh-CN" altLang="en-US" sz="2400" dirty="0" smtClean="0"/>
                  <a:t> 设函数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𝒙𝒚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400" b="1" i="0" smtClean="0">
                                  <a:latin typeface="Cambria Math"/>
                                </a:rPr>
                                <m:t>𝐨𝐭𝐡𝐞𝐫𝐰𝐢𝐬𝐞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077072"/>
                <a:ext cx="5904656" cy="7654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1182" y="5085184"/>
                <a:ext cx="8383212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 smtClean="0"/>
                  <a:t>重极限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d>
                              <m:d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</m:d>
                            <m:r>
                              <a:rPr lang="en-US" altLang="zh-CN" sz="2400" b="1" i="1" smtClean="0">
                                <a:latin typeface="Cambria Math"/>
                              </a:rPr>
                              <m:t>→(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𝟎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𝒇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𝒚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sz="2400" b="1" i="0" dirty="0" smtClean="0">
                    <a:latin typeface="+mj-lt"/>
                  </a:rPr>
                  <a:t>不</a:t>
                </a:r>
                <a:r>
                  <a:rPr lang="zh-CN" altLang="en-US" sz="2400" i="0" dirty="0" smtClean="0">
                    <a:latin typeface="+mj-lt"/>
                  </a:rPr>
                  <a:t>存在</a:t>
                </a:r>
                <a:r>
                  <a:rPr lang="zh-CN" altLang="en-US" sz="2400" b="1" i="0" dirty="0" smtClean="0">
                    <a:latin typeface="+mj-lt"/>
                  </a:rPr>
                  <a:t>，</a:t>
                </a:r>
                <a:r>
                  <a:rPr lang="zh-CN" altLang="en-US" sz="2400" dirty="0" smtClean="0"/>
                  <a:t>两个累次极限存在且相等，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82" y="5085184"/>
                <a:ext cx="8383212" cy="497252"/>
              </a:xfrm>
              <a:prstGeom prst="rect">
                <a:avLst/>
              </a:prstGeom>
              <a:blipFill rotWithShape="1">
                <a:blip r:embed="rId5"/>
                <a:stretch>
                  <a:fillRect l="-2909" t="-13415" r="-2982" b="-15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1183" y="5771859"/>
                <a:ext cx="6621098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b="1" i="0" smtClean="0">
                              <a:latin typeface="Cambria Math"/>
                            </a:rPr>
                            <m:t>𝐥𝐢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0" smtClean="0">
                                  <a:latin typeface="Cambria Math"/>
                                </a:rPr>
                                <m:t>𝐦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𝒚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altLang="zh-CN" sz="2400" b="1" i="0" smtClean="0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/>
                            </a:rPr>
                            <m:t> </m:t>
                          </m:r>
                          <m:r>
                            <a:rPr lang="en-US" altLang="zh-CN" sz="2400" b="1" i="0" smtClean="0">
                              <a:latin typeface="Cambria Math"/>
                            </a:rPr>
                            <m:t>𝐥𝐢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0" smtClean="0">
                                  <a:latin typeface="Cambria Math"/>
                                </a:rPr>
                                <m:t>𝐦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sz="2400" b="1" i="1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altLang="zh-CN" sz="2400" b="1" i="0" smtClean="0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𝒇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400">
                          <a:latin typeface="Cambria Math"/>
                        </a:rPr>
                        <m:t>𝐥𝐢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/>
                            </a:rPr>
                            <m:t>𝐦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→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i="1">
                          <a:latin typeface="Cambria Math"/>
                        </a:rPr>
                        <m:t> </m:t>
                      </m:r>
                      <m:r>
                        <a:rPr lang="en-US" altLang="zh-CN" sz="2400">
                          <a:latin typeface="Cambria Math"/>
                        </a:rPr>
                        <m:t>𝐥𝐢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/>
                            </a:rPr>
                            <m:t>𝐦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→</m:t>
                          </m:r>
                          <m:r>
                            <a:rPr lang="en-US" altLang="zh-CN" sz="2400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𝟎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83" y="5771859"/>
                <a:ext cx="6621098" cy="495520"/>
              </a:xfrm>
              <a:prstGeom prst="rect">
                <a:avLst/>
              </a:prstGeom>
              <a:blipFill rotWithShape="1"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157886" y="3265820"/>
            <a:ext cx="3506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而</a:t>
            </a:r>
            <a:r>
              <a:rPr lang="zh-CN" altLang="en-US" sz="2400" dirty="0" smtClean="0">
                <a:solidFill>
                  <a:srgbClr val="C00000"/>
                </a:solidFill>
              </a:rPr>
              <a:t>不是连续</a:t>
            </a:r>
            <a:r>
              <a:rPr lang="zh-CN" altLang="en-US" sz="2400" dirty="0" smtClean="0"/>
              <a:t>的情形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02" name="Group 18"/>
          <p:cNvGrpSpPr>
            <a:grpSpLocks/>
          </p:cNvGrpSpPr>
          <p:nvPr/>
        </p:nvGrpSpPr>
        <p:grpSpPr bwMode="auto">
          <a:xfrm>
            <a:off x="322958" y="691189"/>
            <a:ext cx="7954963" cy="615951"/>
            <a:chOff x="476" y="3474"/>
            <a:chExt cx="5011" cy="388"/>
          </a:xfrm>
        </p:grpSpPr>
        <p:graphicFrame>
          <p:nvGraphicFramePr>
            <p:cNvPr id="67593" name="Object 9"/>
            <p:cNvGraphicFramePr>
              <a:graphicFrameLocks noChangeAspect="1"/>
            </p:cNvGraphicFramePr>
            <p:nvPr/>
          </p:nvGraphicFramePr>
          <p:xfrm>
            <a:off x="476" y="3520"/>
            <a:ext cx="12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78" r:id="rId3" imgW="190417" imgH="545863" progId="Equation.DSMT4">
                    <p:embed/>
                  </p:oleObj>
                </mc:Choice>
                <mc:Fallback>
                  <p:oleObj r:id="rId3" imgW="190417" imgH="545863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3520"/>
                          <a:ext cx="120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2" name="Object 8"/>
            <p:cNvGraphicFramePr>
              <a:graphicFrameLocks noChangeAspect="1"/>
            </p:cNvGraphicFramePr>
            <p:nvPr/>
          </p:nvGraphicFramePr>
          <p:xfrm>
            <a:off x="1429" y="3475"/>
            <a:ext cx="405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79" name="Equation" r:id="rId5" imgW="6438900" imgH="495300" progId="Equation.DSMT4">
                    <p:embed/>
                  </p:oleObj>
                </mc:Choice>
                <mc:Fallback>
                  <p:oleObj name="Equation" r:id="rId5" imgW="6438900" imgH="4953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3475"/>
                          <a:ext cx="4058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>
              <a:off x="567" y="3474"/>
              <a:ext cx="79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0000FF"/>
                  </a:solidFill>
                </a:rPr>
                <a:t>例</a:t>
              </a:r>
              <a:r>
                <a:rPr lang="en-US" altLang="zh-CN" dirty="0" smtClean="0">
                  <a:solidFill>
                    <a:srgbClr val="0000FF"/>
                  </a:solidFill>
                </a:rPr>
                <a:t>  </a:t>
              </a:r>
              <a:r>
                <a:rPr lang="zh-CN" altLang="en-US" dirty="0"/>
                <a:t>设  </a:t>
              </a:r>
              <a:endParaRPr lang="zh-CN" altLang="en-US" sz="2400" b="0" dirty="0"/>
            </a:p>
          </p:txBody>
        </p:sp>
      </p:grpSp>
      <p:graphicFrame>
        <p:nvGraphicFramePr>
          <p:cNvPr id="67596" name="Object 12"/>
          <p:cNvGraphicFramePr>
            <a:graphicFrameLocks noChangeAspect="1"/>
          </p:cNvGraphicFramePr>
          <p:nvPr/>
        </p:nvGraphicFramePr>
        <p:xfrm>
          <a:off x="1403648" y="1268760"/>
          <a:ext cx="4073526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80" name="Equation" r:id="rId7" imgW="4076640" imgH="495000" progId="Equation.DSMT4">
                  <p:embed/>
                </p:oleObj>
              </mc:Choice>
              <mc:Fallback>
                <p:oleObj name="Equation" r:id="rId7" imgW="4076640" imgH="4950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268760"/>
                        <a:ext cx="4073526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3" name="Object 19"/>
          <p:cNvGraphicFramePr>
            <a:graphicFrameLocks noChangeAspect="1"/>
          </p:cNvGraphicFramePr>
          <p:nvPr/>
        </p:nvGraphicFramePr>
        <p:xfrm>
          <a:off x="2771800" y="2564904"/>
          <a:ext cx="29718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81" r:id="rId9" imgW="2971800" imgH="596900" progId="Equation.DSMT4">
                  <p:embed/>
                </p:oleObj>
              </mc:Choice>
              <mc:Fallback>
                <p:oleObj r:id="rId9" imgW="2971800" imgH="5969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564904"/>
                        <a:ext cx="297180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4" name="Object 20"/>
          <p:cNvGraphicFramePr>
            <a:graphicFrameLocks noChangeAspect="1"/>
          </p:cNvGraphicFramePr>
          <p:nvPr/>
        </p:nvGraphicFramePr>
        <p:xfrm>
          <a:off x="827584" y="1988840"/>
          <a:ext cx="3311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82" name="Equation" r:id="rId11" imgW="3314520" imgH="457200" progId="Equation.DSMT4">
                  <p:embed/>
                </p:oleObj>
              </mc:Choice>
              <mc:Fallback>
                <p:oleObj name="Equation" r:id="rId11" imgW="3314520" imgH="4572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988840"/>
                        <a:ext cx="33115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5" name="Object 21"/>
          <p:cNvGraphicFramePr>
            <a:graphicFrameLocks noChangeAspect="1"/>
          </p:cNvGraphicFramePr>
          <p:nvPr/>
        </p:nvGraphicFramePr>
        <p:xfrm>
          <a:off x="827584" y="3284984"/>
          <a:ext cx="379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83" name="Equation" r:id="rId13" imgW="3797280" imgH="444240" progId="Equation.DSMT4">
                  <p:embed/>
                </p:oleObj>
              </mc:Choice>
              <mc:Fallback>
                <p:oleObj name="Equation" r:id="rId13" imgW="3797280" imgH="44424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284984"/>
                        <a:ext cx="3797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6" name="Object 22"/>
          <p:cNvGraphicFramePr>
            <a:graphicFrameLocks noChangeAspect="1"/>
          </p:cNvGraphicFramePr>
          <p:nvPr/>
        </p:nvGraphicFramePr>
        <p:xfrm>
          <a:off x="2699792" y="3933056"/>
          <a:ext cx="29241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84" r:id="rId15" imgW="2921000" imgH="596900" progId="Equation.DSMT4">
                  <p:embed/>
                </p:oleObj>
              </mc:Choice>
              <mc:Fallback>
                <p:oleObj r:id="rId15" imgW="2921000" imgH="5969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3933056"/>
                        <a:ext cx="292417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607" name="Group 23"/>
          <p:cNvGrpSpPr>
            <a:grpSpLocks/>
          </p:cNvGrpSpPr>
          <p:nvPr/>
        </p:nvGrpSpPr>
        <p:grpSpPr bwMode="auto">
          <a:xfrm>
            <a:off x="323528" y="4653138"/>
            <a:ext cx="6142038" cy="600074"/>
            <a:chOff x="373" y="1630"/>
            <a:chExt cx="3869" cy="378"/>
          </a:xfrm>
        </p:grpSpPr>
        <p:sp>
          <p:nvSpPr>
            <p:cNvPr id="67608" name="Rectangle 24"/>
            <p:cNvSpPr>
              <a:spLocks noChangeArrowheads="1"/>
            </p:cNvSpPr>
            <p:nvPr/>
          </p:nvSpPr>
          <p:spPr bwMode="auto">
            <a:xfrm>
              <a:off x="373" y="1630"/>
              <a:ext cx="62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 smtClean="0"/>
                <a:t>则有</a:t>
              </a:r>
              <a:r>
                <a:rPr lang="en-US" altLang="zh-CN" dirty="0" smtClean="0"/>
                <a:t> </a:t>
              </a:r>
              <a:endParaRPr lang="en-US" altLang="zh-CN" sz="2400" b="0" dirty="0"/>
            </a:p>
          </p:txBody>
        </p:sp>
        <p:graphicFrame>
          <p:nvGraphicFramePr>
            <p:cNvPr id="67609" name="Object 25"/>
            <p:cNvGraphicFramePr>
              <a:graphicFrameLocks noChangeAspect="1"/>
            </p:cNvGraphicFramePr>
            <p:nvPr/>
          </p:nvGraphicFramePr>
          <p:xfrm>
            <a:off x="1008" y="1630"/>
            <a:ext cx="3234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85" r:id="rId17" imgW="5130800" imgH="596900" progId="Equation.DSMT4">
                    <p:embed/>
                  </p:oleObj>
                </mc:Choice>
                <mc:Fallback>
                  <p:oleObj r:id="rId17" imgW="5130800" imgH="5969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630"/>
                          <a:ext cx="3234" cy="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7308304" y="4627294"/>
            <a:ext cx="158417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1800" dirty="0" smtClean="0">
                <a:solidFill>
                  <a:srgbClr val="3333FF"/>
                </a:solidFill>
              </a:rPr>
              <a:t>内层极限都存在，且其中之一是</a:t>
            </a:r>
            <a:r>
              <a:rPr lang="zh-CN" altLang="en-US" sz="1800" dirty="0" smtClean="0">
                <a:solidFill>
                  <a:srgbClr val="FF0000"/>
                </a:solidFill>
              </a:rPr>
              <a:t>一致</a:t>
            </a:r>
            <a:r>
              <a:rPr lang="zh-CN" altLang="en-US" sz="1800" dirty="0" smtClean="0">
                <a:solidFill>
                  <a:srgbClr val="3333FF"/>
                </a:solidFill>
              </a:rPr>
              <a:t>的</a:t>
            </a:r>
            <a:r>
              <a:rPr lang="en-US" altLang="zh-CN" sz="1800" dirty="0" smtClean="0">
                <a:solidFill>
                  <a:srgbClr val="3333FF"/>
                </a:solidFill>
              </a:rPr>
              <a:t>. </a:t>
            </a:r>
            <a:endParaRPr lang="en-US" altLang="zh-CN" sz="1800" b="0" dirty="0">
              <a:solidFill>
                <a:srgbClr val="3333FF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755576" y="114579"/>
            <a:ext cx="10855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</a:rPr>
              <a:t>补充</a:t>
            </a:r>
            <a:r>
              <a:rPr lang="zh-CN" altLang="en-US" dirty="0" smtClean="0"/>
              <a:t>  </a:t>
            </a:r>
            <a:endParaRPr lang="zh-CN" altLang="en-US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90" name="Group 18"/>
          <p:cNvGrpSpPr>
            <a:grpSpLocks/>
          </p:cNvGrpSpPr>
          <p:nvPr/>
        </p:nvGrpSpPr>
        <p:grpSpPr bwMode="auto">
          <a:xfrm>
            <a:off x="557213" y="620713"/>
            <a:ext cx="7883525" cy="711200"/>
            <a:chOff x="351" y="2574"/>
            <a:chExt cx="4966" cy="448"/>
          </a:xfrm>
        </p:grpSpPr>
        <p:sp>
          <p:nvSpPr>
            <p:cNvPr id="79883" name="Rectangle 11"/>
            <p:cNvSpPr>
              <a:spLocks noChangeArrowheads="1"/>
            </p:cNvSpPr>
            <p:nvPr/>
          </p:nvSpPr>
          <p:spPr bwMode="auto">
            <a:xfrm>
              <a:off x="351" y="2574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证</a:t>
              </a:r>
              <a:r>
                <a:rPr lang="zh-CN" altLang="en-US">
                  <a:solidFill>
                    <a:srgbClr val="0000FF"/>
                  </a:solidFill>
                </a:rPr>
                <a:t> </a:t>
              </a:r>
              <a:endParaRPr lang="zh-CN" altLang="en-US" sz="2400" b="0"/>
            </a:p>
          </p:txBody>
        </p:sp>
        <p:graphicFrame>
          <p:nvGraphicFramePr>
            <p:cNvPr id="79882" name="Object 10"/>
            <p:cNvGraphicFramePr>
              <a:graphicFrameLocks noChangeAspect="1"/>
            </p:cNvGraphicFramePr>
            <p:nvPr/>
          </p:nvGraphicFramePr>
          <p:xfrm>
            <a:off x="703" y="2584"/>
            <a:ext cx="4614" cy="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19" r:id="rId3" imgW="7327900" imgH="698500" progId="Equation.DSMT4">
                    <p:embed/>
                  </p:oleObj>
                </mc:Choice>
                <mc:Fallback>
                  <p:oleObj r:id="rId3" imgW="7327900" imgH="6985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584"/>
                          <a:ext cx="4614" cy="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885" name="Object 13"/>
          <p:cNvGraphicFramePr>
            <a:graphicFrameLocks noChangeAspect="1"/>
          </p:cNvGraphicFramePr>
          <p:nvPr/>
        </p:nvGraphicFramePr>
        <p:xfrm>
          <a:off x="666750" y="1550988"/>
          <a:ext cx="7874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20" name="Equation" r:id="rId5" imgW="7874000" imgH="444500" progId="Equation.DSMT4">
                  <p:embed/>
                </p:oleObj>
              </mc:Choice>
              <mc:Fallback>
                <p:oleObj name="Equation" r:id="rId5" imgW="7874000" imgH="4445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1550988"/>
                        <a:ext cx="78740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7" name="Object 15"/>
          <p:cNvGraphicFramePr>
            <a:graphicFrameLocks noChangeAspect="1"/>
          </p:cNvGraphicFramePr>
          <p:nvPr/>
        </p:nvGraphicFramePr>
        <p:xfrm>
          <a:off x="684213" y="2205038"/>
          <a:ext cx="38004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21" r:id="rId7" imgW="3797300" imgH="495300" progId="Equation.DSMT4">
                  <p:embed/>
                </p:oleObj>
              </mc:Choice>
              <mc:Fallback>
                <p:oleObj r:id="rId7" imgW="3797300" imgH="4953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05038"/>
                        <a:ext cx="38004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1" name="Object 19"/>
          <p:cNvGraphicFramePr>
            <a:graphicFrameLocks noChangeAspect="1"/>
          </p:cNvGraphicFramePr>
          <p:nvPr/>
        </p:nvGraphicFramePr>
        <p:xfrm>
          <a:off x="2849563" y="2781300"/>
          <a:ext cx="3162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22" r:id="rId9" imgW="3162300" imgH="838200" progId="Equation.DSMT4">
                  <p:embed/>
                </p:oleObj>
              </mc:Choice>
              <mc:Fallback>
                <p:oleObj r:id="rId9" imgW="3162300" imgH="8382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563" y="2781300"/>
                        <a:ext cx="3162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3" name="Object 21"/>
          <p:cNvGraphicFramePr>
            <a:graphicFrameLocks noChangeAspect="1"/>
          </p:cNvGraphicFramePr>
          <p:nvPr/>
        </p:nvGraphicFramePr>
        <p:xfrm>
          <a:off x="684213" y="3814763"/>
          <a:ext cx="47910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23" r:id="rId11" imgW="4787900" imgH="444500" progId="Equation.DSMT4">
                  <p:embed/>
                </p:oleObj>
              </mc:Choice>
              <mc:Fallback>
                <p:oleObj r:id="rId11" imgW="4787900" imgH="4445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814763"/>
                        <a:ext cx="47910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5" name="Object 23"/>
          <p:cNvGraphicFramePr>
            <a:graphicFrameLocks noChangeAspect="1"/>
          </p:cNvGraphicFramePr>
          <p:nvPr/>
        </p:nvGraphicFramePr>
        <p:xfrm>
          <a:off x="1115616" y="4581128"/>
          <a:ext cx="589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24" name="Equation" r:id="rId13" imgW="5892800" imgH="406400" progId="Equation.DSMT4">
                  <p:embed/>
                </p:oleObj>
              </mc:Choice>
              <mc:Fallback>
                <p:oleObj name="Equation" r:id="rId13" imgW="5892800" imgH="4064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581128"/>
                        <a:ext cx="5892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6" name="Object 24"/>
          <p:cNvGraphicFramePr>
            <a:graphicFrameLocks noChangeAspect="1"/>
          </p:cNvGraphicFramePr>
          <p:nvPr/>
        </p:nvGraphicFramePr>
        <p:xfrm>
          <a:off x="3491880" y="5301208"/>
          <a:ext cx="3162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25" name="Equation" r:id="rId15" imgW="3162300" imgH="406400" progId="Equation.DSMT4">
                  <p:embed/>
                </p:oleObj>
              </mc:Choice>
              <mc:Fallback>
                <p:oleObj name="Equation" r:id="rId15" imgW="3162300" imgH="4064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5301208"/>
                        <a:ext cx="3162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695325" y="766763"/>
          <a:ext cx="44354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93" name="Equation" r:id="rId3" imgW="4432300" imgH="457200" progId="Equation.DSMT4">
                  <p:embed/>
                </p:oleObj>
              </mc:Choice>
              <mc:Fallback>
                <p:oleObj name="Equation" r:id="rId3" imgW="4432300" imgH="4572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766763"/>
                        <a:ext cx="44354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Object 12"/>
          <p:cNvGraphicFramePr>
            <a:graphicFrameLocks noChangeAspect="1"/>
          </p:cNvGraphicFramePr>
          <p:nvPr/>
        </p:nvGraphicFramePr>
        <p:xfrm>
          <a:off x="3159125" y="1485900"/>
          <a:ext cx="27813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94" r:id="rId5" imgW="2781300" imgH="406400" progId="Equation.DSMT4">
                  <p:embed/>
                </p:oleObj>
              </mc:Choice>
              <mc:Fallback>
                <p:oleObj r:id="rId5" imgW="2781300" imgH="4064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5" y="1485900"/>
                        <a:ext cx="27813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69" name="Group 21"/>
          <p:cNvGrpSpPr>
            <a:grpSpLocks/>
          </p:cNvGrpSpPr>
          <p:nvPr/>
        </p:nvGrpSpPr>
        <p:grpSpPr bwMode="auto">
          <a:xfrm>
            <a:off x="611188" y="2135188"/>
            <a:ext cx="6167437" cy="720725"/>
            <a:chOff x="385" y="3067"/>
            <a:chExt cx="3885" cy="454"/>
          </a:xfrm>
        </p:grpSpPr>
        <p:sp>
          <p:nvSpPr>
            <p:cNvPr id="78863" name="Rectangle 15"/>
            <p:cNvSpPr>
              <a:spLocks noChangeArrowheads="1"/>
            </p:cNvSpPr>
            <p:nvPr/>
          </p:nvSpPr>
          <p:spPr bwMode="auto">
            <a:xfrm>
              <a:off x="385" y="3067"/>
              <a:ext cx="20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根据柯西准则</a:t>
              </a:r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证得</a:t>
              </a:r>
              <a:endParaRPr lang="zh-CN" altLang="en-US" sz="2400" b="0"/>
            </a:p>
          </p:txBody>
        </p:sp>
        <p:graphicFrame>
          <p:nvGraphicFramePr>
            <p:cNvPr id="78862" name="Object 14"/>
            <p:cNvGraphicFramePr>
              <a:graphicFrameLocks noChangeAspect="1"/>
            </p:cNvGraphicFramePr>
            <p:nvPr/>
          </p:nvGraphicFramePr>
          <p:xfrm>
            <a:off x="2316" y="3113"/>
            <a:ext cx="1954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95" name="Equation" r:id="rId7" imgW="3098800" imgH="647700" progId="Equation.DSMT4">
                    <p:embed/>
                  </p:oleObj>
                </mc:Choice>
                <mc:Fallback>
                  <p:oleObj name="Equation" r:id="rId7" imgW="3098800" imgH="6477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6" y="3113"/>
                          <a:ext cx="1954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870" name="Object 22"/>
          <p:cNvGraphicFramePr>
            <a:graphicFrameLocks noChangeAspect="1"/>
          </p:cNvGraphicFramePr>
          <p:nvPr/>
        </p:nvGraphicFramePr>
        <p:xfrm>
          <a:off x="684213" y="3094038"/>
          <a:ext cx="52959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96" r:id="rId9" imgW="5295900" imgH="698500" progId="Equation.DSMT4">
                  <p:embed/>
                </p:oleObj>
              </mc:Choice>
              <mc:Fallback>
                <p:oleObj r:id="rId9" imgW="5295900" imgH="6985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094038"/>
                        <a:ext cx="52959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1" name="Object 23"/>
          <p:cNvGraphicFramePr>
            <a:graphicFrameLocks noChangeAspect="1"/>
          </p:cNvGraphicFramePr>
          <p:nvPr/>
        </p:nvGraphicFramePr>
        <p:xfrm>
          <a:off x="1331913" y="4003675"/>
          <a:ext cx="459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97" name="Equation" r:id="rId11" imgW="4597400" imgH="393700" progId="Equation.DSMT4">
                  <p:embed/>
                </p:oleObj>
              </mc:Choice>
              <mc:Fallback>
                <p:oleObj name="Equation" r:id="rId11" imgW="4597400" imgH="3937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03675"/>
                        <a:ext cx="4597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2" name="Object 24"/>
          <p:cNvGraphicFramePr>
            <a:graphicFrameLocks noChangeAspect="1"/>
          </p:cNvGraphicFramePr>
          <p:nvPr/>
        </p:nvGraphicFramePr>
        <p:xfrm>
          <a:off x="3240088" y="4710113"/>
          <a:ext cx="454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98" name="Equation" r:id="rId13" imgW="4546600" imgH="393700" progId="Equation.DSMT4">
                  <p:embed/>
                </p:oleObj>
              </mc:Choice>
              <mc:Fallback>
                <p:oleObj name="Equation" r:id="rId13" imgW="4546600" imgH="3937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4710113"/>
                        <a:ext cx="4546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73" name="Group 25"/>
          <p:cNvGrpSpPr>
            <a:grpSpLocks/>
          </p:cNvGrpSpPr>
          <p:nvPr/>
        </p:nvGrpSpPr>
        <p:grpSpPr bwMode="auto">
          <a:xfrm>
            <a:off x="596900" y="5357813"/>
            <a:ext cx="7907338" cy="519112"/>
            <a:chOff x="376" y="1697"/>
            <a:chExt cx="4981" cy="327"/>
          </a:xfrm>
        </p:grpSpPr>
        <p:graphicFrame>
          <p:nvGraphicFramePr>
            <p:cNvPr id="78874" name="Object 26"/>
            <p:cNvGraphicFramePr>
              <a:graphicFrameLocks noChangeAspect="1"/>
            </p:cNvGraphicFramePr>
            <p:nvPr/>
          </p:nvGraphicFramePr>
          <p:xfrm>
            <a:off x="2442" y="1724"/>
            <a:ext cx="15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99" r:id="rId15" imgW="279279" imgH="393529" progId="Equation.DSMT4">
                    <p:embed/>
                  </p:oleObj>
                </mc:Choice>
                <mc:Fallback>
                  <p:oleObj r:id="rId15" imgW="279279" imgH="393529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2" y="1724"/>
                          <a:ext cx="15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75" name="Object 27"/>
            <p:cNvGraphicFramePr>
              <a:graphicFrameLocks noChangeAspect="1"/>
            </p:cNvGraphicFramePr>
            <p:nvPr/>
          </p:nvGraphicFramePr>
          <p:xfrm>
            <a:off x="2709" y="1703"/>
            <a:ext cx="239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300" name="Equation" r:id="rId17" imgW="3797300" imgH="495300" progId="Equation.DSMT4">
                    <p:embed/>
                  </p:oleObj>
                </mc:Choice>
                <mc:Fallback>
                  <p:oleObj name="Equation" r:id="rId17" imgW="3797300" imgH="49530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9" y="1703"/>
                          <a:ext cx="2394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76" name="Rectangle 28"/>
            <p:cNvSpPr>
              <a:spLocks noChangeArrowheads="1"/>
            </p:cNvSpPr>
            <p:nvPr/>
          </p:nvSpPr>
          <p:spPr bwMode="auto">
            <a:xfrm>
              <a:off x="376" y="1697"/>
              <a:ext cx="21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利用条件 </a:t>
              </a:r>
              <a:r>
                <a:rPr lang="en-US" altLang="zh-CN"/>
                <a:t>(ii) </a:t>
              </a:r>
              <a:r>
                <a:rPr lang="zh-CN" altLang="en-US"/>
                <a:t>与结论 </a:t>
              </a:r>
              <a:endParaRPr lang="zh-CN" altLang="en-US" sz="2400" b="0"/>
            </a:p>
          </p:txBody>
        </p:sp>
        <p:sp>
          <p:nvSpPr>
            <p:cNvPr id="78877" name="Rectangle 29"/>
            <p:cNvSpPr>
              <a:spLocks noChangeArrowheads="1"/>
            </p:cNvSpPr>
            <p:nvPr/>
          </p:nvSpPr>
          <p:spPr bwMode="auto">
            <a:xfrm>
              <a:off x="2508" y="169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altLang="zh-CN"/>
                <a:t>, </a:t>
              </a:r>
              <a:endParaRPr lang="en-US" altLang="zh-CN" sz="2400" b="0"/>
            </a:p>
          </p:txBody>
        </p:sp>
        <p:graphicFrame>
          <p:nvGraphicFramePr>
            <p:cNvPr id="78878" name="Object 30"/>
            <p:cNvGraphicFramePr>
              <a:graphicFrameLocks noChangeAspect="1"/>
            </p:cNvGraphicFramePr>
            <p:nvPr/>
          </p:nvGraphicFramePr>
          <p:xfrm>
            <a:off x="5133" y="1728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301" name="Equation" r:id="rId19" imgW="355446" imgH="431613" progId="Equation.DSMT4">
                    <p:embed/>
                  </p:oleObj>
                </mc:Choice>
                <mc:Fallback>
                  <p:oleObj name="Equation" r:id="rId19" imgW="355446" imgH="431613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3" y="1728"/>
                          <a:ext cx="2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683568" y="404664"/>
          <a:ext cx="27051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26" name="Equation" r:id="rId3" imgW="2705100" imgH="431800" progId="Equation.DSMT4">
                  <p:embed/>
                </p:oleObj>
              </mc:Choice>
              <mc:Fallback>
                <p:oleObj name="Equation" r:id="rId3" imgW="2705100" imgH="4318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04664"/>
                        <a:ext cx="270510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5" name="Object 11"/>
          <p:cNvGraphicFramePr>
            <a:graphicFrameLocks noChangeAspect="1"/>
          </p:cNvGraphicFramePr>
          <p:nvPr/>
        </p:nvGraphicFramePr>
        <p:xfrm>
          <a:off x="1763688" y="836712"/>
          <a:ext cx="5676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27" r:id="rId5" imgW="5676900" imgH="838200" progId="Equation.DSMT4">
                  <p:embed/>
                </p:oleObj>
              </mc:Choice>
              <mc:Fallback>
                <p:oleObj r:id="rId5" imgW="5676900" imgH="8382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836712"/>
                        <a:ext cx="56769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7" name="Object 13"/>
          <p:cNvGraphicFramePr>
            <a:graphicFrameLocks noChangeAspect="1"/>
          </p:cNvGraphicFramePr>
          <p:nvPr/>
        </p:nvGraphicFramePr>
        <p:xfrm>
          <a:off x="539552" y="1772816"/>
          <a:ext cx="7886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28" r:id="rId7" imgW="7886700" imgH="457200" progId="Equation.DSMT4">
                  <p:embed/>
                </p:oleObj>
              </mc:Choice>
              <mc:Fallback>
                <p:oleObj r:id="rId7" imgW="7886700" imgH="4572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772816"/>
                        <a:ext cx="7886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9" name="Rectangle 15"/>
          <p:cNvSpPr>
            <a:spLocks noChangeArrowheads="1"/>
          </p:cNvSpPr>
          <p:nvPr/>
        </p:nvSpPr>
        <p:spPr bwMode="auto">
          <a:xfrm>
            <a:off x="611560" y="2492896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又有</a:t>
            </a:r>
          </a:p>
        </p:txBody>
      </p:sp>
      <p:graphicFrame>
        <p:nvGraphicFramePr>
          <p:cNvPr id="77845" name="Object 21"/>
          <p:cNvGraphicFramePr>
            <a:graphicFrameLocks noChangeAspect="1"/>
          </p:cNvGraphicFramePr>
          <p:nvPr/>
        </p:nvGraphicFramePr>
        <p:xfrm>
          <a:off x="4932040" y="3140968"/>
          <a:ext cx="30861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29" r:id="rId9" imgW="3086100" imgH="596900" progId="Equation.DSMT4">
                  <p:embed/>
                </p:oleObj>
              </mc:Choice>
              <mc:Fallback>
                <p:oleObj r:id="rId9" imgW="3086100" imgH="5969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140968"/>
                        <a:ext cx="308610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46" name="Group 22"/>
          <p:cNvGrpSpPr>
            <a:grpSpLocks/>
          </p:cNvGrpSpPr>
          <p:nvPr/>
        </p:nvGrpSpPr>
        <p:grpSpPr bwMode="auto">
          <a:xfrm>
            <a:off x="611560" y="3212976"/>
            <a:ext cx="4259262" cy="519112"/>
            <a:chOff x="367" y="291"/>
            <a:chExt cx="2683" cy="327"/>
          </a:xfrm>
        </p:grpSpPr>
        <p:graphicFrame>
          <p:nvGraphicFramePr>
            <p:cNvPr id="77847" name="Object 23"/>
            <p:cNvGraphicFramePr>
              <a:graphicFrameLocks noChangeAspect="1"/>
            </p:cNvGraphicFramePr>
            <p:nvPr/>
          </p:nvGraphicFramePr>
          <p:xfrm>
            <a:off x="1292" y="346"/>
            <a:ext cx="175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130" r:id="rId11" imgW="2794000" imgH="419100" progId="Equation.DSMT4">
                    <p:embed/>
                  </p:oleObj>
                </mc:Choice>
                <mc:Fallback>
                  <p:oleObj r:id="rId11" imgW="2794000" imgH="41910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346"/>
                          <a:ext cx="1758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48" name="Rectangle 24"/>
            <p:cNvSpPr>
              <a:spLocks noChangeArrowheads="1"/>
            </p:cNvSpPr>
            <p:nvPr/>
          </p:nvSpPr>
          <p:spPr bwMode="auto">
            <a:xfrm>
              <a:off x="367" y="291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这就证得</a:t>
              </a:r>
              <a:endParaRPr lang="zh-CN" altLang="en-US" sz="2400" b="0"/>
            </a:p>
          </p:txBody>
        </p:sp>
      </p:grpSp>
      <p:graphicFrame>
        <p:nvGraphicFramePr>
          <p:cNvPr id="77849" name="Object 25"/>
          <p:cNvGraphicFramePr>
            <a:graphicFrameLocks noChangeAspect="1"/>
          </p:cNvGraphicFramePr>
          <p:nvPr/>
        </p:nvGraphicFramePr>
        <p:xfrm>
          <a:off x="1475656" y="2276872"/>
          <a:ext cx="31908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31" r:id="rId13" imgW="3187700" imgH="838200" progId="Equation.DSMT4">
                  <p:embed/>
                </p:oleObj>
              </mc:Choice>
              <mc:Fallback>
                <p:oleObj r:id="rId13" imgW="3187700" imgH="8382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276872"/>
                        <a:ext cx="31908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27584" y="4471062"/>
            <a:ext cx="793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dirty="0">
                <a:solidFill>
                  <a:srgbClr val="3333FF"/>
                </a:solidFill>
              </a:rPr>
              <a:t>注</a:t>
            </a:r>
            <a:r>
              <a:rPr lang="zh-CN" altLang="en-US" dirty="0"/>
              <a:t> 本例给出了二累次极限相等的又一充分条件</a:t>
            </a:r>
            <a:r>
              <a:rPr lang="en-US" altLang="zh-CN" dirty="0"/>
              <a:t>. 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83568" y="5155139"/>
            <a:ext cx="74526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 smtClean="0"/>
              <a:t>但是</a:t>
            </a:r>
            <a:r>
              <a:rPr lang="en-US" altLang="zh-CN" dirty="0" smtClean="0"/>
              <a:t>,  </a:t>
            </a:r>
            <a:r>
              <a:rPr lang="zh-CN" altLang="en-US" dirty="0" smtClean="0"/>
              <a:t>当这里</a:t>
            </a:r>
            <a:r>
              <a:rPr lang="zh-CN" altLang="en-US" dirty="0"/>
              <a:t>的条件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zh-CN" altLang="en-US" dirty="0"/>
              <a:t>与 </a:t>
            </a:r>
            <a:r>
              <a:rPr lang="en-US" altLang="zh-CN" dirty="0"/>
              <a:t>(ii) </a:t>
            </a:r>
            <a:r>
              <a:rPr lang="zh-CN" altLang="en-US" dirty="0" smtClean="0"/>
              <a:t>成立时，重极限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611560" y="5805264"/>
            <a:ext cx="19864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dirty="0"/>
              <a:t>  </a:t>
            </a:r>
            <a:r>
              <a:rPr lang="zh-CN" altLang="en-US" dirty="0"/>
              <a:t>未必存在</a:t>
            </a:r>
            <a:r>
              <a:rPr lang="en-US" altLang="zh-CN" dirty="0"/>
              <a:t>. </a:t>
            </a:r>
            <a:endParaRPr lang="en-US" altLang="zh-CN" sz="24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704850" y="633413"/>
          <a:ext cx="7734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3" name="Equation" r:id="rId3" imgW="7734300" imgH="850900" progId="Equation.DSMT4">
                  <p:embed/>
                </p:oleObj>
              </mc:Choice>
              <mc:Fallback>
                <p:oleObj name="Equation" r:id="rId3" imgW="7734300" imgH="8509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633413"/>
                        <a:ext cx="77343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1898650" y="1379538"/>
          <a:ext cx="541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4" name="Equation" r:id="rId5" imgW="5410200" imgH="393700" progId="Equation.DSMT4">
                  <p:embed/>
                </p:oleObj>
              </mc:Choice>
              <mc:Fallback>
                <p:oleObj name="Equation" r:id="rId5" imgW="5410200" imgH="3937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650" y="1379538"/>
                        <a:ext cx="5410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611188" y="1973263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latin typeface="宋体" panose="02010600030101010101" pitchFamily="2" charset="-122"/>
              </a:rPr>
              <a:t>不妨先限制在点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en-US" altLang="zh-CN"/>
              <a:t>2, 1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>
                <a:latin typeface="宋体" panose="02010600030101010101" pitchFamily="2" charset="-122"/>
              </a:rPr>
              <a:t>的方邻域 </a:t>
            </a: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2243138" y="2670175"/>
          <a:ext cx="45942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5" name="Equation" r:id="rId7" imgW="4597400" imgH="558800" progId="Equation.DSMT4">
                  <p:embed/>
                </p:oleObj>
              </mc:Choice>
              <mc:Fallback>
                <p:oleObj name="Equation" r:id="rId7" imgW="4597400" imgH="5588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2670175"/>
                        <a:ext cx="4594225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557213" y="3414713"/>
            <a:ext cx="2862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latin typeface="宋体" panose="02010600030101010101" pitchFamily="2" charset="-122"/>
              </a:rPr>
              <a:t>内来讨论</a:t>
            </a:r>
            <a:r>
              <a:rPr lang="en-US" altLang="zh-CN"/>
              <a:t>, </a:t>
            </a:r>
            <a:r>
              <a:rPr lang="zh-CN" altLang="en-US">
                <a:latin typeface="宋体" panose="02010600030101010101" pitchFamily="2" charset="-122"/>
              </a:rPr>
              <a:t>于是有</a:t>
            </a:r>
          </a:p>
        </p:txBody>
      </p:sp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1444625" y="4090988"/>
          <a:ext cx="5791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6" name="Equation" r:id="rId9" imgW="5791200" imgH="850900" progId="Equation.DSMT4">
                  <p:embed/>
                </p:oleObj>
              </mc:Choice>
              <mc:Fallback>
                <p:oleObj name="Equation" r:id="rId9" imgW="5791200" imgH="8509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4090988"/>
                        <a:ext cx="57912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2124075" y="4806950"/>
          <a:ext cx="492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7" name="Equation" r:id="rId11" imgW="4927600" imgH="393700" progId="Equation.DSMT4">
                  <p:embed/>
                </p:oleObj>
              </mc:Choice>
              <mc:Fallback>
                <p:oleObj name="Equation" r:id="rId11" imgW="4927600" imgH="3937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806950"/>
                        <a:ext cx="4927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1525588" y="5483225"/>
          <a:ext cx="520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8" name="Equation" r:id="rId13" imgW="5207000" imgH="393700" progId="Equation.DSMT4">
                  <p:embed/>
                </p:oleObj>
              </mc:Choice>
              <mc:Fallback>
                <p:oleObj name="Equation" r:id="rId13" imgW="5207000" imgH="3937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5483225"/>
                        <a:ext cx="5207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1654175" y="1042988"/>
          <a:ext cx="5829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8" name="Equation" r:id="rId3" imgW="5829300" imgH="571500" progId="Equation.DSMT4">
                  <p:embed/>
                </p:oleObj>
              </mc:Choice>
              <mc:Fallback>
                <p:oleObj name="Equation" r:id="rId3" imgW="5829300" imgH="5715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1042988"/>
                        <a:ext cx="58293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1800225" y="1817688"/>
          <a:ext cx="586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9" name="Equation" r:id="rId5" imgW="5867400" imgH="393700" progId="Equation.DSMT4">
                  <p:embed/>
                </p:oleObj>
              </mc:Choice>
              <mc:Fallback>
                <p:oleObj name="Equation" r:id="rId5" imgW="5867400" imgH="3937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1817688"/>
                        <a:ext cx="5867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25" name="Group 25"/>
          <p:cNvGrpSpPr>
            <a:grpSpLocks/>
          </p:cNvGrpSpPr>
          <p:nvPr/>
        </p:nvGrpSpPr>
        <p:grpSpPr bwMode="auto">
          <a:xfrm>
            <a:off x="665163" y="2236788"/>
            <a:ext cx="7867650" cy="838200"/>
            <a:chOff x="419" y="1409"/>
            <a:chExt cx="4956" cy="528"/>
          </a:xfrm>
        </p:grpSpPr>
        <p:graphicFrame>
          <p:nvGraphicFramePr>
            <p:cNvPr id="51209" name="Object 9"/>
            <p:cNvGraphicFramePr>
              <a:graphicFrameLocks noChangeAspect="1"/>
            </p:cNvGraphicFramePr>
            <p:nvPr/>
          </p:nvGraphicFramePr>
          <p:xfrm>
            <a:off x="419" y="1409"/>
            <a:ext cx="256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50" r:id="rId7" imgW="4064000" imgH="838200" progId="Equation.DSMT4">
                    <p:embed/>
                  </p:oleObj>
                </mc:Choice>
                <mc:Fallback>
                  <p:oleObj r:id="rId7" imgW="4064000" imgH="83820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" y="1409"/>
                          <a:ext cx="2562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08" name="Object 8"/>
            <p:cNvGraphicFramePr>
              <a:graphicFrameLocks noChangeAspect="1"/>
            </p:cNvGraphicFramePr>
            <p:nvPr/>
          </p:nvGraphicFramePr>
          <p:xfrm>
            <a:off x="3181" y="1555"/>
            <a:ext cx="219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51" name="Equation" r:id="rId9" imgW="3479800" imgH="393700" progId="Equation.DSMT4">
                    <p:embed/>
                  </p:oleObj>
                </mc:Choice>
                <mc:Fallback>
                  <p:oleObj name="Equation" r:id="rId9" imgW="3479800" imgH="3937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1" y="1555"/>
                          <a:ext cx="219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1" name="Rectangle 11"/>
            <p:cNvSpPr>
              <a:spLocks noChangeArrowheads="1"/>
            </p:cNvSpPr>
            <p:nvPr/>
          </p:nvSpPr>
          <p:spPr bwMode="auto">
            <a:xfrm>
              <a:off x="2925" y="148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当</a:t>
              </a:r>
              <a:endParaRPr lang="zh-CN" altLang="en-US" sz="2400" b="0"/>
            </a:p>
          </p:txBody>
        </p:sp>
      </p:grpSp>
      <p:grpSp>
        <p:nvGrpSpPr>
          <p:cNvPr id="51217" name="Group 17"/>
          <p:cNvGrpSpPr>
            <a:grpSpLocks/>
          </p:cNvGrpSpPr>
          <p:nvPr/>
        </p:nvGrpSpPr>
        <p:grpSpPr bwMode="auto">
          <a:xfrm>
            <a:off x="684213" y="3205163"/>
            <a:ext cx="3856037" cy="519112"/>
            <a:chOff x="431" y="1706"/>
            <a:chExt cx="2429" cy="327"/>
          </a:xfrm>
        </p:grpSpPr>
        <p:graphicFrame>
          <p:nvGraphicFramePr>
            <p:cNvPr id="51214" name="Object 14"/>
            <p:cNvGraphicFramePr>
              <a:graphicFrameLocks noChangeAspect="1"/>
            </p:cNvGraphicFramePr>
            <p:nvPr/>
          </p:nvGraphicFramePr>
          <p:xfrm>
            <a:off x="431" y="1752"/>
            <a:ext cx="155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52" r:id="rId11" imgW="2463800" imgH="419100" progId="Equation.DSMT4">
                    <p:embed/>
                  </p:oleObj>
                </mc:Choice>
                <mc:Fallback>
                  <p:oleObj r:id="rId11" imgW="2463800" imgH="4191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752"/>
                          <a:ext cx="1554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6" name="Rectangle 16"/>
            <p:cNvSpPr>
              <a:spLocks noChangeArrowheads="1"/>
            </p:cNvSpPr>
            <p:nvPr/>
          </p:nvSpPr>
          <p:spPr bwMode="auto">
            <a:xfrm>
              <a:off x="1882" y="1706"/>
              <a:ext cx="9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宋体" panose="02010600030101010101" pitchFamily="2" charset="-122"/>
                  <a:cs typeface="Times New Roman" panose="02020603050405020304" pitchFamily="18" charset="0"/>
                </a:rPr>
                <a:t>就有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aphicFrame>
        <p:nvGraphicFramePr>
          <p:cNvPr id="51218" name="Object 18"/>
          <p:cNvGraphicFramePr>
            <a:graphicFrameLocks noChangeAspect="1"/>
          </p:cNvGraphicFramePr>
          <p:nvPr/>
        </p:nvGraphicFramePr>
        <p:xfrm>
          <a:off x="1947863" y="3856038"/>
          <a:ext cx="54641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3" name="Equation" r:id="rId13" imgW="5461000" imgH="571500" progId="Equation.DSMT4">
                  <p:embed/>
                </p:oleObj>
              </mc:Choice>
              <mc:Fallback>
                <p:oleObj name="Equation" r:id="rId13" imgW="5461000" imgH="5715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3856038"/>
                        <a:ext cx="5464175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611188" y="4572000"/>
            <a:ext cx="1792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latin typeface="宋体" panose="02010600030101010101" pitchFamily="2" charset="-122"/>
              </a:rPr>
              <a:t>这就证得 </a:t>
            </a:r>
          </a:p>
        </p:txBody>
      </p:sp>
      <p:graphicFrame>
        <p:nvGraphicFramePr>
          <p:cNvPr id="51221" name="Object 21"/>
          <p:cNvGraphicFramePr>
            <a:graphicFrameLocks noChangeAspect="1"/>
          </p:cNvGraphicFramePr>
          <p:nvPr/>
        </p:nvGraphicFramePr>
        <p:xfrm>
          <a:off x="2147888" y="5197475"/>
          <a:ext cx="4152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4" r:id="rId15" imgW="4152900" imgH="685800" progId="Equation.DSMT4">
                  <p:embed/>
                </p:oleObj>
              </mc:Choice>
              <mc:Fallback>
                <p:oleObj r:id="rId15" imgW="4152900" imgH="6858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5197475"/>
                        <a:ext cx="41529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611188" y="446088"/>
            <a:ext cx="100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latin typeface="宋体" panose="02010600030101010101" pitchFamily="2" charset="-122"/>
              </a:rPr>
              <a:t>所以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579438" y="549275"/>
            <a:ext cx="1436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>
                <a:solidFill>
                  <a:srgbClr val="3333FF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dirty="0">
                <a:solidFill>
                  <a:srgbClr val="3333FF"/>
                </a:solidFill>
                <a:latin typeface="宋体" panose="02010600030101010101" pitchFamily="2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设 </a:t>
            </a: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1520825" y="1208088"/>
          <a:ext cx="5794375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6" name="Equation" r:id="rId3" imgW="5791200" imgH="1549400" progId="Equation.DSMT4">
                  <p:embed/>
                </p:oleObj>
              </mc:Choice>
              <mc:Fallback>
                <p:oleObj name="Equation" r:id="rId3" imgW="5791200" imgH="15494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1208088"/>
                        <a:ext cx="5794375" cy="155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90" name="Group 14"/>
          <p:cNvGrpSpPr>
            <a:grpSpLocks/>
          </p:cNvGrpSpPr>
          <p:nvPr/>
        </p:nvGrpSpPr>
        <p:grpSpPr bwMode="auto">
          <a:xfrm>
            <a:off x="611188" y="2960688"/>
            <a:ext cx="4176712" cy="663575"/>
            <a:chOff x="385" y="1787"/>
            <a:chExt cx="2631" cy="418"/>
          </a:xfrm>
        </p:grpSpPr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>
              <a:off x="385" y="1787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证明　</a:t>
              </a:r>
              <a:endParaRPr lang="zh-CN" altLang="en-US" sz="2400" b="0"/>
            </a:p>
          </p:txBody>
        </p:sp>
        <p:graphicFrame>
          <p:nvGraphicFramePr>
            <p:cNvPr id="50181" name="Object 5"/>
            <p:cNvGraphicFramePr>
              <a:graphicFrameLocks noChangeAspect="1"/>
            </p:cNvGraphicFramePr>
            <p:nvPr/>
          </p:nvGraphicFramePr>
          <p:xfrm>
            <a:off x="982" y="1815"/>
            <a:ext cx="2034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77" r:id="rId5" imgW="3225800" imgH="622300" progId="Equation.DSMT4">
                    <p:embed/>
                  </p:oleObj>
                </mc:Choice>
                <mc:Fallback>
                  <p:oleObj r:id="rId5" imgW="3225800" imgH="622300" progId="Equation.DSMT4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2" y="1815"/>
                          <a:ext cx="2034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191" name="Group 15"/>
          <p:cNvGrpSpPr>
            <a:grpSpLocks/>
          </p:cNvGrpSpPr>
          <p:nvPr/>
        </p:nvGrpSpPr>
        <p:grpSpPr bwMode="auto">
          <a:xfrm>
            <a:off x="611188" y="3768725"/>
            <a:ext cx="3732212" cy="519113"/>
            <a:chOff x="385" y="2296"/>
            <a:chExt cx="2351" cy="327"/>
          </a:xfrm>
        </p:grpSpPr>
        <p:sp>
          <p:nvSpPr>
            <p:cNvPr id="50185" name="Rectangle 9"/>
            <p:cNvSpPr>
              <a:spLocks noChangeArrowheads="1"/>
            </p:cNvSpPr>
            <p:nvPr/>
          </p:nvSpPr>
          <p:spPr bwMode="auto">
            <a:xfrm>
              <a:off x="385" y="2296"/>
              <a:ext cx="13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证</a:t>
              </a:r>
              <a:r>
                <a:rPr lang="zh-CN" altLang="en-US" sz="1400">
                  <a:solidFill>
                    <a:srgbClr val="0000FF"/>
                  </a:solidFill>
                  <a:cs typeface="Times New Roman" panose="02020603050405020304" pitchFamily="18" charset="0"/>
                </a:rPr>
                <a:t>　</a:t>
              </a:r>
              <a:r>
                <a:rPr lang="en-US" altLang="zh-CN">
                  <a:solidFill>
                    <a:srgbClr val="0000FF"/>
                  </a:solidFill>
                  <a:cs typeface="Times New Roman" panose="02020603050405020304" pitchFamily="18" charset="0"/>
                </a:rPr>
                <a:t>(</a:t>
              </a:r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证法一</a:t>
              </a:r>
              <a:r>
                <a:rPr lang="en-US" altLang="zh-CN">
                  <a:solidFill>
                    <a:srgbClr val="0000FF"/>
                  </a:solidFill>
                  <a:cs typeface="Times New Roman" panose="02020603050405020304" pitchFamily="18" charset="0"/>
                </a:rPr>
                <a:t>) </a:t>
              </a:r>
              <a:endParaRPr lang="en-US" altLang="zh-CN" sz="2400" b="0"/>
            </a:p>
          </p:txBody>
        </p:sp>
        <p:graphicFrame>
          <p:nvGraphicFramePr>
            <p:cNvPr id="50184" name="Object 8"/>
            <p:cNvGraphicFramePr>
              <a:graphicFrameLocks noChangeAspect="1"/>
            </p:cNvGraphicFramePr>
            <p:nvPr/>
          </p:nvGraphicFramePr>
          <p:xfrm>
            <a:off x="1746" y="2344"/>
            <a:ext cx="99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78" r:id="rId7" imgW="1574800" imgH="431800" progId="Equation.DSMT4">
                    <p:embed/>
                  </p:oleObj>
                </mc:Choice>
                <mc:Fallback>
                  <p:oleObj r:id="rId7" imgW="1574800" imgH="431800" progId="Equation.DSMT4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2344"/>
                          <a:ext cx="99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188" name="Object 12"/>
          <p:cNvGraphicFramePr>
            <a:graphicFrameLocks noChangeAspect="1"/>
          </p:cNvGraphicFramePr>
          <p:nvPr/>
        </p:nvGraphicFramePr>
        <p:xfrm>
          <a:off x="1878013" y="4487863"/>
          <a:ext cx="52863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9" r:id="rId9" imgW="5283200" imgH="1028700" progId="Equation.DSMT4">
                  <p:embed/>
                </p:oleObj>
              </mc:Choice>
              <mc:Fallback>
                <p:oleObj r:id="rId9" imgW="5283200" imgH="10287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4487863"/>
                        <a:ext cx="528637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1757363" y="620713"/>
          <a:ext cx="45434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2" r:id="rId3" imgW="4546600" imgH="838200" progId="Equation.DSMT4">
                  <p:embed/>
                </p:oleObj>
              </mc:Choice>
              <mc:Fallback>
                <p:oleObj r:id="rId3" imgW="4546600" imgH="8382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620713"/>
                        <a:ext cx="45434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70" name="Group 18"/>
          <p:cNvGrpSpPr>
            <a:grpSpLocks/>
          </p:cNvGrpSpPr>
          <p:nvPr/>
        </p:nvGrpSpPr>
        <p:grpSpPr bwMode="auto">
          <a:xfrm>
            <a:off x="611188" y="1557338"/>
            <a:ext cx="6985000" cy="585787"/>
            <a:chOff x="385" y="981"/>
            <a:chExt cx="4400" cy="369"/>
          </a:xfrm>
        </p:grpSpPr>
        <p:sp>
          <p:nvSpPr>
            <p:cNvPr id="49157" name="Rectangle 5"/>
            <p:cNvSpPr>
              <a:spLocks noChangeArrowheads="1"/>
            </p:cNvSpPr>
            <p:nvPr/>
          </p:nvSpPr>
          <p:spPr bwMode="auto">
            <a:xfrm>
              <a:off x="385" y="1023"/>
              <a:ext cx="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可知  </a:t>
              </a:r>
              <a:endParaRPr lang="zh-CN" altLang="en-US" sz="2400" b="0"/>
            </a:p>
          </p:txBody>
        </p:sp>
        <p:graphicFrame>
          <p:nvGraphicFramePr>
            <p:cNvPr id="49156" name="Object 4"/>
            <p:cNvGraphicFramePr>
              <a:graphicFrameLocks noChangeAspect="1"/>
            </p:cNvGraphicFramePr>
            <p:nvPr/>
          </p:nvGraphicFramePr>
          <p:xfrm>
            <a:off x="951" y="981"/>
            <a:ext cx="3834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03" r:id="rId5" imgW="6083300" imgH="584200" progId="Equation.DSMT4">
                    <p:embed/>
                  </p:oleObj>
                </mc:Choice>
                <mc:Fallback>
                  <p:oleObj r:id="rId5" imgW="6083300" imgH="584200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1" y="981"/>
                          <a:ext cx="3834" cy="3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2843213" y="2276475"/>
          <a:ext cx="3048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4" r:id="rId7" imgW="3048000" imgH="1028700" progId="Equation.DSMT4">
                  <p:embed/>
                </p:oleObj>
              </mc:Choice>
              <mc:Fallback>
                <p:oleObj r:id="rId7" imgW="3048000" imgH="10287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276475"/>
                        <a:ext cx="30480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71" name="Group 19"/>
          <p:cNvGrpSpPr>
            <a:grpSpLocks/>
          </p:cNvGrpSpPr>
          <p:nvPr/>
        </p:nvGrpSpPr>
        <p:grpSpPr bwMode="auto">
          <a:xfrm>
            <a:off x="539750" y="3397250"/>
            <a:ext cx="3732213" cy="719138"/>
            <a:chOff x="340" y="2140"/>
            <a:chExt cx="2351" cy="453"/>
          </a:xfrm>
        </p:grpSpPr>
        <p:sp>
          <p:nvSpPr>
            <p:cNvPr id="49163" name="Rectangle 11"/>
            <p:cNvSpPr>
              <a:spLocks noChangeArrowheads="1"/>
            </p:cNvSpPr>
            <p:nvPr/>
          </p:nvSpPr>
          <p:spPr bwMode="auto">
            <a:xfrm>
              <a:off x="340" y="2140"/>
              <a:ext cx="4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故</a:t>
              </a:r>
              <a:r>
                <a:rPr lang="zh-CN" altLang="en-US" sz="1200">
                  <a:cs typeface="Times New Roman" panose="02020603050405020304" pitchFamily="18" charset="0"/>
                </a:rPr>
                <a:t>　</a:t>
              </a:r>
              <a:endParaRPr lang="zh-CN" altLang="en-US" sz="2400" b="0"/>
            </a:p>
          </p:txBody>
        </p:sp>
        <p:graphicFrame>
          <p:nvGraphicFramePr>
            <p:cNvPr id="49162" name="Object 10"/>
            <p:cNvGraphicFramePr>
              <a:graphicFrameLocks noChangeAspect="1"/>
            </p:cNvGraphicFramePr>
            <p:nvPr/>
          </p:nvGraphicFramePr>
          <p:xfrm>
            <a:off x="657" y="2203"/>
            <a:ext cx="2034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05" r:id="rId9" imgW="3225800" imgH="622300" progId="Equation.DSMT4">
                    <p:embed/>
                  </p:oleObj>
                </mc:Choice>
                <mc:Fallback>
                  <p:oleObj r:id="rId9" imgW="3225800" imgH="6223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203"/>
                          <a:ext cx="2034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579438" y="4292600"/>
            <a:ext cx="6224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solidFill>
                  <a:srgbClr val="3333FF"/>
                </a:solidFill>
                <a:latin typeface="宋体" panose="02010600030101010101" pitchFamily="2" charset="-122"/>
              </a:rPr>
              <a:t>注意</a:t>
            </a:r>
            <a:r>
              <a:rPr lang="zh-CN" altLang="en-US">
                <a:latin typeface="宋体" panose="02010600030101010101" pitchFamily="2" charset="-122"/>
              </a:rPr>
              <a:t> 不要把上面的估计式错写成：</a:t>
            </a:r>
          </a:p>
        </p:txBody>
      </p:sp>
      <p:graphicFrame>
        <p:nvGraphicFramePr>
          <p:cNvPr id="4916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714723"/>
              </p:ext>
            </p:extLst>
          </p:nvPr>
        </p:nvGraphicFramePr>
        <p:xfrm>
          <a:off x="1255713" y="4921250"/>
          <a:ext cx="68103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06" name="Equation" r:id="rId11" imgW="6806880" imgH="1028520" progId="Equation.DSMT4">
                  <p:embed/>
                </p:oleObj>
              </mc:Choice>
              <mc:Fallback>
                <p:oleObj name="Equation" r:id="rId11" imgW="6806880" imgH="102852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4921250"/>
                        <a:ext cx="681037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92" name="Group 32"/>
          <p:cNvGrpSpPr>
            <a:grpSpLocks/>
          </p:cNvGrpSpPr>
          <p:nvPr/>
        </p:nvGrpSpPr>
        <p:grpSpPr bwMode="auto">
          <a:xfrm>
            <a:off x="539750" y="677863"/>
            <a:ext cx="8064500" cy="533400"/>
            <a:chOff x="340" y="427"/>
            <a:chExt cx="5080" cy="336"/>
          </a:xfrm>
        </p:grpSpPr>
        <p:graphicFrame>
          <p:nvGraphicFramePr>
            <p:cNvPr id="66563" name="Object 3"/>
            <p:cNvGraphicFramePr>
              <a:graphicFrameLocks noChangeAspect="1"/>
            </p:cNvGraphicFramePr>
            <p:nvPr/>
          </p:nvGraphicFramePr>
          <p:xfrm>
            <a:off x="883" y="482"/>
            <a:ext cx="136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30" r:id="rId3" imgW="2159000" imgH="393700" progId="Equation.DSMT4">
                    <p:embed/>
                  </p:oleObj>
                </mc:Choice>
                <mc:Fallback>
                  <p:oleObj r:id="rId3" imgW="2159000" imgH="39370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3" y="482"/>
                          <a:ext cx="136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2" name="Object 2"/>
            <p:cNvGraphicFramePr>
              <a:graphicFrameLocks noChangeAspect="1"/>
            </p:cNvGraphicFramePr>
            <p:nvPr/>
          </p:nvGraphicFramePr>
          <p:xfrm>
            <a:off x="3671" y="482"/>
            <a:ext cx="13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31" r:id="rId5" imgW="2197100" imgH="393700" progId="Equation.DSMT4">
                    <p:embed/>
                  </p:oleObj>
                </mc:Choice>
                <mc:Fallback>
                  <p:oleObj r:id="rId5" imgW="2197100" imgH="393700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1" y="482"/>
                          <a:ext cx="138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64" name="Rectangle 4"/>
            <p:cNvSpPr>
              <a:spLocks noChangeArrowheads="1"/>
            </p:cNvSpPr>
            <p:nvPr/>
          </p:nvSpPr>
          <p:spPr bwMode="auto">
            <a:xfrm>
              <a:off x="340" y="427"/>
              <a:ext cx="6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因为</a:t>
              </a:r>
              <a:r>
                <a:rPr lang="zh-CN" altLang="en-US" sz="1000">
                  <a:cs typeface="Times New Roman" panose="02020603050405020304" pitchFamily="18" charset="0"/>
                </a:rPr>
                <a:t>　</a:t>
              </a:r>
              <a:endParaRPr lang="zh-CN" altLang="en-US" sz="2400" b="0"/>
            </a:p>
          </p:txBody>
        </p:sp>
        <p:sp>
          <p:nvSpPr>
            <p:cNvPr id="66565" name="Rectangle 5"/>
            <p:cNvSpPr>
              <a:spLocks noChangeArrowheads="1"/>
            </p:cNvSpPr>
            <p:nvPr/>
          </p:nvSpPr>
          <p:spPr bwMode="auto">
            <a:xfrm>
              <a:off x="2150" y="427"/>
              <a:ext cx="1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1000">
                  <a:cs typeface="Times New Roman" panose="02020603050405020304" pitchFamily="18" charset="0"/>
                </a:rPr>
                <a:t>　</a:t>
              </a:r>
              <a:r>
                <a:rPr lang="zh-CN" altLang="en-US">
                  <a:cs typeface="Times New Roman" panose="02020603050405020304" pitchFamily="18" charset="0"/>
                </a:rPr>
                <a:t>的过程只要求  </a:t>
              </a:r>
              <a:endParaRPr lang="zh-CN" altLang="en-US" sz="2400" b="0"/>
            </a:p>
          </p:txBody>
        </p:sp>
        <p:sp>
          <p:nvSpPr>
            <p:cNvPr id="66566" name="Rectangle 6"/>
            <p:cNvSpPr>
              <a:spLocks noChangeArrowheads="1"/>
            </p:cNvSpPr>
            <p:nvPr/>
          </p:nvSpPr>
          <p:spPr bwMode="auto">
            <a:xfrm>
              <a:off x="5035" y="436"/>
              <a:ext cx="3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即</a:t>
              </a:r>
              <a:r>
                <a:rPr lang="zh-CN" altLang="en-US" sz="1100">
                  <a:latin typeface="宋体" panose="02010600030101010101" pitchFamily="2" charset="-122"/>
                </a:rPr>
                <a:t> </a:t>
              </a:r>
              <a:endParaRPr lang="zh-CN" altLang="en-US" sz="2400" b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571" name="Rectangle 11"/>
              <p:cNvSpPr>
                <a:spLocks noChangeArrowheads="1"/>
              </p:cNvSpPr>
              <p:nvPr/>
            </p:nvSpPr>
            <p:spPr bwMode="auto">
              <a:xfrm>
                <a:off x="683568" y="1340768"/>
                <a:ext cx="5219762" cy="5329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en-US" dirty="0" smtClean="0">
                    <a:cs typeface="Times New Roman" panose="02020603050405020304" pitchFamily="18" charset="0"/>
                  </a:rPr>
                  <a:t>而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并不</a:t>
                </a:r>
                <a:r>
                  <a:rPr lang="zh-CN" altLang="en-US" dirty="0" smtClean="0">
                    <a:cs typeface="Times New Roman" panose="02020603050405020304" pitchFamily="18" charset="0"/>
                  </a:rPr>
                  <a:t>要求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zh-CN" altLang="en-US" dirty="0" smtClean="0">
                    <a:cs typeface="Times New Roman" panose="02020603050405020304" pitchFamily="18" charset="0"/>
                  </a:rPr>
                  <a:t>  </a:t>
                </a:r>
                <a:endParaRPr lang="zh-CN" altLang="en-US" sz="2400" b="0" dirty="0"/>
              </a:p>
            </p:txBody>
          </p:sp>
        </mc:Choice>
        <mc:Fallback xmlns="">
          <p:sp>
            <p:nvSpPr>
              <p:cNvPr id="66571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340768"/>
                <a:ext cx="5219762" cy="532966"/>
              </a:xfrm>
              <a:prstGeom prst="rect">
                <a:avLst/>
              </a:prstGeom>
              <a:blipFill rotWithShape="0">
                <a:blip r:embed="rId7"/>
                <a:stretch>
                  <a:fillRect t="-13793" b="-275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594" name="Group 34"/>
          <p:cNvGrpSpPr>
            <a:grpSpLocks/>
          </p:cNvGrpSpPr>
          <p:nvPr/>
        </p:nvGrpSpPr>
        <p:grpSpPr bwMode="auto">
          <a:xfrm>
            <a:off x="611188" y="2044700"/>
            <a:ext cx="7988300" cy="534988"/>
            <a:chOff x="385" y="1288"/>
            <a:chExt cx="5032" cy="337"/>
          </a:xfrm>
        </p:grpSpPr>
        <p:sp>
          <p:nvSpPr>
            <p:cNvPr id="66575" name="Rectangle 15"/>
            <p:cNvSpPr>
              <a:spLocks noChangeArrowheads="1"/>
            </p:cNvSpPr>
            <p:nvPr/>
          </p:nvSpPr>
          <p:spPr bwMode="auto">
            <a:xfrm>
              <a:off x="385" y="1298"/>
              <a:ext cx="24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solidFill>
                    <a:srgbClr val="0000FF"/>
                  </a:solidFill>
                  <a:cs typeface="Times New Roman" panose="02020603050405020304" pitchFamily="18" charset="0"/>
                </a:rPr>
                <a:t>(</a:t>
              </a:r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证法二</a:t>
              </a:r>
              <a:r>
                <a:rPr lang="en-US" altLang="zh-CN">
                  <a:solidFill>
                    <a:srgbClr val="0000FF"/>
                  </a:solidFill>
                  <a:cs typeface="Times New Roman" panose="02020603050405020304" pitchFamily="18" charset="0"/>
                </a:rPr>
                <a:t>) </a:t>
              </a:r>
              <a:r>
                <a:rPr lang="en-US" altLang="zh-CN" sz="1200">
                  <a:solidFill>
                    <a:srgbClr val="0000FF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作极坐标变换  </a:t>
              </a:r>
              <a:endParaRPr lang="zh-CN" altLang="en-US" sz="2400" b="0"/>
            </a:p>
          </p:txBody>
        </p:sp>
        <p:graphicFrame>
          <p:nvGraphicFramePr>
            <p:cNvPr id="66574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3918514"/>
                </p:ext>
              </p:extLst>
            </p:nvPr>
          </p:nvGraphicFramePr>
          <p:xfrm>
            <a:off x="2667" y="1344"/>
            <a:ext cx="219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32" name="Equation" r:id="rId8" imgW="3479760" imgH="393480" progId="Equation.DSMT4">
                    <p:embed/>
                  </p:oleObj>
                </mc:Choice>
                <mc:Fallback>
                  <p:oleObj name="Equation" r:id="rId8" imgW="3479760" imgH="39348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7" y="1344"/>
                          <a:ext cx="219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6" name="Rectangle 16"/>
            <p:cNvSpPr>
              <a:spLocks noChangeArrowheads="1"/>
            </p:cNvSpPr>
            <p:nvPr/>
          </p:nvSpPr>
          <p:spPr bwMode="auto">
            <a:xfrm>
              <a:off x="4828" y="1288"/>
              <a:ext cx="5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这时 </a:t>
              </a:r>
              <a:r>
                <a:rPr lang="zh-CN" altLang="en-US" sz="1100">
                  <a:latin typeface="宋体" panose="02010600030101010101" pitchFamily="2" charset="-122"/>
                </a:rPr>
                <a:t> </a:t>
              </a:r>
              <a:endParaRPr lang="zh-CN" altLang="en-US" sz="2400" b="0"/>
            </a:p>
          </p:txBody>
        </p:sp>
      </p:grpSp>
      <p:graphicFrame>
        <p:nvGraphicFramePr>
          <p:cNvPr id="6658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846915"/>
              </p:ext>
            </p:extLst>
          </p:nvPr>
        </p:nvGraphicFramePr>
        <p:xfrm>
          <a:off x="1475656" y="3429000"/>
          <a:ext cx="4229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33" r:id="rId10" imgW="4229100" imgH="1028700" progId="Equation.DSMT4">
                  <p:embed/>
                </p:oleObj>
              </mc:Choice>
              <mc:Fallback>
                <p:oleObj r:id="rId10" imgW="4229100" imgH="10287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429000"/>
                        <a:ext cx="42291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373972"/>
              </p:ext>
            </p:extLst>
          </p:nvPr>
        </p:nvGraphicFramePr>
        <p:xfrm>
          <a:off x="1757363" y="4365625"/>
          <a:ext cx="32226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134" name="Equation" r:id="rId12" imgW="3225600" imgH="838080" progId="Equation.DSMT4">
                  <p:embed/>
                </p:oleObj>
              </mc:Choice>
              <mc:Fallback>
                <p:oleObj name="Equation" r:id="rId12" imgW="3225600" imgH="83808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4365625"/>
                        <a:ext cx="32226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97" name="Group 37"/>
          <p:cNvGrpSpPr>
            <a:grpSpLocks/>
          </p:cNvGrpSpPr>
          <p:nvPr/>
        </p:nvGrpSpPr>
        <p:grpSpPr bwMode="auto">
          <a:xfrm>
            <a:off x="684213" y="2781300"/>
            <a:ext cx="7192962" cy="519113"/>
            <a:chOff x="431" y="1752"/>
            <a:chExt cx="4531" cy="327"/>
          </a:xfrm>
        </p:grpSpPr>
        <p:graphicFrame>
          <p:nvGraphicFramePr>
            <p:cNvPr id="66579" name="Object 19"/>
            <p:cNvGraphicFramePr>
              <a:graphicFrameLocks noChangeAspect="1"/>
            </p:cNvGraphicFramePr>
            <p:nvPr/>
          </p:nvGraphicFramePr>
          <p:xfrm>
            <a:off x="431" y="1823"/>
            <a:ext cx="136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35" r:id="rId14" imgW="2159000" imgH="393700" progId="Equation.DSMT4">
                    <p:embed/>
                  </p:oleObj>
                </mc:Choice>
                <mc:Fallback>
                  <p:oleObj r:id="rId14" imgW="2159000" imgH="393700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823"/>
                          <a:ext cx="136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8" name="Object 18"/>
            <p:cNvGraphicFramePr>
              <a:graphicFrameLocks noChangeAspect="1"/>
            </p:cNvGraphicFramePr>
            <p:nvPr/>
          </p:nvGraphicFramePr>
          <p:xfrm>
            <a:off x="2562" y="1826"/>
            <a:ext cx="55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36" r:id="rId15" imgW="888614" imgH="317362" progId="Equation.DSMT4">
                    <p:embed/>
                  </p:oleObj>
                </mc:Choice>
                <mc:Fallback>
                  <p:oleObj r:id="rId15" imgW="888614" imgH="317362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826"/>
                          <a:ext cx="558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1" name="Rectangle 21"/>
            <p:cNvSpPr>
              <a:spLocks noChangeArrowheads="1"/>
            </p:cNvSpPr>
            <p:nvPr/>
          </p:nvSpPr>
          <p:spPr bwMode="auto">
            <a:xfrm>
              <a:off x="1791" y="1752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等价于</a:t>
              </a:r>
              <a:endParaRPr lang="zh-CN" altLang="en-US" sz="2400" b="0"/>
            </a:p>
          </p:txBody>
        </p:sp>
        <p:sp>
          <p:nvSpPr>
            <p:cNvPr id="66582" name="Rectangle 22"/>
            <p:cNvSpPr>
              <a:spLocks noChangeArrowheads="1"/>
            </p:cNvSpPr>
            <p:nvPr/>
          </p:nvSpPr>
          <p:spPr bwMode="auto">
            <a:xfrm>
              <a:off x="3140" y="1752"/>
              <a:ext cx="18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( </a:t>
              </a:r>
              <a:r>
                <a:rPr lang="zh-CN" altLang="en-US">
                  <a:cs typeface="Times New Roman" panose="02020603050405020304" pitchFamily="18" charset="0"/>
                </a:rPr>
                <a:t>对任何    </a:t>
              </a:r>
              <a:r>
                <a:rPr lang="en-US" altLang="zh-CN">
                  <a:cs typeface="Times New Roman" panose="02020603050405020304" pitchFamily="18" charset="0"/>
                </a:rPr>
                <a:t>). </a:t>
              </a:r>
              <a:r>
                <a:rPr lang="zh-CN" altLang="en-US">
                  <a:cs typeface="Times New Roman" panose="02020603050405020304" pitchFamily="18" charset="0"/>
                </a:rPr>
                <a:t>由于</a:t>
              </a:r>
              <a:r>
                <a:rPr lang="zh-CN" altLang="en-US" sz="1100">
                  <a:latin typeface="宋体" panose="02010600030101010101" pitchFamily="2" charset="-122"/>
                </a:rPr>
                <a:t> </a:t>
              </a:r>
              <a:endParaRPr lang="zh-CN" altLang="en-US" sz="2400" b="0"/>
            </a:p>
          </p:txBody>
        </p:sp>
        <p:graphicFrame>
          <p:nvGraphicFramePr>
            <p:cNvPr id="66593" name="Object 33"/>
            <p:cNvGraphicFramePr>
              <a:graphicFrameLocks noChangeAspect="1"/>
            </p:cNvGraphicFramePr>
            <p:nvPr/>
          </p:nvGraphicFramePr>
          <p:xfrm>
            <a:off x="3997" y="1842"/>
            <a:ext cx="24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37" name="Equation" r:id="rId17" imgW="380670" imgH="317225" progId="Equation.DSMT4">
                    <p:embed/>
                  </p:oleObj>
                </mc:Choice>
                <mc:Fallback>
                  <p:oleObj name="Equation" r:id="rId17" imgW="380670" imgH="317225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7" y="1842"/>
                          <a:ext cx="240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596" name="Group 36"/>
          <p:cNvGrpSpPr>
            <a:grpSpLocks/>
          </p:cNvGrpSpPr>
          <p:nvPr/>
        </p:nvGrpSpPr>
        <p:grpSpPr bwMode="auto">
          <a:xfrm>
            <a:off x="539750" y="5445125"/>
            <a:ext cx="8161338" cy="571500"/>
            <a:chOff x="340" y="3430"/>
            <a:chExt cx="5141" cy="360"/>
          </a:xfrm>
        </p:grpSpPr>
        <p:sp>
          <p:nvSpPr>
            <p:cNvPr id="66589" name="Rectangle 29"/>
            <p:cNvSpPr>
              <a:spLocks noChangeArrowheads="1"/>
            </p:cNvSpPr>
            <p:nvPr/>
          </p:nvSpPr>
          <p:spPr bwMode="auto">
            <a:xfrm>
              <a:off x="340" y="3430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因此，</a:t>
              </a:r>
              <a:endParaRPr lang="zh-CN" altLang="en-US" sz="2400" b="0"/>
            </a:p>
          </p:txBody>
        </p:sp>
        <p:graphicFrame>
          <p:nvGraphicFramePr>
            <p:cNvPr id="66588" name="Object 28"/>
            <p:cNvGraphicFramePr>
              <a:graphicFrameLocks noChangeAspect="1"/>
            </p:cNvGraphicFramePr>
            <p:nvPr/>
          </p:nvGraphicFramePr>
          <p:xfrm>
            <a:off x="937" y="3430"/>
            <a:ext cx="357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38" r:id="rId19" imgW="5676900" imgH="571500" progId="Equation.DSMT4">
                    <p:embed/>
                  </p:oleObj>
                </mc:Choice>
                <mc:Fallback>
                  <p:oleObj r:id="rId19" imgW="5676900" imgH="571500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7" y="3430"/>
                          <a:ext cx="3576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90" name="Rectangle 30"/>
            <p:cNvSpPr>
              <a:spLocks noChangeArrowheads="1"/>
            </p:cNvSpPr>
            <p:nvPr/>
          </p:nvSpPr>
          <p:spPr bwMode="auto">
            <a:xfrm>
              <a:off x="4425" y="3436"/>
              <a:ext cx="10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对任何    </a:t>
              </a:r>
              <a:r>
                <a:rPr lang="zh-CN" altLang="en-US" sz="1100">
                  <a:latin typeface="宋体" panose="02010600030101010101" pitchFamily="2" charset="-122"/>
                </a:rPr>
                <a:t> </a:t>
              </a:r>
              <a:endParaRPr lang="zh-CN" altLang="en-US" sz="2400" b="0"/>
            </a:p>
          </p:txBody>
        </p:sp>
        <p:graphicFrame>
          <p:nvGraphicFramePr>
            <p:cNvPr id="66595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6994491"/>
                </p:ext>
              </p:extLst>
            </p:nvPr>
          </p:nvGraphicFramePr>
          <p:xfrm>
            <a:off x="5155" y="3500"/>
            <a:ext cx="22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139" name="Equation" r:id="rId21" imgW="355320" imgH="393480" progId="Equation.DSMT4">
                    <p:embed/>
                  </p:oleObj>
                </mc:Choice>
                <mc:Fallback>
                  <p:oleObj name="Equation" r:id="rId21" imgW="355320" imgH="393480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5" y="3500"/>
                          <a:ext cx="22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614363" y="549275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latin typeface="宋体" panose="02010600030101010101" pitchFamily="2" charset="-122"/>
              </a:rPr>
              <a:t>都有 </a:t>
            </a:r>
          </a:p>
        </p:txBody>
      </p:sp>
      <p:graphicFrame>
        <p:nvGraphicFramePr>
          <p:cNvPr id="65539" name="Object 3"/>
          <p:cNvGraphicFramePr>
            <a:graphicFrameLocks noChangeAspect="1"/>
          </p:cNvGraphicFramePr>
          <p:nvPr>
            <p:extLst/>
          </p:nvPr>
        </p:nvGraphicFramePr>
        <p:xfrm>
          <a:off x="683568" y="1124744"/>
          <a:ext cx="74295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4" r:id="rId3" imgW="7429500" imgH="850900" progId="Equation.DSMT4">
                  <p:embed/>
                </p:oleObj>
              </mc:Choice>
              <mc:Fallback>
                <p:oleObj r:id="rId3" imgW="74295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124744"/>
                        <a:ext cx="74295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627063" y="2044700"/>
            <a:ext cx="7651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latin typeface="宋体" panose="02010600030101010101" pitchFamily="2" charset="-122"/>
              </a:rPr>
              <a:t>下述定理及其推论相当于一元函数极限的海涅归</a:t>
            </a: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611188" y="2765425"/>
            <a:ext cx="551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结</a:t>
            </a:r>
            <a:r>
              <a:rPr lang="zh-CN" altLang="en-US">
                <a:latin typeface="宋体" panose="02010600030101010101" pitchFamily="2" charset="-122"/>
              </a:rPr>
              <a:t>原则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</a:rPr>
              <a:t>而且证明方法也相类似</a:t>
            </a:r>
            <a:r>
              <a:rPr lang="en-US" altLang="zh-CN">
                <a:latin typeface="宋体" panose="02010600030101010101" pitchFamily="2" charset="-122"/>
              </a:rPr>
              <a:t>).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467544" y="4797152"/>
                <a:ext cx="5328592" cy="708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func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3333FF"/>
                    </a:solidFill>
                  </a:rPr>
                  <a:t>充要条件</a:t>
                </a:r>
                <a:r>
                  <a:rPr lang="zh-CN" altLang="en-US" dirty="0" smtClean="0"/>
                  <a:t>是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797152"/>
                <a:ext cx="5328592" cy="708848"/>
              </a:xfrm>
              <a:prstGeom prst="rect">
                <a:avLst/>
              </a:prstGeom>
              <a:blipFill rotWithShape="0">
                <a:blip r:embed="rId5"/>
                <a:stretch>
                  <a:fillRect t="-1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323528" y="4005064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解法</a:t>
            </a:r>
            <a:r>
              <a:rPr lang="en-US" altLang="zh-CN" dirty="0" smtClean="0"/>
              <a:t>2</a:t>
            </a:r>
            <a:r>
              <a:rPr lang="zh-CN" altLang="en-US" dirty="0" smtClean="0"/>
              <a:t>很</a:t>
            </a:r>
            <a:r>
              <a:rPr lang="zh-CN" altLang="en-US" dirty="0" smtClean="0"/>
              <a:t>有用</a:t>
            </a:r>
            <a:r>
              <a:rPr lang="en-US" altLang="zh-CN" dirty="0" smtClean="0"/>
              <a:t>, </a:t>
            </a:r>
            <a:r>
              <a:rPr lang="zh-CN" altLang="en-US" dirty="0" smtClean="0"/>
              <a:t>一般地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971600" y="5589240"/>
                <a:ext cx="69127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𝐬𝐮</m:t>
                        </m:r>
                        <m:sSub>
                          <m:sSubPr>
                            <m:ctrlPr>
                              <a:rPr lang="en-US" altLang="zh-CN" b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𝐜𝐨𝐬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𝐬𝐢𝐧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589240"/>
                <a:ext cx="6912768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41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钮正底">
  <a:themeElements>
    <a:clrScheme name="框钮正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框钮正底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框钮正底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框钮正底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D:\数学分析上册\框钮正底.pot</Template>
  <TotalTime>2669</TotalTime>
  <Words>1397</Words>
  <Application>Microsoft Office PowerPoint</Application>
  <PresentationFormat>全屏显示(4:3)</PresentationFormat>
  <Paragraphs>233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华文新魏</vt:lpstr>
      <vt:lpstr>隶书</vt:lpstr>
      <vt:lpstr>宋体</vt:lpstr>
      <vt:lpstr>Arial</vt:lpstr>
      <vt:lpstr>Cambria Math</vt:lpstr>
      <vt:lpstr>Times New Roman</vt:lpstr>
      <vt:lpstr>框钮正底</vt:lpstr>
      <vt:lpstr>MathType 6.0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Math Dept</dc:creator>
  <cp:lastModifiedBy>Windows 用户</cp:lastModifiedBy>
  <cp:revision>180</cp:revision>
  <dcterms:created xsi:type="dcterms:W3CDTF">2004-12-13T07:53:32Z</dcterms:created>
  <dcterms:modified xsi:type="dcterms:W3CDTF">2024-03-26T22:59:27Z</dcterms:modified>
</cp:coreProperties>
</file>