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handoutMasterIdLst>
    <p:handoutMasterId r:id="rId25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83"/>
    <a:srgbClr val="0000FF"/>
    <a:srgbClr val="EAEAEA"/>
    <a:srgbClr val="3333FF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4660"/>
  </p:normalViewPr>
  <p:slideViewPr>
    <p:cSldViewPr>
      <p:cViewPr varScale="1">
        <p:scale>
          <a:sx n="103" d="100"/>
          <a:sy n="103" d="100"/>
        </p:scale>
        <p:origin x="18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42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60.wmf"/><Relationship Id="rId7" Type="http://schemas.openxmlformats.org/officeDocument/2006/relationships/image" Target="../media/image63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10.wmf"/><Relationship Id="rId5" Type="http://schemas.openxmlformats.org/officeDocument/2006/relationships/image" Target="../media/image62.wmf"/><Relationship Id="rId10" Type="http://schemas.openxmlformats.org/officeDocument/2006/relationships/image" Target="../media/image66.wmf"/><Relationship Id="rId4" Type="http://schemas.openxmlformats.org/officeDocument/2006/relationships/image" Target="../media/image61.wmf"/><Relationship Id="rId9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9.wmf"/><Relationship Id="rId7" Type="http://schemas.openxmlformats.org/officeDocument/2006/relationships/image" Target="../media/image72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58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10" Type="http://schemas.openxmlformats.org/officeDocument/2006/relationships/image" Target="../media/image83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10" Type="http://schemas.openxmlformats.org/officeDocument/2006/relationships/image" Target="../media/image93.wmf"/><Relationship Id="rId4" Type="http://schemas.openxmlformats.org/officeDocument/2006/relationships/image" Target="../media/image87.wmf"/><Relationship Id="rId9" Type="http://schemas.openxmlformats.org/officeDocument/2006/relationships/image" Target="../media/image9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74.wmf"/><Relationship Id="rId7" Type="http://schemas.openxmlformats.org/officeDocument/2006/relationships/image" Target="../media/image99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Relationship Id="rId9" Type="http://schemas.openxmlformats.org/officeDocument/2006/relationships/image" Target="../media/image13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10.wmf"/><Relationship Id="rId1" Type="http://schemas.openxmlformats.org/officeDocument/2006/relationships/image" Target="../media/image24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0A1B9FFA-0D70-4185-B736-7FDF1361A9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6440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35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07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8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64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0292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7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21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95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593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1674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返回</a:t>
            </a:r>
          </a:p>
        </p:txBody>
      </p:sp>
      <p:sp>
        <p:nvSpPr>
          <p:cNvPr id="36867" name="Oval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后页</a:t>
            </a:r>
          </a:p>
        </p:txBody>
      </p:sp>
      <p:sp>
        <p:nvSpPr>
          <p:cNvPr id="36868" name="Oval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前页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4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42.w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49.wmf"/><Relationship Id="rId22" Type="http://schemas.openxmlformats.org/officeDocument/2006/relationships/image" Target="../media/image5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image" Target="../media/image57.png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5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62.wmf"/><Relationship Id="rId18" Type="http://schemas.openxmlformats.org/officeDocument/2006/relationships/oleObject" Target="../embeddings/oleObject76.bin"/><Relationship Id="rId3" Type="http://schemas.openxmlformats.org/officeDocument/2006/relationships/oleObject" Target="../embeddings/oleObject68.bin"/><Relationship Id="rId21" Type="http://schemas.openxmlformats.org/officeDocument/2006/relationships/image" Target="../media/image65.wmf"/><Relationship Id="rId7" Type="http://schemas.openxmlformats.org/officeDocument/2006/relationships/oleObject" Target="../embeddings/oleObject70.bin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7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wmf"/><Relationship Id="rId11" Type="http://schemas.openxmlformats.org/officeDocument/2006/relationships/image" Target="../media/image61.wmf"/><Relationship Id="rId5" Type="http://schemas.openxmlformats.org/officeDocument/2006/relationships/oleObject" Target="../embeddings/oleObject69.bin"/><Relationship Id="rId15" Type="http://schemas.openxmlformats.org/officeDocument/2006/relationships/image" Target="../media/image10.wmf"/><Relationship Id="rId23" Type="http://schemas.openxmlformats.org/officeDocument/2006/relationships/image" Target="../media/image66.wmf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7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73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5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81.wmf"/><Relationship Id="rId3" Type="http://schemas.openxmlformats.org/officeDocument/2006/relationships/oleObject" Target="../embeddings/oleObject87.bin"/><Relationship Id="rId21" Type="http://schemas.openxmlformats.org/officeDocument/2006/relationships/oleObject" Target="../embeddings/oleObject96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20" Type="http://schemas.openxmlformats.org/officeDocument/2006/relationships/image" Target="../media/image8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95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79.wmf"/><Relationship Id="rId22" Type="http://schemas.openxmlformats.org/officeDocument/2006/relationships/image" Target="../media/image8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91.wmf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6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20" Type="http://schemas.openxmlformats.org/officeDocument/2006/relationships/image" Target="../media/image9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87.wmf"/><Relationship Id="rId19" Type="http://schemas.openxmlformats.org/officeDocument/2006/relationships/oleObject" Target="../embeddings/oleObject105.bin"/><Relationship Id="rId4" Type="http://schemas.openxmlformats.org/officeDocument/2006/relationships/image" Target="../media/image84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89.wmf"/><Relationship Id="rId22" Type="http://schemas.openxmlformats.org/officeDocument/2006/relationships/image" Target="../media/image9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00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96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9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image" Target="../media/image106.wmf"/><Relationship Id="rId18" Type="http://schemas.openxmlformats.org/officeDocument/2006/relationships/image" Target="../media/image111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05.wmf"/><Relationship Id="rId17" Type="http://schemas.openxmlformats.org/officeDocument/2006/relationships/image" Target="../media/image11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image" Target="../media/image108.wmf"/><Relationship Id="rId10" Type="http://schemas.openxmlformats.org/officeDocument/2006/relationships/image" Target="../media/image104.wmf"/><Relationship Id="rId19" Type="http://schemas.openxmlformats.org/officeDocument/2006/relationships/image" Target="../media/image112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0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1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26.bin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1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2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30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9.wmf"/><Relationship Id="rId20" Type="http://schemas.openxmlformats.org/officeDocument/2006/relationships/image" Target="../media/image131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10" Type="http://schemas.openxmlformats.org/officeDocument/2006/relationships/image" Target="../media/image126.wmf"/><Relationship Id="rId19" Type="http://schemas.openxmlformats.org/officeDocument/2006/relationships/oleObject" Target="../embeddings/oleObject138.bin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2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3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3.wmf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2.png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10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26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image" Target="../media/image33.wmf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8.bin"/><Relationship Id="rId14" Type="http://schemas.openxmlformats.org/officeDocument/2006/relationships/oleObject" Target="../embeddings/oleObject4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1291726" y="481082"/>
            <a:ext cx="68002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40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Ch16 §</a:t>
            </a:r>
            <a:r>
              <a:rPr lang="en-US" altLang="zh-CN" sz="4000" dirty="0" smtClean="0">
                <a:ea typeface="华文新魏" panose="02010800040101010101" pitchFamily="2" charset="-122"/>
              </a:rPr>
              <a:t>3 </a:t>
            </a:r>
            <a:r>
              <a:rPr lang="en-US" altLang="zh-CN" sz="40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4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二元函数的连续性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1044575" y="1131888"/>
            <a:ext cx="7559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无论是单元微积分还是多元微积分</a:t>
            </a:r>
            <a:r>
              <a:rPr lang="en-US" altLang="zh-CN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,  </a:t>
            </a:r>
            <a:r>
              <a:rPr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其中</a:t>
            </a:r>
            <a:endParaRPr lang="zh-CN" altLang="en-US" b="0" dirty="0">
              <a:ea typeface="华文新魏" panose="02010800040101010101" pitchFamily="2" charset="-122"/>
            </a:endParaRPr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598488" y="1700213"/>
            <a:ext cx="7916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所讨论的函数</a:t>
            </a:r>
            <a:r>
              <a:rPr lang="en-US" altLang="zh-CN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最重要的一类就是连续函</a:t>
            </a:r>
            <a:r>
              <a:rPr lang="zh-CN" altLang="en-US" sz="3200" b="0" dirty="0">
                <a:ea typeface="华文新魏" panose="02010800040101010101" pitchFamily="2" charset="-122"/>
              </a:rPr>
              <a:t>数</a:t>
            </a:r>
            <a:r>
              <a:rPr lang="en-US" altLang="zh-CN" sz="3200" b="0" dirty="0"/>
              <a:t>. </a:t>
            </a:r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568325" y="2276475"/>
            <a:ext cx="8093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二元函数连续性的定义比一元函数</a:t>
            </a:r>
            <a:r>
              <a:rPr lang="zh-CN" altLang="en-US" sz="3200" b="0" dirty="0">
                <a:ea typeface="华文新魏" panose="02010800040101010101" pitchFamily="2" charset="-122"/>
              </a:rPr>
              <a:t>更一般化  </a:t>
            </a:r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577850" y="2924175"/>
            <a:ext cx="8228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了些</a:t>
            </a:r>
            <a:r>
              <a:rPr lang="en-US" altLang="zh-CN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  </a:t>
            </a:r>
            <a:r>
              <a:rPr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而它们的局部性质与在有</a:t>
            </a:r>
            <a:r>
              <a:rPr lang="zh-CN" altLang="en-US" sz="3200" b="0" dirty="0">
                <a:ea typeface="华文新魏" panose="02010800040101010101" pitchFamily="2" charset="-122"/>
              </a:rPr>
              <a:t>界闭域上的</a:t>
            </a:r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566738" y="3560763"/>
            <a:ext cx="48688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整体性质</a:t>
            </a:r>
            <a:r>
              <a:rPr lang="en-US" altLang="zh-CN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二者完全相同</a:t>
            </a:r>
            <a:r>
              <a:rPr lang="en-US" altLang="zh-CN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</p:txBody>
      </p:sp>
      <p:sp>
        <p:nvSpPr>
          <p:cNvPr id="12323" name="Rectangle 3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193800" y="4437063"/>
            <a:ext cx="5365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一、二元函数的连续性概念</a:t>
            </a:r>
          </a:p>
        </p:txBody>
      </p:sp>
      <p:sp>
        <p:nvSpPr>
          <p:cNvPr id="12324" name="Rectangle 3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87624" y="5157192"/>
            <a:ext cx="6264696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400" b="0" dirty="0">
                <a:ea typeface="华文新魏" panose="02010800040101010101" pitchFamily="2" charset="-122"/>
              </a:rPr>
              <a:t>二、有界闭域上连续函数的性质</a:t>
            </a:r>
          </a:p>
        </p:txBody>
      </p:sp>
      <p:sp>
        <p:nvSpPr>
          <p:cNvPr id="10" name="Rectangle 3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71600" y="5877272"/>
            <a:ext cx="705678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400" b="0" dirty="0" smtClean="0">
                <a:ea typeface="华文新魏" panose="02010800040101010101" pitchFamily="2" charset="-122"/>
              </a:rPr>
              <a:t>作业</a:t>
            </a:r>
            <a:r>
              <a:rPr lang="en-US" altLang="zh-CN" sz="3400" b="0" dirty="0" smtClean="0">
                <a:ea typeface="华文新魏" panose="02010800040101010101" pitchFamily="2" charset="-122"/>
              </a:rPr>
              <a:t>: 1, 5, 7, 8, 9   (</a:t>
            </a:r>
            <a:r>
              <a:rPr lang="zh-CN" altLang="en-US" sz="3400" b="0" dirty="0" smtClean="0">
                <a:ea typeface="华文新魏" panose="02010800040101010101" pitchFamily="2" charset="-122"/>
              </a:rPr>
              <a:t>总</a:t>
            </a:r>
            <a:r>
              <a:rPr lang="en-US" altLang="zh-CN" sz="3400" b="0" dirty="0" smtClean="0">
                <a:ea typeface="华文新魏" panose="02010800040101010101" pitchFamily="2" charset="-122"/>
              </a:rPr>
              <a:t>) 1, 4, 5</a:t>
            </a:r>
            <a:endParaRPr lang="zh-CN" altLang="en-US" sz="3400" b="0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584200" y="476250"/>
            <a:ext cx="8129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复合函数的连续性定理</a:t>
            </a:r>
            <a:r>
              <a:rPr lang="en-US" altLang="zh-CN"/>
              <a:t>, </a:t>
            </a:r>
            <a:r>
              <a:rPr lang="zh-CN" altLang="en-US"/>
              <a:t>其余留给读者自己去练习</a:t>
            </a:r>
            <a:r>
              <a:rPr lang="en-US" altLang="zh-CN"/>
              <a:t>.  </a:t>
            </a:r>
          </a:p>
        </p:txBody>
      </p:sp>
      <p:grpSp>
        <p:nvGrpSpPr>
          <p:cNvPr id="49182" name="Group 30"/>
          <p:cNvGrpSpPr>
            <a:grpSpLocks/>
          </p:cNvGrpSpPr>
          <p:nvPr/>
        </p:nvGrpSpPr>
        <p:grpSpPr bwMode="auto">
          <a:xfrm>
            <a:off x="606425" y="1143000"/>
            <a:ext cx="7997825" cy="519113"/>
            <a:chOff x="382" y="744"/>
            <a:chExt cx="5038" cy="327"/>
          </a:xfrm>
        </p:grpSpPr>
        <p:sp>
          <p:nvSpPr>
            <p:cNvPr id="49156" name="Rectangle 4"/>
            <p:cNvSpPr>
              <a:spLocks noChangeArrowheads="1"/>
            </p:cNvSpPr>
            <p:nvPr/>
          </p:nvSpPr>
          <p:spPr bwMode="auto">
            <a:xfrm>
              <a:off x="382" y="744"/>
              <a:ext cx="36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  <a:cs typeface="Times New Roman" panose="02020603050405020304" pitchFamily="18" charset="0"/>
                </a:rPr>
                <a:t>定理</a:t>
              </a:r>
              <a:r>
                <a:rPr lang="en-US" altLang="zh-CN">
                  <a:solidFill>
                    <a:srgbClr val="FF0000"/>
                  </a:solidFill>
                </a:rPr>
                <a:t>16.7 </a:t>
              </a:r>
              <a:r>
                <a:rPr lang="en-US" altLang="zh-CN">
                  <a:solidFill>
                    <a:srgbClr val="0000FF"/>
                  </a:solidFill>
                </a:rPr>
                <a:t>(</a:t>
              </a:r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复合函数的连续性</a:t>
              </a:r>
              <a:r>
                <a:rPr lang="en-US" altLang="zh-CN">
                  <a:solidFill>
                    <a:srgbClr val="0000FF"/>
                  </a:solidFill>
                </a:rPr>
                <a:t>)</a:t>
              </a:r>
              <a:r>
                <a:rPr lang="en-US" altLang="zh-CN"/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设函数</a:t>
              </a:r>
              <a:endParaRPr lang="zh-CN" altLang="en-US" sz="2400" b="0"/>
            </a:p>
          </p:txBody>
        </p:sp>
        <p:graphicFrame>
          <p:nvGraphicFramePr>
            <p:cNvPr id="49155" name="Object 3"/>
            <p:cNvGraphicFramePr>
              <a:graphicFrameLocks noChangeAspect="1"/>
            </p:cNvGraphicFramePr>
            <p:nvPr/>
          </p:nvGraphicFramePr>
          <p:xfrm>
            <a:off x="4041" y="799"/>
            <a:ext cx="106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97" r:id="rId3" imgW="1688367" imgH="393529" progId="Equation.DSMT4">
                    <p:embed/>
                  </p:oleObj>
                </mc:Choice>
                <mc:Fallback>
                  <p:oleObj r:id="rId3" imgW="1688367" imgH="393529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1" y="799"/>
                          <a:ext cx="106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7" name="Rectangle 5"/>
            <p:cNvSpPr>
              <a:spLocks noChangeArrowheads="1"/>
            </p:cNvSpPr>
            <p:nvPr/>
          </p:nvSpPr>
          <p:spPr bwMode="auto">
            <a:xfrm>
              <a:off x="5057" y="744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和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520700" y="3103563"/>
            <a:ext cx="4338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/>
              <a:t> </a:t>
            </a:r>
            <a:r>
              <a:rPr lang="zh-CN" altLang="en-US"/>
              <a:t>义</a:t>
            </a:r>
            <a:r>
              <a:rPr lang="en-US" altLang="zh-CN"/>
              <a:t>,  </a:t>
            </a:r>
            <a:r>
              <a:rPr lang="zh-CN" altLang="en-US"/>
              <a:t>并在点 </a:t>
            </a:r>
            <a:r>
              <a:rPr lang="en-US" altLang="zh-CN" i="1"/>
              <a:t>Q</a:t>
            </a:r>
            <a:r>
              <a:rPr lang="en-US" altLang="zh-CN" baseline="-30000"/>
              <a:t>0 </a:t>
            </a:r>
            <a:r>
              <a:rPr lang="zh-CN" altLang="en-US"/>
              <a:t>连续</a:t>
            </a:r>
            <a:r>
              <a:rPr lang="en-US" altLang="zh-CN"/>
              <a:t>, </a:t>
            </a:r>
            <a:r>
              <a:rPr lang="zh-CN" altLang="en-US"/>
              <a:t>其中                         </a:t>
            </a:r>
            <a:endParaRPr lang="zh-CN" altLang="en-US" sz="2400" b="0"/>
          </a:p>
        </p:txBody>
      </p:sp>
      <p:graphicFrame>
        <p:nvGraphicFramePr>
          <p:cNvPr id="49165" name="Object 13"/>
          <p:cNvGraphicFramePr>
            <a:graphicFrameLocks noChangeAspect="1"/>
          </p:cNvGraphicFramePr>
          <p:nvPr/>
        </p:nvGraphicFramePr>
        <p:xfrm>
          <a:off x="2163763" y="3789363"/>
          <a:ext cx="4495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98" name="Equation" r:id="rId5" imgW="4495800" imgH="431800" progId="Equation.DSMT4">
                  <p:embed/>
                </p:oleObj>
              </mc:Choice>
              <mc:Fallback>
                <p:oleObj name="Equation" r:id="rId5" imgW="4495800" imgH="4318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3789363"/>
                        <a:ext cx="44958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80" name="Group 28"/>
          <p:cNvGrpSpPr>
            <a:grpSpLocks/>
          </p:cNvGrpSpPr>
          <p:nvPr/>
        </p:nvGrpSpPr>
        <p:grpSpPr bwMode="auto">
          <a:xfrm>
            <a:off x="587375" y="4365625"/>
            <a:ext cx="8097838" cy="590550"/>
            <a:chOff x="340" y="2922"/>
            <a:chExt cx="5101" cy="372"/>
          </a:xfrm>
        </p:grpSpPr>
        <p:sp>
          <p:nvSpPr>
            <p:cNvPr id="49170" name="Rectangle 18"/>
            <p:cNvSpPr>
              <a:spLocks noChangeArrowheads="1"/>
            </p:cNvSpPr>
            <p:nvPr/>
          </p:nvSpPr>
          <p:spPr bwMode="auto">
            <a:xfrm>
              <a:off x="340" y="2922"/>
              <a:ext cx="1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则复合函数</a:t>
              </a:r>
              <a:r>
                <a:rPr lang="zh-CN" altLang="en-US" sz="1400"/>
                <a:t> </a:t>
              </a:r>
              <a:endParaRPr lang="zh-CN" altLang="en-US" sz="2400" b="0"/>
            </a:p>
          </p:txBody>
        </p:sp>
        <p:graphicFrame>
          <p:nvGraphicFramePr>
            <p:cNvPr id="49169" name="Object 17"/>
            <p:cNvGraphicFramePr>
              <a:graphicFrameLocks noChangeAspect="1"/>
            </p:cNvGraphicFramePr>
            <p:nvPr/>
          </p:nvGraphicFramePr>
          <p:xfrm>
            <a:off x="1554" y="3003"/>
            <a:ext cx="277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99" r:id="rId7" imgW="4406900" imgH="393700" progId="Equation.DSMT4">
                    <p:embed/>
                  </p:oleObj>
                </mc:Choice>
                <mc:Fallback>
                  <p:oleObj r:id="rId7" imgW="4406900" imgH="39370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4" y="3003"/>
                          <a:ext cx="277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1" name="Rectangle 19"/>
            <p:cNvSpPr>
              <a:spLocks noChangeArrowheads="1"/>
            </p:cNvSpPr>
            <p:nvPr/>
          </p:nvSpPr>
          <p:spPr bwMode="auto">
            <a:xfrm>
              <a:off x="4234" y="2967"/>
              <a:ext cx="12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1400"/>
                <a:t>  </a:t>
              </a:r>
              <a:r>
                <a:rPr lang="zh-CN" altLang="en-US"/>
                <a:t>在点 </a:t>
              </a:r>
              <a:r>
                <a:rPr lang="en-US" altLang="zh-CN" i="1"/>
                <a:t>P</a:t>
              </a:r>
              <a:r>
                <a:rPr lang="en-US" altLang="zh-CN" baseline="-30000"/>
                <a:t>0 </a:t>
              </a:r>
              <a:r>
                <a:rPr lang="zh-CN" altLang="en-US"/>
                <a:t>也 </a:t>
              </a:r>
              <a:endParaRPr lang="zh-CN" altLang="en-US" sz="2400" b="0"/>
            </a:p>
          </p:txBody>
        </p:sp>
      </p:grp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582613" y="4956175"/>
            <a:ext cx="1109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连续</a:t>
            </a:r>
            <a:r>
              <a:rPr lang="en-US" altLang="zh-CN"/>
              <a:t>.                  </a:t>
            </a:r>
          </a:p>
        </p:txBody>
      </p:sp>
      <p:grpSp>
        <p:nvGrpSpPr>
          <p:cNvPr id="49187" name="Group 35"/>
          <p:cNvGrpSpPr>
            <a:grpSpLocks/>
          </p:cNvGrpSpPr>
          <p:nvPr/>
        </p:nvGrpSpPr>
        <p:grpSpPr bwMode="auto">
          <a:xfrm>
            <a:off x="600075" y="5516563"/>
            <a:ext cx="7712075" cy="519112"/>
            <a:chOff x="378" y="3475"/>
            <a:chExt cx="4858" cy="327"/>
          </a:xfrm>
        </p:grpSpPr>
        <p:sp>
          <p:nvSpPr>
            <p:cNvPr id="49174" name="Rectangle 22"/>
            <p:cNvSpPr>
              <a:spLocks noChangeArrowheads="1"/>
            </p:cNvSpPr>
            <p:nvPr/>
          </p:nvSpPr>
          <p:spPr bwMode="auto">
            <a:xfrm>
              <a:off x="378" y="3475"/>
              <a:ext cx="27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证</a:t>
              </a:r>
              <a:r>
                <a:rPr lang="zh-CN" altLang="en-US"/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由 </a:t>
              </a:r>
              <a:r>
                <a:rPr lang="en-US" altLang="zh-CN" i="1"/>
                <a:t>f </a:t>
              </a:r>
              <a:r>
                <a:rPr lang="zh-CN" altLang="en-US">
                  <a:cs typeface="Times New Roman" panose="02020603050405020304" pitchFamily="18" charset="0"/>
                </a:rPr>
                <a:t>在点 </a:t>
              </a:r>
              <a:r>
                <a:rPr lang="en-US" altLang="zh-CN" i="1"/>
                <a:t>Q</a:t>
              </a:r>
              <a:r>
                <a:rPr lang="en-US" altLang="zh-CN" baseline="-30000"/>
                <a:t>0 </a:t>
              </a:r>
              <a:r>
                <a:rPr lang="zh-CN" altLang="en-US">
                  <a:cs typeface="Times New Roman" panose="02020603050405020304" pitchFamily="18" charset="0"/>
                </a:rPr>
                <a:t>连续可知：</a:t>
              </a:r>
              <a:endParaRPr lang="zh-CN" altLang="en-US" sz="2400" b="0"/>
            </a:p>
          </p:txBody>
        </p:sp>
        <p:graphicFrame>
          <p:nvGraphicFramePr>
            <p:cNvPr id="49173" name="Object 21"/>
            <p:cNvGraphicFramePr>
              <a:graphicFrameLocks noChangeAspect="1"/>
            </p:cNvGraphicFramePr>
            <p:nvPr/>
          </p:nvGraphicFramePr>
          <p:xfrm>
            <a:off x="2978" y="3547"/>
            <a:ext cx="148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00" r:id="rId9" imgW="2349500" imgH="393700" progId="Equation.DSMT4">
                    <p:embed/>
                  </p:oleObj>
                </mc:Choice>
                <mc:Fallback>
                  <p:oleObj r:id="rId9" imgW="2349500" imgH="39370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8" y="3547"/>
                          <a:ext cx="148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5" name="Rectangle 23"/>
            <p:cNvSpPr>
              <a:spLocks noChangeArrowheads="1"/>
            </p:cNvSpPr>
            <p:nvPr/>
          </p:nvSpPr>
          <p:spPr bwMode="auto">
            <a:xfrm>
              <a:off x="4370" y="3475"/>
              <a:ext cx="8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使得当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49188" name="Group 36"/>
          <p:cNvGrpSpPr>
            <a:grpSpLocks/>
          </p:cNvGrpSpPr>
          <p:nvPr/>
        </p:nvGrpSpPr>
        <p:grpSpPr bwMode="auto">
          <a:xfrm>
            <a:off x="684213" y="1806575"/>
            <a:ext cx="7927975" cy="519113"/>
            <a:chOff x="431" y="1138"/>
            <a:chExt cx="4994" cy="327"/>
          </a:xfrm>
        </p:grpSpPr>
        <p:graphicFrame>
          <p:nvGraphicFramePr>
            <p:cNvPr id="49159" name="Object 7"/>
            <p:cNvGraphicFramePr>
              <a:graphicFrameLocks noChangeAspect="1"/>
            </p:cNvGraphicFramePr>
            <p:nvPr/>
          </p:nvGraphicFramePr>
          <p:xfrm>
            <a:off x="431" y="1183"/>
            <a:ext cx="106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01" r:id="rId11" imgW="1688367" imgH="393529" progId="Equation.DSMT4">
                    <p:embed/>
                  </p:oleObj>
                </mc:Choice>
                <mc:Fallback>
                  <p:oleObj r:id="rId11" imgW="1688367" imgH="393529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183"/>
                          <a:ext cx="106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1" name="Rectangle 9"/>
            <p:cNvSpPr>
              <a:spLocks noChangeArrowheads="1"/>
            </p:cNvSpPr>
            <p:nvPr/>
          </p:nvSpPr>
          <p:spPr bwMode="auto">
            <a:xfrm>
              <a:off x="1445" y="1138"/>
              <a:ext cx="39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在点               </a:t>
              </a:r>
              <a:r>
                <a:rPr lang="zh-CN" altLang="en-US"/>
                <a:t>   </a:t>
              </a:r>
              <a:r>
                <a:rPr lang="zh-CN" altLang="en-US">
                  <a:cs typeface="Times New Roman" panose="02020603050405020304" pitchFamily="18" charset="0"/>
                </a:rPr>
                <a:t>的某邻域内有</a:t>
              </a:r>
              <a:r>
                <a:rPr lang="zh-CN" altLang="en-US"/>
                <a:t>定义</a:t>
              </a:r>
              <a:r>
                <a:rPr lang="en-US" altLang="zh-CN"/>
                <a:t>, </a:t>
              </a:r>
              <a:r>
                <a:rPr lang="zh-CN" altLang="en-US"/>
                <a:t>并在 </a:t>
              </a:r>
            </a:p>
          </p:txBody>
        </p:sp>
        <p:graphicFrame>
          <p:nvGraphicFramePr>
            <p:cNvPr id="49183" name="Object 31"/>
            <p:cNvGraphicFramePr>
              <a:graphicFrameLocks noChangeAspect="1"/>
            </p:cNvGraphicFramePr>
            <p:nvPr/>
          </p:nvGraphicFramePr>
          <p:xfrm>
            <a:off x="2012" y="1186"/>
            <a:ext cx="9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02" name="Equation" r:id="rId13" imgW="1435100" imgH="431800" progId="Equation.DSMT4">
                    <p:embed/>
                  </p:oleObj>
                </mc:Choice>
                <mc:Fallback>
                  <p:oleObj name="Equation" r:id="rId13" imgW="1435100" imgH="431800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2" y="1186"/>
                          <a:ext cx="90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85" name="Group 33"/>
          <p:cNvGrpSpPr>
            <a:grpSpLocks/>
          </p:cNvGrpSpPr>
          <p:nvPr/>
        </p:nvGrpSpPr>
        <p:grpSpPr bwMode="auto">
          <a:xfrm>
            <a:off x="573088" y="2460625"/>
            <a:ext cx="7926387" cy="534988"/>
            <a:chOff x="361" y="1598"/>
            <a:chExt cx="4993" cy="337"/>
          </a:xfrm>
        </p:grpSpPr>
        <p:sp>
          <p:nvSpPr>
            <p:cNvPr id="49162" name="Rectangle 10"/>
            <p:cNvSpPr>
              <a:spLocks noChangeArrowheads="1"/>
            </p:cNvSpPr>
            <p:nvPr/>
          </p:nvSpPr>
          <p:spPr bwMode="auto">
            <a:xfrm>
              <a:off x="361" y="1606"/>
              <a:ext cx="24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点     连续</a:t>
              </a:r>
              <a:r>
                <a:rPr lang="en-US" altLang="zh-CN"/>
                <a:t>;  </a:t>
              </a:r>
              <a:r>
                <a:rPr lang="en-US" altLang="zh-CN" i="1"/>
                <a:t>f </a:t>
              </a:r>
              <a:r>
                <a:rPr lang="en-US" altLang="zh-CN"/>
                <a:t>(</a:t>
              </a:r>
              <a:r>
                <a:rPr lang="en-US" altLang="zh-CN" i="1"/>
                <a:t>u</a:t>
              </a:r>
              <a:r>
                <a:rPr lang="en-US" altLang="zh-CN"/>
                <a:t>, </a:t>
              </a:r>
              <a:r>
                <a:rPr lang="en-US" altLang="zh-CN" i="1"/>
                <a:t>v</a:t>
              </a:r>
              <a:r>
                <a:rPr lang="en-US" altLang="zh-CN"/>
                <a:t>) </a:t>
              </a:r>
              <a:r>
                <a:rPr lang="zh-CN" altLang="en-US"/>
                <a:t>在点 </a:t>
              </a:r>
            </a:p>
          </p:txBody>
        </p:sp>
        <p:graphicFrame>
          <p:nvGraphicFramePr>
            <p:cNvPr id="49163" name="Object 11"/>
            <p:cNvGraphicFramePr>
              <a:graphicFrameLocks noChangeAspect="1"/>
            </p:cNvGraphicFramePr>
            <p:nvPr/>
          </p:nvGraphicFramePr>
          <p:xfrm>
            <a:off x="2768" y="1651"/>
            <a:ext cx="8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03" name="Equation" r:id="rId15" imgW="1409088" imgH="431613" progId="Equation.DSMT4">
                    <p:embed/>
                  </p:oleObj>
                </mc:Choice>
                <mc:Fallback>
                  <p:oleObj name="Equation" r:id="rId15" imgW="1409088" imgH="431613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8" y="1651"/>
                          <a:ext cx="88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6" name="Object 24"/>
            <p:cNvGraphicFramePr>
              <a:graphicFrameLocks noChangeAspect="1"/>
            </p:cNvGraphicFramePr>
            <p:nvPr/>
          </p:nvGraphicFramePr>
          <p:xfrm>
            <a:off x="673" y="1663"/>
            <a:ext cx="2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04" name="Equation" r:id="rId17" imgW="342751" imgH="431613" progId="Equation.DSMT4">
                    <p:embed/>
                  </p:oleObj>
                </mc:Choice>
                <mc:Fallback>
                  <p:oleObj name="Equation" r:id="rId17" imgW="342751" imgH="431613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" y="1663"/>
                          <a:ext cx="21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84" name="Rectangle 32"/>
            <p:cNvSpPr>
              <a:spLocks noChangeArrowheads="1"/>
            </p:cNvSpPr>
            <p:nvPr/>
          </p:nvSpPr>
          <p:spPr bwMode="auto">
            <a:xfrm>
              <a:off x="3663" y="1598"/>
              <a:ext cx="1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的某邻域内有定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2747963" y="1052513"/>
          <a:ext cx="35528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50" r:id="rId3" imgW="3556000" imgH="431800" progId="Equation.DSMT4">
                  <p:embed/>
                </p:oleObj>
              </mc:Choice>
              <mc:Fallback>
                <p:oleObj r:id="rId3" imgW="3556000" imgH="4318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1052513"/>
                        <a:ext cx="35528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62" name="Group 34"/>
          <p:cNvGrpSpPr>
            <a:grpSpLocks/>
          </p:cNvGrpSpPr>
          <p:nvPr/>
        </p:nvGrpSpPr>
        <p:grpSpPr bwMode="auto">
          <a:xfrm>
            <a:off x="706438" y="476250"/>
            <a:ext cx="4570412" cy="519113"/>
            <a:chOff x="439" y="288"/>
            <a:chExt cx="2879" cy="327"/>
          </a:xfrm>
        </p:grpSpPr>
        <p:graphicFrame>
          <p:nvGraphicFramePr>
            <p:cNvPr id="48131" name="Object 3"/>
            <p:cNvGraphicFramePr>
              <a:graphicFrameLocks noChangeAspect="1"/>
            </p:cNvGraphicFramePr>
            <p:nvPr/>
          </p:nvGraphicFramePr>
          <p:xfrm>
            <a:off x="439" y="306"/>
            <a:ext cx="22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51" name="Equation" r:id="rId5" imgW="3606800" imgH="431800" progId="Equation.DSMT4">
                    <p:embed/>
                  </p:oleObj>
                </mc:Choice>
                <mc:Fallback>
                  <p:oleObj name="Equation" r:id="rId5" imgW="3606800" imgH="43180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" y="306"/>
                          <a:ext cx="227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2640" y="288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时</a:t>
              </a:r>
              <a:r>
                <a:rPr lang="en-US" altLang="zh-CN"/>
                <a:t>, </a:t>
              </a:r>
              <a:r>
                <a:rPr lang="zh-CN" altLang="en-US"/>
                <a:t>有</a:t>
              </a:r>
              <a:endParaRPr lang="zh-CN" altLang="en-US" sz="2400" b="0"/>
            </a:p>
          </p:txBody>
        </p:sp>
      </p:grpSp>
      <p:grpSp>
        <p:nvGrpSpPr>
          <p:cNvPr id="48163" name="Group 35"/>
          <p:cNvGrpSpPr>
            <a:grpSpLocks/>
          </p:cNvGrpSpPr>
          <p:nvPr/>
        </p:nvGrpSpPr>
        <p:grpSpPr bwMode="auto">
          <a:xfrm>
            <a:off x="568325" y="1628775"/>
            <a:ext cx="7848600" cy="519113"/>
            <a:chOff x="340" y="1097"/>
            <a:chExt cx="4944" cy="327"/>
          </a:xfrm>
        </p:grpSpPr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40" y="1097"/>
              <a:ext cx="36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又由   </a:t>
              </a:r>
              <a:r>
                <a:rPr lang="zh-CN" altLang="en-US" i="1"/>
                <a:t>、   </a:t>
              </a:r>
              <a:r>
                <a:rPr lang="zh-CN" altLang="en-US">
                  <a:cs typeface="Times New Roman" panose="02020603050405020304" pitchFamily="18" charset="0"/>
                </a:rPr>
                <a:t>在点 </a:t>
              </a:r>
              <a:r>
                <a:rPr lang="en-US" altLang="zh-CN" i="1"/>
                <a:t>P</a:t>
              </a:r>
              <a:r>
                <a:rPr lang="en-US" altLang="zh-CN" baseline="-30000"/>
                <a:t>0 </a:t>
              </a:r>
              <a:r>
                <a:rPr lang="zh-CN" altLang="en-US">
                  <a:cs typeface="Times New Roman" panose="02020603050405020304" pitchFamily="18" charset="0"/>
                </a:rPr>
                <a:t>连续可知</a:t>
              </a:r>
              <a:r>
                <a:rPr lang="en-US" altLang="zh-CN">
                  <a:cs typeface="Times New Roman" panose="02020603050405020304" pitchFamily="18" charset="0"/>
                </a:rPr>
                <a:t>:  </a:t>
              </a:r>
              <a:r>
                <a:rPr lang="zh-CN" altLang="en-US">
                  <a:cs typeface="Times New Roman" panose="02020603050405020304" pitchFamily="18" charset="0"/>
                </a:rPr>
                <a:t>对上述</a:t>
              </a:r>
              <a:r>
                <a:rPr lang="zh-CN" altLang="en-US" sz="1400"/>
                <a:t> </a:t>
              </a:r>
              <a:endParaRPr lang="zh-CN" altLang="en-US" sz="2400" b="0"/>
            </a:p>
          </p:txBody>
        </p:sp>
        <p:graphicFrame>
          <p:nvGraphicFramePr>
            <p:cNvPr id="48135" name="Object 7"/>
            <p:cNvGraphicFramePr>
              <a:graphicFrameLocks noChangeAspect="1"/>
            </p:cNvGraphicFramePr>
            <p:nvPr/>
          </p:nvGraphicFramePr>
          <p:xfrm>
            <a:off x="3958" y="1143"/>
            <a:ext cx="132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52" r:id="rId7" imgW="2108200" imgH="393700" progId="Equation.DSMT4">
                    <p:embed/>
                  </p:oleObj>
                </mc:Choice>
                <mc:Fallback>
                  <p:oleObj r:id="rId7" imgW="2108200" imgH="39370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8" y="1143"/>
                          <a:ext cx="132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8" name="Object 10"/>
            <p:cNvGraphicFramePr>
              <a:graphicFrameLocks noChangeAspect="1"/>
            </p:cNvGraphicFramePr>
            <p:nvPr/>
          </p:nvGraphicFramePr>
          <p:xfrm>
            <a:off x="904" y="1184"/>
            <a:ext cx="44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53" name="Equation" r:id="rId9" imgW="698197" imgH="317362" progId="Equation.DSMT4">
                    <p:embed/>
                  </p:oleObj>
                </mc:Choice>
                <mc:Fallback>
                  <p:oleObj name="Equation" r:id="rId9" imgW="698197" imgH="317362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1184"/>
                          <a:ext cx="440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158" name="Group 30"/>
          <p:cNvGrpSpPr>
            <a:grpSpLocks/>
          </p:cNvGrpSpPr>
          <p:nvPr/>
        </p:nvGrpSpPr>
        <p:grpSpPr bwMode="auto">
          <a:xfrm>
            <a:off x="592138" y="2295525"/>
            <a:ext cx="5861050" cy="519113"/>
            <a:chOff x="379" y="1525"/>
            <a:chExt cx="3692" cy="327"/>
          </a:xfrm>
        </p:grpSpPr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79" y="1525"/>
              <a:ext cx="11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使</a:t>
              </a:r>
              <a:r>
                <a:rPr lang="zh-CN" altLang="en-US"/>
                <a:t>得当</a:t>
              </a:r>
            </a:p>
          </p:txBody>
        </p:sp>
        <p:graphicFrame>
          <p:nvGraphicFramePr>
            <p:cNvPr id="48140" name="Object 12"/>
            <p:cNvGraphicFramePr>
              <a:graphicFrameLocks noChangeAspect="1"/>
            </p:cNvGraphicFramePr>
            <p:nvPr/>
          </p:nvGraphicFramePr>
          <p:xfrm>
            <a:off x="1038" y="1571"/>
            <a:ext cx="244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54" r:id="rId11" imgW="3873500" imgH="431800" progId="Equation.DSMT4">
                    <p:embed/>
                  </p:oleObj>
                </mc:Choice>
                <mc:Fallback>
                  <p:oleObj r:id="rId11" imgW="3873500" imgH="43180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8" y="1571"/>
                          <a:ext cx="244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2" name="Rectangle 14"/>
            <p:cNvSpPr>
              <a:spLocks noChangeArrowheads="1"/>
            </p:cNvSpPr>
            <p:nvPr/>
          </p:nvSpPr>
          <p:spPr bwMode="auto">
            <a:xfrm>
              <a:off x="3393" y="1525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时</a:t>
              </a:r>
              <a:r>
                <a:rPr lang="en-US" altLang="zh-CN"/>
                <a:t>, </a:t>
              </a:r>
              <a:r>
                <a:rPr lang="zh-CN" altLang="en-US"/>
                <a:t>有</a:t>
              </a:r>
              <a:endParaRPr lang="zh-CN" altLang="en-US" sz="2400" b="0"/>
            </a:p>
          </p:txBody>
        </p:sp>
      </p:grpSp>
      <p:graphicFrame>
        <p:nvGraphicFramePr>
          <p:cNvPr id="48146" name="Object 18"/>
          <p:cNvGraphicFramePr>
            <a:graphicFrameLocks noChangeAspect="1"/>
          </p:cNvGraphicFramePr>
          <p:nvPr/>
        </p:nvGraphicFramePr>
        <p:xfrm>
          <a:off x="2216150" y="3011488"/>
          <a:ext cx="50196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55" r:id="rId13" imgW="5016500" imgH="431800" progId="Equation.DSMT4">
                  <p:embed/>
                </p:oleObj>
              </mc:Choice>
              <mc:Fallback>
                <p:oleObj r:id="rId13" imgW="5016500" imgH="4318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3011488"/>
                        <a:ext cx="50196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5" name="Object 17"/>
          <p:cNvGraphicFramePr>
            <a:graphicFrameLocks noChangeAspect="1"/>
          </p:cNvGraphicFramePr>
          <p:nvPr/>
        </p:nvGraphicFramePr>
        <p:xfrm>
          <a:off x="2235200" y="3644900"/>
          <a:ext cx="5000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56" r:id="rId15" imgW="5003800" imgH="431800" progId="Equation.DSMT4">
                  <p:embed/>
                </p:oleObj>
              </mc:Choice>
              <mc:Fallback>
                <p:oleObj r:id="rId15" imgW="5003800" imgH="4318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3644900"/>
                        <a:ext cx="50006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9" name="Object 21"/>
          <p:cNvGraphicFramePr>
            <a:graphicFrameLocks noChangeAspect="1"/>
          </p:cNvGraphicFramePr>
          <p:nvPr/>
        </p:nvGraphicFramePr>
        <p:xfrm>
          <a:off x="1116013" y="4878388"/>
          <a:ext cx="69627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57" r:id="rId17" imgW="6959600" imgH="431800" progId="Equation.DSMT4">
                  <p:embed/>
                </p:oleObj>
              </mc:Choice>
              <mc:Fallback>
                <p:oleObj r:id="rId17" imgW="6959600" imgH="4318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878388"/>
                        <a:ext cx="69627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59" name="Group 31"/>
          <p:cNvGrpSpPr>
            <a:grpSpLocks/>
          </p:cNvGrpSpPr>
          <p:nvPr/>
        </p:nvGrpSpPr>
        <p:grpSpPr bwMode="auto">
          <a:xfrm>
            <a:off x="592138" y="4221163"/>
            <a:ext cx="7777162" cy="520700"/>
            <a:chOff x="385" y="2737"/>
            <a:chExt cx="4899" cy="328"/>
          </a:xfrm>
        </p:grpSpPr>
        <p:graphicFrame>
          <p:nvGraphicFramePr>
            <p:cNvPr id="48150" name="Object 22"/>
            <p:cNvGraphicFramePr>
              <a:graphicFrameLocks noChangeAspect="1"/>
            </p:cNvGraphicFramePr>
            <p:nvPr/>
          </p:nvGraphicFramePr>
          <p:xfrm>
            <a:off x="1701" y="2783"/>
            <a:ext cx="231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58" r:id="rId19" imgW="3670300" imgH="431800" progId="Equation.DSMT4">
                    <p:embed/>
                  </p:oleObj>
                </mc:Choice>
                <mc:Fallback>
                  <p:oleObj r:id="rId19" imgW="3670300" imgH="43180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783"/>
                          <a:ext cx="231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1" name="Rectangle 23"/>
            <p:cNvSpPr>
              <a:spLocks noChangeArrowheads="1"/>
            </p:cNvSpPr>
            <p:nvPr/>
          </p:nvSpPr>
          <p:spPr bwMode="auto">
            <a:xfrm>
              <a:off x="385" y="2737"/>
              <a:ext cx="13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综合起来</a:t>
              </a:r>
              <a:r>
                <a:rPr lang="en-US" altLang="zh-CN"/>
                <a:t>, </a:t>
              </a:r>
              <a:r>
                <a:rPr lang="zh-CN" altLang="en-US"/>
                <a:t>当</a:t>
              </a:r>
              <a:r>
                <a:rPr lang="zh-CN" altLang="en-US" sz="1400"/>
                <a:t> </a:t>
              </a:r>
              <a:endParaRPr lang="zh-CN" altLang="en-US" sz="2400" b="0"/>
            </a:p>
          </p:txBody>
        </p:sp>
        <p:sp>
          <p:nvSpPr>
            <p:cNvPr id="48152" name="Rectangle 24"/>
            <p:cNvSpPr>
              <a:spLocks noChangeArrowheads="1"/>
            </p:cNvSpPr>
            <p:nvPr/>
          </p:nvSpPr>
          <p:spPr bwMode="auto">
            <a:xfrm>
              <a:off x="3923" y="2738"/>
              <a:ext cx="13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altLang="zh-CN" sz="1400"/>
                <a:t> </a:t>
              </a:r>
              <a:r>
                <a:rPr lang="zh-CN" altLang="en-US"/>
                <a:t>时</a:t>
              </a:r>
              <a:r>
                <a:rPr lang="en-US" altLang="zh-CN"/>
                <a:t>, </a:t>
              </a:r>
              <a:r>
                <a:rPr lang="zh-CN" altLang="en-US"/>
                <a:t>便有</a:t>
              </a:r>
              <a:endParaRPr lang="zh-CN" altLang="en-US" sz="2400" b="0"/>
            </a:p>
          </p:txBody>
        </p:sp>
      </p:grpSp>
      <p:grpSp>
        <p:nvGrpSpPr>
          <p:cNvPr id="48161" name="Group 33"/>
          <p:cNvGrpSpPr>
            <a:grpSpLocks/>
          </p:cNvGrpSpPr>
          <p:nvPr/>
        </p:nvGrpSpPr>
        <p:grpSpPr bwMode="auto">
          <a:xfrm>
            <a:off x="587375" y="5416550"/>
            <a:ext cx="7292975" cy="576263"/>
            <a:chOff x="340" y="3475"/>
            <a:chExt cx="4594" cy="363"/>
          </a:xfrm>
        </p:grpSpPr>
        <p:sp>
          <p:nvSpPr>
            <p:cNvPr id="48155" name="Rectangle 27"/>
            <p:cNvSpPr>
              <a:spLocks noChangeArrowheads="1"/>
            </p:cNvSpPr>
            <p:nvPr/>
          </p:nvSpPr>
          <p:spPr bwMode="auto">
            <a:xfrm>
              <a:off x="340" y="3475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所以  </a:t>
              </a:r>
              <a:endParaRPr lang="zh-CN" altLang="en-US" sz="2400" b="0"/>
            </a:p>
          </p:txBody>
        </p:sp>
        <p:graphicFrame>
          <p:nvGraphicFramePr>
            <p:cNvPr id="48154" name="Object 26"/>
            <p:cNvGraphicFramePr>
              <a:graphicFrameLocks noChangeAspect="1"/>
            </p:cNvGraphicFramePr>
            <p:nvPr/>
          </p:nvGraphicFramePr>
          <p:xfrm>
            <a:off x="884" y="3547"/>
            <a:ext cx="180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59" r:id="rId21" imgW="2870200" imgH="393700" progId="Equation.DSMT4">
                    <p:embed/>
                  </p:oleObj>
                </mc:Choice>
                <mc:Fallback>
                  <p:oleObj r:id="rId21" imgW="2870200" imgH="39370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3547"/>
                          <a:ext cx="180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6" name="Rectangle 28"/>
            <p:cNvSpPr>
              <a:spLocks noChangeArrowheads="1"/>
            </p:cNvSpPr>
            <p:nvPr/>
          </p:nvSpPr>
          <p:spPr bwMode="auto">
            <a:xfrm>
              <a:off x="2686" y="3511"/>
              <a:ext cx="2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在点                  连续</a:t>
              </a:r>
              <a:r>
                <a:rPr lang="en-US" altLang="zh-CN"/>
                <a:t>.   </a:t>
              </a:r>
              <a:endParaRPr lang="en-US" altLang="zh-CN" sz="2400" b="0"/>
            </a:p>
          </p:txBody>
        </p:sp>
        <p:graphicFrame>
          <p:nvGraphicFramePr>
            <p:cNvPr id="48160" name="Object 32"/>
            <p:cNvGraphicFramePr>
              <a:graphicFrameLocks noChangeAspect="1"/>
            </p:cNvGraphicFramePr>
            <p:nvPr/>
          </p:nvGraphicFramePr>
          <p:xfrm>
            <a:off x="3249" y="3566"/>
            <a:ext cx="9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60" name="Equation" r:id="rId23" imgW="1435100" imgH="431800" progId="Equation.DSMT4">
                    <p:embed/>
                  </p:oleObj>
                </mc:Choice>
                <mc:Fallback>
                  <p:oleObj name="Equation" r:id="rId23" imgW="1435100" imgH="43180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9" y="3566"/>
                          <a:ext cx="90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1403350" y="420688"/>
            <a:ext cx="6584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0">
                <a:solidFill>
                  <a:srgbClr val="3333FF"/>
                </a:solidFill>
                <a:ea typeface="华文新魏" panose="02010800040101010101" pitchFamily="2" charset="-122"/>
              </a:rPr>
              <a:t>二、有界闭域上连续函数的性质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625475" y="1109663"/>
            <a:ext cx="804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本段讨论有界闭域上多元连续函数的整体性质</a:t>
            </a:r>
            <a:r>
              <a:rPr lang="en-US" altLang="zh-CN"/>
              <a:t>.  </a:t>
            </a:r>
            <a:r>
              <a:rPr lang="zh-CN" altLang="en-US"/>
              <a:t>这 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584200" y="1757363"/>
            <a:ext cx="7948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可以看作闭区间上一元连续函数性质的推广</a:t>
            </a:r>
            <a:r>
              <a:rPr lang="en-US" altLang="zh-CN"/>
              <a:t>.          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590550" y="2403009"/>
            <a:ext cx="7181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16. 8 </a:t>
            </a:r>
            <a:r>
              <a:rPr lang="en-US" altLang="zh-CN" dirty="0">
                <a:solidFill>
                  <a:srgbClr val="0000FF"/>
                </a:solidFill>
              </a:rPr>
              <a:t>( </a:t>
            </a:r>
            <a:r>
              <a:rPr lang="zh-CN" altLang="en-US" dirty="0">
                <a:solidFill>
                  <a:srgbClr val="0000FF"/>
                </a:solidFill>
              </a:rPr>
              <a:t>有界</a:t>
            </a:r>
            <a:r>
              <a:rPr lang="zh-CN" altLang="en-US" dirty="0" smtClean="0">
                <a:solidFill>
                  <a:srgbClr val="0000FF"/>
                </a:solidFill>
              </a:rPr>
              <a:t>性与最值</a:t>
            </a:r>
            <a:r>
              <a:rPr lang="zh-CN" altLang="en-US" dirty="0">
                <a:solidFill>
                  <a:srgbClr val="0000FF"/>
                </a:solidFill>
              </a:rPr>
              <a:t>定理 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en-US" altLang="zh-CN" dirty="0"/>
              <a:t>  </a:t>
            </a:r>
            <a:r>
              <a:rPr lang="zh-CN" altLang="en-US" dirty="0"/>
              <a:t>若二</a:t>
            </a:r>
            <a:r>
              <a:rPr lang="zh-CN" altLang="en-US" dirty="0" smtClean="0"/>
              <a:t>元函数  </a:t>
            </a:r>
            <a:endParaRPr lang="zh-CN" altLang="en-US" dirty="0"/>
          </a:p>
        </p:txBody>
      </p:sp>
      <p:grpSp>
        <p:nvGrpSpPr>
          <p:cNvPr id="72724" name="Group 20"/>
          <p:cNvGrpSpPr>
            <a:grpSpLocks/>
          </p:cNvGrpSpPr>
          <p:nvPr/>
        </p:nvGrpSpPr>
        <p:grpSpPr bwMode="auto">
          <a:xfrm>
            <a:off x="585788" y="3043241"/>
            <a:ext cx="7380287" cy="544513"/>
            <a:chOff x="369" y="1929"/>
            <a:chExt cx="4649" cy="34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711" name="Rectangle 7"/>
                <p:cNvSpPr>
                  <a:spLocks noChangeArrowheads="1"/>
                </p:cNvSpPr>
                <p:nvPr/>
              </p:nvSpPr>
              <p:spPr bwMode="auto">
                <a:xfrm>
                  <a:off x="369" y="1929"/>
                  <a:ext cx="2171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 algn="ctr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zh-CN" altLang="en-US" dirty="0" smtClean="0"/>
                    <a:t> </a:t>
                  </a:r>
                  <a:r>
                    <a:rPr lang="en-US" altLang="zh-CN" i="1" dirty="0"/>
                    <a:t>f </a:t>
                  </a:r>
                  <a:r>
                    <a:rPr lang="zh-CN" altLang="en-US" dirty="0"/>
                    <a:t>在</a:t>
                  </a:r>
                  <a:r>
                    <a:rPr lang="zh-CN" altLang="en-US" dirty="0">
                      <a:cs typeface="Times New Roman" panose="02020603050405020304" pitchFamily="18" charset="0"/>
                    </a:rPr>
                    <a:t>有界</a:t>
                  </a:r>
                  <a:r>
                    <a:rPr lang="zh-CN" altLang="en-US" dirty="0" smtClean="0">
                      <a:cs typeface="Times New Roman" panose="02020603050405020304" pitchFamily="18" charset="0"/>
                    </a:rPr>
                    <a:t>闭域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𝑫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a14:m>
                  <a:endParaRPr lang="zh-CN" altLang="en-US" dirty="0"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2711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9" y="1929"/>
                  <a:ext cx="2171" cy="33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885" t="-13636" b="-3181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712" name="Rectangle 8"/>
            <p:cNvSpPr>
              <a:spLocks noChangeArrowheads="1"/>
            </p:cNvSpPr>
            <p:nvPr/>
          </p:nvSpPr>
          <p:spPr bwMode="auto">
            <a:xfrm>
              <a:off x="2472" y="1945"/>
              <a:ext cx="25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dirty="0">
                  <a:cs typeface="Times New Roman" panose="02020603050405020304" pitchFamily="18" charset="0"/>
                </a:rPr>
                <a:t>上连续</a:t>
              </a:r>
              <a:r>
                <a:rPr lang="en-US" altLang="zh-CN" dirty="0"/>
                <a:t>, </a:t>
              </a:r>
              <a:r>
                <a:rPr lang="zh-CN" altLang="en-US" dirty="0">
                  <a:cs typeface="Times New Roman" panose="02020603050405020304" pitchFamily="18" charset="0"/>
                </a:rPr>
                <a:t>则 </a:t>
              </a:r>
              <a:r>
                <a:rPr lang="en-US" altLang="zh-CN" i="1" dirty="0"/>
                <a:t>f </a:t>
              </a:r>
              <a:r>
                <a:rPr lang="zh-CN" altLang="en-US" dirty="0">
                  <a:cs typeface="Times New Roman" panose="02020603050405020304" pitchFamily="18" charset="0"/>
                </a:rPr>
                <a:t>在 </a:t>
              </a:r>
              <a:r>
                <a:rPr lang="en-US" altLang="zh-CN" i="1" dirty="0"/>
                <a:t>D</a:t>
              </a:r>
              <a:r>
                <a:rPr lang="zh-CN" altLang="en-US" dirty="0">
                  <a:cs typeface="Times New Roman" panose="02020603050405020304" pitchFamily="18" charset="0"/>
                </a:rPr>
                <a:t>上有界</a:t>
              </a:r>
              <a:r>
                <a:rPr lang="en-US" altLang="zh-CN" dirty="0"/>
                <a:t>,  </a:t>
              </a:r>
              <a:endParaRPr lang="en-US" altLang="zh-CN" sz="2400" b="0" dirty="0"/>
            </a:p>
          </p:txBody>
        </p:sp>
      </p:grp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596900" y="3692525"/>
            <a:ext cx="4262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且能取得最大值与最小值</a:t>
            </a:r>
            <a:r>
              <a:rPr lang="en-US" altLang="zh-CN"/>
              <a:t>.                                </a:t>
            </a:r>
          </a:p>
        </p:txBody>
      </p:sp>
      <p:graphicFrame>
        <p:nvGraphicFramePr>
          <p:cNvPr id="72718" name="Object 14"/>
          <p:cNvGraphicFramePr>
            <a:graphicFrameLocks noChangeAspect="1"/>
          </p:cNvGraphicFramePr>
          <p:nvPr/>
        </p:nvGraphicFramePr>
        <p:xfrm>
          <a:off x="2465388" y="5580063"/>
          <a:ext cx="60674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8" r:id="rId4" imgW="6070600" imgH="431800" progId="Equation.DSMT4">
                  <p:embed/>
                </p:oleObj>
              </mc:Choice>
              <mc:Fallback>
                <p:oleObj r:id="rId4" imgW="6070600" imgH="4318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5580063"/>
                        <a:ext cx="60674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25" name="Group 21"/>
          <p:cNvGrpSpPr>
            <a:grpSpLocks/>
          </p:cNvGrpSpPr>
          <p:nvPr/>
        </p:nvGrpSpPr>
        <p:grpSpPr bwMode="auto">
          <a:xfrm>
            <a:off x="593725" y="4327525"/>
            <a:ext cx="7981950" cy="519113"/>
            <a:chOff x="374" y="2795"/>
            <a:chExt cx="5028" cy="327"/>
          </a:xfrm>
        </p:grpSpPr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374" y="2795"/>
              <a:ext cx="39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证</a:t>
              </a:r>
              <a:r>
                <a:rPr lang="zh-CN" altLang="en-US"/>
                <a:t>  </a:t>
              </a:r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先证明</a:t>
              </a:r>
              <a:r>
                <a:rPr lang="zh-CN" altLang="en-US" sz="1200">
                  <a:solidFill>
                    <a:srgbClr val="0000FF"/>
                  </a:solidFill>
                </a:rPr>
                <a:t>  </a:t>
              </a:r>
              <a:r>
                <a:rPr lang="en-US" altLang="zh-CN" i="1">
                  <a:solidFill>
                    <a:srgbClr val="0000FF"/>
                  </a:solidFill>
                </a:rPr>
                <a:t>f</a:t>
              </a:r>
              <a:r>
                <a:rPr lang="en-US" altLang="zh-CN" sz="1400" i="1">
                  <a:solidFill>
                    <a:srgbClr val="0000FF"/>
                  </a:solidFill>
                </a:rPr>
                <a:t>  </a:t>
              </a:r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在 </a:t>
              </a:r>
              <a:r>
                <a:rPr lang="en-US" altLang="zh-CN" i="1">
                  <a:solidFill>
                    <a:srgbClr val="0000FF"/>
                  </a:solidFill>
                </a:rPr>
                <a:t>D </a:t>
              </a:r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上有界</a:t>
              </a:r>
              <a:r>
                <a:rPr lang="en-US" altLang="zh-CN">
                  <a:solidFill>
                    <a:srgbClr val="0000FF"/>
                  </a:solidFill>
                </a:rPr>
                <a:t>.</a:t>
              </a:r>
              <a:r>
                <a:rPr lang="en-US" altLang="zh-CN"/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倘若不然</a:t>
              </a:r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则 </a:t>
              </a:r>
              <a:r>
                <a:rPr lang="zh-CN" altLang="en-US"/>
                <a:t> </a:t>
              </a:r>
              <a:endParaRPr lang="zh-CN" altLang="en-US" sz="2400" b="0"/>
            </a:p>
          </p:txBody>
        </p:sp>
        <p:graphicFrame>
          <p:nvGraphicFramePr>
            <p:cNvPr id="72715" name="Object 11"/>
            <p:cNvGraphicFramePr>
              <a:graphicFrameLocks noChangeAspect="1"/>
            </p:cNvGraphicFramePr>
            <p:nvPr/>
          </p:nvGraphicFramePr>
          <p:xfrm>
            <a:off x="4181" y="2849"/>
            <a:ext cx="91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29" r:id="rId6" imgW="1459866" imgH="431613" progId="Equation.DSMT4">
                    <p:embed/>
                  </p:oleObj>
                </mc:Choice>
                <mc:Fallback>
                  <p:oleObj r:id="rId6" imgW="1459866" imgH="431613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1" y="2849"/>
                          <a:ext cx="91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7" name="Rectangle 13"/>
            <p:cNvSpPr>
              <a:spLocks noChangeArrowheads="1"/>
            </p:cNvSpPr>
            <p:nvPr/>
          </p:nvSpPr>
          <p:spPr bwMode="auto">
            <a:xfrm>
              <a:off x="4927" y="2795"/>
              <a:ext cx="4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  </a:t>
              </a:r>
              <a:r>
                <a:rPr lang="zh-CN" altLang="en-US">
                  <a:cs typeface="Times New Roman" panose="02020603050405020304" pitchFamily="18" charset="0"/>
                </a:rPr>
                <a:t>存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72727" name="Group 23"/>
          <p:cNvGrpSpPr>
            <a:grpSpLocks/>
          </p:cNvGrpSpPr>
          <p:nvPr/>
        </p:nvGrpSpPr>
        <p:grpSpPr bwMode="auto">
          <a:xfrm>
            <a:off x="584200" y="4941888"/>
            <a:ext cx="3552825" cy="528637"/>
            <a:chOff x="340" y="3170"/>
            <a:chExt cx="2238" cy="333"/>
          </a:xfrm>
        </p:grpSpPr>
        <p:graphicFrame>
          <p:nvGraphicFramePr>
            <p:cNvPr id="72719" name="Object 15"/>
            <p:cNvGraphicFramePr>
              <a:graphicFrameLocks noChangeAspect="1"/>
            </p:cNvGraphicFramePr>
            <p:nvPr/>
          </p:nvGraphicFramePr>
          <p:xfrm>
            <a:off x="612" y="3219"/>
            <a:ext cx="83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30" r:id="rId8" imgW="1320227" imgH="431613" progId="Equation.DSMT4">
                    <p:embed/>
                  </p:oleObj>
                </mc:Choice>
                <mc:Fallback>
                  <p:oleObj r:id="rId8" imgW="1320227" imgH="431613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3219"/>
                          <a:ext cx="83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21" name="Rectangle 17"/>
            <p:cNvSpPr>
              <a:spLocks noChangeArrowheads="1"/>
            </p:cNvSpPr>
            <p:nvPr/>
          </p:nvSpPr>
          <p:spPr bwMode="auto">
            <a:xfrm>
              <a:off x="1342" y="3170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使得            </a:t>
              </a:r>
              <a:endParaRPr lang="zh-CN" altLang="en-US" sz="2400" b="0"/>
            </a:p>
          </p:txBody>
        </p:sp>
        <p:sp>
          <p:nvSpPr>
            <p:cNvPr id="72726" name="Text Box 22"/>
            <p:cNvSpPr txBox="1">
              <a:spLocks noChangeArrowheads="1"/>
            </p:cNvSpPr>
            <p:nvPr/>
          </p:nvSpPr>
          <p:spPr bwMode="auto">
            <a:xfrm>
              <a:off x="340" y="3176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在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7" name="Group 7"/>
          <p:cNvGrpSpPr>
            <a:grpSpLocks/>
          </p:cNvGrpSpPr>
          <p:nvPr/>
        </p:nvGrpSpPr>
        <p:grpSpPr bwMode="auto">
          <a:xfrm>
            <a:off x="555625" y="461963"/>
            <a:ext cx="8115300" cy="533400"/>
            <a:chOff x="350" y="291"/>
            <a:chExt cx="5112" cy="336"/>
          </a:xfrm>
        </p:grpSpPr>
        <p:graphicFrame>
          <p:nvGraphicFramePr>
            <p:cNvPr id="71683" name="Object 3"/>
            <p:cNvGraphicFramePr>
              <a:graphicFrameLocks noChangeAspect="1"/>
            </p:cNvGraphicFramePr>
            <p:nvPr/>
          </p:nvGraphicFramePr>
          <p:xfrm>
            <a:off x="2675" y="346"/>
            <a:ext cx="84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04" r:id="rId3" imgW="1333500" imgH="431800" progId="Equation.DSMT4">
                    <p:embed/>
                  </p:oleObj>
                </mc:Choice>
                <mc:Fallback>
                  <p:oleObj r:id="rId3" imgW="1333500" imgH="43180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5" y="346"/>
                          <a:ext cx="84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82" name="Object 2"/>
            <p:cNvGraphicFramePr>
              <a:graphicFrameLocks noChangeAspect="1"/>
            </p:cNvGraphicFramePr>
            <p:nvPr/>
          </p:nvGraphicFramePr>
          <p:xfrm>
            <a:off x="4257" y="346"/>
            <a:ext cx="52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05" r:id="rId5" imgW="837836" imgH="431613" progId="Equation.DSMT4">
                    <p:embed/>
                  </p:oleObj>
                </mc:Choice>
                <mc:Fallback>
                  <p:oleObj r:id="rId5" imgW="837836" imgH="431613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7" y="346"/>
                          <a:ext cx="52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84" name="Rectangle 4"/>
            <p:cNvSpPr>
              <a:spLocks noChangeArrowheads="1"/>
            </p:cNvSpPr>
            <p:nvPr/>
          </p:nvSpPr>
          <p:spPr bwMode="auto">
            <a:xfrm>
              <a:off x="350" y="291"/>
              <a:ext cx="2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于是得到一个有界点列</a:t>
              </a:r>
              <a:r>
                <a:rPr lang="zh-CN" altLang="en-US" sz="1400"/>
                <a:t> </a:t>
              </a:r>
              <a:endParaRPr lang="zh-CN" altLang="en-US" sz="2400" b="0"/>
            </a:p>
          </p:txBody>
        </p:sp>
        <p:sp>
          <p:nvSpPr>
            <p:cNvPr id="71685" name="Rectangle 5"/>
            <p:cNvSpPr>
              <a:spLocks noChangeArrowheads="1"/>
            </p:cNvSpPr>
            <p:nvPr/>
          </p:nvSpPr>
          <p:spPr bwMode="auto">
            <a:xfrm>
              <a:off x="3424" y="300"/>
              <a:ext cx="9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且能使</a:t>
              </a:r>
              <a:endParaRPr lang="zh-CN" altLang="en-US" sz="2400" b="0"/>
            </a:p>
          </p:txBody>
        </p:sp>
        <p:sp>
          <p:nvSpPr>
            <p:cNvPr id="71686" name="Rectangle 6"/>
            <p:cNvSpPr>
              <a:spLocks noChangeArrowheads="1"/>
            </p:cNvSpPr>
            <p:nvPr/>
          </p:nvSpPr>
          <p:spPr bwMode="auto">
            <a:xfrm>
              <a:off x="4652" y="300"/>
              <a:ext cx="8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中有无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71691" name="Group 11"/>
          <p:cNvGrpSpPr>
            <a:grpSpLocks/>
          </p:cNvGrpSpPr>
          <p:nvPr/>
        </p:nvGrpSpPr>
        <p:grpSpPr bwMode="auto">
          <a:xfrm>
            <a:off x="563563" y="1109663"/>
            <a:ext cx="8043862" cy="534987"/>
            <a:chOff x="355" y="699"/>
            <a:chExt cx="5067" cy="337"/>
          </a:xfrm>
        </p:grpSpPr>
        <p:sp>
          <p:nvSpPr>
            <p:cNvPr id="71689" name="Rectangle 9"/>
            <p:cNvSpPr>
              <a:spLocks noChangeArrowheads="1"/>
            </p:cNvSpPr>
            <p:nvPr/>
          </p:nvSpPr>
          <p:spPr bwMode="auto">
            <a:xfrm>
              <a:off x="355" y="709"/>
              <a:ext cx="36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穷多个不同的点</a:t>
              </a:r>
              <a:r>
                <a:rPr lang="en-US" altLang="zh-CN"/>
                <a:t>. </a:t>
              </a:r>
              <a:r>
                <a:rPr lang="zh-CN" altLang="en-US">
                  <a:cs typeface="Times New Roman" panose="02020603050405020304" pitchFamily="18" charset="0"/>
                </a:rPr>
                <a:t>由聚点定理的推论</a:t>
              </a:r>
              <a:r>
                <a:rPr lang="en-US" altLang="zh-CN"/>
                <a:t>,</a:t>
              </a:r>
              <a:endParaRPr lang="en-US" altLang="zh-CN" sz="2400" b="0"/>
            </a:p>
          </p:txBody>
        </p:sp>
        <p:graphicFrame>
          <p:nvGraphicFramePr>
            <p:cNvPr id="71688" name="Object 8"/>
            <p:cNvGraphicFramePr>
              <a:graphicFrameLocks noChangeAspect="1"/>
            </p:cNvGraphicFramePr>
            <p:nvPr/>
          </p:nvGraphicFramePr>
          <p:xfrm>
            <a:off x="3940" y="756"/>
            <a:ext cx="52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06" r:id="rId7" imgW="837836" imgH="431613" progId="Equation.DSMT4">
                    <p:embed/>
                  </p:oleObj>
                </mc:Choice>
                <mc:Fallback>
                  <p:oleObj r:id="rId7" imgW="837836" imgH="431613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0" y="756"/>
                          <a:ext cx="52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90" name="Rectangle 10"/>
            <p:cNvSpPr>
              <a:spLocks noChangeArrowheads="1"/>
            </p:cNvSpPr>
            <p:nvPr/>
          </p:nvSpPr>
          <p:spPr bwMode="auto">
            <a:xfrm>
              <a:off x="4332" y="699"/>
              <a:ext cx="10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存在收敛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71716" name="Group 36"/>
          <p:cNvGrpSpPr>
            <a:grpSpLocks/>
          </p:cNvGrpSpPr>
          <p:nvPr/>
        </p:nvGrpSpPr>
        <p:grpSpPr bwMode="auto">
          <a:xfrm>
            <a:off x="611188" y="1700213"/>
            <a:ext cx="7997825" cy="720725"/>
            <a:chOff x="385" y="1071"/>
            <a:chExt cx="5038" cy="454"/>
          </a:xfrm>
        </p:grpSpPr>
        <p:graphicFrame>
          <p:nvGraphicFramePr>
            <p:cNvPr id="71694" name="Object 14"/>
            <p:cNvGraphicFramePr>
              <a:graphicFrameLocks noChangeAspect="1"/>
            </p:cNvGraphicFramePr>
            <p:nvPr/>
          </p:nvGraphicFramePr>
          <p:xfrm>
            <a:off x="839" y="1144"/>
            <a:ext cx="61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07" r:id="rId8" imgW="977476" imgH="533169" progId="Equation.DSMT4">
                    <p:embed/>
                  </p:oleObj>
                </mc:Choice>
                <mc:Fallback>
                  <p:oleObj r:id="rId8" imgW="977476" imgH="533169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144"/>
                          <a:ext cx="61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3" name="Object 13"/>
            <p:cNvGraphicFramePr>
              <a:graphicFrameLocks noChangeAspect="1"/>
            </p:cNvGraphicFramePr>
            <p:nvPr/>
          </p:nvGraphicFramePr>
          <p:xfrm>
            <a:off x="1610" y="1135"/>
            <a:ext cx="1230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08" r:id="rId10" imgW="1955800" imgH="622300" progId="Equation.DSMT4">
                    <p:embed/>
                  </p:oleObj>
                </mc:Choice>
                <mc:Fallback>
                  <p:oleObj r:id="rId10" imgW="1955800" imgH="62230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135"/>
                          <a:ext cx="1230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2" name="Object 12"/>
            <p:cNvGraphicFramePr>
              <a:graphicFrameLocks noChangeAspect="1"/>
            </p:cNvGraphicFramePr>
            <p:nvPr/>
          </p:nvGraphicFramePr>
          <p:xfrm>
            <a:off x="4745" y="1164"/>
            <a:ext cx="67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09" name="Equation" r:id="rId12" imgW="1079032" imgH="431613" progId="Equation.DSMT4">
                    <p:embed/>
                  </p:oleObj>
                </mc:Choice>
                <mc:Fallback>
                  <p:oleObj name="Equation" r:id="rId12" imgW="1079032" imgH="431613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5" y="1164"/>
                          <a:ext cx="67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95" name="Rectangle 15"/>
            <p:cNvSpPr>
              <a:spLocks noChangeArrowheads="1"/>
            </p:cNvSpPr>
            <p:nvPr/>
          </p:nvSpPr>
          <p:spPr bwMode="auto">
            <a:xfrm>
              <a:off x="385" y="1071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子列</a:t>
              </a:r>
              <a:endParaRPr lang="zh-CN" altLang="en-US" sz="2400" b="0"/>
            </a:p>
          </p:txBody>
        </p:sp>
        <p:sp>
          <p:nvSpPr>
            <p:cNvPr id="71696" name="Rectangle 16"/>
            <p:cNvSpPr>
              <a:spLocks noChangeArrowheads="1"/>
            </p:cNvSpPr>
            <p:nvPr/>
          </p:nvSpPr>
          <p:spPr bwMode="auto">
            <a:xfrm>
              <a:off x="1338" y="1107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,</a:t>
              </a:r>
              <a:r>
                <a:rPr lang="zh-CN" altLang="en-US">
                  <a:cs typeface="Times New Roman" panose="02020603050405020304" pitchFamily="18" charset="0"/>
                </a:rPr>
                <a:t>设</a:t>
              </a:r>
              <a:endParaRPr lang="zh-CN" altLang="en-US" sz="2400" b="0"/>
            </a:p>
          </p:txBody>
        </p:sp>
        <p:sp>
          <p:nvSpPr>
            <p:cNvPr id="71697" name="Rectangle 17"/>
            <p:cNvSpPr>
              <a:spLocks noChangeArrowheads="1"/>
            </p:cNvSpPr>
            <p:nvPr/>
          </p:nvSpPr>
          <p:spPr bwMode="auto">
            <a:xfrm>
              <a:off x="2835" y="1117"/>
              <a:ext cx="20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. </a:t>
              </a:r>
              <a:r>
                <a:rPr lang="zh-CN" altLang="en-US">
                  <a:cs typeface="Times New Roman" panose="02020603050405020304" pitchFamily="18" charset="0"/>
                </a:rPr>
                <a:t>因 </a:t>
              </a:r>
              <a:r>
                <a:rPr lang="en-US" altLang="zh-CN" i="1"/>
                <a:t>D </a:t>
              </a:r>
              <a:r>
                <a:rPr lang="zh-CN" altLang="en-US">
                  <a:cs typeface="Times New Roman" panose="02020603050405020304" pitchFamily="18" charset="0"/>
                </a:rPr>
                <a:t>是闭域</a:t>
              </a:r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从而 </a:t>
              </a:r>
              <a:endParaRPr lang="zh-CN" altLang="en-US" sz="2400" b="0"/>
            </a:p>
          </p:txBody>
        </p:sp>
      </p:grpSp>
      <p:grpSp>
        <p:nvGrpSpPr>
          <p:cNvPr id="71717" name="Group 37"/>
          <p:cNvGrpSpPr>
            <a:grpSpLocks/>
          </p:cNvGrpSpPr>
          <p:nvPr/>
        </p:nvGrpSpPr>
        <p:grpSpPr bwMode="auto">
          <a:xfrm>
            <a:off x="539750" y="2451100"/>
            <a:ext cx="7316788" cy="527050"/>
            <a:chOff x="340" y="1544"/>
            <a:chExt cx="4609" cy="332"/>
          </a:xfrm>
        </p:grpSpPr>
        <p:sp>
          <p:nvSpPr>
            <p:cNvPr id="71700" name="Rectangle 20"/>
            <p:cNvSpPr>
              <a:spLocks noChangeArrowheads="1"/>
            </p:cNvSpPr>
            <p:nvPr/>
          </p:nvSpPr>
          <p:spPr bwMode="auto">
            <a:xfrm>
              <a:off x="340" y="1544"/>
              <a:ext cx="46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又因 </a:t>
              </a:r>
              <a:r>
                <a:rPr lang="en-US" altLang="zh-CN" i="1"/>
                <a:t>f </a:t>
              </a:r>
              <a:r>
                <a:rPr lang="zh-CN" altLang="en-US"/>
                <a:t>在 </a:t>
              </a:r>
              <a:r>
                <a:rPr lang="en-US" altLang="zh-CN" i="1"/>
                <a:t>D</a:t>
              </a:r>
              <a:r>
                <a:rPr lang="zh-CN" altLang="en-US"/>
                <a:t>上连续</a:t>
              </a:r>
              <a:r>
                <a:rPr lang="en-US" altLang="zh-CN"/>
                <a:t>, </a:t>
              </a:r>
              <a:r>
                <a:rPr lang="zh-CN" altLang="en-US"/>
                <a:t>当然在点</a:t>
              </a:r>
              <a:r>
                <a:rPr lang="zh-CN" altLang="en-US" i="1"/>
                <a:t>     </a:t>
              </a:r>
              <a:r>
                <a:rPr lang="zh-CN" altLang="en-US"/>
                <a:t>也连续</a:t>
              </a:r>
              <a:r>
                <a:rPr lang="en-US" altLang="zh-CN"/>
                <a:t>, </a:t>
              </a:r>
              <a:r>
                <a:rPr lang="zh-CN" altLang="en-US"/>
                <a:t>于是有</a:t>
              </a:r>
            </a:p>
          </p:txBody>
        </p:sp>
        <p:graphicFrame>
          <p:nvGraphicFramePr>
            <p:cNvPr id="71701" name="Object 21"/>
            <p:cNvGraphicFramePr>
              <a:graphicFrameLocks noChangeAspect="1"/>
            </p:cNvGraphicFramePr>
            <p:nvPr/>
          </p:nvGraphicFramePr>
          <p:xfrm>
            <a:off x="3177" y="1604"/>
            <a:ext cx="2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10" name="Equation" r:id="rId14" imgW="342751" imgH="431613" progId="Equation.DSMT4">
                    <p:embed/>
                  </p:oleObj>
                </mc:Choice>
                <mc:Fallback>
                  <p:oleObj name="Equation" r:id="rId14" imgW="342751" imgH="431613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7" y="1604"/>
                          <a:ext cx="21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03" name="Object 23"/>
          <p:cNvGraphicFramePr>
            <a:graphicFrameLocks noChangeAspect="1"/>
          </p:cNvGraphicFramePr>
          <p:nvPr/>
        </p:nvGraphicFramePr>
        <p:xfrm>
          <a:off x="2930525" y="3141663"/>
          <a:ext cx="30099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1" r:id="rId16" imgW="3009900" imgH="622300" progId="Equation.DSMT4">
                  <p:embed/>
                </p:oleObj>
              </mc:Choice>
              <mc:Fallback>
                <p:oleObj r:id="rId16" imgW="3009900" imgH="6223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3141663"/>
                        <a:ext cx="30099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5" name="Rectangle 25"/>
          <p:cNvSpPr>
            <a:spLocks noChangeArrowheads="1"/>
          </p:cNvSpPr>
          <p:nvPr/>
        </p:nvSpPr>
        <p:spPr bwMode="auto">
          <a:xfrm>
            <a:off x="557213" y="3789363"/>
            <a:ext cx="7643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这与不等式 </a:t>
            </a:r>
            <a:r>
              <a:rPr lang="en-US" altLang="zh-CN"/>
              <a:t>(3) </a:t>
            </a:r>
            <a:r>
              <a:rPr lang="zh-CN" altLang="en-US"/>
              <a:t>矛盾，所以 </a:t>
            </a:r>
            <a:r>
              <a:rPr lang="en-US" altLang="zh-CN" i="1"/>
              <a:t>f</a:t>
            </a:r>
            <a:r>
              <a:rPr lang="en-US" altLang="zh-CN"/>
              <a:t> </a:t>
            </a:r>
            <a:r>
              <a:rPr lang="zh-CN" altLang="en-US"/>
              <a:t>是 </a:t>
            </a:r>
            <a:r>
              <a:rPr lang="en-US" altLang="zh-CN" i="1"/>
              <a:t>D</a:t>
            </a:r>
            <a:r>
              <a:rPr lang="zh-CN" altLang="en-US"/>
              <a:t>上的有界函数</a:t>
            </a:r>
            <a:r>
              <a:rPr lang="en-US" altLang="zh-CN"/>
              <a:t>. </a:t>
            </a:r>
          </a:p>
        </p:txBody>
      </p:sp>
      <p:sp>
        <p:nvSpPr>
          <p:cNvPr id="71706" name="Rectangle 26"/>
          <p:cNvSpPr>
            <a:spLocks noChangeArrowheads="1"/>
          </p:cNvSpPr>
          <p:nvPr/>
        </p:nvSpPr>
        <p:spPr bwMode="auto">
          <a:xfrm>
            <a:off x="611188" y="4422775"/>
            <a:ext cx="7254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</a:rPr>
              <a:t>下面证明 </a:t>
            </a:r>
            <a:r>
              <a:rPr lang="en-US" altLang="zh-CN" i="1" dirty="0">
                <a:solidFill>
                  <a:srgbClr val="0000FF"/>
                </a:solidFill>
              </a:rPr>
              <a:t>f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在 </a:t>
            </a:r>
            <a:r>
              <a:rPr lang="en-US" altLang="zh-CN" i="1" dirty="0">
                <a:solidFill>
                  <a:srgbClr val="0000FF"/>
                </a:solidFill>
              </a:rPr>
              <a:t>D </a:t>
            </a:r>
            <a:r>
              <a:rPr lang="zh-CN" altLang="en-US" dirty="0">
                <a:solidFill>
                  <a:srgbClr val="0000FF"/>
                </a:solidFill>
              </a:rPr>
              <a:t>上能取到最大、小值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r>
              <a:rPr lang="en-US" altLang="zh-CN" dirty="0"/>
              <a:t> </a:t>
            </a:r>
            <a:r>
              <a:rPr lang="zh-CN" altLang="en-US" dirty="0"/>
              <a:t>为此设 </a:t>
            </a:r>
          </a:p>
        </p:txBody>
      </p:sp>
      <p:graphicFrame>
        <p:nvGraphicFramePr>
          <p:cNvPr id="71707" name="Object 27"/>
          <p:cNvGraphicFramePr>
            <a:graphicFrameLocks noChangeAspect="1"/>
          </p:cNvGraphicFramePr>
          <p:nvPr/>
        </p:nvGraphicFramePr>
        <p:xfrm>
          <a:off x="2544763" y="5084763"/>
          <a:ext cx="46196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2" r:id="rId18" imgW="4622800" imgH="393700" progId="Equation.DSMT4">
                  <p:embed/>
                </p:oleObj>
              </mc:Choice>
              <mc:Fallback>
                <p:oleObj r:id="rId18" imgW="4622800" imgH="3937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5084763"/>
                        <a:ext cx="46196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15" name="Group 35"/>
          <p:cNvGrpSpPr>
            <a:grpSpLocks/>
          </p:cNvGrpSpPr>
          <p:nvPr/>
        </p:nvGrpSpPr>
        <p:grpSpPr bwMode="auto">
          <a:xfrm>
            <a:off x="596900" y="5554663"/>
            <a:ext cx="7847013" cy="538162"/>
            <a:chOff x="376" y="3463"/>
            <a:chExt cx="4943" cy="339"/>
          </a:xfrm>
        </p:grpSpPr>
        <p:graphicFrame>
          <p:nvGraphicFramePr>
            <p:cNvPr id="71710" name="Object 30"/>
            <p:cNvGraphicFramePr>
              <a:graphicFrameLocks noChangeAspect="1"/>
            </p:cNvGraphicFramePr>
            <p:nvPr/>
          </p:nvGraphicFramePr>
          <p:xfrm>
            <a:off x="1827" y="3553"/>
            <a:ext cx="58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13" r:id="rId20" imgW="927100" imgH="381000" progId="Equation.DSMT4">
                    <p:embed/>
                  </p:oleObj>
                </mc:Choice>
                <mc:Fallback>
                  <p:oleObj r:id="rId20" imgW="927100" imgH="381000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7" y="3553"/>
                          <a:ext cx="58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09" name="Object 29"/>
            <p:cNvGraphicFramePr>
              <a:graphicFrameLocks noChangeAspect="1"/>
            </p:cNvGraphicFramePr>
            <p:nvPr/>
          </p:nvGraphicFramePr>
          <p:xfrm>
            <a:off x="2807" y="3547"/>
            <a:ext cx="98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14" r:id="rId22" imgW="1562100" imgH="393700" progId="Equation.DSMT4">
                    <p:embed/>
                  </p:oleObj>
                </mc:Choice>
                <mc:Fallback>
                  <p:oleObj r:id="rId22" imgW="1562100" imgH="39370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7" y="3547"/>
                          <a:ext cx="98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11" name="Rectangle 31"/>
            <p:cNvSpPr>
              <a:spLocks noChangeArrowheads="1"/>
            </p:cNvSpPr>
            <p:nvPr/>
          </p:nvSpPr>
          <p:spPr bwMode="auto">
            <a:xfrm>
              <a:off x="376" y="3475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可证必有一点</a:t>
              </a:r>
              <a:endParaRPr lang="zh-CN" altLang="en-US" sz="2400" b="0"/>
            </a:p>
          </p:txBody>
        </p:sp>
        <p:sp>
          <p:nvSpPr>
            <p:cNvPr id="71712" name="Rectangle 32"/>
            <p:cNvSpPr>
              <a:spLocks noChangeArrowheads="1"/>
            </p:cNvSpPr>
            <p:nvPr/>
          </p:nvSpPr>
          <p:spPr bwMode="auto">
            <a:xfrm>
              <a:off x="2353" y="3475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使</a:t>
              </a:r>
              <a:endParaRPr lang="zh-CN" altLang="en-US" sz="2400" b="0"/>
            </a:p>
          </p:txBody>
        </p:sp>
        <p:sp>
          <p:nvSpPr>
            <p:cNvPr id="71713" name="Rectangle 33"/>
            <p:cNvSpPr>
              <a:spLocks noChangeArrowheads="1"/>
            </p:cNvSpPr>
            <p:nvPr/>
          </p:nvSpPr>
          <p:spPr bwMode="auto">
            <a:xfrm>
              <a:off x="3762" y="3463"/>
              <a:ext cx="15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altLang="zh-CN"/>
                <a:t>(</a:t>
              </a:r>
              <a:r>
                <a:rPr lang="zh-CN" altLang="en-US">
                  <a:cs typeface="Times New Roman" panose="02020603050405020304" pitchFamily="18" charset="0"/>
                </a:rPr>
                <a:t>同理可证存在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65" name="Group 9"/>
          <p:cNvGrpSpPr>
            <a:grpSpLocks/>
          </p:cNvGrpSpPr>
          <p:nvPr/>
        </p:nvGrpSpPr>
        <p:grpSpPr bwMode="auto">
          <a:xfrm>
            <a:off x="679450" y="476250"/>
            <a:ext cx="7704138" cy="519113"/>
            <a:chOff x="476" y="391"/>
            <a:chExt cx="4853" cy="327"/>
          </a:xfrm>
        </p:grpSpPr>
        <p:graphicFrame>
          <p:nvGraphicFramePr>
            <p:cNvPr id="70660" name="Object 4"/>
            <p:cNvGraphicFramePr>
              <a:graphicFrameLocks noChangeAspect="1"/>
            </p:cNvGraphicFramePr>
            <p:nvPr/>
          </p:nvGraphicFramePr>
          <p:xfrm>
            <a:off x="476" y="436"/>
            <a:ext cx="64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95" r:id="rId3" imgW="1016000" imgH="393700" progId="Equation.DSMT4">
                    <p:embed/>
                  </p:oleObj>
                </mc:Choice>
                <mc:Fallback>
                  <p:oleObj r:id="rId3" imgW="1016000" imgH="3937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436"/>
                          <a:ext cx="64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59" name="Object 3"/>
            <p:cNvGraphicFramePr>
              <a:graphicFrameLocks noChangeAspect="1"/>
            </p:cNvGraphicFramePr>
            <p:nvPr/>
          </p:nvGraphicFramePr>
          <p:xfrm>
            <a:off x="1429" y="436"/>
            <a:ext cx="98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96" r:id="rId5" imgW="1562100" imgH="406400" progId="Equation.DSMT4">
                    <p:embed/>
                  </p:oleObj>
                </mc:Choice>
                <mc:Fallback>
                  <p:oleObj r:id="rId5" imgW="1562100" imgH="40640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436"/>
                          <a:ext cx="984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58" name="Object 2"/>
            <p:cNvGraphicFramePr>
              <a:graphicFrameLocks noChangeAspect="1"/>
            </p:cNvGraphicFramePr>
            <p:nvPr/>
          </p:nvGraphicFramePr>
          <p:xfrm>
            <a:off x="4332" y="477"/>
            <a:ext cx="58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97" r:id="rId7" imgW="927100" imgH="292100" progId="Equation.DSMT4">
                    <p:embed/>
                  </p:oleObj>
                </mc:Choice>
                <mc:Fallback>
                  <p:oleObj r:id="rId7" imgW="927100" imgH="2921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477"/>
                          <a:ext cx="582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2" name="Rectangle 6"/>
            <p:cNvSpPr>
              <a:spLocks noChangeArrowheads="1"/>
            </p:cNvSpPr>
            <p:nvPr/>
          </p:nvSpPr>
          <p:spPr bwMode="auto">
            <a:xfrm>
              <a:off x="1020" y="391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使</a:t>
              </a:r>
              <a:endParaRPr lang="zh-CN" altLang="en-US" sz="2400" b="0"/>
            </a:p>
          </p:txBody>
        </p:sp>
        <p:sp>
          <p:nvSpPr>
            <p:cNvPr id="70663" name="Rectangle 7"/>
            <p:cNvSpPr>
              <a:spLocks noChangeArrowheads="1"/>
            </p:cNvSpPr>
            <p:nvPr/>
          </p:nvSpPr>
          <p:spPr bwMode="auto">
            <a:xfrm>
              <a:off x="2381" y="391"/>
              <a:ext cx="19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). </a:t>
              </a:r>
              <a:r>
                <a:rPr lang="zh-CN" altLang="en-US">
                  <a:cs typeface="Times New Roman" panose="02020603050405020304" pitchFamily="18" charset="0"/>
                </a:rPr>
                <a:t>如若不然</a:t>
              </a:r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对任意</a:t>
              </a:r>
              <a:endParaRPr lang="zh-CN" altLang="en-US" sz="2400" b="0"/>
            </a:p>
          </p:txBody>
        </p:sp>
        <p:sp>
          <p:nvSpPr>
            <p:cNvPr id="70664" name="Rectangle 8"/>
            <p:cNvSpPr>
              <a:spLocks noChangeArrowheads="1"/>
            </p:cNvSpPr>
            <p:nvPr/>
          </p:nvSpPr>
          <p:spPr bwMode="auto">
            <a:xfrm>
              <a:off x="4854" y="391"/>
              <a:ext cx="4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都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70685" name="Group 29"/>
          <p:cNvGrpSpPr>
            <a:grpSpLocks/>
          </p:cNvGrpSpPr>
          <p:nvPr/>
        </p:nvGrpSpPr>
        <p:grpSpPr bwMode="auto">
          <a:xfrm>
            <a:off x="574675" y="1125538"/>
            <a:ext cx="7032625" cy="533400"/>
            <a:chOff x="362" y="709"/>
            <a:chExt cx="4430" cy="336"/>
          </a:xfrm>
        </p:grpSpPr>
        <p:sp>
          <p:nvSpPr>
            <p:cNvPr id="70667" name="Rectangle 11"/>
            <p:cNvSpPr>
              <a:spLocks noChangeArrowheads="1"/>
            </p:cNvSpPr>
            <p:nvPr/>
          </p:nvSpPr>
          <p:spPr bwMode="auto">
            <a:xfrm>
              <a:off x="362" y="70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有</a:t>
              </a:r>
              <a:endParaRPr lang="zh-CN" altLang="en-US" sz="2400" b="0"/>
            </a:p>
          </p:txBody>
        </p:sp>
        <p:graphicFrame>
          <p:nvGraphicFramePr>
            <p:cNvPr id="70666" name="Object 10"/>
            <p:cNvGraphicFramePr>
              <a:graphicFrameLocks noChangeAspect="1"/>
            </p:cNvGraphicFramePr>
            <p:nvPr/>
          </p:nvGraphicFramePr>
          <p:xfrm>
            <a:off x="657" y="799"/>
            <a:ext cx="129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98" r:id="rId9" imgW="2057400" imgH="393700" progId="Equation.DSMT4">
                    <p:embed/>
                  </p:oleObj>
                </mc:Choice>
                <mc:Fallback>
                  <p:oleObj r:id="rId9" imgW="2057400" imgH="393700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799"/>
                          <a:ext cx="129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8" name="Rectangle 12"/>
            <p:cNvSpPr>
              <a:spLocks noChangeArrowheads="1"/>
            </p:cNvSpPr>
            <p:nvPr/>
          </p:nvSpPr>
          <p:spPr bwMode="auto">
            <a:xfrm>
              <a:off x="1882" y="709"/>
              <a:ext cx="29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. </a:t>
              </a:r>
              <a:r>
                <a:rPr lang="zh-CN" altLang="en-US"/>
                <a:t>考察 </a:t>
              </a:r>
              <a:r>
                <a:rPr lang="en-US" altLang="zh-CN" i="1"/>
                <a:t>D </a:t>
              </a:r>
              <a:r>
                <a:rPr lang="zh-CN" altLang="en-US"/>
                <a:t>上的正值连续函数   </a:t>
              </a:r>
            </a:p>
          </p:txBody>
        </p:sp>
      </p:grpSp>
      <p:graphicFrame>
        <p:nvGraphicFramePr>
          <p:cNvPr id="70670" name="Object 14"/>
          <p:cNvGraphicFramePr>
            <a:graphicFrameLocks noChangeAspect="1"/>
          </p:cNvGraphicFramePr>
          <p:nvPr/>
        </p:nvGraphicFramePr>
        <p:xfrm>
          <a:off x="3132138" y="1793875"/>
          <a:ext cx="28670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99" r:id="rId11" imgW="2870200" imgH="914400" progId="Equation.DSMT4">
                  <p:embed/>
                </p:oleObj>
              </mc:Choice>
              <mc:Fallback>
                <p:oleObj r:id="rId11" imgW="2870200" imgH="9144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793875"/>
                        <a:ext cx="28670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2" name="Rectangle 16"/>
          <p:cNvSpPr>
            <a:spLocks noChangeArrowheads="1"/>
          </p:cNvSpPr>
          <p:nvPr/>
        </p:nvSpPr>
        <p:spPr bwMode="auto">
          <a:xfrm>
            <a:off x="558800" y="2905125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由前面的证明知道</a:t>
            </a:r>
            <a:r>
              <a:rPr lang="en-US" altLang="zh-CN"/>
              <a:t>,  </a:t>
            </a:r>
            <a:r>
              <a:rPr lang="en-US" altLang="zh-CN" i="1"/>
              <a:t>F </a:t>
            </a:r>
            <a:r>
              <a:rPr lang="zh-CN" altLang="en-US"/>
              <a:t>在 </a:t>
            </a:r>
            <a:r>
              <a:rPr lang="en-US" altLang="zh-CN" i="1"/>
              <a:t>D</a:t>
            </a:r>
            <a:r>
              <a:rPr lang="zh-CN" altLang="en-US"/>
              <a:t>上有界</a:t>
            </a:r>
            <a:r>
              <a:rPr lang="en-US" altLang="zh-CN"/>
              <a:t>. </a:t>
            </a:r>
            <a:r>
              <a:rPr lang="zh-CN" altLang="en-US"/>
              <a:t>又因 </a:t>
            </a:r>
            <a:r>
              <a:rPr lang="en-US" altLang="zh-CN" i="1"/>
              <a:t>f</a:t>
            </a:r>
            <a:r>
              <a:rPr lang="en-US" altLang="zh-CN"/>
              <a:t> </a:t>
            </a:r>
            <a:r>
              <a:rPr lang="zh-CN" altLang="en-US"/>
              <a:t>不能在 </a:t>
            </a:r>
            <a:r>
              <a:rPr lang="en-US" altLang="zh-CN" i="1"/>
              <a:t>D </a:t>
            </a:r>
            <a:endParaRPr lang="en-US" altLang="zh-CN"/>
          </a:p>
        </p:txBody>
      </p:sp>
      <p:grpSp>
        <p:nvGrpSpPr>
          <p:cNvPr id="70686" name="Group 30"/>
          <p:cNvGrpSpPr>
            <a:grpSpLocks/>
          </p:cNvGrpSpPr>
          <p:nvPr/>
        </p:nvGrpSpPr>
        <p:grpSpPr bwMode="auto">
          <a:xfrm>
            <a:off x="592138" y="3573463"/>
            <a:ext cx="7694612" cy="519112"/>
            <a:chOff x="385" y="2251"/>
            <a:chExt cx="4847" cy="327"/>
          </a:xfrm>
        </p:grpSpPr>
        <p:sp>
          <p:nvSpPr>
            <p:cNvPr id="70674" name="Rectangle 18"/>
            <p:cNvSpPr>
              <a:spLocks noChangeArrowheads="1"/>
            </p:cNvSpPr>
            <p:nvPr/>
          </p:nvSpPr>
          <p:spPr bwMode="auto">
            <a:xfrm>
              <a:off x="385" y="2251"/>
              <a:ext cx="37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上达到上确界 </a:t>
              </a:r>
              <a:r>
                <a:rPr lang="en-US" altLang="zh-CN" i="1"/>
                <a:t>M</a:t>
              </a:r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所以存在收敛点列</a:t>
              </a:r>
              <a:r>
                <a:rPr lang="zh-CN" altLang="en-US" sz="1400">
                  <a:cs typeface="Times New Roman" panose="02020603050405020304" pitchFamily="18" charset="0"/>
                </a:rPr>
                <a:t>　</a:t>
              </a:r>
              <a:endParaRPr lang="zh-CN" altLang="en-US" sz="2400" b="0"/>
            </a:p>
          </p:txBody>
        </p:sp>
        <p:graphicFrame>
          <p:nvGraphicFramePr>
            <p:cNvPr id="70673" name="Object 17"/>
            <p:cNvGraphicFramePr>
              <a:graphicFrameLocks noChangeAspect="1"/>
            </p:cNvGraphicFramePr>
            <p:nvPr/>
          </p:nvGraphicFramePr>
          <p:xfrm>
            <a:off x="3984" y="2299"/>
            <a:ext cx="84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900" r:id="rId13" imgW="1333500" imgH="431800" progId="Equation.DSMT4">
                    <p:embed/>
                  </p:oleObj>
                </mc:Choice>
                <mc:Fallback>
                  <p:oleObj r:id="rId13" imgW="1333500" imgH="43180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299"/>
                          <a:ext cx="84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75" name="Rectangle 19"/>
            <p:cNvSpPr>
              <a:spLocks noChangeArrowheads="1"/>
            </p:cNvSpPr>
            <p:nvPr/>
          </p:nvSpPr>
          <p:spPr bwMode="auto">
            <a:xfrm>
              <a:off x="4757" y="2251"/>
              <a:ext cx="4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使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70682" name="Group 26"/>
          <p:cNvGrpSpPr>
            <a:grpSpLocks/>
          </p:cNvGrpSpPr>
          <p:nvPr/>
        </p:nvGrpSpPr>
        <p:grpSpPr bwMode="auto">
          <a:xfrm>
            <a:off x="674688" y="4203700"/>
            <a:ext cx="7999412" cy="593725"/>
            <a:chOff x="449" y="2559"/>
            <a:chExt cx="5039" cy="374"/>
          </a:xfrm>
        </p:grpSpPr>
        <p:graphicFrame>
          <p:nvGraphicFramePr>
            <p:cNvPr id="70678" name="Object 22"/>
            <p:cNvGraphicFramePr>
              <a:graphicFrameLocks noChangeAspect="1"/>
            </p:cNvGraphicFramePr>
            <p:nvPr/>
          </p:nvGraphicFramePr>
          <p:xfrm>
            <a:off x="449" y="2591"/>
            <a:ext cx="1374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901" r:id="rId15" imgW="2183452" imgH="545863" progId="Equation.DSMT4">
                    <p:embed/>
                  </p:oleObj>
                </mc:Choice>
                <mc:Fallback>
                  <p:oleObj r:id="rId15" imgW="2183452" imgH="545863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" y="2591"/>
                          <a:ext cx="1374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7" name="Object 21"/>
            <p:cNvGraphicFramePr>
              <a:graphicFrameLocks noChangeAspect="1"/>
            </p:cNvGraphicFramePr>
            <p:nvPr/>
          </p:nvGraphicFramePr>
          <p:xfrm>
            <a:off x="2619" y="2589"/>
            <a:ext cx="144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902" r:id="rId17" imgW="2286000" imgH="546100" progId="Equation.DSMT4">
                    <p:embed/>
                  </p:oleObj>
                </mc:Choice>
                <mc:Fallback>
                  <p:oleObj r:id="rId17" imgW="2286000" imgH="546100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9" y="2589"/>
                          <a:ext cx="1440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80" name="Rectangle 24"/>
            <p:cNvSpPr>
              <a:spLocks noChangeArrowheads="1"/>
            </p:cNvSpPr>
            <p:nvPr/>
          </p:nvSpPr>
          <p:spPr bwMode="auto">
            <a:xfrm>
              <a:off x="1750" y="2559"/>
              <a:ext cx="9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. </a:t>
              </a:r>
              <a:r>
                <a:rPr lang="zh-CN" altLang="en-US">
                  <a:cs typeface="Times New Roman" panose="02020603050405020304" pitchFamily="18" charset="0"/>
                </a:rPr>
                <a:t>于是有</a:t>
              </a:r>
              <a:endParaRPr lang="zh-CN" altLang="en-US" sz="2400" b="0"/>
            </a:p>
          </p:txBody>
        </p:sp>
        <p:sp>
          <p:nvSpPr>
            <p:cNvPr id="70681" name="Rectangle 25"/>
            <p:cNvSpPr>
              <a:spLocks noChangeArrowheads="1"/>
            </p:cNvSpPr>
            <p:nvPr/>
          </p:nvSpPr>
          <p:spPr bwMode="auto">
            <a:xfrm>
              <a:off x="3969" y="2568"/>
              <a:ext cx="15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这导致与 </a:t>
              </a:r>
              <a:r>
                <a:rPr lang="en-US" altLang="zh-CN" i="1"/>
                <a:t>F  </a:t>
              </a:r>
              <a:r>
                <a:rPr lang="en-US" altLang="zh-CN" sz="1100"/>
                <a:t> </a:t>
              </a:r>
              <a:endParaRPr lang="en-US" altLang="zh-CN" sz="2400" b="0"/>
            </a:p>
          </p:txBody>
        </p:sp>
      </p:grp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611188" y="4941888"/>
            <a:ext cx="8107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在 </a:t>
            </a:r>
            <a:r>
              <a:rPr lang="en-US" altLang="zh-CN" i="1"/>
              <a:t>D </a:t>
            </a:r>
            <a:r>
              <a:rPr lang="zh-CN" altLang="en-US"/>
              <a:t>上有界的结论相矛盾</a:t>
            </a:r>
            <a:r>
              <a:rPr lang="en-US" altLang="zh-CN"/>
              <a:t>,  </a:t>
            </a:r>
            <a:r>
              <a:rPr lang="zh-CN" altLang="en-US"/>
              <a:t>从而证得 </a:t>
            </a:r>
            <a:r>
              <a:rPr lang="en-US" altLang="zh-CN" i="1"/>
              <a:t>f</a:t>
            </a:r>
            <a:r>
              <a:rPr lang="en-US" altLang="zh-CN"/>
              <a:t> </a:t>
            </a:r>
            <a:r>
              <a:rPr lang="zh-CN" altLang="en-US"/>
              <a:t>在 </a:t>
            </a:r>
            <a:r>
              <a:rPr lang="en-US" altLang="zh-CN" i="1"/>
              <a:t>D </a:t>
            </a:r>
            <a:r>
              <a:rPr lang="zh-CN" altLang="en-US"/>
              <a:t>上能取 </a:t>
            </a:r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611188" y="5573713"/>
            <a:ext cx="1695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到最大值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611188" y="476250"/>
            <a:ext cx="8008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en-US" altLang="zh-CN">
                <a:solidFill>
                  <a:srgbClr val="FF0000"/>
                </a:solidFill>
              </a:rPr>
              <a:t>16.9 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一致连续性定理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en-US" altLang="zh-CN"/>
              <a:t>   </a:t>
            </a:r>
            <a:r>
              <a:rPr lang="zh-CN" altLang="en-US"/>
              <a:t>若函数 </a:t>
            </a:r>
            <a:r>
              <a:rPr lang="en-US" altLang="zh-CN" i="1"/>
              <a:t>f  </a:t>
            </a:r>
            <a:r>
              <a:rPr lang="zh-CN" altLang="en-US"/>
              <a:t>在有界闭域  </a:t>
            </a:r>
          </a:p>
        </p:txBody>
      </p:sp>
      <p:grpSp>
        <p:nvGrpSpPr>
          <p:cNvPr id="69670" name="Group 38"/>
          <p:cNvGrpSpPr>
            <a:grpSpLocks/>
          </p:cNvGrpSpPr>
          <p:nvPr/>
        </p:nvGrpSpPr>
        <p:grpSpPr bwMode="auto">
          <a:xfrm>
            <a:off x="684213" y="1052513"/>
            <a:ext cx="7808912" cy="576262"/>
            <a:chOff x="431" y="663"/>
            <a:chExt cx="4919" cy="363"/>
          </a:xfrm>
        </p:grpSpPr>
        <p:graphicFrame>
          <p:nvGraphicFramePr>
            <p:cNvPr id="69636" name="Object 4"/>
            <p:cNvGraphicFramePr>
              <a:graphicFrameLocks noChangeAspect="1"/>
            </p:cNvGraphicFramePr>
            <p:nvPr/>
          </p:nvGraphicFramePr>
          <p:xfrm>
            <a:off x="431" y="709"/>
            <a:ext cx="71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36" r:id="rId3" imgW="1129810" imgH="380835" progId="Equation.DSMT4">
                    <p:embed/>
                  </p:oleObj>
                </mc:Choice>
                <mc:Fallback>
                  <p:oleObj r:id="rId3" imgW="1129810" imgH="380835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709"/>
                          <a:ext cx="71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35" name="Object 3"/>
            <p:cNvGraphicFramePr>
              <a:graphicFrameLocks noChangeAspect="1"/>
            </p:cNvGraphicFramePr>
            <p:nvPr/>
          </p:nvGraphicFramePr>
          <p:xfrm>
            <a:off x="4266" y="754"/>
            <a:ext cx="8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37" r:id="rId5" imgW="1307532" imgH="393529" progId="Equation.DSMT4">
                    <p:embed/>
                  </p:oleObj>
                </mc:Choice>
                <mc:Fallback>
                  <p:oleObj r:id="rId5" imgW="1307532" imgH="393529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6" y="754"/>
                          <a:ext cx="8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38" name="Rectangle 6"/>
            <p:cNvSpPr>
              <a:spLocks noChangeArrowheads="1"/>
            </p:cNvSpPr>
            <p:nvPr/>
          </p:nvSpPr>
          <p:spPr bwMode="auto">
            <a:xfrm>
              <a:off x="1077" y="699"/>
              <a:ext cx="3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上连续</a:t>
              </a:r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则</a:t>
              </a:r>
              <a:r>
                <a:rPr lang="zh-CN" altLang="en-US" i="1"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cs typeface="Times New Roman" panose="02020603050405020304" pitchFamily="18" charset="0"/>
                </a:rPr>
                <a:t>f </a:t>
              </a:r>
              <a:r>
                <a:rPr lang="zh-CN" altLang="en-US">
                  <a:cs typeface="Times New Roman" panose="02020603050405020304" pitchFamily="18" charset="0"/>
                </a:rPr>
                <a:t>在 </a:t>
              </a:r>
              <a:r>
                <a:rPr lang="en-US" altLang="zh-CN" i="1"/>
                <a:t>D </a:t>
              </a:r>
              <a:r>
                <a:rPr lang="zh-CN" altLang="en-US">
                  <a:cs typeface="Times New Roman" panose="02020603050405020304" pitchFamily="18" charset="0"/>
                </a:rPr>
                <a:t>上一致连续</a:t>
              </a:r>
              <a:r>
                <a:rPr lang="en-US" altLang="zh-CN"/>
                <a:t>. </a:t>
              </a:r>
              <a:r>
                <a:rPr lang="zh-CN" altLang="en-US">
                  <a:cs typeface="Times New Roman" panose="02020603050405020304" pitchFamily="18" charset="0"/>
                </a:rPr>
                <a:t>即</a:t>
              </a:r>
              <a:endParaRPr lang="zh-CN" altLang="en-US" sz="2400" b="0"/>
            </a:p>
          </p:txBody>
        </p:sp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5010" y="663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存</a:t>
              </a:r>
              <a:endParaRPr lang="zh-CN" altLang="en-US"/>
            </a:p>
          </p:txBody>
        </p:sp>
      </p:grpSp>
      <p:grpSp>
        <p:nvGrpSpPr>
          <p:cNvPr id="69675" name="Group 43"/>
          <p:cNvGrpSpPr>
            <a:grpSpLocks/>
          </p:cNvGrpSpPr>
          <p:nvPr/>
        </p:nvGrpSpPr>
        <p:grpSpPr bwMode="auto">
          <a:xfrm>
            <a:off x="601663" y="1693863"/>
            <a:ext cx="8002587" cy="539750"/>
            <a:chOff x="379" y="1067"/>
            <a:chExt cx="5041" cy="340"/>
          </a:xfrm>
        </p:grpSpPr>
        <p:graphicFrame>
          <p:nvGraphicFramePr>
            <p:cNvPr id="69642" name="Object 10"/>
            <p:cNvGraphicFramePr>
              <a:graphicFrameLocks noChangeAspect="1"/>
            </p:cNvGraphicFramePr>
            <p:nvPr/>
          </p:nvGraphicFramePr>
          <p:xfrm>
            <a:off x="1547" y="1190"/>
            <a:ext cx="27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38" r:id="rId7" imgW="431425" imgH="317225" progId="Equation.DSMT4">
                    <p:embed/>
                  </p:oleObj>
                </mc:Choice>
                <mc:Fallback>
                  <p:oleObj r:id="rId7" imgW="431425" imgH="317225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" y="1190"/>
                          <a:ext cx="270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1" name="Object 9"/>
            <p:cNvGraphicFramePr>
              <a:graphicFrameLocks noChangeAspect="1"/>
            </p:cNvGraphicFramePr>
            <p:nvPr/>
          </p:nvGraphicFramePr>
          <p:xfrm>
            <a:off x="1956" y="1161"/>
            <a:ext cx="67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39" r:id="rId9" imgW="1079032" imgH="393529" progId="Equation.DSMT4">
                    <p:embed/>
                  </p:oleObj>
                </mc:Choice>
                <mc:Fallback>
                  <p:oleObj r:id="rId9" imgW="1079032" imgH="393529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6" y="1161"/>
                          <a:ext cx="67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0" name="Object 8"/>
            <p:cNvGraphicFramePr>
              <a:graphicFrameLocks noChangeAspect="1"/>
            </p:cNvGraphicFramePr>
            <p:nvPr/>
          </p:nvGraphicFramePr>
          <p:xfrm>
            <a:off x="4154" y="1142"/>
            <a:ext cx="126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40" r:id="rId11" imgW="2005729" imgH="393529" progId="Equation.DSMT4">
                    <p:embed/>
                  </p:oleObj>
                </mc:Choice>
                <mc:Fallback>
                  <p:oleObj r:id="rId11" imgW="2005729" imgH="393529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4" y="1142"/>
                          <a:ext cx="126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3" name="Rectangle 11"/>
            <p:cNvSpPr>
              <a:spLocks noChangeArrowheads="1"/>
            </p:cNvSpPr>
            <p:nvPr/>
          </p:nvSpPr>
          <p:spPr bwMode="auto">
            <a:xfrm>
              <a:off x="379" y="1071"/>
              <a:ext cx="1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在只依赖于 </a:t>
              </a:r>
              <a:endParaRPr lang="zh-CN" altLang="en-US" sz="2400" b="0"/>
            </a:p>
          </p:txBody>
        </p:sp>
        <p:sp>
          <p:nvSpPr>
            <p:cNvPr id="69644" name="Rectangle 12"/>
            <p:cNvSpPr>
              <a:spLocks noChangeArrowheads="1"/>
            </p:cNvSpPr>
            <p:nvPr/>
          </p:nvSpPr>
          <p:spPr bwMode="auto">
            <a:xfrm>
              <a:off x="1703" y="107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</a:t>
              </a:r>
              <a:endParaRPr lang="zh-CN" altLang="en-US" sz="2400" b="0"/>
            </a:p>
          </p:txBody>
        </p:sp>
        <p:sp>
          <p:nvSpPr>
            <p:cNvPr id="69645" name="Rectangle 13"/>
            <p:cNvSpPr>
              <a:spLocks noChangeArrowheads="1"/>
            </p:cNvSpPr>
            <p:nvPr/>
          </p:nvSpPr>
          <p:spPr bwMode="auto">
            <a:xfrm>
              <a:off x="2438" y="1067"/>
              <a:ext cx="19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  </a:t>
              </a:r>
              <a:r>
                <a:rPr lang="zh-CN" altLang="en-US">
                  <a:cs typeface="Times New Roman" panose="02020603050405020304" pitchFamily="18" charset="0"/>
                </a:rPr>
                <a:t>使得对一切满足</a:t>
              </a:r>
              <a:endParaRPr lang="zh-CN" altLang="en-US" sz="2400" b="0"/>
            </a:p>
          </p:txBody>
        </p:sp>
      </p:grpSp>
      <p:sp>
        <p:nvSpPr>
          <p:cNvPr id="69656" name="Rectangle 24"/>
          <p:cNvSpPr>
            <a:spLocks noChangeArrowheads="1"/>
          </p:cNvSpPr>
          <p:nvPr/>
        </p:nvSpPr>
        <p:spPr bwMode="auto">
          <a:xfrm>
            <a:off x="596900" y="2997200"/>
            <a:ext cx="800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3333FF"/>
                </a:solidFill>
              </a:rPr>
              <a:t>证</a:t>
            </a:r>
            <a:r>
              <a:rPr lang="zh-CN" altLang="en-US"/>
              <a:t>  本定理可参照第七章中证明一致连续性定理的  </a:t>
            </a:r>
          </a:p>
        </p:txBody>
      </p:sp>
      <p:sp>
        <p:nvSpPr>
          <p:cNvPr id="69657" name="Rectangle 25"/>
          <p:cNvSpPr>
            <a:spLocks noChangeArrowheads="1"/>
          </p:cNvSpPr>
          <p:nvPr/>
        </p:nvSpPr>
        <p:spPr bwMode="auto">
          <a:xfrm>
            <a:off x="584200" y="4292600"/>
            <a:ext cx="605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理来证明</a:t>
            </a:r>
            <a:r>
              <a:rPr lang="en-US" altLang="zh-CN"/>
              <a:t>. </a:t>
            </a:r>
            <a:r>
              <a:rPr lang="zh-CN" altLang="en-US"/>
              <a:t>这里我们采用后一种证法</a:t>
            </a:r>
            <a:r>
              <a:rPr lang="en-US" altLang="zh-CN"/>
              <a:t>.   </a:t>
            </a:r>
          </a:p>
        </p:txBody>
      </p:sp>
      <p:sp>
        <p:nvSpPr>
          <p:cNvPr id="69658" name="Rectangle 26"/>
          <p:cNvSpPr>
            <a:spLocks noChangeArrowheads="1"/>
          </p:cNvSpPr>
          <p:nvPr/>
        </p:nvSpPr>
        <p:spPr bwMode="auto">
          <a:xfrm>
            <a:off x="588963" y="3644900"/>
            <a:ext cx="809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方法</a:t>
            </a:r>
            <a:r>
              <a:rPr lang="en-US" altLang="zh-CN" dirty="0"/>
              <a:t>, </a:t>
            </a:r>
            <a:r>
              <a:rPr lang="zh-CN" altLang="en-US" dirty="0"/>
              <a:t>运用有限覆盖定理来证明</a:t>
            </a:r>
            <a:r>
              <a:rPr lang="en-US" altLang="zh-CN" dirty="0"/>
              <a:t>, </a:t>
            </a:r>
            <a:r>
              <a:rPr lang="zh-CN" altLang="en-US" dirty="0"/>
              <a:t>也可以运用聚点定 </a:t>
            </a:r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3230563" y="4508500"/>
            <a:ext cx="2190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1100"/>
              <a:t> </a:t>
            </a:r>
            <a:endParaRPr lang="en-US" altLang="zh-CN" sz="2400" b="0"/>
          </a:p>
        </p:txBody>
      </p:sp>
      <p:grpSp>
        <p:nvGrpSpPr>
          <p:cNvPr id="69673" name="Group 41"/>
          <p:cNvGrpSpPr>
            <a:grpSpLocks/>
          </p:cNvGrpSpPr>
          <p:nvPr/>
        </p:nvGrpSpPr>
        <p:grpSpPr bwMode="auto">
          <a:xfrm>
            <a:off x="587375" y="4879975"/>
            <a:ext cx="7840663" cy="519113"/>
            <a:chOff x="340" y="3074"/>
            <a:chExt cx="4939" cy="327"/>
          </a:xfrm>
        </p:grpSpPr>
        <p:sp>
          <p:nvSpPr>
            <p:cNvPr id="69661" name="Rectangle 29"/>
            <p:cNvSpPr>
              <a:spLocks noChangeArrowheads="1"/>
            </p:cNvSpPr>
            <p:nvPr/>
          </p:nvSpPr>
          <p:spPr bwMode="auto">
            <a:xfrm>
              <a:off x="340" y="3074"/>
              <a:ext cx="42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倘若 </a:t>
              </a:r>
              <a:r>
                <a:rPr lang="en-US" altLang="zh-CN" i="1"/>
                <a:t>f </a:t>
              </a:r>
              <a:r>
                <a:rPr lang="zh-CN" altLang="en-US">
                  <a:cs typeface="Times New Roman" panose="02020603050405020304" pitchFamily="18" charset="0"/>
                </a:rPr>
                <a:t>在 </a:t>
              </a:r>
              <a:r>
                <a:rPr lang="en-US" altLang="zh-CN" i="1"/>
                <a:t>D </a:t>
              </a:r>
              <a:r>
                <a:rPr lang="zh-CN" altLang="en-US">
                  <a:cs typeface="Times New Roman" panose="02020603050405020304" pitchFamily="18" charset="0"/>
                </a:rPr>
                <a:t>上连续而不一致连续</a:t>
              </a:r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则存在某</a:t>
              </a:r>
              <a:endParaRPr lang="zh-CN" altLang="en-US" sz="2400" b="0"/>
            </a:p>
          </p:txBody>
        </p:sp>
        <p:graphicFrame>
          <p:nvGraphicFramePr>
            <p:cNvPr id="69660" name="Object 28"/>
            <p:cNvGraphicFramePr>
              <a:graphicFrameLocks noChangeAspect="1"/>
            </p:cNvGraphicFramePr>
            <p:nvPr/>
          </p:nvGraphicFramePr>
          <p:xfrm>
            <a:off x="4535" y="3119"/>
            <a:ext cx="74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41" r:id="rId13" imgW="1180588" imgH="431613" progId="Equation.DSMT4">
                    <p:embed/>
                  </p:oleObj>
                </mc:Choice>
                <mc:Fallback>
                  <p:oleObj r:id="rId13" imgW="1180588" imgH="431613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5" y="3119"/>
                          <a:ext cx="74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74" name="Group 42"/>
          <p:cNvGrpSpPr>
            <a:grpSpLocks/>
          </p:cNvGrpSpPr>
          <p:nvPr/>
        </p:nvGrpSpPr>
        <p:grpSpPr bwMode="auto">
          <a:xfrm>
            <a:off x="595313" y="5492750"/>
            <a:ext cx="8080375" cy="534988"/>
            <a:chOff x="324" y="3460"/>
            <a:chExt cx="5090" cy="337"/>
          </a:xfrm>
        </p:grpSpPr>
        <p:graphicFrame>
          <p:nvGraphicFramePr>
            <p:cNvPr id="69665" name="Object 33"/>
            <p:cNvGraphicFramePr>
              <a:graphicFrameLocks noChangeAspect="1"/>
            </p:cNvGraphicFramePr>
            <p:nvPr/>
          </p:nvGraphicFramePr>
          <p:xfrm>
            <a:off x="1725" y="3551"/>
            <a:ext cx="67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42" r:id="rId15" imgW="1079032" imgH="393529" progId="Equation.DSMT4">
                    <p:embed/>
                  </p:oleObj>
                </mc:Choice>
                <mc:Fallback>
                  <p:oleObj r:id="rId15" imgW="1079032" imgH="393529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5" y="3551"/>
                          <a:ext cx="67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64" name="Object 32"/>
            <p:cNvGraphicFramePr>
              <a:graphicFrameLocks noChangeAspect="1"/>
            </p:cNvGraphicFramePr>
            <p:nvPr/>
          </p:nvGraphicFramePr>
          <p:xfrm>
            <a:off x="2829" y="3517"/>
            <a:ext cx="194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43" name="Equation" r:id="rId17" imgW="3086100" imgH="419100" progId="Equation.DSMT4">
                    <p:embed/>
                  </p:oleObj>
                </mc:Choice>
                <mc:Fallback>
                  <p:oleObj name="Equation" r:id="rId17" imgW="3086100" imgH="41910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9" y="3517"/>
                          <a:ext cx="1941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66" name="Rectangle 34"/>
            <p:cNvSpPr>
              <a:spLocks noChangeArrowheads="1"/>
            </p:cNvSpPr>
            <p:nvPr/>
          </p:nvSpPr>
          <p:spPr bwMode="auto">
            <a:xfrm>
              <a:off x="324" y="3460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对</a:t>
              </a:r>
              <a:r>
                <a:rPr lang="zh-CN" altLang="en-US">
                  <a:cs typeface="Times New Roman" panose="02020603050405020304" pitchFamily="18" charset="0"/>
                </a:rPr>
                <a:t>于任意小的</a:t>
              </a:r>
            </a:p>
          </p:txBody>
        </p:sp>
        <p:sp>
          <p:nvSpPr>
            <p:cNvPr id="69667" name="Rectangle 35"/>
            <p:cNvSpPr>
              <a:spLocks noChangeArrowheads="1"/>
            </p:cNvSpPr>
            <p:nvPr/>
          </p:nvSpPr>
          <p:spPr bwMode="auto">
            <a:xfrm>
              <a:off x="2338" y="3460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例如</a:t>
              </a:r>
              <a:endParaRPr lang="zh-CN" altLang="en-US" sz="2400" b="0"/>
            </a:p>
          </p:txBody>
        </p:sp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>
              <a:off x="4626" y="3460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 , </a:t>
              </a:r>
              <a:r>
                <a:rPr lang="zh-CN" altLang="en-US">
                  <a:cs typeface="Times New Roman" panose="02020603050405020304" pitchFamily="18" charset="0"/>
                </a:rPr>
                <a:t>总有 </a:t>
              </a:r>
              <a:endParaRPr lang="zh-CN" altLang="en-US" sz="2400" b="0"/>
            </a:p>
          </p:txBody>
        </p:sp>
      </p:grpSp>
      <p:grpSp>
        <p:nvGrpSpPr>
          <p:cNvPr id="69672" name="Group 40"/>
          <p:cNvGrpSpPr>
            <a:grpSpLocks/>
          </p:cNvGrpSpPr>
          <p:nvPr/>
        </p:nvGrpSpPr>
        <p:grpSpPr bwMode="auto">
          <a:xfrm>
            <a:off x="563563" y="2305050"/>
            <a:ext cx="5880100" cy="563563"/>
            <a:chOff x="355" y="1452"/>
            <a:chExt cx="3704" cy="355"/>
          </a:xfrm>
        </p:grpSpPr>
        <p:graphicFrame>
          <p:nvGraphicFramePr>
            <p:cNvPr id="69649" name="Object 17"/>
            <p:cNvGraphicFramePr>
              <a:graphicFrameLocks noChangeAspect="1"/>
            </p:cNvGraphicFramePr>
            <p:nvPr/>
          </p:nvGraphicFramePr>
          <p:xfrm>
            <a:off x="821" y="1549"/>
            <a:ext cx="100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44" r:id="rId19" imgW="1600200" imgH="393700" progId="Equation.DSMT4">
                    <p:embed/>
                  </p:oleObj>
                </mc:Choice>
                <mc:Fallback>
                  <p:oleObj r:id="rId19" imgW="1600200" imgH="393700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" y="1549"/>
                          <a:ext cx="100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8" name="Object 16"/>
            <p:cNvGraphicFramePr>
              <a:graphicFrameLocks noChangeAspect="1"/>
            </p:cNvGraphicFramePr>
            <p:nvPr/>
          </p:nvGraphicFramePr>
          <p:xfrm>
            <a:off x="2331" y="1526"/>
            <a:ext cx="17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45" r:id="rId21" imgW="2743200" imgH="393700" progId="Equation.DSMT4">
                    <p:embed/>
                  </p:oleObj>
                </mc:Choice>
                <mc:Fallback>
                  <p:oleObj r:id="rId21" imgW="2743200" imgH="393700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1" y="1526"/>
                          <a:ext cx="172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51" name="Rectangle 19"/>
            <p:cNvSpPr>
              <a:spLocks noChangeArrowheads="1"/>
            </p:cNvSpPr>
            <p:nvPr/>
          </p:nvSpPr>
          <p:spPr bwMode="auto">
            <a:xfrm>
              <a:off x="1706" y="1480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必有</a:t>
              </a:r>
              <a:r>
                <a:rPr lang="zh-CN" altLang="en-US"/>
                <a:t> </a:t>
              </a:r>
              <a:endParaRPr lang="zh-CN" altLang="en-US" sz="2400" b="0"/>
            </a:p>
          </p:txBody>
        </p:sp>
        <p:sp>
          <p:nvSpPr>
            <p:cNvPr id="69671" name="Rectangle 39"/>
            <p:cNvSpPr>
              <a:spLocks noChangeArrowheads="1"/>
            </p:cNvSpPr>
            <p:nvPr/>
          </p:nvSpPr>
          <p:spPr bwMode="auto">
            <a:xfrm>
              <a:off x="355" y="1452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</a:t>
              </a:r>
              <a:r>
                <a:rPr lang="zh-CN" altLang="en-US"/>
                <a:t>点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41" name="Group 33"/>
          <p:cNvGrpSpPr>
            <a:grpSpLocks/>
          </p:cNvGrpSpPr>
          <p:nvPr/>
        </p:nvGrpSpPr>
        <p:grpSpPr bwMode="auto">
          <a:xfrm>
            <a:off x="573088" y="620713"/>
            <a:ext cx="7200900" cy="538162"/>
            <a:chOff x="385" y="391"/>
            <a:chExt cx="4536" cy="339"/>
          </a:xfrm>
        </p:grpSpPr>
        <p:graphicFrame>
          <p:nvGraphicFramePr>
            <p:cNvPr id="68611" name="Object 3"/>
            <p:cNvGraphicFramePr>
              <a:graphicFrameLocks noChangeAspect="1"/>
            </p:cNvGraphicFramePr>
            <p:nvPr/>
          </p:nvGraphicFramePr>
          <p:xfrm>
            <a:off x="1079" y="449"/>
            <a:ext cx="11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03" r:id="rId3" imgW="1777229" imgH="431613" progId="Equation.DSMT4">
                    <p:embed/>
                  </p:oleObj>
                </mc:Choice>
                <mc:Fallback>
                  <p:oleObj r:id="rId3" imgW="1777229" imgH="431613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9" y="449"/>
                          <a:ext cx="11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0" name="Object 2"/>
            <p:cNvGraphicFramePr>
              <a:graphicFrameLocks noChangeAspect="1"/>
            </p:cNvGraphicFramePr>
            <p:nvPr/>
          </p:nvGraphicFramePr>
          <p:xfrm>
            <a:off x="2760" y="429"/>
            <a:ext cx="150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04" name="Equation" r:id="rId5" imgW="2387600" imgH="431800" progId="Equation.DSMT4">
                    <p:embed/>
                  </p:oleObj>
                </mc:Choice>
                <mc:Fallback>
                  <p:oleObj name="Equation" r:id="rId5" imgW="2387600" imgH="43180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0" y="429"/>
                          <a:ext cx="150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12" name="Rectangle 4"/>
            <p:cNvSpPr>
              <a:spLocks noChangeArrowheads="1"/>
            </p:cNvSpPr>
            <p:nvPr/>
          </p:nvSpPr>
          <p:spPr bwMode="auto">
            <a:xfrm>
              <a:off x="385" y="394"/>
              <a:ext cx="8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相应</a:t>
              </a:r>
              <a:r>
                <a:rPr lang="zh-CN" altLang="en-US">
                  <a:cs typeface="Times New Roman" panose="02020603050405020304" pitchFamily="18" charset="0"/>
                </a:rPr>
                <a:t>的 </a:t>
              </a:r>
            </a:p>
          </p:txBody>
        </p:sp>
        <p:sp>
          <p:nvSpPr>
            <p:cNvPr id="68613" name="Rectangle 5"/>
            <p:cNvSpPr>
              <a:spLocks noChangeArrowheads="1"/>
            </p:cNvSpPr>
            <p:nvPr/>
          </p:nvSpPr>
          <p:spPr bwMode="auto">
            <a:xfrm>
              <a:off x="2170" y="403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虽然</a:t>
              </a:r>
              <a:endParaRPr lang="zh-CN" altLang="en-US" sz="2400" b="0"/>
            </a:p>
          </p:txBody>
        </p:sp>
        <p:sp>
          <p:nvSpPr>
            <p:cNvPr id="68614" name="Rectangle 6"/>
            <p:cNvSpPr>
              <a:spLocks noChangeArrowheads="1"/>
            </p:cNvSpPr>
            <p:nvPr/>
          </p:nvSpPr>
          <p:spPr bwMode="auto">
            <a:xfrm>
              <a:off x="4223" y="391"/>
              <a:ext cx="6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但是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2932113" y="1484313"/>
          <a:ext cx="31527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05" r:id="rId7" imgW="3149600" imgH="431800" progId="Equation.DSMT4">
                  <p:embed/>
                </p:oleObj>
              </mc:Choice>
              <mc:Fallback>
                <p:oleObj r:id="rId7" imgW="3149600" imgH="4318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3" y="1484313"/>
                        <a:ext cx="31527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42" name="Group 34"/>
          <p:cNvGrpSpPr>
            <a:grpSpLocks/>
          </p:cNvGrpSpPr>
          <p:nvPr/>
        </p:nvGrpSpPr>
        <p:grpSpPr bwMode="auto">
          <a:xfrm>
            <a:off x="549275" y="2132013"/>
            <a:ext cx="7989888" cy="566737"/>
            <a:chOff x="346" y="1343"/>
            <a:chExt cx="5033" cy="357"/>
          </a:xfrm>
        </p:grpSpPr>
        <p:sp>
          <p:nvSpPr>
            <p:cNvPr id="68619" name="Rectangle 11"/>
            <p:cNvSpPr>
              <a:spLocks noChangeArrowheads="1"/>
            </p:cNvSpPr>
            <p:nvPr/>
          </p:nvSpPr>
          <p:spPr bwMode="auto">
            <a:xfrm>
              <a:off x="346" y="1343"/>
              <a:ext cx="38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由于 </a:t>
              </a:r>
              <a:r>
                <a:rPr lang="en-US" altLang="zh-CN" i="1"/>
                <a:t>D </a:t>
              </a:r>
              <a:r>
                <a:rPr lang="zh-CN" altLang="en-US">
                  <a:cs typeface="Times New Roman" panose="02020603050405020304" pitchFamily="18" charset="0"/>
                </a:rPr>
                <a:t>为有界闭域</a:t>
              </a:r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因此存在收敛子列</a:t>
              </a:r>
              <a:endParaRPr lang="zh-CN" altLang="en-US" sz="2400" b="0"/>
            </a:p>
          </p:txBody>
        </p:sp>
        <p:graphicFrame>
          <p:nvGraphicFramePr>
            <p:cNvPr id="68618" name="Object 10"/>
            <p:cNvGraphicFramePr>
              <a:graphicFrameLocks noChangeAspect="1"/>
            </p:cNvGraphicFramePr>
            <p:nvPr/>
          </p:nvGraphicFramePr>
          <p:xfrm>
            <a:off x="4097" y="1388"/>
            <a:ext cx="128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06" name="Equation" r:id="rId9" imgW="2032000" imgH="495300" progId="Equation.DSMT4">
                    <p:embed/>
                  </p:oleObj>
                </mc:Choice>
                <mc:Fallback>
                  <p:oleObj name="Equation" r:id="rId9" imgW="2032000" imgH="495300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7" y="1388"/>
                          <a:ext cx="1282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629" name="Group 21"/>
          <p:cNvGrpSpPr>
            <a:grpSpLocks/>
          </p:cNvGrpSpPr>
          <p:nvPr/>
        </p:nvGrpSpPr>
        <p:grpSpPr bwMode="auto">
          <a:xfrm>
            <a:off x="577850" y="2908300"/>
            <a:ext cx="7810500" cy="706438"/>
            <a:chOff x="364" y="1606"/>
            <a:chExt cx="4920" cy="445"/>
          </a:xfrm>
        </p:grpSpPr>
        <p:graphicFrame>
          <p:nvGraphicFramePr>
            <p:cNvPr id="68624" name="Object 16"/>
            <p:cNvGraphicFramePr>
              <a:graphicFrameLocks noChangeAspect="1"/>
            </p:cNvGraphicFramePr>
            <p:nvPr/>
          </p:nvGraphicFramePr>
          <p:xfrm>
            <a:off x="822" y="1661"/>
            <a:ext cx="1650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07" r:id="rId11" imgW="2616200" imgH="622300" progId="Equation.DSMT4">
                    <p:embed/>
                  </p:oleObj>
                </mc:Choice>
                <mc:Fallback>
                  <p:oleObj r:id="rId11" imgW="2616200" imgH="62230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2" y="1661"/>
                          <a:ext cx="1650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3" name="Object 15"/>
            <p:cNvGraphicFramePr>
              <a:graphicFrameLocks noChangeAspect="1"/>
            </p:cNvGraphicFramePr>
            <p:nvPr/>
          </p:nvGraphicFramePr>
          <p:xfrm>
            <a:off x="3061" y="1661"/>
            <a:ext cx="57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08" r:id="rId13" imgW="901309" imgH="431613" progId="Equation.DSMT4">
                    <p:embed/>
                  </p:oleObj>
                </mc:Choice>
                <mc:Fallback>
                  <p:oleObj r:id="rId13" imgW="901309" imgH="431613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1661"/>
                          <a:ext cx="57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2" name="Object 14"/>
            <p:cNvGraphicFramePr>
              <a:graphicFrameLocks noChangeAspect="1"/>
            </p:cNvGraphicFramePr>
            <p:nvPr/>
          </p:nvGraphicFramePr>
          <p:xfrm>
            <a:off x="4403" y="1661"/>
            <a:ext cx="65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09" r:id="rId15" imgW="1040948" imgH="533169" progId="Equation.DSMT4">
                    <p:embed/>
                  </p:oleObj>
                </mc:Choice>
                <mc:Fallback>
                  <p:oleObj r:id="rId15" imgW="1040948" imgH="533169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3" y="1661"/>
                          <a:ext cx="654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25" name="Rectangle 17"/>
            <p:cNvSpPr>
              <a:spLocks noChangeArrowheads="1"/>
            </p:cNvSpPr>
            <p:nvPr/>
          </p:nvSpPr>
          <p:spPr bwMode="auto">
            <a:xfrm>
              <a:off x="364" y="1616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并设</a:t>
              </a:r>
              <a:endParaRPr lang="zh-CN" altLang="en-US" sz="2400" b="0"/>
            </a:p>
          </p:txBody>
        </p:sp>
        <p:sp>
          <p:nvSpPr>
            <p:cNvPr id="68626" name="Rectangle 18"/>
            <p:cNvSpPr>
              <a:spLocks noChangeArrowheads="1"/>
            </p:cNvSpPr>
            <p:nvPr/>
          </p:nvSpPr>
          <p:spPr bwMode="auto">
            <a:xfrm>
              <a:off x="2362" y="1616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  . </a:t>
              </a:r>
              <a:r>
                <a:rPr lang="zh-CN" altLang="en-US">
                  <a:cs typeface="Times New Roman" panose="02020603050405020304" pitchFamily="18" charset="0"/>
                </a:rPr>
                <a:t>再在</a:t>
              </a:r>
              <a:endParaRPr lang="zh-CN" altLang="en-US" sz="2400" b="0"/>
            </a:p>
          </p:txBody>
        </p:sp>
        <p:sp>
          <p:nvSpPr>
            <p:cNvPr id="68627" name="Rectangle 19"/>
            <p:cNvSpPr>
              <a:spLocks noChangeArrowheads="1"/>
            </p:cNvSpPr>
            <p:nvPr/>
          </p:nvSpPr>
          <p:spPr bwMode="auto">
            <a:xfrm>
              <a:off x="3497" y="1606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中取出与</a:t>
              </a:r>
              <a:endParaRPr lang="zh-CN" altLang="en-US" sz="2400" b="0"/>
            </a:p>
          </p:txBody>
        </p:sp>
        <p:sp>
          <p:nvSpPr>
            <p:cNvPr id="68628" name="Rectangle 20"/>
            <p:cNvSpPr>
              <a:spLocks noChangeArrowheads="1"/>
            </p:cNvSpPr>
            <p:nvPr/>
          </p:nvSpPr>
          <p:spPr bwMode="auto">
            <a:xfrm>
              <a:off x="4921" y="1606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下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68639" name="Group 31"/>
          <p:cNvGrpSpPr>
            <a:grpSpLocks/>
          </p:cNvGrpSpPr>
          <p:nvPr/>
        </p:nvGrpSpPr>
        <p:grpSpPr bwMode="auto">
          <a:xfrm>
            <a:off x="588963" y="3702050"/>
            <a:ext cx="4127500" cy="620713"/>
            <a:chOff x="371" y="2332"/>
            <a:chExt cx="2600" cy="391"/>
          </a:xfrm>
        </p:grpSpPr>
        <p:sp>
          <p:nvSpPr>
            <p:cNvPr id="68631" name="Rectangle 23"/>
            <p:cNvSpPr>
              <a:spLocks noChangeArrowheads="1"/>
            </p:cNvSpPr>
            <p:nvPr/>
          </p:nvSpPr>
          <p:spPr bwMode="auto">
            <a:xfrm>
              <a:off x="371" y="2332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标相同的子列</a:t>
              </a:r>
              <a:endParaRPr lang="zh-CN" altLang="en-US" sz="2400" b="0"/>
            </a:p>
          </p:txBody>
        </p:sp>
        <p:graphicFrame>
          <p:nvGraphicFramePr>
            <p:cNvPr id="68630" name="Object 22"/>
            <p:cNvGraphicFramePr>
              <a:graphicFrameLocks noChangeAspect="1"/>
            </p:cNvGraphicFramePr>
            <p:nvPr/>
          </p:nvGraphicFramePr>
          <p:xfrm>
            <a:off x="1746" y="2387"/>
            <a:ext cx="74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10" r:id="rId17" imgW="1180588" imgH="533169" progId="Equation.DSMT4">
                    <p:embed/>
                  </p:oleObj>
                </mc:Choice>
                <mc:Fallback>
                  <p:oleObj r:id="rId17" imgW="1180588" imgH="533169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2387"/>
                          <a:ext cx="744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32" name="Rectangle 24"/>
            <p:cNvSpPr>
              <a:spLocks noChangeArrowheads="1"/>
            </p:cNvSpPr>
            <p:nvPr/>
          </p:nvSpPr>
          <p:spPr bwMode="auto">
            <a:xfrm>
              <a:off x="2349" y="2341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 </a:t>
              </a:r>
              <a:r>
                <a:rPr lang="zh-CN" altLang="en-US"/>
                <a:t>则因</a:t>
              </a:r>
              <a:endParaRPr lang="zh-CN" altLang="en-US" sz="2400" b="0"/>
            </a:p>
          </p:txBody>
        </p:sp>
      </p:grpSp>
      <p:graphicFrame>
        <p:nvGraphicFramePr>
          <p:cNvPr id="68633" name="Object 25"/>
          <p:cNvGraphicFramePr>
            <a:graphicFrameLocks noChangeAspect="1"/>
          </p:cNvGraphicFramePr>
          <p:nvPr/>
        </p:nvGraphicFramePr>
        <p:xfrm>
          <a:off x="2011363" y="4508500"/>
          <a:ext cx="51530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1" name="Equation" r:id="rId19" imgW="5156200" imgH="495300" progId="Equation.DSMT4">
                  <p:embed/>
                </p:oleObj>
              </mc:Choice>
              <mc:Fallback>
                <p:oleObj name="Equation" r:id="rId19" imgW="5156200" imgH="4953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4508500"/>
                        <a:ext cx="5153025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38" name="Group 30"/>
          <p:cNvGrpSpPr>
            <a:grpSpLocks/>
          </p:cNvGrpSpPr>
          <p:nvPr/>
        </p:nvGrpSpPr>
        <p:grpSpPr bwMode="auto">
          <a:xfrm>
            <a:off x="612775" y="5300663"/>
            <a:ext cx="7899400" cy="644525"/>
            <a:chOff x="362" y="2976"/>
            <a:chExt cx="4976" cy="406"/>
          </a:xfrm>
        </p:grpSpPr>
        <p:sp>
          <p:nvSpPr>
            <p:cNvPr id="68636" name="Rectangle 28"/>
            <p:cNvSpPr>
              <a:spLocks noChangeArrowheads="1"/>
            </p:cNvSpPr>
            <p:nvPr/>
          </p:nvSpPr>
          <p:spPr bwMode="auto">
            <a:xfrm>
              <a:off x="362" y="297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有</a:t>
              </a:r>
              <a:endParaRPr lang="zh-CN" altLang="en-US" sz="2400" b="0"/>
            </a:p>
          </p:txBody>
        </p:sp>
        <p:graphicFrame>
          <p:nvGraphicFramePr>
            <p:cNvPr id="68635" name="Object 27"/>
            <p:cNvGraphicFramePr>
              <a:graphicFrameLocks noChangeAspect="1"/>
            </p:cNvGraphicFramePr>
            <p:nvPr/>
          </p:nvGraphicFramePr>
          <p:xfrm>
            <a:off x="698" y="3022"/>
            <a:ext cx="204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12" r:id="rId21" imgW="3251200" imgH="571500" progId="Equation.DSMT4">
                    <p:embed/>
                  </p:oleObj>
                </mc:Choice>
                <mc:Fallback>
                  <p:oleObj r:id="rId21" imgW="3251200" imgH="57150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" y="3022"/>
                          <a:ext cx="2046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37" name="Rectangle 29"/>
            <p:cNvSpPr>
              <a:spLocks noChangeArrowheads="1"/>
            </p:cNvSpPr>
            <p:nvPr/>
          </p:nvSpPr>
          <p:spPr bwMode="auto">
            <a:xfrm>
              <a:off x="2720" y="2976"/>
              <a:ext cx="26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. </a:t>
              </a:r>
              <a:r>
                <a:rPr lang="zh-CN" altLang="en-US"/>
                <a:t>最后</a:t>
              </a:r>
              <a:r>
                <a:rPr lang="en-US" altLang="zh-CN"/>
                <a:t>, </a:t>
              </a:r>
              <a:r>
                <a:rPr lang="zh-CN" altLang="en-US"/>
                <a:t>由</a:t>
              </a:r>
              <a:r>
                <a:rPr lang="zh-CN" altLang="en-US" sz="1000"/>
                <a:t>　</a:t>
              </a:r>
              <a:r>
                <a:rPr lang="en-US" altLang="zh-CN" i="1"/>
                <a:t>f</a:t>
              </a:r>
              <a:r>
                <a:rPr lang="zh-CN" altLang="en-US" sz="1000" i="1"/>
                <a:t>　</a:t>
              </a:r>
              <a:r>
                <a:rPr lang="zh-CN" altLang="en-US"/>
                <a:t>在 </a:t>
              </a:r>
              <a:r>
                <a:rPr lang="en-US" altLang="zh-CN" i="1"/>
                <a:t>P</a:t>
              </a:r>
              <a:r>
                <a:rPr lang="en-US" altLang="zh-CN" baseline="-30000"/>
                <a:t>0 </a:t>
              </a:r>
              <a:r>
                <a:rPr lang="zh-CN" altLang="en-US"/>
                <a:t>连续</a:t>
              </a:r>
              <a:r>
                <a:rPr lang="en-US" altLang="zh-CN"/>
                <a:t>, </a:t>
              </a:r>
              <a:r>
                <a:rPr lang="zh-CN" altLang="en-US"/>
                <a:t>得 </a:t>
              </a:r>
              <a:endParaRPr lang="zh-CN" altLang="en-US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1336675" y="514350"/>
          <a:ext cx="66198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32" r:id="rId3" imgW="6616700" imgH="571500" progId="Equation.DSMT4">
                  <p:embed/>
                </p:oleObj>
              </mc:Choice>
              <mc:Fallback>
                <p:oleObj r:id="rId3" imgW="6616700" imgH="5715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514350"/>
                        <a:ext cx="66198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619" name="Group 35"/>
          <p:cNvGrpSpPr>
            <a:grpSpLocks/>
          </p:cNvGrpSpPr>
          <p:nvPr/>
        </p:nvGrpSpPr>
        <p:grpSpPr bwMode="auto">
          <a:xfrm>
            <a:off x="606425" y="1165225"/>
            <a:ext cx="8158163" cy="582613"/>
            <a:chOff x="364" y="734"/>
            <a:chExt cx="5139" cy="367"/>
          </a:xfrm>
        </p:grpSpPr>
        <p:graphicFrame>
          <p:nvGraphicFramePr>
            <p:cNvPr id="67591" name="Object 7"/>
            <p:cNvGraphicFramePr>
              <a:graphicFrameLocks noChangeAspect="1"/>
            </p:cNvGraphicFramePr>
            <p:nvPr/>
          </p:nvGraphicFramePr>
          <p:xfrm>
            <a:off x="910" y="789"/>
            <a:ext cx="244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33" r:id="rId5" imgW="3873500" imgH="495300" progId="Equation.DSMT4">
                    <p:embed/>
                  </p:oleObj>
                </mc:Choice>
                <mc:Fallback>
                  <p:oleObj r:id="rId5" imgW="3873500" imgH="495300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0" y="789"/>
                          <a:ext cx="2442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3" name="Rectangle 9"/>
            <p:cNvSpPr>
              <a:spLocks noChangeArrowheads="1"/>
            </p:cNvSpPr>
            <p:nvPr/>
          </p:nvSpPr>
          <p:spPr bwMode="auto">
            <a:xfrm>
              <a:off x="364" y="734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这与</a:t>
              </a:r>
              <a:endParaRPr lang="zh-CN" altLang="en-US" sz="2400" b="0"/>
            </a:p>
          </p:txBody>
        </p:sp>
        <p:sp>
          <p:nvSpPr>
            <p:cNvPr id="67596" name="Rectangle 12"/>
            <p:cNvSpPr>
              <a:spLocks noChangeArrowheads="1"/>
            </p:cNvSpPr>
            <p:nvPr/>
          </p:nvSpPr>
          <p:spPr bwMode="auto">
            <a:xfrm>
              <a:off x="3358" y="734"/>
              <a:ext cx="21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相矛盾</a:t>
              </a:r>
              <a:r>
                <a:rPr lang="en-US" altLang="zh-CN"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所以 </a:t>
              </a:r>
              <a:r>
                <a:rPr lang="en-US" altLang="zh-CN" i="1">
                  <a:cs typeface="Times New Roman" panose="02020603050405020304" pitchFamily="18" charset="0"/>
                </a:rPr>
                <a:t>f </a:t>
              </a:r>
              <a:r>
                <a:rPr lang="zh-CN" altLang="en-US">
                  <a:cs typeface="Times New Roman" panose="02020603050405020304" pitchFamily="18" charset="0"/>
                </a:rPr>
                <a:t>在 </a:t>
              </a:r>
              <a:r>
                <a:rPr lang="en-US" altLang="zh-CN" i="1">
                  <a:cs typeface="Times New Roman" panose="02020603050405020304" pitchFamily="18" charset="0"/>
                </a:rPr>
                <a:t>D </a:t>
              </a:r>
              <a:r>
                <a:rPr lang="en-US" altLang="zh-CN">
                  <a:cs typeface="Times New Roman" panose="02020603050405020304" pitchFamily="18" charset="0"/>
                </a:rPr>
                <a:t> </a:t>
              </a:r>
              <a:endParaRPr lang="en-US" altLang="zh-CN" sz="2400" b="0"/>
            </a:p>
          </p:txBody>
        </p:sp>
      </p:grpSp>
      <p:sp>
        <p:nvSpPr>
          <p:cNvPr id="67601" name="Rectangle 17"/>
          <p:cNvSpPr>
            <a:spLocks noChangeArrowheads="1"/>
          </p:cNvSpPr>
          <p:nvPr/>
        </p:nvSpPr>
        <p:spPr bwMode="auto">
          <a:xfrm>
            <a:off x="622300" y="1843088"/>
            <a:ext cx="213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上一致连续</a:t>
            </a:r>
            <a:r>
              <a:rPr lang="en-US" altLang="zh-CN"/>
              <a:t>. </a:t>
            </a:r>
          </a:p>
        </p:txBody>
      </p:sp>
      <p:grpSp>
        <p:nvGrpSpPr>
          <p:cNvPr id="67605" name="Group 21"/>
          <p:cNvGrpSpPr>
            <a:grpSpLocks/>
          </p:cNvGrpSpPr>
          <p:nvPr/>
        </p:nvGrpSpPr>
        <p:grpSpPr bwMode="auto">
          <a:xfrm>
            <a:off x="561975" y="2419350"/>
            <a:ext cx="7897813" cy="519113"/>
            <a:chOff x="354" y="1616"/>
            <a:chExt cx="4975" cy="327"/>
          </a:xfrm>
        </p:grpSpPr>
        <p:sp>
          <p:nvSpPr>
            <p:cNvPr id="67603" name="Rectangle 19"/>
            <p:cNvSpPr>
              <a:spLocks noChangeArrowheads="1"/>
            </p:cNvSpPr>
            <p:nvPr/>
          </p:nvSpPr>
          <p:spPr bwMode="auto">
            <a:xfrm>
              <a:off x="354" y="1616"/>
              <a:ext cx="43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  <a:cs typeface="Times New Roman" panose="02020603050405020304" pitchFamily="18" charset="0"/>
                </a:rPr>
                <a:t>定理</a:t>
              </a:r>
              <a:r>
                <a:rPr lang="en-US" altLang="zh-CN">
                  <a:solidFill>
                    <a:srgbClr val="FF0000"/>
                  </a:solidFill>
                </a:rPr>
                <a:t>16.10</a:t>
              </a:r>
              <a:r>
                <a:rPr lang="zh-CN" altLang="en-US" sz="1000">
                  <a:solidFill>
                    <a:srgbClr val="0000FF"/>
                  </a:solidFill>
                  <a:cs typeface="Times New Roman" panose="02020603050405020304" pitchFamily="18" charset="0"/>
                </a:rPr>
                <a:t>　</a:t>
              </a:r>
              <a:r>
                <a:rPr lang="en-US" altLang="zh-CN">
                  <a:solidFill>
                    <a:srgbClr val="0000FF"/>
                  </a:solidFill>
                </a:rPr>
                <a:t>(</a:t>
              </a:r>
              <a:r>
                <a:rPr lang="zh-CN" altLang="en-US" sz="1000">
                  <a:solidFill>
                    <a:srgbClr val="0000FF"/>
                  </a:solidFill>
                  <a:cs typeface="Times New Roman" panose="02020603050405020304" pitchFamily="18" charset="0"/>
                </a:rPr>
                <a:t>　</a:t>
              </a:r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介值性定理</a:t>
              </a:r>
              <a:r>
                <a:rPr lang="zh-CN" altLang="en-US" sz="1000">
                  <a:solidFill>
                    <a:srgbClr val="0000FF"/>
                  </a:solidFill>
                  <a:cs typeface="Times New Roman" panose="02020603050405020304" pitchFamily="18" charset="0"/>
                </a:rPr>
                <a:t>　</a:t>
              </a:r>
              <a:r>
                <a:rPr lang="en-US" altLang="zh-CN">
                  <a:solidFill>
                    <a:srgbClr val="0000FF"/>
                  </a:solidFill>
                </a:rPr>
                <a:t>) </a:t>
              </a:r>
              <a:r>
                <a:rPr lang="en-US" altLang="zh-CN"/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设函数</a:t>
              </a:r>
              <a:r>
                <a:rPr lang="zh-CN" altLang="en-US" sz="1000">
                  <a:solidFill>
                    <a:srgbClr val="FF0000"/>
                  </a:solidFill>
                  <a:cs typeface="Times New Roman" panose="02020603050405020304" pitchFamily="18" charset="0"/>
                </a:rPr>
                <a:t>　</a:t>
              </a:r>
              <a:r>
                <a:rPr lang="en-US" altLang="zh-CN" i="1"/>
                <a:t>f</a:t>
              </a:r>
              <a:r>
                <a:rPr lang="zh-CN" altLang="en-US" sz="1000">
                  <a:solidFill>
                    <a:srgbClr val="FF0000"/>
                  </a:solidFill>
                  <a:cs typeface="Times New Roman" panose="02020603050405020304" pitchFamily="18" charset="0"/>
                </a:rPr>
                <a:t>　</a:t>
              </a:r>
              <a:r>
                <a:rPr lang="zh-CN" altLang="en-US">
                  <a:cs typeface="Times New Roman" panose="02020603050405020304" pitchFamily="18" charset="0"/>
                </a:rPr>
                <a:t>在区域</a:t>
              </a:r>
              <a:r>
                <a:rPr lang="zh-CN" altLang="en-US" sz="1000">
                  <a:solidFill>
                    <a:srgbClr val="FF0000"/>
                  </a:solidFill>
                  <a:cs typeface="Times New Roman" panose="02020603050405020304" pitchFamily="18" charset="0"/>
                </a:rPr>
                <a:t>　</a:t>
              </a:r>
              <a:endParaRPr lang="zh-CN" altLang="en-US" sz="2400" b="0"/>
            </a:p>
          </p:txBody>
        </p:sp>
        <p:graphicFrame>
          <p:nvGraphicFramePr>
            <p:cNvPr id="67602" name="Object 18"/>
            <p:cNvGraphicFramePr>
              <a:graphicFrameLocks noChangeAspect="1"/>
            </p:cNvGraphicFramePr>
            <p:nvPr/>
          </p:nvGraphicFramePr>
          <p:xfrm>
            <a:off x="4615" y="1648"/>
            <a:ext cx="71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34" r:id="rId7" imgW="1129810" imgH="380835" progId="Equation.DSMT4">
                    <p:embed/>
                  </p:oleObj>
                </mc:Choice>
                <mc:Fallback>
                  <p:oleObj r:id="rId7" imgW="1129810" imgH="380835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5" y="1648"/>
                          <a:ext cx="71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20" name="Group 36"/>
          <p:cNvGrpSpPr>
            <a:grpSpLocks/>
          </p:cNvGrpSpPr>
          <p:nvPr/>
        </p:nvGrpSpPr>
        <p:grpSpPr bwMode="auto">
          <a:xfrm>
            <a:off x="558800" y="3068638"/>
            <a:ext cx="7974013" cy="519112"/>
            <a:chOff x="340" y="1933"/>
            <a:chExt cx="5063" cy="327"/>
          </a:xfrm>
        </p:grpSpPr>
        <p:sp>
          <p:nvSpPr>
            <p:cNvPr id="67607" name="Rectangle 23"/>
            <p:cNvSpPr>
              <a:spLocks noChangeArrowheads="1"/>
            </p:cNvSpPr>
            <p:nvPr/>
          </p:nvSpPr>
          <p:spPr bwMode="auto">
            <a:xfrm>
              <a:off x="340" y="1933"/>
              <a:ext cx="37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上连续</a:t>
              </a:r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若</a:t>
              </a:r>
              <a:r>
                <a:rPr lang="en-US" altLang="zh-CN" i="1"/>
                <a:t>P</a:t>
              </a:r>
              <a:r>
                <a:rPr lang="en-US" altLang="zh-CN" baseline="-30000"/>
                <a:t>1 </a:t>
              </a:r>
              <a:r>
                <a:rPr lang="en-US" altLang="zh-CN"/>
                <a:t>, </a:t>
              </a:r>
              <a:r>
                <a:rPr lang="en-US" altLang="zh-CN" i="1"/>
                <a:t>P</a:t>
              </a:r>
              <a:r>
                <a:rPr lang="en-US" altLang="zh-CN" baseline="-30000"/>
                <a:t>2 </a:t>
              </a:r>
              <a:r>
                <a:rPr lang="zh-CN" altLang="en-US">
                  <a:cs typeface="Times New Roman" panose="02020603050405020304" pitchFamily="18" charset="0"/>
                </a:rPr>
                <a:t>为 </a:t>
              </a:r>
              <a:r>
                <a:rPr lang="en-US" altLang="zh-CN" i="1"/>
                <a:t>D </a:t>
              </a:r>
              <a:r>
                <a:rPr lang="zh-CN" altLang="en-US">
                  <a:cs typeface="Times New Roman" panose="02020603050405020304" pitchFamily="18" charset="0"/>
                </a:rPr>
                <a:t>中任意两点</a:t>
              </a:r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且</a:t>
              </a:r>
            </a:p>
          </p:txBody>
        </p:sp>
        <p:graphicFrame>
          <p:nvGraphicFramePr>
            <p:cNvPr id="67606" name="Object 22"/>
            <p:cNvGraphicFramePr>
              <a:graphicFrameLocks noChangeAspect="1"/>
            </p:cNvGraphicFramePr>
            <p:nvPr/>
          </p:nvGraphicFramePr>
          <p:xfrm>
            <a:off x="4027" y="1978"/>
            <a:ext cx="137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35" name="Equation" r:id="rId9" imgW="2184400" imgH="431800" progId="Equation.DSMT4">
                    <p:embed/>
                  </p:oleObj>
                </mc:Choice>
                <mc:Fallback>
                  <p:oleObj name="Equation" r:id="rId9" imgW="2184400" imgH="43180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7" y="1978"/>
                          <a:ext cx="137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611" name="Rectangle 27"/>
          <p:cNvSpPr>
            <a:spLocks noChangeArrowheads="1"/>
          </p:cNvSpPr>
          <p:nvPr/>
        </p:nvSpPr>
        <p:spPr bwMode="auto">
          <a:xfrm>
            <a:off x="596900" y="3767138"/>
            <a:ext cx="3398838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则对任何满足不等式</a:t>
            </a:r>
            <a:endParaRPr lang="zh-CN" altLang="en-US" sz="1100"/>
          </a:p>
          <a:p>
            <a:pPr algn="l" eaLnBrk="0" hangingPunct="0"/>
            <a:endParaRPr lang="en-US" altLang="zh-CN" sz="2400" b="0"/>
          </a:p>
        </p:txBody>
      </p:sp>
      <p:graphicFrame>
        <p:nvGraphicFramePr>
          <p:cNvPr id="67610" name="Object 26"/>
          <p:cNvGraphicFramePr>
            <a:graphicFrameLocks noChangeAspect="1"/>
          </p:cNvGraphicFramePr>
          <p:nvPr/>
        </p:nvGraphicFramePr>
        <p:xfrm>
          <a:off x="2941638" y="4435475"/>
          <a:ext cx="55911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36" name="Equation" r:id="rId11" imgW="5588000" imgH="431800" progId="Equation.DSMT4">
                  <p:embed/>
                </p:oleObj>
              </mc:Choice>
              <mc:Fallback>
                <p:oleObj name="Equation" r:id="rId11" imgW="5588000" imgH="4318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4435475"/>
                        <a:ext cx="55911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8" name="Rectangle 34"/>
          <p:cNvSpPr>
            <a:spLocks noChangeArrowheads="1"/>
          </p:cNvSpPr>
          <p:nvPr/>
        </p:nvSpPr>
        <p:spPr bwMode="auto">
          <a:xfrm>
            <a:off x="620713" y="5581650"/>
            <a:ext cx="2505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证</a:t>
            </a:r>
            <a:r>
              <a:rPr lang="zh-CN" altLang="en-US"/>
              <a:t>  作辅助函数</a:t>
            </a:r>
          </a:p>
        </p:txBody>
      </p:sp>
      <p:grpSp>
        <p:nvGrpSpPr>
          <p:cNvPr id="67623" name="Group 39"/>
          <p:cNvGrpSpPr>
            <a:grpSpLocks/>
          </p:cNvGrpSpPr>
          <p:nvPr/>
        </p:nvGrpSpPr>
        <p:grpSpPr bwMode="auto">
          <a:xfrm>
            <a:off x="615950" y="4997450"/>
            <a:ext cx="6811963" cy="519113"/>
            <a:chOff x="358" y="3148"/>
            <a:chExt cx="4291" cy="327"/>
          </a:xfrm>
        </p:grpSpPr>
        <p:grpSp>
          <p:nvGrpSpPr>
            <p:cNvPr id="67622" name="Group 38"/>
            <p:cNvGrpSpPr>
              <a:grpSpLocks/>
            </p:cNvGrpSpPr>
            <p:nvPr/>
          </p:nvGrpSpPr>
          <p:grpSpPr bwMode="auto">
            <a:xfrm>
              <a:off x="358" y="3148"/>
              <a:ext cx="4291" cy="327"/>
              <a:chOff x="358" y="3148"/>
              <a:chExt cx="4291" cy="327"/>
            </a:xfrm>
          </p:grpSpPr>
          <p:graphicFrame>
            <p:nvGraphicFramePr>
              <p:cNvPr id="67614" name="Object 30"/>
              <p:cNvGraphicFramePr>
                <a:graphicFrameLocks noChangeAspect="1"/>
              </p:cNvGraphicFramePr>
              <p:nvPr/>
            </p:nvGraphicFramePr>
            <p:xfrm>
              <a:off x="2427" y="3205"/>
              <a:ext cx="63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837" r:id="rId13" imgW="1002865" imgH="431613" progId="Equation.DSMT4">
                      <p:embed/>
                    </p:oleObj>
                  </mc:Choice>
                  <mc:Fallback>
                    <p:oleObj r:id="rId13" imgW="1002865" imgH="431613" progId="Equation.DSMT4">
                      <p:embed/>
                      <p:pic>
                        <p:nvPicPr>
                          <p:cNvPr id="0" name="Picture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7" y="3205"/>
                            <a:ext cx="630" cy="27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613" name="Object 29"/>
              <p:cNvGraphicFramePr>
                <a:graphicFrameLocks noChangeAspect="1"/>
              </p:cNvGraphicFramePr>
              <p:nvPr/>
            </p:nvGraphicFramePr>
            <p:xfrm>
              <a:off x="3659" y="3205"/>
              <a:ext cx="99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838" r:id="rId15" imgW="1574800" imgH="431800" progId="Equation.DSMT4">
                      <p:embed/>
                    </p:oleObj>
                  </mc:Choice>
                  <mc:Fallback>
                    <p:oleObj r:id="rId15" imgW="1574800" imgH="431800" progId="Equation.DSMT4">
                      <p:embed/>
                      <p:pic>
                        <p:nvPicPr>
                          <p:cNvPr id="0" name="Picture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9" y="3205"/>
                            <a:ext cx="990" cy="27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615" name="Rectangle 31"/>
              <p:cNvSpPr>
                <a:spLocks noChangeArrowheads="1"/>
              </p:cNvSpPr>
              <p:nvPr/>
            </p:nvSpPr>
            <p:spPr bwMode="auto">
              <a:xfrm>
                <a:off x="358" y="3148"/>
                <a:ext cx="207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/>
                  <a:t>的实数     </a:t>
                </a:r>
                <a:r>
                  <a:rPr lang="en-US" altLang="zh-CN">
                    <a:cs typeface="Times New Roman" panose="02020603050405020304" pitchFamily="18" charset="0"/>
                  </a:rPr>
                  <a:t>, </a:t>
                </a:r>
                <a:r>
                  <a:rPr lang="zh-CN" altLang="en-US"/>
                  <a:t>必存在点</a:t>
                </a:r>
                <a:endParaRPr lang="zh-CN" altLang="en-US" sz="2400" b="0"/>
              </a:p>
            </p:txBody>
          </p:sp>
          <p:sp>
            <p:nvSpPr>
              <p:cNvPr id="67616" name="Rectangle 32"/>
              <p:cNvSpPr>
                <a:spLocks noChangeArrowheads="1"/>
              </p:cNvSpPr>
              <p:nvPr/>
            </p:nvSpPr>
            <p:spPr bwMode="auto">
              <a:xfrm>
                <a:off x="3019" y="3148"/>
                <a:ext cx="6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r>
                  <a:rPr lang="en-US" altLang="zh-CN">
                    <a:cs typeface="Times New Roman" panose="02020603050405020304" pitchFamily="18" charset="0"/>
                  </a:rPr>
                  <a:t>, </a:t>
                </a:r>
                <a:r>
                  <a:rPr lang="zh-CN" altLang="en-US"/>
                  <a:t>使得</a:t>
                </a:r>
                <a:endParaRPr lang="zh-CN" altLang="en-US" sz="2400" b="0"/>
              </a:p>
            </p:txBody>
          </p:sp>
        </p:grpSp>
        <p:graphicFrame>
          <p:nvGraphicFramePr>
            <p:cNvPr id="67621" name="Object 37"/>
            <p:cNvGraphicFramePr>
              <a:graphicFrameLocks noChangeAspect="1"/>
            </p:cNvGraphicFramePr>
            <p:nvPr/>
          </p:nvGraphicFramePr>
          <p:xfrm>
            <a:off x="1147" y="3264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39" name="Equation" r:id="rId17" imgW="279279" imgH="291973" progId="Equation.DSMT4">
                    <p:embed/>
                  </p:oleObj>
                </mc:Choice>
                <mc:Fallback>
                  <p:oleObj name="Equation" r:id="rId17" imgW="279279" imgH="291973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7" y="3264"/>
                          <a:ext cx="17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2559050" y="549275"/>
          <a:ext cx="40290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33" r:id="rId3" imgW="4025900" imgH="393700" progId="Equation.DSMT4">
                  <p:embed/>
                </p:oleObj>
              </mc:Choice>
              <mc:Fallback>
                <p:oleObj r:id="rId3" imgW="4025900" imgH="3937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549275"/>
                        <a:ext cx="40290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96" name="Group 36"/>
          <p:cNvGrpSpPr>
            <a:grpSpLocks/>
          </p:cNvGrpSpPr>
          <p:nvPr/>
        </p:nvGrpSpPr>
        <p:grpSpPr bwMode="auto">
          <a:xfrm>
            <a:off x="566738" y="1052513"/>
            <a:ext cx="7648575" cy="519112"/>
            <a:chOff x="357" y="663"/>
            <a:chExt cx="4818" cy="327"/>
          </a:xfrm>
        </p:grpSpPr>
        <p:sp>
          <p:nvSpPr>
            <p:cNvPr id="66565" name="Rectangle 5"/>
            <p:cNvSpPr>
              <a:spLocks noChangeArrowheads="1"/>
            </p:cNvSpPr>
            <p:nvPr/>
          </p:nvSpPr>
          <p:spPr bwMode="auto">
            <a:xfrm>
              <a:off x="357" y="663"/>
              <a:ext cx="38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易见 </a:t>
              </a:r>
              <a:r>
                <a:rPr lang="en-US" altLang="zh-CN" i="1"/>
                <a:t>F </a:t>
              </a:r>
              <a:r>
                <a:rPr lang="zh-CN" altLang="en-US"/>
                <a:t>仍在 </a:t>
              </a:r>
              <a:r>
                <a:rPr lang="en-US" altLang="zh-CN" i="1"/>
                <a:t>D </a:t>
              </a:r>
              <a:r>
                <a:rPr lang="zh-CN" altLang="en-US"/>
                <a:t>上连续</a:t>
              </a:r>
              <a:r>
                <a:rPr lang="en-US" altLang="zh-CN"/>
                <a:t>, </a:t>
              </a:r>
              <a:r>
                <a:rPr lang="zh-CN" altLang="en-US"/>
                <a:t>且由</a:t>
              </a:r>
              <a:r>
                <a:rPr lang="zh-CN" altLang="en-US" sz="1000"/>
                <a:t>　</a:t>
              </a:r>
              <a:r>
                <a:rPr lang="en-US" altLang="zh-CN"/>
                <a:t>(4)</a:t>
              </a:r>
              <a:r>
                <a:rPr lang="zh-CN" altLang="en-US" sz="1000"/>
                <a:t>　</a:t>
              </a:r>
              <a:r>
                <a:rPr lang="zh-CN" altLang="en-US"/>
                <a:t>式知道</a:t>
              </a:r>
            </a:p>
          </p:txBody>
        </p:sp>
        <p:graphicFrame>
          <p:nvGraphicFramePr>
            <p:cNvPr id="66564" name="Object 4"/>
            <p:cNvGraphicFramePr>
              <a:graphicFrameLocks noChangeAspect="1"/>
            </p:cNvGraphicFramePr>
            <p:nvPr/>
          </p:nvGraphicFramePr>
          <p:xfrm>
            <a:off x="4225" y="711"/>
            <a:ext cx="95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34" name="Equation" r:id="rId5" imgW="1511300" imgH="431800" progId="Equation.DSMT4">
                    <p:embed/>
                  </p:oleObj>
                </mc:Choice>
                <mc:Fallback>
                  <p:oleObj name="Equation" r:id="rId5" imgW="1511300" imgH="431800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5" y="711"/>
                          <a:ext cx="95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599" name="Group 39"/>
          <p:cNvGrpSpPr>
            <a:grpSpLocks/>
          </p:cNvGrpSpPr>
          <p:nvPr/>
        </p:nvGrpSpPr>
        <p:grpSpPr bwMode="auto">
          <a:xfrm>
            <a:off x="684213" y="1700213"/>
            <a:ext cx="7313612" cy="544512"/>
            <a:chOff x="431" y="1071"/>
            <a:chExt cx="4607" cy="343"/>
          </a:xfrm>
        </p:grpSpPr>
        <p:graphicFrame>
          <p:nvGraphicFramePr>
            <p:cNvPr id="66570" name="Object 10"/>
            <p:cNvGraphicFramePr>
              <a:graphicFrameLocks noChangeAspect="1"/>
            </p:cNvGraphicFramePr>
            <p:nvPr/>
          </p:nvGraphicFramePr>
          <p:xfrm>
            <a:off x="431" y="1138"/>
            <a:ext cx="96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35" name="Equation" r:id="rId7" imgW="1524000" imgH="431800" progId="Equation.DSMT4">
                    <p:embed/>
                  </p:oleObj>
                </mc:Choice>
                <mc:Fallback>
                  <p:oleObj name="Equation" r:id="rId7" imgW="1524000" imgH="43180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138"/>
                          <a:ext cx="96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9" name="Object 9"/>
            <p:cNvGraphicFramePr>
              <a:graphicFrameLocks noChangeAspect="1"/>
            </p:cNvGraphicFramePr>
            <p:nvPr/>
          </p:nvGraphicFramePr>
          <p:xfrm>
            <a:off x="3107" y="1144"/>
            <a:ext cx="63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36" r:id="rId9" imgW="1002865" imgH="431613" progId="Equation.DSMT4">
                    <p:embed/>
                  </p:oleObj>
                </mc:Choice>
                <mc:Fallback>
                  <p:oleObj r:id="rId9" imgW="1002865" imgH="431613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1144"/>
                          <a:ext cx="63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8" name="Object 8"/>
            <p:cNvGraphicFramePr>
              <a:graphicFrameLocks noChangeAspect="1"/>
            </p:cNvGraphicFramePr>
            <p:nvPr/>
          </p:nvGraphicFramePr>
          <p:xfrm>
            <a:off x="4078" y="1138"/>
            <a:ext cx="96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37" r:id="rId11" imgW="1524000" imgH="431800" progId="Equation.DSMT4">
                    <p:embed/>
                  </p:oleObj>
                </mc:Choice>
                <mc:Fallback>
                  <p:oleObj r:id="rId11" imgW="1524000" imgH="431800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8" y="1138"/>
                          <a:ext cx="96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2" name="Rectangle 12"/>
            <p:cNvSpPr>
              <a:spLocks noChangeArrowheads="1"/>
            </p:cNvSpPr>
            <p:nvPr/>
          </p:nvSpPr>
          <p:spPr bwMode="auto">
            <a:xfrm>
              <a:off x="1413" y="1081"/>
              <a:ext cx="16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下面证明必存在</a:t>
              </a:r>
              <a:endParaRPr lang="zh-CN" altLang="en-US" sz="2400" b="0"/>
            </a:p>
          </p:txBody>
        </p:sp>
        <p:sp>
          <p:nvSpPr>
            <p:cNvPr id="66573" name="Rectangle 13"/>
            <p:cNvSpPr>
              <a:spLocks noChangeArrowheads="1"/>
            </p:cNvSpPr>
            <p:nvPr/>
          </p:nvSpPr>
          <p:spPr bwMode="auto">
            <a:xfrm>
              <a:off x="3647" y="1071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, </a:t>
              </a:r>
              <a:r>
                <a:rPr lang="zh-CN" altLang="en-US"/>
                <a:t>使</a:t>
              </a:r>
              <a:endParaRPr lang="zh-CN" altLang="en-US" sz="2400" b="0"/>
            </a:p>
          </p:txBody>
        </p:sp>
      </p:grpSp>
      <p:grpSp>
        <p:nvGrpSpPr>
          <p:cNvPr id="66602" name="Group 42"/>
          <p:cNvGrpSpPr>
            <a:grpSpLocks/>
          </p:cNvGrpSpPr>
          <p:nvPr/>
        </p:nvGrpSpPr>
        <p:grpSpPr bwMode="auto">
          <a:xfrm>
            <a:off x="2124075" y="2501900"/>
            <a:ext cx="4789488" cy="3519488"/>
            <a:chOff x="1338" y="1525"/>
            <a:chExt cx="3017" cy="2217"/>
          </a:xfrm>
        </p:grpSpPr>
        <p:sp>
          <p:nvSpPr>
            <p:cNvPr id="66578" name="Freeform 18" descr="宽上对角线"/>
            <p:cNvSpPr>
              <a:spLocks/>
            </p:cNvSpPr>
            <p:nvPr/>
          </p:nvSpPr>
          <p:spPr bwMode="auto">
            <a:xfrm>
              <a:off x="1763" y="1745"/>
              <a:ext cx="2276" cy="1332"/>
            </a:xfrm>
            <a:custGeom>
              <a:avLst/>
              <a:gdLst>
                <a:gd name="T0" fmla="*/ 935 w 6164"/>
                <a:gd name="T1" fmla="*/ 3607 h 3866"/>
                <a:gd name="T2" fmla="*/ 330 w 6164"/>
                <a:gd name="T3" fmla="*/ 3121 h 3866"/>
                <a:gd name="T4" fmla="*/ 61 w 6164"/>
                <a:gd name="T5" fmla="*/ 2545 h 3866"/>
                <a:gd name="T6" fmla="*/ 9 w 6164"/>
                <a:gd name="T7" fmla="*/ 2200 h 3866"/>
                <a:gd name="T8" fmla="*/ 18 w 6164"/>
                <a:gd name="T9" fmla="*/ 1825 h 3866"/>
                <a:gd name="T10" fmla="*/ 118 w 6164"/>
                <a:gd name="T11" fmla="*/ 1484 h 3866"/>
                <a:gd name="T12" fmla="*/ 662 w 6164"/>
                <a:gd name="T13" fmla="*/ 748 h 3866"/>
                <a:gd name="T14" fmla="*/ 1907 w 6164"/>
                <a:gd name="T15" fmla="*/ 92 h 3866"/>
                <a:gd name="T16" fmla="*/ 3657 w 6164"/>
                <a:gd name="T17" fmla="*/ 197 h 3866"/>
                <a:gd name="T18" fmla="*/ 5337 w 6164"/>
                <a:gd name="T19" fmla="*/ 1260 h 3866"/>
                <a:gd name="T20" fmla="*/ 6077 w 6164"/>
                <a:gd name="T21" fmla="*/ 2449 h 3866"/>
                <a:gd name="T22" fmla="*/ 5859 w 6164"/>
                <a:gd name="T23" fmla="*/ 3372 h 3866"/>
                <a:gd name="T24" fmla="*/ 5322 w 6164"/>
                <a:gd name="T25" fmla="*/ 3774 h 3866"/>
                <a:gd name="T26" fmla="*/ 5054 w 6164"/>
                <a:gd name="T27" fmla="*/ 3841 h 3866"/>
                <a:gd name="T28" fmla="*/ 4820 w 6164"/>
                <a:gd name="T29" fmla="*/ 3841 h 3866"/>
                <a:gd name="T30" fmla="*/ 4294 w 6164"/>
                <a:gd name="T31" fmla="*/ 3694 h 3866"/>
                <a:gd name="T32" fmla="*/ 3634 w 6164"/>
                <a:gd name="T33" fmla="*/ 2976 h 3866"/>
                <a:gd name="T34" fmla="*/ 3265 w 6164"/>
                <a:gd name="T35" fmla="*/ 2599 h 3866"/>
                <a:gd name="T36" fmla="*/ 2774 w 6164"/>
                <a:gd name="T37" fmla="*/ 2625 h 3866"/>
                <a:gd name="T38" fmla="*/ 2334 w 6164"/>
                <a:gd name="T39" fmla="*/ 3219 h 3866"/>
                <a:gd name="T40" fmla="*/ 1678 w 6164"/>
                <a:gd name="T41" fmla="*/ 3712 h 3866"/>
                <a:gd name="T42" fmla="*/ 935 w 6164"/>
                <a:gd name="T43" fmla="*/ 3607 h 3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164" h="3866">
                  <a:moveTo>
                    <a:pt x="935" y="3607"/>
                  </a:moveTo>
                  <a:cubicBezTo>
                    <a:pt x="710" y="3509"/>
                    <a:pt x="476" y="3298"/>
                    <a:pt x="330" y="3121"/>
                  </a:cubicBezTo>
                  <a:cubicBezTo>
                    <a:pt x="184" y="2944"/>
                    <a:pt x="114" y="2699"/>
                    <a:pt x="61" y="2545"/>
                  </a:cubicBezTo>
                  <a:cubicBezTo>
                    <a:pt x="7" y="2391"/>
                    <a:pt x="17" y="2320"/>
                    <a:pt x="9" y="2200"/>
                  </a:cubicBezTo>
                  <a:cubicBezTo>
                    <a:pt x="2" y="2080"/>
                    <a:pt x="0" y="1944"/>
                    <a:pt x="18" y="1825"/>
                  </a:cubicBezTo>
                  <a:cubicBezTo>
                    <a:pt x="37" y="1706"/>
                    <a:pt x="11" y="1663"/>
                    <a:pt x="118" y="1484"/>
                  </a:cubicBezTo>
                  <a:cubicBezTo>
                    <a:pt x="225" y="1305"/>
                    <a:pt x="364" y="980"/>
                    <a:pt x="662" y="748"/>
                  </a:cubicBezTo>
                  <a:cubicBezTo>
                    <a:pt x="959" y="516"/>
                    <a:pt x="1408" y="184"/>
                    <a:pt x="1907" y="92"/>
                  </a:cubicBezTo>
                  <a:cubicBezTo>
                    <a:pt x="2406" y="0"/>
                    <a:pt x="3086" y="2"/>
                    <a:pt x="3657" y="197"/>
                  </a:cubicBezTo>
                  <a:cubicBezTo>
                    <a:pt x="4229" y="392"/>
                    <a:pt x="4934" y="885"/>
                    <a:pt x="5337" y="1260"/>
                  </a:cubicBezTo>
                  <a:cubicBezTo>
                    <a:pt x="5740" y="1636"/>
                    <a:pt x="5989" y="2097"/>
                    <a:pt x="6077" y="2449"/>
                  </a:cubicBezTo>
                  <a:cubicBezTo>
                    <a:pt x="6164" y="2801"/>
                    <a:pt x="5985" y="3151"/>
                    <a:pt x="5859" y="3372"/>
                  </a:cubicBezTo>
                  <a:cubicBezTo>
                    <a:pt x="5733" y="3593"/>
                    <a:pt x="5456" y="3696"/>
                    <a:pt x="5322" y="3774"/>
                  </a:cubicBezTo>
                  <a:cubicBezTo>
                    <a:pt x="5188" y="3852"/>
                    <a:pt x="5138" y="3830"/>
                    <a:pt x="5054" y="3841"/>
                  </a:cubicBezTo>
                  <a:cubicBezTo>
                    <a:pt x="4970" y="3852"/>
                    <a:pt x="4947" y="3866"/>
                    <a:pt x="4820" y="3841"/>
                  </a:cubicBezTo>
                  <a:cubicBezTo>
                    <a:pt x="4693" y="3816"/>
                    <a:pt x="4492" y="3838"/>
                    <a:pt x="4294" y="3694"/>
                  </a:cubicBezTo>
                  <a:cubicBezTo>
                    <a:pt x="4096" y="3550"/>
                    <a:pt x="3805" y="3158"/>
                    <a:pt x="3634" y="2976"/>
                  </a:cubicBezTo>
                  <a:cubicBezTo>
                    <a:pt x="3462" y="2793"/>
                    <a:pt x="3409" y="2658"/>
                    <a:pt x="3265" y="2599"/>
                  </a:cubicBezTo>
                  <a:cubicBezTo>
                    <a:pt x="3122" y="2541"/>
                    <a:pt x="2929" y="2522"/>
                    <a:pt x="2774" y="2625"/>
                  </a:cubicBezTo>
                  <a:cubicBezTo>
                    <a:pt x="2619" y="2728"/>
                    <a:pt x="2517" y="3038"/>
                    <a:pt x="2334" y="3219"/>
                  </a:cubicBezTo>
                  <a:cubicBezTo>
                    <a:pt x="2152" y="3401"/>
                    <a:pt x="1911" y="3647"/>
                    <a:pt x="1678" y="3712"/>
                  </a:cubicBezTo>
                  <a:cubicBezTo>
                    <a:pt x="1445" y="3777"/>
                    <a:pt x="1160" y="3705"/>
                    <a:pt x="935" y="3607"/>
                  </a:cubicBezTo>
                  <a:close/>
                </a:path>
              </a:pathLst>
            </a:custGeom>
            <a:pattFill prst="wdUpDiag">
              <a:fgClr>
                <a:srgbClr val="CCFFCC"/>
              </a:fgClr>
              <a:bgClr>
                <a:srgbClr val="FFFFFF"/>
              </a:bgClr>
            </a:pattFill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1" name="Line 21"/>
            <p:cNvSpPr>
              <a:spLocks noChangeShapeType="1"/>
            </p:cNvSpPr>
            <p:nvPr/>
          </p:nvSpPr>
          <p:spPr bwMode="auto">
            <a:xfrm flipV="1">
              <a:off x="2225" y="2416"/>
              <a:ext cx="94" cy="30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2" name="Line 22"/>
            <p:cNvSpPr>
              <a:spLocks noChangeShapeType="1"/>
            </p:cNvSpPr>
            <p:nvPr/>
          </p:nvSpPr>
          <p:spPr bwMode="auto">
            <a:xfrm flipV="1">
              <a:off x="2319" y="2166"/>
              <a:ext cx="496" cy="25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3" name="Line 23"/>
            <p:cNvSpPr>
              <a:spLocks noChangeShapeType="1"/>
            </p:cNvSpPr>
            <p:nvPr/>
          </p:nvSpPr>
          <p:spPr bwMode="auto">
            <a:xfrm>
              <a:off x="2815" y="2166"/>
              <a:ext cx="589" cy="1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4" name="Line 24"/>
            <p:cNvSpPr>
              <a:spLocks noChangeShapeType="1"/>
            </p:cNvSpPr>
            <p:nvPr/>
          </p:nvSpPr>
          <p:spPr bwMode="auto">
            <a:xfrm>
              <a:off x="3397" y="2341"/>
              <a:ext cx="186" cy="50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66585" name="Picture 25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" y="2660"/>
              <a:ext cx="107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6" name="Picture 26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5" y="2821"/>
              <a:ext cx="107" cy="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7" name="Picture 27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9" y="2550"/>
              <a:ext cx="185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8" name="Picture 28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0" y="2671"/>
              <a:ext cx="193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9" name="Picture 29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8" y="1956"/>
              <a:ext cx="17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90" name="Line 30"/>
            <p:cNvSpPr>
              <a:spLocks noChangeShapeType="1"/>
            </p:cNvSpPr>
            <p:nvPr/>
          </p:nvSpPr>
          <p:spPr bwMode="auto">
            <a:xfrm>
              <a:off x="1338" y="3170"/>
              <a:ext cx="29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1" name="Line 31"/>
            <p:cNvSpPr>
              <a:spLocks noChangeShapeType="1"/>
            </p:cNvSpPr>
            <p:nvPr/>
          </p:nvSpPr>
          <p:spPr bwMode="auto">
            <a:xfrm flipV="1">
              <a:off x="1835" y="1525"/>
              <a:ext cx="0" cy="19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66592" name="Picture 32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9" y="3247"/>
              <a:ext cx="13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93" name="Picture 33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3" y="1547"/>
              <a:ext cx="128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94" name="Picture 34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6" y="3213"/>
              <a:ext cx="150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595" name="Text Box 35"/>
            <p:cNvSpPr txBox="1">
              <a:spLocks noChangeArrowheads="1"/>
            </p:cNvSpPr>
            <p:nvPr/>
          </p:nvSpPr>
          <p:spPr bwMode="auto">
            <a:xfrm>
              <a:off x="2383" y="3448"/>
              <a:ext cx="1042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2400"/>
                <a:t>图 </a:t>
              </a:r>
              <a:r>
                <a:rPr lang="en-US" altLang="zh-CN" sz="2400"/>
                <a:t>16 -18</a:t>
              </a:r>
              <a:r>
                <a:rPr lang="en-US" altLang="zh-CN" sz="2600" b="0"/>
                <a:t>   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558800" y="533400"/>
            <a:ext cx="816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由于 </a:t>
            </a:r>
            <a:r>
              <a:rPr lang="en-US" altLang="zh-CN" i="1"/>
              <a:t>D </a:t>
            </a:r>
            <a:r>
              <a:rPr lang="zh-CN" altLang="en-US"/>
              <a:t>为区域</a:t>
            </a:r>
            <a:r>
              <a:rPr lang="en-US" altLang="zh-CN"/>
              <a:t>,  </a:t>
            </a:r>
            <a:r>
              <a:rPr lang="zh-CN" altLang="en-US"/>
              <a:t>我们可以用有限段都在 </a:t>
            </a:r>
            <a:r>
              <a:rPr lang="en-US" altLang="zh-CN" i="1"/>
              <a:t>D </a:t>
            </a:r>
            <a:r>
              <a:rPr lang="zh-CN" altLang="en-US"/>
              <a:t>中的折线 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593725" y="1196975"/>
            <a:ext cx="4332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连结 </a:t>
            </a:r>
            <a:r>
              <a:rPr lang="en-US" altLang="zh-CN" i="1"/>
              <a:t>P</a:t>
            </a:r>
            <a:r>
              <a:rPr lang="en-US" altLang="zh-CN" baseline="-25000"/>
              <a:t>1 </a:t>
            </a:r>
            <a:r>
              <a:rPr lang="zh-CN" altLang="en-US"/>
              <a:t>和 </a:t>
            </a:r>
            <a:r>
              <a:rPr lang="en-US" altLang="zh-CN" i="1"/>
              <a:t>P</a:t>
            </a:r>
            <a:r>
              <a:rPr lang="en-US" altLang="zh-CN" baseline="-25000"/>
              <a:t>2  </a:t>
            </a:r>
            <a:r>
              <a:rPr lang="en-US" altLang="zh-CN"/>
              <a:t>(</a:t>
            </a:r>
            <a:r>
              <a:rPr lang="zh-CN" altLang="en-US"/>
              <a:t>如图 </a:t>
            </a:r>
            <a:r>
              <a:rPr lang="en-US" altLang="zh-CN"/>
              <a:t>16-18). 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596900" y="1916113"/>
            <a:ext cx="7918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若有某一个连接点所对应的函数值为 </a:t>
            </a:r>
            <a:r>
              <a:rPr lang="en-US" altLang="zh-CN"/>
              <a:t>0,  </a:t>
            </a:r>
            <a:r>
              <a:rPr lang="zh-CN" altLang="en-US"/>
              <a:t>则定理得 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614363" y="2693988"/>
            <a:ext cx="7918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证</a:t>
            </a:r>
            <a:r>
              <a:rPr lang="en-US" altLang="zh-CN"/>
              <a:t>. </a:t>
            </a:r>
            <a:r>
              <a:rPr lang="zh-CN" altLang="en-US"/>
              <a:t>否则从一端开始逐段检查</a:t>
            </a:r>
            <a:r>
              <a:rPr lang="en-US" altLang="zh-CN"/>
              <a:t>, </a:t>
            </a:r>
            <a:r>
              <a:rPr lang="zh-CN" altLang="en-US"/>
              <a:t>必定存在某直线段</a:t>
            </a:r>
            <a:r>
              <a:rPr lang="en-US" altLang="zh-CN"/>
              <a:t>,  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577850" y="3413125"/>
            <a:ext cx="8066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使得 </a:t>
            </a:r>
            <a:r>
              <a:rPr lang="en-US" altLang="zh-CN" i="1"/>
              <a:t>F </a:t>
            </a:r>
            <a:r>
              <a:rPr lang="zh-CN" altLang="en-US"/>
              <a:t>在它两端的函数值异号</a:t>
            </a:r>
            <a:r>
              <a:rPr lang="en-US" altLang="zh-CN"/>
              <a:t>. </a:t>
            </a:r>
            <a:r>
              <a:rPr lang="zh-CN" altLang="en-US"/>
              <a:t>不失一般性</a:t>
            </a:r>
            <a:r>
              <a:rPr lang="en-US" altLang="zh-CN"/>
              <a:t>, </a:t>
            </a:r>
            <a:r>
              <a:rPr lang="zh-CN" altLang="en-US"/>
              <a:t>设连结</a:t>
            </a: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611188" y="4076700"/>
            <a:ext cx="7280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i="1"/>
              <a:t>P</a:t>
            </a:r>
            <a:r>
              <a:rPr lang="en-US" altLang="zh-CN" baseline="-25000"/>
              <a:t>1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en-US" altLang="zh-CN"/>
              <a:t>), </a:t>
            </a:r>
            <a:r>
              <a:rPr lang="en-US" altLang="zh-CN" i="1"/>
              <a:t>P</a:t>
            </a:r>
            <a:r>
              <a:rPr lang="en-US" altLang="zh-CN" baseline="-25000"/>
              <a:t>2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en-US" altLang="zh-CN"/>
              <a:t>) </a:t>
            </a:r>
            <a:r>
              <a:rPr lang="zh-CN" altLang="en-US"/>
              <a:t>的直线段含于 </a:t>
            </a:r>
            <a:r>
              <a:rPr lang="en-US" altLang="zh-CN" i="1"/>
              <a:t>D</a:t>
            </a:r>
            <a:r>
              <a:rPr lang="en-US" altLang="zh-CN"/>
              <a:t>, </a:t>
            </a:r>
            <a:r>
              <a:rPr lang="zh-CN" altLang="en-US"/>
              <a:t>其方程为 </a:t>
            </a:r>
          </a:p>
        </p:txBody>
      </p:sp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2555875" y="4892675"/>
          <a:ext cx="45624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2" r:id="rId3" imgW="4559300" imgH="1054100" progId="Equation.DSMT4">
                  <p:embed/>
                </p:oleObj>
              </mc:Choice>
              <mc:Fallback>
                <p:oleObj r:id="rId3" imgW="4559300" imgH="10541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892675"/>
                        <a:ext cx="4562475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1763713" y="476250"/>
            <a:ext cx="567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一、二元函数的连续性概念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587375" y="1050023"/>
            <a:ext cx="27478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dirty="0" smtClean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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solidFill>
                  <a:srgbClr val="3333FF"/>
                </a:solidFill>
                <a:latin typeface="宋体" panose="02010600030101010101" pitchFamily="2" charset="-122"/>
              </a:rPr>
              <a:t>连续性的定义</a:t>
            </a:r>
          </a:p>
        </p:txBody>
      </p:sp>
      <p:grpSp>
        <p:nvGrpSpPr>
          <p:cNvPr id="61473" name="Group 33"/>
          <p:cNvGrpSpPr>
            <a:grpSpLocks/>
          </p:cNvGrpSpPr>
          <p:nvPr/>
        </p:nvGrpSpPr>
        <p:grpSpPr bwMode="auto">
          <a:xfrm>
            <a:off x="684213" y="2349500"/>
            <a:ext cx="7918450" cy="576263"/>
            <a:chOff x="431" y="1480"/>
            <a:chExt cx="4988" cy="363"/>
          </a:xfrm>
        </p:grpSpPr>
        <p:graphicFrame>
          <p:nvGraphicFramePr>
            <p:cNvPr id="61444" name="Object 4"/>
            <p:cNvGraphicFramePr>
              <a:graphicFrameLocks noChangeAspect="1"/>
            </p:cNvGraphicFramePr>
            <p:nvPr/>
          </p:nvGraphicFramePr>
          <p:xfrm>
            <a:off x="431" y="1588"/>
            <a:ext cx="42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86" name="Equation" r:id="rId3" imgW="672808" imgH="304668" progId="Equation.DSMT4">
                    <p:embed/>
                  </p:oleObj>
                </mc:Choice>
                <mc:Fallback>
                  <p:oleObj name="Equation" r:id="rId3" imgW="672808" imgH="304668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588"/>
                          <a:ext cx="422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1" name="Object 11"/>
            <p:cNvGraphicFramePr>
              <a:graphicFrameLocks noChangeAspect="1"/>
            </p:cNvGraphicFramePr>
            <p:nvPr/>
          </p:nvGraphicFramePr>
          <p:xfrm>
            <a:off x="1087" y="1570"/>
            <a:ext cx="154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87" r:id="rId5" imgW="2451100" imgH="393700" progId="Equation.DSMT4">
                    <p:embed/>
                  </p:oleObj>
                </mc:Choice>
                <mc:Fallback>
                  <p:oleObj r:id="rId5" imgW="2451100" imgH="39370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7" y="1570"/>
                          <a:ext cx="154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0" name="Object 10"/>
            <p:cNvGraphicFramePr>
              <a:graphicFrameLocks noChangeAspect="1"/>
            </p:cNvGraphicFramePr>
            <p:nvPr/>
          </p:nvGraphicFramePr>
          <p:xfrm>
            <a:off x="3154" y="1541"/>
            <a:ext cx="159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88" name="Equation" r:id="rId7" imgW="2527300" imgH="431800" progId="Equation.DSMT4">
                    <p:embed/>
                  </p:oleObj>
                </mc:Choice>
                <mc:Fallback>
                  <p:oleObj name="Equation" r:id="rId7" imgW="2527300" imgH="43180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4" y="1541"/>
                          <a:ext cx="1594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2" name="Rectangle 12"/>
            <p:cNvSpPr>
              <a:spLocks noChangeArrowheads="1"/>
            </p:cNvSpPr>
            <p:nvPr/>
          </p:nvSpPr>
          <p:spPr bwMode="auto">
            <a:xfrm>
              <a:off x="842" y="148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若</a:t>
              </a:r>
              <a:endParaRPr lang="zh-CN" altLang="en-US" sz="2400" b="0"/>
            </a:p>
          </p:txBody>
        </p:sp>
        <p:sp>
          <p:nvSpPr>
            <p:cNvPr id="61453" name="Rectangle 13"/>
            <p:cNvSpPr>
              <a:spLocks noChangeArrowheads="1"/>
            </p:cNvSpPr>
            <p:nvPr/>
          </p:nvSpPr>
          <p:spPr bwMode="auto">
            <a:xfrm>
              <a:off x="2566" y="1480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只要</a:t>
              </a:r>
              <a:endParaRPr lang="zh-CN" altLang="en-US" sz="2400" b="0"/>
            </a:p>
          </p:txBody>
        </p:sp>
        <p:sp>
          <p:nvSpPr>
            <p:cNvPr id="61454" name="Rectangle 14"/>
            <p:cNvSpPr>
              <a:spLocks noChangeArrowheads="1"/>
            </p:cNvSpPr>
            <p:nvPr/>
          </p:nvSpPr>
          <p:spPr bwMode="auto">
            <a:xfrm>
              <a:off x="4743" y="1516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宋体" panose="02010600030101010101" pitchFamily="2" charset="-122"/>
                  <a:cs typeface="Times New Roman" panose="02020603050405020304" pitchFamily="18" charset="0"/>
                </a:rPr>
                <a:t>就有</a:t>
              </a:r>
              <a:endParaRPr lang="zh-CN" altLang="en-US" sz="2400" b="0"/>
            </a:p>
          </p:txBody>
        </p:sp>
      </p:grpSp>
      <p:graphicFrame>
        <p:nvGraphicFramePr>
          <p:cNvPr id="61456" name="Object 16"/>
          <p:cNvGraphicFramePr>
            <a:graphicFrameLocks noChangeAspect="1"/>
          </p:cNvGraphicFramePr>
          <p:nvPr/>
        </p:nvGraphicFramePr>
        <p:xfrm>
          <a:off x="2846388" y="3049588"/>
          <a:ext cx="56864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9" r:id="rId9" imgW="5689600" imgH="431800" progId="Equation.DSMT4">
                  <p:embed/>
                </p:oleObj>
              </mc:Choice>
              <mc:Fallback>
                <p:oleObj r:id="rId9" imgW="5689600" imgH="4318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3049588"/>
                        <a:ext cx="56864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76" name="Group 36"/>
          <p:cNvGrpSpPr>
            <a:grpSpLocks/>
          </p:cNvGrpSpPr>
          <p:nvPr/>
        </p:nvGrpSpPr>
        <p:grpSpPr bwMode="auto">
          <a:xfrm>
            <a:off x="611188" y="3630613"/>
            <a:ext cx="8205787" cy="519112"/>
            <a:chOff x="385" y="2251"/>
            <a:chExt cx="5169" cy="327"/>
          </a:xfrm>
        </p:grpSpPr>
        <p:sp>
          <p:nvSpPr>
            <p:cNvPr id="61458" name="Rectangle 18"/>
            <p:cNvSpPr>
              <a:spLocks noChangeArrowheads="1"/>
            </p:cNvSpPr>
            <p:nvPr/>
          </p:nvSpPr>
          <p:spPr bwMode="auto">
            <a:xfrm>
              <a:off x="385" y="2251"/>
              <a:ext cx="51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宋体" panose="02010600030101010101" pitchFamily="2" charset="-122"/>
                </a:rPr>
                <a:t>则称</a:t>
              </a:r>
              <a:r>
                <a:rPr lang="zh-CN" altLang="en-US"/>
                <a:t> </a:t>
              </a:r>
              <a:r>
                <a:rPr lang="en-US" altLang="zh-CN" i="1"/>
                <a:t>f </a:t>
              </a:r>
              <a:r>
                <a:rPr lang="zh-CN" altLang="en-US">
                  <a:latin typeface="宋体" panose="02010600030101010101" pitchFamily="2" charset="-122"/>
                </a:rPr>
                <a:t>关于集合</a:t>
              </a:r>
              <a:r>
                <a:rPr lang="zh-CN" altLang="en-US"/>
                <a:t> </a:t>
              </a:r>
              <a:r>
                <a:rPr lang="en-US" altLang="zh-CN" i="1"/>
                <a:t>D </a:t>
              </a:r>
              <a:r>
                <a:rPr lang="zh-CN" altLang="en-US">
                  <a:latin typeface="宋体" panose="02010600030101010101" pitchFamily="2" charset="-122"/>
                </a:rPr>
                <a:t>在点</a:t>
              </a:r>
              <a:r>
                <a:rPr lang="zh-CN" altLang="en-US" i="1">
                  <a:latin typeface="宋体" panose="02010600030101010101" pitchFamily="2" charset="-122"/>
                </a:rPr>
                <a:t>   </a:t>
              </a:r>
              <a:r>
                <a:rPr lang="zh-CN" altLang="en-US">
                  <a:latin typeface="宋体" panose="02010600030101010101" pitchFamily="2" charset="-122"/>
                </a:rPr>
                <a:t>连续</a:t>
              </a:r>
              <a:r>
                <a:rPr lang="en-US" altLang="zh-CN">
                  <a:latin typeface="宋体" panose="02010600030101010101" pitchFamily="2" charset="-122"/>
                </a:rPr>
                <a:t>.</a:t>
              </a:r>
              <a:r>
                <a:rPr lang="zh-CN" altLang="en-US">
                  <a:latin typeface="宋体" panose="02010600030101010101" pitchFamily="2" charset="-122"/>
                </a:rPr>
                <a:t>在不致误解的情形 </a:t>
              </a:r>
            </a:p>
          </p:txBody>
        </p:sp>
        <p:graphicFrame>
          <p:nvGraphicFramePr>
            <p:cNvPr id="61459" name="Object 19"/>
            <p:cNvGraphicFramePr>
              <a:graphicFrameLocks noChangeAspect="1"/>
            </p:cNvGraphicFramePr>
            <p:nvPr/>
          </p:nvGraphicFramePr>
          <p:xfrm>
            <a:off x="2750" y="2302"/>
            <a:ext cx="2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90" name="Equation" r:id="rId11" imgW="342751" imgH="431613" progId="Equation.DSMT4">
                    <p:embed/>
                  </p:oleObj>
                </mc:Choice>
                <mc:Fallback>
                  <p:oleObj name="Equation" r:id="rId11" imgW="342751" imgH="431613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0" y="2302"/>
                          <a:ext cx="21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77" name="Group 37"/>
          <p:cNvGrpSpPr>
            <a:grpSpLocks/>
          </p:cNvGrpSpPr>
          <p:nvPr/>
        </p:nvGrpSpPr>
        <p:grpSpPr bwMode="auto">
          <a:xfrm>
            <a:off x="587375" y="4278313"/>
            <a:ext cx="4125913" cy="522287"/>
            <a:chOff x="370" y="2659"/>
            <a:chExt cx="2599" cy="329"/>
          </a:xfrm>
        </p:grpSpPr>
        <p:sp>
          <p:nvSpPr>
            <p:cNvPr id="61461" name="Rectangle 21"/>
            <p:cNvSpPr>
              <a:spLocks noChangeArrowheads="1"/>
            </p:cNvSpPr>
            <p:nvPr/>
          </p:nvSpPr>
          <p:spPr bwMode="auto">
            <a:xfrm>
              <a:off x="370" y="2659"/>
              <a:ext cx="25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下</a:t>
              </a:r>
              <a:r>
                <a:rPr lang="en-US" altLang="zh-CN"/>
                <a:t>, </a:t>
              </a:r>
              <a:r>
                <a:rPr lang="zh-CN" altLang="en-US">
                  <a:latin typeface="宋体" panose="02010600030101010101" pitchFamily="2" charset="-122"/>
                </a:rPr>
                <a:t>也称</a:t>
              </a:r>
              <a:r>
                <a:rPr lang="zh-CN" altLang="en-US"/>
                <a:t> </a:t>
              </a:r>
              <a:r>
                <a:rPr lang="en-US" altLang="zh-CN" i="1"/>
                <a:t>f  </a:t>
              </a:r>
              <a:r>
                <a:rPr lang="zh-CN" altLang="en-US">
                  <a:latin typeface="宋体" panose="02010600030101010101" pitchFamily="2" charset="-122"/>
                </a:rPr>
                <a:t>在点</a:t>
              </a:r>
              <a:r>
                <a:rPr lang="zh-CN" altLang="en-US" i="1">
                  <a:latin typeface="宋体" panose="02010600030101010101" pitchFamily="2" charset="-122"/>
                </a:rPr>
                <a:t>   </a:t>
              </a:r>
              <a:r>
                <a:rPr lang="zh-CN" altLang="en-US">
                  <a:latin typeface="宋体" panose="02010600030101010101" pitchFamily="2" charset="-122"/>
                </a:rPr>
                <a:t>连续</a:t>
              </a:r>
              <a:r>
                <a:rPr lang="en-US" altLang="zh-CN">
                  <a:latin typeface="宋体" panose="02010600030101010101" pitchFamily="2" charset="-122"/>
                </a:rPr>
                <a:t>. </a:t>
              </a:r>
            </a:p>
          </p:txBody>
        </p:sp>
        <p:graphicFrame>
          <p:nvGraphicFramePr>
            <p:cNvPr id="61465" name="Object 25"/>
            <p:cNvGraphicFramePr>
              <a:graphicFrameLocks noChangeAspect="1"/>
            </p:cNvGraphicFramePr>
            <p:nvPr/>
          </p:nvGraphicFramePr>
          <p:xfrm>
            <a:off x="1972" y="2716"/>
            <a:ext cx="2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91" name="Equation" r:id="rId13" imgW="342751" imgH="431613" progId="Equation.DSMT4">
                    <p:embed/>
                  </p:oleObj>
                </mc:Choice>
                <mc:Fallback>
                  <p:oleObj name="Equation" r:id="rId13" imgW="342751" imgH="431613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2" y="2716"/>
                          <a:ext cx="21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68" name="Rectangle 28"/>
          <p:cNvSpPr>
            <a:spLocks noChangeArrowheads="1"/>
          </p:cNvSpPr>
          <p:nvPr/>
        </p:nvSpPr>
        <p:spPr bwMode="auto">
          <a:xfrm>
            <a:off x="606425" y="4926013"/>
            <a:ext cx="812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latin typeface="宋体" panose="02010600030101010101" pitchFamily="2" charset="-122"/>
              </a:rPr>
              <a:t>若</a:t>
            </a:r>
            <a:r>
              <a:rPr lang="zh-CN" altLang="en-US"/>
              <a:t> </a:t>
            </a:r>
            <a:r>
              <a:rPr lang="en-US" altLang="zh-CN" i="1"/>
              <a:t>f </a:t>
            </a:r>
            <a:r>
              <a:rPr lang="zh-CN" altLang="en-US">
                <a:latin typeface="宋体" panose="02010600030101010101" pitchFamily="2" charset="-122"/>
              </a:rPr>
              <a:t>在</a:t>
            </a:r>
            <a:r>
              <a:rPr lang="zh-CN" altLang="en-US"/>
              <a:t> </a:t>
            </a:r>
            <a:r>
              <a:rPr lang="en-US" altLang="zh-CN" i="1"/>
              <a:t>D </a:t>
            </a:r>
            <a:r>
              <a:rPr lang="zh-CN" altLang="en-US">
                <a:latin typeface="宋体" panose="02010600030101010101" pitchFamily="2" charset="-122"/>
              </a:rPr>
              <a:t>上任何点都关于集合</a:t>
            </a:r>
            <a:r>
              <a:rPr lang="zh-CN" altLang="en-US"/>
              <a:t> </a:t>
            </a:r>
            <a:r>
              <a:rPr lang="en-US" altLang="zh-CN" i="1"/>
              <a:t>D </a:t>
            </a:r>
            <a:r>
              <a:rPr lang="zh-CN" altLang="en-US">
                <a:latin typeface="宋体" panose="02010600030101010101" pitchFamily="2" charset="-122"/>
              </a:rPr>
              <a:t>连续</a:t>
            </a:r>
            <a:r>
              <a:rPr lang="en-US" altLang="zh-CN">
                <a:latin typeface="宋体" panose="02010600030101010101" pitchFamily="2" charset="-122"/>
              </a:rPr>
              <a:t>,</a:t>
            </a:r>
            <a:r>
              <a:rPr lang="zh-CN" altLang="en-US">
                <a:latin typeface="宋体" panose="02010600030101010101" pitchFamily="2" charset="-122"/>
              </a:rPr>
              <a:t>则称</a:t>
            </a:r>
            <a:r>
              <a:rPr lang="zh-CN" altLang="en-US"/>
              <a:t> </a:t>
            </a:r>
            <a:r>
              <a:rPr lang="en-US" altLang="zh-CN" i="1"/>
              <a:t>f </a:t>
            </a:r>
            <a:r>
              <a:rPr lang="zh-CN" altLang="en-US">
                <a:latin typeface="宋体" panose="02010600030101010101" pitchFamily="2" charset="-122"/>
              </a:rPr>
              <a:t>为</a:t>
            </a:r>
            <a:r>
              <a:rPr lang="zh-CN" altLang="en-US"/>
              <a:t> </a:t>
            </a:r>
            <a:r>
              <a:rPr lang="en-US" altLang="zh-CN" i="1"/>
              <a:t>D</a:t>
            </a:r>
            <a:r>
              <a:rPr lang="en-US" altLang="zh-CN"/>
              <a:t> 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61469" name="Rectangle 29"/>
          <p:cNvSpPr>
            <a:spLocks noChangeArrowheads="1"/>
          </p:cNvSpPr>
          <p:nvPr/>
        </p:nvSpPr>
        <p:spPr bwMode="auto">
          <a:xfrm>
            <a:off x="625475" y="5573713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latin typeface="宋体" panose="02010600030101010101" pitchFamily="2" charset="-122"/>
              </a:rPr>
              <a:t>上的</a:t>
            </a: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连续函数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</a:rPr>
              <a:t>.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</a:p>
        </p:txBody>
      </p:sp>
      <p:grpSp>
        <p:nvGrpSpPr>
          <p:cNvPr id="61472" name="Group 32"/>
          <p:cNvGrpSpPr>
            <a:grpSpLocks/>
          </p:cNvGrpSpPr>
          <p:nvPr/>
        </p:nvGrpSpPr>
        <p:grpSpPr bwMode="auto">
          <a:xfrm>
            <a:off x="577850" y="1773238"/>
            <a:ext cx="8208963" cy="519112"/>
            <a:chOff x="340" y="1117"/>
            <a:chExt cx="5171" cy="327"/>
          </a:xfrm>
        </p:grpSpPr>
        <p:grpSp>
          <p:nvGrpSpPr>
            <p:cNvPr id="61470" name="Group 30"/>
            <p:cNvGrpSpPr>
              <a:grpSpLocks/>
            </p:cNvGrpSpPr>
            <p:nvPr/>
          </p:nvGrpSpPr>
          <p:grpSpPr bwMode="auto">
            <a:xfrm>
              <a:off x="340" y="1117"/>
              <a:ext cx="5171" cy="327"/>
              <a:chOff x="340" y="1117"/>
              <a:chExt cx="5171" cy="327"/>
            </a:xfrm>
          </p:grpSpPr>
          <p:graphicFrame>
            <p:nvGraphicFramePr>
              <p:cNvPr id="61445" name="Object 5"/>
              <p:cNvGraphicFramePr>
                <a:graphicFrameLocks noChangeAspect="1"/>
              </p:cNvGraphicFramePr>
              <p:nvPr/>
            </p:nvGraphicFramePr>
            <p:xfrm>
              <a:off x="2925" y="1149"/>
              <a:ext cx="71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92" r:id="rId15" imgW="1129810" imgH="380835" progId="Equation.DSMT4">
                      <p:embed/>
                    </p:oleObj>
                  </mc:Choice>
                  <mc:Fallback>
                    <p:oleObj r:id="rId15" imgW="1129810" imgH="380835" progId="Equation.DSMT4">
                      <p:embed/>
                      <p:pic>
                        <p:nvPicPr>
                          <p:cNvPr id="0" name="Picture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5" y="1149"/>
                            <a:ext cx="714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446" name="Rectangle 6"/>
              <p:cNvSpPr>
                <a:spLocks noChangeArrowheads="1"/>
              </p:cNvSpPr>
              <p:nvPr/>
            </p:nvSpPr>
            <p:spPr bwMode="auto">
              <a:xfrm>
                <a:off x="340" y="1117"/>
                <a:ext cx="259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>
                    <a:solidFill>
                      <a:srgbClr val="FF0000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>
                    <a:solidFill>
                      <a:srgbClr val="FF0000"/>
                    </a:solidFill>
                    <a:ea typeface="华文新魏" panose="02010800040101010101" pitchFamily="2" charset="-122"/>
                    <a:cs typeface="Times New Roman" panose="02020603050405020304" pitchFamily="18" charset="0"/>
                  </a:rPr>
                  <a:t>1 </a:t>
                </a:r>
                <a:r>
                  <a:rPr lang="en-US" altLang="zh-CN">
                    <a:cs typeface="Times New Roman" panose="02020603050405020304" pitchFamily="18" charset="0"/>
                  </a:rPr>
                  <a:t> </a:t>
                </a:r>
                <a:r>
                  <a:rPr lang="zh-CN" altLang="en-US">
                    <a:latin typeface="宋体" panose="02010600030101010101" pitchFamily="2" charset="-122"/>
                    <a:cs typeface="Times New Roman" panose="02020603050405020304" pitchFamily="18" charset="0"/>
                  </a:rPr>
                  <a:t>设</a:t>
                </a:r>
                <a:r>
                  <a:rPr lang="zh-CN" altLang="en-US">
                    <a:cs typeface="Times New Roman" panose="02020603050405020304" pitchFamily="18" charset="0"/>
                  </a:rPr>
                  <a:t> </a:t>
                </a:r>
                <a:r>
                  <a:rPr lang="zh-CN" altLang="en-US" sz="900">
                    <a:cs typeface="Times New Roman" panose="02020603050405020304" pitchFamily="18" charset="0"/>
                  </a:rPr>
                  <a:t>  </a:t>
                </a:r>
                <a:r>
                  <a:rPr lang="en-US" altLang="zh-CN" i="1">
                    <a:cs typeface="Times New Roman" panose="02020603050405020304" pitchFamily="18" charset="0"/>
                  </a:rPr>
                  <a:t>f</a:t>
                </a:r>
                <a:r>
                  <a:rPr lang="en-US" altLang="zh-CN" sz="900" i="1">
                    <a:cs typeface="Times New Roman" panose="02020603050405020304" pitchFamily="18" charset="0"/>
                  </a:rPr>
                  <a:t>    </a:t>
                </a:r>
                <a:r>
                  <a:rPr lang="zh-CN" altLang="en-US">
                    <a:latin typeface="宋体" panose="02010600030101010101" pitchFamily="2" charset="-122"/>
                    <a:cs typeface="Times New Roman" panose="02020603050405020304" pitchFamily="18" charset="0"/>
                  </a:rPr>
                  <a:t>为定义在点集</a:t>
                </a:r>
                <a:endParaRPr lang="zh-CN" altLang="en-US" sz="2400" b="0"/>
              </a:p>
            </p:txBody>
          </p:sp>
          <p:sp>
            <p:nvSpPr>
              <p:cNvPr id="61447" name="Rectangle 7"/>
              <p:cNvSpPr>
                <a:spLocks noChangeArrowheads="1"/>
              </p:cNvSpPr>
              <p:nvPr/>
            </p:nvSpPr>
            <p:spPr bwMode="auto">
              <a:xfrm>
                <a:off x="3560" y="1117"/>
                <a:ext cx="195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r>
                  <a:rPr lang="zh-CN" altLang="en-US">
                    <a:latin typeface="宋体" panose="02010600030101010101" pitchFamily="2" charset="-122"/>
                    <a:cs typeface="Times New Roman" panose="02020603050405020304" pitchFamily="18" charset="0"/>
                  </a:rPr>
                  <a:t>上的二元函数</a:t>
                </a:r>
                <a:r>
                  <a:rPr lang="en-US" altLang="zh-CN">
                    <a:cs typeface="Times New Roman" panose="02020603050405020304" pitchFamily="18" charset="0"/>
                  </a:rPr>
                  <a:t>,     </a:t>
                </a:r>
                <a:r>
                  <a:rPr lang="en-US" altLang="zh-CN" sz="1000">
                    <a:cs typeface="Times New Roman" panose="02020603050405020304" pitchFamily="18" charset="0"/>
                  </a:rPr>
                  <a:t> </a:t>
                </a:r>
                <a:endParaRPr lang="en-US" altLang="zh-CN" sz="2400" b="0"/>
              </a:p>
            </p:txBody>
          </p:sp>
        </p:grpSp>
        <p:graphicFrame>
          <p:nvGraphicFramePr>
            <p:cNvPr id="61471" name="Object 31"/>
            <p:cNvGraphicFramePr>
              <a:graphicFrameLocks noChangeAspect="1"/>
            </p:cNvGraphicFramePr>
            <p:nvPr/>
          </p:nvGraphicFramePr>
          <p:xfrm>
            <a:off x="5103" y="1153"/>
            <a:ext cx="2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93" name="Equation" r:id="rId17" imgW="342751" imgH="431613" progId="Equation.DSMT4">
                    <p:embed/>
                  </p:oleObj>
                </mc:Choice>
                <mc:Fallback>
                  <p:oleObj name="Equation" r:id="rId17" imgW="342751" imgH="431613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1153"/>
                          <a:ext cx="21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606425" y="471488"/>
            <a:ext cx="6742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在此直线段上</a:t>
            </a:r>
            <a:r>
              <a:rPr lang="en-US" altLang="zh-CN"/>
              <a:t>,  </a:t>
            </a:r>
            <a:r>
              <a:rPr lang="en-US" altLang="zh-CN" i="1"/>
              <a:t>F </a:t>
            </a:r>
            <a:r>
              <a:rPr lang="zh-CN" altLang="en-US"/>
              <a:t>变为关于 </a:t>
            </a:r>
            <a:r>
              <a:rPr lang="en-US" altLang="zh-CN" i="1"/>
              <a:t>t </a:t>
            </a:r>
            <a:r>
              <a:rPr lang="zh-CN" altLang="en-US"/>
              <a:t>的复合函数：</a:t>
            </a: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971550" y="1125538"/>
          <a:ext cx="72675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9" r:id="rId3" imgW="7264400" imgH="431800" progId="Equation.DSMT4">
                  <p:embed/>
                </p:oleObj>
              </mc:Choice>
              <mc:Fallback>
                <p:oleObj r:id="rId3" imgW="7264400" imgH="4318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25538"/>
                        <a:ext cx="72675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558800" y="1700213"/>
            <a:ext cx="770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由于 </a:t>
            </a:r>
            <a:r>
              <a:rPr lang="en-US" altLang="zh-CN" i="1"/>
              <a:t>G </a:t>
            </a:r>
            <a:r>
              <a:rPr lang="zh-CN" altLang="en-US"/>
              <a:t>为 </a:t>
            </a:r>
            <a:r>
              <a:rPr lang="en-US" altLang="zh-CN"/>
              <a:t>[0, 1] </a:t>
            </a:r>
            <a:r>
              <a:rPr lang="zh-CN" altLang="en-US"/>
              <a:t>上的一元连续函数</a:t>
            </a:r>
            <a:r>
              <a:rPr lang="en-US" altLang="zh-CN"/>
              <a:t>,  </a:t>
            </a:r>
            <a:r>
              <a:rPr lang="zh-CN" altLang="en-US"/>
              <a:t>且                  </a:t>
            </a:r>
          </a:p>
        </p:txBody>
      </p:sp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2006600" y="2382838"/>
          <a:ext cx="48228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0" name="Equation" r:id="rId5" imgW="4826000" imgH="431800" progId="Equation.DSMT4">
                  <p:embed/>
                </p:oleObj>
              </mc:Choice>
              <mc:Fallback>
                <p:oleObj name="Equation" r:id="rId5" imgW="4826000" imgH="4318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2382838"/>
                        <a:ext cx="48228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577850" y="2959100"/>
            <a:ext cx="815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因此由一元函数根的存在定理</a:t>
            </a:r>
            <a:r>
              <a:rPr lang="en-US" altLang="zh-CN"/>
              <a:t>, </a:t>
            </a:r>
            <a:r>
              <a:rPr lang="zh-CN" altLang="en-US"/>
              <a:t>在 </a:t>
            </a:r>
            <a:r>
              <a:rPr lang="en-US" altLang="zh-CN"/>
              <a:t>(0, 1) </a:t>
            </a:r>
            <a:r>
              <a:rPr lang="zh-CN" altLang="en-US"/>
              <a:t>内存在一点 </a:t>
            </a:r>
          </a:p>
        </p:txBody>
      </p:sp>
      <p:grpSp>
        <p:nvGrpSpPr>
          <p:cNvPr id="64536" name="Group 24"/>
          <p:cNvGrpSpPr>
            <a:grpSpLocks/>
          </p:cNvGrpSpPr>
          <p:nvPr/>
        </p:nvGrpSpPr>
        <p:grpSpPr bwMode="auto">
          <a:xfrm>
            <a:off x="611188" y="3587750"/>
            <a:ext cx="3360737" cy="519113"/>
            <a:chOff x="385" y="2296"/>
            <a:chExt cx="2117" cy="327"/>
          </a:xfrm>
        </p:grpSpPr>
        <p:graphicFrame>
          <p:nvGraphicFramePr>
            <p:cNvPr id="64522" name="Object 10"/>
            <p:cNvGraphicFramePr>
              <a:graphicFrameLocks noChangeAspect="1"/>
            </p:cNvGraphicFramePr>
            <p:nvPr/>
          </p:nvGraphicFramePr>
          <p:xfrm>
            <a:off x="385" y="2306"/>
            <a:ext cx="30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21" r:id="rId7" imgW="482391" imgH="431613" progId="Equation.DSMT4">
                    <p:embed/>
                  </p:oleObj>
                </mc:Choice>
                <mc:Fallback>
                  <p:oleObj r:id="rId7" imgW="482391" imgH="431613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2306"/>
                          <a:ext cx="30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1" name="Object 9"/>
            <p:cNvGraphicFramePr>
              <a:graphicFrameLocks noChangeAspect="1"/>
            </p:cNvGraphicFramePr>
            <p:nvPr/>
          </p:nvGraphicFramePr>
          <p:xfrm>
            <a:off x="1254" y="2351"/>
            <a:ext cx="84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22" r:id="rId9" imgW="1333500" imgH="431800" progId="Equation.DSMT4">
                    <p:embed/>
                  </p:oleObj>
                </mc:Choice>
                <mc:Fallback>
                  <p:oleObj r:id="rId9" imgW="1333500" imgH="43180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4" y="2351"/>
                          <a:ext cx="84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4" name="Rectangle 12"/>
            <p:cNvSpPr>
              <a:spLocks noChangeArrowheads="1"/>
            </p:cNvSpPr>
            <p:nvPr/>
          </p:nvSpPr>
          <p:spPr bwMode="auto">
            <a:xfrm>
              <a:off x="628" y="2296"/>
              <a:ext cx="7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 </a:t>
              </a:r>
              <a:r>
                <a:rPr lang="zh-CN" altLang="en-US"/>
                <a:t>使得</a:t>
              </a:r>
              <a:r>
                <a:rPr lang="zh-CN" altLang="en-US" sz="1100"/>
                <a:t>　</a:t>
              </a:r>
              <a:endParaRPr lang="zh-CN" altLang="en-US" sz="2400" b="0"/>
            </a:p>
          </p:txBody>
        </p:sp>
        <p:sp>
          <p:nvSpPr>
            <p:cNvPr id="64525" name="Rectangle 13"/>
            <p:cNvSpPr>
              <a:spLocks noChangeArrowheads="1"/>
            </p:cNvSpPr>
            <p:nvPr/>
          </p:nvSpPr>
          <p:spPr bwMode="auto">
            <a:xfrm>
              <a:off x="2049" y="2296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. </a:t>
              </a:r>
              <a:r>
                <a:rPr lang="zh-CN" altLang="en-US"/>
                <a:t>记</a:t>
              </a:r>
              <a:endParaRPr lang="zh-CN" altLang="en-US" sz="2400" b="0"/>
            </a:p>
          </p:txBody>
        </p:sp>
      </p:grpSp>
      <p:graphicFrame>
        <p:nvGraphicFramePr>
          <p:cNvPr id="64527" name="Object 15"/>
          <p:cNvGraphicFramePr>
            <a:graphicFrameLocks noChangeAspect="1"/>
          </p:cNvGraphicFramePr>
          <p:nvPr/>
        </p:nvGraphicFramePr>
        <p:xfrm>
          <a:off x="1763713" y="4235450"/>
          <a:ext cx="6048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3" r:id="rId11" imgW="6045200" imgH="431800" progId="Equation.DSMT4">
                  <p:embed/>
                </p:oleObj>
              </mc:Choice>
              <mc:Fallback>
                <p:oleObj r:id="rId11" imgW="6045200" imgH="4318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235450"/>
                        <a:ext cx="60483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32" name="Group 20"/>
          <p:cNvGrpSpPr>
            <a:grpSpLocks/>
          </p:cNvGrpSpPr>
          <p:nvPr/>
        </p:nvGrpSpPr>
        <p:grpSpPr bwMode="auto">
          <a:xfrm>
            <a:off x="563563" y="4740275"/>
            <a:ext cx="3881437" cy="576263"/>
            <a:chOff x="431" y="3385"/>
            <a:chExt cx="2445" cy="363"/>
          </a:xfrm>
        </p:grpSpPr>
        <p:sp>
          <p:nvSpPr>
            <p:cNvPr id="64530" name="Rectangle 18"/>
            <p:cNvSpPr>
              <a:spLocks noChangeArrowheads="1"/>
            </p:cNvSpPr>
            <p:nvPr/>
          </p:nvSpPr>
          <p:spPr bwMode="auto">
            <a:xfrm>
              <a:off x="431" y="3385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则有</a:t>
              </a:r>
              <a:endParaRPr lang="zh-CN" altLang="en-US" sz="2400" b="0"/>
            </a:p>
          </p:txBody>
        </p:sp>
        <p:graphicFrame>
          <p:nvGraphicFramePr>
            <p:cNvPr id="64529" name="Object 17"/>
            <p:cNvGraphicFramePr>
              <a:graphicFrameLocks noChangeAspect="1"/>
            </p:cNvGraphicFramePr>
            <p:nvPr/>
          </p:nvGraphicFramePr>
          <p:xfrm>
            <a:off x="930" y="3478"/>
            <a:ext cx="132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24" r:id="rId13" imgW="2108200" imgH="431800" progId="Equation.DSMT4">
                    <p:embed/>
                  </p:oleObj>
                </mc:Choice>
                <mc:Fallback>
                  <p:oleObj r:id="rId13" imgW="2108200" imgH="4318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478"/>
                          <a:ext cx="132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1" name="Rectangle 19"/>
            <p:cNvSpPr>
              <a:spLocks noChangeArrowheads="1"/>
            </p:cNvSpPr>
            <p:nvPr/>
          </p:nvSpPr>
          <p:spPr bwMode="auto">
            <a:xfrm>
              <a:off x="2200" y="3421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, </a:t>
              </a:r>
              <a:r>
                <a:rPr lang="zh-CN" altLang="en-US"/>
                <a:t>使得</a:t>
              </a:r>
              <a:endParaRPr lang="zh-CN" altLang="en-US" sz="2400" b="0"/>
            </a:p>
          </p:txBody>
        </p:sp>
      </p:grpSp>
      <p:graphicFrame>
        <p:nvGraphicFramePr>
          <p:cNvPr id="64533" name="Object 21"/>
          <p:cNvGraphicFramePr>
            <a:graphicFrameLocks noChangeAspect="1"/>
          </p:cNvGraphicFramePr>
          <p:nvPr/>
        </p:nvGraphicFramePr>
        <p:xfrm>
          <a:off x="2268538" y="5532438"/>
          <a:ext cx="4686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25" r:id="rId15" imgW="4686300" imgH="431800" progId="Equation.DSMT4">
                  <p:embed/>
                </p:oleObj>
              </mc:Choice>
              <mc:Fallback>
                <p:oleObj r:id="rId15" imgW="4686300" imgH="4318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532438"/>
                        <a:ext cx="46863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11188" y="2981325"/>
            <a:ext cx="2376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有连通性的</a:t>
            </a:r>
            <a:r>
              <a:rPr lang="en-US" altLang="zh-CN"/>
              <a:t>.                      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585788" y="1036638"/>
            <a:ext cx="8067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界闭集 </a:t>
            </a:r>
            <a:r>
              <a:rPr lang="en-US" altLang="zh-CN"/>
              <a:t>(</a:t>
            </a:r>
            <a:r>
              <a:rPr lang="zh-CN" altLang="en-US"/>
              <a:t>证明过程无原则性变化</a:t>
            </a:r>
            <a:r>
              <a:rPr lang="en-US" altLang="zh-CN"/>
              <a:t>).  </a:t>
            </a:r>
            <a:r>
              <a:rPr lang="zh-CN" altLang="en-US"/>
              <a:t>但是介值性定理  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573088" y="1684338"/>
            <a:ext cx="8086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中所考察的点集 </a:t>
            </a:r>
            <a:r>
              <a:rPr lang="en-US" altLang="zh-CN" i="1"/>
              <a:t>D </a:t>
            </a:r>
            <a:r>
              <a:rPr lang="zh-CN" altLang="en-US"/>
              <a:t>只能假设是一区域</a:t>
            </a:r>
            <a:r>
              <a:rPr lang="en-US" altLang="zh-CN"/>
              <a:t>,  </a:t>
            </a:r>
            <a:r>
              <a:rPr lang="zh-CN" altLang="en-US"/>
              <a:t>这是为了保 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608013" y="2333625"/>
            <a:ext cx="800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证它具有连通性</a:t>
            </a:r>
            <a:r>
              <a:rPr lang="en-US" altLang="zh-CN"/>
              <a:t>,  </a:t>
            </a:r>
            <a:r>
              <a:rPr lang="zh-CN" altLang="en-US"/>
              <a:t>而一般的开集或闭集是不一定具 </a:t>
            </a:r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608013" y="4221163"/>
            <a:ext cx="7437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续函数</a:t>
            </a:r>
            <a:r>
              <a:rPr lang="en-US" altLang="zh-CN"/>
              <a:t>, </a:t>
            </a:r>
            <a:r>
              <a:rPr lang="zh-CN" altLang="en-US"/>
              <a:t>则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D</a:t>
            </a:r>
            <a:r>
              <a:rPr lang="en-US" altLang="zh-CN"/>
              <a:t>) </a:t>
            </a:r>
            <a:r>
              <a:rPr lang="zh-CN" altLang="en-US"/>
              <a:t>必定是一个区间 </a:t>
            </a:r>
            <a:r>
              <a:rPr lang="en-US" altLang="zh-CN"/>
              <a:t>(</a:t>
            </a:r>
            <a:r>
              <a:rPr lang="zh-CN" altLang="en-US"/>
              <a:t>有限或无限</a:t>
            </a:r>
            <a:r>
              <a:rPr lang="en-US" altLang="zh-CN"/>
              <a:t>). </a:t>
            </a: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582613" y="3597275"/>
            <a:ext cx="7850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注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/>
              <a:t>  </a:t>
            </a:r>
            <a:r>
              <a:rPr lang="zh-CN" altLang="en-US"/>
              <a:t>由定理</a:t>
            </a:r>
            <a:r>
              <a:rPr lang="en-US" altLang="zh-CN"/>
              <a:t>16. 10 </a:t>
            </a:r>
            <a:r>
              <a:rPr lang="zh-CN" altLang="en-US"/>
              <a:t>又可知道</a:t>
            </a:r>
            <a:r>
              <a:rPr lang="en-US" altLang="zh-CN"/>
              <a:t>,  </a:t>
            </a:r>
            <a:r>
              <a:rPr lang="zh-CN" altLang="en-US"/>
              <a:t>若 </a:t>
            </a:r>
            <a:r>
              <a:rPr lang="en-US" altLang="zh-CN" i="1"/>
              <a:t>f </a:t>
            </a:r>
            <a:r>
              <a:rPr lang="zh-CN" altLang="en-US"/>
              <a:t>为区域 </a:t>
            </a:r>
            <a:r>
              <a:rPr lang="en-US" altLang="zh-CN" i="1"/>
              <a:t>D </a:t>
            </a:r>
            <a:r>
              <a:rPr lang="zh-CN" altLang="en-US"/>
              <a:t>上的连</a:t>
            </a:r>
          </a:p>
        </p:txBody>
      </p:sp>
      <p:grpSp>
        <p:nvGrpSpPr>
          <p:cNvPr id="63506" name="Group 18"/>
          <p:cNvGrpSpPr>
            <a:grpSpLocks/>
          </p:cNvGrpSpPr>
          <p:nvPr/>
        </p:nvGrpSpPr>
        <p:grpSpPr bwMode="auto">
          <a:xfrm>
            <a:off x="577850" y="4894263"/>
            <a:ext cx="7796213" cy="519112"/>
            <a:chOff x="364" y="3113"/>
            <a:chExt cx="4911" cy="327"/>
          </a:xfrm>
        </p:grpSpPr>
        <p:sp>
          <p:nvSpPr>
            <p:cNvPr id="63500" name="Rectangle 12"/>
            <p:cNvSpPr>
              <a:spLocks noChangeArrowheads="1"/>
            </p:cNvSpPr>
            <p:nvPr/>
          </p:nvSpPr>
          <p:spPr bwMode="auto">
            <a:xfrm>
              <a:off x="364" y="3113"/>
              <a:ext cx="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3 </a:t>
              </a:r>
              <a:endParaRPr lang="en-US" altLang="zh-CN" sz="2400" b="0"/>
            </a:p>
          </p:txBody>
        </p:sp>
        <p:graphicFrame>
          <p:nvGraphicFramePr>
            <p:cNvPr id="63499" name="Object 11"/>
            <p:cNvGraphicFramePr>
              <a:graphicFrameLocks noChangeAspect="1"/>
            </p:cNvGraphicFramePr>
            <p:nvPr/>
          </p:nvGraphicFramePr>
          <p:xfrm>
            <a:off x="891" y="3147"/>
            <a:ext cx="438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60" name="Equation" r:id="rId3" imgW="6959600" imgH="444500" progId="Equation.DSMT4">
                    <p:embed/>
                  </p:oleObj>
                </mc:Choice>
                <mc:Fallback>
                  <p:oleObj name="Equation" r:id="rId3" imgW="6959600" imgH="444500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1" y="3147"/>
                          <a:ext cx="4384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502" name="Object 14"/>
          <p:cNvGraphicFramePr>
            <a:graphicFrameLocks noChangeAspect="1"/>
          </p:cNvGraphicFramePr>
          <p:nvPr/>
        </p:nvGraphicFramePr>
        <p:xfrm>
          <a:off x="671513" y="5580063"/>
          <a:ext cx="51768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1" name="Equation" r:id="rId5" imgW="5181600" imgH="508000" progId="Equation.DSMT4">
                  <p:embed/>
                </p:oleObj>
              </mc:Choice>
              <mc:Fallback>
                <p:oleObj name="Equation" r:id="rId5" imgW="5181600" imgH="5080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5580063"/>
                        <a:ext cx="5176837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585788" y="447675"/>
            <a:ext cx="8086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注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en-US" altLang="zh-CN"/>
              <a:t>  </a:t>
            </a:r>
            <a:r>
              <a:rPr lang="zh-CN" altLang="en-US"/>
              <a:t>定理</a:t>
            </a:r>
            <a:r>
              <a:rPr lang="en-US" altLang="zh-CN"/>
              <a:t>16. 8 </a:t>
            </a:r>
            <a:r>
              <a:rPr lang="zh-CN" altLang="en-US"/>
              <a:t>与 </a:t>
            </a:r>
            <a:r>
              <a:rPr lang="en-US" altLang="zh-CN"/>
              <a:t>16. 9 </a:t>
            </a:r>
            <a:r>
              <a:rPr lang="zh-CN" altLang="en-US"/>
              <a:t>中的有界闭域 </a:t>
            </a:r>
            <a:r>
              <a:rPr lang="en-US" altLang="zh-CN" i="1"/>
              <a:t>D </a:t>
            </a:r>
            <a:r>
              <a:rPr lang="zh-CN" altLang="en-US"/>
              <a:t>可以改为有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1931988" y="504825"/>
          <a:ext cx="5448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0" r:id="rId3" imgW="5448300" imgH="431800" progId="Equation.DSMT4">
                  <p:embed/>
                </p:oleObj>
              </mc:Choice>
              <mc:Fallback>
                <p:oleObj r:id="rId3" imgW="5448300" imgH="4318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504825"/>
                        <a:ext cx="54483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658813" y="1055688"/>
          <a:ext cx="787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1" name="Equation" r:id="rId5" imgW="7874000" imgH="508000" progId="Equation.DSMT4">
                  <p:embed/>
                </p:oleObj>
              </mc:Choice>
              <mc:Fallback>
                <p:oleObj name="Equation" r:id="rId5" imgW="7874000" imgH="5080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1055688"/>
                        <a:ext cx="7874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72" name="Group 8"/>
          <p:cNvGrpSpPr>
            <a:grpSpLocks/>
          </p:cNvGrpSpPr>
          <p:nvPr/>
        </p:nvGrpSpPr>
        <p:grpSpPr bwMode="auto">
          <a:xfrm>
            <a:off x="587375" y="1657350"/>
            <a:ext cx="7920038" cy="519113"/>
            <a:chOff x="340" y="1117"/>
            <a:chExt cx="4989" cy="327"/>
          </a:xfrm>
        </p:grpSpPr>
        <p:sp>
          <p:nvSpPr>
            <p:cNvPr id="62471" name="Rectangle 7"/>
            <p:cNvSpPr>
              <a:spLocks noChangeArrowheads="1"/>
            </p:cNvSpPr>
            <p:nvPr/>
          </p:nvSpPr>
          <p:spPr bwMode="auto">
            <a:xfrm>
              <a:off x="340" y="1117"/>
              <a:ext cx="20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证 </a:t>
              </a:r>
              <a:r>
                <a:rPr lang="zh-CN" altLang="en-US"/>
                <a:t>由定理</a:t>
              </a:r>
              <a:r>
                <a:rPr lang="en-US" altLang="zh-CN"/>
                <a:t>16. 9 </a:t>
              </a:r>
              <a:r>
                <a:rPr lang="zh-CN" altLang="en-US"/>
                <a:t>知道</a:t>
              </a:r>
              <a:endParaRPr lang="zh-CN" altLang="en-US" sz="2400" b="0"/>
            </a:p>
          </p:txBody>
        </p:sp>
        <p:graphicFrame>
          <p:nvGraphicFramePr>
            <p:cNvPr id="62470" name="Object 6"/>
            <p:cNvGraphicFramePr>
              <a:graphicFrameLocks noChangeAspect="1"/>
            </p:cNvGraphicFramePr>
            <p:nvPr/>
          </p:nvGraphicFramePr>
          <p:xfrm>
            <a:off x="2263" y="1146"/>
            <a:ext cx="306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22" r:id="rId7" imgW="4864100" imgH="457200" progId="Equation.DSMT4">
                    <p:embed/>
                  </p:oleObj>
                </mc:Choice>
                <mc:Fallback>
                  <p:oleObj r:id="rId7" imgW="4864100" imgH="45720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3" y="1146"/>
                          <a:ext cx="306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673100" y="2378075"/>
          <a:ext cx="7821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3" name="Equation" r:id="rId9" imgW="7924800" imgH="457200" progId="Equation.DSMT4">
                  <p:embed/>
                </p:oleObj>
              </mc:Choice>
              <mc:Fallback>
                <p:oleObj name="Equation" r:id="rId9" imgW="7924800" imgH="4572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378075"/>
                        <a:ext cx="78216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12"/>
          <p:cNvGraphicFramePr>
            <a:graphicFrameLocks noChangeAspect="1"/>
          </p:cNvGraphicFramePr>
          <p:nvPr/>
        </p:nvGraphicFramePr>
        <p:xfrm>
          <a:off x="581025" y="3068638"/>
          <a:ext cx="3467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4" r:id="rId11" imgW="3467100" imgH="457200" progId="Equation.DSMT4">
                  <p:embed/>
                </p:oleObj>
              </mc:Choice>
              <mc:Fallback>
                <p:oleObj r:id="rId11" imgW="3467100" imgH="4572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3068638"/>
                        <a:ext cx="3467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8" name="Object 14"/>
          <p:cNvGraphicFramePr>
            <a:graphicFrameLocks noChangeAspect="1"/>
          </p:cNvGraphicFramePr>
          <p:nvPr/>
        </p:nvGraphicFramePr>
        <p:xfrm>
          <a:off x="2849563" y="3659188"/>
          <a:ext cx="36671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5" r:id="rId13" imgW="3670300" imgH="406400" progId="Equation.DSMT4">
                  <p:embed/>
                </p:oleObj>
              </mc:Choice>
              <mc:Fallback>
                <p:oleObj r:id="rId13" imgW="3670300" imgH="4064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3659188"/>
                        <a:ext cx="36671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0" name="Object 16"/>
          <p:cNvGraphicFramePr>
            <a:graphicFrameLocks noChangeAspect="1"/>
          </p:cNvGraphicFramePr>
          <p:nvPr/>
        </p:nvGraphicFramePr>
        <p:xfrm>
          <a:off x="684213" y="4248150"/>
          <a:ext cx="7794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6" name="Equation" r:id="rId15" imgW="7797800" imgH="457200" progId="Equation.DSMT4">
                  <p:embed/>
                </p:oleObj>
              </mc:Choice>
              <mc:Fallback>
                <p:oleObj name="Equation" r:id="rId15" imgW="7797800" imgH="4572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48150"/>
                        <a:ext cx="77946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2" name="Object 18"/>
          <p:cNvGraphicFramePr>
            <a:graphicFrameLocks noChangeAspect="1"/>
          </p:cNvGraphicFramePr>
          <p:nvPr/>
        </p:nvGraphicFramePr>
        <p:xfrm>
          <a:off x="684213" y="4903788"/>
          <a:ext cx="78073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7" name="Equation" r:id="rId17" imgW="7810500" imgH="444500" progId="Equation.DSMT4">
                  <p:embed/>
                </p:oleObj>
              </mc:Choice>
              <mc:Fallback>
                <p:oleObj name="Equation" r:id="rId17" imgW="7810500" imgH="4445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903788"/>
                        <a:ext cx="78073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4" name="Object 20"/>
          <p:cNvGraphicFramePr>
            <a:graphicFrameLocks noChangeAspect="1"/>
          </p:cNvGraphicFramePr>
          <p:nvPr/>
        </p:nvGraphicFramePr>
        <p:xfrm>
          <a:off x="862013" y="5573713"/>
          <a:ext cx="7467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8" name="Equation" r:id="rId19" imgW="7467600" imgH="431800" progId="Equation.DSMT4">
                  <p:embed/>
                </p:oleObj>
              </mc:Choice>
              <mc:Fallback>
                <p:oleObj name="Equation" r:id="rId19" imgW="7467600" imgH="4318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5573713"/>
                        <a:ext cx="74676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2" name="Group 4"/>
          <p:cNvGrpSpPr>
            <a:grpSpLocks/>
          </p:cNvGrpSpPr>
          <p:nvPr/>
        </p:nvGrpSpPr>
        <p:grpSpPr bwMode="auto">
          <a:xfrm>
            <a:off x="606425" y="452438"/>
            <a:ext cx="6048375" cy="528637"/>
            <a:chOff x="340" y="255"/>
            <a:chExt cx="3810" cy="333"/>
          </a:xfrm>
        </p:grpSpPr>
        <p:sp>
          <p:nvSpPr>
            <p:cNvPr id="73731" name="Rectangle 3"/>
            <p:cNvSpPr>
              <a:spLocks noChangeArrowheads="1"/>
            </p:cNvSpPr>
            <p:nvPr/>
          </p:nvSpPr>
          <p:spPr bwMode="auto">
            <a:xfrm>
              <a:off x="340" y="255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这就证得</a:t>
              </a:r>
              <a:endParaRPr lang="zh-CN" altLang="en-US" sz="2400" b="0"/>
            </a:p>
          </p:txBody>
        </p:sp>
        <p:graphicFrame>
          <p:nvGraphicFramePr>
            <p:cNvPr id="73730" name="Object 2"/>
            <p:cNvGraphicFramePr>
              <a:graphicFrameLocks noChangeAspect="1"/>
            </p:cNvGraphicFramePr>
            <p:nvPr/>
          </p:nvGraphicFramePr>
          <p:xfrm>
            <a:off x="1270" y="300"/>
            <a:ext cx="28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70" r:id="rId3" imgW="4572000" imgH="457200" progId="Equation.DSMT4">
                    <p:embed/>
                  </p:oleObj>
                </mc:Choice>
                <mc:Fallback>
                  <p:oleObj r:id="rId3" imgW="4572000" imgH="45720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0" y="300"/>
                          <a:ext cx="288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3127375" y="1028700"/>
            <a:ext cx="272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4000" b="0">
                <a:solidFill>
                  <a:srgbClr val="0000FF"/>
                </a:solidFill>
                <a:ea typeface="华文新魏" panose="02010800040101010101" pitchFamily="2" charset="-122"/>
              </a:rPr>
              <a:t>复习思考题</a:t>
            </a: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576263" y="1773238"/>
            <a:ext cx="8007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>
                <a:solidFill>
                  <a:srgbClr val="0000FF"/>
                </a:solidFill>
              </a:rPr>
              <a:t>1. </a:t>
            </a:r>
            <a:r>
              <a:rPr lang="zh-CN" altLang="en-US" sz="2800"/>
              <a:t>在一元函数连续性定义中</a:t>
            </a:r>
            <a:r>
              <a:rPr lang="en-US" altLang="zh-CN" sz="2800"/>
              <a:t>, </a:t>
            </a:r>
            <a:r>
              <a:rPr lang="zh-CN" altLang="en-US" sz="2800"/>
              <a:t>如何引入“孤立点必为</a:t>
            </a: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539552" y="5661248"/>
            <a:ext cx="37914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4841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4841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4841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4841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4841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841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841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841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841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dirty="0"/>
              <a:t>这两种说法有何不同</a:t>
            </a:r>
            <a:r>
              <a:rPr lang="zh-CN" altLang="en-US" sz="2800" dirty="0" smtClean="0"/>
              <a:t>？</a:t>
            </a:r>
            <a:endParaRPr lang="en-US" altLang="zh-CN" sz="2800" dirty="0"/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554038" y="3717925"/>
            <a:ext cx="8185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等函数都是在其定义区间上的连续函数”</a:t>
            </a:r>
            <a:r>
              <a:rPr lang="en-US" altLang="zh-CN"/>
              <a:t>.  </a:t>
            </a:r>
            <a:r>
              <a:rPr lang="zh-CN" altLang="en-US"/>
              <a:t>当引入了 </a:t>
            </a:r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563563" y="4365625"/>
            <a:ext cx="804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“</a:t>
            </a:r>
            <a:r>
              <a:rPr lang="zh-CN" altLang="en-US"/>
              <a:t>孤立点必为连续点”后，上述结论便可简单地说成</a:t>
            </a:r>
          </a:p>
        </p:txBody>
      </p: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560388" y="4999038"/>
            <a:ext cx="8126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是</a:t>
            </a:r>
            <a:r>
              <a:rPr lang="en-US" altLang="zh-CN"/>
              <a:t>: “</a:t>
            </a:r>
            <a:r>
              <a:rPr lang="zh-CN" altLang="en-US"/>
              <a:t>任何初等函数在其定义域上处处连续</a:t>
            </a:r>
            <a:r>
              <a:rPr lang="en-US" altLang="zh-CN"/>
              <a:t>.” </a:t>
            </a:r>
            <a:r>
              <a:rPr lang="zh-CN" altLang="en-US"/>
              <a:t>试讨论 </a:t>
            </a:r>
          </a:p>
        </p:txBody>
      </p:sp>
      <p:sp>
        <p:nvSpPr>
          <p:cNvPr id="73742" name="Rectangle 14"/>
          <p:cNvSpPr>
            <a:spLocks noChangeArrowheads="1"/>
          </p:cNvSpPr>
          <p:nvPr/>
        </p:nvSpPr>
        <p:spPr bwMode="auto">
          <a:xfrm>
            <a:off x="573088" y="2420938"/>
            <a:ext cx="3206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连续点”这个概念？</a:t>
            </a:r>
          </a:p>
        </p:txBody>
      </p:sp>
      <p:sp>
        <p:nvSpPr>
          <p:cNvPr id="73743" name="Rectangle 15"/>
          <p:cNvSpPr>
            <a:spLocks noChangeArrowheads="1"/>
          </p:cNvSpPr>
          <p:nvPr/>
        </p:nvSpPr>
        <p:spPr bwMode="auto">
          <a:xfrm>
            <a:off x="588963" y="3054350"/>
            <a:ext cx="8126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2.</a:t>
            </a:r>
            <a:r>
              <a:rPr lang="en-US" altLang="zh-CN"/>
              <a:t> </a:t>
            </a:r>
            <a:r>
              <a:rPr lang="zh-CN" altLang="en-US"/>
              <a:t>在讨论一元初等函数时有一个重要结论</a:t>
            </a:r>
            <a:r>
              <a:rPr lang="en-US" altLang="zh-CN"/>
              <a:t>: “</a:t>
            </a:r>
            <a:r>
              <a:rPr lang="zh-CN" altLang="en-US"/>
              <a:t>任何初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51" name="Group 35"/>
          <p:cNvGrpSpPr>
            <a:grpSpLocks/>
          </p:cNvGrpSpPr>
          <p:nvPr/>
        </p:nvGrpSpPr>
        <p:grpSpPr bwMode="auto">
          <a:xfrm>
            <a:off x="554038" y="476250"/>
            <a:ext cx="8264525" cy="536575"/>
            <a:chOff x="385" y="300"/>
            <a:chExt cx="5206" cy="338"/>
          </a:xfrm>
        </p:grpSpPr>
        <p:sp>
          <p:nvSpPr>
            <p:cNvPr id="60418" name="Rectangle 2"/>
            <p:cNvSpPr>
              <a:spLocks noChangeArrowheads="1"/>
            </p:cNvSpPr>
            <p:nvPr/>
          </p:nvSpPr>
          <p:spPr bwMode="auto">
            <a:xfrm>
              <a:off x="385" y="300"/>
              <a:ext cx="52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宋体" panose="02010600030101010101" pitchFamily="2" charset="-122"/>
                </a:rPr>
                <a:t>由上述定义知道</a:t>
              </a:r>
              <a:r>
                <a:rPr lang="en-US" altLang="zh-CN">
                  <a:latin typeface="宋体" panose="02010600030101010101" pitchFamily="2" charset="-122"/>
                </a:rPr>
                <a:t>: </a:t>
              </a:r>
              <a:r>
                <a:rPr lang="zh-CN" altLang="en-US">
                  <a:latin typeface="宋体" panose="02010600030101010101" pitchFamily="2" charset="-122"/>
                </a:rPr>
                <a:t>若</a:t>
              </a:r>
              <a:r>
                <a:rPr lang="zh-CN" altLang="en-US" i="1">
                  <a:latin typeface="宋体" panose="02010600030101010101" pitchFamily="2" charset="-122"/>
                </a:rPr>
                <a:t>  </a:t>
              </a:r>
              <a:r>
                <a:rPr lang="zh-CN" altLang="en-US">
                  <a:latin typeface="宋体" panose="02010600030101010101" pitchFamily="2" charset="-122"/>
                </a:rPr>
                <a:t>是</a:t>
              </a:r>
              <a:r>
                <a:rPr lang="zh-CN" altLang="en-US"/>
                <a:t> </a:t>
              </a:r>
              <a:r>
                <a:rPr lang="en-US" altLang="zh-CN" i="1"/>
                <a:t>D </a:t>
              </a:r>
              <a:r>
                <a:rPr lang="zh-CN" altLang="en-US">
                  <a:latin typeface="宋体" panose="02010600030101010101" pitchFamily="2" charset="-122"/>
                </a:rPr>
                <a:t>的孤立点</a:t>
              </a:r>
              <a:r>
                <a:rPr lang="en-US" altLang="zh-CN">
                  <a:latin typeface="宋体" panose="02010600030101010101" pitchFamily="2" charset="-122"/>
                </a:rPr>
                <a:t>,</a:t>
              </a:r>
              <a:r>
                <a:rPr lang="zh-CN" altLang="en-US">
                  <a:latin typeface="宋体" panose="02010600030101010101" pitchFamily="2" charset="-122"/>
                </a:rPr>
                <a:t>则</a:t>
              </a:r>
              <a:r>
                <a:rPr lang="zh-CN" altLang="en-US" i="1">
                  <a:latin typeface="宋体" panose="02010600030101010101" pitchFamily="2" charset="-122"/>
                </a:rPr>
                <a:t>   </a:t>
              </a:r>
              <a:r>
                <a:rPr lang="zh-CN" altLang="en-US">
                  <a:latin typeface="宋体" panose="02010600030101010101" pitchFamily="2" charset="-122"/>
                </a:rPr>
                <a:t>必定是 </a:t>
              </a:r>
            </a:p>
          </p:txBody>
        </p:sp>
        <p:graphicFrame>
          <p:nvGraphicFramePr>
            <p:cNvPr id="60419" name="Object 3"/>
            <p:cNvGraphicFramePr>
              <a:graphicFrameLocks noChangeAspect="1"/>
            </p:cNvGraphicFramePr>
            <p:nvPr/>
          </p:nvGraphicFramePr>
          <p:xfrm>
            <a:off x="2476" y="366"/>
            <a:ext cx="2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86" name="Equation" r:id="rId3" imgW="342751" imgH="431613" progId="Equation.DSMT4">
                    <p:embed/>
                  </p:oleObj>
                </mc:Choice>
                <mc:Fallback>
                  <p:oleObj name="Equation" r:id="rId3" imgW="342751" imgH="431613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" y="366"/>
                          <a:ext cx="21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0" name="Object 4"/>
            <p:cNvGraphicFramePr>
              <a:graphicFrameLocks noChangeAspect="1"/>
            </p:cNvGraphicFramePr>
            <p:nvPr/>
          </p:nvGraphicFramePr>
          <p:xfrm>
            <a:off x="4502" y="354"/>
            <a:ext cx="2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87" name="Equation" r:id="rId5" imgW="342751" imgH="431613" progId="Equation.DSMT4">
                    <p:embed/>
                  </p:oleObj>
                </mc:Choice>
                <mc:Fallback>
                  <p:oleObj name="Equation" r:id="rId5" imgW="342751" imgH="431613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2" y="354"/>
                          <a:ext cx="21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2884488" y="2190750"/>
          <a:ext cx="56483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8" r:id="rId6" imgW="5651500" imgH="800100" progId="Equation.DSMT4">
                  <p:embed/>
                </p:oleObj>
              </mc:Choice>
              <mc:Fallback>
                <p:oleObj r:id="rId6" imgW="5651500" imgH="8001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2190750"/>
                        <a:ext cx="56483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46" name="Group 30"/>
          <p:cNvGrpSpPr>
            <a:grpSpLocks/>
          </p:cNvGrpSpPr>
          <p:nvPr/>
        </p:nvGrpSpPr>
        <p:grpSpPr bwMode="auto">
          <a:xfrm>
            <a:off x="573088" y="1062038"/>
            <a:ext cx="8162925" cy="522287"/>
            <a:chOff x="385" y="699"/>
            <a:chExt cx="5142" cy="329"/>
          </a:xfrm>
        </p:grpSpPr>
        <p:graphicFrame>
          <p:nvGraphicFramePr>
            <p:cNvPr id="60422" name="Object 6"/>
            <p:cNvGraphicFramePr>
              <a:graphicFrameLocks noChangeAspect="1"/>
            </p:cNvGraphicFramePr>
            <p:nvPr/>
          </p:nvGraphicFramePr>
          <p:xfrm>
            <a:off x="1872" y="756"/>
            <a:ext cx="2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89" name="Equation" r:id="rId8" imgW="342751" imgH="431613" progId="Equation.DSMT4">
                    <p:embed/>
                  </p:oleObj>
                </mc:Choice>
                <mc:Fallback>
                  <p:oleObj name="Equation" r:id="rId8" imgW="342751" imgH="431613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756"/>
                          <a:ext cx="21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3" name="Rectangle 7"/>
            <p:cNvSpPr>
              <a:spLocks noChangeArrowheads="1"/>
            </p:cNvSpPr>
            <p:nvPr/>
          </p:nvSpPr>
          <p:spPr bwMode="auto">
            <a:xfrm>
              <a:off x="385" y="699"/>
              <a:ext cx="51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i="1"/>
                <a:t> f </a:t>
              </a:r>
              <a:r>
                <a:rPr lang="zh-CN" altLang="en-US"/>
                <a:t>的连续点</a:t>
              </a:r>
              <a:r>
                <a:rPr lang="en-US" altLang="zh-CN"/>
                <a:t>. </a:t>
              </a:r>
              <a:r>
                <a:rPr lang="zh-CN" altLang="en-US"/>
                <a:t>若</a:t>
              </a:r>
              <a:r>
                <a:rPr lang="zh-CN" altLang="en-US" i="1"/>
                <a:t>    </a:t>
              </a:r>
              <a:r>
                <a:rPr lang="zh-CN" altLang="en-US"/>
                <a:t>是 </a:t>
              </a:r>
              <a:r>
                <a:rPr lang="en-US" altLang="zh-CN" i="1"/>
                <a:t>D </a:t>
              </a:r>
              <a:r>
                <a:rPr lang="zh-CN" altLang="en-US"/>
                <a:t>的聚点</a:t>
              </a:r>
              <a:r>
                <a:rPr lang="en-US" altLang="zh-CN"/>
                <a:t>, </a:t>
              </a:r>
              <a:r>
                <a:rPr lang="zh-CN" altLang="en-US"/>
                <a:t>则 </a:t>
              </a:r>
              <a:r>
                <a:rPr lang="en-US" altLang="zh-CN" i="1"/>
                <a:t>f </a:t>
              </a:r>
              <a:r>
                <a:rPr lang="zh-CN" altLang="en-US"/>
                <a:t>关于集合 </a:t>
              </a:r>
              <a:r>
                <a:rPr lang="en-US" altLang="zh-CN" i="1"/>
                <a:t>D </a:t>
              </a:r>
              <a:r>
                <a:rPr lang="zh-CN" altLang="en-US"/>
                <a:t>在点</a:t>
              </a:r>
              <a:r>
                <a:rPr lang="zh-CN" altLang="en-US" u="sng"/>
                <a:t> </a:t>
              </a:r>
            </a:p>
          </p:txBody>
        </p:sp>
      </p:grpSp>
      <p:grpSp>
        <p:nvGrpSpPr>
          <p:cNvPr id="60443" name="Group 27"/>
          <p:cNvGrpSpPr>
            <a:grpSpLocks/>
          </p:cNvGrpSpPr>
          <p:nvPr/>
        </p:nvGrpSpPr>
        <p:grpSpPr bwMode="auto">
          <a:xfrm>
            <a:off x="684213" y="1687513"/>
            <a:ext cx="2435225" cy="519112"/>
            <a:chOff x="431" y="1117"/>
            <a:chExt cx="1534" cy="327"/>
          </a:xfrm>
        </p:grpSpPr>
        <p:sp>
          <p:nvSpPr>
            <p:cNvPr id="60425" name="Rectangle 9"/>
            <p:cNvSpPr>
              <a:spLocks noChangeArrowheads="1"/>
            </p:cNvSpPr>
            <p:nvPr/>
          </p:nvSpPr>
          <p:spPr bwMode="auto">
            <a:xfrm>
              <a:off x="612" y="1117"/>
              <a:ext cx="1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连续等价于  </a:t>
              </a:r>
              <a:endParaRPr lang="zh-CN" altLang="en-US" sz="2400" b="0"/>
            </a:p>
          </p:txBody>
        </p:sp>
        <p:graphicFrame>
          <p:nvGraphicFramePr>
            <p:cNvPr id="60427" name="Object 11"/>
            <p:cNvGraphicFramePr>
              <a:graphicFrameLocks noChangeAspect="1"/>
            </p:cNvGraphicFramePr>
            <p:nvPr/>
          </p:nvGraphicFramePr>
          <p:xfrm>
            <a:off x="431" y="1162"/>
            <a:ext cx="2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90" name="Equation" r:id="rId9" imgW="342751" imgH="431613" progId="Equation.DSMT4">
                    <p:embed/>
                  </p:oleObj>
                </mc:Choice>
                <mc:Fallback>
                  <p:oleObj name="Equation" r:id="rId9" imgW="342751" imgH="431613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162"/>
                          <a:ext cx="21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585788" y="3022600"/>
            <a:ext cx="8026400" cy="546100"/>
            <a:chOff x="339" y="1997"/>
            <a:chExt cx="5056" cy="344"/>
          </a:xfrm>
        </p:grpSpPr>
        <p:sp>
          <p:nvSpPr>
            <p:cNvPr id="60430" name="Rectangle 14"/>
            <p:cNvSpPr>
              <a:spLocks noChangeArrowheads="1"/>
            </p:cNvSpPr>
            <p:nvPr/>
          </p:nvSpPr>
          <p:spPr bwMode="auto">
            <a:xfrm>
              <a:off x="339" y="1997"/>
              <a:ext cx="50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如果</a:t>
              </a:r>
              <a:r>
                <a:rPr lang="zh-CN" altLang="en-US" i="1"/>
                <a:t>    </a:t>
              </a:r>
              <a:r>
                <a:rPr lang="zh-CN" altLang="en-US"/>
                <a:t>是 </a:t>
              </a:r>
              <a:r>
                <a:rPr lang="en-US" altLang="zh-CN" i="1"/>
                <a:t>D </a:t>
              </a:r>
              <a:r>
                <a:rPr lang="zh-CN" altLang="en-US"/>
                <a:t>的聚点</a:t>
              </a:r>
              <a:r>
                <a:rPr lang="en-US" altLang="zh-CN"/>
                <a:t>, </a:t>
              </a:r>
              <a:r>
                <a:rPr lang="zh-CN" altLang="en-US"/>
                <a:t>而 </a:t>
              </a:r>
              <a:r>
                <a:rPr lang="en-US" altLang="zh-CN"/>
                <a:t>(2) </a:t>
              </a:r>
              <a:r>
                <a:rPr lang="zh-CN" altLang="en-US"/>
                <a:t>式不成立 </a:t>
              </a:r>
              <a:r>
                <a:rPr lang="en-US" altLang="zh-CN"/>
                <a:t>(</a:t>
              </a:r>
              <a:r>
                <a:rPr lang="zh-CN" altLang="en-US"/>
                <a:t>其含义与一元</a:t>
              </a:r>
            </a:p>
          </p:txBody>
        </p:sp>
        <p:graphicFrame>
          <p:nvGraphicFramePr>
            <p:cNvPr id="60431" name="Object 15"/>
            <p:cNvGraphicFramePr>
              <a:graphicFrameLocks noChangeAspect="1"/>
            </p:cNvGraphicFramePr>
            <p:nvPr/>
          </p:nvGraphicFramePr>
          <p:xfrm>
            <a:off x="850" y="2069"/>
            <a:ext cx="2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91" name="Equation" r:id="rId10" imgW="342751" imgH="431613" progId="Equation.DSMT4">
                    <p:embed/>
                  </p:oleObj>
                </mc:Choice>
                <mc:Fallback>
                  <p:oleObj name="Equation" r:id="rId10" imgW="342751" imgH="431613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0" y="2069"/>
                          <a:ext cx="21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50" name="Group 34"/>
          <p:cNvGrpSpPr>
            <a:grpSpLocks/>
          </p:cNvGrpSpPr>
          <p:nvPr/>
        </p:nvGrpSpPr>
        <p:grpSpPr bwMode="auto">
          <a:xfrm>
            <a:off x="577850" y="3641725"/>
            <a:ext cx="7954963" cy="517525"/>
            <a:chOff x="364" y="2378"/>
            <a:chExt cx="5011" cy="326"/>
          </a:xfrm>
        </p:grpSpPr>
        <p:sp>
          <p:nvSpPr>
            <p:cNvPr id="60433" name="Rectangle 17"/>
            <p:cNvSpPr>
              <a:spLocks noChangeArrowheads="1"/>
            </p:cNvSpPr>
            <p:nvPr/>
          </p:nvSpPr>
          <p:spPr bwMode="auto">
            <a:xfrm>
              <a:off x="364" y="2378"/>
              <a:ext cx="501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/>
                <a:t>函数的对应情形相同 </a:t>
              </a:r>
              <a:r>
                <a:rPr lang="en-US" altLang="zh-CN"/>
                <a:t>), </a:t>
              </a:r>
              <a:r>
                <a:rPr lang="zh-CN" altLang="en-US"/>
                <a:t>则称</a:t>
              </a:r>
              <a:r>
                <a:rPr lang="zh-CN" altLang="en-US" i="1"/>
                <a:t>     </a:t>
              </a:r>
              <a:r>
                <a:rPr lang="zh-CN" altLang="en-US"/>
                <a:t>是 </a:t>
              </a:r>
              <a:r>
                <a:rPr lang="en-US" altLang="zh-CN" i="1"/>
                <a:t>f </a:t>
              </a:r>
              <a:r>
                <a:rPr lang="zh-CN" altLang="en-US"/>
                <a:t>的</a:t>
              </a:r>
              <a:r>
                <a:rPr lang="zh-CN" altLang="en-US">
                  <a:solidFill>
                    <a:srgbClr val="0000FF"/>
                  </a:solidFill>
                </a:rPr>
                <a:t>不连续点 </a:t>
              </a:r>
              <a:r>
                <a:rPr lang="en-US" altLang="zh-CN"/>
                <a:t>(</a:t>
              </a:r>
              <a:r>
                <a:rPr lang="zh-CN" altLang="en-US"/>
                <a:t>或  </a:t>
              </a:r>
            </a:p>
          </p:txBody>
        </p:sp>
        <p:graphicFrame>
          <p:nvGraphicFramePr>
            <p:cNvPr id="60434" name="Object 18"/>
            <p:cNvGraphicFramePr>
              <a:graphicFrameLocks noChangeAspect="1"/>
            </p:cNvGraphicFramePr>
            <p:nvPr/>
          </p:nvGraphicFramePr>
          <p:xfrm>
            <a:off x="3169" y="2429"/>
            <a:ext cx="21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92" name="Equation" r:id="rId11" imgW="342751" imgH="431613" progId="Equation.DSMT4">
                    <p:embed/>
                  </p:oleObj>
                </mc:Choice>
                <mc:Fallback>
                  <p:oleObj name="Equation" r:id="rId11" imgW="342751" imgH="431613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9" y="2429"/>
                          <a:ext cx="216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611188" y="4256088"/>
            <a:ext cx="7831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称</a:t>
            </a:r>
            <a:r>
              <a:rPr lang="zh-CN" altLang="en-US">
                <a:solidFill>
                  <a:srgbClr val="0000FF"/>
                </a:solidFill>
              </a:rPr>
              <a:t>间</a:t>
            </a:r>
            <a:r>
              <a:rPr lang="zh-CN" altLang="en-US">
                <a:solidFill>
                  <a:srgbClr val="0000FF"/>
                </a:solidFill>
                <a:cs typeface="Times New Roman" panose="02020603050405020304" pitchFamily="18" charset="0"/>
              </a:rPr>
              <a:t>断点</a:t>
            </a:r>
            <a:r>
              <a:rPr lang="en-US" altLang="zh-CN"/>
              <a:t>). </a:t>
            </a:r>
            <a:r>
              <a:rPr lang="zh-CN" altLang="en-US">
                <a:cs typeface="Times New Roman" panose="02020603050405020304" pitchFamily="18" charset="0"/>
              </a:rPr>
              <a:t>特别当 </a:t>
            </a:r>
            <a:r>
              <a:rPr lang="en-US" altLang="zh-CN"/>
              <a:t>(2) </a:t>
            </a:r>
            <a:r>
              <a:rPr lang="zh-CN" altLang="en-US">
                <a:cs typeface="Times New Roman" panose="02020603050405020304" pitchFamily="18" charset="0"/>
              </a:rPr>
              <a:t>式左边极限存在</a:t>
            </a:r>
            <a:r>
              <a:rPr lang="en-US" altLang="zh-CN">
                <a:cs typeface="Times New Roman" panose="02020603050405020304" pitchFamily="18" charset="0"/>
              </a:rPr>
              <a:t>,  </a:t>
            </a:r>
            <a:r>
              <a:rPr lang="zh-CN" altLang="en-US">
                <a:cs typeface="Times New Roman" panose="02020603050405020304" pitchFamily="18" charset="0"/>
              </a:rPr>
              <a:t>但不等于 </a:t>
            </a:r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>
            <a:off x="611188" y="5487988"/>
            <a:ext cx="7977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如上节例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 </a:t>
            </a:r>
            <a:r>
              <a:rPr lang="zh-CN" altLang="en-US"/>
              <a:t>给出的函数在原点连续</a:t>
            </a:r>
            <a:r>
              <a:rPr lang="en-US" altLang="zh-CN"/>
              <a:t>;  </a:t>
            </a:r>
            <a:r>
              <a:rPr lang="zh-CN" altLang="en-US"/>
              <a:t>例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5 </a:t>
            </a:r>
          </a:p>
        </p:txBody>
      </p:sp>
      <p:grpSp>
        <p:nvGrpSpPr>
          <p:cNvPr id="60449" name="Group 33"/>
          <p:cNvGrpSpPr>
            <a:grpSpLocks/>
          </p:cNvGrpSpPr>
          <p:nvPr/>
        </p:nvGrpSpPr>
        <p:grpSpPr bwMode="auto">
          <a:xfrm>
            <a:off x="684213" y="4870450"/>
            <a:ext cx="4959350" cy="523875"/>
            <a:chOff x="431" y="3158"/>
            <a:chExt cx="3124" cy="330"/>
          </a:xfrm>
        </p:grpSpPr>
        <p:graphicFrame>
          <p:nvGraphicFramePr>
            <p:cNvPr id="60436" name="Object 20"/>
            <p:cNvGraphicFramePr>
              <a:graphicFrameLocks noChangeAspect="1"/>
            </p:cNvGraphicFramePr>
            <p:nvPr/>
          </p:nvGraphicFramePr>
          <p:xfrm>
            <a:off x="431" y="3188"/>
            <a:ext cx="57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93" r:id="rId12" imgW="914400" imgH="431800" progId="Equation.DSMT4">
                    <p:embed/>
                  </p:oleObj>
                </mc:Choice>
                <mc:Fallback>
                  <p:oleObj r:id="rId12" imgW="914400" imgH="4318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188"/>
                          <a:ext cx="57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8" name="Object 12"/>
            <p:cNvGraphicFramePr>
              <a:graphicFrameLocks noChangeAspect="1"/>
            </p:cNvGraphicFramePr>
            <p:nvPr/>
          </p:nvGraphicFramePr>
          <p:xfrm>
            <a:off x="1383" y="3216"/>
            <a:ext cx="2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94" name="Equation" r:id="rId14" imgW="342751" imgH="431613" progId="Equation.DSMT4">
                    <p:embed/>
                  </p:oleObj>
                </mc:Choice>
                <mc:Fallback>
                  <p:oleObj name="Equation" r:id="rId14" imgW="342751" imgH="431613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3216"/>
                          <a:ext cx="21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40" name="Rectangle 24"/>
            <p:cNvSpPr>
              <a:spLocks noChangeArrowheads="1"/>
            </p:cNvSpPr>
            <p:nvPr/>
          </p:nvSpPr>
          <p:spPr bwMode="auto">
            <a:xfrm>
              <a:off x="1565" y="3158"/>
              <a:ext cx="19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是 </a:t>
              </a:r>
              <a:r>
                <a:rPr lang="en-US" altLang="zh-CN" i="1"/>
                <a:t>f </a:t>
              </a:r>
              <a:r>
                <a:rPr lang="zh-CN" altLang="en-US"/>
                <a:t>的</a:t>
              </a:r>
              <a:r>
                <a:rPr lang="zh-CN" altLang="en-US">
                  <a:solidFill>
                    <a:srgbClr val="0000FF"/>
                  </a:solidFill>
                </a:rPr>
                <a:t>可去间断点</a:t>
              </a:r>
              <a:r>
                <a:rPr lang="en-US" altLang="zh-CN">
                  <a:solidFill>
                    <a:srgbClr val="0000FF"/>
                  </a:solidFill>
                </a:rPr>
                <a:t>.</a:t>
              </a:r>
              <a:r>
                <a:rPr lang="en-US" altLang="zh-CN"/>
                <a:t> </a:t>
              </a:r>
            </a:p>
          </p:txBody>
        </p:sp>
        <p:sp>
          <p:nvSpPr>
            <p:cNvPr id="60448" name="Rectangle 32"/>
            <p:cNvSpPr>
              <a:spLocks noChangeArrowheads="1"/>
            </p:cNvSpPr>
            <p:nvPr/>
          </p:nvSpPr>
          <p:spPr bwMode="auto">
            <a:xfrm>
              <a:off x="975" y="3158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时</a:t>
              </a:r>
              <a:r>
                <a:rPr lang="en-US" altLang="zh-CN"/>
                <a:t>,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299151" y="260648"/>
            <a:ext cx="88152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给出的函数在原点不连续</a:t>
            </a:r>
            <a:r>
              <a:rPr lang="en-US" altLang="zh-CN" dirty="0"/>
              <a:t>.  </a:t>
            </a:r>
            <a:r>
              <a:rPr lang="zh-CN" altLang="en-US" dirty="0"/>
              <a:t>又若把上述例</a:t>
            </a:r>
            <a:r>
              <a:rPr lang="en-US" altLang="zh-CN" dirty="0"/>
              <a:t>3 </a:t>
            </a:r>
            <a:r>
              <a:rPr lang="zh-CN" altLang="en-US" dirty="0"/>
              <a:t>的</a:t>
            </a:r>
            <a:r>
              <a:rPr lang="zh-CN" altLang="en-US" dirty="0" smtClean="0"/>
              <a:t>函数改为</a:t>
            </a:r>
            <a:endParaRPr lang="zh-CN" altLang="en-US" dirty="0"/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503629"/>
              </p:ext>
            </p:extLst>
          </p:nvPr>
        </p:nvGraphicFramePr>
        <p:xfrm>
          <a:off x="539552" y="836712"/>
          <a:ext cx="78073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3" name="Equation" r:id="rId3" imgW="7810500" imgH="1828800" progId="Equation.DSMT4">
                  <p:embed/>
                </p:oleObj>
              </mc:Choice>
              <mc:Fallback>
                <p:oleObj name="Equation" r:id="rId3" imgW="7810500" imgH="18288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836712"/>
                        <a:ext cx="7807325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683568" y="3501008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上，这时由于</a:t>
            </a:r>
          </a:p>
        </p:txBody>
      </p:sp>
      <p:graphicFrame>
        <p:nvGraphicFramePr>
          <p:cNvPr id="594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970475"/>
              </p:ext>
            </p:extLst>
          </p:nvPr>
        </p:nvGraphicFramePr>
        <p:xfrm>
          <a:off x="1619672" y="4005064"/>
          <a:ext cx="55340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4" r:id="rId5" imgW="5537200" imgH="1079500" progId="Equation.DSMT4">
                  <p:embed/>
                </p:oleObj>
              </mc:Choice>
              <mc:Fallback>
                <p:oleObj r:id="rId5" imgW="5537200" imgH="10795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005064"/>
                        <a:ext cx="5534025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04" name="Group 12"/>
          <p:cNvGrpSpPr>
            <a:grpSpLocks/>
          </p:cNvGrpSpPr>
          <p:nvPr/>
        </p:nvGrpSpPr>
        <p:grpSpPr bwMode="auto">
          <a:xfrm>
            <a:off x="539552" y="2852936"/>
            <a:ext cx="7650162" cy="519112"/>
            <a:chOff x="385" y="2341"/>
            <a:chExt cx="4819" cy="327"/>
          </a:xfrm>
        </p:grpSpPr>
        <p:sp>
          <p:nvSpPr>
            <p:cNvPr id="59398" name="Rectangle 6"/>
            <p:cNvSpPr>
              <a:spLocks noChangeArrowheads="1"/>
            </p:cNvSpPr>
            <p:nvPr/>
          </p:nvSpPr>
          <p:spPr bwMode="auto">
            <a:xfrm>
              <a:off x="385" y="2341"/>
              <a:ext cx="43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其中 </a:t>
              </a:r>
              <a:r>
                <a:rPr lang="en-US" altLang="zh-CN" i="1"/>
                <a:t>m </a:t>
              </a:r>
              <a:r>
                <a:rPr lang="zh-CN" altLang="en-US"/>
                <a:t>为固定实数</a:t>
              </a:r>
              <a:r>
                <a:rPr lang="en-US" altLang="zh-CN"/>
                <a:t>,  </a:t>
              </a:r>
              <a:r>
                <a:rPr lang="zh-CN" altLang="en-US"/>
                <a:t>亦即函数 </a:t>
              </a:r>
              <a:r>
                <a:rPr lang="en-US" altLang="zh-CN" i="1"/>
                <a:t>f </a:t>
              </a:r>
              <a:r>
                <a:rPr lang="zh-CN" altLang="en-US"/>
                <a:t>只定义在 </a:t>
              </a:r>
              <a:r>
                <a:rPr lang="zh-CN" altLang="en-US" i="1"/>
                <a:t>  </a:t>
              </a:r>
              <a:r>
                <a:rPr lang="zh-CN" altLang="en-US"/>
                <a:t> </a:t>
              </a:r>
            </a:p>
          </p:txBody>
        </p:sp>
        <p:graphicFrame>
          <p:nvGraphicFramePr>
            <p:cNvPr id="59402" name="Object 10"/>
            <p:cNvGraphicFramePr>
              <a:graphicFrameLocks noChangeAspect="1"/>
            </p:cNvGraphicFramePr>
            <p:nvPr/>
          </p:nvGraphicFramePr>
          <p:xfrm>
            <a:off x="4492" y="2432"/>
            <a:ext cx="71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85" name="Equation" r:id="rId7" imgW="1129810" imgH="317362" progId="Equation.DSMT4">
                    <p:embed/>
                  </p:oleObj>
                </mc:Choice>
                <mc:Fallback>
                  <p:oleObj name="Equation" r:id="rId7" imgW="1129810" imgH="317362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2" y="2432"/>
                          <a:ext cx="71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/>
              <p:cNvSpPr>
                <a:spLocks noChangeArrowheads="1"/>
              </p:cNvSpPr>
              <p:nvPr/>
            </p:nvSpPr>
            <p:spPr bwMode="auto">
              <a:xfrm>
                <a:off x="395536" y="5157192"/>
                <a:ext cx="828861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dirty="0" smtClean="0"/>
                  <a:t>因此 </a:t>
                </a:r>
                <a:r>
                  <a:rPr lang="en-US" altLang="zh-CN" i="1" dirty="0"/>
                  <a:t>f </a:t>
                </a:r>
                <a:r>
                  <a:rPr lang="zh-CN" altLang="en-US" dirty="0"/>
                  <a:t>在原点沿着</a:t>
                </a:r>
                <a:r>
                  <a:rPr lang="zh-CN" altLang="en-US" dirty="0" smtClean="0"/>
                  <a:t>直线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𝒎𝒙</m:t>
                    </m:r>
                  </m:oMath>
                </a14:m>
                <a:r>
                  <a:rPr lang="zh-CN" altLang="en-US" dirty="0" smtClean="0"/>
                  <a:t> 连续．单沿其他直线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5157192"/>
                <a:ext cx="8288616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1176" t="-15116" r="-1103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95536" y="5805264"/>
            <a:ext cx="27093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 smtClean="0"/>
              <a:t>就不是连续的．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263032"/>
              </p:ext>
            </p:extLst>
          </p:nvPr>
        </p:nvGraphicFramePr>
        <p:xfrm>
          <a:off x="1259632" y="908720"/>
          <a:ext cx="6480175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1" name="Equation" r:id="rId3" imgW="6477000" imgH="1587500" progId="Equation.DSMT4">
                  <p:embed/>
                </p:oleObj>
              </mc:Choice>
              <mc:Fallback>
                <p:oleObj name="Equation" r:id="rId3" imgW="6477000" imgH="15875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908720"/>
                        <a:ext cx="6480175" cy="159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683568" y="2636912"/>
            <a:ext cx="3960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dirty="0"/>
              <a:t>在坐标原点的连续性．</a:t>
            </a:r>
          </a:p>
        </p:txBody>
      </p:sp>
      <p:grpSp>
        <p:nvGrpSpPr>
          <p:cNvPr id="58390" name="Group 22"/>
          <p:cNvGrpSpPr>
            <a:grpSpLocks/>
          </p:cNvGrpSpPr>
          <p:nvPr/>
        </p:nvGrpSpPr>
        <p:grpSpPr bwMode="auto">
          <a:xfrm>
            <a:off x="539552" y="4581128"/>
            <a:ext cx="8137525" cy="709613"/>
            <a:chOff x="367" y="3318"/>
            <a:chExt cx="5126" cy="447"/>
          </a:xfrm>
        </p:grpSpPr>
        <p:graphicFrame>
          <p:nvGraphicFramePr>
            <p:cNvPr id="58379" name="Object 11"/>
            <p:cNvGraphicFramePr>
              <a:graphicFrameLocks noChangeAspect="1"/>
            </p:cNvGraphicFramePr>
            <p:nvPr/>
          </p:nvGraphicFramePr>
          <p:xfrm>
            <a:off x="836" y="3371"/>
            <a:ext cx="2889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22" name="Equation" r:id="rId5" imgW="4584700" imgH="622300" progId="Equation.DSMT4">
                    <p:embed/>
                  </p:oleObj>
                </mc:Choice>
                <mc:Fallback>
                  <p:oleObj name="Equation" r:id="rId5" imgW="4584700" imgH="622300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" y="3371"/>
                          <a:ext cx="2889" cy="3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80" name="Rectangle 12"/>
            <p:cNvSpPr>
              <a:spLocks noChangeArrowheads="1"/>
            </p:cNvSpPr>
            <p:nvPr/>
          </p:nvSpPr>
          <p:spPr bwMode="auto">
            <a:xfrm>
              <a:off x="367" y="3339"/>
              <a:ext cx="6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因此 </a:t>
              </a:r>
              <a:endParaRPr lang="zh-CN" altLang="en-US" sz="2400" b="0"/>
            </a:p>
          </p:txBody>
        </p:sp>
        <p:sp>
          <p:nvSpPr>
            <p:cNvPr id="58382" name="Rectangle 14"/>
            <p:cNvSpPr>
              <a:spLocks noChangeArrowheads="1"/>
            </p:cNvSpPr>
            <p:nvPr/>
          </p:nvSpPr>
          <p:spPr bwMode="auto">
            <a:xfrm>
              <a:off x="3724" y="3318"/>
              <a:ext cx="17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此时 </a:t>
              </a:r>
              <a:r>
                <a:rPr lang="en-US" altLang="zh-CN" i="1">
                  <a:cs typeface="Times New Roman" panose="02020603050405020304" pitchFamily="18" charset="0"/>
                </a:rPr>
                <a:t>f</a:t>
              </a:r>
              <a:r>
                <a:rPr lang="en-US" altLang="zh-CN">
                  <a:cs typeface="Times New Roman" panose="02020603050405020304" pitchFamily="18" charset="0"/>
                </a:rPr>
                <a:t>  </a:t>
              </a:r>
              <a:r>
                <a:rPr lang="zh-CN" altLang="en-US"/>
                <a:t>在原点连</a:t>
              </a:r>
            </a:p>
          </p:txBody>
        </p:sp>
      </p:grpSp>
      <p:sp>
        <p:nvSpPr>
          <p:cNvPr id="58386" name="Rectangle 18"/>
          <p:cNvSpPr>
            <a:spLocks noChangeArrowheads="1"/>
          </p:cNvSpPr>
          <p:nvPr/>
        </p:nvSpPr>
        <p:spPr bwMode="auto">
          <a:xfrm>
            <a:off x="683568" y="404664"/>
            <a:ext cx="2300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FF"/>
                </a:solidFill>
              </a:rPr>
              <a:t>例</a:t>
            </a:r>
            <a:r>
              <a:rPr lang="en-US" altLang="zh-CN" dirty="0">
                <a:solidFill>
                  <a:srgbClr val="3333FF"/>
                </a:solidFill>
              </a:rPr>
              <a:t>1</a:t>
            </a:r>
            <a:r>
              <a:rPr lang="en-US" altLang="zh-CN" dirty="0"/>
              <a:t> </a:t>
            </a:r>
            <a:r>
              <a:rPr lang="zh-CN" altLang="en-US" dirty="0"/>
              <a:t>讨论函数        </a:t>
            </a:r>
          </a:p>
        </p:txBody>
      </p:sp>
      <p:grpSp>
        <p:nvGrpSpPr>
          <p:cNvPr id="58389" name="Group 21"/>
          <p:cNvGrpSpPr>
            <a:grpSpLocks/>
          </p:cNvGrpSpPr>
          <p:nvPr/>
        </p:nvGrpSpPr>
        <p:grpSpPr bwMode="auto">
          <a:xfrm>
            <a:off x="611560" y="3284984"/>
            <a:ext cx="4440237" cy="519113"/>
            <a:chOff x="385" y="2523"/>
            <a:chExt cx="2797" cy="327"/>
          </a:xfrm>
        </p:grpSpPr>
        <p:sp>
          <p:nvSpPr>
            <p:cNvPr id="58375" name="Rectangle 7"/>
            <p:cNvSpPr>
              <a:spLocks noChangeArrowheads="1"/>
            </p:cNvSpPr>
            <p:nvPr/>
          </p:nvSpPr>
          <p:spPr bwMode="auto">
            <a:xfrm>
              <a:off x="385" y="2523"/>
              <a:ext cx="16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3333FF"/>
                  </a:solidFill>
                </a:rPr>
                <a:t>解</a:t>
              </a:r>
              <a:r>
                <a:rPr lang="zh-CN" altLang="en-US" dirty="0"/>
                <a:t>  由于当          </a:t>
              </a:r>
            </a:p>
          </p:txBody>
        </p:sp>
        <p:graphicFrame>
          <p:nvGraphicFramePr>
            <p:cNvPr id="58387" name="Object 19"/>
            <p:cNvGraphicFramePr>
              <a:graphicFrameLocks noChangeAspect="1"/>
            </p:cNvGraphicFramePr>
            <p:nvPr/>
          </p:nvGraphicFramePr>
          <p:xfrm>
            <a:off x="1518" y="2559"/>
            <a:ext cx="16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23" name="Equation" r:id="rId7" imgW="2641600" imgH="431800" progId="Equation.DSMT4">
                    <p:embed/>
                  </p:oleObj>
                </mc:Choice>
                <mc:Fallback>
                  <p:oleObj name="Equation" r:id="rId7" imgW="2641600" imgH="4318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8" y="2559"/>
                          <a:ext cx="166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26"/>
          <p:cNvGrpSpPr>
            <a:grpSpLocks/>
          </p:cNvGrpSpPr>
          <p:nvPr/>
        </p:nvGrpSpPr>
        <p:grpSpPr bwMode="auto">
          <a:xfrm>
            <a:off x="467544" y="5301208"/>
            <a:ext cx="7916862" cy="701675"/>
            <a:chOff x="379" y="306"/>
            <a:chExt cx="4987" cy="442"/>
          </a:xfrm>
        </p:grpSpPr>
        <p:graphicFrame>
          <p:nvGraphicFramePr>
            <p:cNvPr id="17" name="Object 2"/>
            <p:cNvGraphicFramePr>
              <a:graphicFrameLocks noChangeAspect="1"/>
            </p:cNvGraphicFramePr>
            <p:nvPr/>
          </p:nvGraphicFramePr>
          <p:xfrm>
            <a:off x="1292" y="346"/>
            <a:ext cx="2550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24" r:id="rId9" imgW="4051300" imgH="635000" progId="Equation.DSMT4">
                    <p:embed/>
                  </p:oleObj>
                </mc:Choice>
                <mc:Fallback>
                  <p:oleObj r:id="rId9" imgW="4051300" imgH="63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346"/>
                          <a:ext cx="2550" cy="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379" y="340"/>
              <a:ext cx="10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续</a:t>
              </a:r>
              <a:r>
                <a:rPr lang="en-US" altLang="zh-CN">
                  <a:cs typeface="Times New Roman" panose="02020603050405020304" pitchFamily="18" charset="0"/>
                </a:rPr>
                <a:t>;  </a:t>
              </a:r>
              <a:r>
                <a:rPr lang="zh-CN" altLang="en-US">
                  <a:cs typeface="Times New Roman" panose="02020603050405020304" pitchFamily="18" charset="0"/>
                </a:rPr>
                <a:t>而当  </a:t>
              </a:r>
              <a:endParaRPr lang="zh-CN" altLang="en-US" sz="2400" b="0"/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3787" y="306"/>
              <a:ext cx="10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不存在，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4649" y="306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此时</a:t>
              </a:r>
              <a:endParaRPr lang="zh-CN" altLang="en-US" sz="2400" b="0"/>
            </a:p>
          </p:txBody>
        </p:sp>
        <p:graphicFrame>
          <p:nvGraphicFramePr>
            <p:cNvPr id="21" name="Object 8"/>
            <p:cNvGraphicFramePr>
              <a:graphicFrameLocks noChangeAspect="1"/>
            </p:cNvGraphicFramePr>
            <p:nvPr/>
          </p:nvGraphicFramePr>
          <p:xfrm>
            <a:off x="5108" y="378"/>
            <a:ext cx="2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25" r:id="rId11" imgW="406048" imgH="393359" progId="Equation.DSMT4">
                    <p:embed/>
                  </p:oleObj>
                </mc:Choice>
                <mc:Fallback>
                  <p:oleObj r:id="rId11" imgW="406048" imgH="39335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8" y="378"/>
                          <a:ext cx="25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99592" y="3933056"/>
                <a:ext cx="6408712" cy="5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𝒄𝒐𝒔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𝒄𝒐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933056"/>
                <a:ext cx="6408712" cy="53296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467544" y="5949280"/>
            <a:ext cx="241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1000" dirty="0"/>
              <a:t>  </a:t>
            </a:r>
            <a:r>
              <a:rPr lang="zh-CN" altLang="en-US" dirty="0">
                <a:cs typeface="Times New Roman" panose="02020603050405020304" pitchFamily="18" charset="0"/>
              </a:rPr>
              <a:t>在原点间断．</a:t>
            </a:r>
            <a:r>
              <a:rPr lang="zh-CN" altLang="en-US" sz="1100" dirty="0"/>
              <a:t> </a:t>
            </a:r>
            <a:endParaRPr lang="zh-CN" alt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539552" y="908720"/>
            <a:ext cx="31742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</a:t>
            </a:r>
            <a:r>
              <a:rPr lang="en-US" altLang="zh-CN" dirty="0" smtClean="0"/>
              <a:t> </a:t>
            </a:r>
            <a:r>
              <a:rPr lang="zh-CN" altLang="en-US" dirty="0">
                <a:solidFill>
                  <a:srgbClr val="3333FF"/>
                </a:solidFill>
              </a:rPr>
              <a:t>全增量与偏增量 </a:t>
            </a:r>
          </a:p>
        </p:txBody>
      </p:sp>
      <p:grpSp>
        <p:nvGrpSpPr>
          <p:cNvPr id="57375" name="Group 31"/>
          <p:cNvGrpSpPr>
            <a:grpSpLocks/>
          </p:cNvGrpSpPr>
          <p:nvPr/>
        </p:nvGrpSpPr>
        <p:grpSpPr bwMode="auto">
          <a:xfrm>
            <a:off x="467544" y="1628800"/>
            <a:ext cx="7778750" cy="541338"/>
            <a:chOff x="373" y="1580"/>
            <a:chExt cx="4900" cy="341"/>
          </a:xfrm>
        </p:grpSpPr>
        <p:graphicFrame>
          <p:nvGraphicFramePr>
            <p:cNvPr id="57357" name="Object 13"/>
            <p:cNvGraphicFramePr>
              <a:graphicFrameLocks noChangeAspect="1"/>
            </p:cNvGraphicFramePr>
            <p:nvPr/>
          </p:nvGraphicFramePr>
          <p:xfrm>
            <a:off x="657" y="1651"/>
            <a:ext cx="461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14" name="Equation" r:id="rId3" imgW="7327900" imgH="431800" progId="Equation.DSMT4">
                    <p:embed/>
                  </p:oleObj>
                </mc:Choice>
                <mc:Fallback>
                  <p:oleObj name="Equation" r:id="rId3" imgW="7327900" imgH="43180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651"/>
                          <a:ext cx="461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8" name="Rectangle 14"/>
            <p:cNvSpPr>
              <a:spLocks noChangeArrowheads="1"/>
            </p:cNvSpPr>
            <p:nvPr/>
          </p:nvSpPr>
          <p:spPr bwMode="auto">
            <a:xfrm>
              <a:off x="373" y="158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设</a:t>
              </a:r>
              <a:endParaRPr lang="zh-CN" altLang="en-US" sz="2400" b="0"/>
            </a:p>
          </p:txBody>
        </p:sp>
      </p:grpSp>
      <p:graphicFrame>
        <p:nvGraphicFramePr>
          <p:cNvPr id="5736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021152"/>
              </p:ext>
            </p:extLst>
          </p:nvPr>
        </p:nvGraphicFramePr>
        <p:xfrm>
          <a:off x="539552" y="2564904"/>
          <a:ext cx="671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5" name="Equation" r:id="rId5" imgW="6718300" imgH="444500" progId="Equation.DSMT4">
                  <p:embed/>
                </p:oleObj>
              </mc:Choice>
              <mc:Fallback>
                <p:oleObj name="Equation" r:id="rId5" imgW="6718300" imgH="4445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564904"/>
                        <a:ext cx="6718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11441"/>
              </p:ext>
            </p:extLst>
          </p:nvPr>
        </p:nvGraphicFramePr>
        <p:xfrm>
          <a:off x="1547664" y="3284984"/>
          <a:ext cx="552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6" name="Equation" r:id="rId7" imgW="5524500" imgH="431800" progId="Equation.DSMT4">
                  <p:embed/>
                </p:oleObj>
              </mc:Choice>
              <mc:Fallback>
                <p:oleObj name="Equation" r:id="rId7" imgW="5524500" imgH="4318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284984"/>
                        <a:ext cx="5524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467544" y="4941168"/>
            <a:ext cx="4979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量形式来描述连续性</a:t>
            </a:r>
            <a:r>
              <a:rPr lang="en-US" altLang="zh-CN"/>
              <a:t>,  </a:t>
            </a:r>
            <a:r>
              <a:rPr lang="zh-CN" altLang="en-US"/>
              <a:t>即当</a:t>
            </a:r>
          </a:p>
        </p:txBody>
      </p:sp>
      <p:grpSp>
        <p:nvGrpSpPr>
          <p:cNvPr id="57374" name="Group 30"/>
          <p:cNvGrpSpPr>
            <a:grpSpLocks/>
          </p:cNvGrpSpPr>
          <p:nvPr/>
        </p:nvGrpSpPr>
        <p:grpSpPr bwMode="auto">
          <a:xfrm>
            <a:off x="395536" y="4221088"/>
            <a:ext cx="8156575" cy="523875"/>
            <a:chOff x="341" y="2895"/>
            <a:chExt cx="5138" cy="330"/>
          </a:xfrm>
        </p:grpSpPr>
        <p:sp>
          <p:nvSpPr>
            <p:cNvPr id="57366" name="Rectangle 22"/>
            <p:cNvSpPr>
              <a:spLocks noChangeArrowheads="1"/>
            </p:cNvSpPr>
            <p:nvPr/>
          </p:nvSpPr>
          <p:spPr bwMode="auto">
            <a:xfrm>
              <a:off x="341" y="2895"/>
              <a:ext cx="51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/>
                <a:t>为函数 </a:t>
              </a:r>
              <a:r>
                <a:rPr lang="en-US" altLang="zh-CN" i="1" dirty="0"/>
                <a:t>f </a:t>
              </a:r>
              <a:r>
                <a:rPr lang="zh-CN" altLang="en-US" dirty="0"/>
                <a:t>在点 </a:t>
              </a:r>
              <a:r>
                <a:rPr lang="zh-CN" altLang="en-US" i="1" dirty="0"/>
                <a:t>    </a:t>
              </a:r>
              <a:r>
                <a:rPr lang="zh-CN" altLang="en-US" dirty="0"/>
                <a:t>的全增量</a:t>
              </a:r>
              <a:r>
                <a:rPr lang="en-US" altLang="zh-CN" dirty="0"/>
                <a:t>. </a:t>
              </a:r>
              <a:r>
                <a:rPr lang="zh-CN" altLang="en-US" dirty="0"/>
                <a:t>和一元函数一样</a:t>
              </a:r>
              <a:r>
                <a:rPr lang="en-US" altLang="zh-CN" dirty="0"/>
                <a:t>, </a:t>
              </a:r>
              <a:r>
                <a:rPr lang="zh-CN" altLang="en-US" dirty="0"/>
                <a:t>可用增 </a:t>
              </a:r>
            </a:p>
          </p:txBody>
        </p:sp>
        <p:graphicFrame>
          <p:nvGraphicFramePr>
            <p:cNvPr id="57368" name="Object 24"/>
            <p:cNvGraphicFramePr>
              <a:graphicFrameLocks noChangeAspect="1"/>
            </p:cNvGraphicFramePr>
            <p:nvPr/>
          </p:nvGraphicFramePr>
          <p:xfrm>
            <a:off x="1747" y="2953"/>
            <a:ext cx="2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17" name="Equation" r:id="rId9" imgW="342751" imgH="431613" progId="Equation.DSMT4">
                    <p:embed/>
                  </p:oleObj>
                </mc:Choice>
                <mc:Fallback>
                  <p:oleObj name="Equation" r:id="rId9" imgW="342751" imgH="431613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7" y="2953"/>
                          <a:ext cx="21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2981325" y="566738"/>
          <a:ext cx="28860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4" r:id="rId3" imgW="2882900" imgH="850900" progId="Equation.DSMT4">
                  <p:embed/>
                </p:oleObj>
              </mc:Choice>
              <mc:Fallback>
                <p:oleObj r:id="rId3" imgW="2882900" imgH="8509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566738"/>
                        <a:ext cx="28860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41" name="Group 21"/>
          <p:cNvGrpSpPr>
            <a:grpSpLocks/>
          </p:cNvGrpSpPr>
          <p:nvPr/>
        </p:nvGrpSpPr>
        <p:grpSpPr bwMode="auto">
          <a:xfrm>
            <a:off x="577850" y="1443038"/>
            <a:ext cx="3155950" cy="519112"/>
            <a:chOff x="340" y="909"/>
            <a:chExt cx="1988" cy="327"/>
          </a:xfrm>
        </p:grpSpPr>
        <p:sp>
          <p:nvSpPr>
            <p:cNvPr id="56324" name="Rectangle 4"/>
            <p:cNvSpPr>
              <a:spLocks noChangeArrowheads="1"/>
            </p:cNvSpPr>
            <p:nvPr/>
          </p:nvSpPr>
          <p:spPr bwMode="auto">
            <a:xfrm>
              <a:off x="340" y="909"/>
              <a:ext cx="19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时</a:t>
              </a:r>
              <a:r>
                <a:rPr lang="en-US" altLang="zh-CN"/>
                <a:t>,  </a:t>
              </a:r>
              <a:r>
                <a:rPr lang="en-US" altLang="zh-CN" i="1"/>
                <a:t>f  </a:t>
              </a:r>
              <a:r>
                <a:rPr lang="zh-CN" altLang="en-US"/>
                <a:t>在点</a:t>
              </a:r>
              <a:r>
                <a:rPr lang="zh-CN" altLang="en-US" i="1"/>
                <a:t>     </a:t>
              </a:r>
              <a:r>
                <a:rPr lang="zh-CN" altLang="en-US"/>
                <a:t>连续</a:t>
              </a:r>
              <a:r>
                <a:rPr lang="en-US" altLang="zh-CN"/>
                <a:t>. </a:t>
              </a:r>
            </a:p>
          </p:txBody>
        </p:sp>
        <p:graphicFrame>
          <p:nvGraphicFramePr>
            <p:cNvPr id="56325" name="Object 5"/>
            <p:cNvGraphicFramePr>
              <a:graphicFrameLocks noChangeAspect="1"/>
            </p:cNvGraphicFramePr>
            <p:nvPr/>
          </p:nvGraphicFramePr>
          <p:xfrm>
            <a:off x="1452" y="957"/>
            <a:ext cx="2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75" name="Equation" r:id="rId5" imgW="342751" imgH="431613" progId="Equation.DSMT4">
                    <p:embed/>
                  </p:oleObj>
                </mc:Choice>
                <mc:Fallback>
                  <p:oleObj name="Equation" r:id="rId5" imgW="342751" imgH="431613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2" y="957"/>
                          <a:ext cx="21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42" name="Group 22"/>
          <p:cNvGrpSpPr>
            <a:grpSpLocks/>
          </p:cNvGrpSpPr>
          <p:nvPr/>
        </p:nvGrpSpPr>
        <p:grpSpPr bwMode="auto">
          <a:xfrm>
            <a:off x="596900" y="2098675"/>
            <a:ext cx="8154988" cy="538163"/>
            <a:chOff x="340" y="1299"/>
            <a:chExt cx="5137" cy="339"/>
          </a:xfrm>
        </p:grpSpPr>
        <p:graphicFrame>
          <p:nvGraphicFramePr>
            <p:cNvPr id="56329" name="Object 9"/>
            <p:cNvGraphicFramePr>
              <a:graphicFrameLocks noChangeAspect="1"/>
            </p:cNvGraphicFramePr>
            <p:nvPr/>
          </p:nvGraphicFramePr>
          <p:xfrm>
            <a:off x="2227" y="1361"/>
            <a:ext cx="1696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76" name="Equation" r:id="rId7" imgW="2692400" imgH="431800" progId="Equation.DSMT4">
                    <p:embed/>
                  </p:oleObj>
                </mc:Choice>
                <mc:Fallback>
                  <p:oleObj name="Equation" r:id="rId7" imgW="2692400" imgH="431800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7" y="1361"/>
                          <a:ext cx="1696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0" name="Rectangle 10"/>
            <p:cNvSpPr>
              <a:spLocks noChangeArrowheads="1"/>
            </p:cNvSpPr>
            <p:nvPr/>
          </p:nvSpPr>
          <p:spPr bwMode="auto">
            <a:xfrm>
              <a:off x="340" y="1299"/>
              <a:ext cx="19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如果在全增量中取</a:t>
              </a:r>
              <a:r>
                <a:rPr lang="zh-CN" altLang="en-US" sz="1500"/>
                <a:t> </a:t>
              </a:r>
              <a:endParaRPr lang="zh-CN" altLang="en-US" sz="2400" b="0"/>
            </a:p>
          </p:txBody>
        </p:sp>
        <p:sp>
          <p:nvSpPr>
            <p:cNvPr id="56332" name="Rectangle 12"/>
            <p:cNvSpPr>
              <a:spLocks noChangeArrowheads="1"/>
            </p:cNvSpPr>
            <p:nvPr/>
          </p:nvSpPr>
          <p:spPr bwMode="auto">
            <a:xfrm>
              <a:off x="3939" y="1311"/>
              <a:ext cx="15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则相应得到的 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596900" y="2854325"/>
            <a:ext cx="4291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增量称为偏增量</a:t>
            </a:r>
            <a:r>
              <a:rPr lang="en-US" altLang="zh-CN"/>
              <a:t>, </a:t>
            </a:r>
            <a:r>
              <a:rPr lang="zh-CN" altLang="en-US"/>
              <a:t>分别记作</a:t>
            </a:r>
          </a:p>
        </p:txBody>
      </p:sp>
      <p:graphicFrame>
        <p:nvGraphicFramePr>
          <p:cNvPr id="56336" name="Object 16"/>
          <p:cNvGraphicFramePr>
            <a:graphicFrameLocks noChangeAspect="1"/>
          </p:cNvGraphicFramePr>
          <p:nvPr/>
        </p:nvGraphicFramePr>
        <p:xfrm>
          <a:off x="1763713" y="3505200"/>
          <a:ext cx="6238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7" r:id="rId9" imgW="6235700" imgH="431800" progId="Equation.DSMT4">
                  <p:embed/>
                </p:oleObj>
              </mc:Choice>
              <mc:Fallback>
                <p:oleObj r:id="rId9" imgW="6235700" imgH="4318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505200"/>
                        <a:ext cx="62388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5" name="Object 15"/>
          <p:cNvGraphicFramePr>
            <a:graphicFrameLocks noChangeAspect="1"/>
          </p:cNvGraphicFramePr>
          <p:nvPr/>
        </p:nvGraphicFramePr>
        <p:xfrm>
          <a:off x="1782763" y="4149725"/>
          <a:ext cx="62198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8" r:id="rId11" imgW="6223000" imgH="482600" progId="Equation.DSMT4">
                  <p:embed/>
                </p:oleObj>
              </mc:Choice>
              <mc:Fallback>
                <p:oleObj r:id="rId11" imgW="6223000" imgH="4826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4149725"/>
                        <a:ext cx="62198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9" name="Rectangle 19"/>
          <p:cNvSpPr>
            <a:spLocks noChangeArrowheads="1"/>
          </p:cNvSpPr>
          <p:nvPr/>
        </p:nvSpPr>
        <p:spPr bwMode="auto">
          <a:xfrm>
            <a:off x="625475" y="4797425"/>
            <a:ext cx="8135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一般说来</a:t>
            </a:r>
            <a:r>
              <a:rPr lang="en-US" altLang="zh-CN"/>
              <a:t>, </a:t>
            </a:r>
            <a:r>
              <a:rPr lang="zh-CN" altLang="en-US"/>
              <a:t>函数的全增量并不等于相应的两个偏增</a:t>
            </a:r>
          </a:p>
        </p:txBody>
      </p:sp>
      <p:sp>
        <p:nvSpPr>
          <p:cNvPr id="56340" name="Rectangle 20"/>
          <p:cNvSpPr>
            <a:spLocks noChangeArrowheads="1"/>
          </p:cNvSpPr>
          <p:nvPr/>
        </p:nvSpPr>
        <p:spPr bwMode="auto">
          <a:xfrm>
            <a:off x="635000" y="5430838"/>
            <a:ext cx="1517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量之和</a:t>
            </a:r>
            <a:r>
              <a:rPr lang="en-US" altLang="zh-CN"/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30" name="Group 34"/>
          <p:cNvGrpSpPr>
            <a:grpSpLocks/>
          </p:cNvGrpSpPr>
          <p:nvPr/>
        </p:nvGrpSpPr>
        <p:grpSpPr bwMode="auto">
          <a:xfrm>
            <a:off x="587375" y="533400"/>
            <a:ext cx="7905750" cy="615950"/>
            <a:chOff x="370" y="336"/>
            <a:chExt cx="4980" cy="388"/>
          </a:xfrm>
        </p:grpSpPr>
        <p:sp>
          <p:nvSpPr>
            <p:cNvPr id="55299" name="Rectangle 3"/>
            <p:cNvSpPr>
              <a:spLocks noChangeArrowheads="1"/>
            </p:cNvSpPr>
            <p:nvPr/>
          </p:nvSpPr>
          <p:spPr bwMode="auto">
            <a:xfrm>
              <a:off x="370" y="336"/>
              <a:ext cx="30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若一个偏增量的极限为零</a:t>
              </a:r>
              <a:r>
                <a:rPr lang="en-US" altLang="zh-CN"/>
                <a:t>, </a:t>
              </a:r>
              <a:r>
                <a:rPr lang="en-US" altLang="zh-CN"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如  </a:t>
              </a:r>
              <a:endParaRPr lang="zh-CN" altLang="en-US" sz="2400" b="0"/>
            </a:p>
          </p:txBody>
        </p:sp>
        <p:graphicFrame>
          <p:nvGraphicFramePr>
            <p:cNvPr id="55298" name="Object 2"/>
            <p:cNvGraphicFramePr>
              <a:graphicFrameLocks noChangeAspect="1"/>
            </p:cNvGraphicFramePr>
            <p:nvPr/>
          </p:nvGraphicFramePr>
          <p:xfrm>
            <a:off x="3334" y="358"/>
            <a:ext cx="2016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74" r:id="rId3" imgW="3200400" imgH="584200" progId="Equation.DSMT4">
                    <p:embed/>
                  </p:oleObj>
                </mc:Choice>
                <mc:Fallback>
                  <p:oleObj r:id="rId3" imgW="3200400" imgH="58420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358"/>
                          <a:ext cx="2016" cy="3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31" name="Group 35"/>
          <p:cNvGrpSpPr>
            <a:grpSpLocks/>
          </p:cNvGrpSpPr>
          <p:nvPr/>
        </p:nvGrpSpPr>
        <p:grpSpPr bwMode="auto">
          <a:xfrm>
            <a:off x="577850" y="1196975"/>
            <a:ext cx="8072438" cy="590550"/>
            <a:chOff x="364" y="754"/>
            <a:chExt cx="5085" cy="372"/>
          </a:xfrm>
        </p:grpSpPr>
        <p:graphicFrame>
          <p:nvGraphicFramePr>
            <p:cNvPr id="55303" name="Object 7"/>
            <p:cNvGraphicFramePr>
              <a:graphicFrameLocks noChangeAspect="1"/>
            </p:cNvGraphicFramePr>
            <p:nvPr/>
          </p:nvGraphicFramePr>
          <p:xfrm>
            <a:off x="1776" y="799"/>
            <a:ext cx="58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75" r:id="rId5" imgW="927100" imgH="431800" progId="Equation.DSMT4">
                    <p:embed/>
                  </p:oleObj>
                </mc:Choice>
                <mc:Fallback>
                  <p:oleObj r:id="rId5" imgW="927100" imgH="431800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799"/>
                          <a:ext cx="58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2" name="Object 6"/>
            <p:cNvGraphicFramePr>
              <a:graphicFrameLocks noChangeAspect="1"/>
            </p:cNvGraphicFramePr>
            <p:nvPr/>
          </p:nvGraphicFramePr>
          <p:xfrm>
            <a:off x="2741" y="831"/>
            <a:ext cx="81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76" r:id="rId7" imgW="1282700" imgH="431800" progId="Equation.DSMT4">
                    <p:embed/>
                  </p:oleObj>
                </mc:Choice>
                <mc:Fallback>
                  <p:oleObj r:id="rId7" imgW="1282700" imgH="43180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1" y="831"/>
                          <a:ext cx="81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4" name="Rectangle 8"/>
            <p:cNvSpPr>
              <a:spLocks noChangeArrowheads="1"/>
            </p:cNvSpPr>
            <p:nvPr/>
          </p:nvSpPr>
          <p:spPr bwMode="auto">
            <a:xfrm>
              <a:off x="364" y="754"/>
              <a:ext cx="14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则表示当固定</a:t>
              </a:r>
              <a:r>
                <a:rPr lang="zh-CN" altLang="en-US" sz="1600"/>
                <a:t> </a:t>
              </a:r>
              <a:endParaRPr lang="zh-CN" altLang="en-US" sz="2400" b="0"/>
            </a:p>
          </p:txBody>
        </p:sp>
        <p:sp>
          <p:nvSpPr>
            <p:cNvPr id="55305" name="Rectangle 9"/>
            <p:cNvSpPr>
              <a:spLocks noChangeArrowheads="1"/>
            </p:cNvSpPr>
            <p:nvPr/>
          </p:nvSpPr>
          <p:spPr bwMode="auto">
            <a:xfrm>
              <a:off x="2305" y="799"/>
              <a:ext cx="4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1400"/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时</a:t>
              </a:r>
              <a:r>
                <a:rPr lang="en-US" altLang="zh-CN"/>
                <a:t>, </a:t>
              </a:r>
              <a:endParaRPr lang="en-US" altLang="zh-CN" sz="2400" b="0"/>
            </a:p>
          </p:txBody>
        </p:sp>
        <p:sp>
          <p:nvSpPr>
            <p:cNvPr id="55306" name="Rectangle 10"/>
            <p:cNvSpPr>
              <a:spLocks noChangeArrowheads="1"/>
            </p:cNvSpPr>
            <p:nvPr/>
          </p:nvSpPr>
          <p:spPr bwMode="auto">
            <a:xfrm>
              <a:off x="3491" y="799"/>
              <a:ext cx="19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1400"/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作为 </a:t>
              </a:r>
              <a:r>
                <a:rPr lang="en-US" altLang="zh-CN" i="1"/>
                <a:t>x </a:t>
              </a:r>
              <a:r>
                <a:rPr lang="zh-CN" altLang="en-US">
                  <a:cs typeface="Times New Roman" panose="02020603050405020304" pitchFamily="18" charset="0"/>
                </a:rPr>
                <a:t>的函数</a:t>
              </a:r>
              <a:r>
                <a:rPr lang="en-US" altLang="zh-CN"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它 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55336" name="Group 40"/>
          <p:cNvGrpSpPr>
            <a:grpSpLocks/>
          </p:cNvGrpSpPr>
          <p:nvPr/>
        </p:nvGrpSpPr>
        <p:grpSpPr bwMode="auto">
          <a:xfrm>
            <a:off x="574675" y="1916113"/>
            <a:ext cx="8024813" cy="669925"/>
            <a:chOff x="374" y="1207"/>
            <a:chExt cx="5055" cy="422"/>
          </a:xfrm>
        </p:grpSpPr>
        <p:sp>
          <p:nvSpPr>
            <p:cNvPr id="55310" name="Rectangle 14"/>
            <p:cNvSpPr>
              <a:spLocks noChangeArrowheads="1"/>
            </p:cNvSpPr>
            <p:nvPr/>
          </p:nvSpPr>
          <p:spPr bwMode="auto">
            <a:xfrm>
              <a:off x="374" y="1207"/>
              <a:ext cx="17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在</a:t>
              </a:r>
              <a:r>
                <a:rPr lang="zh-CN" altLang="en-US" sz="1400"/>
                <a:t> </a:t>
              </a:r>
              <a:r>
                <a:rPr lang="en-US" altLang="zh-CN" i="1"/>
                <a:t>x</a:t>
              </a:r>
              <a:r>
                <a:rPr lang="en-US" altLang="zh-CN" baseline="-30000"/>
                <a:t>0</a:t>
              </a:r>
              <a:r>
                <a:rPr lang="en-US" altLang="zh-CN" sz="1400" baseline="-30000"/>
                <a:t>  </a:t>
              </a:r>
              <a:r>
                <a:rPr lang="zh-CN" altLang="en-US">
                  <a:cs typeface="Times New Roman" panose="02020603050405020304" pitchFamily="18" charset="0"/>
                </a:rPr>
                <a:t>连续</a:t>
              </a:r>
              <a:r>
                <a:rPr lang="en-US" altLang="zh-CN"/>
                <a:t>. </a:t>
              </a:r>
              <a:r>
                <a:rPr lang="zh-CN" altLang="en-US">
                  <a:cs typeface="Times New Roman" panose="02020603050405020304" pitchFamily="18" charset="0"/>
                </a:rPr>
                <a:t>同理</a:t>
              </a:r>
              <a:r>
                <a:rPr lang="en-US" altLang="zh-CN"/>
                <a:t>, </a:t>
              </a:r>
              <a:r>
                <a:rPr lang="en-US" altLang="zh-CN" sz="1600"/>
                <a:t> </a:t>
              </a:r>
              <a:endParaRPr lang="en-US" altLang="zh-CN" sz="2400" b="0"/>
            </a:p>
          </p:txBody>
        </p:sp>
        <p:graphicFrame>
          <p:nvGraphicFramePr>
            <p:cNvPr id="55309" name="Object 13"/>
            <p:cNvGraphicFramePr>
              <a:graphicFrameLocks noChangeAspect="1"/>
            </p:cNvGraphicFramePr>
            <p:nvPr/>
          </p:nvGraphicFramePr>
          <p:xfrm>
            <a:off x="2038" y="1255"/>
            <a:ext cx="2248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77" name="Equation" r:id="rId9" imgW="3568700" imgH="596900" progId="Equation.DSMT4">
                    <p:embed/>
                  </p:oleObj>
                </mc:Choice>
                <mc:Fallback>
                  <p:oleObj name="Equation" r:id="rId9" imgW="3568700" imgH="59690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8" y="1255"/>
                          <a:ext cx="2248" cy="3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1" name="Rectangle 15"/>
            <p:cNvSpPr>
              <a:spLocks noChangeArrowheads="1"/>
            </p:cNvSpPr>
            <p:nvPr/>
          </p:nvSpPr>
          <p:spPr bwMode="auto">
            <a:xfrm>
              <a:off x="4209" y="1207"/>
              <a:ext cx="12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1600"/>
                <a:t>   </a:t>
              </a:r>
              <a:r>
                <a:rPr lang="zh-CN" altLang="en-US">
                  <a:cs typeface="Times New Roman" panose="02020603050405020304" pitchFamily="18" charset="0"/>
                </a:rPr>
                <a:t>则表示</a:t>
              </a:r>
              <a:r>
                <a:rPr lang="zh-CN" altLang="en-US"/>
                <a:t>当 </a:t>
              </a:r>
              <a:r>
                <a:rPr lang="zh-CN" altLang="en-US">
                  <a:cs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55339" name="Group 43"/>
          <p:cNvGrpSpPr>
            <a:grpSpLocks/>
          </p:cNvGrpSpPr>
          <p:nvPr/>
        </p:nvGrpSpPr>
        <p:grpSpPr bwMode="auto">
          <a:xfrm>
            <a:off x="593725" y="3313113"/>
            <a:ext cx="7866063" cy="546100"/>
            <a:chOff x="374" y="2087"/>
            <a:chExt cx="4955" cy="344"/>
          </a:xfrm>
        </p:grpSpPr>
        <p:sp>
          <p:nvSpPr>
            <p:cNvPr id="55317" name="Rectangle 21"/>
            <p:cNvSpPr>
              <a:spLocks noChangeArrowheads="1"/>
            </p:cNvSpPr>
            <p:nvPr/>
          </p:nvSpPr>
          <p:spPr bwMode="auto">
            <a:xfrm>
              <a:off x="374" y="2087"/>
              <a:ext cx="3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容易证明</a:t>
              </a:r>
              <a:r>
                <a:rPr lang="en-US" altLang="zh-CN"/>
                <a:t>: </a:t>
              </a:r>
              <a:r>
                <a:rPr lang="zh-CN" altLang="en-US"/>
                <a:t>当 </a:t>
              </a:r>
              <a:r>
                <a:rPr lang="en-US" altLang="zh-CN" i="1"/>
                <a:t>f </a:t>
              </a:r>
              <a:r>
                <a:rPr lang="zh-CN" altLang="en-US"/>
                <a:t>在其定义域的内点 </a:t>
              </a:r>
            </a:p>
          </p:txBody>
        </p:sp>
        <p:sp>
          <p:nvSpPr>
            <p:cNvPr id="55318" name="Rectangle 22"/>
            <p:cNvSpPr>
              <a:spLocks noChangeArrowheads="1"/>
            </p:cNvSpPr>
            <p:nvPr/>
          </p:nvSpPr>
          <p:spPr bwMode="auto">
            <a:xfrm>
              <a:off x="4429" y="2104"/>
              <a:ext cx="9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连续时</a:t>
              </a:r>
              <a:r>
                <a:rPr lang="en-US" altLang="zh-CN"/>
                <a:t>, </a:t>
              </a:r>
            </a:p>
          </p:txBody>
        </p:sp>
        <p:graphicFrame>
          <p:nvGraphicFramePr>
            <p:cNvPr id="55319" name="Object 23"/>
            <p:cNvGraphicFramePr>
              <a:graphicFrameLocks noChangeAspect="1"/>
            </p:cNvGraphicFramePr>
            <p:nvPr/>
          </p:nvGraphicFramePr>
          <p:xfrm>
            <a:off x="3720" y="2132"/>
            <a:ext cx="7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78" name="Equation" r:id="rId11" imgW="1167893" imgH="431613" progId="Equation.DSMT4">
                    <p:embed/>
                  </p:oleObj>
                </mc:Choice>
                <mc:Fallback>
                  <p:oleObj name="Equation" r:id="rId11" imgW="1167893" imgH="431613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2132"/>
                          <a:ext cx="73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38" name="Group 42"/>
          <p:cNvGrpSpPr>
            <a:grpSpLocks/>
          </p:cNvGrpSpPr>
          <p:nvPr/>
        </p:nvGrpSpPr>
        <p:grpSpPr bwMode="auto">
          <a:xfrm>
            <a:off x="682625" y="3989388"/>
            <a:ext cx="8066088" cy="519112"/>
            <a:chOff x="430" y="2513"/>
            <a:chExt cx="5081" cy="327"/>
          </a:xfrm>
        </p:grpSpPr>
        <p:graphicFrame>
          <p:nvGraphicFramePr>
            <p:cNvPr id="55322" name="Object 26"/>
            <p:cNvGraphicFramePr>
              <a:graphicFrameLocks noChangeAspect="1"/>
            </p:cNvGraphicFramePr>
            <p:nvPr/>
          </p:nvGraphicFramePr>
          <p:xfrm>
            <a:off x="430" y="2558"/>
            <a:ext cx="81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79" r:id="rId13" imgW="1282700" imgH="431800" progId="Equation.DSMT4">
                    <p:embed/>
                  </p:oleObj>
                </mc:Choice>
                <mc:Fallback>
                  <p:oleObj r:id="rId13" imgW="1282700" imgH="43180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" y="2558"/>
                          <a:ext cx="81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1" name="Object 25"/>
            <p:cNvGraphicFramePr>
              <a:graphicFrameLocks noChangeAspect="1"/>
            </p:cNvGraphicFramePr>
            <p:nvPr/>
          </p:nvGraphicFramePr>
          <p:xfrm>
            <a:off x="2009" y="2560"/>
            <a:ext cx="81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80" r:id="rId14" imgW="1282700" imgH="431800" progId="Equation.DSMT4">
                    <p:embed/>
                  </p:oleObj>
                </mc:Choice>
                <mc:Fallback>
                  <p:oleObj r:id="rId14" imgW="1282700" imgH="43180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9" y="2560"/>
                          <a:ext cx="81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24" name="Rectangle 28"/>
            <p:cNvSpPr>
              <a:spLocks noChangeArrowheads="1"/>
            </p:cNvSpPr>
            <p:nvPr/>
          </p:nvSpPr>
          <p:spPr bwMode="auto">
            <a:xfrm>
              <a:off x="1208" y="2513"/>
              <a:ext cx="8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在 </a:t>
              </a:r>
              <a:r>
                <a:rPr lang="en-US" altLang="zh-CN" i="1"/>
                <a:t>x</a:t>
              </a:r>
              <a:r>
                <a:rPr lang="en-US" altLang="zh-CN" baseline="-30000"/>
                <a:t>0 </a:t>
              </a:r>
              <a:r>
                <a:rPr lang="zh-CN" altLang="en-US">
                  <a:cs typeface="Times New Roman" panose="02020603050405020304" pitchFamily="18" charset="0"/>
                </a:rPr>
                <a:t>与</a:t>
              </a:r>
              <a:r>
                <a:rPr lang="zh-CN" altLang="en-US" sz="1400"/>
                <a:t> </a:t>
              </a:r>
              <a:endParaRPr lang="zh-CN" altLang="en-US" sz="2400" b="0"/>
            </a:p>
          </p:txBody>
        </p:sp>
        <p:sp>
          <p:nvSpPr>
            <p:cNvPr id="55325" name="Rectangle 29"/>
            <p:cNvSpPr>
              <a:spLocks noChangeArrowheads="1"/>
            </p:cNvSpPr>
            <p:nvPr/>
          </p:nvSpPr>
          <p:spPr bwMode="auto">
            <a:xfrm>
              <a:off x="2746" y="2513"/>
              <a:ext cx="27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1400"/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在 </a:t>
              </a:r>
              <a:r>
                <a:rPr lang="en-US" altLang="zh-CN" i="1"/>
                <a:t>y</a:t>
              </a:r>
              <a:r>
                <a:rPr lang="en-US" altLang="zh-CN" baseline="-30000"/>
                <a:t>0 </a:t>
              </a:r>
              <a:r>
                <a:rPr lang="zh-CN" altLang="en-US">
                  <a:cs typeface="Times New Roman" panose="02020603050405020304" pitchFamily="18" charset="0"/>
                </a:rPr>
                <a:t>都连续</a:t>
              </a:r>
              <a:r>
                <a:rPr lang="en-US" altLang="zh-CN"/>
                <a:t>.  </a:t>
              </a:r>
              <a:r>
                <a:rPr lang="zh-CN" altLang="en-US">
                  <a:cs typeface="Times New Roman" panose="02020603050405020304" pitchFamily="18" charset="0"/>
                </a:rPr>
                <a:t>但是反过来</a:t>
              </a:r>
              <a:r>
                <a:rPr lang="en-US" altLang="zh-CN"/>
                <a:t>,  </a:t>
              </a:r>
              <a:endParaRPr lang="en-US" altLang="zh-CN" sz="2400" b="0"/>
            </a:p>
          </p:txBody>
        </p:sp>
      </p:grpSp>
      <p:sp>
        <p:nvSpPr>
          <p:cNvPr id="55327" name="Rectangle 31"/>
          <p:cNvSpPr>
            <a:spLocks noChangeArrowheads="1"/>
          </p:cNvSpPr>
          <p:nvPr/>
        </p:nvSpPr>
        <p:spPr bwMode="auto">
          <a:xfrm>
            <a:off x="534988" y="4705350"/>
            <a:ext cx="825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由二元函数对单个自变量都连续，一般不能保证该</a:t>
            </a:r>
          </a:p>
        </p:txBody>
      </p:sp>
      <p:sp>
        <p:nvSpPr>
          <p:cNvPr id="55328" name="Rectangle 32"/>
          <p:cNvSpPr>
            <a:spLocks noChangeArrowheads="1"/>
          </p:cNvSpPr>
          <p:nvPr/>
        </p:nvSpPr>
        <p:spPr bwMode="auto">
          <a:xfrm>
            <a:off x="538163" y="5373688"/>
            <a:ext cx="8135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函数的连续性 </a:t>
            </a:r>
            <a:r>
              <a:rPr lang="en-US" altLang="zh-CN"/>
              <a:t>(</a:t>
            </a:r>
            <a:r>
              <a:rPr lang="zh-CN" altLang="en-US"/>
              <a:t>除非另外增加条件</a:t>
            </a:r>
            <a:r>
              <a:rPr lang="en-US" altLang="zh-CN"/>
              <a:t>).  </a:t>
            </a:r>
            <a:r>
              <a:rPr lang="zh-CN" altLang="en-US"/>
              <a:t>例如二元函数</a:t>
            </a:r>
          </a:p>
        </p:txBody>
      </p:sp>
      <p:grpSp>
        <p:nvGrpSpPr>
          <p:cNvPr id="55337" name="Group 41"/>
          <p:cNvGrpSpPr>
            <a:grpSpLocks/>
          </p:cNvGrpSpPr>
          <p:nvPr/>
        </p:nvGrpSpPr>
        <p:grpSpPr bwMode="auto">
          <a:xfrm>
            <a:off x="573088" y="2622550"/>
            <a:ext cx="6284912" cy="527050"/>
            <a:chOff x="373" y="1652"/>
            <a:chExt cx="3959" cy="332"/>
          </a:xfrm>
        </p:grpSpPr>
        <p:sp>
          <p:nvSpPr>
            <p:cNvPr id="55313" name="Rectangle 17"/>
            <p:cNvSpPr>
              <a:spLocks noChangeArrowheads="1"/>
            </p:cNvSpPr>
            <p:nvPr/>
          </p:nvSpPr>
          <p:spPr bwMode="auto">
            <a:xfrm>
              <a:off x="373" y="1652"/>
              <a:ext cx="17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固定            时</a:t>
              </a:r>
              <a:r>
                <a:rPr lang="zh-CN" altLang="en-US">
                  <a:cs typeface="Times New Roman" panose="02020603050405020304" pitchFamily="18" charset="0"/>
                </a:rPr>
                <a:t>，  </a:t>
              </a:r>
            </a:p>
          </p:txBody>
        </p:sp>
        <p:graphicFrame>
          <p:nvGraphicFramePr>
            <p:cNvPr id="55312" name="Object 16"/>
            <p:cNvGraphicFramePr>
              <a:graphicFrameLocks noChangeAspect="1"/>
            </p:cNvGraphicFramePr>
            <p:nvPr/>
          </p:nvGraphicFramePr>
          <p:xfrm>
            <a:off x="1896" y="1706"/>
            <a:ext cx="81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81" r:id="rId16" imgW="1282700" imgH="431800" progId="Equation.DSMT4">
                    <p:embed/>
                  </p:oleObj>
                </mc:Choice>
                <mc:Fallback>
                  <p:oleObj r:id="rId16" imgW="1282700" imgH="431800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6" y="1706"/>
                          <a:ext cx="81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4" name="Rectangle 18"/>
            <p:cNvSpPr>
              <a:spLocks noChangeArrowheads="1"/>
            </p:cNvSpPr>
            <p:nvPr/>
          </p:nvSpPr>
          <p:spPr bwMode="auto">
            <a:xfrm>
              <a:off x="2712" y="1657"/>
              <a:ext cx="16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在 </a:t>
              </a:r>
              <a:r>
                <a:rPr lang="en-US" altLang="zh-CN" i="1"/>
                <a:t>y</a:t>
              </a:r>
              <a:r>
                <a:rPr lang="en-US" altLang="zh-CN" baseline="-30000"/>
                <a:t>0 </a:t>
              </a:r>
              <a:r>
                <a:rPr lang="zh-CN" altLang="en-US">
                  <a:cs typeface="Times New Roman" panose="02020603050405020304" pitchFamily="18" charset="0"/>
                </a:rPr>
                <a:t>连续</a:t>
              </a:r>
              <a:r>
                <a:rPr lang="en-US" altLang="zh-CN"/>
                <a:t>.         </a:t>
              </a:r>
              <a:endParaRPr lang="en-US" altLang="zh-CN" sz="2400" b="0"/>
            </a:p>
          </p:txBody>
        </p:sp>
        <p:graphicFrame>
          <p:nvGraphicFramePr>
            <p:cNvPr id="55333" name="Object 37"/>
            <p:cNvGraphicFramePr>
              <a:graphicFrameLocks noChangeAspect="1"/>
            </p:cNvGraphicFramePr>
            <p:nvPr/>
          </p:nvGraphicFramePr>
          <p:xfrm>
            <a:off x="927" y="1694"/>
            <a:ext cx="5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82" name="Equation" r:id="rId17" imgW="939392" imgH="431613" progId="Equation.DSMT4">
                    <p:embed/>
                  </p:oleObj>
                </mc:Choice>
                <mc:Fallback>
                  <p:oleObj name="Equation" r:id="rId17" imgW="939392" imgH="431613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7" y="1694"/>
                          <a:ext cx="59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95" name="Group 19"/>
          <p:cNvGrpSpPr>
            <a:grpSpLocks/>
          </p:cNvGrpSpPr>
          <p:nvPr/>
        </p:nvGrpSpPr>
        <p:grpSpPr bwMode="auto">
          <a:xfrm>
            <a:off x="683568" y="2780928"/>
            <a:ext cx="4786313" cy="525462"/>
            <a:chOff x="364" y="1991"/>
            <a:chExt cx="3015" cy="331"/>
          </a:xfrm>
        </p:grpSpPr>
        <p:sp>
          <p:nvSpPr>
            <p:cNvPr id="50187" name="Rectangle 11"/>
            <p:cNvSpPr>
              <a:spLocks noChangeArrowheads="1"/>
            </p:cNvSpPr>
            <p:nvPr/>
          </p:nvSpPr>
          <p:spPr bwMode="auto">
            <a:xfrm>
              <a:off x="364" y="1991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/>
                <a:t>这就证得 </a:t>
              </a:r>
              <a:endParaRPr lang="zh-CN" altLang="en-US" sz="2400" b="0" dirty="0"/>
            </a:p>
          </p:txBody>
        </p:sp>
        <p:graphicFrame>
          <p:nvGraphicFramePr>
            <p:cNvPr id="50188" name="Object 12"/>
            <p:cNvGraphicFramePr>
              <a:graphicFrameLocks noChangeAspect="1"/>
            </p:cNvGraphicFramePr>
            <p:nvPr/>
          </p:nvGraphicFramePr>
          <p:xfrm>
            <a:off x="1259" y="2034"/>
            <a:ext cx="21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78" name="Equation" r:id="rId3" imgW="3365500" imgH="457200" progId="Equation.DSMT4">
                    <p:embed/>
                  </p:oleObj>
                </mc:Choice>
                <mc:Fallback>
                  <p:oleObj name="Equation" r:id="rId3" imgW="3365500" imgH="4572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" y="2034"/>
                          <a:ext cx="212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584200" y="3751263"/>
            <a:ext cx="4348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</a:t>
            </a:r>
            <a:r>
              <a:rPr lang="en-US" altLang="zh-CN" dirty="0" smtClean="0"/>
              <a:t> </a:t>
            </a:r>
            <a:r>
              <a:rPr lang="zh-CN" altLang="en-US" dirty="0">
                <a:solidFill>
                  <a:srgbClr val="3333FF"/>
                </a:solidFill>
              </a:rPr>
              <a:t>连续函数的局部性质   </a:t>
            </a:r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568325" y="5535613"/>
            <a:ext cx="7862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以及相应的有理运算的各个法则</a:t>
            </a:r>
            <a:r>
              <a:rPr lang="en-US" altLang="zh-CN" dirty="0"/>
              <a:t>. </a:t>
            </a:r>
            <a:r>
              <a:rPr lang="zh-CN" altLang="en-US" dirty="0"/>
              <a:t>下面只证明二元</a:t>
            </a:r>
          </a:p>
        </p:txBody>
      </p:sp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573088" y="4327525"/>
            <a:ext cx="804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若二元函数在某一点连续</a:t>
            </a:r>
            <a:r>
              <a:rPr lang="en-US" altLang="zh-CN"/>
              <a:t>, </a:t>
            </a:r>
            <a:r>
              <a:rPr lang="zh-CN" altLang="en-US"/>
              <a:t>则与一元函数一样</a:t>
            </a:r>
            <a:r>
              <a:rPr lang="en-US" altLang="zh-CN"/>
              <a:t>, </a:t>
            </a:r>
            <a:r>
              <a:rPr lang="zh-CN" altLang="en-US"/>
              <a:t>可以</a:t>
            </a:r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568325" y="4894263"/>
            <a:ext cx="8042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证明它在这一点近旁具有局部有界性、局部保号性</a:t>
            </a: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681707"/>
              </p:ext>
            </p:extLst>
          </p:nvPr>
        </p:nvGraphicFramePr>
        <p:xfrm>
          <a:off x="2123728" y="404664"/>
          <a:ext cx="33051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" r:id="rId5" imgW="3302000" imgH="1003300" progId="Equation.DSMT4">
                  <p:embed/>
                </p:oleObj>
              </mc:Choice>
              <mc:Fallback>
                <p:oleObj r:id="rId5" imgW="3302000" imgH="1003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04664"/>
                        <a:ext cx="3305175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39552" y="1556792"/>
            <a:ext cx="7970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在原点处显然不连续</a:t>
            </a:r>
            <a:r>
              <a:rPr lang="en-US" altLang="zh-CN" dirty="0"/>
              <a:t>,  </a:t>
            </a:r>
            <a:r>
              <a:rPr lang="zh-CN" altLang="en-US" dirty="0"/>
              <a:t>但由于 </a:t>
            </a:r>
            <a:r>
              <a:rPr lang="en-US" altLang="zh-CN" i="1" dirty="0"/>
              <a:t>f</a:t>
            </a:r>
            <a:r>
              <a:rPr lang="en-US" altLang="zh-CN" dirty="0"/>
              <a:t> (0, </a:t>
            </a:r>
            <a:r>
              <a:rPr lang="en-US" altLang="zh-CN" i="1" dirty="0"/>
              <a:t>y</a:t>
            </a:r>
            <a:r>
              <a:rPr lang="en-US" altLang="zh-CN" dirty="0"/>
              <a:t>) = </a:t>
            </a:r>
            <a:r>
              <a:rPr lang="en-US" altLang="zh-CN" i="1" dirty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 0) = 0,  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39552" y="2132856"/>
            <a:ext cx="756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因此它在原点处对 </a:t>
            </a:r>
            <a:r>
              <a:rPr lang="en-US" altLang="zh-CN" i="1" dirty="0"/>
              <a:t>x </a:t>
            </a:r>
            <a:r>
              <a:rPr lang="zh-CN" altLang="en-US" dirty="0"/>
              <a:t>和对 </a:t>
            </a:r>
            <a:r>
              <a:rPr lang="en-US" altLang="zh-CN" i="1" dirty="0"/>
              <a:t>y </a:t>
            </a:r>
            <a:r>
              <a:rPr lang="zh-CN" altLang="en-US" dirty="0"/>
              <a:t>分别都连续</a:t>
            </a:r>
            <a:r>
              <a:rPr lang="en-US" altLang="zh-CN" dirty="0"/>
              <a:t>.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钮正底">
  <a:themeElements>
    <a:clrScheme name="框钮正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框钮正底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框钮正底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框钮正底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D:\数学分析上册\框钮正底.pot</Template>
  <TotalTime>2389</TotalTime>
  <Words>1568</Words>
  <Application>Microsoft Office PowerPoint</Application>
  <PresentationFormat>全屏显示(4:3)</PresentationFormat>
  <Paragraphs>204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华文新魏</vt:lpstr>
      <vt:lpstr>隶书</vt:lpstr>
      <vt:lpstr>宋体</vt:lpstr>
      <vt:lpstr>Arial</vt:lpstr>
      <vt:lpstr>Cambria Math</vt:lpstr>
      <vt:lpstr>Times New Roman</vt:lpstr>
      <vt:lpstr>Wingdings</vt:lpstr>
      <vt:lpstr>框钮正底</vt:lpstr>
      <vt:lpstr>MathType 6.0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Math Dept</dc:creator>
  <cp:lastModifiedBy>Windows 用户</cp:lastModifiedBy>
  <cp:revision>137</cp:revision>
  <dcterms:created xsi:type="dcterms:W3CDTF">2004-12-13T07:53:32Z</dcterms:created>
  <dcterms:modified xsi:type="dcterms:W3CDTF">2023-03-28T22:57:31Z</dcterms:modified>
</cp:coreProperties>
</file>