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handoutMasterIdLst>
    <p:handoutMasterId r:id="rId50"/>
  </p:handout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298" r:id="rId33"/>
    <p:sldId id="299" r:id="rId34"/>
    <p:sldId id="300" r:id="rId35"/>
    <p:sldId id="301" r:id="rId36"/>
    <p:sldId id="302" r:id="rId37"/>
    <p:sldId id="303" r:id="rId38"/>
    <p:sldId id="314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1" r:id="rId47"/>
    <p:sldId id="312" r:id="rId48"/>
    <p:sldId id="313" r:id="rId49"/>
  </p:sldIdLst>
  <p:sldSz cx="9144000" cy="6858000" type="screen4x3"/>
  <p:notesSz cx="9144000" cy="6858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  <a:srgbClr val="FFFFCC"/>
    <a:srgbClr val="FFFF83"/>
    <a:srgbClr val="EAEAEA"/>
    <a:srgbClr val="3333FF"/>
    <a:srgbClr val="CCEC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3880" autoAdjust="0"/>
  </p:normalViewPr>
  <p:slideViewPr>
    <p:cSldViewPr>
      <p:cViewPr varScale="1">
        <p:scale>
          <a:sx n="102" d="100"/>
          <a:sy n="102" d="100"/>
        </p:scale>
        <p:origin x="192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Relationship Id="rId4" Type="http://schemas.openxmlformats.org/officeDocument/2006/relationships/image" Target="../media/image7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38.wmf"/><Relationship Id="rId1" Type="http://schemas.openxmlformats.org/officeDocument/2006/relationships/image" Target="../media/image88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94.wmf"/><Relationship Id="rId7" Type="http://schemas.openxmlformats.org/officeDocument/2006/relationships/image" Target="../media/image98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4" Type="http://schemas.openxmlformats.org/officeDocument/2006/relationships/image" Target="../media/image10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4" Type="http://schemas.openxmlformats.org/officeDocument/2006/relationships/image" Target="../media/image128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5" Type="http://schemas.openxmlformats.org/officeDocument/2006/relationships/image" Target="../media/image133.wmf"/><Relationship Id="rId4" Type="http://schemas.openxmlformats.org/officeDocument/2006/relationships/image" Target="../media/image13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135.wmf"/><Relationship Id="rId1" Type="http://schemas.openxmlformats.org/officeDocument/2006/relationships/image" Target="../media/image134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image" Target="../media/image154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12" Type="http://schemas.openxmlformats.org/officeDocument/2006/relationships/image" Target="../media/image153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11" Type="http://schemas.openxmlformats.org/officeDocument/2006/relationships/image" Target="../media/image152.wmf"/><Relationship Id="rId5" Type="http://schemas.openxmlformats.org/officeDocument/2006/relationships/image" Target="../media/image146.wmf"/><Relationship Id="rId10" Type="http://schemas.openxmlformats.org/officeDocument/2006/relationships/image" Target="../media/image151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wmf"/><Relationship Id="rId3" Type="http://schemas.openxmlformats.org/officeDocument/2006/relationships/image" Target="../media/image157.wmf"/><Relationship Id="rId7" Type="http://schemas.openxmlformats.org/officeDocument/2006/relationships/image" Target="../media/image161.wmf"/><Relationship Id="rId12" Type="http://schemas.openxmlformats.org/officeDocument/2006/relationships/image" Target="../media/image166.wmf"/><Relationship Id="rId2" Type="http://schemas.openxmlformats.org/officeDocument/2006/relationships/image" Target="../media/image156.wmf"/><Relationship Id="rId1" Type="http://schemas.openxmlformats.org/officeDocument/2006/relationships/image" Target="../media/image155.wmf"/><Relationship Id="rId6" Type="http://schemas.openxmlformats.org/officeDocument/2006/relationships/image" Target="../media/image160.wmf"/><Relationship Id="rId11" Type="http://schemas.openxmlformats.org/officeDocument/2006/relationships/image" Target="../media/image165.wmf"/><Relationship Id="rId5" Type="http://schemas.openxmlformats.org/officeDocument/2006/relationships/image" Target="../media/image159.wmf"/><Relationship Id="rId10" Type="http://schemas.openxmlformats.org/officeDocument/2006/relationships/image" Target="../media/image164.wmf"/><Relationship Id="rId4" Type="http://schemas.openxmlformats.org/officeDocument/2006/relationships/image" Target="../media/image158.wmf"/><Relationship Id="rId9" Type="http://schemas.openxmlformats.org/officeDocument/2006/relationships/image" Target="../media/image163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9.wmf"/><Relationship Id="rId2" Type="http://schemas.openxmlformats.org/officeDocument/2006/relationships/image" Target="../media/image168.wmf"/><Relationship Id="rId1" Type="http://schemas.openxmlformats.org/officeDocument/2006/relationships/image" Target="../media/image167.wmf"/><Relationship Id="rId5" Type="http://schemas.openxmlformats.org/officeDocument/2006/relationships/image" Target="../media/image171.wmf"/><Relationship Id="rId4" Type="http://schemas.openxmlformats.org/officeDocument/2006/relationships/image" Target="../media/image1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7" Type="http://schemas.openxmlformats.org/officeDocument/2006/relationships/image" Target="../media/image178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Relationship Id="rId4" Type="http://schemas.openxmlformats.org/officeDocument/2006/relationships/image" Target="../media/image18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image" Target="../media/image183.wmf"/><Relationship Id="rId1" Type="http://schemas.openxmlformats.org/officeDocument/2006/relationships/image" Target="../media/image176.wmf"/><Relationship Id="rId5" Type="http://schemas.openxmlformats.org/officeDocument/2006/relationships/image" Target="../media/image186.wmf"/><Relationship Id="rId4" Type="http://schemas.openxmlformats.org/officeDocument/2006/relationships/image" Target="../media/image185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70.wmf"/><Relationship Id="rId5" Type="http://schemas.openxmlformats.org/officeDocument/2006/relationships/image" Target="../media/image169.wmf"/><Relationship Id="rId4" Type="http://schemas.openxmlformats.org/officeDocument/2006/relationships/image" Target="../media/image19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8.wmf"/><Relationship Id="rId2" Type="http://schemas.openxmlformats.org/officeDocument/2006/relationships/image" Target="../media/image197.wmf"/><Relationship Id="rId1" Type="http://schemas.openxmlformats.org/officeDocument/2006/relationships/image" Target="../media/image196.wmf"/><Relationship Id="rId6" Type="http://schemas.openxmlformats.org/officeDocument/2006/relationships/image" Target="../media/image201.wmf"/><Relationship Id="rId5" Type="http://schemas.openxmlformats.org/officeDocument/2006/relationships/image" Target="../media/image200.wmf"/><Relationship Id="rId4" Type="http://schemas.openxmlformats.org/officeDocument/2006/relationships/image" Target="../media/image19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Relationship Id="rId4" Type="http://schemas.openxmlformats.org/officeDocument/2006/relationships/image" Target="../media/image17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wmf"/><Relationship Id="rId2" Type="http://schemas.openxmlformats.org/officeDocument/2006/relationships/image" Target="../media/image205.wmf"/><Relationship Id="rId1" Type="http://schemas.openxmlformats.org/officeDocument/2006/relationships/image" Target="../media/image170.wmf"/><Relationship Id="rId5" Type="http://schemas.openxmlformats.org/officeDocument/2006/relationships/image" Target="../media/image208.wmf"/><Relationship Id="rId4" Type="http://schemas.openxmlformats.org/officeDocument/2006/relationships/image" Target="../media/image207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11" Type="http://schemas.openxmlformats.org/officeDocument/2006/relationships/image" Target="../media/image219.wmf"/><Relationship Id="rId5" Type="http://schemas.openxmlformats.org/officeDocument/2006/relationships/image" Target="../media/image213.wmf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/Relationships>
</file>

<file path=ppt/drawings/_rels/vmlDrawing3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wmf"/><Relationship Id="rId13" Type="http://schemas.openxmlformats.org/officeDocument/2006/relationships/image" Target="../media/image232.wmf"/><Relationship Id="rId18" Type="http://schemas.openxmlformats.org/officeDocument/2006/relationships/image" Target="../media/image237.wmf"/><Relationship Id="rId26" Type="http://schemas.openxmlformats.org/officeDocument/2006/relationships/image" Target="../media/image245.wmf"/><Relationship Id="rId3" Type="http://schemas.openxmlformats.org/officeDocument/2006/relationships/image" Target="../media/image222.wmf"/><Relationship Id="rId21" Type="http://schemas.openxmlformats.org/officeDocument/2006/relationships/image" Target="../media/image240.wmf"/><Relationship Id="rId7" Type="http://schemas.openxmlformats.org/officeDocument/2006/relationships/image" Target="../media/image226.wmf"/><Relationship Id="rId12" Type="http://schemas.openxmlformats.org/officeDocument/2006/relationships/image" Target="../media/image231.wmf"/><Relationship Id="rId17" Type="http://schemas.openxmlformats.org/officeDocument/2006/relationships/image" Target="../media/image236.wmf"/><Relationship Id="rId25" Type="http://schemas.openxmlformats.org/officeDocument/2006/relationships/image" Target="../media/image244.wmf"/><Relationship Id="rId2" Type="http://schemas.openxmlformats.org/officeDocument/2006/relationships/image" Target="../media/image221.wmf"/><Relationship Id="rId16" Type="http://schemas.openxmlformats.org/officeDocument/2006/relationships/image" Target="../media/image235.wmf"/><Relationship Id="rId20" Type="http://schemas.openxmlformats.org/officeDocument/2006/relationships/image" Target="../media/image239.wmf"/><Relationship Id="rId29" Type="http://schemas.openxmlformats.org/officeDocument/2006/relationships/image" Target="../media/image248.wmf"/><Relationship Id="rId1" Type="http://schemas.openxmlformats.org/officeDocument/2006/relationships/image" Target="../media/image220.wmf"/><Relationship Id="rId6" Type="http://schemas.openxmlformats.org/officeDocument/2006/relationships/image" Target="../media/image225.wmf"/><Relationship Id="rId11" Type="http://schemas.openxmlformats.org/officeDocument/2006/relationships/image" Target="../media/image230.wmf"/><Relationship Id="rId24" Type="http://schemas.openxmlformats.org/officeDocument/2006/relationships/image" Target="../media/image243.wmf"/><Relationship Id="rId5" Type="http://schemas.openxmlformats.org/officeDocument/2006/relationships/image" Target="../media/image224.wmf"/><Relationship Id="rId15" Type="http://schemas.openxmlformats.org/officeDocument/2006/relationships/image" Target="../media/image234.wmf"/><Relationship Id="rId23" Type="http://schemas.openxmlformats.org/officeDocument/2006/relationships/image" Target="../media/image242.wmf"/><Relationship Id="rId28" Type="http://schemas.openxmlformats.org/officeDocument/2006/relationships/image" Target="../media/image247.wmf"/><Relationship Id="rId10" Type="http://schemas.openxmlformats.org/officeDocument/2006/relationships/image" Target="../media/image229.wmf"/><Relationship Id="rId19" Type="http://schemas.openxmlformats.org/officeDocument/2006/relationships/image" Target="../media/image238.wmf"/><Relationship Id="rId31" Type="http://schemas.openxmlformats.org/officeDocument/2006/relationships/image" Target="../media/image250.wmf"/><Relationship Id="rId4" Type="http://schemas.openxmlformats.org/officeDocument/2006/relationships/image" Target="../media/image223.wmf"/><Relationship Id="rId9" Type="http://schemas.openxmlformats.org/officeDocument/2006/relationships/image" Target="../media/image228.wmf"/><Relationship Id="rId14" Type="http://schemas.openxmlformats.org/officeDocument/2006/relationships/image" Target="../media/image233.wmf"/><Relationship Id="rId22" Type="http://schemas.openxmlformats.org/officeDocument/2006/relationships/image" Target="../media/image241.wmf"/><Relationship Id="rId27" Type="http://schemas.openxmlformats.org/officeDocument/2006/relationships/image" Target="../media/image246.wmf"/><Relationship Id="rId30" Type="http://schemas.openxmlformats.org/officeDocument/2006/relationships/image" Target="../media/image249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6.wmf"/><Relationship Id="rId7" Type="http://schemas.openxmlformats.org/officeDocument/2006/relationships/image" Target="../media/image29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8.wmf"/><Relationship Id="rId5" Type="http://schemas.openxmlformats.org/officeDocument/2006/relationships/image" Target="../media/image18.wmf"/><Relationship Id="rId4" Type="http://schemas.openxmlformats.org/officeDocument/2006/relationships/image" Target="../media/image27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9.wmf"/><Relationship Id="rId7" Type="http://schemas.openxmlformats.org/officeDocument/2006/relationships/image" Target="../media/image263.wmf"/><Relationship Id="rId2" Type="http://schemas.openxmlformats.org/officeDocument/2006/relationships/image" Target="../media/image258.wmf"/><Relationship Id="rId1" Type="http://schemas.openxmlformats.org/officeDocument/2006/relationships/image" Target="../media/image257.wmf"/><Relationship Id="rId6" Type="http://schemas.openxmlformats.org/officeDocument/2006/relationships/image" Target="../media/image262.wmf"/><Relationship Id="rId5" Type="http://schemas.openxmlformats.org/officeDocument/2006/relationships/image" Target="../media/image261.wmf"/><Relationship Id="rId4" Type="http://schemas.openxmlformats.org/officeDocument/2006/relationships/image" Target="../media/image260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6.wmf"/><Relationship Id="rId2" Type="http://schemas.openxmlformats.org/officeDocument/2006/relationships/image" Target="../media/image265.wmf"/><Relationship Id="rId1" Type="http://schemas.openxmlformats.org/officeDocument/2006/relationships/image" Target="../media/image264.wmf"/><Relationship Id="rId6" Type="http://schemas.openxmlformats.org/officeDocument/2006/relationships/image" Target="../media/image269.wmf"/><Relationship Id="rId5" Type="http://schemas.openxmlformats.org/officeDocument/2006/relationships/image" Target="../media/image268.wmf"/><Relationship Id="rId4" Type="http://schemas.openxmlformats.org/officeDocument/2006/relationships/image" Target="../media/image267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wmf"/><Relationship Id="rId2" Type="http://schemas.openxmlformats.org/officeDocument/2006/relationships/image" Target="../media/image271.wmf"/><Relationship Id="rId1" Type="http://schemas.openxmlformats.org/officeDocument/2006/relationships/image" Target="../media/image270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7" Type="http://schemas.openxmlformats.org/officeDocument/2006/relationships/image" Target="../media/image280.w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12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38.wmf"/><Relationship Id="rId6" Type="http://schemas.openxmlformats.org/officeDocument/2006/relationships/image" Target="../media/image46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38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7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华文新魏" panose="02010800040101010101" pitchFamily="2" charset="-122"/>
                <a:ea typeface="华文新魏" panose="02010800040101010101" pitchFamily="2" charset="-122"/>
              </a:defRPr>
            </a:lvl1pPr>
          </a:lstStyle>
          <a:p>
            <a:fld id="{FE8532EA-5945-40F5-AC8A-CC20B263041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8279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8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008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628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9475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269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042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150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2752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27974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0739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6867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6868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7.xml"/><Relationship Id="rId1" Type="http://schemas.openxmlformats.org/officeDocument/2006/relationships/slideLayout" Target="../slideLayouts/slideLayout7.xml"/><Relationship Id="rId4" Type="http://schemas.openxmlformats.org/officeDocument/2006/relationships/slide" Target="slide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62.bin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5" Type="http://schemas.openxmlformats.org/officeDocument/2006/relationships/oleObject" Target="../embeddings/oleObject63.bin"/><Relationship Id="rId10" Type="http://schemas.openxmlformats.org/officeDocument/2006/relationships/image" Target="../media/image54.wmf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0.bin"/><Relationship Id="rId14" Type="http://schemas.openxmlformats.org/officeDocument/2006/relationships/image" Target="../media/image5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9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64.bin"/><Relationship Id="rId21" Type="http://schemas.openxmlformats.org/officeDocument/2006/relationships/oleObject" Target="../embeddings/oleObject73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71.bin"/><Relationship Id="rId25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oleObject" Target="../embeddings/oleObject7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8.bin"/><Relationship Id="rId24" Type="http://schemas.openxmlformats.org/officeDocument/2006/relationships/image" Target="../media/image68.wmf"/><Relationship Id="rId5" Type="http://schemas.openxmlformats.org/officeDocument/2006/relationships/oleObject" Target="../embeddings/oleObject65.bin"/><Relationship Id="rId15" Type="http://schemas.openxmlformats.org/officeDocument/2006/relationships/oleObject" Target="../embeddings/oleObject70.bin"/><Relationship Id="rId23" Type="http://schemas.openxmlformats.org/officeDocument/2006/relationships/oleObject" Target="../embeddings/oleObject74.bin"/><Relationship Id="rId28" Type="http://schemas.openxmlformats.org/officeDocument/2006/relationships/image" Target="../media/image70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72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7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76.bin"/><Relationship Id="rId30" Type="http://schemas.openxmlformats.org/officeDocument/2006/relationships/image" Target="../media/image7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2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5.wmf"/><Relationship Id="rId11" Type="http://schemas.openxmlformats.org/officeDocument/2006/relationships/image" Target="../media/image78.png"/><Relationship Id="rId5" Type="http://schemas.openxmlformats.org/officeDocument/2006/relationships/oleObject" Target="../embeddings/oleObject81.bin"/><Relationship Id="rId10" Type="http://schemas.openxmlformats.org/officeDocument/2006/relationships/image" Target="../media/image77.wmf"/><Relationship Id="rId4" Type="http://schemas.openxmlformats.org/officeDocument/2006/relationships/image" Target="../media/image74.wmf"/><Relationship Id="rId9" Type="http://schemas.openxmlformats.org/officeDocument/2006/relationships/oleObject" Target="../embeddings/oleObject8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9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89.bin"/><Relationship Id="rId7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5.bin"/><Relationship Id="rId10" Type="http://schemas.openxmlformats.org/officeDocument/2006/relationships/image" Target="../media/image90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13" Type="http://schemas.openxmlformats.org/officeDocument/2006/relationships/oleObject" Target="../embeddings/oleObject104.bin"/><Relationship Id="rId18" Type="http://schemas.openxmlformats.org/officeDocument/2006/relationships/image" Target="../media/image99.w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3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95.wmf"/><Relationship Id="rId4" Type="http://schemas.openxmlformats.org/officeDocument/2006/relationships/image" Target="../media/image92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00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oleObject" Target="../embeddings/oleObject9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8.bin"/><Relationship Id="rId20" Type="http://schemas.openxmlformats.org/officeDocument/2006/relationships/image" Target="../media/image9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7.wmf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3.wmf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18.bin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5" Type="http://schemas.openxmlformats.org/officeDocument/2006/relationships/image" Target="../media/image112.png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6.bin"/><Relationship Id="rId14" Type="http://schemas.openxmlformats.org/officeDocument/2006/relationships/image" Target="../media/image111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2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13" Type="http://schemas.openxmlformats.org/officeDocument/2006/relationships/oleObject" Target="../embeddings/oleObject129.bin"/><Relationship Id="rId3" Type="http://schemas.openxmlformats.org/officeDocument/2006/relationships/oleObject" Target="../embeddings/oleObject124.bin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9.wmf"/><Relationship Id="rId11" Type="http://schemas.openxmlformats.org/officeDocument/2006/relationships/oleObject" Target="../embeddings/oleObject128.bin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10" Type="http://schemas.openxmlformats.org/officeDocument/2006/relationships/image" Target="../media/image121.wmf"/><Relationship Id="rId4" Type="http://schemas.openxmlformats.org/officeDocument/2006/relationships/image" Target="../media/image118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3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6.wmf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28.wmf"/><Relationship Id="rId4" Type="http://schemas.openxmlformats.org/officeDocument/2006/relationships/image" Target="../media/image125.wmf"/><Relationship Id="rId9" Type="http://schemas.openxmlformats.org/officeDocument/2006/relationships/oleObject" Target="../embeddings/oleObject13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image" Target="../media/image133.png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12" Type="http://schemas.openxmlformats.org/officeDocument/2006/relationships/image" Target="../media/image1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39.bin"/><Relationship Id="rId5" Type="http://schemas.openxmlformats.org/officeDocument/2006/relationships/oleObject" Target="../embeddings/oleObject136.bin"/><Relationship Id="rId15" Type="http://schemas.openxmlformats.org/officeDocument/2006/relationships/image" Target="../media/image134.png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5.wmf"/><Relationship Id="rId11" Type="http://schemas.openxmlformats.org/officeDocument/2006/relationships/oleObject" Target="../embeddings/oleObject144.bin"/><Relationship Id="rId5" Type="http://schemas.openxmlformats.org/officeDocument/2006/relationships/oleObject" Target="../embeddings/oleObject141.bin"/><Relationship Id="rId10" Type="http://schemas.openxmlformats.org/officeDocument/2006/relationships/image" Target="../media/image136.wmf"/><Relationship Id="rId4" Type="http://schemas.openxmlformats.org/officeDocument/2006/relationships/image" Target="../media/image134.w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38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54.bin"/><Relationship Id="rId18" Type="http://schemas.openxmlformats.org/officeDocument/2006/relationships/image" Target="../media/image149.wmf"/><Relationship Id="rId26" Type="http://schemas.openxmlformats.org/officeDocument/2006/relationships/image" Target="../media/image153.wmf"/><Relationship Id="rId3" Type="http://schemas.openxmlformats.org/officeDocument/2006/relationships/oleObject" Target="../embeddings/oleObject149.bin"/><Relationship Id="rId21" Type="http://schemas.openxmlformats.org/officeDocument/2006/relationships/oleObject" Target="../embeddings/oleObject158.bin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56.bin"/><Relationship Id="rId25" Type="http://schemas.openxmlformats.org/officeDocument/2006/relationships/oleObject" Target="../embeddings/oleObject1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53.bin"/><Relationship Id="rId24" Type="http://schemas.openxmlformats.org/officeDocument/2006/relationships/image" Target="../media/image152.wmf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oleObject155.bin"/><Relationship Id="rId23" Type="http://schemas.openxmlformats.org/officeDocument/2006/relationships/oleObject" Target="../embeddings/oleObject159.bin"/><Relationship Id="rId28" Type="http://schemas.openxmlformats.org/officeDocument/2006/relationships/image" Target="../media/image154.wmf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57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47.wmf"/><Relationship Id="rId22" Type="http://schemas.openxmlformats.org/officeDocument/2006/relationships/image" Target="../media/image151.wmf"/><Relationship Id="rId27" Type="http://schemas.openxmlformats.org/officeDocument/2006/relationships/oleObject" Target="../embeddings/oleObject161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w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62.wmf"/><Relationship Id="rId26" Type="http://schemas.openxmlformats.org/officeDocument/2006/relationships/image" Target="../media/image166.wmf"/><Relationship Id="rId3" Type="http://schemas.openxmlformats.org/officeDocument/2006/relationships/oleObject" Target="../embeddings/oleObject162.bin"/><Relationship Id="rId21" Type="http://schemas.openxmlformats.org/officeDocument/2006/relationships/oleObject" Target="../embeddings/oleObject171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59.wmf"/><Relationship Id="rId17" Type="http://schemas.openxmlformats.org/officeDocument/2006/relationships/oleObject" Target="../embeddings/oleObject169.bin"/><Relationship Id="rId25" Type="http://schemas.openxmlformats.org/officeDocument/2006/relationships/oleObject" Target="../embeddings/oleObject17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1.wmf"/><Relationship Id="rId20" Type="http://schemas.openxmlformats.org/officeDocument/2006/relationships/image" Target="../media/image163.wmf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56.wmf"/><Relationship Id="rId11" Type="http://schemas.openxmlformats.org/officeDocument/2006/relationships/oleObject" Target="../embeddings/oleObject166.bin"/><Relationship Id="rId24" Type="http://schemas.openxmlformats.org/officeDocument/2006/relationships/image" Target="../media/image165.wmf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23" Type="http://schemas.openxmlformats.org/officeDocument/2006/relationships/oleObject" Target="../embeddings/oleObject172.bin"/><Relationship Id="rId10" Type="http://schemas.openxmlformats.org/officeDocument/2006/relationships/image" Target="../media/image158.wmf"/><Relationship Id="rId19" Type="http://schemas.openxmlformats.org/officeDocument/2006/relationships/oleObject" Target="../embeddings/oleObject170.bin"/><Relationship Id="rId4" Type="http://schemas.openxmlformats.org/officeDocument/2006/relationships/image" Target="../media/image155.w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0.wmf"/><Relationship Id="rId22" Type="http://schemas.openxmlformats.org/officeDocument/2006/relationships/image" Target="../media/image16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8.png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5" Type="http://schemas.openxmlformats.org/officeDocument/2006/relationships/oleObject" Target="../embeddings/oleObject17.bin"/><Relationship Id="rId10" Type="http://schemas.openxmlformats.org/officeDocument/2006/relationships/image" Target="../media/image13.w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4.bin"/><Relationship Id="rId14" Type="http://schemas.openxmlformats.org/officeDocument/2006/relationships/image" Target="../media/image15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wmf"/><Relationship Id="rId13" Type="http://schemas.openxmlformats.org/officeDocument/2006/relationships/image" Target="../media/image171.wmf"/><Relationship Id="rId3" Type="http://schemas.openxmlformats.org/officeDocument/2006/relationships/oleObject" Target="../embeddings/oleObject174.bin"/><Relationship Id="rId7" Type="http://schemas.openxmlformats.org/officeDocument/2006/relationships/oleObject" Target="../embeddings/oleObject176.bin"/><Relationship Id="rId12" Type="http://schemas.openxmlformats.org/officeDocument/2006/relationships/oleObject" Target="../embeddings/oleObject1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68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0" Type="http://schemas.openxmlformats.org/officeDocument/2006/relationships/image" Target="../media/image170.wmf"/><Relationship Id="rId4" Type="http://schemas.openxmlformats.org/officeDocument/2006/relationships/image" Target="../media/image167.wmf"/><Relationship Id="rId9" Type="http://schemas.openxmlformats.org/officeDocument/2006/relationships/oleObject" Target="../embeddings/oleObject17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13" Type="http://schemas.openxmlformats.org/officeDocument/2006/relationships/oleObject" Target="../embeddings/oleObject185.bin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image" Target="../media/image17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8.wmf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73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5" Type="http://schemas.openxmlformats.org/officeDocument/2006/relationships/oleObject" Target="../embeddings/oleObject186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83.bin"/><Relationship Id="rId14" Type="http://schemas.openxmlformats.org/officeDocument/2006/relationships/image" Target="../media/image177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3" Type="http://schemas.openxmlformats.org/officeDocument/2006/relationships/oleObject" Target="../embeddings/oleObject187.bin"/><Relationship Id="rId7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0.wmf"/><Relationship Id="rId5" Type="http://schemas.openxmlformats.org/officeDocument/2006/relationships/oleObject" Target="../embeddings/oleObject188.bin"/><Relationship Id="rId10" Type="http://schemas.openxmlformats.org/officeDocument/2006/relationships/image" Target="../media/image182.wmf"/><Relationship Id="rId4" Type="http://schemas.openxmlformats.org/officeDocument/2006/relationships/image" Target="../media/image179.wmf"/><Relationship Id="rId9" Type="http://schemas.openxmlformats.org/officeDocument/2006/relationships/oleObject" Target="../embeddings/oleObject19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4.wmf"/><Relationship Id="rId3" Type="http://schemas.openxmlformats.org/officeDocument/2006/relationships/oleObject" Target="../embeddings/oleObject191.bin"/><Relationship Id="rId7" Type="http://schemas.openxmlformats.org/officeDocument/2006/relationships/oleObject" Target="../embeddings/oleObject193.bin"/><Relationship Id="rId12" Type="http://schemas.openxmlformats.org/officeDocument/2006/relationships/image" Target="../media/image1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3.wmf"/><Relationship Id="rId11" Type="http://schemas.openxmlformats.org/officeDocument/2006/relationships/oleObject" Target="../embeddings/oleObject195.bin"/><Relationship Id="rId5" Type="http://schemas.openxmlformats.org/officeDocument/2006/relationships/oleObject" Target="../embeddings/oleObject192.bin"/><Relationship Id="rId10" Type="http://schemas.openxmlformats.org/officeDocument/2006/relationships/image" Target="../media/image185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88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0" Type="http://schemas.openxmlformats.org/officeDocument/2006/relationships/image" Target="../media/image190.wmf"/><Relationship Id="rId4" Type="http://schemas.openxmlformats.org/officeDocument/2006/relationships/image" Target="../media/image187.wmf"/><Relationship Id="rId9" Type="http://schemas.openxmlformats.org/officeDocument/2006/relationships/oleObject" Target="../embeddings/oleObject199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13" Type="http://schemas.openxmlformats.org/officeDocument/2006/relationships/oleObject" Target="../embeddings/oleObject206.bin"/><Relationship Id="rId3" Type="http://schemas.openxmlformats.org/officeDocument/2006/relationships/oleObject" Target="../embeddings/oleObject201.bin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205.bin"/><Relationship Id="rId5" Type="http://schemas.openxmlformats.org/officeDocument/2006/relationships/oleObject" Target="../embeddings/oleObject202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17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8.wmf"/><Relationship Id="rId13" Type="http://schemas.openxmlformats.org/officeDocument/2006/relationships/oleObject" Target="../embeddings/oleObject212.bin"/><Relationship Id="rId3" Type="http://schemas.openxmlformats.org/officeDocument/2006/relationships/oleObject" Target="../embeddings/oleObject207.bin"/><Relationship Id="rId7" Type="http://schemas.openxmlformats.org/officeDocument/2006/relationships/oleObject" Target="../embeddings/oleObject209.bin"/><Relationship Id="rId12" Type="http://schemas.openxmlformats.org/officeDocument/2006/relationships/image" Target="../media/image20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7.wmf"/><Relationship Id="rId11" Type="http://schemas.openxmlformats.org/officeDocument/2006/relationships/oleObject" Target="../embeddings/oleObject211.bin"/><Relationship Id="rId5" Type="http://schemas.openxmlformats.org/officeDocument/2006/relationships/oleObject" Target="../embeddings/oleObject208.bin"/><Relationship Id="rId10" Type="http://schemas.openxmlformats.org/officeDocument/2006/relationships/image" Target="../media/image199.wmf"/><Relationship Id="rId4" Type="http://schemas.openxmlformats.org/officeDocument/2006/relationships/image" Target="../media/image196.wmf"/><Relationship Id="rId9" Type="http://schemas.openxmlformats.org/officeDocument/2006/relationships/oleObject" Target="../embeddings/oleObject210.bin"/><Relationship Id="rId14" Type="http://schemas.openxmlformats.org/officeDocument/2006/relationships/image" Target="../media/image20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13.bin"/><Relationship Id="rId7" Type="http://schemas.openxmlformats.org/officeDocument/2006/relationships/oleObject" Target="../embeddings/oleObject2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14.bin"/><Relationship Id="rId10" Type="http://schemas.openxmlformats.org/officeDocument/2006/relationships/image" Target="../media/image170.wmf"/><Relationship Id="rId4" Type="http://schemas.openxmlformats.org/officeDocument/2006/relationships/image" Target="../media/image202.wmf"/><Relationship Id="rId9" Type="http://schemas.openxmlformats.org/officeDocument/2006/relationships/oleObject" Target="../embeddings/oleObject216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7.png"/><Relationship Id="rId4" Type="http://schemas.openxmlformats.org/officeDocument/2006/relationships/image" Target="../media/image20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wmf"/><Relationship Id="rId3" Type="http://schemas.openxmlformats.org/officeDocument/2006/relationships/oleObject" Target="../embeddings/oleObject217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5.wmf"/><Relationship Id="rId11" Type="http://schemas.openxmlformats.org/officeDocument/2006/relationships/oleObject" Target="../embeddings/oleObject221.bin"/><Relationship Id="rId5" Type="http://schemas.openxmlformats.org/officeDocument/2006/relationships/oleObject" Target="../embeddings/oleObject218.bin"/><Relationship Id="rId10" Type="http://schemas.openxmlformats.org/officeDocument/2006/relationships/image" Target="../media/image207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220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23.bin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2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227.bin"/><Relationship Id="rId18" Type="http://schemas.openxmlformats.org/officeDocument/2006/relationships/image" Target="../media/image216.wmf"/><Relationship Id="rId3" Type="http://schemas.openxmlformats.org/officeDocument/2006/relationships/oleObject" Target="../embeddings/oleObject222.bin"/><Relationship Id="rId21" Type="http://schemas.openxmlformats.org/officeDocument/2006/relationships/oleObject" Target="../embeddings/oleObject231.bin"/><Relationship Id="rId7" Type="http://schemas.openxmlformats.org/officeDocument/2006/relationships/oleObject" Target="../embeddings/oleObject224.bin"/><Relationship Id="rId12" Type="http://schemas.openxmlformats.org/officeDocument/2006/relationships/image" Target="../media/image213.wmf"/><Relationship Id="rId17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5.wmf"/><Relationship Id="rId20" Type="http://schemas.openxmlformats.org/officeDocument/2006/relationships/image" Target="../media/image217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226.bin"/><Relationship Id="rId24" Type="http://schemas.openxmlformats.org/officeDocument/2006/relationships/image" Target="../media/image219.wmf"/><Relationship Id="rId5" Type="http://schemas.openxmlformats.org/officeDocument/2006/relationships/oleObject" Target="../embeddings/oleObject223.bin"/><Relationship Id="rId15" Type="http://schemas.openxmlformats.org/officeDocument/2006/relationships/oleObject" Target="../embeddings/oleObject228.bin"/><Relationship Id="rId23" Type="http://schemas.openxmlformats.org/officeDocument/2006/relationships/oleObject" Target="../embeddings/oleObject232.bin"/><Relationship Id="rId10" Type="http://schemas.openxmlformats.org/officeDocument/2006/relationships/image" Target="../media/image212.wmf"/><Relationship Id="rId19" Type="http://schemas.openxmlformats.org/officeDocument/2006/relationships/oleObject" Target="../embeddings/oleObject230.bin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225.bin"/><Relationship Id="rId14" Type="http://schemas.openxmlformats.org/officeDocument/2006/relationships/image" Target="../media/image214.wmf"/><Relationship Id="rId22" Type="http://schemas.openxmlformats.org/officeDocument/2006/relationships/image" Target="../media/image218.wmf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38.bin"/><Relationship Id="rId18" Type="http://schemas.openxmlformats.org/officeDocument/2006/relationships/image" Target="../media/image227.wmf"/><Relationship Id="rId26" Type="http://schemas.openxmlformats.org/officeDocument/2006/relationships/image" Target="../media/image231.wmf"/><Relationship Id="rId39" Type="http://schemas.openxmlformats.org/officeDocument/2006/relationships/oleObject" Target="../embeddings/oleObject251.bin"/><Relationship Id="rId21" Type="http://schemas.openxmlformats.org/officeDocument/2006/relationships/oleObject" Target="../embeddings/oleObject242.bin"/><Relationship Id="rId34" Type="http://schemas.openxmlformats.org/officeDocument/2006/relationships/image" Target="../media/image235.wmf"/><Relationship Id="rId42" Type="http://schemas.openxmlformats.org/officeDocument/2006/relationships/image" Target="../media/image239.wmf"/><Relationship Id="rId47" Type="http://schemas.openxmlformats.org/officeDocument/2006/relationships/oleObject" Target="../embeddings/oleObject255.bin"/><Relationship Id="rId50" Type="http://schemas.openxmlformats.org/officeDocument/2006/relationships/image" Target="../media/image243.wmf"/><Relationship Id="rId55" Type="http://schemas.openxmlformats.org/officeDocument/2006/relationships/oleObject" Target="../embeddings/oleObject259.bin"/><Relationship Id="rId63" Type="http://schemas.openxmlformats.org/officeDocument/2006/relationships/oleObject" Target="../embeddings/oleObject263.bin"/><Relationship Id="rId7" Type="http://schemas.openxmlformats.org/officeDocument/2006/relationships/oleObject" Target="../embeddings/oleObject2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6.wmf"/><Relationship Id="rId20" Type="http://schemas.openxmlformats.org/officeDocument/2006/relationships/image" Target="../media/image228.wmf"/><Relationship Id="rId29" Type="http://schemas.openxmlformats.org/officeDocument/2006/relationships/oleObject" Target="../embeddings/oleObject246.bin"/><Relationship Id="rId41" Type="http://schemas.openxmlformats.org/officeDocument/2006/relationships/oleObject" Target="../embeddings/oleObject252.bin"/><Relationship Id="rId54" Type="http://schemas.openxmlformats.org/officeDocument/2006/relationships/image" Target="../media/image245.wmf"/><Relationship Id="rId62" Type="http://schemas.openxmlformats.org/officeDocument/2006/relationships/image" Target="../media/image249.wmf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21.wmf"/><Relationship Id="rId11" Type="http://schemas.openxmlformats.org/officeDocument/2006/relationships/oleObject" Target="../embeddings/oleObject237.bin"/><Relationship Id="rId24" Type="http://schemas.openxmlformats.org/officeDocument/2006/relationships/image" Target="../media/image230.wmf"/><Relationship Id="rId32" Type="http://schemas.openxmlformats.org/officeDocument/2006/relationships/image" Target="../media/image234.wmf"/><Relationship Id="rId37" Type="http://schemas.openxmlformats.org/officeDocument/2006/relationships/oleObject" Target="../embeddings/oleObject250.bin"/><Relationship Id="rId40" Type="http://schemas.openxmlformats.org/officeDocument/2006/relationships/image" Target="../media/image238.wmf"/><Relationship Id="rId45" Type="http://schemas.openxmlformats.org/officeDocument/2006/relationships/oleObject" Target="../embeddings/oleObject254.bin"/><Relationship Id="rId53" Type="http://schemas.openxmlformats.org/officeDocument/2006/relationships/oleObject" Target="../embeddings/oleObject258.bin"/><Relationship Id="rId58" Type="http://schemas.openxmlformats.org/officeDocument/2006/relationships/image" Target="../media/image247.wmf"/><Relationship Id="rId5" Type="http://schemas.openxmlformats.org/officeDocument/2006/relationships/oleObject" Target="../embeddings/oleObject234.bin"/><Relationship Id="rId15" Type="http://schemas.openxmlformats.org/officeDocument/2006/relationships/oleObject" Target="../embeddings/oleObject239.bin"/><Relationship Id="rId23" Type="http://schemas.openxmlformats.org/officeDocument/2006/relationships/oleObject" Target="../embeddings/oleObject243.bin"/><Relationship Id="rId28" Type="http://schemas.openxmlformats.org/officeDocument/2006/relationships/image" Target="../media/image232.wmf"/><Relationship Id="rId36" Type="http://schemas.openxmlformats.org/officeDocument/2006/relationships/image" Target="../media/image236.wmf"/><Relationship Id="rId49" Type="http://schemas.openxmlformats.org/officeDocument/2006/relationships/oleObject" Target="../embeddings/oleObject256.bin"/><Relationship Id="rId57" Type="http://schemas.openxmlformats.org/officeDocument/2006/relationships/oleObject" Target="../embeddings/oleObject260.bin"/><Relationship Id="rId61" Type="http://schemas.openxmlformats.org/officeDocument/2006/relationships/oleObject" Target="../embeddings/oleObject262.bin"/><Relationship Id="rId10" Type="http://schemas.openxmlformats.org/officeDocument/2006/relationships/image" Target="../media/image223.wmf"/><Relationship Id="rId19" Type="http://schemas.openxmlformats.org/officeDocument/2006/relationships/oleObject" Target="../embeddings/oleObject241.bin"/><Relationship Id="rId31" Type="http://schemas.openxmlformats.org/officeDocument/2006/relationships/oleObject" Target="../embeddings/oleObject247.bin"/><Relationship Id="rId44" Type="http://schemas.openxmlformats.org/officeDocument/2006/relationships/image" Target="../media/image240.wmf"/><Relationship Id="rId52" Type="http://schemas.openxmlformats.org/officeDocument/2006/relationships/image" Target="../media/image244.wmf"/><Relationship Id="rId60" Type="http://schemas.openxmlformats.org/officeDocument/2006/relationships/image" Target="../media/image248.wmf"/><Relationship Id="rId4" Type="http://schemas.openxmlformats.org/officeDocument/2006/relationships/image" Target="../media/image220.wmf"/><Relationship Id="rId9" Type="http://schemas.openxmlformats.org/officeDocument/2006/relationships/oleObject" Target="../embeddings/oleObject236.bin"/><Relationship Id="rId14" Type="http://schemas.openxmlformats.org/officeDocument/2006/relationships/image" Target="../media/image225.wmf"/><Relationship Id="rId22" Type="http://schemas.openxmlformats.org/officeDocument/2006/relationships/image" Target="../media/image229.wmf"/><Relationship Id="rId27" Type="http://schemas.openxmlformats.org/officeDocument/2006/relationships/oleObject" Target="../embeddings/oleObject245.bin"/><Relationship Id="rId30" Type="http://schemas.openxmlformats.org/officeDocument/2006/relationships/image" Target="../media/image233.wmf"/><Relationship Id="rId35" Type="http://schemas.openxmlformats.org/officeDocument/2006/relationships/oleObject" Target="../embeddings/oleObject249.bin"/><Relationship Id="rId43" Type="http://schemas.openxmlformats.org/officeDocument/2006/relationships/oleObject" Target="../embeddings/oleObject253.bin"/><Relationship Id="rId48" Type="http://schemas.openxmlformats.org/officeDocument/2006/relationships/image" Target="../media/image242.wmf"/><Relationship Id="rId56" Type="http://schemas.openxmlformats.org/officeDocument/2006/relationships/image" Target="../media/image246.wmf"/><Relationship Id="rId64" Type="http://schemas.openxmlformats.org/officeDocument/2006/relationships/image" Target="../media/image250.wmf"/><Relationship Id="rId8" Type="http://schemas.openxmlformats.org/officeDocument/2006/relationships/image" Target="../media/image222.wmf"/><Relationship Id="rId51" Type="http://schemas.openxmlformats.org/officeDocument/2006/relationships/oleObject" Target="../embeddings/oleObject257.bin"/><Relationship Id="rId3" Type="http://schemas.openxmlformats.org/officeDocument/2006/relationships/oleObject" Target="../embeddings/oleObject233.bin"/><Relationship Id="rId12" Type="http://schemas.openxmlformats.org/officeDocument/2006/relationships/image" Target="../media/image224.wmf"/><Relationship Id="rId17" Type="http://schemas.openxmlformats.org/officeDocument/2006/relationships/oleObject" Target="../embeddings/oleObject240.bin"/><Relationship Id="rId25" Type="http://schemas.openxmlformats.org/officeDocument/2006/relationships/oleObject" Target="../embeddings/oleObject244.bin"/><Relationship Id="rId33" Type="http://schemas.openxmlformats.org/officeDocument/2006/relationships/oleObject" Target="../embeddings/oleObject248.bin"/><Relationship Id="rId38" Type="http://schemas.openxmlformats.org/officeDocument/2006/relationships/image" Target="../media/image237.wmf"/><Relationship Id="rId46" Type="http://schemas.openxmlformats.org/officeDocument/2006/relationships/image" Target="../media/image241.wmf"/><Relationship Id="rId59" Type="http://schemas.openxmlformats.org/officeDocument/2006/relationships/oleObject" Target="../embeddings/oleObject26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13" Type="http://schemas.openxmlformats.org/officeDocument/2006/relationships/oleObject" Target="../embeddings/oleObject269.bin"/><Relationship Id="rId3" Type="http://schemas.openxmlformats.org/officeDocument/2006/relationships/oleObject" Target="../embeddings/oleObject264.bin"/><Relationship Id="rId7" Type="http://schemas.openxmlformats.org/officeDocument/2006/relationships/oleObject" Target="../embeddings/oleObject266.bin"/><Relationship Id="rId12" Type="http://schemas.openxmlformats.org/officeDocument/2006/relationships/image" Target="../media/image2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2.wmf"/><Relationship Id="rId11" Type="http://schemas.openxmlformats.org/officeDocument/2006/relationships/oleObject" Target="../embeddings/oleObject268.bin"/><Relationship Id="rId5" Type="http://schemas.openxmlformats.org/officeDocument/2006/relationships/oleObject" Target="../embeddings/oleObject265.bin"/><Relationship Id="rId10" Type="http://schemas.openxmlformats.org/officeDocument/2006/relationships/image" Target="../media/image254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67.bin"/><Relationship Id="rId14" Type="http://schemas.openxmlformats.org/officeDocument/2006/relationships/image" Target="../media/image256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wmf"/><Relationship Id="rId13" Type="http://schemas.openxmlformats.org/officeDocument/2006/relationships/oleObject" Target="../embeddings/oleObject275.bin"/><Relationship Id="rId3" Type="http://schemas.openxmlformats.org/officeDocument/2006/relationships/oleObject" Target="../embeddings/oleObject270.bin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6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3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58.wmf"/><Relationship Id="rId11" Type="http://schemas.openxmlformats.org/officeDocument/2006/relationships/oleObject" Target="../embeddings/oleObject274.bin"/><Relationship Id="rId5" Type="http://schemas.openxmlformats.org/officeDocument/2006/relationships/oleObject" Target="../embeddings/oleObject271.bin"/><Relationship Id="rId15" Type="http://schemas.openxmlformats.org/officeDocument/2006/relationships/oleObject" Target="../embeddings/oleObject276.bin"/><Relationship Id="rId10" Type="http://schemas.openxmlformats.org/officeDocument/2006/relationships/image" Target="../media/image260.wmf"/><Relationship Id="rId4" Type="http://schemas.openxmlformats.org/officeDocument/2006/relationships/image" Target="../media/image257.wmf"/><Relationship Id="rId9" Type="http://schemas.openxmlformats.org/officeDocument/2006/relationships/oleObject" Target="../embeddings/oleObject273.bin"/><Relationship Id="rId14" Type="http://schemas.openxmlformats.org/officeDocument/2006/relationships/image" Target="../media/image262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6.wmf"/><Relationship Id="rId13" Type="http://schemas.openxmlformats.org/officeDocument/2006/relationships/oleObject" Target="../embeddings/oleObject282.bin"/><Relationship Id="rId3" Type="http://schemas.openxmlformats.org/officeDocument/2006/relationships/oleObject" Target="../embeddings/oleObject277.bin"/><Relationship Id="rId7" Type="http://schemas.openxmlformats.org/officeDocument/2006/relationships/oleObject" Target="../embeddings/oleObject279.bin"/><Relationship Id="rId12" Type="http://schemas.openxmlformats.org/officeDocument/2006/relationships/image" Target="../media/image2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65.wmf"/><Relationship Id="rId11" Type="http://schemas.openxmlformats.org/officeDocument/2006/relationships/oleObject" Target="../embeddings/oleObject281.bin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67.wmf"/><Relationship Id="rId4" Type="http://schemas.openxmlformats.org/officeDocument/2006/relationships/image" Target="../media/image264.wmf"/><Relationship Id="rId9" Type="http://schemas.openxmlformats.org/officeDocument/2006/relationships/oleObject" Target="../embeddings/oleObject280.bin"/><Relationship Id="rId14" Type="http://schemas.openxmlformats.org/officeDocument/2006/relationships/image" Target="../media/image269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3" Type="http://schemas.openxmlformats.org/officeDocument/2006/relationships/oleObject" Target="../embeddings/oleObject283.bin"/><Relationship Id="rId7" Type="http://schemas.openxmlformats.org/officeDocument/2006/relationships/oleObject" Target="../embeddings/oleObject28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71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7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74.wmf"/><Relationship Id="rId5" Type="http://schemas.openxmlformats.org/officeDocument/2006/relationships/oleObject" Target="../embeddings/oleObject287.bin"/><Relationship Id="rId4" Type="http://schemas.openxmlformats.org/officeDocument/2006/relationships/image" Target="../media/image273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wmf"/><Relationship Id="rId13" Type="http://schemas.openxmlformats.org/officeDocument/2006/relationships/oleObject" Target="../embeddings/oleObject293.bin"/><Relationship Id="rId18" Type="http://schemas.openxmlformats.org/officeDocument/2006/relationships/image" Target="../media/image284.png"/><Relationship Id="rId3" Type="http://schemas.openxmlformats.org/officeDocument/2006/relationships/oleObject" Target="../embeddings/oleObject288.bin"/><Relationship Id="rId7" Type="http://schemas.openxmlformats.org/officeDocument/2006/relationships/oleObject" Target="../embeddings/oleObject290.bin"/><Relationship Id="rId12" Type="http://schemas.openxmlformats.org/officeDocument/2006/relationships/image" Target="../media/image279.wmf"/><Relationship Id="rId17" Type="http://schemas.openxmlformats.org/officeDocument/2006/relationships/image" Target="../media/image28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80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76.wmf"/><Relationship Id="rId11" Type="http://schemas.openxmlformats.org/officeDocument/2006/relationships/oleObject" Target="../embeddings/oleObject292.bin"/><Relationship Id="rId5" Type="http://schemas.openxmlformats.org/officeDocument/2006/relationships/oleObject" Target="../embeddings/oleObject289.bin"/><Relationship Id="rId15" Type="http://schemas.openxmlformats.org/officeDocument/2006/relationships/oleObject" Target="../embeddings/oleObject294.bin"/><Relationship Id="rId10" Type="http://schemas.openxmlformats.org/officeDocument/2006/relationships/image" Target="../media/image278.wmf"/><Relationship Id="rId19" Type="http://schemas.openxmlformats.org/officeDocument/2006/relationships/image" Target="../media/image285.png"/><Relationship Id="rId4" Type="http://schemas.openxmlformats.org/officeDocument/2006/relationships/image" Target="../media/image275.wmf"/><Relationship Id="rId9" Type="http://schemas.openxmlformats.org/officeDocument/2006/relationships/oleObject" Target="../embeddings/oleObject291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30.bin"/><Relationship Id="rId1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18.wmf"/><Relationship Id="rId1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31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2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0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13" Type="http://schemas.openxmlformats.org/officeDocument/2006/relationships/oleObject" Target="../embeddings/oleObject49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4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2.wmf"/><Relationship Id="rId11" Type="http://schemas.openxmlformats.org/officeDocument/2006/relationships/oleObject" Target="../embeddings/oleObject48.bin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5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5" Type="http://schemas.openxmlformats.org/officeDocument/2006/relationships/oleObject" Target="../embeddings/oleObject56.bin"/><Relationship Id="rId10" Type="http://schemas.openxmlformats.org/officeDocument/2006/relationships/image" Target="../media/image49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53.bin"/><Relationship Id="rId14" Type="http://schemas.openxmlformats.org/officeDocument/2006/relationships/image" Target="../media/image5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1187450" y="492194"/>
            <a:ext cx="705695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Ch17 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1</a:t>
            </a:r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40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可微性与偏导数  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684213" y="1186686"/>
            <a:ext cx="78486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/>
            <a:r>
              <a:rPr lang="en-US" altLang="zh-CN" sz="3200" b="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本节首先讨论二元函数的可微性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这是多元函数微分学最基本的概念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然后给出对单个自变量的变化率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即偏导数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偏导数无论在理论上或在应用上都起着关键性的作用</a:t>
            </a:r>
            <a:r>
              <a:rPr lang="en-US" altLang="zh-CN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1207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43608" y="5013176"/>
            <a:ext cx="61214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sz="3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四、</a:t>
            </a:r>
            <a:r>
              <a:rPr lang="zh-CN" altLang="en-US" sz="34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可微性的几何意义及应用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51213" name="Rectangle 1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187624" y="3284984"/>
            <a:ext cx="48069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dirty="0">
                <a:ea typeface="华文新魏" panose="02010800040101010101" pitchFamily="2" charset="-122"/>
              </a:rPr>
              <a:t>一、</a:t>
            </a:r>
            <a:r>
              <a:rPr lang="zh-CN" altLang="en-US" sz="3400" b="0" dirty="0">
                <a:ea typeface="华文新魏" panose="02010800040101010101" pitchFamily="2" charset="-122"/>
              </a:rPr>
              <a:t>可微性与全微分</a:t>
            </a:r>
          </a:p>
        </p:txBody>
      </p:sp>
      <p:sp>
        <p:nvSpPr>
          <p:cNvPr id="51214" name="Rectangle 14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1187624" y="3861048"/>
            <a:ext cx="417671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dirty="0">
                <a:ea typeface="华文新魏" panose="02010800040101010101" pitchFamily="2" charset="-122"/>
              </a:rPr>
              <a:t>二、</a:t>
            </a:r>
            <a:r>
              <a:rPr lang="zh-CN" altLang="en-US" sz="3400" b="0" dirty="0">
                <a:ea typeface="华文新魏" panose="02010800040101010101" pitchFamily="2" charset="-122"/>
              </a:rPr>
              <a:t>偏导数</a:t>
            </a:r>
          </a:p>
        </p:txBody>
      </p:sp>
      <p:sp>
        <p:nvSpPr>
          <p:cNvPr id="51215" name="Rectangle 15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15616" y="4437112"/>
            <a:ext cx="3889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3400" dirty="0">
                <a:ea typeface="华文新魏" panose="02010800040101010101" pitchFamily="2" charset="-122"/>
              </a:rPr>
              <a:t>三、</a:t>
            </a:r>
            <a:r>
              <a:rPr lang="zh-CN" altLang="en-US" sz="3400" b="0" dirty="0">
                <a:ea typeface="华文新魏" panose="02010800040101010101" pitchFamily="2" charset="-122"/>
              </a:rPr>
              <a:t>可微性条件</a:t>
            </a:r>
          </a:p>
        </p:txBody>
      </p:sp>
      <p:sp>
        <p:nvSpPr>
          <p:cNvPr id="8" name="Rectangl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683568" y="5802288"/>
            <a:ext cx="792088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zh-CN" altLang="en-US" sz="3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 </a:t>
            </a:r>
            <a:r>
              <a:rPr lang="en-US" altLang="zh-CN" sz="34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1, 3, 4, 6, 7, 10, 11, 17, 18</a:t>
            </a:r>
            <a:r>
              <a:rPr lang="zh-CN" altLang="en-US" sz="32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endParaRPr lang="zh-CN" altLang="en-US" sz="3200" b="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/>
          <p:cNvGraphicFramePr>
            <a:graphicFrameLocks noChangeAspect="1"/>
          </p:cNvGraphicFramePr>
          <p:nvPr/>
        </p:nvGraphicFramePr>
        <p:xfrm>
          <a:off x="1076325" y="620713"/>
          <a:ext cx="70485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6" name="Equation" r:id="rId3" imgW="7048500" imgH="1003300" progId="Equation.DSMT4">
                  <p:embed/>
                </p:oleObj>
              </mc:Choice>
              <mc:Fallback>
                <p:oleObj name="Equation" r:id="rId3" imgW="7048500" imgH="10033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325" y="620713"/>
                        <a:ext cx="70485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684213" y="1701800"/>
          <a:ext cx="76485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17" name="Equation" r:id="rId5" imgW="7645400" imgH="1003300" progId="Equation.DSMT4">
                  <p:embed/>
                </p:oleObj>
              </mc:Choice>
              <mc:Fallback>
                <p:oleObj name="Equation" r:id="rId5" imgW="7645400" imgH="10033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01800"/>
                        <a:ext cx="76485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33" name="Group 25"/>
          <p:cNvGrpSpPr>
            <a:grpSpLocks/>
          </p:cNvGrpSpPr>
          <p:nvPr/>
        </p:nvGrpSpPr>
        <p:grpSpPr bwMode="auto">
          <a:xfrm>
            <a:off x="608013" y="2757488"/>
            <a:ext cx="7924800" cy="528637"/>
            <a:chOff x="383" y="1737"/>
            <a:chExt cx="4992" cy="333"/>
          </a:xfrm>
        </p:grpSpPr>
        <p:sp>
          <p:nvSpPr>
            <p:cNvPr id="68617" name="Rectangle 9"/>
            <p:cNvSpPr>
              <a:spLocks noChangeArrowheads="1"/>
            </p:cNvSpPr>
            <p:nvPr/>
          </p:nvSpPr>
          <p:spPr bwMode="auto">
            <a:xfrm>
              <a:off x="383" y="1737"/>
              <a:ext cx="20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偏导数的几何意义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: </a:t>
              </a:r>
              <a:endParaRPr lang="en-US" altLang="zh-CN" sz="2400" b="0"/>
            </a:p>
          </p:txBody>
        </p:sp>
        <p:graphicFrame>
          <p:nvGraphicFramePr>
            <p:cNvPr id="68616" name="Object 8"/>
            <p:cNvGraphicFramePr>
              <a:graphicFrameLocks noChangeAspect="1"/>
            </p:cNvGraphicFramePr>
            <p:nvPr/>
          </p:nvGraphicFramePr>
          <p:xfrm>
            <a:off x="2352" y="1798"/>
            <a:ext cx="1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18" name="Equation" r:id="rId7" imgW="1854200" imgH="393700" progId="Equation.DSMT4">
                    <p:embed/>
                  </p:oleObj>
                </mc:Choice>
                <mc:Fallback>
                  <p:oleObj name="Equation" r:id="rId7" imgW="1854200" imgH="3937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1798"/>
                          <a:ext cx="1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18" name="Rectangle 10"/>
            <p:cNvSpPr>
              <a:spLocks noChangeArrowheads="1"/>
            </p:cNvSpPr>
            <p:nvPr/>
          </p:nvSpPr>
          <p:spPr bwMode="auto">
            <a:xfrm>
              <a:off x="3441" y="1743"/>
              <a:ext cx="19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的几何图象通常是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grpSp>
        <p:nvGrpSpPr>
          <p:cNvPr id="68634" name="Group 26"/>
          <p:cNvGrpSpPr>
            <a:grpSpLocks/>
          </p:cNvGrpSpPr>
          <p:nvPr/>
        </p:nvGrpSpPr>
        <p:grpSpPr bwMode="auto">
          <a:xfrm>
            <a:off x="611188" y="3376613"/>
            <a:ext cx="7775575" cy="528637"/>
            <a:chOff x="385" y="2127"/>
            <a:chExt cx="4898" cy="333"/>
          </a:xfrm>
        </p:grpSpPr>
        <p:sp>
          <p:nvSpPr>
            <p:cNvPr id="68620" name="Rectangle 12"/>
            <p:cNvSpPr>
              <a:spLocks noChangeArrowheads="1"/>
            </p:cNvSpPr>
            <p:nvPr/>
          </p:nvSpPr>
          <p:spPr bwMode="auto">
            <a:xfrm>
              <a:off x="385" y="2133"/>
              <a:ext cx="23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三维空间中的曲面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设 </a:t>
              </a:r>
              <a:endParaRPr lang="zh-CN" altLang="en-US" sz="2400" b="0"/>
            </a:p>
          </p:txBody>
        </p:sp>
        <p:graphicFrame>
          <p:nvGraphicFramePr>
            <p:cNvPr id="68619" name="Object 11"/>
            <p:cNvGraphicFramePr>
              <a:graphicFrameLocks noChangeAspect="1"/>
            </p:cNvGraphicFramePr>
            <p:nvPr/>
          </p:nvGraphicFramePr>
          <p:xfrm>
            <a:off x="2555" y="2175"/>
            <a:ext cx="131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19" name="Equation" r:id="rId9" imgW="2082800" imgH="431800" progId="Equation.DSMT4">
                    <p:embed/>
                  </p:oleObj>
                </mc:Choice>
                <mc:Fallback>
                  <p:oleObj name="Equation" r:id="rId9" imgW="2082800" imgH="4318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5" y="2175"/>
                          <a:ext cx="131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1" name="Rectangle 13"/>
            <p:cNvSpPr>
              <a:spLocks noChangeArrowheads="1"/>
            </p:cNvSpPr>
            <p:nvPr/>
          </p:nvSpPr>
          <p:spPr bwMode="auto">
            <a:xfrm>
              <a:off x="3799" y="2127"/>
              <a:ext cx="1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为此曲面上一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grpSp>
        <p:nvGrpSpPr>
          <p:cNvPr id="68635" name="Group 27"/>
          <p:cNvGrpSpPr>
            <a:grpSpLocks/>
          </p:cNvGrpSpPr>
          <p:nvPr/>
        </p:nvGrpSpPr>
        <p:grpSpPr bwMode="auto">
          <a:xfrm>
            <a:off x="611188" y="4038600"/>
            <a:ext cx="7848600" cy="523875"/>
            <a:chOff x="385" y="2514"/>
            <a:chExt cx="4944" cy="330"/>
          </a:xfrm>
        </p:grpSpPr>
        <p:graphicFrame>
          <p:nvGraphicFramePr>
            <p:cNvPr id="68623" name="Object 15"/>
            <p:cNvGraphicFramePr>
              <a:graphicFrameLocks noChangeAspect="1"/>
            </p:cNvGraphicFramePr>
            <p:nvPr/>
          </p:nvGraphicFramePr>
          <p:xfrm>
            <a:off x="1195" y="2553"/>
            <a:ext cx="14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0" name="Equation" r:id="rId11" imgW="2311400" imgH="431800" progId="Equation.DSMT4">
                    <p:embed/>
                  </p:oleObj>
                </mc:Choice>
                <mc:Fallback>
                  <p:oleObj name="Equation" r:id="rId11" imgW="2311400" imgH="4318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5" y="2553"/>
                          <a:ext cx="14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22" name="Object 14"/>
            <p:cNvGraphicFramePr>
              <a:graphicFrameLocks noChangeAspect="1"/>
            </p:cNvGraphicFramePr>
            <p:nvPr/>
          </p:nvGraphicFramePr>
          <p:xfrm>
            <a:off x="2709" y="2562"/>
            <a:ext cx="262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921" name="Equation" r:id="rId13" imgW="4165600" imgH="444500" progId="Equation.DSMT4">
                    <p:embed/>
                  </p:oleObj>
                </mc:Choice>
                <mc:Fallback>
                  <p:oleObj name="Equation" r:id="rId13" imgW="4165600" imgH="4445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9" y="2562"/>
                          <a:ext cx="262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24" name="Rectangle 16"/>
            <p:cNvSpPr>
              <a:spLocks noChangeArrowheads="1"/>
            </p:cNvSpPr>
            <p:nvPr/>
          </p:nvSpPr>
          <p:spPr bwMode="auto">
            <a:xfrm>
              <a:off x="385" y="2514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点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其中 </a:t>
              </a:r>
              <a:endParaRPr lang="zh-CN" altLang="en-US" sz="2400" b="0"/>
            </a:p>
          </p:txBody>
        </p:sp>
      </p:grpSp>
      <p:sp>
        <p:nvSpPr>
          <p:cNvPr id="68627" name="Rectangle 19"/>
          <p:cNvSpPr>
            <a:spLocks noChangeArrowheads="1"/>
          </p:cNvSpPr>
          <p:nvPr/>
        </p:nvSpPr>
        <p:spPr bwMode="auto">
          <a:xfrm>
            <a:off x="554038" y="4657725"/>
            <a:ext cx="3513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曲面相交得一曲线：</a:t>
            </a:r>
          </a:p>
        </p:txBody>
      </p:sp>
      <p:graphicFrame>
        <p:nvGraphicFramePr>
          <p:cNvPr id="68628" name="Object 20"/>
          <p:cNvGraphicFramePr>
            <a:graphicFrameLocks noChangeAspect="1"/>
          </p:cNvGraphicFramePr>
          <p:nvPr/>
        </p:nvGraphicFramePr>
        <p:xfrm>
          <a:off x="2509838" y="5386388"/>
          <a:ext cx="39338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922" name="Equation" r:id="rId15" imgW="3568700" imgH="431800" progId="Equation.DSMT4">
                  <p:embed/>
                </p:oleObj>
              </mc:Choice>
              <mc:Fallback>
                <p:oleObj name="Equation" r:id="rId15" imgW="3568700" imgH="431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5386388"/>
                        <a:ext cx="39338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635" name="Group 51"/>
          <p:cNvGrpSpPr>
            <a:grpSpLocks/>
          </p:cNvGrpSpPr>
          <p:nvPr/>
        </p:nvGrpSpPr>
        <p:grpSpPr bwMode="auto">
          <a:xfrm>
            <a:off x="611188" y="3754438"/>
            <a:ext cx="7693025" cy="542925"/>
            <a:chOff x="385" y="2365"/>
            <a:chExt cx="4846" cy="342"/>
          </a:xfrm>
        </p:grpSpPr>
        <p:sp>
          <p:nvSpPr>
            <p:cNvPr id="67617" name="Rectangle 33"/>
            <p:cNvSpPr>
              <a:spLocks noChangeArrowheads="1"/>
            </p:cNvSpPr>
            <p:nvPr/>
          </p:nvSpPr>
          <p:spPr bwMode="auto">
            <a:xfrm>
              <a:off x="385" y="2380"/>
              <a:ext cx="24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如图</a:t>
              </a:r>
              <a:r>
                <a:rPr lang="en-US" altLang="zh-CN"/>
                <a:t>17-1 </a:t>
              </a:r>
              <a:r>
                <a:rPr lang="zh-CN" altLang="en-US"/>
                <a:t>所示，偏导数 </a:t>
              </a:r>
              <a:endParaRPr lang="zh-CN" altLang="en-US" sz="2400" b="0"/>
            </a:p>
          </p:txBody>
        </p:sp>
        <p:graphicFrame>
          <p:nvGraphicFramePr>
            <p:cNvPr id="67616" name="Object 32"/>
            <p:cNvGraphicFramePr>
              <a:graphicFrameLocks noChangeAspect="1"/>
            </p:cNvGraphicFramePr>
            <p:nvPr/>
          </p:nvGraphicFramePr>
          <p:xfrm>
            <a:off x="2698" y="2398"/>
            <a:ext cx="10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199" name="Equation" r:id="rId3" imgW="1663700" imgH="431800" progId="Equation.DSMT4">
                    <p:embed/>
                  </p:oleObj>
                </mc:Choice>
                <mc:Fallback>
                  <p:oleObj name="Equation" r:id="rId3" imgW="1663700" imgH="4318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2398"/>
                          <a:ext cx="10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8" name="Rectangle 34"/>
            <p:cNvSpPr>
              <a:spLocks noChangeArrowheads="1"/>
            </p:cNvSpPr>
            <p:nvPr/>
          </p:nvSpPr>
          <p:spPr bwMode="auto">
            <a:xfrm>
              <a:off x="3690" y="2365"/>
              <a:ext cx="15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的几何意义为</a:t>
              </a:r>
              <a:r>
                <a:rPr lang="en-US" altLang="zh-CN" sz="2800"/>
                <a:t>:</a:t>
              </a:r>
              <a:endParaRPr lang="en-US" altLang="zh-CN" b="0"/>
            </a:p>
          </p:txBody>
        </p:sp>
      </p:grpSp>
      <p:grpSp>
        <p:nvGrpSpPr>
          <p:cNvPr id="67633" name="Group 49"/>
          <p:cNvGrpSpPr>
            <a:grpSpLocks/>
          </p:cNvGrpSpPr>
          <p:nvPr/>
        </p:nvGrpSpPr>
        <p:grpSpPr bwMode="auto">
          <a:xfrm>
            <a:off x="592138" y="4470400"/>
            <a:ext cx="7870825" cy="566738"/>
            <a:chOff x="373" y="2816"/>
            <a:chExt cx="4958" cy="357"/>
          </a:xfrm>
        </p:grpSpPr>
        <p:sp>
          <p:nvSpPr>
            <p:cNvPr id="67620" name="Rectangle 36"/>
            <p:cNvSpPr>
              <a:spLocks noChangeArrowheads="1"/>
            </p:cNvSpPr>
            <p:nvPr/>
          </p:nvSpPr>
          <p:spPr bwMode="auto">
            <a:xfrm>
              <a:off x="373" y="2816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在平面 </a:t>
              </a:r>
              <a:endParaRPr lang="zh-CN" altLang="en-US" sz="2400" b="0"/>
            </a:p>
          </p:txBody>
        </p:sp>
        <p:graphicFrame>
          <p:nvGraphicFramePr>
            <p:cNvPr id="67619" name="Object 35"/>
            <p:cNvGraphicFramePr>
              <a:graphicFrameLocks noChangeAspect="1"/>
            </p:cNvGraphicFramePr>
            <p:nvPr/>
          </p:nvGraphicFramePr>
          <p:xfrm>
            <a:off x="1098" y="2861"/>
            <a:ext cx="67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0" name="Equation" r:id="rId5" imgW="1079032" imgH="431613" progId="Equation.DSMT4">
                    <p:embed/>
                  </p:oleObj>
                </mc:Choice>
                <mc:Fallback>
                  <p:oleObj name="Equation" r:id="rId5" imgW="1079032" imgH="431613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2861"/>
                          <a:ext cx="67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1" name="Rectangle 37"/>
            <p:cNvSpPr>
              <a:spLocks noChangeArrowheads="1"/>
            </p:cNvSpPr>
            <p:nvPr/>
          </p:nvSpPr>
          <p:spPr bwMode="auto">
            <a:xfrm>
              <a:off x="1706" y="2846"/>
              <a:ext cx="36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上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曲线 </a:t>
              </a:r>
              <a:r>
                <a:rPr lang="en-US" altLang="zh-CN" i="1"/>
                <a:t>C </a:t>
              </a:r>
              <a:r>
                <a:rPr lang="zh-CN" altLang="en-US">
                  <a:cs typeface="Times New Roman" panose="02020603050405020304" pitchFamily="18" charset="0"/>
                </a:rPr>
                <a:t>在点 </a:t>
              </a:r>
              <a:r>
                <a:rPr lang="en-US" altLang="zh-CN" i="1"/>
                <a:t>P</a:t>
              </a:r>
              <a:r>
                <a:rPr lang="en-US" altLang="zh-CN" baseline="-30000"/>
                <a:t>0 </a:t>
              </a:r>
              <a:r>
                <a:rPr lang="zh-CN" altLang="en-US">
                  <a:cs typeface="Times New Roman" panose="02020603050405020304" pitchFamily="18" charset="0"/>
                </a:rPr>
                <a:t>处的切线与 </a:t>
              </a:r>
              <a:r>
                <a:rPr lang="en-US" altLang="zh-CN" i="1"/>
                <a:t>x </a:t>
              </a:r>
              <a:r>
                <a:rPr lang="zh-CN" altLang="en-US">
                  <a:cs typeface="Times New Roman" panose="02020603050405020304" pitchFamily="18" charset="0"/>
                </a:rPr>
                <a:t>轴 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grpSp>
        <p:nvGrpSpPr>
          <p:cNvPr id="67634" name="Group 50"/>
          <p:cNvGrpSpPr>
            <a:grpSpLocks/>
          </p:cNvGrpSpPr>
          <p:nvPr/>
        </p:nvGrpSpPr>
        <p:grpSpPr bwMode="auto">
          <a:xfrm>
            <a:off x="582613" y="5229225"/>
            <a:ext cx="7340600" cy="519113"/>
            <a:chOff x="367" y="3375"/>
            <a:chExt cx="4624" cy="327"/>
          </a:xfrm>
        </p:grpSpPr>
        <p:graphicFrame>
          <p:nvGraphicFramePr>
            <p:cNvPr id="67623" name="Object 39"/>
            <p:cNvGraphicFramePr>
              <a:graphicFrameLocks noChangeAspect="1"/>
            </p:cNvGraphicFramePr>
            <p:nvPr/>
          </p:nvGraphicFramePr>
          <p:xfrm>
            <a:off x="1773" y="3495"/>
            <a:ext cx="246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1" name="Equation" r:id="rId7" imgW="393359" imgH="317225" progId="Equation.DSMT4">
                    <p:embed/>
                  </p:oleObj>
                </mc:Choice>
                <mc:Fallback>
                  <p:oleObj name="Equation" r:id="rId7" imgW="393359" imgH="317225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3" y="3495"/>
                          <a:ext cx="246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22" name="Object 38"/>
            <p:cNvGraphicFramePr>
              <a:graphicFrameLocks noChangeAspect="1"/>
            </p:cNvGraphicFramePr>
            <p:nvPr/>
          </p:nvGraphicFramePr>
          <p:xfrm>
            <a:off x="3089" y="3421"/>
            <a:ext cx="19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2" name="Equation" r:id="rId9" imgW="3022600" imgH="431800" progId="Equation.DSMT4">
                    <p:embed/>
                  </p:oleObj>
                </mc:Choice>
                <mc:Fallback>
                  <p:oleObj name="Equation" r:id="rId9" imgW="3022600" imgH="4318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3421"/>
                          <a:ext cx="190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24" name="Rectangle 40"/>
            <p:cNvSpPr>
              <a:spLocks noChangeArrowheads="1"/>
            </p:cNvSpPr>
            <p:nvPr/>
          </p:nvSpPr>
          <p:spPr bwMode="auto">
            <a:xfrm>
              <a:off x="367" y="3375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正向所成倾角 </a:t>
              </a:r>
            </a:p>
          </p:txBody>
        </p:sp>
        <p:sp>
          <p:nvSpPr>
            <p:cNvPr id="67625" name="Rectangle 41"/>
            <p:cNvSpPr>
              <a:spLocks noChangeArrowheads="1"/>
            </p:cNvSpPr>
            <p:nvPr/>
          </p:nvSpPr>
          <p:spPr bwMode="auto">
            <a:xfrm>
              <a:off x="1955" y="3375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的正切，即 </a:t>
              </a:r>
              <a:endParaRPr lang="zh-CN" altLang="en-US" sz="2400" b="0"/>
            </a:p>
          </p:txBody>
        </p:sp>
      </p:grpSp>
      <p:grpSp>
        <p:nvGrpSpPr>
          <p:cNvPr id="67638" name="Group 54"/>
          <p:cNvGrpSpPr>
            <a:grpSpLocks/>
          </p:cNvGrpSpPr>
          <p:nvPr/>
        </p:nvGrpSpPr>
        <p:grpSpPr bwMode="auto">
          <a:xfrm>
            <a:off x="1187450" y="620713"/>
            <a:ext cx="7056438" cy="2952750"/>
            <a:chOff x="748" y="391"/>
            <a:chExt cx="4445" cy="1860"/>
          </a:xfrm>
        </p:grpSpPr>
        <p:sp>
          <p:nvSpPr>
            <p:cNvPr id="67587" name="Freeform 3"/>
            <p:cNvSpPr>
              <a:spLocks/>
            </p:cNvSpPr>
            <p:nvPr/>
          </p:nvSpPr>
          <p:spPr bwMode="auto">
            <a:xfrm>
              <a:off x="1728" y="1537"/>
              <a:ext cx="1147" cy="695"/>
            </a:xfrm>
            <a:custGeom>
              <a:avLst/>
              <a:gdLst>
                <a:gd name="T0" fmla="*/ 0 w 1147"/>
                <a:gd name="T1" fmla="*/ 23 h 695"/>
                <a:gd name="T2" fmla="*/ 346 w 1147"/>
                <a:gd name="T3" fmla="*/ 20 h 695"/>
                <a:gd name="T4" fmla="*/ 731 w 1147"/>
                <a:gd name="T5" fmla="*/ 146 h 695"/>
                <a:gd name="T6" fmla="*/ 1032 w 1147"/>
                <a:gd name="T7" fmla="*/ 443 h 695"/>
                <a:gd name="T8" fmla="*/ 1147 w 1147"/>
                <a:gd name="T9" fmla="*/ 695 h 6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695">
                  <a:moveTo>
                    <a:pt x="0" y="23"/>
                  </a:moveTo>
                  <a:cubicBezTo>
                    <a:pt x="58" y="21"/>
                    <a:pt x="224" y="0"/>
                    <a:pt x="346" y="20"/>
                  </a:cubicBezTo>
                  <a:cubicBezTo>
                    <a:pt x="468" y="40"/>
                    <a:pt x="617" y="76"/>
                    <a:pt x="731" y="146"/>
                  </a:cubicBezTo>
                  <a:cubicBezTo>
                    <a:pt x="845" y="216"/>
                    <a:pt x="963" y="352"/>
                    <a:pt x="1032" y="443"/>
                  </a:cubicBezTo>
                  <a:cubicBezTo>
                    <a:pt x="1101" y="534"/>
                    <a:pt x="1123" y="643"/>
                    <a:pt x="1147" y="695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8" name="Freeform 4"/>
            <p:cNvSpPr>
              <a:spLocks/>
            </p:cNvSpPr>
            <p:nvPr/>
          </p:nvSpPr>
          <p:spPr bwMode="auto">
            <a:xfrm>
              <a:off x="1734" y="706"/>
              <a:ext cx="2333" cy="854"/>
            </a:xfrm>
            <a:custGeom>
              <a:avLst/>
              <a:gdLst>
                <a:gd name="T0" fmla="*/ 0 w 2333"/>
                <a:gd name="T1" fmla="*/ 854 h 854"/>
                <a:gd name="T2" fmla="*/ 190 w 2333"/>
                <a:gd name="T3" fmla="*/ 547 h 854"/>
                <a:gd name="T4" fmla="*/ 478 w 2333"/>
                <a:gd name="T5" fmla="*/ 284 h 854"/>
                <a:gd name="T6" fmla="*/ 902 w 2333"/>
                <a:gd name="T7" fmla="*/ 93 h 854"/>
                <a:gd name="T8" fmla="*/ 1302 w 2333"/>
                <a:gd name="T9" fmla="*/ 11 h 854"/>
                <a:gd name="T10" fmla="*/ 1690 w 2333"/>
                <a:gd name="T11" fmla="*/ 25 h 854"/>
                <a:gd name="T12" fmla="*/ 2004 w 2333"/>
                <a:gd name="T13" fmla="*/ 128 h 854"/>
                <a:gd name="T14" fmla="*/ 2333 w 2333"/>
                <a:gd name="T15" fmla="*/ 347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33" h="854">
                  <a:moveTo>
                    <a:pt x="0" y="854"/>
                  </a:moveTo>
                  <a:cubicBezTo>
                    <a:pt x="33" y="803"/>
                    <a:pt x="110" y="642"/>
                    <a:pt x="190" y="547"/>
                  </a:cubicBezTo>
                  <a:cubicBezTo>
                    <a:pt x="270" y="452"/>
                    <a:pt x="359" y="360"/>
                    <a:pt x="478" y="284"/>
                  </a:cubicBezTo>
                  <a:cubicBezTo>
                    <a:pt x="597" y="208"/>
                    <a:pt x="765" y="139"/>
                    <a:pt x="902" y="93"/>
                  </a:cubicBezTo>
                  <a:cubicBezTo>
                    <a:pt x="1039" y="48"/>
                    <a:pt x="1171" y="22"/>
                    <a:pt x="1302" y="11"/>
                  </a:cubicBezTo>
                  <a:cubicBezTo>
                    <a:pt x="1433" y="0"/>
                    <a:pt x="1573" y="6"/>
                    <a:pt x="1690" y="25"/>
                  </a:cubicBezTo>
                  <a:cubicBezTo>
                    <a:pt x="1807" y="44"/>
                    <a:pt x="1897" y="74"/>
                    <a:pt x="2004" y="128"/>
                  </a:cubicBezTo>
                  <a:cubicBezTo>
                    <a:pt x="2111" y="182"/>
                    <a:pt x="2264" y="302"/>
                    <a:pt x="2333" y="347"/>
                  </a:cubicBezTo>
                </a:path>
              </a:pathLst>
            </a:cu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89" name="Freeform 5"/>
            <p:cNvSpPr>
              <a:spLocks/>
            </p:cNvSpPr>
            <p:nvPr/>
          </p:nvSpPr>
          <p:spPr bwMode="auto">
            <a:xfrm>
              <a:off x="2869" y="1053"/>
              <a:ext cx="1185" cy="1187"/>
            </a:xfrm>
            <a:custGeom>
              <a:avLst/>
              <a:gdLst>
                <a:gd name="T0" fmla="*/ 0 w 1185"/>
                <a:gd name="T1" fmla="*/ 1187 h 1187"/>
                <a:gd name="T2" fmla="*/ 29 w 1185"/>
                <a:gd name="T3" fmla="*/ 1017 h 1187"/>
                <a:gd name="T4" fmla="*/ 53 w 1185"/>
                <a:gd name="T5" fmla="*/ 927 h 1187"/>
                <a:gd name="T6" fmla="*/ 77 w 1185"/>
                <a:gd name="T7" fmla="*/ 843 h 1187"/>
                <a:gd name="T8" fmla="*/ 113 w 1185"/>
                <a:gd name="T9" fmla="*/ 747 h 1187"/>
                <a:gd name="T10" fmla="*/ 221 w 1185"/>
                <a:gd name="T11" fmla="*/ 549 h 1187"/>
                <a:gd name="T12" fmla="*/ 368 w 1185"/>
                <a:gd name="T13" fmla="*/ 375 h 1187"/>
                <a:gd name="T14" fmla="*/ 588 w 1185"/>
                <a:gd name="T15" fmla="*/ 195 h 1187"/>
                <a:gd name="T16" fmla="*/ 773 w 1185"/>
                <a:gd name="T17" fmla="*/ 96 h 1187"/>
                <a:gd name="T18" fmla="*/ 991 w 1185"/>
                <a:gd name="T19" fmla="*/ 21 h 1187"/>
                <a:gd name="T20" fmla="*/ 1185 w 1185"/>
                <a:gd name="T21" fmla="*/ 0 h 1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85" h="1187">
                  <a:moveTo>
                    <a:pt x="0" y="1187"/>
                  </a:moveTo>
                  <a:cubicBezTo>
                    <a:pt x="5" y="1159"/>
                    <a:pt x="20" y="1060"/>
                    <a:pt x="29" y="1017"/>
                  </a:cubicBezTo>
                  <a:cubicBezTo>
                    <a:pt x="38" y="974"/>
                    <a:pt x="45" y="956"/>
                    <a:pt x="53" y="927"/>
                  </a:cubicBezTo>
                  <a:cubicBezTo>
                    <a:pt x="61" y="898"/>
                    <a:pt x="67" y="873"/>
                    <a:pt x="77" y="843"/>
                  </a:cubicBezTo>
                  <a:cubicBezTo>
                    <a:pt x="87" y="813"/>
                    <a:pt x="89" y="796"/>
                    <a:pt x="113" y="747"/>
                  </a:cubicBezTo>
                  <a:cubicBezTo>
                    <a:pt x="137" y="698"/>
                    <a:pt x="179" y="611"/>
                    <a:pt x="221" y="549"/>
                  </a:cubicBezTo>
                  <a:cubicBezTo>
                    <a:pt x="263" y="487"/>
                    <a:pt x="307" y="434"/>
                    <a:pt x="368" y="375"/>
                  </a:cubicBezTo>
                  <a:cubicBezTo>
                    <a:pt x="429" y="316"/>
                    <a:pt x="520" y="241"/>
                    <a:pt x="588" y="195"/>
                  </a:cubicBezTo>
                  <a:cubicBezTo>
                    <a:pt x="655" y="148"/>
                    <a:pt x="705" y="124"/>
                    <a:pt x="773" y="96"/>
                  </a:cubicBezTo>
                  <a:cubicBezTo>
                    <a:pt x="840" y="67"/>
                    <a:pt x="922" y="37"/>
                    <a:pt x="991" y="21"/>
                  </a:cubicBezTo>
                  <a:cubicBezTo>
                    <a:pt x="1060" y="5"/>
                    <a:pt x="1145" y="4"/>
                    <a:pt x="1185" y="0"/>
                  </a:cubicBezTo>
                </a:path>
              </a:pathLst>
            </a:custGeom>
            <a:noFill/>
            <a:ln w="2857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0" name="Freeform 6"/>
            <p:cNvSpPr>
              <a:spLocks/>
            </p:cNvSpPr>
            <p:nvPr/>
          </p:nvSpPr>
          <p:spPr bwMode="auto">
            <a:xfrm>
              <a:off x="1756" y="717"/>
              <a:ext cx="2268" cy="1448"/>
            </a:xfrm>
            <a:custGeom>
              <a:avLst/>
              <a:gdLst>
                <a:gd name="T0" fmla="*/ 0 w 5670"/>
                <a:gd name="T1" fmla="*/ 2102 h 3618"/>
                <a:gd name="T2" fmla="*/ 254 w 5670"/>
                <a:gd name="T3" fmla="*/ 1606 h 3618"/>
                <a:gd name="T4" fmla="*/ 635 w 5670"/>
                <a:gd name="T5" fmla="*/ 1172 h 3618"/>
                <a:gd name="T6" fmla="*/ 973 w 5670"/>
                <a:gd name="T7" fmla="*/ 862 h 3618"/>
                <a:gd name="T8" fmla="*/ 1396 w 5670"/>
                <a:gd name="T9" fmla="*/ 614 h 3618"/>
                <a:gd name="T10" fmla="*/ 1735 w 5670"/>
                <a:gd name="T11" fmla="*/ 428 h 3618"/>
                <a:gd name="T12" fmla="*/ 1982 w 5670"/>
                <a:gd name="T13" fmla="*/ 303 h 3618"/>
                <a:gd name="T14" fmla="*/ 2283 w 5670"/>
                <a:gd name="T15" fmla="*/ 202 h 3618"/>
                <a:gd name="T16" fmla="*/ 2585 w 5670"/>
                <a:gd name="T17" fmla="*/ 102 h 3618"/>
                <a:gd name="T18" fmla="*/ 3053 w 5670"/>
                <a:gd name="T19" fmla="*/ 35 h 3618"/>
                <a:gd name="T20" fmla="*/ 3633 w 5670"/>
                <a:gd name="T21" fmla="*/ 0 h 3618"/>
                <a:gd name="T22" fmla="*/ 3824 w 5670"/>
                <a:gd name="T23" fmla="*/ 1 h 3618"/>
                <a:gd name="T24" fmla="*/ 4358 w 5670"/>
                <a:gd name="T25" fmla="*/ 118 h 3618"/>
                <a:gd name="T26" fmla="*/ 4697 w 5670"/>
                <a:gd name="T27" fmla="*/ 180 h 3618"/>
                <a:gd name="T28" fmla="*/ 5205 w 5670"/>
                <a:gd name="T29" fmla="*/ 428 h 3618"/>
                <a:gd name="T30" fmla="*/ 5670 w 5670"/>
                <a:gd name="T31" fmla="*/ 800 h 3618"/>
                <a:gd name="T32" fmla="*/ 5431 w 5670"/>
                <a:gd name="T33" fmla="*/ 839 h 3618"/>
                <a:gd name="T34" fmla="*/ 5096 w 5670"/>
                <a:gd name="T35" fmla="*/ 906 h 3618"/>
                <a:gd name="T36" fmla="*/ 4828 w 5670"/>
                <a:gd name="T37" fmla="*/ 1006 h 3618"/>
                <a:gd name="T38" fmla="*/ 4527 w 5670"/>
                <a:gd name="T39" fmla="*/ 1140 h 3618"/>
                <a:gd name="T40" fmla="*/ 4159 w 5670"/>
                <a:gd name="T41" fmla="*/ 1374 h 3618"/>
                <a:gd name="T42" fmla="*/ 3893 w 5670"/>
                <a:gd name="T43" fmla="*/ 1544 h 3618"/>
                <a:gd name="T44" fmla="*/ 3724 w 5670"/>
                <a:gd name="T45" fmla="*/ 1668 h 3618"/>
                <a:gd name="T46" fmla="*/ 3427 w 5670"/>
                <a:gd name="T47" fmla="*/ 2040 h 3618"/>
                <a:gd name="T48" fmla="*/ 3174 w 5670"/>
                <a:gd name="T49" fmla="*/ 2350 h 3618"/>
                <a:gd name="T50" fmla="*/ 3089 w 5670"/>
                <a:gd name="T51" fmla="*/ 2536 h 3618"/>
                <a:gd name="T52" fmla="*/ 3004 w 5670"/>
                <a:gd name="T53" fmla="*/ 2784 h 3618"/>
                <a:gd name="T54" fmla="*/ 2877 w 5670"/>
                <a:gd name="T55" fmla="*/ 3156 h 3618"/>
                <a:gd name="T56" fmla="*/ 2786 w 5670"/>
                <a:gd name="T57" fmla="*/ 3618 h 3618"/>
                <a:gd name="T58" fmla="*/ 2528 w 5670"/>
                <a:gd name="T59" fmla="*/ 3114 h 3618"/>
                <a:gd name="T60" fmla="*/ 2361 w 5670"/>
                <a:gd name="T61" fmla="*/ 2880 h 3618"/>
                <a:gd name="T62" fmla="*/ 2126 w 5670"/>
                <a:gd name="T63" fmla="*/ 2679 h 3618"/>
                <a:gd name="T64" fmla="*/ 1859 w 5670"/>
                <a:gd name="T65" fmla="*/ 2445 h 3618"/>
                <a:gd name="T66" fmla="*/ 1346 w 5670"/>
                <a:gd name="T67" fmla="*/ 2178 h 3618"/>
                <a:gd name="T68" fmla="*/ 1078 w 5670"/>
                <a:gd name="T69" fmla="*/ 2111 h 3618"/>
                <a:gd name="T70" fmla="*/ 810 w 5670"/>
                <a:gd name="T71" fmla="*/ 2078 h 3618"/>
                <a:gd name="T72" fmla="*/ 575 w 5670"/>
                <a:gd name="T73" fmla="*/ 2044 h 3618"/>
                <a:gd name="T74" fmla="*/ 0 w 5670"/>
                <a:gd name="T75" fmla="*/ 2102 h 36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670" h="3618">
                  <a:moveTo>
                    <a:pt x="0" y="2102"/>
                  </a:moveTo>
                  <a:lnTo>
                    <a:pt x="254" y="1606"/>
                  </a:lnTo>
                  <a:lnTo>
                    <a:pt x="635" y="1172"/>
                  </a:lnTo>
                  <a:lnTo>
                    <a:pt x="973" y="862"/>
                  </a:lnTo>
                  <a:lnTo>
                    <a:pt x="1396" y="614"/>
                  </a:lnTo>
                  <a:lnTo>
                    <a:pt x="1735" y="428"/>
                  </a:lnTo>
                  <a:lnTo>
                    <a:pt x="1982" y="303"/>
                  </a:lnTo>
                  <a:lnTo>
                    <a:pt x="2283" y="202"/>
                  </a:lnTo>
                  <a:lnTo>
                    <a:pt x="2585" y="102"/>
                  </a:lnTo>
                  <a:lnTo>
                    <a:pt x="3053" y="35"/>
                  </a:lnTo>
                  <a:lnTo>
                    <a:pt x="3633" y="0"/>
                  </a:lnTo>
                  <a:lnTo>
                    <a:pt x="3824" y="1"/>
                  </a:lnTo>
                  <a:lnTo>
                    <a:pt x="4358" y="118"/>
                  </a:lnTo>
                  <a:lnTo>
                    <a:pt x="4697" y="180"/>
                  </a:lnTo>
                  <a:lnTo>
                    <a:pt x="5205" y="428"/>
                  </a:lnTo>
                  <a:lnTo>
                    <a:pt x="5670" y="800"/>
                  </a:lnTo>
                  <a:lnTo>
                    <a:pt x="5431" y="839"/>
                  </a:lnTo>
                  <a:lnTo>
                    <a:pt x="5096" y="906"/>
                  </a:lnTo>
                  <a:lnTo>
                    <a:pt x="4828" y="1006"/>
                  </a:lnTo>
                  <a:lnTo>
                    <a:pt x="4527" y="1140"/>
                  </a:lnTo>
                  <a:lnTo>
                    <a:pt x="4159" y="1374"/>
                  </a:lnTo>
                  <a:lnTo>
                    <a:pt x="3893" y="1544"/>
                  </a:lnTo>
                  <a:lnTo>
                    <a:pt x="3724" y="1668"/>
                  </a:lnTo>
                  <a:lnTo>
                    <a:pt x="3427" y="2040"/>
                  </a:lnTo>
                  <a:lnTo>
                    <a:pt x="3174" y="2350"/>
                  </a:lnTo>
                  <a:lnTo>
                    <a:pt x="3089" y="2536"/>
                  </a:lnTo>
                  <a:lnTo>
                    <a:pt x="3004" y="2784"/>
                  </a:lnTo>
                  <a:lnTo>
                    <a:pt x="2877" y="3156"/>
                  </a:lnTo>
                  <a:lnTo>
                    <a:pt x="2786" y="3618"/>
                  </a:lnTo>
                  <a:lnTo>
                    <a:pt x="2528" y="3114"/>
                  </a:lnTo>
                  <a:lnTo>
                    <a:pt x="2361" y="2880"/>
                  </a:lnTo>
                  <a:lnTo>
                    <a:pt x="2126" y="2679"/>
                  </a:lnTo>
                  <a:lnTo>
                    <a:pt x="1859" y="2445"/>
                  </a:lnTo>
                  <a:lnTo>
                    <a:pt x="1346" y="2178"/>
                  </a:lnTo>
                  <a:lnTo>
                    <a:pt x="1078" y="2111"/>
                  </a:lnTo>
                  <a:lnTo>
                    <a:pt x="810" y="2078"/>
                  </a:lnTo>
                  <a:lnTo>
                    <a:pt x="575" y="2044"/>
                  </a:lnTo>
                  <a:lnTo>
                    <a:pt x="0" y="2102"/>
                  </a:lnTo>
                  <a:close/>
                </a:path>
              </a:pathLst>
            </a:custGeom>
            <a:gradFill rotWithShape="0">
              <a:gsLst>
                <a:gs pos="0">
                  <a:srgbClr val="E7FFE7">
                    <a:gamma/>
                    <a:shade val="46275"/>
                    <a:invGamma/>
                  </a:srgbClr>
                </a:gs>
                <a:gs pos="50000">
                  <a:srgbClr val="E7FFE7"/>
                </a:gs>
                <a:gs pos="100000">
                  <a:srgbClr val="E7FFE7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2" name="Line 8"/>
            <p:cNvSpPr>
              <a:spLocks noChangeShapeType="1"/>
            </p:cNvSpPr>
            <p:nvPr/>
          </p:nvSpPr>
          <p:spPr bwMode="auto">
            <a:xfrm flipH="1">
              <a:off x="1331" y="461"/>
              <a:ext cx="2218" cy="15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3" name="Line 9"/>
            <p:cNvSpPr>
              <a:spLocks noChangeShapeType="1"/>
            </p:cNvSpPr>
            <p:nvPr/>
          </p:nvSpPr>
          <p:spPr bwMode="auto">
            <a:xfrm>
              <a:off x="3550" y="454"/>
              <a:ext cx="0" cy="2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4" name="Line 10"/>
            <p:cNvSpPr>
              <a:spLocks noChangeShapeType="1"/>
            </p:cNvSpPr>
            <p:nvPr/>
          </p:nvSpPr>
          <p:spPr bwMode="auto">
            <a:xfrm flipV="1">
              <a:off x="933" y="1671"/>
              <a:ext cx="1492" cy="4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5" name="Line 11"/>
            <p:cNvSpPr>
              <a:spLocks noChangeShapeType="1"/>
            </p:cNvSpPr>
            <p:nvPr/>
          </p:nvSpPr>
          <p:spPr bwMode="auto">
            <a:xfrm flipV="1">
              <a:off x="2411" y="1448"/>
              <a:ext cx="807" cy="2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6" name="Line 12"/>
            <p:cNvSpPr>
              <a:spLocks noChangeShapeType="1"/>
            </p:cNvSpPr>
            <p:nvPr/>
          </p:nvSpPr>
          <p:spPr bwMode="auto">
            <a:xfrm flipV="1">
              <a:off x="3214" y="1343"/>
              <a:ext cx="336" cy="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7" name="Line 13"/>
            <p:cNvSpPr>
              <a:spLocks noChangeShapeType="1"/>
            </p:cNvSpPr>
            <p:nvPr/>
          </p:nvSpPr>
          <p:spPr bwMode="auto">
            <a:xfrm>
              <a:off x="3550" y="727"/>
              <a:ext cx="0" cy="47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8" name="Line 14"/>
            <p:cNvSpPr>
              <a:spLocks noChangeShapeType="1"/>
            </p:cNvSpPr>
            <p:nvPr/>
          </p:nvSpPr>
          <p:spPr bwMode="auto">
            <a:xfrm>
              <a:off x="3550" y="1198"/>
              <a:ext cx="0" cy="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599" name="Line 15"/>
            <p:cNvSpPr>
              <a:spLocks noChangeShapeType="1"/>
            </p:cNvSpPr>
            <p:nvPr/>
          </p:nvSpPr>
          <p:spPr bwMode="auto">
            <a:xfrm flipV="1">
              <a:off x="3198" y="753"/>
              <a:ext cx="0" cy="39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0" name="Line 16"/>
            <p:cNvSpPr>
              <a:spLocks noChangeShapeType="1"/>
            </p:cNvSpPr>
            <p:nvPr/>
          </p:nvSpPr>
          <p:spPr bwMode="auto">
            <a:xfrm flipV="1">
              <a:off x="3198" y="391"/>
              <a:ext cx="0" cy="2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1" name="Line 17"/>
            <p:cNvSpPr>
              <a:spLocks noChangeShapeType="1"/>
            </p:cNvSpPr>
            <p:nvPr/>
          </p:nvSpPr>
          <p:spPr bwMode="auto">
            <a:xfrm>
              <a:off x="3194" y="1150"/>
              <a:ext cx="370" cy="1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2" name="Line 18"/>
            <p:cNvSpPr>
              <a:spLocks noChangeShapeType="1"/>
            </p:cNvSpPr>
            <p:nvPr/>
          </p:nvSpPr>
          <p:spPr bwMode="auto">
            <a:xfrm>
              <a:off x="3436" y="1286"/>
              <a:ext cx="824" cy="4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3" name="Line 19"/>
            <p:cNvSpPr>
              <a:spLocks noChangeShapeType="1"/>
            </p:cNvSpPr>
            <p:nvPr/>
          </p:nvSpPr>
          <p:spPr bwMode="auto">
            <a:xfrm flipH="1">
              <a:off x="1790" y="1162"/>
              <a:ext cx="1394" cy="3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4" name="Line 20"/>
            <p:cNvSpPr>
              <a:spLocks noChangeShapeType="1"/>
            </p:cNvSpPr>
            <p:nvPr/>
          </p:nvSpPr>
          <p:spPr bwMode="auto">
            <a:xfrm flipH="1">
              <a:off x="815" y="1547"/>
              <a:ext cx="975" cy="2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05" name="Arc 21"/>
            <p:cNvSpPr>
              <a:spLocks/>
            </p:cNvSpPr>
            <p:nvPr/>
          </p:nvSpPr>
          <p:spPr bwMode="auto">
            <a:xfrm rot="-4998243">
              <a:off x="1268" y="1821"/>
              <a:ext cx="169" cy="22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7606" name="Object 22"/>
            <p:cNvGraphicFramePr>
              <a:graphicFrameLocks noChangeAspect="1"/>
            </p:cNvGraphicFramePr>
            <p:nvPr/>
          </p:nvGraphicFramePr>
          <p:xfrm>
            <a:off x="1155" y="1768"/>
            <a:ext cx="14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3" name="Equation" r:id="rId11" imgW="241091" imgH="215713" progId="Equation.DSMT4">
                    <p:embed/>
                  </p:oleObj>
                </mc:Choice>
                <mc:Fallback>
                  <p:oleObj name="Equation" r:id="rId11" imgW="241091" imgH="215713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5" y="1768"/>
                          <a:ext cx="147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7" name="Object 23"/>
            <p:cNvGraphicFramePr>
              <a:graphicFrameLocks noChangeAspect="1"/>
            </p:cNvGraphicFramePr>
            <p:nvPr/>
          </p:nvGraphicFramePr>
          <p:xfrm>
            <a:off x="748" y="1608"/>
            <a:ext cx="139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4" name="Equation" r:id="rId13" imgW="228501" imgH="215806" progId="Equation.DSMT4">
                    <p:embed/>
                  </p:oleObj>
                </mc:Choice>
                <mc:Fallback>
                  <p:oleObj name="Equation" r:id="rId13" imgW="228501" imgH="215806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608"/>
                          <a:ext cx="139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8" name="Object 24"/>
            <p:cNvGraphicFramePr>
              <a:graphicFrameLocks noChangeAspect="1"/>
            </p:cNvGraphicFramePr>
            <p:nvPr/>
          </p:nvGraphicFramePr>
          <p:xfrm>
            <a:off x="4020" y="1706"/>
            <a:ext cx="139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5" name="Equation" r:id="rId15" imgW="228600" imgH="279400" progId="Equation.DSMT4">
                    <p:embed/>
                  </p:oleObj>
                </mc:Choice>
                <mc:Fallback>
                  <p:oleObj name="Equation" r:id="rId15" imgW="228600" imgH="2794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0" y="1706"/>
                          <a:ext cx="139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9" name="Object 25"/>
            <p:cNvGraphicFramePr>
              <a:graphicFrameLocks noChangeAspect="1"/>
            </p:cNvGraphicFramePr>
            <p:nvPr/>
          </p:nvGraphicFramePr>
          <p:xfrm>
            <a:off x="3026" y="393"/>
            <a:ext cx="108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6" name="Equation" r:id="rId17" imgW="177569" imgH="215619" progId="Equation.DSMT4">
                    <p:embed/>
                  </p:oleObj>
                </mc:Choice>
                <mc:Fallback>
                  <p:oleObj name="Equation" r:id="rId17" imgW="177569" imgH="215619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6" y="393"/>
                          <a:ext cx="108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0" name="Object 26"/>
            <p:cNvGraphicFramePr>
              <a:graphicFrameLocks noChangeAspect="1"/>
            </p:cNvGraphicFramePr>
            <p:nvPr/>
          </p:nvGraphicFramePr>
          <p:xfrm>
            <a:off x="3082" y="1180"/>
            <a:ext cx="163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7" name="Equation" r:id="rId19" imgW="266584" imgH="279279" progId="Equation.DSMT4">
                    <p:embed/>
                  </p:oleObj>
                </mc:Choice>
                <mc:Fallback>
                  <p:oleObj name="Equation" r:id="rId19" imgW="266584" imgH="279279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2" y="1180"/>
                          <a:ext cx="163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2" name="Object 28"/>
            <p:cNvGraphicFramePr>
              <a:graphicFrameLocks noChangeAspect="1"/>
            </p:cNvGraphicFramePr>
            <p:nvPr/>
          </p:nvGraphicFramePr>
          <p:xfrm>
            <a:off x="2880" y="890"/>
            <a:ext cx="201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8" name="Equation" r:id="rId21" imgW="330200" imgH="419100" progId="Equation.DSMT4">
                    <p:embed/>
                  </p:oleObj>
                </mc:Choice>
                <mc:Fallback>
                  <p:oleObj name="Equation" r:id="rId21" imgW="330200" imgH="419100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890"/>
                          <a:ext cx="201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3" name="Text Box 29"/>
            <p:cNvSpPr txBox="1">
              <a:spLocks noChangeArrowheads="1"/>
            </p:cNvSpPr>
            <p:nvPr/>
          </p:nvSpPr>
          <p:spPr bwMode="auto">
            <a:xfrm>
              <a:off x="4260" y="1931"/>
              <a:ext cx="93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339966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/>
                <a:t> </a:t>
              </a:r>
              <a:r>
                <a:rPr lang="zh-CN" altLang="en-US" sz="2400"/>
                <a:t>图 </a:t>
              </a:r>
              <a:r>
                <a:rPr lang="en-US" altLang="zh-CN" sz="2400"/>
                <a:t>17-1</a:t>
              </a:r>
              <a:r>
                <a:rPr lang="en-US" altLang="zh-CN" sz="2400" b="0"/>
                <a:t>   </a:t>
              </a:r>
              <a:endParaRPr lang="en-US" altLang="zh-CN"/>
            </a:p>
          </p:txBody>
        </p:sp>
        <p:graphicFrame>
          <p:nvGraphicFramePr>
            <p:cNvPr id="67614" name="Object 30"/>
            <p:cNvGraphicFramePr>
              <a:graphicFrameLocks noChangeAspect="1"/>
            </p:cNvGraphicFramePr>
            <p:nvPr/>
          </p:nvGraphicFramePr>
          <p:xfrm>
            <a:off x="3453" y="1335"/>
            <a:ext cx="193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09" name="Equation" r:id="rId23" imgW="317225" imgH="380670" progId="Equation.DSMT4">
                    <p:embed/>
                  </p:oleObj>
                </mc:Choice>
                <mc:Fallback>
                  <p:oleObj name="Equation" r:id="rId23" imgW="317225" imgH="380670" progId="Equation.DSMT4">
                    <p:embed/>
                    <p:pic>
                      <p:nvPicPr>
                        <p:cNvPr id="0" name="Picture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3" y="1335"/>
                          <a:ext cx="193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5" name="Object 31"/>
            <p:cNvGraphicFramePr>
              <a:graphicFrameLocks noChangeAspect="1"/>
            </p:cNvGraphicFramePr>
            <p:nvPr/>
          </p:nvGraphicFramePr>
          <p:xfrm>
            <a:off x="1420" y="896"/>
            <a:ext cx="1001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0" name="Equation" r:id="rId25" imgW="1600200" imgH="342900" progId="Equation.DSMT4">
                    <p:embed/>
                  </p:oleObj>
                </mc:Choice>
                <mc:Fallback>
                  <p:oleObj name="Equation" r:id="rId25" imgW="1600200" imgH="3429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896"/>
                          <a:ext cx="1001" cy="21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3FFF3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30" name="Object 46"/>
            <p:cNvGraphicFramePr>
              <a:graphicFrameLocks noChangeAspect="1"/>
            </p:cNvGraphicFramePr>
            <p:nvPr/>
          </p:nvGraphicFramePr>
          <p:xfrm>
            <a:off x="2517" y="134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1" name="Equation" r:id="rId27" imgW="266584" imgH="279279" progId="Equation.DSMT4">
                    <p:embed/>
                  </p:oleObj>
                </mc:Choice>
                <mc:Fallback>
                  <p:oleObj name="Equation" r:id="rId27" imgW="266584" imgH="279279" progId="Equation.DSMT4">
                    <p:embed/>
                    <p:pic>
                      <p:nvPicPr>
                        <p:cNvPr id="0" name="Picture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1344"/>
                          <a:ext cx="16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36" name="Arc 52"/>
            <p:cNvSpPr>
              <a:spLocks/>
            </p:cNvSpPr>
            <p:nvPr/>
          </p:nvSpPr>
          <p:spPr bwMode="auto">
            <a:xfrm rot="245673" flipH="1">
              <a:off x="2469" y="715"/>
              <a:ext cx="1043" cy="99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rgbClr val="0000FF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611" name="Object 27"/>
            <p:cNvGraphicFramePr>
              <a:graphicFrameLocks noChangeAspect="1"/>
            </p:cNvGraphicFramePr>
            <p:nvPr/>
          </p:nvGraphicFramePr>
          <p:xfrm>
            <a:off x="2813" y="866"/>
            <a:ext cx="107" cy="1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212" name="Equation" r:id="rId29" imgW="164957" imgH="203024" progId="Equation.DSMT4">
                    <p:embed/>
                  </p:oleObj>
                </mc:Choice>
                <mc:Fallback>
                  <p:oleObj name="Equation" r:id="rId29" imgW="164957" imgH="203024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3" y="866"/>
                          <a:ext cx="107" cy="1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76" name="Group 16"/>
          <p:cNvGrpSpPr>
            <a:grpSpLocks/>
          </p:cNvGrpSpPr>
          <p:nvPr/>
        </p:nvGrpSpPr>
        <p:grpSpPr bwMode="auto">
          <a:xfrm>
            <a:off x="593725" y="476250"/>
            <a:ext cx="8074025" cy="573088"/>
            <a:chOff x="374" y="300"/>
            <a:chExt cx="5086" cy="361"/>
          </a:xfrm>
        </p:grpSpPr>
        <p:sp>
          <p:nvSpPr>
            <p:cNvPr id="66563" name="Rectangle 3"/>
            <p:cNvSpPr>
              <a:spLocks noChangeArrowheads="1"/>
            </p:cNvSpPr>
            <p:nvPr/>
          </p:nvSpPr>
          <p:spPr bwMode="auto">
            <a:xfrm>
              <a:off x="374" y="300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可同样讨论偏导数 </a:t>
              </a:r>
              <a:endParaRPr lang="zh-CN" altLang="en-US" sz="2400" b="0"/>
            </a:p>
          </p:txBody>
        </p:sp>
        <p:graphicFrame>
          <p:nvGraphicFramePr>
            <p:cNvPr id="66562" name="Object 2"/>
            <p:cNvGraphicFramePr>
              <a:graphicFrameLocks noChangeAspect="1"/>
            </p:cNvGraphicFramePr>
            <p:nvPr/>
          </p:nvGraphicFramePr>
          <p:xfrm>
            <a:off x="2236" y="355"/>
            <a:ext cx="99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7" name="Equation" r:id="rId3" imgW="1574800" imgH="482600" progId="Equation.DSMT4">
                    <p:embed/>
                  </p:oleObj>
                </mc:Choice>
                <mc:Fallback>
                  <p:oleObj name="Equation" r:id="rId3" imgW="1574800" imgH="482600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" y="355"/>
                          <a:ext cx="99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64" name="Rectangle 4"/>
            <p:cNvSpPr>
              <a:spLocks noChangeArrowheads="1"/>
            </p:cNvSpPr>
            <p:nvPr/>
          </p:nvSpPr>
          <p:spPr bwMode="auto">
            <a:xfrm>
              <a:off x="3170" y="309"/>
              <a:ext cx="22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的几何意义 </a:t>
              </a:r>
              <a:r>
                <a:rPr lang="en-US" altLang="zh-CN"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请读者自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611188" y="1071563"/>
            <a:ext cx="187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行叙述</a:t>
            </a:r>
            <a:r>
              <a:rPr lang="en-US" altLang="zh-CN" sz="2800"/>
              <a:t>)</a:t>
            </a:r>
            <a:r>
              <a:rPr lang="zh-CN" altLang="en-US" sz="2800"/>
              <a:t>．  </a:t>
            </a:r>
          </a:p>
        </p:txBody>
      </p:sp>
      <p:sp>
        <p:nvSpPr>
          <p:cNvPr id="66566" name="Rectangle 6"/>
          <p:cNvSpPr>
            <a:spLocks noChangeArrowheads="1"/>
          </p:cNvSpPr>
          <p:nvPr/>
        </p:nvSpPr>
        <p:spPr bwMode="auto">
          <a:xfrm>
            <a:off x="558800" y="1662113"/>
            <a:ext cx="80692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由偏导数的定义还知道</a:t>
            </a:r>
            <a:r>
              <a:rPr lang="en-US" altLang="zh-CN"/>
              <a:t>,  </a:t>
            </a:r>
            <a:r>
              <a:rPr lang="zh-CN" altLang="en-US"/>
              <a:t>多元函数 </a:t>
            </a:r>
            <a:r>
              <a:rPr lang="en-US" altLang="zh-CN" i="1"/>
              <a:t>f  </a:t>
            </a:r>
            <a:r>
              <a:rPr lang="zh-CN" altLang="en-US"/>
              <a:t>对某一个自变 </a:t>
            </a:r>
          </a:p>
        </p:txBody>
      </p:sp>
      <p:sp>
        <p:nvSpPr>
          <p:cNvPr id="66567" name="Rectangle 7"/>
          <p:cNvSpPr>
            <a:spLocks noChangeArrowheads="1"/>
          </p:cNvSpPr>
          <p:nvPr/>
        </p:nvSpPr>
        <p:spPr bwMode="auto">
          <a:xfrm>
            <a:off x="611188" y="2295525"/>
            <a:ext cx="8064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量求偏导数</a:t>
            </a:r>
            <a:r>
              <a:rPr lang="en-US" altLang="zh-CN"/>
              <a:t>,  </a:t>
            </a:r>
            <a:r>
              <a:rPr lang="zh-CN" altLang="en-US"/>
              <a:t>是先把别的自变量看作常数</a:t>
            </a:r>
            <a:r>
              <a:rPr lang="en-US" altLang="zh-CN"/>
              <a:t>,  </a:t>
            </a:r>
            <a:r>
              <a:rPr lang="zh-CN" altLang="en-US"/>
              <a:t>变成一 </a:t>
            </a:r>
          </a:p>
        </p:txBody>
      </p:sp>
      <p:sp>
        <p:nvSpPr>
          <p:cNvPr id="66568" name="Rectangle 8"/>
          <p:cNvSpPr>
            <a:spLocks noChangeArrowheads="1"/>
          </p:cNvSpPr>
          <p:nvPr/>
        </p:nvSpPr>
        <p:spPr bwMode="auto">
          <a:xfrm>
            <a:off x="611188" y="2886075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元函数的求导</a:t>
            </a:r>
            <a:r>
              <a:rPr lang="en-US" altLang="zh-CN"/>
              <a:t>.  </a:t>
            </a:r>
            <a:r>
              <a:rPr lang="zh-CN" altLang="en-US"/>
              <a:t>因此第五章中有关求导数的一些基 </a:t>
            </a:r>
          </a:p>
        </p:txBody>
      </p:sp>
      <p:sp>
        <p:nvSpPr>
          <p:cNvPr id="66569" name="Rectangle 9"/>
          <p:cNvSpPr>
            <a:spLocks noChangeArrowheads="1"/>
          </p:cNvSpPr>
          <p:nvPr/>
        </p:nvSpPr>
        <p:spPr bwMode="auto">
          <a:xfrm>
            <a:off x="611188" y="3519488"/>
            <a:ext cx="616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本法则</a:t>
            </a:r>
            <a:r>
              <a:rPr lang="en-US" altLang="zh-CN" sz="2800"/>
              <a:t>, </a:t>
            </a:r>
            <a:r>
              <a:rPr lang="zh-CN" altLang="en-US" sz="2800"/>
              <a:t>对多元函数求偏导数仍然适用</a:t>
            </a:r>
            <a:r>
              <a:rPr lang="en-US" altLang="zh-CN" sz="2800"/>
              <a:t>.</a:t>
            </a:r>
          </a:p>
        </p:txBody>
      </p:sp>
      <p:grpSp>
        <p:nvGrpSpPr>
          <p:cNvPr id="66575" name="Group 15"/>
          <p:cNvGrpSpPr>
            <a:grpSpLocks/>
          </p:cNvGrpSpPr>
          <p:nvPr/>
        </p:nvGrpSpPr>
        <p:grpSpPr bwMode="auto">
          <a:xfrm>
            <a:off x="592138" y="4110038"/>
            <a:ext cx="7820025" cy="519112"/>
            <a:chOff x="409" y="2577"/>
            <a:chExt cx="4926" cy="327"/>
          </a:xfrm>
        </p:grpSpPr>
        <p:sp>
          <p:nvSpPr>
            <p:cNvPr id="66571" name="Rectangle 11"/>
            <p:cNvSpPr>
              <a:spLocks noChangeArrowheads="1"/>
            </p:cNvSpPr>
            <p:nvPr/>
          </p:nvSpPr>
          <p:spPr bwMode="auto">
            <a:xfrm>
              <a:off x="409" y="257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r>
                <a:rPr lang="en-US" altLang="zh-CN">
                  <a:solidFill>
                    <a:srgbClr val="FF0000"/>
                  </a:solidFill>
                  <a:latin typeface="宋体" panose="02010600030101010101" pitchFamily="2" charset="-122"/>
                </a:rPr>
                <a:t> </a:t>
              </a:r>
              <a:endParaRPr lang="en-US" altLang="zh-CN" sz="2400" b="0"/>
            </a:p>
          </p:txBody>
        </p:sp>
        <p:graphicFrame>
          <p:nvGraphicFramePr>
            <p:cNvPr id="66570" name="Object 10"/>
            <p:cNvGraphicFramePr>
              <a:graphicFrameLocks noChangeAspect="1"/>
            </p:cNvGraphicFramePr>
            <p:nvPr/>
          </p:nvGraphicFramePr>
          <p:xfrm>
            <a:off x="889" y="2601"/>
            <a:ext cx="444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658" name="Equation" r:id="rId5" imgW="7061200" imgH="469900" progId="Equation.DSMT4">
                    <p:embed/>
                  </p:oleObj>
                </mc:Choice>
                <mc:Fallback>
                  <p:oleObj name="Equation" r:id="rId5" imgW="7061200" imgH="4699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9" y="2601"/>
                          <a:ext cx="444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72" name="Rectangle 12"/>
          <p:cNvSpPr>
            <a:spLocks noChangeArrowheads="1"/>
          </p:cNvSpPr>
          <p:nvPr/>
        </p:nvSpPr>
        <p:spPr bwMode="auto">
          <a:xfrm>
            <a:off x="611188" y="4748213"/>
            <a:ext cx="4176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于 </a:t>
            </a:r>
            <a:r>
              <a:rPr lang="en-US" altLang="zh-CN" sz="2800" i="1"/>
              <a:t>x </a:t>
            </a:r>
            <a:r>
              <a:rPr lang="zh-CN" altLang="en-US" sz="2800"/>
              <a:t>和关于 </a:t>
            </a:r>
            <a:r>
              <a:rPr lang="en-US" altLang="zh-CN" sz="2800" i="1"/>
              <a:t>y </a:t>
            </a:r>
            <a:r>
              <a:rPr lang="zh-CN" altLang="en-US" sz="2800"/>
              <a:t>的偏导数</a:t>
            </a:r>
            <a:r>
              <a:rPr lang="en-US" altLang="zh-CN" sz="2800"/>
              <a:t>.                                    </a:t>
            </a:r>
          </a:p>
        </p:txBody>
      </p:sp>
      <p:sp>
        <p:nvSpPr>
          <p:cNvPr id="66573" name="Rectangle 13"/>
          <p:cNvSpPr>
            <a:spLocks noChangeArrowheads="1"/>
          </p:cNvSpPr>
          <p:nvPr/>
        </p:nvSpPr>
        <p:spPr bwMode="auto">
          <a:xfrm>
            <a:off x="590550" y="5357813"/>
            <a:ext cx="785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</a:rPr>
              <a:t>解 </a:t>
            </a:r>
            <a:r>
              <a:rPr lang="zh-CN" altLang="en-US" sz="2800"/>
              <a:t> 先求  </a:t>
            </a:r>
            <a:r>
              <a:rPr lang="en-US" altLang="zh-CN" sz="2800" i="1"/>
              <a:t>f  </a:t>
            </a:r>
            <a:r>
              <a:rPr lang="zh-CN" altLang="en-US" sz="2800"/>
              <a:t>在点 </a:t>
            </a:r>
            <a:r>
              <a:rPr lang="en-US" altLang="zh-CN" sz="2800"/>
              <a:t>(1, 3) </a:t>
            </a:r>
            <a:r>
              <a:rPr lang="zh-CN" altLang="en-US" sz="2800"/>
              <a:t>处关于 </a:t>
            </a:r>
            <a:r>
              <a:rPr lang="en-US" altLang="zh-CN" sz="2800" i="1"/>
              <a:t>x </a:t>
            </a:r>
            <a:r>
              <a:rPr lang="zh-CN" altLang="en-US" sz="2800"/>
              <a:t>的偏导数</a:t>
            </a:r>
            <a:r>
              <a:rPr lang="en-US" altLang="zh-CN" sz="2800"/>
              <a:t>. </a:t>
            </a:r>
            <a:r>
              <a:rPr lang="zh-CN" altLang="en-US" sz="2800"/>
              <a:t>为此</a:t>
            </a:r>
            <a:r>
              <a:rPr lang="en-US" altLang="zh-CN" sz="2800"/>
              <a:t>, </a:t>
            </a:r>
            <a:r>
              <a:rPr lang="zh-CN" altLang="en-US" sz="2800"/>
              <a:t>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554" name="Group 18"/>
          <p:cNvGrpSpPr>
            <a:grpSpLocks/>
          </p:cNvGrpSpPr>
          <p:nvPr/>
        </p:nvGrpSpPr>
        <p:grpSpPr bwMode="auto">
          <a:xfrm>
            <a:off x="611560" y="404664"/>
            <a:ext cx="8180387" cy="523875"/>
            <a:chOff x="403" y="333"/>
            <a:chExt cx="5153" cy="330"/>
          </a:xfrm>
        </p:grpSpPr>
        <p:sp>
          <p:nvSpPr>
            <p:cNvPr id="65539" name="Rectangle 3"/>
            <p:cNvSpPr>
              <a:spLocks noChangeArrowheads="1"/>
            </p:cNvSpPr>
            <p:nvPr/>
          </p:nvSpPr>
          <p:spPr bwMode="auto">
            <a:xfrm>
              <a:off x="403" y="333"/>
              <a:ext cx="11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i="1"/>
                <a:t>y</a:t>
              </a:r>
              <a:r>
                <a:rPr lang="en-US" altLang="zh-CN" sz="1100" i="1"/>
                <a:t> </a:t>
              </a:r>
              <a:r>
                <a:rPr lang="en-US" altLang="zh-CN" sz="1000" i="1"/>
                <a:t> </a:t>
              </a:r>
              <a:r>
                <a:rPr lang="en-US" altLang="zh-CN"/>
                <a:t>=</a:t>
              </a:r>
              <a:r>
                <a:rPr lang="en-US" altLang="zh-CN" sz="1200"/>
                <a:t>  </a:t>
              </a:r>
              <a:r>
                <a:rPr lang="en-US" altLang="zh-CN"/>
                <a:t>3, </a:t>
              </a:r>
              <a:r>
                <a:rPr lang="zh-CN" altLang="en-US">
                  <a:cs typeface="Times New Roman" panose="02020603050405020304" pitchFamily="18" charset="0"/>
                </a:rPr>
                <a:t>得到 </a:t>
              </a:r>
              <a:endParaRPr lang="zh-CN" altLang="en-US" sz="2400" b="0"/>
            </a:p>
          </p:txBody>
        </p:sp>
        <p:graphicFrame>
          <p:nvGraphicFramePr>
            <p:cNvPr id="65538" name="Object 2"/>
            <p:cNvGraphicFramePr>
              <a:graphicFrameLocks noChangeAspect="1"/>
            </p:cNvGraphicFramePr>
            <p:nvPr/>
          </p:nvGraphicFramePr>
          <p:xfrm>
            <a:off x="1447" y="336"/>
            <a:ext cx="23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6" name="Equation" r:id="rId3" imgW="3695700" imgH="482600" progId="Equation.DSMT4">
                    <p:embed/>
                  </p:oleObj>
                </mc:Choice>
                <mc:Fallback>
                  <p:oleObj name="Equation" r:id="rId3" imgW="3695700" imgH="4826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336"/>
                          <a:ext cx="232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0" name="Rectangle 4"/>
            <p:cNvSpPr>
              <a:spLocks noChangeArrowheads="1"/>
            </p:cNvSpPr>
            <p:nvPr/>
          </p:nvSpPr>
          <p:spPr bwMode="auto">
            <a:xfrm>
              <a:off x="3714" y="336"/>
              <a:ext cx="18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求它在 </a:t>
              </a:r>
              <a:r>
                <a:rPr lang="en-US" altLang="zh-CN" i="1"/>
                <a:t>x</a:t>
              </a:r>
              <a:r>
                <a:rPr lang="en-US" altLang="zh-CN" sz="1800" i="1"/>
                <a:t> </a:t>
              </a:r>
              <a:r>
                <a:rPr lang="en-US" altLang="zh-CN"/>
                <a:t>=</a:t>
              </a:r>
              <a:r>
                <a:rPr lang="en-US" altLang="zh-CN" sz="1800"/>
                <a:t> </a:t>
              </a:r>
              <a:r>
                <a:rPr lang="en-US" altLang="zh-CN"/>
                <a:t>1 </a:t>
              </a:r>
              <a:r>
                <a:rPr lang="zh-CN" altLang="en-US">
                  <a:cs typeface="Times New Roman" panose="02020603050405020304" pitchFamily="18" charset="0"/>
                </a:rPr>
                <a:t>的</a:t>
              </a:r>
              <a:r>
                <a:rPr lang="zh-CN" altLang="en-US"/>
                <a:t>导</a:t>
              </a:r>
            </a:p>
          </p:txBody>
        </p:sp>
      </p:grpSp>
      <p:sp>
        <p:nvSpPr>
          <p:cNvPr id="65541" name="Rectangle 5"/>
          <p:cNvSpPr>
            <a:spLocks noChangeArrowheads="1"/>
          </p:cNvSpPr>
          <p:nvPr/>
        </p:nvSpPr>
        <p:spPr bwMode="auto">
          <a:xfrm>
            <a:off x="539552" y="1124744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/>
              <a:t>数</a:t>
            </a:r>
            <a:r>
              <a:rPr lang="en-US" altLang="zh-CN" sz="2800" dirty="0"/>
              <a:t>, </a:t>
            </a:r>
            <a:r>
              <a:rPr lang="zh-CN" altLang="en-US" sz="2800" dirty="0"/>
              <a:t>则得                    </a:t>
            </a:r>
          </a:p>
        </p:txBody>
      </p:sp>
      <p:graphicFrame>
        <p:nvGraphicFramePr>
          <p:cNvPr id="65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624136"/>
              </p:ext>
            </p:extLst>
          </p:nvPr>
        </p:nvGraphicFramePr>
        <p:xfrm>
          <a:off x="1115616" y="1628800"/>
          <a:ext cx="69627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7" name="Equation" r:id="rId5" imgW="6959600" imgH="1079500" progId="Equation.DSMT4">
                  <p:embed/>
                </p:oleObj>
              </mc:Choice>
              <mc:Fallback>
                <p:oleObj name="Equation" r:id="rId5" imgW="6959600" imgH="10795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1628800"/>
                        <a:ext cx="696277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4" name="Rectangle 8"/>
          <p:cNvSpPr>
            <a:spLocks noChangeArrowheads="1"/>
          </p:cNvSpPr>
          <p:nvPr/>
        </p:nvSpPr>
        <p:spPr bwMode="auto">
          <a:xfrm>
            <a:off x="539750" y="2852738"/>
            <a:ext cx="810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再求 </a:t>
            </a:r>
            <a:r>
              <a:rPr lang="en-US" altLang="zh-CN" i="1" dirty="0"/>
              <a:t>f  </a:t>
            </a:r>
            <a:r>
              <a:rPr lang="zh-CN" altLang="en-US" dirty="0"/>
              <a:t>在 </a:t>
            </a:r>
            <a:r>
              <a:rPr lang="en-US" altLang="zh-CN" dirty="0"/>
              <a:t>(1, 3) </a:t>
            </a:r>
            <a:r>
              <a:rPr lang="zh-CN" altLang="en-US" dirty="0"/>
              <a:t>处关于 </a:t>
            </a:r>
            <a:r>
              <a:rPr lang="en-US" altLang="zh-CN" i="1" dirty="0"/>
              <a:t>y </a:t>
            </a:r>
            <a:r>
              <a:rPr lang="zh-CN" altLang="en-US" dirty="0"/>
              <a:t>的偏导数</a:t>
            </a:r>
            <a:r>
              <a:rPr lang="en-US" altLang="zh-CN" dirty="0"/>
              <a:t>. </a:t>
            </a:r>
            <a:r>
              <a:rPr lang="zh-CN" altLang="en-US" dirty="0"/>
              <a:t>为此令 </a:t>
            </a:r>
            <a:r>
              <a:rPr lang="en-US" altLang="zh-CN" i="1" dirty="0"/>
              <a:t>x</a:t>
            </a:r>
            <a:r>
              <a:rPr lang="en-US" altLang="zh-CN" dirty="0"/>
              <a:t> = 1, </a:t>
            </a:r>
            <a:r>
              <a:rPr lang="zh-CN" altLang="en-US" dirty="0"/>
              <a:t>得 </a:t>
            </a:r>
          </a:p>
        </p:txBody>
      </p:sp>
      <p:grpSp>
        <p:nvGrpSpPr>
          <p:cNvPr id="65555" name="Group 19"/>
          <p:cNvGrpSpPr>
            <a:grpSpLocks/>
          </p:cNvGrpSpPr>
          <p:nvPr/>
        </p:nvGrpSpPr>
        <p:grpSpPr bwMode="auto">
          <a:xfrm>
            <a:off x="611188" y="3597275"/>
            <a:ext cx="7869237" cy="519113"/>
            <a:chOff x="379" y="2275"/>
            <a:chExt cx="4957" cy="327"/>
          </a:xfrm>
        </p:grpSpPr>
        <p:graphicFrame>
          <p:nvGraphicFramePr>
            <p:cNvPr id="65545" name="Object 9"/>
            <p:cNvGraphicFramePr>
              <a:graphicFrameLocks noChangeAspect="1"/>
            </p:cNvGraphicFramePr>
            <p:nvPr/>
          </p:nvGraphicFramePr>
          <p:xfrm>
            <a:off x="379" y="2275"/>
            <a:ext cx="201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8" name="Equation" r:id="rId7" imgW="3187700" imgH="482600" progId="Equation.DSMT4">
                    <p:embed/>
                  </p:oleObj>
                </mc:Choice>
                <mc:Fallback>
                  <p:oleObj name="Equation" r:id="rId7" imgW="3187700" imgH="4826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" y="2275"/>
                          <a:ext cx="201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47" name="Rectangle 11"/>
            <p:cNvSpPr>
              <a:spLocks noChangeArrowheads="1"/>
            </p:cNvSpPr>
            <p:nvPr/>
          </p:nvSpPr>
          <p:spPr bwMode="auto">
            <a:xfrm>
              <a:off x="2320" y="2275"/>
              <a:ext cx="3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 dirty="0"/>
                <a:t> </a:t>
              </a:r>
              <a:r>
                <a:rPr lang="zh-CN" altLang="en-US" sz="2800" dirty="0"/>
                <a:t>求它在 </a:t>
              </a:r>
              <a:r>
                <a:rPr lang="en-US" altLang="zh-CN" sz="2800" i="1" dirty="0"/>
                <a:t>y </a:t>
              </a:r>
              <a:r>
                <a:rPr lang="en-US" altLang="zh-CN" sz="2800" dirty="0"/>
                <a:t>=</a:t>
              </a:r>
              <a:r>
                <a:rPr lang="zh-CN" altLang="en-US" sz="1100" dirty="0"/>
                <a:t>　</a:t>
              </a:r>
              <a:r>
                <a:rPr lang="en-US" altLang="zh-CN" sz="2800" dirty="0"/>
                <a:t>3 </a:t>
              </a:r>
              <a:r>
                <a:rPr lang="zh-CN" altLang="en-US" sz="2800" dirty="0"/>
                <a:t>处的导数</a:t>
              </a:r>
              <a:r>
                <a:rPr lang="en-US" altLang="zh-CN" sz="2800" dirty="0"/>
                <a:t>, </a:t>
              </a:r>
              <a:r>
                <a:rPr lang="zh-CN" altLang="en-US" sz="2800" dirty="0"/>
                <a:t>又得  </a:t>
              </a:r>
              <a:endParaRPr lang="zh-CN" altLang="en-US" b="0" dirty="0"/>
            </a:p>
          </p:txBody>
        </p:sp>
      </p:grpSp>
      <p:graphicFrame>
        <p:nvGraphicFramePr>
          <p:cNvPr id="655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655427"/>
              </p:ext>
            </p:extLst>
          </p:nvPr>
        </p:nvGraphicFramePr>
        <p:xfrm>
          <a:off x="1187624" y="4221088"/>
          <a:ext cx="62103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9" name="Equation" r:id="rId9" imgW="6210300" imgH="1079500" progId="Equation.DSMT4">
                  <p:embed/>
                </p:oleObj>
              </mc:Choice>
              <mc:Fallback>
                <p:oleObj name="Equation" r:id="rId9" imgW="6210300" imgH="10795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221088"/>
                        <a:ext cx="6210300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Rectangle 14"/>
          <p:cNvSpPr>
            <a:spLocks noChangeArrowheads="1"/>
          </p:cNvSpPr>
          <p:nvPr/>
        </p:nvSpPr>
        <p:spPr bwMode="auto">
          <a:xfrm>
            <a:off x="395536" y="5373216"/>
            <a:ext cx="8146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dirty="0" smtClean="0">
                <a:solidFill>
                  <a:srgbClr val="0000FF"/>
                </a:solidFill>
              </a:rPr>
              <a:t>在偏导函数存在时</a:t>
            </a:r>
            <a:r>
              <a:rPr lang="zh-CN" altLang="en-US" sz="2800" dirty="0" smtClean="0"/>
              <a:t>，通常</a:t>
            </a:r>
            <a:r>
              <a:rPr lang="zh-CN" altLang="en-US" sz="2800" dirty="0"/>
              <a:t>也可先分别求出关</a:t>
            </a:r>
            <a:r>
              <a:rPr lang="zh-CN" altLang="en-US" sz="2800" dirty="0" smtClean="0"/>
              <a:t>于</a:t>
            </a:r>
            <a:r>
              <a:rPr lang="en-US" altLang="zh-CN" sz="2800" dirty="0" smtClean="0"/>
              <a:t>      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4"/>
              <p:cNvSpPr>
                <a:spLocks noChangeArrowheads="1"/>
              </p:cNvSpPr>
              <p:nvPr/>
            </p:nvSpPr>
            <p:spPr bwMode="auto">
              <a:xfrm>
                <a:off x="323528" y="5949280"/>
                <a:ext cx="783240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algn="l"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sz="2800" dirty="0" smtClean="0"/>
                  <a:t> </a:t>
                </a:r>
                <a:r>
                  <a:rPr lang="en-US" altLang="zh-CN" sz="2800" i="1" dirty="0"/>
                  <a:t>x </a:t>
                </a:r>
                <a:r>
                  <a:rPr lang="zh-CN" altLang="en-US" sz="2800" dirty="0"/>
                  <a:t>和 </a:t>
                </a:r>
                <a:r>
                  <a:rPr lang="en-US" altLang="zh-CN" sz="2800" i="1" dirty="0"/>
                  <a:t>y</a:t>
                </a:r>
                <a:r>
                  <a:rPr lang="en-US" altLang="zh-CN" sz="2800" dirty="0"/>
                  <a:t> </a:t>
                </a:r>
                <a:r>
                  <a:rPr lang="zh-CN" altLang="en-US" sz="2800" dirty="0"/>
                  <a:t>的偏</a:t>
                </a:r>
                <a:r>
                  <a:rPr lang="zh-CN" altLang="en-US" sz="2800" dirty="0" smtClean="0"/>
                  <a:t>导函数，再代入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800" dirty="0" smtClean="0"/>
                  <a:t>. </a:t>
                </a:r>
                <a:r>
                  <a:rPr lang="zh-CN" altLang="en-US" sz="2800" dirty="0" smtClean="0"/>
                  <a:t>如本例</a:t>
                </a:r>
                <a:r>
                  <a:rPr lang="en-US" altLang="zh-CN" sz="2800" dirty="0" smtClean="0"/>
                  <a:t>       </a:t>
                </a:r>
                <a:endParaRPr lang="en-US" altLang="zh-CN" sz="2800" dirty="0"/>
              </a:p>
            </p:txBody>
          </p:sp>
        </mc:Choice>
        <mc:Fallback xmlns="">
          <p:sp>
            <p:nvSpPr>
              <p:cNvPr id="14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5949280"/>
                <a:ext cx="7832401" cy="523220"/>
              </a:xfrm>
              <a:prstGeom prst="rect">
                <a:avLst/>
              </a:prstGeom>
              <a:blipFill rotWithShape="0">
                <a:blip r:embed="rId11"/>
                <a:stretch>
                  <a:fillRect l="-389" t="-151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2711450" y="601663"/>
          <a:ext cx="32289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4" name="Equation" r:id="rId3" imgW="3225800" imgH="1168400" progId="Equation.DSMT4">
                  <p:embed/>
                </p:oleObj>
              </mc:Choice>
              <mc:Fallback>
                <p:oleObj name="Equation" r:id="rId3" imgW="3225800" imgH="1168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601663"/>
                        <a:ext cx="3228975" cy="1171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03250" y="1844675"/>
            <a:ext cx="7175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然后以 </a:t>
            </a:r>
            <a:r>
              <a:rPr lang="en-US" altLang="zh-CN" sz="2800"/>
              <a:t>(</a:t>
            </a:r>
            <a:r>
              <a:rPr lang="en-US" altLang="zh-CN" sz="2800" i="1"/>
              <a:t>x</a:t>
            </a:r>
            <a:r>
              <a:rPr lang="en-US" altLang="zh-CN" sz="2800"/>
              <a:t>, </a:t>
            </a:r>
            <a:r>
              <a:rPr lang="en-US" altLang="zh-CN" sz="2800" i="1"/>
              <a:t>y</a:t>
            </a:r>
            <a:r>
              <a:rPr lang="en-US" altLang="zh-CN" sz="2800"/>
              <a:t>) = (1, 3) </a:t>
            </a:r>
            <a:r>
              <a:rPr lang="zh-CN" altLang="en-US" sz="2800"/>
              <a:t>代入</a:t>
            </a:r>
            <a:r>
              <a:rPr lang="en-US" altLang="zh-CN" sz="2800"/>
              <a:t>, </a:t>
            </a:r>
            <a:r>
              <a:rPr lang="zh-CN" altLang="en-US" sz="2800"/>
              <a:t>也能得到同样结果</a:t>
            </a:r>
            <a:r>
              <a:rPr lang="en-US" altLang="zh-CN" sz="2800"/>
              <a:t>.</a:t>
            </a:r>
          </a:p>
        </p:txBody>
      </p:sp>
      <p:grpSp>
        <p:nvGrpSpPr>
          <p:cNvPr id="64531" name="Group 19"/>
          <p:cNvGrpSpPr>
            <a:grpSpLocks/>
          </p:cNvGrpSpPr>
          <p:nvPr/>
        </p:nvGrpSpPr>
        <p:grpSpPr bwMode="auto">
          <a:xfrm>
            <a:off x="582613" y="2527300"/>
            <a:ext cx="5545137" cy="519113"/>
            <a:chOff x="385" y="1616"/>
            <a:chExt cx="3493" cy="327"/>
          </a:xfrm>
        </p:grpSpPr>
        <p:sp>
          <p:nvSpPr>
            <p:cNvPr id="64518" name="Rectangle 6"/>
            <p:cNvSpPr>
              <a:spLocks noChangeArrowheads="1"/>
            </p:cNvSpPr>
            <p:nvPr/>
          </p:nvSpPr>
          <p:spPr bwMode="auto">
            <a:xfrm>
              <a:off x="385" y="1616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r>
                <a:rPr lang="en-US" altLang="zh-CN"/>
                <a:t> </a:t>
              </a:r>
              <a:r>
                <a:rPr lang="zh-CN" altLang="en-US"/>
                <a:t>求函数  </a:t>
              </a:r>
              <a:endParaRPr lang="zh-CN" altLang="en-US" sz="2400" b="0"/>
            </a:p>
          </p:txBody>
        </p:sp>
        <p:graphicFrame>
          <p:nvGraphicFramePr>
            <p:cNvPr id="64517" name="Object 5"/>
            <p:cNvGraphicFramePr>
              <a:graphicFrameLocks noChangeAspect="1"/>
            </p:cNvGraphicFramePr>
            <p:nvPr/>
          </p:nvGraphicFramePr>
          <p:xfrm>
            <a:off x="1474" y="1616"/>
            <a:ext cx="143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35" name="Equation" r:id="rId5" imgW="2273300" imgH="482600" progId="Equation.DSMT4">
                    <p:embed/>
                  </p:oleObj>
                </mc:Choice>
                <mc:Fallback>
                  <p:oleObj name="Equation" r:id="rId5" imgW="2273300" imgH="4826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1616"/>
                          <a:ext cx="143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2806" y="1616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的偏导数</a:t>
              </a:r>
              <a:r>
                <a:rPr lang="en-US" altLang="zh-CN" sz="2800"/>
                <a:t>.</a:t>
              </a:r>
              <a:endParaRPr lang="en-US" altLang="zh-CN" b="0"/>
            </a:p>
          </p:txBody>
        </p:sp>
      </p:grpSp>
      <p:grpSp>
        <p:nvGrpSpPr>
          <p:cNvPr id="64533" name="Group 21"/>
          <p:cNvGrpSpPr>
            <a:grpSpLocks/>
          </p:cNvGrpSpPr>
          <p:nvPr/>
        </p:nvGrpSpPr>
        <p:grpSpPr bwMode="auto">
          <a:xfrm>
            <a:off x="593725" y="3151188"/>
            <a:ext cx="8072438" cy="519112"/>
            <a:chOff x="374" y="1985"/>
            <a:chExt cx="5085" cy="327"/>
          </a:xfrm>
        </p:grpSpPr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374" y="1985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解 </a:t>
              </a:r>
              <a:r>
                <a:rPr lang="zh-CN" altLang="en-US"/>
                <a:t>把  </a:t>
              </a:r>
              <a:endParaRPr lang="zh-CN" altLang="en-US" sz="2400" b="0"/>
            </a:p>
          </p:txBody>
        </p:sp>
        <p:graphicFrame>
          <p:nvGraphicFramePr>
            <p:cNvPr id="64520" name="Object 8"/>
            <p:cNvGraphicFramePr>
              <a:graphicFrameLocks noChangeAspect="1"/>
            </p:cNvGraphicFramePr>
            <p:nvPr/>
          </p:nvGraphicFramePr>
          <p:xfrm>
            <a:off x="905" y="1985"/>
            <a:ext cx="75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36" name="Equation" r:id="rId7" imgW="1193800" imgH="482600" progId="Equation.DSMT4">
                    <p:embed/>
                  </p:oleObj>
                </mc:Choice>
                <mc:Fallback>
                  <p:oleObj name="Equation" r:id="rId7" imgW="1193800" imgH="4826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1985"/>
                          <a:ext cx="75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1519" y="1985"/>
              <a:ext cx="39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依次看成幂函数和指数函数</a:t>
              </a:r>
              <a:r>
                <a:rPr lang="en-US" altLang="zh-CN" sz="2800"/>
                <a:t>,  </a:t>
              </a:r>
              <a:r>
                <a:rPr lang="zh-CN" altLang="en-US" sz="2800"/>
                <a:t>分别求得 </a:t>
              </a:r>
              <a:endParaRPr lang="zh-CN" altLang="en-US" b="0"/>
            </a:p>
          </p:txBody>
        </p:sp>
      </p:grpSp>
      <p:graphicFrame>
        <p:nvGraphicFramePr>
          <p:cNvPr id="64523" name="Object 11"/>
          <p:cNvGraphicFramePr>
            <a:graphicFrameLocks noChangeAspect="1"/>
          </p:cNvGraphicFramePr>
          <p:nvPr/>
        </p:nvGraphicFramePr>
        <p:xfrm>
          <a:off x="2570163" y="3789363"/>
          <a:ext cx="41624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37" name="Equation" r:id="rId9" imgW="4165600" imgH="914400" progId="Equation.DSMT4">
                  <p:embed/>
                </p:oleObj>
              </mc:Choice>
              <mc:Fallback>
                <p:oleObj name="Equation" r:id="rId9" imgW="4165600" imgH="9144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163" y="3789363"/>
                        <a:ext cx="41624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32" name="Group 20"/>
          <p:cNvGrpSpPr>
            <a:grpSpLocks/>
          </p:cNvGrpSpPr>
          <p:nvPr/>
        </p:nvGrpSpPr>
        <p:grpSpPr bwMode="auto">
          <a:xfrm>
            <a:off x="581025" y="4781550"/>
            <a:ext cx="7816850" cy="534988"/>
            <a:chOff x="366" y="3012"/>
            <a:chExt cx="4924" cy="337"/>
          </a:xfrm>
        </p:grpSpPr>
        <p:sp>
          <p:nvSpPr>
            <p:cNvPr id="64526" name="Rectangle 14"/>
            <p:cNvSpPr>
              <a:spLocks noChangeArrowheads="1"/>
            </p:cNvSpPr>
            <p:nvPr/>
          </p:nvSpPr>
          <p:spPr bwMode="auto">
            <a:xfrm>
              <a:off x="366" y="3022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4 </a:t>
              </a:r>
              <a:r>
                <a:rPr lang="zh-CN" altLang="en-US"/>
                <a:t>求三元函数 </a:t>
              </a:r>
              <a:endParaRPr lang="zh-CN" altLang="en-US" sz="2400" b="0"/>
            </a:p>
          </p:txBody>
        </p:sp>
        <p:graphicFrame>
          <p:nvGraphicFramePr>
            <p:cNvPr id="64525" name="Object 13"/>
            <p:cNvGraphicFramePr>
              <a:graphicFrameLocks noChangeAspect="1"/>
            </p:cNvGraphicFramePr>
            <p:nvPr/>
          </p:nvGraphicFramePr>
          <p:xfrm>
            <a:off x="1931" y="3022"/>
            <a:ext cx="191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38" name="Equation" r:id="rId11" imgW="3035300" imgH="469900" progId="Equation.DSMT4">
                    <p:embed/>
                  </p:oleObj>
                </mc:Choice>
                <mc:Fallback>
                  <p:oleObj name="Equation" r:id="rId11" imgW="3035300" imgH="4699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1" y="3022"/>
                          <a:ext cx="191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27" name="Rectangle 15"/>
            <p:cNvSpPr>
              <a:spLocks noChangeArrowheads="1"/>
            </p:cNvSpPr>
            <p:nvPr/>
          </p:nvSpPr>
          <p:spPr bwMode="auto">
            <a:xfrm>
              <a:off x="3770" y="3012"/>
              <a:ext cx="15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的偏导数</a:t>
              </a:r>
              <a:r>
                <a:rPr lang="en-US" altLang="zh-CN" sz="2800"/>
                <a:t>.        </a:t>
              </a:r>
              <a:endParaRPr lang="en-US" altLang="zh-CN" b="0"/>
            </a:p>
          </p:txBody>
        </p:sp>
      </p:grpSp>
      <p:sp>
        <p:nvSpPr>
          <p:cNvPr id="64528" name="Rectangle 16"/>
          <p:cNvSpPr>
            <a:spLocks noChangeArrowheads="1"/>
          </p:cNvSpPr>
          <p:nvPr/>
        </p:nvSpPr>
        <p:spPr bwMode="auto">
          <a:xfrm>
            <a:off x="611188" y="5445125"/>
            <a:ext cx="475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>
                <a:solidFill>
                  <a:srgbClr val="0000FF"/>
                </a:solidFill>
              </a:rPr>
              <a:t>解</a:t>
            </a:r>
            <a:r>
              <a:rPr lang="zh-CN" altLang="en-US" sz="2800"/>
              <a:t>  把 </a:t>
            </a:r>
            <a:r>
              <a:rPr lang="en-US" altLang="zh-CN" sz="2800" i="1"/>
              <a:t>y </a:t>
            </a:r>
            <a:r>
              <a:rPr lang="zh-CN" altLang="en-US" sz="2800"/>
              <a:t>和 </a:t>
            </a:r>
            <a:r>
              <a:rPr lang="en-US" altLang="zh-CN" sz="2800" i="1"/>
              <a:t>z </a:t>
            </a:r>
            <a:r>
              <a:rPr lang="zh-CN" altLang="en-US" sz="2800"/>
              <a:t>看作常数</a:t>
            </a:r>
            <a:r>
              <a:rPr lang="en-US" altLang="zh-CN" sz="2800"/>
              <a:t>, </a:t>
            </a:r>
            <a:r>
              <a:rPr lang="zh-CN" altLang="en-US" sz="2800"/>
              <a:t>得到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2" name="Object 4"/>
          <p:cNvGraphicFramePr>
            <a:graphicFrameLocks noChangeAspect="1"/>
          </p:cNvGraphicFramePr>
          <p:nvPr/>
        </p:nvGraphicFramePr>
        <p:xfrm>
          <a:off x="2519363" y="692150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7" name="Equation" r:id="rId3" imgW="3276600" imgH="914400" progId="Equation.DSMT4">
                  <p:embed/>
                </p:oleObj>
              </mc:Choice>
              <mc:Fallback>
                <p:oleObj name="Equation" r:id="rId3" imgW="3276600" imgH="914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692150"/>
                        <a:ext cx="3276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2470150" y="2349500"/>
          <a:ext cx="36861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8" name="Equation" r:id="rId5" imgW="3683000" imgH="914400" progId="Equation.DSMT4">
                  <p:embed/>
                </p:oleObj>
              </mc:Choice>
              <mc:Fallback>
                <p:oleObj name="Equation" r:id="rId5" imgW="3683000" imgH="9144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2349500"/>
                        <a:ext cx="36861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2393950" y="4149725"/>
          <a:ext cx="37623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9" name="Equation" r:id="rId7" imgW="3759200" imgH="914400" progId="Equation.DSMT4">
                  <p:embed/>
                </p:oleObj>
              </mc:Choice>
              <mc:Fallback>
                <p:oleObj name="Equation" r:id="rId7" imgW="3759200" imgH="914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4149725"/>
                        <a:ext cx="37623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636588" y="1700213"/>
            <a:ext cx="6734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把 </a:t>
            </a:r>
            <a:r>
              <a:rPr lang="en-US" altLang="zh-CN" sz="2800" i="1"/>
              <a:t>z</a:t>
            </a:r>
            <a:r>
              <a:rPr lang="en-US" altLang="zh-CN" sz="2800"/>
              <a:t> , </a:t>
            </a:r>
            <a:r>
              <a:rPr lang="en-US" altLang="zh-CN" sz="2800" i="1"/>
              <a:t>x</a:t>
            </a:r>
            <a:r>
              <a:rPr lang="en-US" altLang="zh-CN" sz="2800"/>
              <a:t> </a:t>
            </a:r>
            <a:r>
              <a:rPr lang="zh-CN" altLang="en-US" sz="2800"/>
              <a:t>看作常数</a:t>
            </a:r>
            <a:r>
              <a:rPr lang="en-US" altLang="zh-CN" sz="2800"/>
              <a:t>, </a:t>
            </a:r>
            <a:r>
              <a:rPr lang="zh-CN" altLang="en-US" sz="2800"/>
              <a:t>得到                                   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617538" y="3429000"/>
            <a:ext cx="541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把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 </a:t>
            </a:r>
            <a:r>
              <a:rPr lang="zh-CN" altLang="en-US"/>
              <a:t>看作常数</a:t>
            </a:r>
            <a:r>
              <a:rPr lang="en-US" altLang="zh-CN"/>
              <a:t>, </a:t>
            </a:r>
            <a:r>
              <a:rPr lang="zh-CN" altLang="en-US"/>
              <a:t>得到                     </a:t>
            </a:r>
            <a:endParaRPr lang="zh-CN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746375" y="484188"/>
            <a:ext cx="3841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sz="3600" b="0">
                <a:solidFill>
                  <a:srgbClr val="0000FF"/>
                </a:solidFill>
                <a:ea typeface="华文新魏" panose="02010800040101010101" pitchFamily="2" charset="-122"/>
              </a:rPr>
              <a:t>三、可微性条件    </a:t>
            </a:r>
            <a:endParaRPr lang="zh-CN" altLang="en-US" sz="900" b="0"/>
          </a:p>
        </p:txBody>
      </p:sp>
      <p:grpSp>
        <p:nvGrpSpPr>
          <p:cNvPr id="62487" name="Group 23"/>
          <p:cNvGrpSpPr>
            <a:grpSpLocks/>
          </p:cNvGrpSpPr>
          <p:nvPr/>
        </p:nvGrpSpPr>
        <p:grpSpPr bwMode="auto">
          <a:xfrm>
            <a:off x="558800" y="1196975"/>
            <a:ext cx="7964488" cy="519113"/>
            <a:chOff x="352" y="754"/>
            <a:chExt cx="5017" cy="327"/>
          </a:xfrm>
        </p:grpSpPr>
        <p:graphicFrame>
          <p:nvGraphicFramePr>
            <p:cNvPr id="62467" name="Object 3"/>
            <p:cNvGraphicFramePr>
              <a:graphicFrameLocks noChangeAspect="1"/>
            </p:cNvGraphicFramePr>
            <p:nvPr/>
          </p:nvGraphicFramePr>
          <p:xfrm>
            <a:off x="2391" y="799"/>
            <a:ext cx="297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8" name="Equation" r:id="rId3" imgW="4724400" imgH="444500" progId="Equation.DSMT4">
                    <p:embed/>
                  </p:oleObj>
                </mc:Choice>
                <mc:Fallback>
                  <p:oleObj name="Equation" r:id="rId3" imgW="4724400" imgH="4445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1" y="799"/>
                          <a:ext cx="297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2" name="Rectangle 8"/>
            <p:cNvSpPr>
              <a:spLocks noChangeArrowheads="1"/>
            </p:cNvSpPr>
            <p:nvPr/>
          </p:nvSpPr>
          <p:spPr bwMode="auto">
            <a:xfrm>
              <a:off x="352" y="754"/>
              <a:ext cx="2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由可微定义易知</a:t>
              </a:r>
              <a:r>
                <a:rPr lang="en-US" altLang="zh-CN">
                  <a:latin typeface="宋体" panose="02010600030101010101" pitchFamily="2" charset="-122"/>
                </a:rPr>
                <a:t>: </a:t>
              </a:r>
              <a:r>
                <a:rPr lang="zh-CN" altLang="en-US">
                  <a:latin typeface="宋体" panose="02010600030101010101" pitchFamily="2" charset="-122"/>
                </a:rPr>
                <a:t>若 </a:t>
              </a:r>
              <a:endParaRPr lang="zh-CN" altLang="en-US" sz="2400" b="0"/>
            </a:p>
          </p:txBody>
        </p:sp>
      </p:grpSp>
      <p:grpSp>
        <p:nvGrpSpPr>
          <p:cNvPr id="62486" name="Group 22"/>
          <p:cNvGrpSpPr>
            <a:grpSpLocks/>
          </p:cNvGrpSpPr>
          <p:nvPr/>
        </p:nvGrpSpPr>
        <p:grpSpPr bwMode="auto">
          <a:xfrm>
            <a:off x="684213" y="1773238"/>
            <a:ext cx="3233737" cy="538162"/>
            <a:chOff x="431" y="1117"/>
            <a:chExt cx="2037" cy="339"/>
          </a:xfrm>
        </p:grpSpPr>
        <p:graphicFrame>
          <p:nvGraphicFramePr>
            <p:cNvPr id="62473" name="Object 9"/>
            <p:cNvGraphicFramePr>
              <a:graphicFrameLocks noChangeAspect="1"/>
            </p:cNvGraphicFramePr>
            <p:nvPr/>
          </p:nvGraphicFramePr>
          <p:xfrm>
            <a:off x="431" y="1174"/>
            <a:ext cx="96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569" name="Equation" r:id="rId5" imgW="1524000" imgH="444500" progId="Equation.DSMT4">
                    <p:embed/>
                  </p:oleObj>
                </mc:Choice>
                <mc:Fallback>
                  <p:oleObj name="Equation" r:id="rId5" imgW="1524000" imgH="4445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174"/>
                          <a:ext cx="96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5" name="Rectangle 11"/>
            <p:cNvSpPr>
              <a:spLocks noChangeArrowheads="1"/>
            </p:cNvSpPr>
            <p:nvPr/>
          </p:nvSpPr>
          <p:spPr bwMode="auto">
            <a:xfrm>
              <a:off x="1338" y="1117"/>
              <a:ext cx="11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latin typeface="宋体" panose="02010600030101010101" pitchFamily="2" charset="-122"/>
                </a:rPr>
                <a:t>.</a:t>
              </a:r>
              <a:r>
                <a:rPr lang="zh-CN" altLang="en-US" sz="2800">
                  <a:latin typeface="宋体" panose="02010600030101010101" pitchFamily="2" charset="-122"/>
                </a:rPr>
                <a:t>这表明</a:t>
              </a:r>
              <a:r>
                <a:rPr lang="en-US" altLang="zh-CN" sz="2800">
                  <a:latin typeface="宋体" panose="02010600030101010101" pitchFamily="2" charset="-122"/>
                </a:rPr>
                <a:t>: </a:t>
              </a:r>
              <a:endParaRPr lang="en-US" altLang="zh-CN" b="0"/>
            </a:p>
          </p:txBody>
        </p:sp>
      </p:grpSp>
      <p:sp>
        <p:nvSpPr>
          <p:cNvPr id="62478" name="Rectangle 14"/>
          <p:cNvSpPr>
            <a:spLocks noChangeArrowheads="1"/>
          </p:cNvSpPr>
          <p:nvPr/>
        </p:nvSpPr>
        <p:spPr bwMode="auto">
          <a:xfrm>
            <a:off x="1403350" y="2420938"/>
            <a:ext cx="6121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800">
                <a:solidFill>
                  <a:srgbClr val="0000FF"/>
                </a:solidFill>
              </a:rPr>
              <a:t>“</a:t>
            </a:r>
            <a:r>
              <a:rPr lang="en-US" altLang="zh-CN" sz="2800">
                <a:solidFill>
                  <a:srgbClr val="0000FF"/>
                </a:solidFill>
                <a:latin typeface="宋体" panose="02010600030101010101" pitchFamily="2" charset="-122"/>
              </a:rPr>
              <a:t> </a:t>
            </a:r>
            <a:r>
              <a:rPr lang="zh-CN" altLang="en-US" sz="2800">
                <a:solidFill>
                  <a:srgbClr val="0000FF"/>
                </a:solidFill>
                <a:latin typeface="宋体" panose="02010600030101010101" pitchFamily="2" charset="-122"/>
              </a:rPr>
              <a:t>连续是可微的一个必要条件．</a:t>
            </a:r>
            <a:r>
              <a:rPr lang="zh-CN" altLang="en-US" sz="2800">
                <a:solidFill>
                  <a:srgbClr val="0000FF"/>
                </a:solidFill>
              </a:rPr>
              <a:t>”</a:t>
            </a:r>
            <a:endParaRPr lang="zh-CN" altLang="en-US" b="0"/>
          </a:p>
        </p:txBody>
      </p:sp>
      <p:sp>
        <p:nvSpPr>
          <p:cNvPr id="62479" name="Rectangle 15"/>
          <p:cNvSpPr>
            <a:spLocks noChangeArrowheads="1"/>
          </p:cNvSpPr>
          <p:nvPr/>
        </p:nvSpPr>
        <p:spPr bwMode="auto">
          <a:xfrm>
            <a:off x="579438" y="3068638"/>
            <a:ext cx="7953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此外</a:t>
            </a:r>
            <a:r>
              <a:rPr lang="en-US" altLang="zh-CN"/>
              <a:t>,  </a:t>
            </a:r>
            <a:r>
              <a:rPr lang="zh-CN" altLang="en-US"/>
              <a:t>由 </a:t>
            </a:r>
            <a:r>
              <a:rPr lang="en-US" altLang="zh-CN"/>
              <a:t>(5),  (6) </a:t>
            </a:r>
            <a:r>
              <a:rPr lang="zh-CN" altLang="en-US"/>
              <a:t>两式又可得到可微的另一必要条  </a:t>
            </a:r>
          </a:p>
        </p:txBody>
      </p:sp>
      <p:sp>
        <p:nvSpPr>
          <p:cNvPr id="62480" name="Rectangle 16"/>
          <p:cNvSpPr>
            <a:spLocks noChangeArrowheads="1"/>
          </p:cNvSpPr>
          <p:nvPr/>
        </p:nvSpPr>
        <p:spPr bwMode="auto">
          <a:xfrm>
            <a:off x="579438" y="3644900"/>
            <a:ext cx="8239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件</a:t>
            </a:r>
            <a:r>
              <a:rPr lang="en-US" altLang="zh-CN"/>
              <a:t>:                                       </a:t>
            </a:r>
          </a:p>
        </p:txBody>
      </p:sp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600075" y="4221163"/>
            <a:ext cx="8075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</a:rPr>
              <a:t>定理</a:t>
            </a:r>
            <a:r>
              <a:rPr lang="en-US" altLang="zh-CN">
                <a:solidFill>
                  <a:srgbClr val="FF0000"/>
                </a:solidFill>
              </a:rPr>
              <a:t>17.1</a:t>
            </a:r>
            <a:r>
              <a:rPr lang="en-US" altLang="zh-CN"/>
              <a:t>  </a:t>
            </a:r>
            <a:r>
              <a:rPr lang="zh-CN" altLang="en-US"/>
              <a:t>若二元函数 </a:t>
            </a:r>
            <a:r>
              <a:rPr lang="en-US" altLang="zh-CN" i="1"/>
              <a:t>f  </a:t>
            </a:r>
            <a:r>
              <a:rPr lang="zh-CN" altLang="en-US"/>
              <a:t>在其定义域内一点 </a:t>
            </a:r>
            <a:r>
              <a:rPr lang="en-US" altLang="zh-CN"/>
              <a:t>( </a:t>
            </a:r>
            <a:r>
              <a:rPr lang="en-US" altLang="zh-CN" i="1"/>
              <a:t>x</a:t>
            </a:r>
            <a:r>
              <a:rPr lang="en-US" altLang="zh-CN" baseline="-25000"/>
              <a:t>0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 baseline="-25000"/>
              <a:t>0</a:t>
            </a:r>
            <a:r>
              <a:rPr lang="en-US" altLang="zh-CN"/>
              <a:t> ) </a:t>
            </a:r>
          </a:p>
        </p:txBody>
      </p:sp>
      <p:sp>
        <p:nvSpPr>
          <p:cNvPr id="62482" name="Rectangle 18"/>
          <p:cNvSpPr>
            <a:spLocks noChangeArrowheads="1"/>
          </p:cNvSpPr>
          <p:nvPr/>
        </p:nvSpPr>
        <p:spPr bwMode="auto">
          <a:xfrm>
            <a:off x="585788" y="4868863"/>
            <a:ext cx="78914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处可微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f </a:t>
            </a:r>
            <a:r>
              <a:rPr lang="zh-CN" altLang="en-US"/>
              <a:t>在该点关于每个自变量的偏导数都存 </a:t>
            </a:r>
          </a:p>
        </p:txBody>
      </p:sp>
      <p:sp>
        <p:nvSpPr>
          <p:cNvPr id="62483" name="Rectangle 19"/>
          <p:cNvSpPr>
            <a:spLocks noChangeArrowheads="1"/>
          </p:cNvSpPr>
          <p:nvPr/>
        </p:nvSpPr>
        <p:spPr bwMode="auto">
          <a:xfrm>
            <a:off x="611188" y="5473700"/>
            <a:ext cx="67452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在．此时</a:t>
            </a:r>
            <a:r>
              <a:rPr lang="en-US" altLang="zh-CN"/>
              <a:t>,  (1) </a:t>
            </a:r>
            <a:r>
              <a:rPr lang="zh-CN" altLang="en-US"/>
              <a:t>式中的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274888" y="566738"/>
          <a:ext cx="4457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4" name="Equation" r:id="rId3" imgW="4457700" imgH="482600" progId="Equation.DSMT4">
                  <p:embed/>
                </p:oleObj>
              </mc:Choice>
              <mc:Fallback>
                <p:oleObj name="Equation" r:id="rId3" imgW="4457700" imgH="482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4888" y="566738"/>
                        <a:ext cx="4457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458" name="Group 18"/>
          <p:cNvGrpSpPr>
            <a:grpSpLocks/>
          </p:cNvGrpSpPr>
          <p:nvPr/>
        </p:nvGrpSpPr>
        <p:grpSpPr bwMode="auto">
          <a:xfrm>
            <a:off x="596900" y="1109663"/>
            <a:ext cx="8007350" cy="534987"/>
            <a:chOff x="376" y="699"/>
            <a:chExt cx="5044" cy="337"/>
          </a:xfrm>
        </p:grpSpPr>
        <p:sp>
          <p:nvSpPr>
            <p:cNvPr id="61445" name="Rectangle 5"/>
            <p:cNvSpPr>
              <a:spLocks noChangeArrowheads="1"/>
            </p:cNvSpPr>
            <p:nvPr/>
          </p:nvSpPr>
          <p:spPr bwMode="auto">
            <a:xfrm>
              <a:off x="376" y="699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于是</a:t>
              </a:r>
              <a:r>
                <a:rPr lang="en-US" altLang="zh-CN"/>
                <a:t>,  </a:t>
              </a:r>
              <a:r>
                <a:rPr lang="zh-CN" altLang="en-US"/>
                <a:t>函数 </a:t>
              </a:r>
              <a:endParaRPr lang="zh-CN" altLang="en-US" sz="2400" b="0"/>
            </a:p>
          </p:txBody>
        </p:sp>
        <p:graphicFrame>
          <p:nvGraphicFramePr>
            <p:cNvPr id="61444" name="Object 4"/>
            <p:cNvGraphicFramePr>
              <a:graphicFrameLocks noChangeAspect="1"/>
            </p:cNvGraphicFramePr>
            <p:nvPr/>
          </p:nvGraphicFramePr>
          <p:xfrm>
            <a:off x="1519" y="733"/>
            <a:ext cx="15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65" name="Equation" r:id="rId5" imgW="2413000" imgH="444500" progId="Equation.DSMT4">
                    <p:embed/>
                  </p:oleObj>
                </mc:Choice>
                <mc:Fallback>
                  <p:oleObj name="Equation" r:id="rId5" imgW="2413000" imgH="4445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733"/>
                          <a:ext cx="151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46" name="Rectangle 6"/>
            <p:cNvSpPr>
              <a:spLocks noChangeArrowheads="1"/>
            </p:cNvSpPr>
            <p:nvPr/>
          </p:nvSpPr>
          <p:spPr bwMode="auto">
            <a:xfrm>
              <a:off x="2961" y="709"/>
              <a:ext cx="24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的全微分</a:t>
              </a:r>
              <a:r>
                <a:rPr lang="zh-CN" altLang="en-US" sz="1400"/>
                <a:t> </a:t>
              </a:r>
              <a:r>
                <a:rPr lang="en-US" altLang="zh-CN"/>
                <a:t>(2)</a:t>
              </a:r>
              <a:r>
                <a:rPr lang="en-US" altLang="zh-CN" sz="1400"/>
                <a:t> </a:t>
              </a:r>
              <a:r>
                <a:rPr lang="zh-CN" altLang="en-US"/>
                <a:t>可惟一地表</a:t>
              </a:r>
              <a:endParaRPr lang="zh-CN" altLang="en-US" sz="2400" b="0"/>
            </a:p>
          </p:txBody>
        </p:sp>
      </p:grp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596900" y="1700213"/>
            <a:ext cx="1166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示为</a:t>
            </a: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547813" y="2382838"/>
          <a:ext cx="6273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6" name="Equation" r:id="rId7" imgW="6273800" imgH="482600" progId="Equation.DSMT4">
                  <p:embed/>
                </p:oleObj>
              </mc:Choice>
              <mc:Fallback>
                <p:oleObj name="Equation" r:id="rId7" imgW="6273800" imgH="482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382838"/>
                        <a:ext cx="62738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1" name="Rectangle 11"/>
          <p:cNvSpPr>
            <a:spLocks noChangeArrowheads="1"/>
          </p:cNvSpPr>
          <p:nvPr/>
        </p:nvSpPr>
        <p:spPr bwMode="auto">
          <a:xfrm>
            <a:off x="582613" y="2959100"/>
            <a:ext cx="7951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与一元函数一样</a:t>
            </a:r>
            <a:r>
              <a:rPr lang="en-US" altLang="zh-CN"/>
              <a:t>, </a:t>
            </a:r>
            <a:r>
              <a:rPr lang="zh-CN" altLang="en-US"/>
              <a:t>若约定自变量的增量等于自变量 </a:t>
            </a:r>
          </a:p>
        </p:txBody>
      </p:sp>
      <p:sp>
        <p:nvSpPr>
          <p:cNvPr id="61452" name="Rectangle 12"/>
          <p:cNvSpPr>
            <a:spLocks noChangeArrowheads="1"/>
          </p:cNvSpPr>
          <p:nvPr/>
        </p:nvSpPr>
        <p:spPr bwMode="auto">
          <a:xfrm>
            <a:off x="596900" y="3538538"/>
            <a:ext cx="2058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的微分，即 </a:t>
            </a:r>
          </a:p>
        </p:txBody>
      </p:sp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2909888" y="4149725"/>
          <a:ext cx="288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7" name="Equation" r:id="rId9" imgW="2882900" imgH="381000" progId="Equation.DSMT4">
                  <p:embed/>
                </p:oleObj>
              </mc:Choice>
              <mc:Fallback>
                <p:oleObj name="Equation" r:id="rId9" imgW="2882900" imgH="381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4149725"/>
                        <a:ext cx="28860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Rectangle 15"/>
          <p:cNvSpPr>
            <a:spLocks noChangeArrowheads="1"/>
          </p:cNvSpPr>
          <p:nvPr/>
        </p:nvSpPr>
        <p:spPr bwMode="auto">
          <a:xfrm>
            <a:off x="467544" y="4653136"/>
            <a:ext cx="5708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则全微分又可写为                              </a:t>
            </a:r>
          </a:p>
        </p:txBody>
      </p: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1673225" y="5373688"/>
          <a:ext cx="60674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8" name="Equation" r:id="rId11" imgW="6070600" imgH="482600" progId="Equation.DSMT4">
                  <p:embed/>
                </p:oleObj>
              </mc:Choice>
              <mc:Fallback>
                <p:oleObj name="Equation" r:id="rId11" imgW="6070600" imgH="4826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3225" y="5373688"/>
                        <a:ext cx="60674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88963" y="473075"/>
            <a:ext cx="800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若函数 </a:t>
            </a:r>
            <a:r>
              <a:rPr lang="en-US" altLang="zh-CN" i="1"/>
              <a:t>f </a:t>
            </a:r>
            <a:r>
              <a:rPr lang="zh-CN" altLang="en-US"/>
              <a:t>在区域 </a:t>
            </a:r>
            <a:r>
              <a:rPr lang="en-US" altLang="zh-CN" i="1"/>
              <a:t>D </a:t>
            </a:r>
            <a:r>
              <a:rPr lang="zh-CN" altLang="en-US"/>
              <a:t>的每一点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 </a:t>
            </a:r>
            <a:r>
              <a:rPr lang="zh-CN" altLang="en-US"/>
              <a:t>都可微</a:t>
            </a:r>
            <a:r>
              <a:rPr lang="en-US" altLang="zh-CN"/>
              <a:t>,  </a:t>
            </a:r>
            <a:r>
              <a:rPr lang="zh-CN" altLang="en-US"/>
              <a:t>则称函  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08013" y="1181100"/>
            <a:ext cx="771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 </a:t>
            </a:r>
            <a:r>
              <a:rPr lang="en-US" altLang="zh-CN" i="1"/>
              <a:t>f </a:t>
            </a:r>
            <a:r>
              <a:rPr lang="zh-CN" altLang="en-US"/>
              <a:t>在区域 </a:t>
            </a:r>
            <a:r>
              <a:rPr lang="en-US" altLang="zh-CN" i="1"/>
              <a:t>D </a:t>
            </a:r>
            <a:r>
              <a:rPr lang="zh-CN" altLang="en-US"/>
              <a:t>上可微，且 </a:t>
            </a:r>
            <a:r>
              <a:rPr lang="en-US" altLang="zh-CN" i="1"/>
              <a:t>f </a:t>
            </a: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上的全微分为    </a:t>
            </a:r>
          </a:p>
        </p:txBody>
      </p:sp>
      <p:grpSp>
        <p:nvGrpSpPr>
          <p:cNvPr id="60442" name="Group 26"/>
          <p:cNvGrpSpPr>
            <a:grpSpLocks/>
          </p:cNvGrpSpPr>
          <p:nvPr/>
        </p:nvGrpSpPr>
        <p:grpSpPr bwMode="auto">
          <a:xfrm>
            <a:off x="1487488" y="1844675"/>
            <a:ext cx="7116763" cy="519113"/>
            <a:chOff x="937" y="1162"/>
            <a:chExt cx="4483" cy="327"/>
          </a:xfrm>
        </p:grpSpPr>
        <p:graphicFrame>
          <p:nvGraphicFramePr>
            <p:cNvPr id="6042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3121203"/>
                </p:ext>
              </p:extLst>
            </p:nvPr>
          </p:nvGraphicFramePr>
          <p:xfrm>
            <a:off x="937" y="1183"/>
            <a:ext cx="334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4" name="Equation" r:id="rId3" imgW="5308600" imgH="482600" progId="Equation.DSMT4">
                    <p:embed/>
                  </p:oleObj>
                </mc:Choice>
                <mc:Fallback>
                  <p:oleObj name="Equation" r:id="rId3" imgW="5308600" imgH="4826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1183"/>
                          <a:ext cx="334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22" name="Rectangle 6"/>
            <p:cNvSpPr>
              <a:spLocks noChangeArrowheads="1"/>
            </p:cNvSpPr>
            <p:nvPr/>
          </p:nvSpPr>
          <p:spPr bwMode="auto">
            <a:xfrm>
              <a:off x="5042" y="116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</a:rPr>
                <a:t>(8)</a:t>
              </a:r>
              <a:endParaRPr lang="en-US" altLang="zh-CN" sz="2400" b="0"/>
            </a:p>
          </p:txBody>
        </p:sp>
      </p:grpSp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611188" y="2540000"/>
            <a:ext cx="4608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 dirty="0">
                <a:solidFill>
                  <a:srgbClr val="0000FF"/>
                </a:solidFill>
              </a:rPr>
              <a:t>定理</a:t>
            </a:r>
            <a:r>
              <a:rPr lang="en-US" altLang="zh-CN" dirty="0">
                <a:solidFill>
                  <a:srgbClr val="0000FF"/>
                </a:solidFill>
              </a:rPr>
              <a:t>17. 1 </a:t>
            </a:r>
            <a:r>
              <a:rPr lang="zh-CN" altLang="en-US" dirty="0">
                <a:solidFill>
                  <a:srgbClr val="0000FF"/>
                </a:solidFill>
              </a:rPr>
              <a:t>的应用</a:t>
            </a:r>
            <a:r>
              <a:rPr lang="en-US" altLang="zh-CN" dirty="0">
                <a:solidFill>
                  <a:srgbClr val="0000FF"/>
                </a:solidFill>
              </a:rPr>
              <a:t>:  </a:t>
            </a:r>
            <a:r>
              <a:rPr lang="zh-CN" altLang="en-US" dirty="0"/>
              <a:t>对于函数                               </a:t>
            </a:r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2916238" y="3213100"/>
          <a:ext cx="304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75" name="Equation" r:id="rId5" imgW="3048000" imgH="609600" progId="Equation.DSMT4">
                  <p:embed/>
                </p:oleObj>
              </mc:Choice>
              <mc:Fallback>
                <p:oleObj name="Equation" r:id="rId5" imgW="3048000" imgH="6096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3213100"/>
                        <a:ext cx="3048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43" name="Group 27"/>
          <p:cNvGrpSpPr>
            <a:grpSpLocks/>
          </p:cNvGrpSpPr>
          <p:nvPr/>
        </p:nvGrpSpPr>
        <p:grpSpPr bwMode="auto">
          <a:xfrm>
            <a:off x="568325" y="3943350"/>
            <a:ext cx="7777163" cy="541338"/>
            <a:chOff x="358" y="2454"/>
            <a:chExt cx="4899" cy="341"/>
          </a:xfrm>
        </p:grpSpPr>
        <p:sp>
          <p:nvSpPr>
            <p:cNvPr id="60426" name="Rectangle 10"/>
            <p:cNvSpPr>
              <a:spLocks noChangeArrowheads="1"/>
            </p:cNvSpPr>
            <p:nvPr/>
          </p:nvSpPr>
          <p:spPr bwMode="auto">
            <a:xfrm>
              <a:off x="358" y="2468"/>
              <a:ext cx="9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由于       </a:t>
              </a:r>
            </a:p>
          </p:txBody>
        </p:sp>
        <p:graphicFrame>
          <p:nvGraphicFramePr>
            <p:cNvPr id="60427" name="Object 11"/>
            <p:cNvGraphicFramePr>
              <a:graphicFrameLocks noChangeAspect="1"/>
            </p:cNvGraphicFramePr>
            <p:nvPr/>
          </p:nvGraphicFramePr>
          <p:xfrm>
            <a:off x="881" y="2529"/>
            <a:ext cx="264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6" name="Equation" r:id="rId7" imgW="4203700" imgH="393700" progId="Equation.DSMT4">
                    <p:embed/>
                  </p:oleObj>
                </mc:Choice>
                <mc:Fallback>
                  <p:oleObj name="Equation" r:id="rId7" imgW="4203700" imgH="3937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1" y="2529"/>
                          <a:ext cx="264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31" name="Object 15"/>
            <p:cNvGraphicFramePr>
              <a:graphicFrameLocks noChangeAspect="1"/>
            </p:cNvGraphicFramePr>
            <p:nvPr/>
          </p:nvGraphicFramePr>
          <p:xfrm>
            <a:off x="4633" y="2538"/>
            <a:ext cx="62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7" name="Equation" r:id="rId9" imgW="990170" imgH="393529" progId="Equation.DSMT4">
                    <p:embed/>
                  </p:oleObj>
                </mc:Choice>
                <mc:Fallback>
                  <p:oleObj name="Equation" r:id="rId9" imgW="990170" imgH="393529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3" y="2538"/>
                          <a:ext cx="62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2" name="Rectangle 16"/>
            <p:cNvSpPr>
              <a:spLocks noChangeArrowheads="1"/>
            </p:cNvSpPr>
            <p:nvPr/>
          </p:nvSpPr>
          <p:spPr bwMode="auto">
            <a:xfrm>
              <a:off x="3473" y="2454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它们分别在</a:t>
              </a:r>
              <a:endParaRPr lang="zh-CN" altLang="en-US" sz="2400" b="0"/>
            </a:p>
          </p:txBody>
        </p:sp>
      </p:grpSp>
      <p:grpSp>
        <p:nvGrpSpPr>
          <p:cNvPr id="60444" name="Group 28"/>
          <p:cNvGrpSpPr>
            <a:grpSpLocks/>
          </p:cNvGrpSpPr>
          <p:nvPr/>
        </p:nvGrpSpPr>
        <p:grpSpPr bwMode="auto">
          <a:xfrm>
            <a:off x="684213" y="4676775"/>
            <a:ext cx="7848600" cy="581025"/>
            <a:chOff x="431" y="2946"/>
            <a:chExt cx="4944" cy="366"/>
          </a:xfrm>
        </p:grpSpPr>
        <p:graphicFrame>
          <p:nvGraphicFramePr>
            <p:cNvPr id="60430" name="Object 14"/>
            <p:cNvGraphicFramePr>
              <a:graphicFrameLocks noChangeAspect="1"/>
            </p:cNvGraphicFramePr>
            <p:nvPr/>
          </p:nvGraphicFramePr>
          <p:xfrm>
            <a:off x="431" y="3003"/>
            <a:ext cx="8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8" name="Equation" r:id="rId11" imgW="1295400" imgH="431800" progId="Equation.DSMT4">
                    <p:embed/>
                  </p:oleObj>
                </mc:Choice>
                <mc:Fallback>
                  <p:oleObj name="Equation" r:id="rId11" imgW="1295400" imgH="4318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003"/>
                          <a:ext cx="8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429" name="Object 13"/>
            <p:cNvGraphicFramePr>
              <a:graphicFrameLocks noChangeAspect="1"/>
            </p:cNvGraphicFramePr>
            <p:nvPr/>
          </p:nvGraphicFramePr>
          <p:xfrm>
            <a:off x="2472" y="3001"/>
            <a:ext cx="103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79" name="Equation" r:id="rId13" imgW="1651000" imgH="444500" progId="Equation.DSMT4">
                    <p:embed/>
                  </p:oleObj>
                </mc:Choice>
                <mc:Fallback>
                  <p:oleObj name="Equation" r:id="rId13" imgW="1651000" imgH="444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001"/>
                          <a:ext cx="103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4" name="Rectangle 18"/>
            <p:cNvSpPr>
              <a:spLocks noChangeArrowheads="1"/>
            </p:cNvSpPr>
            <p:nvPr/>
          </p:nvSpPr>
          <p:spPr bwMode="auto">
            <a:xfrm>
              <a:off x="1142" y="2946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都不可导，即</a:t>
              </a:r>
              <a:endParaRPr lang="zh-CN" altLang="en-US" sz="2400" b="0"/>
            </a:p>
          </p:txBody>
        </p:sp>
        <p:graphicFrame>
          <p:nvGraphicFramePr>
            <p:cNvPr id="60436" name="Object 20"/>
            <p:cNvGraphicFramePr>
              <a:graphicFrameLocks noChangeAspect="1"/>
            </p:cNvGraphicFramePr>
            <p:nvPr/>
          </p:nvGraphicFramePr>
          <p:xfrm>
            <a:off x="3557" y="3000"/>
            <a:ext cx="181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0" name="Equation" r:id="rId15" imgW="2882900" imgH="495300" progId="Equation.DSMT4">
                    <p:embed/>
                  </p:oleObj>
                </mc:Choice>
                <mc:Fallback>
                  <p:oleObj name="Equation" r:id="rId15" imgW="2882900" imgH="4953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7" y="3000"/>
                          <a:ext cx="181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0445" name="Group 29"/>
          <p:cNvGrpSpPr>
            <a:grpSpLocks/>
          </p:cNvGrpSpPr>
          <p:nvPr/>
        </p:nvGrpSpPr>
        <p:grpSpPr bwMode="auto">
          <a:xfrm>
            <a:off x="601663" y="5407025"/>
            <a:ext cx="4556125" cy="519113"/>
            <a:chOff x="379" y="3406"/>
            <a:chExt cx="2870" cy="327"/>
          </a:xfrm>
        </p:grpSpPr>
        <p:graphicFrame>
          <p:nvGraphicFramePr>
            <p:cNvPr id="60435" name="Object 19"/>
            <p:cNvGraphicFramePr>
              <a:graphicFrameLocks noChangeAspect="1"/>
            </p:cNvGraphicFramePr>
            <p:nvPr/>
          </p:nvGraphicFramePr>
          <p:xfrm>
            <a:off x="651" y="3460"/>
            <a:ext cx="25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781" name="Equation" r:id="rId17" imgW="4127500" imgH="431800" progId="Equation.DSMT4">
                    <p:embed/>
                  </p:oleObj>
                </mc:Choice>
                <mc:Fallback>
                  <p:oleObj name="Equation" r:id="rId17" imgW="4127500" imgH="4318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" y="3460"/>
                          <a:ext cx="25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38" name="Rectangle 22"/>
            <p:cNvSpPr>
              <a:spLocks noChangeArrowheads="1"/>
            </p:cNvSpPr>
            <p:nvPr/>
          </p:nvSpPr>
          <p:spPr bwMode="auto">
            <a:xfrm>
              <a:off x="379" y="340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故</a:t>
              </a:r>
              <a:endParaRPr lang="zh-CN" altLang="en-US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394" name="Object 2"/>
          <p:cNvGraphicFramePr>
            <a:graphicFrameLocks noChangeAspect="1"/>
          </p:cNvGraphicFramePr>
          <p:nvPr/>
        </p:nvGraphicFramePr>
        <p:xfrm>
          <a:off x="827088" y="4530725"/>
          <a:ext cx="74580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83" name="Equation" r:id="rId3" imgW="7454900" imgH="914400" progId="Equation.DSMT4">
                  <p:embed/>
                </p:oleObj>
              </mc:Choice>
              <mc:Fallback>
                <p:oleObj name="Equation" r:id="rId3" imgW="7454900" imgH="9144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30725"/>
                        <a:ext cx="74580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663575" y="533400"/>
            <a:ext cx="29003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再看一个例子</a:t>
            </a:r>
            <a:r>
              <a:rPr lang="en-US" altLang="zh-CN"/>
              <a:t>:                                                  </a:t>
            </a:r>
            <a:endParaRPr lang="en-US" altLang="zh-CN" sz="2400" b="0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582613" y="306863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在原点的可微性．</a:t>
            </a:r>
          </a:p>
        </p:txBody>
      </p:sp>
      <p:grpSp>
        <p:nvGrpSpPr>
          <p:cNvPr id="59401" name="Group 9"/>
          <p:cNvGrpSpPr>
            <a:grpSpLocks/>
          </p:cNvGrpSpPr>
          <p:nvPr/>
        </p:nvGrpSpPr>
        <p:grpSpPr bwMode="auto">
          <a:xfrm>
            <a:off x="592138" y="1176338"/>
            <a:ext cx="7724775" cy="1676400"/>
            <a:chOff x="385" y="709"/>
            <a:chExt cx="4866" cy="1056"/>
          </a:xfrm>
        </p:grpSpPr>
        <p:graphicFrame>
          <p:nvGraphicFramePr>
            <p:cNvPr id="59395" name="Object 3"/>
            <p:cNvGraphicFramePr>
              <a:graphicFrameLocks noChangeAspect="1"/>
            </p:cNvGraphicFramePr>
            <p:nvPr/>
          </p:nvGraphicFramePr>
          <p:xfrm>
            <a:off x="1837" y="709"/>
            <a:ext cx="3414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484" name="Equation" r:id="rId5" imgW="5422900" imgH="1676400" progId="Equation.DSMT4">
                    <p:embed/>
                  </p:oleObj>
                </mc:Choice>
                <mc:Fallback>
                  <p:oleObj name="Equation" r:id="rId5" imgW="5422900" imgH="167640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7" y="709"/>
                          <a:ext cx="3414" cy="1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00" name="Rectangle 8"/>
            <p:cNvSpPr>
              <a:spLocks noChangeArrowheads="1"/>
            </p:cNvSpPr>
            <p:nvPr/>
          </p:nvSpPr>
          <p:spPr bwMode="auto">
            <a:xfrm>
              <a:off x="385" y="1062"/>
              <a:ext cx="14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5  </a:t>
              </a:r>
              <a:r>
                <a:rPr lang="zh-CN" altLang="en-US"/>
                <a:t>考察函数</a:t>
              </a:r>
            </a:p>
          </p:txBody>
        </p:sp>
      </p:grp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595313" y="3795713"/>
            <a:ext cx="6424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解  </a:t>
            </a:r>
            <a:r>
              <a:rPr lang="zh-CN" altLang="en-US"/>
              <a:t>按偏导数的定义先求出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1997075" y="404813"/>
            <a:ext cx="5003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</a:t>
            </a:r>
            <a:r>
              <a:rPr lang="zh-CN" altLang="en-US" sz="36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可微性与全微分</a:t>
            </a:r>
            <a:r>
              <a:rPr lang="zh-CN" altLang="en-US" sz="4000" b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</a:t>
            </a:r>
          </a:p>
        </p:txBody>
      </p:sp>
      <p:grpSp>
        <p:nvGrpSpPr>
          <p:cNvPr id="50214" name="Group 38"/>
          <p:cNvGrpSpPr>
            <a:grpSpLocks/>
          </p:cNvGrpSpPr>
          <p:nvPr/>
        </p:nvGrpSpPr>
        <p:grpSpPr bwMode="auto">
          <a:xfrm>
            <a:off x="611188" y="1196975"/>
            <a:ext cx="7766050" cy="525463"/>
            <a:chOff x="385" y="754"/>
            <a:chExt cx="4892" cy="331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385" y="754"/>
              <a:ext cx="15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定义</a:t>
              </a:r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solidFill>
                    <a:srgbClr val="FF0000"/>
                  </a:solidFill>
                  <a:cs typeface="Times New Roman" panose="02020603050405020304" pitchFamily="18" charset="0"/>
                </a:rPr>
                <a:t>1</a:t>
              </a:r>
              <a:r>
                <a:rPr lang="en-US" altLang="zh-CN">
                  <a:solidFill>
                    <a:srgbClr val="FF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设函数</a:t>
              </a:r>
              <a:endParaRPr lang="zh-CN" altLang="en-US" sz="2400" b="0"/>
            </a:p>
          </p:txBody>
        </p:sp>
        <p:graphicFrame>
          <p:nvGraphicFramePr>
            <p:cNvPr id="50179" name="Object 3"/>
            <p:cNvGraphicFramePr>
              <a:graphicFrameLocks noChangeAspect="1"/>
            </p:cNvGraphicFramePr>
            <p:nvPr/>
          </p:nvGraphicFramePr>
          <p:xfrm>
            <a:off x="1798" y="793"/>
            <a:ext cx="271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19" name="Equation" r:id="rId3" imgW="4318000" imgH="457200" progId="Equation.DSMT4">
                    <p:embed/>
                  </p:oleObj>
                </mc:Choice>
                <mc:Fallback>
                  <p:oleObj name="Equation" r:id="rId3" imgW="4318000" imgH="457200" progId="Equation.DSMT4">
                    <p:embed/>
                    <p:pic>
                      <p:nvPicPr>
                        <p:cNvPr id="0" name="Picture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8" y="793"/>
                          <a:ext cx="271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4468" y="758"/>
              <a:ext cx="8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内有定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50218" name="Group 42"/>
          <p:cNvGrpSpPr>
            <a:grpSpLocks/>
          </p:cNvGrpSpPr>
          <p:nvPr/>
        </p:nvGrpSpPr>
        <p:grpSpPr bwMode="auto">
          <a:xfrm>
            <a:off x="611188" y="1816100"/>
            <a:ext cx="7962900" cy="576263"/>
            <a:chOff x="385" y="1144"/>
            <a:chExt cx="5016" cy="363"/>
          </a:xfrm>
        </p:grpSpPr>
        <p:graphicFrame>
          <p:nvGraphicFramePr>
            <p:cNvPr id="50183" name="Object 7"/>
            <p:cNvGraphicFramePr>
              <a:graphicFrameLocks noChangeAspect="1"/>
            </p:cNvGraphicFramePr>
            <p:nvPr/>
          </p:nvGraphicFramePr>
          <p:xfrm>
            <a:off x="1253" y="1217"/>
            <a:ext cx="33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0" name="Equation" r:id="rId5" imgW="5270500" imgH="431800" progId="Equation.DSMT4">
                    <p:embed/>
                  </p:oleObj>
                </mc:Choice>
                <mc:Fallback>
                  <p:oleObj name="Equation" r:id="rId5" imgW="5270500" imgH="4318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3" y="1217"/>
                          <a:ext cx="33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385" y="1144"/>
              <a:ext cx="9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义</a:t>
              </a:r>
              <a:r>
                <a:rPr lang="en-US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对于</a:t>
              </a:r>
              <a:endParaRPr lang="zh-CN" altLang="en-US" sz="2400" b="0"/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4558" y="1180"/>
              <a:ext cx="8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若</a:t>
              </a:r>
              <a:r>
                <a:rPr lang="zh-CN" altLang="en-US" sz="120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900">
                  <a:latin typeface="华文新魏" panose="02010800040101010101" pitchFamily="2" charset="-122"/>
                  <a:ea typeface="华文新魏" panose="02010800040101010101" pitchFamily="2" charset="-122"/>
                </a:rPr>
                <a:t> </a:t>
              </a:r>
              <a:r>
                <a:rPr lang="en-US" altLang="zh-CN" i="1"/>
                <a:t>f </a:t>
              </a:r>
              <a:r>
                <a:rPr lang="en-US" altLang="zh-CN" sz="1200" i="1"/>
                <a:t> </a:t>
              </a:r>
              <a:r>
                <a:rPr lang="zh-CN" altLang="en-US"/>
                <a:t>在 </a:t>
              </a:r>
            </a:p>
          </p:txBody>
        </p:sp>
      </p:grpSp>
      <p:grpSp>
        <p:nvGrpSpPr>
          <p:cNvPr id="50217" name="Group 41"/>
          <p:cNvGrpSpPr>
            <a:grpSpLocks/>
          </p:cNvGrpSpPr>
          <p:nvPr/>
        </p:nvGrpSpPr>
        <p:grpSpPr bwMode="auto">
          <a:xfrm>
            <a:off x="703263" y="2525713"/>
            <a:ext cx="4144962" cy="525462"/>
            <a:chOff x="443" y="1591"/>
            <a:chExt cx="2611" cy="331"/>
          </a:xfrm>
        </p:grpSpPr>
        <p:graphicFrame>
          <p:nvGraphicFramePr>
            <p:cNvPr id="50189" name="Object 13"/>
            <p:cNvGraphicFramePr>
              <a:graphicFrameLocks noChangeAspect="1"/>
            </p:cNvGraphicFramePr>
            <p:nvPr/>
          </p:nvGraphicFramePr>
          <p:xfrm>
            <a:off x="443" y="1637"/>
            <a:ext cx="3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1" name="Equation" r:id="rId7" imgW="571252" imgH="431613" progId="Equation.DSMT4">
                    <p:embed/>
                  </p:oleObj>
                </mc:Choice>
                <mc:Fallback>
                  <p:oleObj name="Equation" r:id="rId7" imgW="571252" imgH="431613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1637"/>
                          <a:ext cx="36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88" name="Object 12"/>
            <p:cNvGraphicFramePr>
              <a:graphicFrameLocks noChangeAspect="1"/>
            </p:cNvGraphicFramePr>
            <p:nvPr/>
          </p:nvGraphicFramePr>
          <p:xfrm>
            <a:off x="1758" y="1652"/>
            <a:ext cx="12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2" name="Equation" r:id="rId9" imgW="2057400" imgH="431800" progId="Equation.DSMT4">
                    <p:embed/>
                  </p:oleObj>
                </mc:Choice>
                <mc:Fallback>
                  <p:oleObj name="Equation" r:id="rId9" imgW="2057400" imgH="4318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8" y="1652"/>
                          <a:ext cx="129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760" y="1591"/>
              <a:ext cx="10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的全增量</a:t>
              </a:r>
              <a:r>
                <a:rPr lang="zh-CN" altLang="en-US" sz="1000">
                  <a:cs typeface="Times New Roman" panose="02020603050405020304" pitchFamily="18" charset="0"/>
                </a:rPr>
                <a:t>　</a:t>
              </a:r>
              <a:endParaRPr lang="zh-CN" altLang="en-US" sz="2400" b="0"/>
            </a:p>
          </p:txBody>
        </p:sp>
      </p:grpSp>
      <p:grpSp>
        <p:nvGrpSpPr>
          <p:cNvPr id="50213" name="Group 37"/>
          <p:cNvGrpSpPr>
            <a:grpSpLocks/>
          </p:cNvGrpSpPr>
          <p:nvPr/>
        </p:nvGrpSpPr>
        <p:grpSpPr bwMode="auto">
          <a:xfrm>
            <a:off x="1863725" y="3175000"/>
            <a:ext cx="6740525" cy="962025"/>
            <a:chOff x="1174" y="2053"/>
            <a:chExt cx="4246" cy="606"/>
          </a:xfrm>
        </p:grpSpPr>
        <p:graphicFrame>
          <p:nvGraphicFramePr>
            <p:cNvPr id="50192" name="Object 16"/>
            <p:cNvGraphicFramePr>
              <a:graphicFrameLocks noChangeAspect="1"/>
            </p:cNvGraphicFramePr>
            <p:nvPr/>
          </p:nvGraphicFramePr>
          <p:xfrm>
            <a:off x="1174" y="2053"/>
            <a:ext cx="3384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3" name="Equation" r:id="rId11" imgW="5372100" imgH="965200" progId="Equation.DSMT4">
                    <p:embed/>
                  </p:oleObj>
                </mc:Choice>
                <mc:Fallback>
                  <p:oleObj name="Equation" r:id="rId11" imgW="5372100" imgH="9652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2053"/>
                          <a:ext cx="3384" cy="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5042" y="2251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(1)</a:t>
              </a:r>
              <a:endParaRPr lang="en-US" altLang="zh-CN" sz="2400" b="0"/>
            </a:p>
          </p:txBody>
        </p:sp>
      </p:grpSp>
      <p:grpSp>
        <p:nvGrpSpPr>
          <p:cNvPr id="50209" name="Group 33"/>
          <p:cNvGrpSpPr>
            <a:grpSpLocks/>
          </p:cNvGrpSpPr>
          <p:nvPr/>
        </p:nvGrpSpPr>
        <p:grpSpPr bwMode="auto">
          <a:xfrm>
            <a:off x="620713" y="4154488"/>
            <a:ext cx="7829550" cy="592137"/>
            <a:chOff x="158" y="2704"/>
            <a:chExt cx="4932" cy="373"/>
          </a:xfrm>
        </p:grpSpPr>
        <p:graphicFrame>
          <p:nvGraphicFramePr>
            <p:cNvPr id="50196" name="Object 20"/>
            <p:cNvGraphicFramePr>
              <a:graphicFrameLocks noChangeAspect="1"/>
            </p:cNvGraphicFramePr>
            <p:nvPr/>
          </p:nvGraphicFramePr>
          <p:xfrm>
            <a:off x="1973" y="2795"/>
            <a:ext cx="3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4" name="Equation" r:id="rId13" imgW="571252" imgH="431613" progId="Equation.DSMT4">
                    <p:embed/>
                  </p:oleObj>
                </mc:Choice>
                <mc:Fallback>
                  <p:oleObj name="Equation" r:id="rId13" imgW="571252" imgH="431613" progId="Equation.DSMT4">
                    <p:embed/>
                    <p:pic>
                      <p:nvPicPr>
                        <p:cNvPr id="0" name="Picture 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3" y="2795"/>
                          <a:ext cx="36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5" name="Object 19"/>
            <p:cNvGraphicFramePr>
              <a:graphicFrameLocks noChangeAspect="1"/>
            </p:cNvGraphicFramePr>
            <p:nvPr/>
          </p:nvGraphicFramePr>
          <p:xfrm>
            <a:off x="3560" y="2704"/>
            <a:ext cx="153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5" name="Equation" r:id="rId14" imgW="2425700" imgH="571500" progId="Equation.DSMT4">
                    <p:embed/>
                  </p:oleObj>
                </mc:Choice>
                <mc:Fallback>
                  <p:oleObj name="Equation" r:id="rId14" imgW="2425700" imgH="571500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2704"/>
                          <a:ext cx="1530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7" name="Rectangle 21"/>
            <p:cNvSpPr>
              <a:spLocks noChangeArrowheads="1"/>
            </p:cNvSpPr>
            <p:nvPr/>
          </p:nvSpPr>
          <p:spPr bwMode="auto">
            <a:xfrm>
              <a:off x="158" y="2750"/>
              <a:ext cx="18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其中</a:t>
              </a:r>
              <a:r>
                <a:rPr lang="en-US" altLang="zh-CN" i="1">
                  <a:cs typeface="Times New Roman" panose="02020603050405020304" pitchFamily="18" charset="0"/>
                </a:rPr>
                <a:t>A</a:t>
              </a:r>
              <a:r>
                <a:rPr lang="en-US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en-US" altLang="zh-CN" i="1">
                  <a:cs typeface="Times New Roman" panose="02020603050405020304" pitchFamily="18" charset="0"/>
                </a:rPr>
                <a:t>B</a:t>
              </a:r>
              <a:r>
                <a:rPr lang="zh-CN" altLang="en-US">
                  <a:cs typeface="Times New Roman" panose="02020603050405020304" pitchFamily="18" charset="0"/>
                </a:rPr>
                <a:t>是仅与点</a:t>
              </a:r>
              <a:endParaRPr lang="zh-CN" altLang="en-US" sz="2400" b="0"/>
            </a:p>
          </p:txBody>
        </p:sp>
        <p:sp>
          <p:nvSpPr>
            <p:cNvPr id="50198" name="Rectangle 22"/>
            <p:cNvSpPr>
              <a:spLocks noChangeArrowheads="1"/>
            </p:cNvSpPr>
            <p:nvPr/>
          </p:nvSpPr>
          <p:spPr bwMode="auto">
            <a:xfrm>
              <a:off x="2245" y="2750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有关的常数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endParaRPr lang="en-US" altLang="zh-CN" sz="2400" b="0"/>
            </a:p>
          </p:txBody>
        </p:sp>
      </p:grpSp>
      <p:grpSp>
        <p:nvGrpSpPr>
          <p:cNvPr id="50215" name="Group 39"/>
          <p:cNvGrpSpPr>
            <a:grpSpLocks/>
          </p:cNvGrpSpPr>
          <p:nvPr/>
        </p:nvGrpSpPr>
        <p:grpSpPr bwMode="auto">
          <a:xfrm>
            <a:off x="693738" y="4854575"/>
            <a:ext cx="7645400" cy="519113"/>
            <a:chOff x="437" y="3040"/>
            <a:chExt cx="4816" cy="327"/>
          </a:xfrm>
        </p:grpSpPr>
        <p:graphicFrame>
          <p:nvGraphicFramePr>
            <p:cNvPr id="50200" name="Object 24"/>
            <p:cNvGraphicFramePr>
              <a:graphicFrameLocks noChangeAspect="1"/>
            </p:cNvGraphicFramePr>
            <p:nvPr/>
          </p:nvGraphicFramePr>
          <p:xfrm>
            <a:off x="437" y="3085"/>
            <a:ext cx="9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6" name="Equation" r:id="rId16" imgW="1562100" imgH="431800" progId="Equation.DSMT4">
                    <p:embed/>
                  </p:oleObj>
                </mc:Choice>
                <mc:Fallback>
                  <p:oleObj name="Equation" r:id="rId16" imgW="1562100" imgH="4318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" y="3085"/>
                          <a:ext cx="98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199" name="Object 23"/>
            <p:cNvGraphicFramePr>
              <a:graphicFrameLocks noChangeAspect="1"/>
            </p:cNvGraphicFramePr>
            <p:nvPr/>
          </p:nvGraphicFramePr>
          <p:xfrm>
            <a:off x="4244" y="3085"/>
            <a:ext cx="36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7" name="Equation" r:id="rId18" imgW="571252" imgH="431613" progId="Equation.DSMT4">
                    <p:embed/>
                  </p:oleObj>
                </mc:Choice>
                <mc:Fallback>
                  <p:oleObj name="Equation" r:id="rId18" imgW="571252" imgH="431613" progId="Equation.DSMT4">
                    <p:embed/>
                    <p:pic>
                      <p:nvPicPr>
                        <p:cNvPr id="0" name="Picture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4" y="3085"/>
                          <a:ext cx="36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1383" y="3040"/>
              <a:ext cx="295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的高阶无穷小量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则称</a:t>
              </a:r>
              <a:r>
                <a:rPr lang="zh-CN" altLang="en-US">
                  <a:cs typeface="Times New Roman" panose="02020603050405020304" pitchFamily="18" charset="0"/>
                </a:rPr>
                <a:t> </a:t>
              </a:r>
              <a:r>
                <a:rPr lang="zh-CN" altLang="en-US" sz="1000">
                  <a:cs typeface="Times New Roman" panose="02020603050405020304" pitchFamily="18" charset="0"/>
                </a:rPr>
                <a:t> </a:t>
              </a:r>
              <a:r>
                <a:rPr lang="en-US" altLang="zh-CN" i="1">
                  <a:cs typeface="Times New Roman" panose="02020603050405020304" pitchFamily="18" charset="0"/>
                </a:rPr>
                <a:t>f </a:t>
              </a:r>
              <a:r>
                <a:rPr lang="en-US" altLang="zh-CN" sz="1000" i="1">
                  <a:cs typeface="Times New Roman" panose="02020603050405020304" pitchFamily="18" charset="0"/>
                </a:rPr>
                <a:t> 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在点</a:t>
              </a:r>
              <a:endParaRPr lang="zh-CN" altLang="en-US" sz="2400" b="0"/>
            </a:p>
          </p:txBody>
        </p:sp>
        <p:sp>
          <p:nvSpPr>
            <p:cNvPr id="50203" name="Rectangle 27"/>
            <p:cNvSpPr>
              <a:spLocks noChangeArrowheads="1"/>
            </p:cNvSpPr>
            <p:nvPr/>
          </p:nvSpPr>
          <p:spPr bwMode="auto">
            <a:xfrm>
              <a:off x="4519" y="3040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可微</a:t>
              </a:r>
              <a:r>
                <a:rPr lang="en-US" altLang="zh-CN">
                  <a:cs typeface="Times New Roman" panose="02020603050405020304" pitchFamily="18" charset="0"/>
                </a:rPr>
                <a:t>.  </a:t>
              </a:r>
              <a:endParaRPr lang="en-US" altLang="zh-CN" sz="2400" b="0"/>
            </a:p>
          </p:txBody>
        </p:sp>
      </p:grpSp>
      <p:grpSp>
        <p:nvGrpSpPr>
          <p:cNvPr id="50216" name="Group 40"/>
          <p:cNvGrpSpPr>
            <a:grpSpLocks/>
          </p:cNvGrpSpPr>
          <p:nvPr/>
        </p:nvGrpSpPr>
        <p:grpSpPr bwMode="auto">
          <a:xfrm>
            <a:off x="611188" y="5468938"/>
            <a:ext cx="7850187" cy="519112"/>
            <a:chOff x="385" y="3421"/>
            <a:chExt cx="4945" cy="327"/>
          </a:xfrm>
        </p:grpSpPr>
        <p:sp>
          <p:nvSpPr>
            <p:cNvPr id="50205" name="Rectangle 29"/>
            <p:cNvSpPr>
              <a:spLocks noChangeArrowheads="1"/>
            </p:cNvSpPr>
            <p:nvPr/>
          </p:nvSpPr>
          <p:spPr bwMode="auto">
            <a:xfrm>
              <a:off x="385" y="3421"/>
              <a:ext cx="18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并称</a:t>
              </a:r>
              <a:r>
                <a:rPr lang="zh-CN" altLang="en-US" sz="1200">
                  <a:latin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cs typeface="Times New Roman" panose="02020603050405020304" pitchFamily="18" charset="0"/>
                </a:rPr>
                <a:t>(1)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式中关于</a:t>
              </a:r>
              <a:endParaRPr lang="zh-CN" altLang="en-US" sz="2400" b="0"/>
            </a:p>
          </p:txBody>
        </p:sp>
        <p:graphicFrame>
          <p:nvGraphicFramePr>
            <p:cNvPr id="50204" name="Object 28"/>
            <p:cNvGraphicFramePr>
              <a:graphicFrameLocks noChangeAspect="1"/>
            </p:cNvGraphicFramePr>
            <p:nvPr/>
          </p:nvGraphicFramePr>
          <p:xfrm>
            <a:off x="2172" y="3463"/>
            <a:ext cx="31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628" name="Equation" r:id="rId19" imgW="5016500" imgH="431800" progId="Equation.DSMT4">
                    <p:embed/>
                  </p:oleObj>
                </mc:Choice>
                <mc:Fallback>
                  <p:oleObj name="Equation" r:id="rId19" imgW="5016500" imgH="431800" progId="Equation.DSMT4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2" y="3463"/>
                          <a:ext cx="31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382" name="Group 14"/>
          <p:cNvGrpSpPr>
            <a:grpSpLocks/>
          </p:cNvGrpSpPr>
          <p:nvPr/>
        </p:nvGrpSpPr>
        <p:grpSpPr bwMode="auto">
          <a:xfrm>
            <a:off x="563563" y="476250"/>
            <a:ext cx="7948612" cy="557213"/>
            <a:chOff x="431" y="391"/>
            <a:chExt cx="5007" cy="351"/>
          </a:xfrm>
        </p:grpSpPr>
        <p:sp>
          <p:nvSpPr>
            <p:cNvPr id="58371" name="Rectangle 3"/>
            <p:cNvSpPr>
              <a:spLocks noChangeArrowheads="1"/>
            </p:cNvSpPr>
            <p:nvPr/>
          </p:nvSpPr>
          <p:spPr bwMode="auto">
            <a:xfrm>
              <a:off x="431" y="391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同理可得</a:t>
              </a:r>
              <a:endParaRPr lang="zh-CN" altLang="en-US" sz="2400" b="0"/>
            </a:p>
          </p:txBody>
        </p:sp>
        <p:graphicFrame>
          <p:nvGraphicFramePr>
            <p:cNvPr id="58370" name="Object 2"/>
            <p:cNvGraphicFramePr>
              <a:graphicFrameLocks noChangeAspect="1"/>
            </p:cNvGraphicFramePr>
            <p:nvPr/>
          </p:nvGraphicFramePr>
          <p:xfrm>
            <a:off x="1338" y="436"/>
            <a:ext cx="131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45" name="Equation" r:id="rId3" imgW="2082800" imgH="482600" progId="Equation.DSMT4">
                    <p:embed/>
                  </p:oleObj>
                </mc:Choice>
                <mc:Fallback>
                  <p:oleObj name="Equation" r:id="rId3" imgW="2082800" imgH="4826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436"/>
                          <a:ext cx="131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2608" y="391"/>
              <a:ext cx="28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若 </a:t>
              </a:r>
              <a:r>
                <a:rPr lang="en-US" altLang="zh-CN" i="1"/>
                <a:t>f</a:t>
              </a:r>
              <a:r>
                <a:rPr lang="en-US" altLang="zh-CN" sz="1400" i="1"/>
                <a:t>  </a:t>
              </a:r>
              <a:r>
                <a:rPr lang="zh-CN" altLang="en-US"/>
                <a:t>在原点可微</a:t>
              </a:r>
              <a:r>
                <a:rPr lang="en-US" altLang="zh-CN"/>
                <a:t>,  </a:t>
              </a:r>
              <a:r>
                <a:rPr lang="zh-CN" altLang="en-US"/>
                <a:t>则              </a:t>
              </a:r>
              <a:endParaRPr lang="zh-CN" altLang="en-US" sz="2400" b="0"/>
            </a:p>
          </p:txBody>
        </p:sp>
      </p:grpSp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611188" y="1268413"/>
          <a:ext cx="78136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6" name="Equation" r:id="rId5" imgW="7886700" imgH="1612900" progId="Equation.DSMT4">
                  <p:embed/>
                </p:oleObj>
              </mc:Choice>
              <mc:Fallback>
                <p:oleObj name="Equation" r:id="rId5" imgW="7886700" imgH="16129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268413"/>
                        <a:ext cx="7813675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6" name="Object 8"/>
          <p:cNvGraphicFramePr>
            <a:graphicFrameLocks noChangeAspect="1"/>
          </p:cNvGraphicFramePr>
          <p:nvPr/>
        </p:nvGraphicFramePr>
        <p:xfrm>
          <a:off x="598488" y="3213100"/>
          <a:ext cx="7797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547" name="Equation" r:id="rId7" imgW="7797800" imgH="571500" progId="Equation.DSMT4">
                  <p:embed/>
                </p:oleObj>
              </mc:Choice>
              <mc:Fallback>
                <p:oleObj name="Equation" r:id="rId7" imgW="7797800" imgH="5715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488" y="3213100"/>
                        <a:ext cx="7797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8384" name="Group 16"/>
          <p:cNvGrpSpPr>
            <a:grpSpLocks/>
          </p:cNvGrpSpPr>
          <p:nvPr/>
        </p:nvGrpSpPr>
        <p:grpSpPr bwMode="auto">
          <a:xfrm>
            <a:off x="620713" y="4005263"/>
            <a:ext cx="8054975" cy="923925"/>
            <a:chOff x="391" y="2523"/>
            <a:chExt cx="5074" cy="582"/>
          </a:xfrm>
        </p:grpSpPr>
        <p:graphicFrame>
          <p:nvGraphicFramePr>
            <p:cNvPr id="58378" name="Object 10"/>
            <p:cNvGraphicFramePr>
              <a:graphicFrameLocks noChangeAspect="1"/>
            </p:cNvGraphicFramePr>
            <p:nvPr/>
          </p:nvGraphicFramePr>
          <p:xfrm>
            <a:off x="391" y="2523"/>
            <a:ext cx="1512" cy="5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548" name="Equation" r:id="rId9" imgW="2400300" imgH="927100" progId="Equation.DSMT4">
                    <p:embed/>
                  </p:oleObj>
                </mc:Choice>
                <mc:Fallback>
                  <p:oleObj name="Equation" r:id="rId9" imgW="2400300" imgH="9271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" y="2523"/>
                          <a:ext cx="1512" cy="5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381" name="Rectangle 13"/>
            <p:cNvSpPr>
              <a:spLocks noChangeArrowheads="1"/>
            </p:cNvSpPr>
            <p:nvPr/>
          </p:nvSpPr>
          <p:spPr bwMode="auto">
            <a:xfrm>
              <a:off x="1927" y="2614"/>
              <a:ext cx="35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却不存在 </a:t>
              </a:r>
              <a:r>
                <a:rPr lang="en-US" altLang="zh-CN"/>
                <a:t>(</a:t>
              </a:r>
              <a:r>
                <a:rPr lang="zh-CN" altLang="en-US"/>
                <a:t>第十六章</a:t>
              </a:r>
              <a:r>
                <a:rPr lang="en-US" altLang="zh-CN"/>
                <a:t>§2 </a:t>
              </a:r>
              <a:r>
                <a:rPr lang="zh-CN" altLang="en-US"/>
                <a:t>例</a:t>
              </a:r>
              <a:r>
                <a:rPr lang="en-US" altLang="zh-CN"/>
                <a:t>3),  </a:t>
              </a:r>
              <a:r>
                <a:rPr lang="zh-CN" altLang="en-US"/>
                <a:t>故此   </a:t>
              </a:r>
              <a:endParaRPr lang="zh-CN" altLang="en-US" i="1"/>
            </a:p>
          </p:txBody>
        </p:sp>
      </p:grpSp>
      <p:sp>
        <p:nvSpPr>
          <p:cNvPr id="58383" name="Rectangle 15"/>
          <p:cNvSpPr>
            <a:spLocks noChangeArrowheads="1"/>
          </p:cNvSpPr>
          <p:nvPr/>
        </p:nvSpPr>
        <p:spPr bwMode="auto">
          <a:xfrm>
            <a:off x="539750" y="5186363"/>
            <a:ext cx="439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/>
              <a:t> </a:t>
            </a:r>
            <a:r>
              <a:rPr lang="en-US" altLang="zh-CN" i="1" dirty="0"/>
              <a:t>f 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zh-CN" altLang="en-US" dirty="0"/>
              <a:t>在原点</a:t>
            </a:r>
            <a:r>
              <a:rPr lang="zh-CN" altLang="en-US" dirty="0">
                <a:solidFill>
                  <a:srgbClr val="0000FF"/>
                </a:solidFill>
              </a:rPr>
              <a:t>不可微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544513" y="549275"/>
            <a:ext cx="813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以前知道，一元函数可微与存在导数是等价的．而 </a:t>
            </a:r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604838" y="1157288"/>
            <a:ext cx="8069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这个例子说明</a:t>
            </a:r>
            <a:r>
              <a:rPr lang="en-US" altLang="zh-CN"/>
              <a:t>:  </a:t>
            </a:r>
            <a:r>
              <a:rPr lang="zh-CN" altLang="en-US"/>
              <a:t>对于多元函数</a:t>
            </a:r>
            <a:r>
              <a:rPr lang="en-US" altLang="zh-CN"/>
              <a:t>, </a:t>
            </a:r>
            <a:r>
              <a:rPr lang="zh-CN" altLang="en-US"/>
              <a:t>偏导数即使都存在</a:t>
            </a:r>
            <a:r>
              <a:rPr lang="en-US" altLang="zh-CN"/>
              <a:t>,  </a:t>
            </a: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579438" y="1819275"/>
            <a:ext cx="8070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该函数也不一定可微．现在不禁要问</a:t>
            </a:r>
            <a:r>
              <a:rPr lang="en-US" altLang="zh-CN"/>
              <a:t>:  </a:t>
            </a:r>
            <a:r>
              <a:rPr lang="zh-CN" altLang="en-US"/>
              <a:t>当所有偏导 </a:t>
            </a:r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544513" y="2468563"/>
            <a:ext cx="8218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数都存在时</a:t>
            </a:r>
            <a:r>
              <a:rPr lang="en-US" altLang="zh-CN"/>
              <a:t>,  </a:t>
            </a:r>
            <a:r>
              <a:rPr lang="zh-CN" altLang="en-US"/>
              <a:t>还需要添加哪些条件</a:t>
            </a:r>
            <a:r>
              <a:rPr lang="en-US" altLang="zh-CN"/>
              <a:t>, </a:t>
            </a:r>
            <a:r>
              <a:rPr lang="zh-CN" altLang="en-US"/>
              <a:t>才能保证函数可 </a:t>
            </a: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579438" y="3173413"/>
            <a:ext cx="3686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微呢</a:t>
            </a:r>
            <a:r>
              <a:rPr lang="en-US" altLang="zh-CN" sz="2800"/>
              <a:t>?  </a:t>
            </a:r>
            <a:r>
              <a:rPr lang="zh-CN" altLang="en-US" sz="2800"/>
              <a:t>请看如下定理</a:t>
            </a:r>
            <a:r>
              <a:rPr lang="en-US" altLang="zh-CN" sz="2800"/>
              <a:t>:                                           </a:t>
            </a:r>
          </a:p>
        </p:txBody>
      </p:sp>
      <p:grpSp>
        <p:nvGrpSpPr>
          <p:cNvPr id="57373" name="Group 29"/>
          <p:cNvGrpSpPr>
            <a:grpSpLocks/>
          </p:cNvGrpSpPr>
          <p:nvPr/>
        </p:nvGrpSpPr>
        <p:grpSpPr bwMode="auto">
          <a:xfrm>
            <a:off x="590550" y="3821113"/>
            <a:ext cx="7940675" cy="573087"/>
            <a:chOff x="390" y="2513"/>
            <a:chExt cx="5002" cy="361"/>
          </a:xfrm>
        </p:grpSpPr>
        <p:sp>
          <p:nvSpPr>
            <p:cNvPr id="57353" name="Rectangle 9"/>
            <p:cNvSpPr>
              <a:spLocks noChangeArrowheads="1"/>
            </p:cNvSpPr>
            <p:nvPr/>
          </p:nvSpPr>
          <p:spPr bwMode="auto">
            <a:xfrm>
              <a:off x="390" y="2547"/>
              <a:ext cx="36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FF0000"/>
                  </a:solidFill>
                  <a:cs typeface="Times New Roman" panose="02020603050405020304" pitchFamily="18" charset="0"/>
                </a:rPr>
                <a:t>定理 </a:t>
              </a:r>
              <a:r>
                <a:rPr lang="en-US" altLang="zh-CN">
                  <a:solidFill>
                    <a:srgbClr val="FF0000"/>
                  </a:solidFill>
                </a:rPr>
                <a:t>17.2</a:t>
              </a:r>
              <a:r>
                <a:rPr lang="en-US" altLang="zh-CN" sz="1400">
                  <a:solidFill>
                    <a:srgbClr val="FF0000"/>
                  </a:solidFill>
                </a:rPr>
                <a:t> 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r>
                <a:rPr lang="en-US" altLang="zh-CN" sz="1400">
                  <a:solidFill>
                    <a:srgbClr val="0000FF"/>
                  </a:solidFill>
                </a:rPr>
                <a:t> 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可微的充分条件</a:t>
              </a:r>
              <a:r>
                <a:rPr lang="zh-CN" altLang="en-US" sz="1400">
                  <a:solidFill>
                    <a:srgbClr val="0000FF"/>
                  </a:solidFill>
                </a:rPr>
                <a:t> </a:t>
              </a:r>
              <a:r>
                <a:rPr lang="en-US" altLang="zh-CN">
                  <a:solidFill>
                    <a:srgbClr val="0000FF"/>
                  </a:solidFill>
                </a:rPr>
                <a:t>)</a:t>
              </a:r>
              <a:r>
                <a:rPr lang="en-US" altLang="zh-CN"/>
                <a:t>  </a:t>
              </a:r>
              <a:r>
                <a:rPr lang="zh-CN" altLang="en-US">
                  <a:cs typeface="Times New Roman" panose="02020603050405020304" pitchFamily="18" charset="0"/>
                </a:rPr>
                <a:t>若函数</a:t>
              </a:r>
              <a:endParaRPr lang="zh-CN" altLang="en-US" sz="2400" b="0"/>
            </a:p>
          </p:txBody>
        </p:sp>
        <p:graphicFrame>
          <p:nvGraphicFramePr>
            <p:cNvPr id="57352" name="Object 8"/>
            <p:cNvGraphicFramePr>
              <a:graphicFrameLocks noChangeAspect="1"/>
            </p:cNvGraphicFramePr>
            <p:nvPr/>
          </p:nvGraphicFramePr>
          <p:xfrm>
            <a:off x="3948" y="2592"/>
            <a:ext cx="11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4" name="Equation" r:id="rId3" imgW="1841500" imgH="393700" progId="Equation.DSMT4">
                    <p:embed/>
                  </p:oleObj>
                </mc:Choice>
                <mc:Fallback>
                  <p:oleObj name="Equation" r:id="rId3" imgW="1841500" imgH="3937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48" y="2592"/>
                          <a:ext cx="11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4" name="Rectangle 10"/>
            <p:cNvSpPr>
              <a:spLocks noChangeArrowheads="1"/>
            </p:cNvSpPr>
            <p:nvPr/>
          </p:nvSpPr>
          <p:spPr bwMode="auto">
            <a:xfrm>
              <a:off x="5033" y="2513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grpSp>
        <p:nvGrpSpPr>
          <p:cNvPr id="57371" name="Group 27"/>
          <p:cNvGrpSpPr>
            <a:grpSpLocks/>
          </p:cNvGrpSpPr>
          <p:nvPr/>
        </p:nvGrpSpPr>
        <p:grpSpPr bwMode="auto">
          <a:xfrm>
            <a:off x="611188" y="4530725"/>
            <a:ext cx="7929562" cy="595313"/>
            <a:chOff x="385" y="2846"/>
            <a:chExt cx="4995" cy="375"/>
          </a:xfrm>
        </p:grpSpPr>
        <p:graphicFrame>
          <p:nvGraphicFramePr>
            <p:cNvPr id="57356" name="Object 12"/>
            <p:cNvGraphicFramePr>
              <a:graphicFrameLocks noChangeAspect="1"/>
            </p:cNvGraphicFramePr>
            <p:nvPr/>
          </p:nvGraphicFramePr>
          <p:xfrm>
            <a:off x="623" y="2921"/>
            <a:ext cx="102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5" name="Equation" r:id="rId5" imgW="1625600" imgH="431800" progId="Equation.DSMT4">
                    <p:embed/>
                  </p:oleObj>
                </mc:Choice>
                <mc:Fallback>
                  <p:oleObj name="Equation" r:id="rId5" imgW="1625600" imgH="4318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" y="2921"/>
                          <a:ext cx="102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55" name="Object 11"/>
            <p:cNvGraphicFramePr>
              <a:graphicFrameLocks noChangeAspect="1"/>
            </p:cNvGraphicFramePr>
            <p:nvPr/>
          </p:nvGraphicFramePr>
          <p:xfrm>
            <a:off x="3833" y="2909"/>
            <a:ext cx="97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6" name="Equation" r:id="rId7" imgW="1548728" imgH="495085" progId="Equation.DSMT4">
                    <p:embed/>
                  </p:oleObj>
                </mc:Choice>
                <mc:Fallback>
                  <p:oleObj name="Equation" r:id="rId7" imgW="1548728" imgH="495085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909"/>
                          <a:ext cx="97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57" name="Rectangle 13"/>
            <p:cNvSpPr>
              <a:spLocks noChangeArrowheads="1"/>
            </p:cNvSpPr>
            <p:nvPr/>
          </p:nvSpPr>
          <p:spPr bwMode="auto">
            <a:xfrm>
              <a:off x="385" y="284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点</a:t>
              </a:r>
              <a:endParaRPr lang="zh-CN" altLang="en-US" sz="2400" b="0"/>
            </a:p>
          </p:txBody>
        </p:sp>
        <p:sp>
          <p:nvSpPr>
            <p:cNvPr id="57358" name="Rectangle 14"/>
            <p:cNvSpPr>
              <a:spLocks noChangeArrowheads="1"/>
            </p:cNvSpPr>
            <p:nvPr/>
          </p:nvSpPr>
          <p:spPr bwMode="auto">
            <a:xfrm>
              <a:off x="1560" y="2864"/>
              <a:ext cx="23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的某邻域内存在偏导数</a:t>
              </a:r>
              <a:endParaRPr lang="zh-CN" altLang="en-US" sz="2400" b="0"/>
            </a:p>
          </p:txBody>
        </p:sp>
        <p:sp>
          <p:nvSpPr>
            <p:cNvPr id="57359" name="Rectangle 15"/>
            <p:cNvSpPr>
              <a:spLocks noChangeArrowheads="1"/>
            </p:cNvSpPr>
            <p:nvPr/>
          </p:nvSpPr>
          <p:spPr bwMode="auto">
            <a:xfrm>
              <a:off x="4740" y="2864"/>
              <a:ext cx="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且它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grpSp>
        <p:nvGrpSpPr>
          <p:cNvPr id="57372" name="Group 28"/>
          <p:cNvGrpSpPr>
            <a:grpSpLocks/>
          </p:cNvGrpSpPr>
          <p:nvPr/>
        </p:nvGrpSpPr>
        <p:grpSpPr bwMode="auto">
          <a:xfrm>
            <a:off x="611188" y="5313363"/>
            <a:ext cx="5389562" cy="563562"/>
            <a:chOff x="385" y="3363"/>
            <a:chExt cx="3395" cy="355"/>
          </a:xfrm>
        </p:grpSpPr>
        <p:graphicFrame>
          <p:nvGraphicFramePr>
            <p:cNvPr id="57362" name="Object 18"/>
            <p:cNvGraphicFramePr>
              <a:graphicFrameLocks noChangeAspect="1"/>
            </p:cNvGraphicFramePr>
            <p:nvPr/>
          </p:nvGraphicFramePr>
          <p:xfrm>
            <a:off x="1167" y="3438"/>
            <a:ext cx="21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7" name="Equation" r:id="rId9" imgW="342751" imgH="431613" progId="Equation.DSMT4">
                    <p:embed/>
                  </p:oleObj>
                </mc:Choice>
                <mc:Fallback>
                  <p:oleObj name="Equation" r:id="rId9" imgW="342751" imgH="431613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7" y="3438"/>
                          <a:ext cx="21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1" name="Object 17"/>
            <p:cNvGraphicFramePr>
              <a:graphicFrameLocks noChangeAspect="1"/>
            </p:cNvGraphicFramePr>
            <p:nvPr/>
          </p:nvGraphicFramePr>
          <p:xfrm>
            <a:off x="2200" y="3442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8" name="Equation" r:id="rId11" imgW="507780" imgH="393529" progId="Equation.DSMT4">
                    <p:embed/>
                  </p:oleObj>
                </mc:Choice>
                <mc:Fallback>
                  <p:oleObj name="Equation" r:id="rId11" imgW="507780" imgH="393529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442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7360" name="Object 16"/>
            <p:cNvGraphicFramePr>
              <a:graphicFrameLocks noChangeAspect="1"/>
            </p:cNvGraphicFramePr>
            <p:nvPr/>
          </p:nvGraphicFramePr>
          <p:xfrm>
            <a:off x="2478" y="3430"/>
            <a:ext cx="69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619" name="Equation" r:id="rId13" imgW="1104900" imgH="444500" progId="Equation.DSMT4">
                    <p:embed/>
                  </p:oleObj>
                </mc:Choice>
                <mc:Fallback>
                  <p:oleObj name="Equation" r:id="rId13" imgW="1104900" imgH="4445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8" y="3430"/>
                          <a:ext cx="697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7363" name="Rectangle 19"/>
            <p:cNvSpPr>
              <a:spLocks noChangeArrowheads="1"/>
            </p:cNvSpPr>
            <p:nvPr/>
          </p:nvSpPr>
          <p:spPr bwMode="auto">
            <a:xfrm>
              <a:off x="385" y="3363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们在点</a:t>
              </a:r>
              <a:endParaRPr lang="zh-CN" altLang="en-US" sz="2400" b="0"/>
            </a:p>
          </p:txBody>
        </p:sp>
        <p:sp>
          <p:nvSpPr>
            <p:cNvPr id="57364" name="Rectangle 20"/>
            <p:cNvSpPr>
              <a:spLocks noChangeArrowheads="1"/>
            </p:cNvSpPr>
            <p:nvPr/>
          </p:nvSpPr>
          <p:spPr bwMode="auto">
            <a:xfrm>
              <a:off x="1383" y="3385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连续</a:t>
              </a:r>
              <a:r>
                <a:rPr lang="en-US" altLang="zh-CN"/>
                <a:t>, </a:t>
              </a:r>
              <a:r>
                <a:rPr lang="zh-CN" altLang="en-US"/>
                <a:t>则</a:t>
              </a:r>
              <a:endParaRPr lang="zh-CN" altLang="en-US" sz="2400" b="0"/>
            </a:p>
          </p:txBody>
        </p:sp>
        <p:sp>
          <p:nvSpPr>
            <p:cNvPr id="57366" name="Rectangle 22"/>
            <p:cNvSpPr>
              <a:spLocks noChangeArrowheads="1"/>
            </p:cNvSpPr>
            <p:nvPr/>
          </p:nvSpPr>
          <p:spPr bwMode="auto">
            <a:xfrm>
              <a:off x="3158" y="3391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可微</a:t>
              </a:r>
              <a:r>
                <a:rPr lang="en-US" altLang="zh-CN"/>
                <a:t>.</a:t>
              </a:r>
              <a:endParaRPr lang="en-US" altLang="zh-CN" sz="2400" b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6516216" y="5589240"/>
                <a:ext cx="2232248" cy="671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sz="1800" i="0" dirty="0" smtClean="0">
                    <a:latin typeface="+mj-lt"/>
                  </a:rPr>
                  <a:t>连续</a:t>
                </a:r>
                <a:r>
                  <a:rPr lang="zh-CN" altLang="en-US" sz="1800" dirty="0" smtClean="0"/>
                  <a:t>是指其作为</a:t>
                </a:r>
                <a:r>
                  <a:rPr lang="zh-CN" altLang="en-US" sz="1800" dirty="0" smtClean="0">
                    <a:solidFill>
                      <a:srgbClr val="0000FF"/>
                    </a:solidFill>
                  </a:rPr>
                  <a:t>二元函数连续</a:t>
                </a:r>
                <a:endParaRPr lang="zh-CN" altLang="en-US" sz="18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5589240"/>
                <a:ext cx="2232248" cy="671787"/>
              </a:xfrm>
              <a:prstGeom prst="rect">
                <a:avLst/>
              </a:prstGeom>
              <a:blipFill rotWithShape="0">
                <a:blip r:embed="rId15"/>
                <a:stretch>
                  <a:fillRect t="-8182" r="-546" b="-1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1497013" y="1155700"/>
          <a:ext cx="6315075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542" name="Equation" r:id="rId3" imgW="6311900" imgH="1549400" progId="Equation.DSMT4">
                  <p:embed/>
                </p:oleObj>
              </mc:Choice>
              <mc:Fallback>
                <p:oleObj name="Equation" r:id="rId3" imgW="6311900" imgH="15494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7013" y="1155700"/>
                        <a:ext cx="6315075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6336" name="Group 16"/>
          <p:cNvGrpSpPr>
            <a:grpSpLocks/>
          </p:cNvGrpSpPr>
          <p:nvPr/>
        </p:nvGrpSpPr>
        <p:grpSpPr bwMode="auto">
          <a:xfrm>
            <a:off x="560388" y="2805113"/>
            <a:ext cx="7835900" cy="533400"/>
            <a:chOff x="249" y="1697"/>
            <a:chExt cx="4936" cy="336"/>
          </a:xfrm>
        </p:grpSpPr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249" y="1697"/>
              <a:ext cx="28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在第一个方括号里的是函数</a:t>
              </a:r>
              <a:endParaRPr lang="zh-CN" altLang="en-US" sz="2400" b="0"/>
            </a:p>
          </p:txBody>
        </p:sp>
        <p:graphicFrame>
          <p:nvGraphicFramePr>
            <p:cNvPr id="56325" name="Object 5"/>
            <p:cNvGraphicFramePr>
              <a:graphicFrameLocks noChangeAspect="1"/>
            </p:cNvGraphicFramePr>
            <p:nvPr/>
          </p:nvGraphicFramePr>
          <p:xfrm>
            <a:off x="3016" y="1739"/>
            <a:ext cx="13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3" name="Equation" r:id="rId5" imgW="2222500" imgH="431800" progId="Equation.DSMT4">
                    <p:embed/>
                  </p:oleObj>
                </mc:Choice>
                <mc:Fallback>
                  <p:oleObj name="Equation" r:id="rId5" imgW="2222500" imgH="4318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739"/>
                          <a:ext cx="13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4377" y="1706"/>
              <a:ext cx="8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关于 </a:t>
              </a:r>
              <a:r>
                <a:rPr lang="en-US" altLang="zh-CN" i="1"/>
                <a:t>x </a:t>
              </a:r>
              <a:r>
                <a:rPr lang="en-US" altLang="zh-CN" sz="900"/>
                <a:t> </a:t>
              </a:r>
              <a:endParaRPr lang="en-US" altLang="zh-CN" sz="2400" b="0"/>
            </a:p>
          </p:txBody>
        </p:sp>
      </p:grpSp>
      <p:grpSp>
        <p:nvGrpSpPr>
          <p:cNvPr id="56341" name="Group 21"/>
          <p:cNvGrpSpPr>
            <a:grpSpLocks/>
          </p:cNvGrpSpPr>
          <p:nvPr/>
        </p:nvGrpSpPr>
        <p:grpSpPr bwMode="auto">
          <a:xfrm>
            <a:off x="573088" y="3465513"/>
            <a:ext cx="7943850" cy="534987"/>
            <a:chOff x="361" y="2183"/>
            <a:chExt cx="5004" cy="337"/>
          </a:xfrm>
        </p:grpSpPr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361" y="2183"/>
              <a:ext cx="35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的增量</a:t>
              </a:r>
              <a:r>
                <a:rPr lang="en-US" altLang="zh-CN"/>
                <a:t>;  </a:t>
              </a:r>
              <a:r>
                <a:rPr lang="zh-CN" altLang="en-US">
                  <a:cs typeface="Times New Roman" panose="02020603050405020304" pitchFamily="18" charset="0"/>
                </a:rPr>
                <a:t>在第二个括号里的是函数  </a:t>
              </a:r>
              <a:endParaRPr lang="zh-CN" altLang="en-US" sz="2400" b="0"/>
            </a:p>
          </p:txBody>
        </p:sp>
        <p:graphicFrame>
          <p:nvGraphicFramePr>
            <p:cNvPr id="56328" name="Object 8"/>
            <p:cNvGraphicFramePr>
              <a:graphicFrameLocks noChangeAspect="1"/>
            </p:cNvGraphicFramePr>
            <p:nvPr/>
          </p:nvGraphicFramePr>
          <p:xfrm>
            <a:off x="3736" y="2227"/>
            <a:ext cx="91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4" name="Equation" r:id="rId7" imgW="1459866" imgH="431613" progId="Equation.DSMT4">
                    <p:embed/>
                  </p:oleObj>
                </mc:Choice>
                <mc:Fallback>
                  <p:oleObj name="Equation" r:id="rId7" imgW="1459866" imgH="431613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6" y="2227"/>
                          <a:ext cx="91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4570" y="2193"/>
              <a:ext cx="7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关于 </a:t>
              </a:r>
              <a:r>
                <a:rPr lang="en-US" altLang="zh-CN" i="1"/>
                <a:t>y </a:t>
              </a:r>
              <a:r>
                <a:rPr lang="en-US" altLang="zh-CN" sz="900"/>
                <a:t> </a:t>
              </a:r>
              <a:endParaRPr lang="en-US" altLang="zh-CN" sz="2400" b="0"/>
            </a:p>
          </p:txBody>
        </p:sp>
      </p:grpSp>
      <p:sp>
        <p:nvSpPr>
          <p:cNvPr id="56331" name="Rectangle 11"/>
          <p:cNvSpPr>
            <a:spLocks noChangeArrowheads="1"/>
          </p:cNvSpPr>
          <p:nvPr/>
        </p:nvSpPr>
        <p:spPr bwMode="auto">
          <a:xfrm>
            <a:off x="563563" y="4095750"/>
            <a:ext cx="163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的增量</a:t>
            </a:r>
            <a:r>
              <a:rPr lang="en-US" altLang="zh-CN"/>
              <a:t>.                                                                         </a:t>
            </a:r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587375" y="4768850"/>
            <a:ext cx="79517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第二步</a:t>
            </a:r>
            <a:r>
              <a:rPr lang="zh-CN" altLang="en-US"/>
              <a:t>  对它们分别应用一元函数的拉格朗日中值 </a:t>
            </a:r>
          </a:p>
        </p:txBody>
      </p:sp>
      <p:grpSp>
        <p:nvGrpSpPr>
          <p:cNvPr id="56338" name="Group 18"/>
          <p:cNvGrpSpPr>
            <a:grpSpLocks/>
          </p:cNvGrpSpPr>
          <p:nvPr/>
        </p:nvGrpSpPr>
        <p:grpSpPr bwMode="auto">
          <a:xfrm>
            <a:off x="560388" y="5435600"/>
            <a:ext cx="4459287" cy="533400"/>
            <a:chOff x="389" y="3330"/>
            <a:chExt cx="2809" cy="336"/>
          </a:xfrm>
        </p:grpSpPr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389" y="3330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定理</a:t>
              </a:r>
              <a:r>
                <a:rPr lang="en-US" altLang="zh-CN"/>
                <a:t>, </a:t>
              </a:r>
              <a:r>
                <a:rPr lang="zh-CN" altLang="en-US"/>
                <a:t>则</a:t>
              </a:r>
              <a:endParaRPr lang="zh-CN" altLang="en-US" sz="2400" b="0"/>
            </a:p>
          </p:txBody>
        </p:sp>
        <p:graphicFrame>
          <p:nvGraphicFramePr>
            <p:cNvPr id="56333" name="Object 13"/>
            <p:cNvGraphicFramePr>
              <a:graphicFrameLocks noChangeAspect="1"/>
            </p:cNvGraphicFramePr>
            <p:nvPr/>
          </p:nvGraphicFramePr>
          <p:xfrm>
            <a:off x="1205" y="3387"/>
            <a:ext cx="14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5" name="Equation" r:id="rId9" imgW="2374900" imgH="431800" progId="Equation.DSMT4">
                    <p:embed/>
                  </p:oleObj>
                </mc:Choice>
                <mc:Fallback>
                  <p:oleObj name="Equation" r:id="rId9" imgW="2374900" imgH="4318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5" y="3387"/>
                          <a:ext cx="14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335" name="Rectangle 15"/>
            <p:cNvSpPr>
              <a:spLocks noChangeArrowheads="1"/>
            </p:cNvSpPr>
            <p:nvPr/>
          </p:nvSpPr>
          <p:spPr bwMode="auto">
            <a:xfrm>
              <a:off x="2632" y="3339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使得</a:t>
              </a:r>
              <a:endParaRPr lang="zh-CN" altLang="en-US" sz="2400" b="0"/>
            </a:p>
          </p:txBody>
        </p:sp>
      </p:grpSp>
      <p:grpSp>
        <p:nvGrpSpPr>
          <p:cNvPr id="56340" name="Group 20"/>
          <p:cNvGrpSpPr>
            <a:grpSpLocks/>
          </p:cNvGrpSpPr>
          <p:nvPr/>
        </p:nvGrpSpPr>
        <p:grpSpPr bwMode="auto">
          <a:xfrm>
            <a:off x="582613" y="473075"/>
            <a:ext cx="6581775" cy="519113"/>
            <a:chOff x="367" y="298"/>
            <a:chExt cx="4146" cy="327"/>
          </a:xfrm>
        </p:grpSpPr>
        <p:sp>
          <p:nvSpPr>
            <p:cNvPr id="56322" name="Rectangle 2"/>
            <p:cNvSpPr>
              <a:spLocks noChangeArrowheads="1"/>
            </p:cNvSpPr>
            <p:nvPr/>
          </p:nvSpPr>
          <p:spPr bwMode="auto">
            <a:xfrm>
              <a:off x="367" y="298"/>
              <a:ext cx="41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证 第一步</a:t>
              </a:r>
              <a:r>
                <a:rPr lang="zh-CN" altLang="en-US"/>
                <a:t>  把全增量      </a:t>
              </a:r>
              <a:r>
                <a:rPr lang="zh-CN" altLang="en-US" i="1"/>
                <a:t> </a:t>
              </a:r>
              <a:r>
                <a:rPr lang="zh-CN" altLang="en-US"/>
                <a:t>写作</a:t>
              </a:r>
            </a:p>
          </p:txBody>
        </p:sp>
        <p:graphicFrame>
          <p:nvGraphicFramePr>
            <p:cNvPr id="56339" name="Object 19"/>
            <p:cNvGraphicFramePr>
              <a:graphicFrameLocks noChangeAspect="1"/>
            </p:cNvGraphicFramePr>
            <p:nvPr/>
          </p:nvGraphicFramePr>
          <p:xfrm>
            <a:off x="2456" y="370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546" name="Equation" r:id="rId11" imgW="431613" imgH="380835" progId="Equation.DSMT4">
                    <p:embed/>
                  </p:oleObj>
                </mc:Choice>
                <mc:Fallback>
                  <p:oleObj name="Equation" r:id="rId11" imgW="431613" imgH="380835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6" y="370"/>
                          <a:ext cx="27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321" name="Group 25"/>
          <p:cNvGrpSpPr>
            <a:grpSpLocks/>
          </p:cNvGrpSpPr>
          <p:nvPr/>
        </p:nvGrpSpPr>
        <p:grpSpPr bwMode="auto">
          <a:xfrm>
            <a:off x="1863725" y="525463"/>
            <a:ext cx="6740525" cy="1038225"/>
            <a:chOff x="1174" y="331"/>
            <a:chExt cx="4246" cy="654"/>
          </a:xfrm>
        </p:grpSpPr>
        <p:graphicFrame>
          <p:nvGraphicFramePr>
            <p:cNvPr id="55298" name="Object 2"/>
            <p:cNvGraphicFramePr>
              <a:graphicFrameLocks noChangeAspect="1"/>
            </p:cNvGraphicFramePr>
            <p:nvPr/>
          </p:nvGraphicFramePr>
          <p:xfrm>
            <a:off x="1174" y="331"/>
            <a:ext cx="2976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7" name="Equation" r:id="rId3" imgW="4724400" imgH="1041400" progId="Equation.DSMT4">
                    <p:embed/>
                  </p:oleObj>
                </mc:Choice>
                <mc:Fallback>
                  <p:oleObj name="Equation" r:id="rId3" imgW="4724400" imgH="10414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331"/>
                          <a:ext cx="2976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0" name="Rectangle 4"/>
            <p:cNvSpPr>
              <a:spLocks noChangeArrowheads="1"/>
            </p:cNvSpPr>
            <p:nvPr/>
          </p:nvSpPr>
          <p:spPr bwMode="auto">
            <a:xfrm>
              <a:off x="4706" y="472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     (9)</a:t>
              </a:r>
              <a:endParaRPr lang="en-US" altLang="zh-CN" sz="2400" b="0"/>
            </a:p>
          </p:txBody>
        </p:sp>
      </p:grpSp>
      <p:grpSp>
        <p:nvGrpSpPr>
          <p:cNvPr id="55322" name="Group 26"/>
          <p:cNvGrpSpPr>
            <a:grpSpLocks/>
          </p:cNvGrpSpPr>
          <p:nvPr/>
        </p:nvGrpSpPr>
        <p:grpSpPr bwMode="auto">
          <a:xfrm>
            <a:off x="582613" y="1622425"/>
            <a:ext cx="7780337" cy="582613"/>
            <a:chOff x="367" y="1022"/>
            <a:chExt cx="4901" cy="367"/>
          </a:xfrm>
        </p:grpSpPr>
        <p:graphicFrame>
          <p:nvGraphicFramePr>
            <p:cNvPr id="55303" name="Object 7"/>
            <p:cNvGraphicFramePr>
              <a:graphicFrameLocks noChangeAspect="1"/>
            </p:cNvGraphicFramePr>
            <p:nvPr/>
          </p:nvGraphicFramePr>
          <p:xfrm>
            <a:off x="1641" y="1077"/>
            <a:ext cx="25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08" name="Equation" r:id="rId5" imgW="3987800" imgH="495300" progId="Equation.DSMT4">
                    <p:embed/>
                  </p:oleObj>
                </mc:Choice>
                <mc:Fallback>
                  <p:oleObj name="Equation" r:id="rId5" imgW="3987800" imgH="4953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1" y="1077"/>
                          <a:ext cx="25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04" name="Rectangle 8"/>
            <p:cNvSpPr>
              <a:spLocks noChangeArrowheads="1"/>
            </p:cNvSpPr>
            <p:nvPr/>
          </p:nvSpPr>
          <p:spPr bwMode="auto">
            <a:xfrm>
              <a:off x="367" y="1049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第三步  </a:t>
              </a:r>
              <a:r>
                <a:rPr lang="zh-CN" altLang="en-US"/>
                <a:t>由于 </a:t>
              </a:r>
              <a:endParaRPr lang="zh-CN" altLang="en-US" sz="2400" b="0"/>
            </a:p>
          </p:txBody>
        </p:sp>
        <p:sp>
          <p:nvSpPr>
            <p:cNvPr id="55305" name="Rectangle 9"/>
            <p:cNvSpPr>
              <a:spLocks noChangeArrowheads="1"/>
            </p:cNvSpPr>
            <p:nvPr/>
          </p:nvSpPr>
          <p:spPr bwMode="auto">
            <a:xfrm>
              <a:off x="3410" y="1022"/>
              <a:ext cx="18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1071563"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因此有       </a:t>
              </a:r>
              <a:endParaRPr lang="zh-CN" altLang="en-US" b="0"/>
            </a:p>
          </p:txBody>
        </p:sp>
      </p:grpSp>
      <p:graphicFrame>
        <p:nvGraphicFramePr>
          <p:cNvPr id="55308" name="Object 12"/>
          <p:cNvGraphicFramePr>
            <a:graphicFrameLocks noChangeAspect="1"/>
          </p:cNvGraphicFramePr>
          <p:nvPr/>
        </p:nvGraphicFramePr>
        <p:xfrm>
          <a:off x="684213" y="3648075"/>
          <a:ext cx="63246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09" name="Equation" r:id="rId7" imgW="6324600" imgH="431800" progId="Equation.DSMT4">
                  <p:embed/>
                </p:oleObj>
              </mc:Choice>
              <mc:Fallback>
                <p:oleObj name="Equation" r:id="rId7" imgW="6324600" imgH="4318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648075"/>
                        <a:ext cx="63246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10" name="Object 14"/>
          <p:cNvGraphicFramePr>
            <a:graphicFrameLocks noChangeAspect="1"/>
          </p:cNvGraphicFramePr>
          <p:nvPr/>
        </p:nvGraphicFramePr>
        <p:xfrm>
          <a:off x="1116013" y="4941888"/>
          <a:ext cx="7086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610" name="Equation" r:id="rId9" imgW="7086600" imgH="482600" progId="Equation.DSMT4">
                  <p:embed/>
                </p:oleObj>
              </mc:Choice>
              <mc:Fallback>
                <p:oleObj name="Equation" r:id="rId9" imgW="7086600" imgH="482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41888"/>
                        <a:ext cx="70866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2" name="Rectangle 16"/>
          <p:cNvSpPr>
            <a:spLocks noChangeArrowheads="1"/>
          </p:cNvSpPr>
          <p:nvPr/>
        </p:nvSpPr>
        <p:spPr bwMode="auto">
          <a:xfrm>
            <a:off x="611188" y="4221163"/>
            <a:ext cx="64087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第四步  </a:t>
            </a:r>
            <a:r>
              <a:rPr lang="zh-CN" altLang="en-US"/>
              <a:t>将 </a:t>
            </a:r>
            <a:r>
              <a:rPr lang="en-US" altLang="zh-CN"/>
              <a:t>(10), (11) </a:t>
            </a:r>
            <a:r>
              <a:rPr lang="zh-CN" altLang="en-US"/>
              <a:t>代入 </a:t>
            </a:r>
            <a:r>
              <a:rPr lang="en-US" altLang="zh-CN"/>
              <a:t>(9) </a:t>
            </a:r>
            <a:r>
              <a:rPr lang="zh-CN" altLang="en-US"/>
              <a:t>式</a:t>
            </a:r>
            <a:r>
              <a:rPr lang="en-US" altLang="zh-CN"/>
              <a:t>, </a:t>
            </a:r>
            <a:r>
              <a:rPr lang="zh-CN" altLang="en-US"/>
              <a:t>得到                       </a:t>
            </a:r>
          </a:p>
        </p:txBody>
      </p:sp>
      <p:grpSp>
        <p:nvGrpSpPr>
          <p:cNvPr id="55326" name="Group 30"/>
          <p:cNvGrpSpPr>
            <a:grpSpLocks/>
          </p:cNvGrpSpPr>
          <p:nvPr/>
        </p:nvGrpSpPr>
        <p:grpSpPr bwMode="auto">
          <a:xfrm>
            <a:off x="592138" y="5511800"/>
            <a:ext cx="7897812" cy="519113"/>
            <a:chOff x="352" y="3475"/>
            <a:chExt cx="4975" cy="327"/>
          </a:xfrm>
        </p:grpSpPr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352" y="3475"/>
              <a:ext cx="31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由可微定义的等价式</a:t>
              </a:r>
              <a:r>
                <a:rPr lang="zh-CN" altLang="en-US" sz="1400"/>
                <a:t> </a:t>
              </a:r>
              <a:r>
                <a:rPr lang="en-US" altLang="zh-CN"/>
                <a:t>(4)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便知</a:t>
              </a:r>
              <a:r>
                <a:rPr lang="zh-CN" altLang="en-US" sz="1400"/>
                <a:t>    </a:t>
              </a:r>
              <a:endParaRPr lang="zh-CN" altLang="en-US" sz="2400" b="0"/>
            </a:p>
          </p:txBody>
        </p:sp>
        <p:graphicFrame>
          <p:nvGraphicFramePr>
            <p:cNvPr id="55314" name="Object 18"/>
            <p:cNvGraphicFramePr>
              <a:graphicFrameLocks noChangeAspect="1"/>
            </p:cNvGraphicFramePr>
            <p:nvPr/>
          </p:nvGraphicFramePr>
          <p:xfrm>
            <a:off x="3373" y="3511"/>
            <a:ext cx="195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11" name="Equation" r:id="rId11" imgW="3098800" imgH="444500" progId="Equation.DSMT4">
                    <p:embed/>
                  </p:oleObj>
                </mc:Choice>
                <mc:Fallback>
                  <p:oleObj name="Equation" r:id="rId11" imgW="3098800" imgH="4445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3" y="3511"/>
                          <a:ext cx="195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324" name="Group 28"/>
          <p:cNvGrpSpPr>
            <a:grpSpLocks/>
          </p:cNvGrpSpPr>
          <p:nvPr/>
        </p:nvGrpSpPr>
        <p:grpSpPr bwMode="auto">
          <a:xfrm>
            <a:off x="1928813" y="2852738"/>
            <a:ext cx="6675437" cy="604837"/>
            <a:chOff x="1215" y="1797"/>
            <a:chExt cx="4205" cy="381"/>
          </a:xfrm>
        </p:grpSpPr>
        <p:graphicFrame>
          <p:nvGraphicFramePr>
            <p:cNvPr id="55301" name="Object 5"/>
            <p:cNvGraphicFramePr>
              <a:graphicFrameLocks noChangeAspect="1"/>
            </p:cNvGraphicFramePr>
            <p:nvPr/>
          </p:nvGraphicFramePr>
          <p:xfrm>
            <a:off x="1215" y="1872"/>
            <a:ext cx="316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12" name="Equation" r:id="rId13" imgW="5016500" imgH="482600" progId="Equation.DSMT4">
                    <p:embed/>
                  </p:oleObj>
                </mc:Choice>
                <mc:Fallback>
                  <p:oleObj name="Equation" r:id="rId13" imgW="5016500" imgH="4826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1872"/>
                          <a:ext cx="316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19" name="Text Box 23"/>
            <p:cNvSpPr txBox="1">
              <a:spLocks noChangeArrowheads="1"/>
            </p:cNvSpPr>
            <p:nvPr/>
          </p:nvSpPr>
          <p:spPr bwMode="auto">
            <a:xfrm>
              <a:off x="4930" y="1797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(11)</a:t>
              </a:r>
            </a:p>
          </p:txBody>
        </p:sp>
      </p:grpSp>
      <p:grpSp>
        <p:nvGrpSpPr>
          <p:cNvPr id="55323" name="Group 27"/>
          <p:cNvGrpSpPr>
            <a:grpSpLocks/>
          </p:cNvGrpSpPr>
          <p:nvPr/>
        </p:nvGrpSpPr>
        <p:grpSpPr bwMode="auto">
          <a:xfrm>
            <a:off x="1593850" y="2320925"/>
            <a:ext cx="7015163" cy="519113"/>
            <a:chOff x="1004" y="1462"/>
            <a:chExt cx="4419" cy="327"/>
          </a:xfrm>
        </p:grpSpPr>
        <p:graphicFrame>
          <p:nvGraphicFramePr>
            <p:cNvPr id="55302" name="Object 6"/>
            <p:cNvGraphicFramePr>
              <a:graphicFrameLocks noChangeAspect="1"/>
            </p:cNvGraphicFramePr>
            <p:nvPr/>
          </p:nvGraphicFramePr>
          <p:xfrm>
            <a:off x="1004" y="1480"/>
            <a:ext cx="360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613" name="Equation" r:id="rId15" imgW="5715000" imgH="431800" progId="Equation.DSMT4">
                    <p:embed/>
                  </p:oleObj>
                </mc:Choice>
                <mc:Fallback>
                  <p:oleObj name="Equation" r:id="rId15" imgW="5715000" imgH="4318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" y="1480"/>
                          <a:ext cx="360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5320" name="Text Box 24"/>
            <p:cNvSpPr txBox="1">
              <a:spLocks noChangeArrowheads="1"/>
            </p:cNvSpPr>
            <p:nvPr/>
          </p:nvSpPr>
          <p:spPr bwMode="auto">
            <a:xfrm>
              <a:off x="4933" y="1462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(10)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11188" y="549275"/>
            <a:ext cx="79422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定理</a:t>
            </a:r>
            <a:r>
              <a:rPr lang="en-US" altLang="zh-CN">
                <a:solidFill>
                  <a:srgbClr val="0000FF"/>
                </a:solidFill>
              </a:rPr>
              <a:t>17.</a:t>
            </a:r>
            <a:r>
              <a:rPr lang="zh-CN" altLang="en-US">
                <a:solidFill>
                  <a:srgbClr val="0000FF"/>
                </a:solidFill>
              </a:rPr>
              <a:t>２的应用   </a:t>
            </a:r>
            <a:r>
              <a:rPr lang="zh-CN" altLang="en-US"/>
              <a:t>容易验证例</a:t>
            </a:r>
            <a:r>
              <a:rPr lang="en-US" altLang="zh-CN"/>
              <a:t>2 </a:t>
            </a:r>
            <a:r>
              <a:rPr lang="zh-CN" altLang="en-US"/>
              <a:t>中的函数                </a:t>
            </a:r>
          </a:p>
        </p:txBody>
      </p:sp>
      <p:graphicFrame>
        <p:nvGraphicFramePr>
          <p:cNvPr id="54278" name="Object 6"/>
          <p:cNvGraphicFramePr>
            <a:graphicFrameLocks noChangeAspect="1"/>
          </p:cNvGraphicFramePr>
          <p:nvPr/>
        </p:nvGraphicFramePr>
        <p:xfrm>
          <a:off x="2843213" y="1162050"/>
          <a:ext cx="36957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58" name="Equation" r:id="rId3" imgW="3695700" imgH="469900" progId="Equation.DSMT4">
                  <p:embed/>
                </p:oleObj>
              </mc:Choice>
              <mc:Fallback>
                <p:oleObj name="Equation" r:id="rId3" imgW="3695700" imgH="4699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1162050"/>
                        <a:ext cx="369570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96" name="Group 24"/>
          <p:cNvGrpSpPr>
            <a:grpSpLocks/>
          </p:cNvGrpSpPr>
          <p:nvPr/>
        </p:nvGrpSpPr>
        <p:grpSpPr bwMode="auto">
          <a:xfrm>
            <a:off x="582613" y="1812925"/>
            <a:ext cx="7926387" cy="519113"/>
            <a:chOff x="367" y="1379"/>
            <a:chExt cx="4993" cy="327"/>
          </a:xfrm>
        </p:grpSpPr>
        <p:sp>
          <p:nvSpPr>
            <p:cNvPr id="54281" name="Rectangle 9"/>
            <p:cNvSpPr>
              <a:spLocks noChangeArrowheads="1"/>
            </p:cNvSpPr>
            <p:nvPr/>
          </p:nvSpPr>
          <p:spPr bwMode="auto">
            <a:xfrm>
              <a:off x="367" y="1379"/>
              <a:ext cx="48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满足定理 </a:t>
              </a:r>
              <a:r>
                <a:rPr lang="en-US" altLang="zh-CN"/>
                <a:t>17.</a:t>
              </a:r>
              <a:r>
                <a:rPr lang="en-US" altLang="zh-CN">
                  <a:cs typeface="Times New Roman" panose="02020603050405020304" pitchFamily="18" charset="0"/>
                </a:rPr>
                <a:t>2 </a:t>
              </a:r>
              <a:r>
                <a:rPr lang="zh-CN" altLang="en-US">
                  <a:cs typeface="Times New Roman" panose="02020603050405020304" pitchFamily="18" charset="0"/>
                </a:rPr>
                <a:t>的条件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故在点 </a:t>
              </a:r>
              <a:r>
                <a:rPr lang="en-US" altLang="zh-CN"/>
                <a:t>(1, 3) </a:t>
              </a:r>
              <a:r>
                <a:rPr lang="zh-CN" altLang="en-US">
                  <a:cs typeface="Times New Roman" panose="02020603050405020304" pitchFamily="18" charset="0"/>
                </a:rPr>
                <a:t>可微 </a:t>
              </a:r>
              <a:r>
                <a:rPr lang="en-US" altLang="zh-CN">
                  <a:cs typeface="Times New Roman" panose="02020603050405020304" pitchFamily="18" charset="0"/>
                </a:rPr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且在</a:t>
              </a:r>
              <a:endParaRPr lang="zh-CN" altLang="en-US" sz="2400" b="0"/>
            </a:p>
          </p:txBody>
        </p:sp>
        <p:graphicFrame>
          <p:nvGraphicFramePr>
            <p:cNvPr id="54280" name="Object 8"/>
            <p:cNvGraphicFramePr>
              <a:graphicFrameLocks noChangeAspect="1"/>
            </p:cNvGraphicFramePr>
            <p:nvPr/>
          </p:nvGraphicFramePr>
          <p:xfrm>
            <a:off x="4994" y="1391"/>
            <a:ext cx="36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59" name="Equation" r:id="rId5" imgW="583947" imgH="482391" progId="Equation.DSMT4">
                    <p:embed/>
                  </p:oleObj>
                </mc:Choice>
                <mc:Fallback>
                  <p:oleObj name="Equation" r:id="rId5" imgW="583947" imgH="482391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4" y="1391"/>
                          <a:ext cx="36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587375" y="2533650"/>
            <a:ext cx="24717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上处处可微</a:t>
            </a:r>
            <a:r>
              <a:rPr lang="en-US" altLang="zh-CN">
                <a:cs typeface="Times New Roman" panose="02020603050405020304" pitchFamily="18" charset="0"/>
              </a:rPr>
              <a:t>);                                                     </a:t>
            </a:r>
            <a:r>
              <a:rPr lang="en-US" altLang="zh-CN" sz="900"/>
              <a:t> </a:t>
            </a:r>
            <a:endParaRPr lang="en-US" altLang="zh-CN" sz="2400" b="0"/>
          </a:p>
        </p:txBody>
      </p:sp>
      <p:graphicFrame>
        <p:nvGraphicFramePr>
          <p:cNvPr id="54286" name="Object 14"/>
          <p:cNvGraphicFramePr>
            <a:graphicFrameLocks noChangeAspect="1"/>
          </p:cNvGraphicFramePr>
          <p:nvPr/>
        </p:nvGraphicFramePr>
        <p:xfrm>
          <a:off x="663575" y="3268663"/>
          <a:ext cx="77247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0" name="Equation" r:id="rId7" imgW="7721600" imgH="482600" progId="Equation.DSMT4">
                  <p:embed/>
                </p:oleObj>
              </mc:Choice>
              <mc:Fallback>
                <p:oleObj name="Equation" r:id="rId7" imgW="7721600" imgH="4826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3268663"/>
                        <a:ext cx="77247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593725" y="3937000"/>
            <a:ext cx="7680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上满足定理 </a:t>
            </a:r>
            <a:r>
              <a:rPr lang="en-US" altLang="zh-CN"/>
              <a:t>17.2 </a:t>
            </a:r>
            <a:r>
              <a:rPr lang="zh-CN" altLang="en-US"/>
              <a:t>的条件</a:t>
            </a:r>
            <a:r>
              <a:rPr lang="en-US" altLang="zh-CN"/>
              <a:t>,  </a:t>
            </a:r>
            <a:r>
              <a:rPr lang="zh-CN" altLang="en-US"/>
              <a:t>亦在其定义域上可微；</a:t>
            </a:r>
          </a:p>
        </p:txBody>
      </p:sp>
      <p:grpSp>
        <p:nvGrpSpPr>
          <p:cNvPr id="54297" name="Group 25"/>
          <p:cNvGrpSpPr>
            <a:grpSpLocks/>
          </p:cNvGrpSpPr>
          <p:nvPr/>
        </p:nvGrpSpPr>
        <p:grpSpPr bwMode="auto">
          <a:xfrm>
            <a:off x="581025" y="4637088"/>
            <a:ext cx="7904163" cy="519112"/>
            <a:chOff x="366" y="2976"/>
            <a:chExt cx="4979" cy="327"/>
          </a:xfrm>
        </p:grpSpPr>
        <p:sp>
          <p:nvSpPr>
            <p:cNvPr id="54290" name="Rectangle 18"/>
            <p:cNvSpPr>
              <a:spLocks noChangeArrowheads="1"/>
            </p:cNvSpPr>
            <p:nvPr/>
          </p:nvSpPr>
          <p:spPr bwMode="auto">
            <a:xfrm>
              <a:off x="366" y="2976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例</a:t>
              </a:r>
              <a:r>
                <a:rPr lang="en-US" altLang="zh-CN"/>
                <a:t>4 </a:t>
              </a:r>
              <a:r>
                <a:rPr lang="zh-CN" altLang="en-US"/>
                <a:t>中的函数</a:t>
              </a:r>
              <a:endParaRPr lang="zh-CN" altLang="en-US" sz="2400" b="0"/>
            </a:p>
          </p:txBody>
        </p:sp>
        <p:graphicFrame>
          <p:nvGraphicFramePr>
            <p:cNvPr id="54289" name="Object 17"/>
            <p:cNvGraphicFramePr>
              <a:graphicFrameLocks noChangeAspect="1"/>
            </p:cNvGraphicFramePr>
            <p:nvPr/>
          </p:nvGraphicFramePr>
          <p:xfrm>
            <a:off x="1697" y="3000"/>
            <a:ext cx="3648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461" name="Equation" r:id="rId9" imgW="5791200" imgH="469900" progId="Equation.DSMT4">
                    <p:embed/>
                  </p:oleObj>
                </mc:Choice>
                <mc:Fallback>
                  <p:oleObj name="Equation" r:id="rId9" imgW="5791200" imgH="4699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7" y="3000"/>
                          <a:ext cx="3648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93" name="Rectangle 21"/>
          <p:cNvSpPr>
            <a:spLocks noChangeArrowheads="1"/>
          </p:cNvSpPr>
          <p:nvPr/>
        </p:nvSpPr>
        <p:spPr bwMode="auto">
          <a:xfrm>
            <a:off x="592138" y="5357813"/>
            <a:ext cx="78438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注意  </a:t>
            </a:r>
            <a:r>
              <a:rPr lang="zh-CN" altLang="en-US"/>
              <a:t>偏导数连续并不是可微的必要条件，例如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64" name="Group 16"/>
          <p:cNvGrpSpPr>
            <a:grpSpLocks/>
          </p:cNvGrpSpPr>
          <p:nvPr/>
        </p:nvGrpSpPr>
        <p:grpSpPr bwMode="auto">
          <a:xfrm>
            <a:off x="592138" y="2354263"/>
            <a:ext cx="8118475" cy="525462"/>
            <a:chOff x="371" y="1742"/>
            <a:chExt cx="5114" cy="331"/>
          </a:xfrm>
        </p:grpSpPr>
        <p:sp>
          <p:nvSpPr>
            <p:cNvPr id="53253" name="Rectangle 5"/>
            <p:cNvSpPr>
              <a:spLocks noChangeArrowheads="1"/>
            </p:cNvSpPr>
            <p:nvPr/>
          </p:nvSpPr>
          <p:spPr bwMode="auto">
            <a:xfrm>
              <a:off x="371" y="1742"/>
              <a:ext cx="2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它在原点</a:t>
              </a:r>
              <a:r>
                <a:rPr lang="zh-CN" altLang="en-US" sz="1400"/>
                <a:t> </a:t>
              </a:r>
              <a:r>
                <a:rPr lang="en-US" altLang="zh-CN"/>
                <a:t>(0,0)</a:t>
              </a:r>
              <a:r>
                <a:rPr lang="en-US" altLang="zh-CN" sz="1400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处可微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但</a:t>
              </a:r>
              <a:endParaRPr lang="zh-CN" altLang="en-US" sz="2400" b="0"/>
            </a:p>
          </p:txBody>
        </p:sp>
        <p:graphicFrame>
          <p:nvGraphicFramePr>
            <p:cNvPr id="53252" name="Object 4"/>
            <p:cNvGraphicFramePr>
              <a:graphicFrameLocks noChangeAspect="1"/>
            </p:cNvGraphicFramePr>
            <p:nvPr/>
          </p:nvGraphicFramePr>
          <p:xfrm>
            <a:off x="2835" y="1757"/>
            <a:ext cx="93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0" name="Equation" r:id="rId3" imgW="1485255" imgH="495085" progId="Equation.DSMT4">
                    <p:embed/>
                  </p:oleObj>
                </mc:Choice>
                <mc:Fallback>
                  <p:oleObj name="Equation" r:id="rId3" imgW="1485255" imgH="495085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1757"/>
                          <a:ext cx="93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4" name="Rectangle 6"/>
            <p:cNvSpPr>
              <a:spLocks noChangeArrowheads="1"/>
            </p:cNvSpPr>
            <p:nvPr/>
          </p:nvSpPr>
          <p:spPr bwMode="auto">
            <a:xfrm>
              <a:off x="3696" y="1746"/>
              <a:ext cx="17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却在该点不连续</a:t>
              </a:r>
              <a:r>
                <a:rPr lang="zh-CN" altLang="en-US" sz="1000">
                  <a:cs typeface="Times New Roman" panose="02020603050405020304" pitchFamily="18" charset="0"/>
                </a:rPr>
                <a:t>　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582613" y="2986088"/>
            <a:ext cx="795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/>
              <a:t>(</a:t>
            </a:r>
            <a:r>
              <a:rPr lang="zh-CN" altLang="en-US"/>
              <a:t>见本节习题 </a:t>
            </a:r>
            <a:r>
              <a:rPr lang="en-US" altLang="zh-CN"/>
              <a:t>7</a:t>
            </a:r>
            <a:r>
              <a:rPr lang="zh-CN" altLang="en-US"/>
              <a:t>，请自行验证</a:t>
            </a:r>
            <a:r>
              <a:rPr lang="en-US" altLang="zh-CN"/>
              <a:t>).  </a:t>
            </a:r>
            <a:r>
              <a:rPr lang="zh-CN" altLang="en-US"/>
              <a:t>所以定理 </a:t>
            </a:r>
            <a:r>
              <a:rPr lang="en-US" altLang="zh-CN"/>
              <a:t>17.2 </a:t>
            </a:r>
            <a:r>
              <a:rPr lang="zh-CN" altLang="en-US"/>
              <a:t>是可  </a:t>
            </a:r>
          </a:p>
        </p:txBody>
      </p:sp>
      <p:sp>
        <p:nvSpPr>
          <p:cNvPr id="53256" name="Rectangle 8"/>
          <p:cNvSpPr>
            <a:spLocks noChangeArrowheads="1"/>
          </p:cNvSpPr>
          <p:nvPr/>
        </p:nvSpPr>
        <p:spPr bwMode="auto">
          <a:xfrm>
            <a:off x="582613" y="3570288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微的充分性定理．</a:t>
            </a:r>
          </a:p>
        </p:txBody>
      </p:sp>
      <p:grpSp>
        <p:nvGrpSpPr>
          <p:cNvPr id="53274" name="Group 26"/>
          <p:cNvGrpSpPr>
            <a:grpSpLocks/>
          </p:cNvGrpSpPr>
          <p:nvPr/>
        </p:nvGrpSpPr>
        <p:grpSpPr bwMode="auto">
          <a:xfrm>
            <a:off x="592138" y="4183063"/>
            <a:ext cx="8083550" cy="588962"/>
            <a:chOff x="373" y="2659"/>
            <a:chExt cx="5092" cy="371"/>
          </a:xfrm>
        </p:grpSpPr>
        <p:graphicFrame>
          <p:nvGraphicFramePr>
            <p:cNvPr id="53259" name="Object 11"/>
            <p:cNvGraphicFramePr>
              <a:graphicFrameLocks noChangeAspect="1"/>
            </p:cNvGraphicFramePr>
            <p:nvPr/>
          </p:nvGraphicFramePr>
          <p:xfrm>
            <a:off x="645" y="2728"/>
            <a:ext cx="77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1" name="Equation" r:id="rId5" imgW="1231366" imgH="393529" progId="Equation.DSMT4">
                    <p:embed/>
                  </p:oleObj>
                </mc:Choice>
                <mc:Fallback>
                  <p:oleObj name="Equation" r:id="rId5" imgW="1231366" imgH="393529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5" y="2728"/>
                          <a:ext cx="77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8" name="Object 10"/>
            <p:cNvGraphicFramePr>
              <a:graphicFrameLocks noChangeAspect="1"/>
            </p:cNvGraphicFramePr>
            <p:nvPr/>
          </p:nvGraphicFramePr>
          <p:xfrm>
            <a:off x="3152" y="2731"/>
            <a:ext cx="124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2" name="Equation" r:id="rId7" imgW="1968500" imgH="444500" progId="Equation.DSMT4">
                    <p:embed/>
                  </p:oleObj>
                </mc:Choice>
                <mc:Fallback>
                  <p:oleObj name="Equation" r:id="rId7" imgW="1968500" imgH="4445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2731"/>
                          <a:ext cx="1242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57" name="Object 9"/>
            <p:cNvGraphicFramePr>
              <a:graphicFrameLocks noChangeAspect="1"/>
            </p:cNvGraphicFramePr>
            <p:nvPr/>
          </p:nvGraphicFramePr>
          <p:xfrm>
            <a:off x="2336" y="2715"/>
            <a:ext cx="86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3" name="Equation" r:id="rId9" imgW="1371600" imgH="495300" progId="Equation.DSMT4">
                    <p:embed/>
                  </p:oleObj>
                </mc:Choice>
                <mc:Fallback>
                  <p:oleObj name="Equation" r:id="rId9" imgW="1371600" imgH="4953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715"/>
                          <a:ext cx="86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0" name="Rectangle 12"/>
            <p:cNvSpPr>
              <a:spLocks noChangeArrowheads="1"/>
            </p:cNvSpPr>
            <p:nvPr/>
          </p:nvSpPr>
          <p:spPr bwMode="auto">
            <a:xfrm>
              <a:off x="373" y="2659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若</a:t>
              </a:r>
              <a:endParaRPr lang="zh-CN" altLang="en-US" sz="2400" b="0"/>
            </a:p>
          </p:txBody>
        </p:sp>
        <p:sp>
          <p:nvSpPr>
            <p:cNvPr id="53262" name="Rectangle 14"/>
            <p:cNvSpPr>
              <a:spLocks noChangeArrowheads="1"/>
            </p:cNvSpPr>
            <p:nvPr/>
          </p:nvSpPr>
          <p:spPr bwMode="auto">
            <a:xfrm>
              <a:off x="1383" y="2661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的偏导数</a:t>
              </a:r>
              <a:endParaRPr lang="zh-CN" altLang="en-US" sz="2400" b="0"/>
            </a:p>
          </p:txBody>
        </p:sp>
        <p:sp>
          <p:nvSpPr>
            <p:cNvPr id="53263" name="Rectangle 15"/>
            <p:cNvSpPr>
              <a:spLocks noChangeArrowheads="1"/>
            </p:cNvSpPr>
            <p:nvPr/>
          </p:nvSpPr>
          <p:spPr bwMode="auto">
            <a:xfrm>
              <a:off x="4294" y="2703"/>
              <a:ext cx="11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都连续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则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sp>
        <p:nvSpPr>
          <p:cNvPr id="53269" name="Rectangle 21"/>
          <p:cNvSpPr>
            <a:spLocks noChangeArrowheads="1"/>
          </p:cNvSpPr>
          <p:nvPr/>
        </p:nvSpPr>
        <p:spPr bwMode="auto">
          <a:xfrm>
            <a:off x="0" y="3400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53272" name="Group 24"/>
          <p:cNvGrpSpPr>
            <a:grpSpLocks/>
          </p:cNvGrpSpPr>
          <p:nvPr/>
        </p:nvGrpSpPr>
        <p:grpSpPr bwMode="auto">
          <a:xfrm>
            <a:off x="665163" y="4849813"/>
            <a:ext cx="4643437" cy="519112"/>
            <a:chOff x="431" y="3197"/>
            <a:chExt cx="2925" cy="327"/>
          </a:xfrm>
        </p:grpSpPr>
        <p:graphicFrame>
          <p:nvGraphicFramePr>
            <p:cNvPr id="53266" name="Object 18"/>
            <p:cNvGraphicFramePr>
              <a:graphicFrameLocks noChangeAspect="1"/>
            </p:cNvGraphicFramePr>
            <p:nvPr/>
          </p:nvGraphicFramePr>
          <p:xfrm>
            <a:off x="431" y="3237"/>
            <a:ext cx="1731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494" name="Equation" r:id="rId11" imgW="2743200" imgH="444500" progId="Equation.DSMT4">
                    <p:embed/>
                  </p:oleObj>
                </mc:Choice>
                <mc:Fallback>
                  <p:oleObj name="Equation" r:id="rId11" imgW="2743200" imgH="4445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37"/>
                          <a:ext cx="1731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70" name="Rectangle 22"/>
            <p:cNvSpPr>
              <a:spLocks noChangeArrowheads="1"/>
            </p:cNvSpPr>
            <p:nvPr/>
          </p:nvSpPr>
          <p:spPr bwMode="auto">
            <a:xfrm>
              <a:off x="2097" y="3197"/>
              <a:ext cx="12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连续可微</a:t>
              </a:r>
              <a:r>
                <a:rPr lang="zh-CN" altLang="en-US">
                  <a:cs typeface="Times New Roman" panose="02020603050405020304" pitchFamily="18" charset="0"/>
                </a:rPr>
                <a:t>．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sp>
        <p:nvSpPr>
          <p:cNvPr id="53273" name="Rectangle 25"/>
          <p:cNvSpPr>
            <a:spLocks noChangeArrowheads="1"/>
          </p:cNvSpPr>
          <p:nvPr/>
        </p:nvSpPr>
        <p:spPr bwMode="auto">
          <a:xfrm>
            <a:off x="581025" y="5487988"/>
            <a:ext cx="7916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在定理 </a:t>
            </a:r>
            <a:r>
              <a:rPr lang="en-US" altLang="zh-CN"/>
              <a:t>17.2 </a:t>
            </a:r>
            <a:r>
              <a:rPr lang="zh-CN" altLang="en-US"/>
              <a:t>证明过程中出现的 </a:t>
            </a:r>
            <a:r>
              <a:rPr lang="en-US" altLang="zh-CN"/>
              <a:t>(9) </a:t>
            </a:r>
            <a:r>
              <a:rPr lang="zh-CN" altLang="en-US"/>
              <a:t>式</a:t>
            </a:r>
            <a:r>
              <a:rPr lang="en-US" altLang="zh-CN"/>
              <a:t>, </a:t>
            </a:r>
            <a:r>
              <a:rPr lang="zh-CN" altLang="en-US"/>
              <a:t>实际上是二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7035047" y="188640"/>
                <a:ext cx="1467774" cy="708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func>
                        <m:funcPr>
                          <m:ctrlPr>
                            <a:rPr lang="en-US" altLang="zh-CN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en-US" altLang="zh-CN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den>
                          </m:f>
                        </m:e>
                      </m:func>
                      <m:r>
                        <a:rPr lang="en-US" altLang="zh-CN" sz="16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sz="1600" b="1" dirty="0" smtClean="0"/>
              </a:p>
              <a:p>
                <a:endParaRPr lang="zh-CN" altLang="en-US" sz="16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5047" y="188640"/>
                <a:ext cx="1467774" cy="70884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539552" y="764704"/>
                <a:ext cx="6535443" cy="1372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𝐢𝐧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f>
                                  <m:f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2400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2400" b="1" i="1" smtClean="0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sup>
                                        </m:sSup>
                                      </m:e>
                                    </m:rad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m:rPr>
                                    <m:brk m:alnAt="7"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,                              </m:t>
                                </m:r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p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764704"/>
                <a:ext cx="6535443" cy="1372555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7020272" y="692696"/>
                <a:ext cx="201622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 smtClean="0"/>
                  <a:t>在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1600" dirty="0" smtClean="0"/>
                  <a:t>不连续</a:t>
                </a:r>
                <a:endParaRPr lang="zh-CN" altLang="en-US" sz="16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272" y="692696"/>
                <a:ext cx="2016224" cy="338554"/>
              </a:xfrm>
              <a:prstGeom prst="rect">
                <a:avLst/>
              </a:prstGeom>
              <a:blipFill rotWithShape="0">
                <a:blip r:embed="rId15"/>
                <a:stretch>
                  <a:fillRect t="-7273" r="-606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674688" y="1995488"/>
          <a:ext cx="536098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993" name="Equation" r:id="rId3" imgW="5359400" imgH="444500" progId="Equation.DSMT4">
                  <p:embed/>
                </p:oleObj>
              </mc:Choice>
              <mc:Fallback>
                <p:oleObj name="Equation" r:id="rId3" imgW="5359400" imgH="4445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1995488"/>
                        <a:ext cx="536098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6" name="Rectangle 8"/>
          <p:cNvSpPr>
            <a:spLocks noChangeArrowheads="1"/>
          </p:cNvSpPr>
          <p:nvPr/>
        </p:nvSpPr>
        <p:spPr bwMode="auto">
          <a:xfrm>
            <a:off x="615950" y="627063"/>
            <a:ext cx="7891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元函数的一个中值公式</a:t>
            </a:r>
            <a:r>
              <a:rPr lang="en-US" altLang="zh-CN" dirty="0"/>
              <a:t>,  </a:t>
            </a:r>
            <a:r>
              <a:rPr lang="zh-CN" altLang="en-US" dirty="0"/>
              <a:t>将它重新写成定理如下</a:t>
            </a:r>
            <a:r>
              <a:rPr lang="en-US" altLang="zh-CN" dirty="0"/>
              <a:t>:  </a:t>
            </a:r>
            <a:endParaRPr lang="en-US" altLang="zh-CN" sz="900" dirty="0"/>
          </a:p>
        </p:txBody>
      </p:sp>
      <p:grpSp>
        <p:nvGrpSpPr>
          <p:cNvPr id="73745" name="Group 17"/>
          <p:cNvGrpSpPr>
            <a:grpSpLocks/>
          </p:cNvGrpSpPr>
          <p:nvPr/>
        </p:nvGrpSpPr>
        <p:grpSpPr bwMode="auto">
          <a:xfrm>
            <a:off x="827584" y="4581128"/>
            <a:ext cx="8096445" cy="1038225"/>
            <a:chOff x="1039" y="2897"/>
            <a:chExt cx="4604" cy="654"/>
          </a:xfrm>
        </p:grpSpPr>
        <p:graphicFrame>
          <p:nvGraphicFramePr>
            <p:cNvPr id="73732" name="Object 4"/>
            <p:cNvGraphicFramePr>
              <a:graphicFrameLocks noChangeAspect="1"/>
            </p:cNvGraphicFramePr>
            <p:nvPr/>
          </p:nvGraphicFramePr>
          <p:xfrm>
            <a:off x="1039" y="2897"/>
            <a:ext cx="3914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4" name="Equation" r:id="rId5" imgW="6210000" imgH="1041120" progId="Equation.DSMT4">
                    <p:embed/>
                  </p:oleObj>
                </mc:Choice>
                <mc:Fallback>
                  <p:oleObj name="Equation" r:id="rId5" imgW="6210000" imgH="104112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9" y="2897"/>
                          <a:ext cx="3914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0" name="Rectangle 12"/>
            <p:cNvSpPr>
              <a:spLocks noChangeArrowheads="1"/>
            </p:cNvSpPr>
            <p:nvPr/>
          </p:nvSpPr>
          <p:spPr bwMode="auto">
            <a:xfrm>
              <a:off x="4929" y="3124"/>
              <a:ext cx="7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/>
                <a:t>    </a:t>
              </a:r>
              <a:r>
                <a:rPr lang="en-US" altLang="zh-CN" dirty="0">
                  <a:solidFill>
                    <a:srgbClr val="0000FF"/>
                  </a:solidFill>
                </a:rPr>
                <a:t>(12)</a:t>
              </a:r>
              <a:endParaRPr lang="en-US" altLang="zh-CN" sz="2400" b="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73744" name="Group 16"/>
          <p:cNvGrpSpPr>
            <a:grpSpLocks/>
          </p:cNvGrpSpPr>
          <p:nvPr/>
        </p:nvGrpSpPr>
        <p:grpSpPr bwMode="auto">
          <a:xfrm>
            <a:off x="582613" y="1250950"/>
            <a:ext cx="7997825" cy="519113"/>
            <a:chOff x="367" y="709"/>
            <a:chExt cx="5038" cy="327"/>
          </a:xfrm>
        </p:grpSpPr>
        <p:graphicFrame>
          <p:nvGraphicFramePr>
            <p:cNvPr id="73735" name="Object 7"/>
            <p:cNvGraphicFramePr>
              <a:graphicFrameLocks noChangeAspect="1"/>
            </p:cNvGraphicFramePr>
            <p:nvPr/>
          </p:nvGraphicFramePr>
          <p:xfrm>
            <a:off x="2053" y="745"/>
            <a:ext cx="15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5" name="Equation" r:id="rId7" imgW="2413000" imgH="444500" progId="Equation.DSMT4">
                    <p:embed/>
                  </p:oleObj>
                </mc:Choice>
                <mc:Fallback>
                  <p:oleObj name="Equation" r:id="rId7" imgW="2413000" imgH="4445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3" y="745"/>
                          <a:ext cx="151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7" name="Rectangle 9"/>
            <p:cNvSpPr>
              <a:spLocks noChangeArrowheads="1"/>
            </p:cNvSpPr>
            <p:nvPr/>
          </p:nvSpPr>
          <p:spPr bwMode="auto">
            <a:xfrm>
              <a:off x="3489" y="709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的某邻域内存在偏</a:t>
              </a:r>
              <a:endParaRPr lang="zh-CN" altLang="en-US" sz="2400" b="0"/>
            </a:p>
          </p:txBody>
        </p:sp>
        <p:sp>
          <p:nvSpPr>
            <p:cNvPr id="73741" name="Text Box 13"/>
            <p:cNvSpPr txBox="1">
              <a:spLocks noChangeArrowheads="1"/>
            </p:cNvSpPr>
            <p:nvPr/>
          </p:nvSpPr>
          <p:spPr bwMode="auto">
            <a:xfrm>
              <a:off x="367" y="709"/>
              <a:ext cx="1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/>
              <a:r>
                <a:rPr lang="zh-CN" altLang="en-US">
                  <a:solidFill>
                    <a:srgbClr val="FF0000"/>
                  </a:solidFill>
                </a:rPr>
                <a:t>定理 </a:t>
              </a:r>
              <a:r>
                <a:rPr lang="en-US" altLang="zh-CN">
                  <a:solidFill>
                    <a:srgbClr val="FF0000"/>
                  </a:solidFill>
                </a:rPr>
                <a:t>17.3 </a:t>
              </a:r>
              <a:r>
                <a:rPr lang="zh-CN" altLang="en-US"/>
                <a:t>设函数</a:t>
              </a:r>
            </a:p>
          </p:txBody>
        </p:sp>
      </p:grpSp>
      <p:grpSp>
        <p:nvGrpSpPr>
          <p:cNvPr id="73750" name="Group 22"/>
          <p:cNvGrpSpPr>
            <a:grpSpLocks/>
          </p:cNvGrpSpPr>
          <p:nvPr/>
        </p:nvGrpSpPr>
        <p:grpSpPr bwMode="auto">
          <a:xfrm>
            <a:off x="1476375" y="2652713"/>
            <a:ext cx="6408738" cy="1120775"/>
            <a:chOff x="930" y="1592"/>
            <a:chExt cx="4037" cy="706"/>
          </a:xfrm>
        </p:grpSpPr>
        <p:graphicFrame>
          <p:nvGraphicFramePr>
            <p:cNvPr id="73733" name="Object 5"/>
            <p:cNvGraphicFramePr>
              <a:graphicFrameLocks noChangeAspect="1"/>
            </p:cNvGraphicFramePr>
            <p:nvPr/>
          </p:nvGraphicFramePr>
          <p:xfrm>
            <a:off x="2304" y="2024"/>
            <a:ext cx="139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996" name="Equation" r:id="rId9" imgW="2209800" imgH="431800" progId="Equation.DSMT4">
                    <p:embed/>
                  </p:oleObj>
                </mc:Choice>
                <mc:Fallback>
                  <p:oleObj name="Equation" r:id="rId9" imgW="2209800" imgH="4318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024"/>
                          <a:ext cx="1392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3748" name="Group 20"/>
            <p:cNvGrpSpPr>
              <a:grpSpLocks/>
            </p:cNvGrpSpPr>
            <p:nvPr/>
          </p:nvGrpSpPr>
          <p:grpSpPr bwMode="auto">
            <a:xfrm>
              <a:off x="930" y="1592"/>
              <a:ext cx="4037" cy="327"/>
              <a:chOff x="748" y="1592"/>
              <a:chExt cx="4037" cy="327"/>
            </a:xfrm>
          </p:grpSpPr>
          <p:sp>
            <p:nvSpPr>
              <p:cNvPr id="73738" name="Rectangle 10"/>
              <p:cNvSpPr>
                <a:spLocks noChangeArrowheads="1"/>
              </p:cNvSpPr>
              <p:nvPr/>
            </p:nvSpPr>
            <p:spPr bwMode="auto">
              <a:xfrm>
                <a:off x="2540" y="1592"/>
                <a:ext cx="39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/>
                  <a:t>和 </a:t>
                </a:r>
                <a:endParaRPr lang="zh-CN" altLang="en-US" sz="2400" b="0"/>
              </a:p>
            </p:txBody>
          </p:sp>
          <p:graphicFrame>
            <p:nvGraphicFramePr>
              <p:cNvPr id="73746" name="Object 18"/>
              <p:cNvGraphicFramePr>
                <a:graphicFrameLocks noChangeAspect="1"/>
              </p:cNvGraphicFramePr>
              <p:nvPr/>
            </p:nvGraphicFramePr>
            <p:xfrm>
              <a:off x="748" y="1622"/>
              <a:ext cx="173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97" name="Equation" r:id="rId11" imgW="2755900" imgH="431800" progId="Equation.DSMT4">
                      <p:embed/>
                    </p:oleObj>
                  </mc:Choice>
                  <mc:Fallback>
                    <p:oleObj name="Equation" r:id="rId11" imgW="2755900" imgH="431800" progId="Equation.DSMT4">
                      <p:embed/>
                      <p:pic>
                        <p:nvPicPr>
                          <p:cNvPr id="0" name="Picture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" y="1622"/>
                            <a:ext cx="173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3747" name="Object 19"/>
              <p:cNvGraphicFramePr>
                <a:graphicFrameLocks noChangeAspect="1"/>
              </p:cNvGraphicFramePr>
              <p:nvPr/>
            </p:nvGraphicFramePr>
            <p:xfrm>
              <a:off x="2929" y="1594"/>
              <a:ext cx="185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3998" name="Equation" r:id="rId13" imgW="2946400" imgH="431800" progId="Equation.DSMT4">
                      <p:embed/>
                    </p:oleObj>
                  </mc:Choice>
                  <mc:Fallback>
                    <p:oleObj name="Equation" r:id="rId13" imgW="2946400" imgH="431800" progId="Equation.DSMT4">
                      <p:embed/>
                      <p:pic>
                        <p:nvPicPr>
                          <p:cNvPr id="0" name="Picture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9" y="1594"/>
                            <a:ext cx="1856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2700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611560" y="3858994"/>
            <a:ext cx="108555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使得</a:t>
            </a:r>
            <a:r>
              <a:rPr lang="en-US" altLang="zh-CN" dirty="0" smtClean="0"/>
              <a:t>  </a:t>
            </a:r>
            <a:endParaRPr lang="en-US" altLang="zh-CN" sz="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ChangeArrowheads="1"/>
          </p:cNvSpPr>
          <p:nvPr/>
        </p:nvSpPr>
        <p:spPr bwMode="auto">
          <a:xfrm>
            <a:off x="1466850" y="446088"/>
            <a:ext cx="6330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四、可微性的几何意义及应用</a:t>
            </a:r>
            <a:r>
              <a:rPr lang="zh-CN" altLang="en-US" sz="3200" b="0" dirty="0">
                <a:solidFill>
                  <a:srgbClr val="0000FF"/>
                </a:solidFill>
                <a:ea typeface="华文新魏" panose="02010800040101010101" pitchFamily="2" charset="-122"/>
              </a:rPr>
              <a:t>  </a:t>
            </a:r>
          </a:p>
        </p:txBody>
      </p:sp>
      <p:grpSp>
        <p:nvGrpSpPr>
          <p:cNvPr id="95250" name="Group 18"/>
          <p:cNvGrpSpPr>
            <a:grpSpLocks/>
          </p:cNvGrpSpPr>
          <p:nvPr/>
        </p:nvGrpSpPr>
        <p:grpSpPr bwMode="auto">
          <a:xfrm>
            <a:off x="581025" y="1235075"/>
            <a:ext cx="8023225" cy="538163"/>
            <a:chOff x="366" y="778"/>
            <a:chExt cx="5054" cy="339"/>
          </a:xfrm>
        </p:grpSpPr>
        <p:sp>
          <p:nvSpPr>
            <p:cNvPr id="95237" name="Rectangle 5"/>
            <p:cNvSpPr>
              <a:spLocks noChangeArrowheads="1"/>
            </p:cNvSpPr>
            <p:nvPr/>
          </p:nvSpPr>
          <p:spPr bwMode="auto">
            <a:xfrm>
              <a:off x="366" y="790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一元函数</a:t>
              </a:r>
              <a:endParaRPr lang="zh-CN" altLang="en-US" sz="2400" b="0"/>
            </a:p>
          </p:txBody>
        </p:sp>
        <p:graphicFrame>
          <p:nvGraphicFramePr>
            <p:cNvPr id="95236" name="Object 4"/>
            <p:cNvGraphicFramePr>
              <a:graphicFrameLocks noChangeAspect="1"/>
            </p:cNvGraphicFramePr>
            <p:nvPr/>
          </p:nvGraphicFramePr>
          <p:xfrm>
            <a:off x="1292" y="845"/>
            <a:ext cx="96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372" name="Equation" r:id="rId3" imgW="1524000" imgH="393700" progId="Equation.DSMT4">
                    <p:embed/>
                  </p:oleObj>
                </mc:Choice>
                <mc:Fallback>
                  <p:oleObj name="Equation" r:id="rId3" imgW="1524000" imgH="3937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845"/>
                          <a:ext cx="96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238" name="Rectangle 6"/>
            <p:cNvSpPr>
              <a:spLocks noChangeArrowheads="1"/>
            </p:cNvSpPr>
            <p:nvPr/>
          </p:nvSpPr>
          <p:spPr bwMode="auto">
            <a:xfrm>
              <a:off x="2136" y="778"/>
              <a:ext cx="3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可微，在几何上反映为曲线存在</a:t>
              </a:r>
              <a:r>
                <a:rPr lang="zh-CN" altLang="en-US" sz="900" dirty="0"/>
                <a:t> </a:t>
              </a:r>
              <a:endParaRPr lang="zh-CN" altLang="en-US" sz="2400" b="0" dirty="0"/>
            </a:p>
          </p:txBody>
        </p:sp>
      </p:grpSp>
      <p:sp>
        <p:nvSpPr>
          <p:cNvPr id="95240" name="Rectangle 8"/>
          <p:cNvSpPr>
            <a:spLocks noChangeArrowheads="1"/>
          </p:cNvSpPr>
          <p:nvPr/>
        </p:nvSpPr>
        <p:spPr bwMode="auto">
          <a:xfrm>
            <a:off x="601663" y="1916113"/>
            <a:ext cx="792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cs typeface="Times New Roman" panose="02020603050405020304" pitchFamily="18" charset="0"/>
              </a:rPr>
              <a:t>不平行于 </a:t>
            </a:r>
            <a:r>
              <a:rPr lang="en-US" altLang="zh-CN" i="1" dirty="0"/>
              <a:t>y </a:t>
            </a:r>
            <a:r>
              <a:rPr lang="zh-CN" altLang="en-US" dirty="0">
                <a:cs typeface="Times New Roman" panose="02020603050405020304" pitchFamily="18" charset="0"/>
              </a:rPr>
              <a:t>轴的切线</a:t>
            </a:r>
            <a:r>
              <a:rPr lang="en-US" altLang="zh-CN" dirty="0">
                <a:cs typeface="Times New Roman" panose="02020603050405020304" pitchFamily="18" charset="0"/>
              </a:rPr>
              <a:t>.  </a:t>
            </a:r>
            <a:r>
              <a:rPr lang="zh-CN" altLang="en-US" dirty="0">
                <a:cs typeface="Times New Roman" panose="02020603050405020304" pitchFamily="18" charset="0"/>
              </a:rPr>
              <a:t>对于二元函数而言</a:t>
            </a:r>
            <a:r>
              <a:rPr lang="en-US" altLang="zh-CN" dirty="0">
                <a:cs typeface="Times New Roman" panose="02020603050405020304" pitchFamily="18" charset="0"/>
              </a:rPr>
              <a:t>,  </a:t>
            </a:r>
            <a:r>
              <a:rPr lang="zh-CN" altLang="en-US" dirty="0">
                <a:cs typeface="Times New Roman" panose="02020603050405020304" pitchFamily="18" charset="0"/>
              </a:rPr>
              <a:t>可微性</a:t>
            </a:r>
            <a:r>
              <a:rPr lang="zh-CN" altLang="en-US" dirty="0"/>
              <a:t> </a:t>
            </a:r>
          </a:p>
        </p:txBody>
      </p:sp>
      <p:sp>
        <p:nvSpPr>
          <p:cNvPr id="95241" name="Rectangle 9"/>
          <p:cNvSpPr>
            <a:spLocks noChangeArrowheads="1"/>
          </p:cNvSpPr>
          <p:nvPr/>
        </p:nvSpPr>
        <p:spPr bwMode="auto">
          <a:xfrm>
            <a:off x="600075" y="2549525"/>
            <a:ext cx="8040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则反映为曲面与其切平面之间的类似关系</a:t>
            </a:r>
            <a:r>
              <a:rPr lang="en-US" altLang="zh-CN"/>
              <a:t>.  </a:t>
            </a:r>
            <a:r>
              <a:rPr lang="zh-CN" altLang="en-US"/>
              <a:t>为此需 </a:t>
            </a:r>
          </a:p>
        </p:txBody>
      </p:sp>
      <p:sp>
        <p:nvSpPr>
          <p:cNvPr id="95243" name="Rectangle 11"/>
          <p:cNvSpPr>
            <a:spLocks noChangeArrowheads="1"/>
          </p:cNvSpPr>
          <p:nvPr/>
        </p:nvSpPr>
        <p:spPr bwMode="auto">
          <a:xfrm>
            <a:off x="596900" y="3125788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要先给出切平面的定义</a:t>
            </a:r>
            <a:r>
              <a:rPr lang="en-US" altLang="zh-CN">
                <a:cs typeface="Times New Roman" panose="02020603050405020304" pitchFamily="18" charset="0"/>
              </a:rPr>
              <a:t>,  </a:t>
            </a:r>
            <a:r>
              <a:rPr lang="zh-CN" altLang="en-US">
                <a:cs typeface="Times New Roman" panose="02020603050405020304" pitchFamily="18" charset="0"/>
              </a:rPr>
              <a:t>这可以从切线定义中</a:t>
            </a:r>
            <a:r>
              <a:rPr lang="zh-CN" altLang="en-US"/>
              <a:t>获得 </a:t>
            </a:r>
          </a:p>
        </p:txBody>
      </p:sp>
      <p:sp>
        <p:nvSpPr>
          <p:cNvPr id="95244" name="Rectangle 12"/>
          <p:cNvSpPr>
            <a:spLocks noChangeArrowheads="1"/>
          </p:cNvSpPr>
          <p:nvPr/>
        </p:nvSpPr>
        <p:spPr bwMode="auto">
          <a:xfrm>
            <a:off x="566738" y="3716338"/>
            <a:ext cx="1052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启发</a:t>
            </a:r>
            <a:r>
              <a:rPr lang="en-US" altLang="zh-CN"/>
              <a:t>.                                                </a:t>
            </a:r>
          </a:p>
        </p:txBody>
      </p:sp>
      <p:sp>
        <p:nvSpPr>
          <p:cNvPr id="95245" name="Rectangle 13"/>
          <p:cNvSpPr>
            <a:spLocks noChangeArrowheads="1"/>
          </p:cNvSpPr>
          <p:nvPr/>
        </p:nvSpPr>
        <p:spPr bwMode="auto">
          <a:xfrm>
            <a:off x="582613" y="4290547"/>
            <a:ext cx="60628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    我们</a:t>
            </a:r>
            <a:r>
              <a:rPr lang="zh-CN" altLang="en-US" dirty="0"/>
              <a:t>曾把平面曲线 </a:t>
            </a:r>
            <a:r>
              <a:rPr lang="en-US" altLang="zh-CN" i="1" dirty="0"/>
              <a:t>S </a:t>
            </a:r>
            <a:r>
              <a:rPr lang="zh-CN" altLang="en-US" dirty="0"/>
              <a:t>在其上某</a:t>
            </a:r>
            <a:r>
              <a:rPr lang="zh-CN" altLang="en-US" dirty="0" smtClean="0"/>
              <a:t>一点 </a:t>
            </a:r>
            <a:endParaRPr lang="zh-CN" altLang="en-US" dirty="0"/>
          </a:p>
        </p:txBody>
      </p:sp>
      <p:sp>
        <p:nvSpPr>
          <p:cNvPr id="95248" name="Rectangle 16"/>
          <p:cNvSpPr>
            <a:spLocks noChangeArrowheads="1"/>
          </p:cNvSpPr>
          <p:nvPr/>
        </p:nvSpPr>
        <p:spPr bwMode="auto">
          <a:xfrm>
            <a:off x="1043608" y="4869160"/>
            <a:ext cx="621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>
                <a:cs typeface="Times New Roman" panose="02020603050405020304" pitchFamily="18" charset="0"/>
              </a:rPr>
              <a:t>的切线 </a:t>
            </a:r>
            <a:r>
              <a:rPr lang="en-US" altLang="zh-CN" i="1" dirty="0"/>
              <a:t>PT </a:t>
            </a:r>
            <a:r>
              <a:rPr lang="zh-CN" altLang="en-US" dirty="0">
                <a:cs typeface="Times New Roman" panose="02020603050405020304" pitchFamily="18" charset="0"/>
              </a:rPr>
              <a:t>定义为过点 </a:t>
            </a:r>
            <a:r>
              <a:rPr lang="en-US" altLang="zh-CN" i="1" dirty="0"/>
              <a:t>P </a:t>
            </a:r>
            <a:r>
              <a:rPr lang="zh-CN" altLang="en-US" dirty="0">
                <a:cs typeface="Times New Roman" panose="02020603050405020304" pitchFamily="18" charset="0"/>
              </a:rPr>
              <a:t>的割线 </a:t>
            </a:r>
            <a:r>
              <a:rPr lang="en-US" altLang="zh-CN" i="1" dirty="0"/>
              <a:t>PQ </a:t>
            </a:r>
            <a:r>
              <a:rPr lang="zh-CN" altLang="en-US" dirty="0">
                <a:cs typeface="Times New Roman" panose="02020603050405020304" pitchFamily="18" charset="0"/>
              </a:rPr>
              <a:t>当 </a:t>
            </a:r>
            <a:endParaRPr lang="zh-CN" altLang="en-US" sz="900" dirty="0"/>
          </a:p>
        </p:txBody>
      </p:sp>
      <p:sp>
        <p:nvSpPr>
          <p:cNvPr id="95249" name="Rectangle 17"/>
          <p:cNvSpPr>
            <a:spLocks noChangeArrowheads="1"/>
          </p:cNvSpPr>
          <p:nvPr/>
        </p:nvSpPr>
        <p:spPr bwMode="auto">
          <a:xfrm>
            <a:off x="1187624" y="5445224"/>
            <a:ext cx="648072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/>
            <a:r>
              <a:rPr lang="en-US" altLang="zh-CN" i="1" dirty="0"/>
              <a:t>Q </a:t>
            </a:r>
            <a:r>
              <a:rPr lang="zh-CN" altLang="en-US" dirty="0"/>
              <a:t>沿 </a:t>
            </a:r>
            <a:r>
              <a:rPr lang="en-US" altLang="zh-CN" i="1" dirty="0"/>
              <a:t>S </a:t>
            </a:r>
            <a:r>
              <a:rPr lang="zh-CN" altLang="en-US" dirty="0"/>
              <a:t>趋近 </a:t>
            </a:r>
            <a:r>
              <a:rPr lang="en-US" altLang="zh-CN" i="1" dirty="0"/>
              <a:t>P </a:t>
            </a:r>
            <a:r>
              <a:rPr lang="zh-CN" altLang="en-US" dirty="0"/>
              <a:t>时的极限位置 </a:t>
            </a:r>
            <a:r>
              <a:rPr lang="en-US" altLang="zh-CN" dirty="0" smtClean="0"/>
              <a:t>.  </a:t>
            </a:r>
            <a:r>
              <a:rPr lang="zh-CN" altLang="en-US" dirty="0" smtClean="0"/>
              <a:t>这时，</a:t>
            </a:r>
            <a:endParaRPr lang="en-US" altLang="zh-CN" dirty="0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4502150" y="3359150"/>
          <a:ext cx="1397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3" name="Equation" r:id="rId5" imgW="139680" imgH="139680" progId="Equation.DSMT4">
                  <p:embed/>
                </p:oleObj>
              </mc:Choice>
              <mc:Fallback>
                <p:oleObj name="Equation" r:id="rId5" imgW="139680" imgH="13968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2150" y="3359150"/>
                        <a:ext cx="1397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4"/>
          <p:cNvGraphicFramePr>
            <a:graphicFrameLocks noChangeAspect="1"/>
          </p:cNvGraphicFramePr>
          <p:nvPr/>
        </p:nvGraphicFramePr>
        <p:xfrm>
          <a:off x="6516216" y="4365104"/>
          <a:ext cx="14319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4" name="Equation" r:id="rId7" imgW="1434960" imgH="431640" progId="Equation.DSMT4">
                  <p:embed/>
                </p:oleObj>
              </mc:Choice>
              <mc:Fallback>
                <p:oleObj name="Equation" r:id="rId7" imgW="1434960" imgH="43164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216" y="4365104"/>
                        <a:ext cx="14319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27" name="Group 19"/>
          <p:cNvGrpSpPr>
            <a:grpSpLocks/>
          </p:cNvGrpSpPr>
          <p:nvPr/>
        </p:nvGrpSpPr>
        <p:grpSpPr bwMode="auto">
          <a:xfrm>
            <a:off x="611188" y="485775"/>
            <a:ext cx="7716837" cy="519113"/>
            <a:chOff x="385" y="306"/>
            <a:chExt cx="4861" cy="327"/>
          </a:xfrm>
        </p:grpSpPr>
        <p:sp>
          <p:nvSpPr>
            <p:cNvPr id="94212" name="Rectangle 4"/>
            <p:cNvSpPr>
              <a:spLocks noChangeArrowheads="1"/>
            </p:cNvSpPr>
            <p:nvPr/>
          </p:nvSpPr>
          <p:spPr bwMode="auto">
            <a:xfrm>
              <a:off x="385" y="306"/>
              <a:ext cx="48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i="1"/>
                <a:t>PQ </a:t>
              </a:r>
              <a:r>
                <a:rPr lang="zh-CN" altLang="en-US"/>
                <a:t>与 </a:t>
              </a:r>
              <a:r>
                <a:rPr lang="en-US" altLang="zh-CN" i="1"/>
                <a:t>PT </a:t>
              </a:r>
              <a:r>
                <a:rPr lang="zh-CN" altLang="en-US"/>
                <a:t>的夹角    </a:t>
              </a:r>
              <a:r>
                <a:rPr lang="zh-CN" altLang="en-US">
                  <a:sym typeface="Mathematica1" panose="05000502060100000001" pitchFamily="2" charset="2"/>
                </a:rPr>
                <a:t>也将随 </a:t>
              </a:r>
              <a:r>
                <a:rPr lang="en-US" altLang="zh-CN" i="1">
                  <a:sym typeface="Mathematica1" panose="05000502060100000001" pitchFamily="2" charset="2"/>
                </a:rPr>
                <a:t>Q</a:t>
              </a:r>
              <a:r>
                <a:rPr lang="zh-CN" altLang="en-US" sz="800" i="1">
                  <a:sym typeface="Mathematica1" panose="05000502060100000001" pitchFamily="2" charset="2"/>
                </a:rPr>
                <a:t>　</a:t>
              </a:r>
              <a:r>
                <a:rPr lang="zh-CN" altLang="en-US">
                  <a:latin typeface="宋体" panose="02010600030101010101" pitchFamily="2" charset="-122"/>
                  <a:sym typeface="Mathematica1" panose="05000502060100000001" pitchFamily="2" charset="2"/>
                </a:rPr>
                <a:t>→</a:t>
              </a:r>
              <a:r>
                <a:rPr lang="en-US" altLang="zh-CN" i="1">
                  <a:sym typeface="Mathematica1" panose="05000502060100000001" pitchFamily="2" charset="2"/>
                </a:rPr>
                <a:t>P </a:t>
              </a:r>
              <a:r>
                <a:rPr lang="zh-CN" altLang="en-US">
                  <a:sym typeface="Mathematica1" panose="05000502060100000001" pitchFamily="2" charset="2"/>
                </a:rPr>
                <a:t>而趋于零</a:t>
              </a:r>
              <a:r>
                <a:rPr lang="zh-CN" altLang="en-US" sz="1000" i="1">
                  <a:sym typeface="Mathematica1" panose="05000502060100000001" pitchFamily="2" charset="2"/>
                </a:rPr>
                <a:t>　</a:t>
              </a:r>
              <a:r>
                <a:rPr lang="en-US" altLang="zh-CN">
                  <a:sym typeface="Mathematica1" panose="05000502060100000001" pitchFamily="2" charset="2"/>
                </a:rPr>
                <a:t>(</a:t>
              </a:r>
              <a:r>
                <a:rPr lang="zh-CN" altLang="en-US">
                  <a:sym typeface="Mathematica1" panose="05000502060100000001" pitchFamily="2" charset="2"/>
                </a:rPr>
                <a:t>参见</a:t>
              </a:r>
            </a:p>
          </p:txBody>
        </p:sp>
        <p:graphicFrame>
          <p:nvGraphicFramePr>
            <p:cNvPr id="94213" name="Object 5"/>
            <p:cNvGraphicFramePr>
              <a:graphicFrameLocks noChangeAspect="1"/>
            </p:cNvGraphicFramePr>
            <p:nvPr/>
          </p:nvGraphicFramePr>
          <p:xfrm>
            <a:off x="2092" y="378"/>
            <a:ext cx="198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38" name="Equation" r:id="rId3" imgW="139579" imgH="164957" progId="Equation.DSMT4">
                    <p:embed/>
                  </p:oleObj>
                </mc:Choice>
                <mc:Fallback>
                  <p:oleObj name="Equation" r:id="rId3" imgW="139579" imgH="164957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378"/>
                          <a:ext cx="198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568325" y="1163638"/>
            <a:ext cx="8091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图</a:t>
            </a:r>
            <a:r>
              <a:rPr lang="en-US" altLang="zh-CN"/>
              <a:t>17-2).  </a:t>
            </a:r>
            <a:r>
              <a:rPr lang="zh-CN" altLang="en-US"/>
              <a:t>用 </a:t>
            </a:r>
            <a:r>
              <a:rPr lang="en-US" altLang="zh-CN" i="1"/>
              <a:t>h </a:t>
            </a:r>
            <a:r>
              <a:rPr lang="zh-CN" altLang="en-US"/>
              <a:t>和 </a:t>
            </a:r>
            <a:r>
              <a:rPr lang="en-US" altLang="zh-CN" i="1"/>
              <a:t>d </a:t>
            </a:r>
            <a:r>
              <a:rPr lang="zh-CN" altLang="en-US"/>
              <a:t>分别表示点 </a:t>
            </a:r>
            <a:r>
              <a:rPr lang="en-US" altLang="zh-CN" i="1"/>
              <a:t>Q </a:t>
            </a:r>
            <a:r>
              <a:rPr lang="zh-CN" altLang="en-US"/>
              <a:t>到直线 </a:t>
            </a:r>
            <a:r>
              <a:rPr lang="en-US" altLang="zh-CN" i="1"/>
              <a:t>PT </a:t>
            </a:r>
            <a:r>
              <a:rPr lang="zh-CN" altLang="en-US"/>
              <a:t>的距离 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611188" y="1839913"/>
            <a:ext cx="751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和点 </a:t>
            </a:r>
            <a:r>
              <a:rPr lang="en-US" altLang="zh-CN" i="1"/>
              <a:t>Q </a:t>
            </a:r>
            <a:r>
              <a:rPr lang="zh-CN" altLang="en-US"/>
              <a:t>到点 </a:t>
            </a:r>
            <a:r>
              <a:rPr lang="en-US" altLang="zh-CN" i="1"/>
              <a:t>P </a:t>
            </a:r>
            <a:r>
              <a:rPr lang="zh-CN" altLang="en-US"/>
              <a:t>的距离</a:t>
            </a:r>
            <a:r>
              <a:rPr lang="en-US" altLang="zh-CN"/>
              <a:t>,  </a:t>
            </a:r>
            <a:r>
              <a:rPr lang="zh-CN" altLang="en-US"/>
              <a:t>由于                                  </a:t>
            </a:r>
          </a:p>
        </p:txBody>
      </p:sp>
      <p:grpSp>
        <p:nvGrpSpPr>
          <p:cNvPr id="94228" name="Group 20"/>
          <p:cNvGrpSpPr>
            <a:grpSpLocks/>
          </p:cNvGrpSpPr>
          <p:nvPr/>
        </p:nvGrpSpPr>
        <p:grpSpPr bwMode="auto">
          <a:xfrm>
            <a:off x="5292725" y="2133600"/>
            <a:ext cx="2811463" cy="3662363"/>
            <a:chOff x="1693" y="1058"/>
            <a:chExt cx="4427" cy="5766"/>
          </a:xfrm>
        </p:grpSpPr>
        <p:sp>
          <p:nvSpPr>
            <p:cNvPr id="94229" name="Arc 21"/>
            <p:cNvSpPr>
              <a:spLocks/>
            </p:cNvSpPr>
            <p:nvPr/>
          </p:nvSpPr>
          <p:spPr bwMode="auto">
            <a:xfrm flipV="1">
              <a:off x="1693" y="1678"/>
              <a:ext cx="3318" cy="316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28575">
              <a:solidFill>
                <a:srgbClr val="0000FF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rot="305598" flipV="1">
              <a:off x="1945" y="3170"/>
              <a:ext cx="3780" cy="210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>
              <a:off x="4843" y="2670"/>
              <a:ext cx="420" cy="86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2" name="Rectangle 24"/>
            <p:cNvSpPr>
              <a:spLocks noChangeArrowheads="1"/>
            </p:cNvSpPr>
            <p:nvPr/>
          </p:nvSpPr>
          <p:spPr bwMode="auto">
            <a:xfrm rot="-1555436">
              <a:off x="5068" y="3447"/>
              <a:ext cx="168" cy="1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33" name="Arc 25"/>
            <p:cNvSpPr>
              <a:spLocks/>
            </p:cNvSpPr>
            <p:nvPr/>
          </p:nvSpPr>
          <p:spPr bwMode="auto">
            <a:xfrm rot="857262">
              <a:off x="3592" y="4034"/>
              <a:ext cx="168" cy="18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4234" name="Object 26"/>
            <p:cNvGraphicFramePr>
              <a:graphicFrameLocks noChangeAspect="1"/>
            </p:cNvGraphicFramePr>
            <p:nvPr/>
          </p:nvGraphicFramePr>
          <p:xfrm>
            <a:off x="2968" y="4398"/>
            <a:ext cx="268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39" name="Equation" r:id="rId5" imgW="164957" imgH="190335" progId="Equation.DSMT4">
                    <p:embed/>
                  </p:oleObj>
                </mc:Choice>
                <mc:Fallback>
                  <p:oleObj name="Equation" r:id="rId5" imgW="164957" imgH="190335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8" y="4398"/>
                          <a:ext cx="268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5" name="Object 27"/>
            <p:cNvGraphicFramePr>
              <a:graphicFrameLocks noChangeAspect="1"/>
            </p:cNvGraphicFramePr>
            <p:nvPr/>
          </p:nvGraphicFramePr>
          <p:xfrm>
            <a:off x="2995" y="4716"/>
            <a:ext cx="37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40" name="Equation" r:id="rId7" imgW="228600" imgH="241300" progId="Equation.DSMT4">
                    <p:embed/>
                  </p:oleObj>
                </mc:Choice>
                <mc:Fallback>
                  <p:oleObj name="Equation" r:id="rId7" imgW="228600" imgH="24130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5" y="4716"/>
                          <a:ext cx="373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6" name="Object 28"/>
            <p:cNvGraphicFramePr>
              <a:graphicFrameLocks noChangeAspect="1"/>
            </p:cNvGraphicFramePr>
            <p:nvPr/>
          </p:nvGraphicFramePr>
          <p:xfrm>
            <a:off x="5767" y="3422"/>
            <a:ext cx="353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41" name="Equation" r:id="rId9" imgW="215713" imgH="241091" progId="Equation.DSMT4">
                    <p:embed/>
                  </p:oleObj>
                </mc:Choice>
                <mc:Fallback>
                  <p:oleObj name="Equation" r:id="rId9" imgW="215713" imgH="241091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7" y="3422"/>
                          <a:ext cx="353" cy="3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7" name="Object 29"/>
            <p:cNvGraphicFramePr>
              <a:graphicFrameLocks noChangeAspect="1"/>
            </p:cNvGraphicFramePr>
            <p:nvPr/>
          </p:nvGraphicFramePr>
          <p:xfrm>
            <a:off x="4213" y="4406"/>
            <a:ext cx="352" cy="4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42" name="Equation" r:id="rId11" imgW="215713" imgH="253780" progId="Equation.DSMT4">
                    <p:embed/>
                  </p:oleObj>
                </mc:Choice>
                <mc:Fallback>
                  <p:oleObj name="Equation" r:id="rId11" imgW="215713" imgH="25378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3" y="4406"/>
                          <a:ext cx="352" cy="4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8" name="Object 30"/>
            <p:cNvGraphicFramePr>
              <a:graphicFrameLocks noChangeAspect="1"/>
            </p:cNvGraphicFramePr>
            <p:nvPr/>
          </p:nvGraphicFramePr>
          <p:xfrm>
            <a:off x="4801" y="1058"/>
            <a:ext cx="394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43" name="Equation" r:id="rId13" imgW="241195" imgH="279279" progId="Equation.DSMT4">
                    <p:embed/>
                  </p:oleObj>
                </mc:Choice>
                <mc:Fallback>
                  <p:oleObj name="Equation" r:id="rId13" imgW="241195" imgH="279279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1" y="1058"/>
                          <a:ext cx="394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39" name="Object 31"/>
            <p:cNvGraphicFramePr>
              <a:graphicFrameLocks noChangeAspect="1"/>
            </p:cNvGraphicFramePr>
            <p:nvPr/>
          </p:nvGraphicFramePr>
          <p:xfrm>
            <a:off x="3735" y="3141"/>
            <a:ext cx="352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44" name="Equation" r:id="rId15" imgW="215619" imgH="266353" progId="Equation.DSMT4">
                    <p:embed/>
                  </p:oleObj>
                </mc:Choice>
                <mc:Fallback>
                  <p:oleObj name="Equation" r:id="rId15" imgW="215619" imgH="266353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5" y="3141"/>
                          <a:ext cx="352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40" name="Object 32"/>
            <p:cNvGraphicFramePr>
              <a:graphicFrameLocks noChangeAspect="1"/>
            </p:cNvGraphicFramePr>
            <p:nvPr/>
          </p:nvGraphicFramePr>
          <p:xfrm>
            <a:off x="5095" y="2703"/>
            <a:ext cx="290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45" name="Equation" r:id="rId17" imgW="177569" imgH="266353" progId="Equation.DSMT4">
                    <p:embed/>
                  </p:oleObj>
                </mc:Choice>
                <mc:Fallback>
                  <p:oleObj name="Equation" r:id="rId17" imgW="177569" imgH="266353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" y="2703"/>
                          <a:ext cx="290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41" name="Arc 33"/>
            <p:cNvSpPr>
              <a:spLocks/>
            </p:cNvSpPr>
            <p:nvPr/>
          </p:nvSpPr>
          <p:spPr bwMode="auto">
            <a:xfrm>
              <a:off x="3799" y="4034"/>
              <a:ext cx="462" cy="310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242" name="Text Box 34"/>
            <p:cNvSpPr txBox="1">
              <a:spLocks noChangeArrowheads="1"/>
            </p:cNvSpPr>
            <p:nvPr/>
          </p:nvSpPr>
          <p:spPr bwMode="auto">
            <a:xfrm>
              <a:off x="2743" y="5708"/>
              <a:ext cx="243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600"/>
                <a:t>图 </a:t>
              </a:r>
              <a:r>
                <a:rPr lang="en-US" altLang="zh-CN" sz="2600"/>
                <a:t>17 - 2</a:t>
              </a:r>
              <a:r>
                <a:rPr lang="en-US" altLang="zh-CN" sz="2600" b="0"/>
                <a:t>   </a:t>
              </a:r>
              <a:endParaRPr lang="en-US" altLang="zh-CN"/>
            </a:p>
          </p:txBody>
        </p:sp>
        <p:graphicFrame>
          <p:nvGraphicFramePr>
            <p:cNvPr id="94243" name="Object 35"/>
            <p:cNvGraphicFramePr>
              <a:graphicFrameLocks noChangeAspect="1"/>
            </p:cNvGraphicFramePr>
            <p:nvPr/>
          </p:nvGraphicFramePr>
          <p:xfrm>
            <a:off x="4410" y="2265"/>
            <a:ext cx="394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46" name="Equation" r:id="rId19" imgW="241091" imgH="317225" progId="Equation.DSMT4">
                    <p:embed/>
                  </p:oleObj>
                </mc:Choice>
                <mc:Fallback>
                  <p:oleObj name="Equation" r:id="rId19" imgW="241091" imgH="317225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0" y="2265"/>
                          <a:ext cx="394" cy="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 flipV="1">
              <a:off x="3088" y="2335"/>
              <a:ext cx="2058" cy="223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94312" name="Object 104"/>
          <p:cNvGraphicFramePr>
            <a:graphicFrameLocks noChangeAspect="1"/>
          </p:cNvGraphicFramePr>
          <p:nvPr/>
        </p:nvGraphicFramePr>
        <p:xfrm>
          <a:off x="1835150" y="2563813"/>
          <a:ext cx="1533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7" name="Equation" r:id="rId21" imgW="1536700" imgH="838200" progId="Equation.DSMT4">
                  <p:embed/>
                </p:oleObj>
              </mc:Choice>
              <mc:Fallback>
                <p:oleObj name="Equation" r:id="rId21" imgW="1536700" imgH="838200" progId="Equation.DSMT4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563813"/>
                        <a:ext cx="15335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313" name="Object 105"/>
          <p:cNvGraphicFramePr>
            <a:graphicFrameLocks noChangeAspect="1"/>
          </p:cNvGraphicFramePr>
          <p:nvPr/>
        </p:nvGraphicFramePr>
        <p:xfrm>
          <a:off x="757238" y="3716338"/>
          <a:ext cx="39592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848" name="Equation" r:id="rId23" imgW="3962400" imgH="444500" progId="Equation.DSMT4">
                  <p:embed/>
                </p:oleObj>
              </mc:Choice>
              <mc:Fallback>
                <p:oleObj name="Equation" r:id="rId23" imgW="3962400" imgH="444500" progId="Equation.DSMT4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238" y="3716338"/>
                        <a:ext cx="39592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317" name="Group 109"/>
          <p:cNvGrpSpPr>
            <a:grpSpLocks/>
          </p:cNvGrpSpPr>
          <p:nvPr/>
        </p:nvGrpSpPr>
        <p:grpSpPr bwMode="auto">
          <a:xfrm>
            <a:off x="755650" y="4452938"/>
            <a:ext cx="3360738" cy="847725"/>
            <a:chOff x="476" y="2677"/>
            <a:chExt cx="2117" cy="534"/>
          </a:xfrm>
        </p:grpSpPr>
        <p:graphicFrame>
          <p:nvGraphicFramePr>
            <p:cNvPr id="94314" name="Object 106"/>
            <p:cNvGraphicFramePr>
              <a:graphicFrameLocks noChangeAspect="1"/>
            </p:cNvGraphicFramePr>
            <p:nvPr/>
          </p:nvGraphicFramePr>
          <p:xfrm>
            <a:off x="1927" y="2677"/>
            <a:ext cx="66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49" name="Equation" r:id="rId25" imgW="1054100" imgH="850900" progId="Equation.DSMT4">
                    <p:embed/>
                  </p:oleObj>
                </mc:Choice>
                <mc:Fallback>
                  <p:oleObj name="Equation" r:id="rId25" imgW="1054100" imgH="850900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2677"/>
                          <a:ext cx="666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315" name="Object 107"/>
            <p:cNvGraphicFramePr>
              <a:graphicFrameLocks noChangeAspect="1"/>
            </p:cNvGraphicFramePr>
            <p:nvPr/>
          </p:nvGraphicFramePr>
          <p:xfrm>
            <a:off x="476" y="2833"/>
            <a:ext cx="139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850" name="Equation" r:id="rId27" imgW="2209800" imgH="444500" progId="Equation.DSMT4">
                    <p:embed/>
                  </p:oleObj>
                </mc:Choice>
                <mc:Fallback>
                  <p:oleObj name="Equation" r:id="rId27" imgW="2209800" imgH="44450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833"/>
                          <a:ext cx="139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30" name="Rectangle 46"/>
          <p:cNvSpPr>
            <a:spLocks noChangeArrowheads="1"/>
          </p:cNvSpPr>
          <p:nvPr/>
        </p:nvSpPr>
        <p:spPr bwMode="auto">
          <a:xfrm>
            <a:off x="592138" y="2651125"/>
            <a:ext cx="383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FF0000"/>
                </a:solidFill>
                <a:cs typeface="Times New Roman" panose="02020603050405020304" pitchFamily="18" charset="0"/>
              </a:rPr>
              <a:t>定义 </a:t>
            </a:r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en-US" altLang="zh-CN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en-US">
                <a:cs typeface="Times New Roman" panose="02020603050405020304" pitchFamily="18" charset="0"/>
              </a:rPr>
              <a:t>设曲面 </a:t>
            </a:r>
            <a:r>
              <a:rPr lang="en-US" altLang="zh-CN" i="1"/>
              <a:t>S </a:t>
            </a:r>
            <a:r>
              <a:rPr lang="zh-CN" altLang="en-US">
                <a:cs typeface="Times New Roman" panose="02020603050405020304" pitchFamily="18" charset="0"/>
              </a:rPr>
              <a:t>上一</a:t>
            </a:r>
            <a:endParaRPr lang="zh-CN" altLang="en-US"/>
          </a:p>
        </p:txBody>
      </p:sp>
      <p:sp>
        <p:nvSpPr>
          <p:cNvPr id="93232" name="Rectangle 48"/>
          <p:cNvSpPr>
            <a:spLocks noChangeArrowheads="1"/>
          </p:cNvSpPr>
          <p:nvPr/>
        </p:nvSpPr>
        <p:spPr bwMode="auto">
          <a:xfrm>
            <a:off x="611188" y="4005263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一个</a:t>
            </a:r>
            <a:r>
              <a:rPr lang="zh-CN" altLang="en-US">
                <a:cs typeface="Times New Roman" panose="02020603050405020304" pitchFamily="18" charset="0"/>
              </a:rPr>
              <a:t>平面</a:t>
            </a:r>
            <a:r>
              <a:rPr lang="en-US" altLang="zh-CN">
                <a:cs typeface="Times New Roman" panose="02020603050405020304" pitchFamily="18" charset="0"/>
              </a:rPr>
              <a:t>,  </a:t>
            </a:r>
            <a:r>
              <a:rPr lang="en-US" altLang="zh-CN" i="1"/>
              <a:t>S </a:t>
            </a:r>
            <a:r>
              <a:rPr lang="zh-CN" altLang="en-US">
                <a:cs typeface="Times New Roman" panose="02020603050405020304" pitchFamily="18" charset="0"/>
              </a:rPr>
              <a:t>上的动点  </a:t>
            </a:r>
            <a:endParaRPr lang="zh-CN" altLang="en-US"/>
          </a:p>
        </p:txBody>
      </p:sp>
      <p:sp>
        <p:nvSpPr>
          <p:cNvPr id="93236" name="Rectangle 52"/>
          <p:cNvSpPr>
            <a:spLocks noChangeArrowheads="1"/>
          </p:cNvSpPr>
          <p:nvPr/>
        </p:nvSpPr>
        <p:spPr bwMode="auto">
          <a:xfrm>
            <a:off x="592138" y="620713"/>
            <a:ext cx="3665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仿照这个想法</a:t>
            </a:r>
            <a:r>
              <a:rPr lang="en-US" altLang="zh-CN"/>
              <a:t>,  </a:t>
            </a:r>
            <a:r>
              <a:rPr lang="zh-CN" altLang="en-US"/>
              <a:t>我们引</a:t>
            </a:r>
          </a:p>
        </p:txBody>
      </p:sp>
      <p:sp>
        <p:nvSpPr>
          <p:cNvPr id="93237" name="Rectangle 53"/>
          <p:cNvSpPr>
            <a:spLocks noChangeArrowheads="1"/>
          </p:cNvSpPr>
          <p:nvPr/>
        </p:nvSpPr>
        <p:spPr bwMode="auto">
          <a:xfrm>
            <a:off x="569913" y="1268413"/>
            <a:ext cx="3930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/>
              <a:t>进曲面 </a:t>
            </a:r>
            <a:r>
              <a:rPr lang="en-US" altLang="zh-CN" i="1"/>
              <a:t>S </a:t>
            </a:r>
            <a:r>
              <a:rPr lang="zh-CN" altLang="en-US"/>
              <a:t>在点 </a:t>
            </a:r>
            <a:r>
              <a:rPr lang="en-US" altLang="zh-CN" i="1"/>
              <a:t>P </a:t>
            </a:r>
            <a:r>
              <a:rPr lang="zh-CN" altLang="en-US"/>
              <a:t>的切平 </a:t>
            </a:r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601663" y="1925638"/>
            <a:ext cx="3816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面的定义</a:t>
            </a:r>
            <a:r>
              <a:rPr lang="en-US" altLang="zh-CN"/>
              <a:t>(</a:t>
            </a:r>
            <a:r>
              <a:rPr lang="zh-CN" altLang="en-US"/>
              <a:t>参见图</a:t>
            </a:r>
            <a:r>
              <a:rPr lang="en-US" altLang="zh-CN"/>
              <a:t>17-3). </a:t>
            </a:r>
          </a:p>
        </p:txBody>
      </p:sp>
      <p:grpSp>
        <p:nvGrpSpPr>
          <p:cNvPr id="93239" name="Group 55"/>
          <p:cNvGrpSpPr>
            <a:grpSpLocks/>
          </p:cNvGrpSpPr>
          <p:nvPr/>
        </p:nvGrpSpPr>
        <p:grpSpPr bwMode="auto">
          <a:xfrm>
            <a:off x="4572000" y="873125"/>
            <a:ext cx="3851275" cy="3779838"/>
            <a:chOff x="7245" y="936"/>
            <a:chExt cx="6065" cy="5952"/>
          </a:xfrm>
        </p:grpSpPr>
        <p:sp>
          <p:nvSpPr>
            <p:cNvPr id="93240" name="Line 56"/>
            <p:cNvSpPr>
              <a:spLocks noChangeShapeType="1"/>
            </p:cNvSpPr>
            <p:nvPr/>
          </p:nvSpPr>
          <p:spPr bwMode="auto">
            <a:xfrm flipV="1">
              <a:off x="8883" y="936"/>
              <a:ext cx="0" cy="29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1" name="Line 57"/>
            <p:cNvSpPr>
              <a:spLocks noChangeShapeType="1"/>
            </p:cNvSpPr>
            <p:nvPr/>
          </p:nvSpPr>
          <p:spPr bwMode="auto">
            <a:xfrm>
              <a:off x="8883" y="3912"/>
              <a:ext cx="4410" cy="55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2" name="Arc 58"/>
            <p:cNvSpPr>
              <a:spLocks/>
            </p:cNvSpPr>
            <p:nvPr/>
          </p:nvSpPr>
          <p:spPr bwMode="auto">
            <a:xfrm rot="518776">
              <a:off x="7707" y="2636"/>
              <a:ext cx="3093" cy="2294"/>
            </a:xfrm>
            <a:custGeom>
              <a:avLst/>
              <a:gdLst>
                <a:gd name="G0" fmla="+- 1643 0 0"/>
                <a:gd name="G1" fmla="+- 21600 0 0"/>
                <a:gd name="G2" fmla="+- 21600 0 0"/>
                <a:gd name="T0" fmla="*/ 0 w 22641"/>
                <a:gd name="T1" fmla="*/ 63 h 21600"/>
                <a:gd name="T2" fmla="*/ 22641 w 22641"/>
                <a:gd name="T3" fmla="*/ 16537 h 21600"/>
                <a:gd name="T4" fmla="*/ 1643 w 2264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641" h="21600" fill="none" extrusionOk="0">
                  <a:moveTo>
                    <a:pt x="-1" y="62"/>
                  </a:moveTo>
                  <a:cubicBezTo>
                    <a:pt x="546" y="20"/>
                    <a:pt x="1094" y="0"/>
                    <a:pt x="1643" y="0"/>
                  </a:cubicBezTo>
                  <a:cubicBezTo>
                    <a:pt x="11622" y="0"/>
                    <a:pt x="20302" y="6835"/>
                    <a:pt x="22641" y="16536"/>
                  </a:cubicBezTo>
                </a:path>
                <a:path w="22641" h="21600" stroke="0" extrusionOk="0">
                  <a:moveTo>
                    <a:pt x="-1" y="62"/>
                  </a:moveTo>
                  <a:cubicBezTo>
                    <a:pt x="546" y="20"/>
                    <a:pt x="1094" y="0"/>
                    <a:pt x="1643" y="0"/>
                  </a:cubicBezTo>
                  <a:cubicBezTo>
                    <a:pt x="11622" y="0"/>
                    <a:pt x="20302" y="6835"/>
                    <a:pt x="22641" y="16536"/>
                  </a:cubicBezTo>
                  <a:lnTo>
                    <a:pt x="1643" y="21600"/>
                  </a:lnTo>
                  <a:close/>
                </a:path>
              </a:pathLst>
            </a:custGeom>
            <a:noFill/>
            <a:ln w="28575">
              <a:solidFill>
                <a:srgbClr val="00808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3" name="Arc 59"/>
            <p:cNvSpPr>
              <a:spLocks/>
            </p:cNvSpPr>
            <p:nvPr/>
          </p:nvSpPr>
          <p:spPr bwMode="auto">
            <a:xfrm rot="-1784595">
              <a:off x="8477" y="1217"/>
              <a:ext cx="3882" cy="3443"/>
            </a:xfrm>
            <a:custGeom>
              <a:avLst/>
              <a:gdLst>
                <a:gd name="G0" fmla="+- 1191 0 0"/>
                <a:gd name="G1" fmla="+- 21600 0 0"/>
                <a:gd name="G2" fmla="+- 21600 0 0"/>
                <a:gd name="T0" fmla="*/ 0 w 22791"/>
                <a:gd name="T1" fmla="*/ 33 h 21600"/>
                <a:gd name="T2" fmla="*/ 22791 w 22791"/>
                <a:gd name="T3" fmla="*/ 21600 h 21600"/>
                <a:gd name="T4" fmla="*/ 1191 w 2279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791" h="21600" fill="none" extrusionOk="0">
                  <a:moveTo>
                    <a:pt x="-1" y="32"/>
                  </a:moveTo>
                  <a:cubicBezTo>
                    <a:pt x="396" y="10"/>
                    <a:pt x="793" y="0"/>
                    <a:pt x="1191" y="0"/>
                  </a:cubicBezTo>
                  <a:cubicBezTo>
                    <a:pt x="13120" y="0"/>
                    <a:pt x="22791" y="9670"/>
                    <a:pt x="22791" y="21600"/>
                  </a:cubicBezTo>
                </a:path>
                <a:path w="22791" h="21600" stroke="0" extrusionOk="0">
                  <a:moveTo>
                    <a:pt x="-1" y="32"/>
                  </a:moveTo>
                  <a:cubicBezTo>
                    <a:pt x="396" y="10"/>
                    <a:pt x="793" y="0"/>
                    <a:pt x="1191" y="0"/>
                  </a:cubicBezTo>
                  <a:cubicBezTo>
                    <a:pt x="13120" y="0"/>
                    <a:pt x="22791" y="9670"/>
                    <a:pt x="22791" y="21600"/>
                  </a:cubicBezTo>
                  <a:lnTo>
                    <a:pt x="1191" y="21600"/>
                  </a:lnTo>
                  <a:close/>
                </a:path>
              </a:pathLst>
            </a:custGeom>
            <a:noFill/>
            <a:ln w="9525">
              <a:solidFill>
                <a:srgbClr val="00808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4" name="Arc 60"/>
            <p:cNvSpPr>
              <a:spLocks/>
            </p:cNvSpPr>
            <p:nvPr/>
          </p:nvSpPr>
          <p:spPr bwMode="auto">
            <a:xfrm rot="294555" flipH="1">
              <a:off x="10707" y="3350"/>
              <a:ext cx="2339" cy="1915"/>
            </a:xfrm>
            <a:custGeom>
              <a:avLst/>
              <a:gdLst>
                <a:gd name="G0" fmla="+- 0 0 0"/>
                <a:gd name="G1" fmla="+- 21526 0 0"/>
                <a:gd name="G2" fmla="+- 21600 0 0"/>
                <a:gd name="T0" fmla="*/ 1788 w 20925"/>
                <a:gd name="T1" fmla="*/ 0 h 21526"/>
                <a:gd name="T2" fmla="*/ 20925 w 20925"/>
                <a:gd name="T3" fmla="*/ 16170 h 21526"/>
                <a:gd name="T4" fmla="*/ 0 w 20925"/>
                <a:gd name="T5" fmla="*/ 21526 h 21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925" h="21526" fill="none" extrusionOk="0">
                  <a:moveTo>
                    <a:pt x="1787" y="0"/>
                  </a:moveTo>
                  <a:cubicBezTo>
                    <a:pt x="10960" y="762"/>
                    <a:pt x="18643" y="7253"/>
                    <a:pt x="20925" y="16169"/>
                  </a:cubicBezTo>
                </a:path>
                <a:path w="20925" h="21526" stroke="0" extrusionOk="0">
                  <a:moveTo>
                    <a:pt x="1787" y="0"/>
                  </a:moveTo>
                  <a:cubicBezTo>
                    <a:pt x="10960" y="762"/>
                    <a:pt x="18643" y="7253"/>
                    <a:pt x="20925" y="16169"/>
                  </a:cubicBezTo>
                  <a:lnTo>
                    <a:pt x="0" y="21526"/>
                  </a:lnTo>
                  <a:close/>
                </a:path>
              </a:pathLst>
            </a:custGeom>
            <a:noFill/>
            <a:ln w="28575">
              <a:solidFill>
                <a:srgbClr val="00808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5" name="Freeform 61"/>
            <p:cNvSpPr>
              <a:spLocks/>
            </p:cNvSpPr>
            <p:nvPr/>
          </p:nvSpPr>
          <p:spPr bwMode="auto">
            <a:xfrm>
              <a:off x="7870" y="1833"/>
              <a:ext cx="5042" cy="2780"/>
            </a:xfrm>
            <a:custGeom>
              <a:avLst/>
              <a:gdLst>
                <a:gd name="T0" fmla="*/ 5 w 5042"/>
                <a:gd name="T1" fmla="*/ 586 h 2780"/>
                <a:gd name="T2" fmla="*/ 33 w 5042"/>
                <a:gd name="T3" fmla="*/ 570 h 2780"/>
                <a:gd name="T4" fmla="*/ 0 w 5042"/>
                <a:gd name="T5" fmla="*/ 537 h 2780"/>
                <a:gd name="T6" fmla="*/ 100 w 5042"/>
                <a:gd name="T7" fmla="*/ 570 h 2780"/>
                <a:gd name="T8" fmla="*/ 234 w 5042"/>
                <a:gd name="T9" fmla="*/ 436 h 2780"/>
                <a:gd name="T10" fmla="*/ 502 w 5042"/>
                <a:gd name="T11" fmla="*/ 302 h 2780"/>
                <a:gd name="T12" fmla="*/ 837 w 5042"/>
                <a:gd name="T13" fmla="*/ 168 h 2780"/>
                <a:gd name="T14" fmla="*/ 1325 w 5042"/>
                <a:gd name="T15" fmla="*/ 38 h 2780"/>
                <a:gd name="T16" fmla="*/ 1793 w 5042"/>
                <a:gd name="T17" fmla="*/ 0 h 2780"/>
                <a:gd name="T18" fmla="*/ 2128 w 5042"/>
                <a:gd name="T19" fmla="*/ 0 h 2780"/>
                <a:gd name="T20" fmla="*/ 2483 w 5042"/>
                <a:gd name="T21" fmla="*/ 28 h 2780"/>
                <a:gd name="T22" fmla="*/ 2987 w 5042"/>
                <a:gd name="T23" fmla="*/ 90 h 2780"/>
                <a:gd name="T24" fmla="*/ 3365 w 5042"/>
                <a:gd name="T25" fmla="*/ 214 h 2780"/>
                <a:gd name="T26" fmla="*/ 3583 w 5042"/>
                <a:gd name="T27" fmla="*/ 310 h 2780"/>
                <a:gd name="T28" fmla="*/ 3785 w 5042"/>
                <a:gd name="T29" fmla="*/ 400 h 2780"/>
                <a:gd name="T30" fmla="*/ 3918 w 5042"/>
                <a:gd name="T31" fmla="*/ 511 h 2780"/>
                <a:gd name="T32" fmla="*/ 4121 w 5042"/>
                <a:gd name="T33" fmla="*/ 648 h 2780"/>
                <a:gd name="T34" fmla="*/ 4457 w 5042"/>
                <a:gd name="T35" fmla="*/ 896 h 2780"/>
                <a:gd name="T36" fmla="*/ 4709 w 5042"/>
                <a:gd name="T37" fmla="*/ 1206 h 2780"/>
                <a:gd name="T38" fmla="*/ 5042 w 5042"/>
                <a:gd name="T39" fmla="*/ 1612 h 2780"/>
                <a:gd name="T40" fmla="*/ 4707 w 5042"/>
                <a:gd name="T41" fmla="*/ 1579 h 2780"/>
                <a:gd name="T42" fmla="*/ 4554 w 5042"/>
                <a:gd name="T43" fmla="*/ 1583 h 2780"/>
                <a:gd name="T44" fmla="*/ 4320 w 5042"/>
                <a:gd name="T45" fmla="*/ 1642 h 2780"/>
                <a:gd name="T46" fmla="*/ 4052 w 5042"/>
                <a:gd name="T47" fmla="*/ 1709 h 2780"/>
                <a:gd name="T48" fmla="*/ 3751 w 5042"/>
                <a:gd name="T49" fmla="*/ 1843 h 2780"/>
                <a:gd name="T50" fmla="*/ 3365 w 5042"/>
                <a:gd name="T51" fmla="*/ 2136 h 2780"/>
                <a:gd name="T52" fmla="*/ 3148 w 5042"/>
                <a:gd name="T53" fmla="*/ 2278 h 2780"/>
                <a:gd name="T54" fmla="*/ 3029 w 5042"/>
                <a:gd name="T55" fmla="*/ 2446 h 2780"/>
                <a:gd name="T56" fmla="*/ 2846 w 5042"/>
                <a:gd name="T57" fmla="*/ 2780 h 2780"/>
                <a:gd name="T58" fmla="*/ 2746 w 5042"/>
                <a:gd name="T59" fmla="*/ 2446 h 2780"/>
                <a:gd name="T60" fmla="*/ 2679 w 5042"/>
                <a:gd name="T61" fmla="*/ 2278 h 2780"/>
                <a:gd name="T62" fmla="*/ 2483 w 5042"/>
                <a:gd name="T63" fmla="*/ 1888 h 2780"/>
                <a:gd name="T64" fmla="*/ 2311 w 5042"/>
                <a:gd name="T65" fmla="*/ 1642 h 2780"/>
                <a:gd name="T66" fmla="*/ 2063 w 5042"/>
                <a:gd name="T67" fmla="*/ 1392 h 2780"/>
                <a:gd name="T68" fmla="*/ 1895 w 5042"/>
                <a:gd name="T69" fmla="*/ 1268 h 2780"/>
                <a:gd name="T70" fmla="*/ 1643 w 5042"/>
                <a:gd name="T71" fmla="*/ 1082 h 2780"/>
                <a:gd name="T72" fmla="*/ 1307 w 5042"/>
                <a:gd name="T73" fmla="*/ 896 h 2780"/>
                <a:gd name="T74" fmla="*/ 1097 w 5042"/>
                <a:gd name="T75" fmla="*/ 834 h 2780"/>
                <a:gd name="T76" fmla="*/ 737 w 5042"/>
                <a:gd name="T77" fmla="*/ 704 h 2780"/>
                <a:gd name="T78" fmla="*/ 536 w 5042"/>
                <a:gd name="T79" fmla="*/ 637 h 2780"/>
                <a:gd name="T80" fmla="*/ 299 w 5042"/>
                <a:gd name="T81" fmla="*/ 586 h 2780"/>
                <a:gd name="T82" fmla="*/ 5 w 5042"/>
                <a:gd name="T83" fmla="*/ 586 h 2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042" h="2780">
                  <a:moveTo>
                    <a:pt x="5" y="586"/>
                  </a:moveTo>
                  <a:lnTo>
                    <a:pt x="33" y="570"/>
                  </a:lnTo>
                  <a:lnTo>
                    <a:pt x="0" y="537"/>
                  </a:lnTo>
                  <a:lnTo>
                    <a:pt x="100" y="570"/>
                  </a:lnTo>
                  <a:lnTo>
                    <a:pt x="234" y="436"/>
                  </a:lnTo>
                  <a:lnTo>
                    <a:pt x="502" y="302"/>
                  </a:lnTo>
                  <a:lnTo>
                    <a:pt x="837" y="168"/>
                  </a:lnTo>
                  <a:lnTo>
                    <a:pt x="1325" y="38"/>
                  </a:lnTo>
                  <a:lnTo>
                    <a:pt x="1793" y="0"/>
                  </a:lnTo>
                  <a:lnTo>
                    <a:pt x="2128" y="0"/>
                  </a:lnTo>
                  <a:lnTo>
                    <a:pt x="2483" y="28"/>
                  </a:lnTo>
                  <a:lnTo>
                    <a:pt x="2987" y="90"/>
                  </a:lnTo>
                  <a:lnTo>
                    <a:pt x="3365" y="214"/>
                  </a:lnTo>
                  <a:lnTo>
                    <a:pt x="3583" y="310"/>
                  </a:lnTo>
                  <a:lnTo>
                    <a:pt x="3785" y="400"/>
                  </a:lnTo>
                  <a:lnTo>
                    <a:pt x="3918" y="511"/>
                  </a:lnTo>
                  <a:lnTo>
                    <a:pt x="4121" y="648"/>
                  </a:lnTo>
                  <a:lnTo>
                    <a:pt x="4457" y="896"/>
                  </a:lnTo>
                  <a:lnTo>
                    <a:pt x="4709" y="1206"/>
                  </a:lnTo>
                  <a:lnTo>
                    <a:pt x="5042" y="1612"/>
                  </a:lnTo>
                  <a:lnTo>
                    <a:pt x="4707" y="1579"/>
                  </a:lnTo>
                  <a:lnTo>
                    <a:pt x="4554" y="1583"/>
                  </a:lnTo>
                  <a:lnTo>
                    <a:pt x="4320" y="1642"/>
                  </a:lnTo>
                  <a:lnTo>
                    <a:pt x="4052" y="1709"/>
                  </a:lnTo>
                  <a:lnTo>
                    <a:pt x="3751" y="1843"/>
                  </a:lnTo>
                  <a:lnTo>
                    <a:pt x="3365" y="2136"/>
                  </a:lnTo>
                  <a:lnTo>
                    <a:pt x="3148" y="2278"/>
                  </a:lnTo>
                  <a:lnTo>
                    <a:pt x="3029" y="2446"/>
                  </a:lnTo>
                  <a:lnTo>
                    <a:pt x="2846" y="2780"/>
                  </a:lnTo>
                  <a:lnTo>
                    <a:pt x="2746" y="2446"/>
                  </a:lnTo>
                  <a:lnTo>
                    <a:pt x="2679" y="2278"/>
                  </a:lnTo>
                  <a:lnTo>
                    <a:pt x="2483" y="1888"/>
                  </a:lnTo>
                  <a:lnTo>
                    <a:pt x="2311" y="1642"/>
                  </a:lnTo>
                  <a:lnTo>
                    <a:pt x="2063" y="1392"/>
                  </a:lnTo>
                  <a:lnTo>
                    <a:pt x="1895" y="1268"/>
                  </a:lnTo>
                  <a:lnTo>
                    <a:pt x="1643" y="1082"/>
                  </a:lnTo>
                  <a:lnTo>
                    <a:pt x="1307" y="896"/>
                  </a:lnTo>
                  <a:lnTo>
                    <a:pt x="1097" y="834"/>
                  </a:lnTo>
                  <a:lnTo>
                    <a:pt x="737" y="704"/>
                  </a:lnTo>
                  <a:lnTo>
                    <a:pt x="536" y="637"/>
                  </a:lnTo>
                  <a:lnTo>
                    <a:pt x="299" y="586"/>
                  </a:lnTo>
                  <a:lnTo>
                    <a:pt x="5" y="586"/>
                  </a:lnTo>
                  <a:close/>
                </a:path>
              </a:pathLst>
            </a:custGeom>
            <a:gradFill rotWithShape="0">
              <a:gsLst>
                <a:gs pos="0">
                  <a:srgbClr val="F3FFF3">
                    <a:gamma/>
                    <a:shade val="46275"/>
                    <a:invGamma/>
                  </a:srgbClr>
                </a:gs>
                <a:gs pos="50000">
                  <a:srgbClr val="F3FFF3"/>
                </a:gs>
                <a:gs pos="100000">
                  <a:srgbClr val="F3FFF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6" name="AutoShape 62"/>
            <p:cNvSpPr>
              <a:spLocks noChangeArrowheads="1"/>
            </p:cNvSpPr>
            <p:nvPr/>
          </p:nvSpPr>
          <p:spPr bwMode="auto">
            <a:xfrm rot="1485023">
              <a:off x="8883" y="1928"/>
              <a:ext cx="3360" cy="1054"/>
            </a:xfrm>
            <a:prstGeom prst="parallelogram">
              <a:avLst>
                <a:gd name="adj" fmla="val 79696"/>
              </a:avLst>
            </a:prstGeom>
            <a:solidFill>
              <a:srgbClr val="E7FFE7"/>
            </a:solidFill>
            <a:ln w="9525">
              <a:solidFill>
                <a:srgbClr val="339966"/>
              </a:solidFill>
              <a:miter lim="800000"/>
              <a:headE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47" name="Line 63"/>
            <p:cNvSpPr>
              <a:spLocks noChangeShapeType="1"/>
            </p:cNvSpPr>
            <p:nvPr/>
          </p:nvSpPr>
          <p:spPr bwMode="auto">
            <a:xfrm flipH="1">
              <a:off x="7623" y="3912"/>
              <a:ext cx="1218" cy="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248" name="Object 64"/>
            <p:cNvGraphicFramePr>
              <a:graphicFrameLocks noChangeAspect="1"/>
            </p:cNvGraphicFramePr>
            <p:nvPr/>
          </p:nvGraphicFramePr>
          <p:xfrm>
            <a:off x="10101" y="2176"/>
            <a:ext cx="268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47" name="Equation" r:id="rId3" imgW="164957" imgH="203024" progId="Equation.DSMT4">
                    <p:embed/>
                  </p:oleObj>
                </mc:Choice>
                <mc:Fallback>
                  <p:oleObj name="Equation" r:id="rId3" imgW="164957" imgH="203024" progId="Equation.DSMT4">
                    <p:embed/>
                    <p:pic>
                      <p:nvPicPr>
                        <p:cNvPr id="0" name="Picture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01" y="2176"/>
                          <a:ext cx="268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49" name="Line 65"/>
            <p:cNvSpPr>
              <a:spLocks noChangeShapeType="1"/>
            </p:cNvSpPr>
            <p:nvPr/>
          </p:nvSpPr>
          <p:spPr bwMode="auto">
            <a:xfrm>
              <a:off x="10227" y="2300"/>
              <a:ext cx="1428" cy="3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0" name="Line 66"/>
            <p:cNvSpPr>
              <a:spLocks noChangeShapeType="1"/>
            </p:cNvSpPr>
            <p:nvPr/>
          </p:nvSpPr>
          <p:spPr bwMode="auto">
            <a:xfrm>
              <a:off x="10227" y="2324"/>
              <a:ext cx="1050" cy="105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1" name="Line 67"/>
            <p:cNvSpPr>
              <a:spLocks noChangeShapeType="1"/>
            </p:cNvSpPr>
            <p:nvPr/>
          </p:nvSpPr>
          <p:spPr bwMode="auto">
            <a:xfrm flipH="1">
              <a:off x="11319" y="2581"/>
              <a:ext cx="42" cy="8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3252" name="Object 68"/>
            <p:cNvGraphicFramePr>
              <a:graphicFrameLocks noChangeAspect="1"/>
            </p:cNvGraphicFramePr>
            <p:nvPr/>
          </p:nvGraphicFramePr>
          <p:xfrm>
            <a:off x="11210" y="3300"/>
            <a:ext cx="227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48" name="Equation" r:id="rId5" imgW="139579" imgH="164957" progId="Equation.DSMT4">
                    <p:embed/>
                  </p:oleObj>
                </mc:Choice>
                <mc:Fallback>
                  <p:oleObj name="Equation" r:id="rId5" imgW="139579" imgH="164957" progId="Equation.DSMT4">
                    <p:embed/>
                    <p:pic>
                      <p:nvPicPr>
                        <p:cNvPr id="0" name="Picture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0" y="3300"/>
                          <a:ext cx="227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53" name="Object 69"/>
            <p:cNvGraphicFramePr>
              <a:graphicFrameLocks noChangeAspect="1"/>
            </p:cNvGraphicFramePr>
            <p:nvPr/>
          </p:nvGraphicFramePr>
          <p:xfrm>
            <a:off x="9708" y="2060"/>
            <a:ext cx="394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49" name="Equation" r:id="rId7" imgW="241091" imgH="266469" progId="Equation.DSMT4">
                    <p:embed/>
                  </p:oleObj>
                </mc:Choice>
                <mc:Fallback>
                  <p:oleObj name="Equation" r:id="rId7" imgW="241091" imgH="266469" progId="Equation.DSMT4">
                    <p:embed/>
                    <p:pic>
                      <p:nvPicPr>
                        <p:cNvPr id="0" name="Picture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8" y="2060"/>
                          <a:ext cx="394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54" name="Object 70"/>
            <p:cNvGraphicFramePr>
              <a:graphicFrameLocks noChangeAspect="1"/>
            </p:cNvGraphicFramePr>
            <p:nvPr/>
          </p:nvGraphicFramePr>
          <p:xfrm>
            <a:off x="11025" y="3449"/>
            <a:ext cx="394" cy="5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0" name="Equation" r:id="rId9" imgW="241091" imgH="317225" progId="Equation.DSMT4">
                    <p:embed/>
                  </p:oleObj>
                </mc:Choice>
                <mc:Fallback>
                  <p:oleObj name="Equation" r:id="rId9" imgW="241091" imgH="317225" progId="Equation.DSMT4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25" y="3449"/>
                          <a:ext cx="394" cy="5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55" name="Object 71"/>
            <p:cNvGraphicFramePr>
              <a:graphicFrameLocks noChangeAspect="1"/>
            </p:cNvGraphicFramePr>
            <p:nvPr/>
          </p:nvGraphicFramePr>
          <p:xfrm>
            <a:off x="11385" y="2829"/>
            <a:ext cx="289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1" name="Equation" r:id="rId11" imgW="177569" imgH="266353" progId="Equation.DSMT4">
                    <p:embed/>
                  </p:oleObj>
                </mc:Choice>
                <mc:Fallback>
                  <p:oleObj name="Equation" r:id="rId11" imgW="177569" imgH="266353" progId="Equation.DSMT4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5" y="2829"/>
                          <a:ext cx="289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56" name="Object 72"/>
            <p:cNvGraphicFramePr>
              <a:graphicFrameLocks noChangeAspect="1"/>
            </p:cNvGraphicFramePr>
            <p:nvPr/>
          </p:nvGraphicFramePr>
          <p:xfrm>
            <a:off x="10311" y="2734"/>
            <a:ext cx="353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2" name="Equation" r:id="rId13" imgW="215619" imgH="266353" progId="Equation.DSMT4">
                    <p:embed/>
                  </p:oleObj>
                </mc:Choice>
                <mc:Fallback>
                  <p:oleObj name="Equation" r:id="rId13" imgW="215619" imgH="266353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11" y="2734"/>
                          <a:ext cx="353" cy="4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57" name="Object 73"/>
            <p:cNvGraphicFramePr>
              <a:graphicFrameLocks noChangeAspect="1"/>
            </p:cNvGraphicFramePr>
            <p:nvPr/>
          </p:nvGraphicFramePr>
          <p:xfrm>
            <a:off x="7245" y="4966"/>
            <a:ext cx="311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3" name="Equation" r:id="rId15" imgW="190417" imgH="203112" progId="Equation.DSMT4">
                    <p:embed/>
                  </p:oleObj>
                </mc:Choice>
                <mc:Fallback>
                  <p:oleObj name="Equation" r:id="rId15" imgW="190417" imgH="203112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45" y="4966"/>
                          <a:ext cx="311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58" name="Object 74"/>
            <p:cNvGraphicFramePr>
              <a:graphicFrameLocks noChangeAspect="1"/>
            </p:cNvGraphicFramePr>
            <p:nvPr/>
          </p:nvGraphicFramePr>
          <p:xfrm>
            <a:off x="12957" y="4594"/>
            <a:ext cx="353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4" name="Equation" r:id="rId17" imgW="215619" imgH="266353" progId="Equation.DSMT4">
                    <p:embed/>
                  </p:oleObj>
                </mc:Choice>
                <mc:Fallback>
                  <p:oleObj name="Equation" r:id="rId17" imgW="215619" imgH="266353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7" y="4594"/>
                          <a:ext cx="353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59" name="Object 75"/>
            <p:cNvGraphicFramePr>
              <a:graphicFrameLocks noChangeAspect="1"/>
            </p:cNvGraphicFramePr>
            <p:nvPr/>
          </p:nvGraphicFramePr>
          <p:xfrm>
            <a:off x="8428" y="969"/>
            <a:ext cx="311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5" name="Equation" r:id="rId19" imgW="190417" imgH="190417" progId="Equation.DSMT4">
                    <p:embed/>
                  </p:oleObj>
                </mc:Choice>
                <mc:Fallback>
                  <p:oleObj name="Equation" r:id="rId19" imgW="190417" imgH="190417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8" y="969"/>
                          <a:ext cx="311" cy="3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60" name="Object 76"/>
            <p:cNvGraphicFramePr>
              <a:graphicFrameLocks noChangeAspect="1"/>
            </p:cNvGraphicFramePr>
            <p:nvPr/>
          </p:nvGraphicFramePr>
          <p:xfrm>
            <a:off x="8337" y="3540"/>
            <a:ext cx="415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6" name="Equation" r:id="rId21" imgW="253890" imgH="279279" progId="Equation.DSMT4">
                    <p:embed/>
                  </p:oleObj>
                </mc:Choice>
                <mc:Fallback>
                  <p:oleObj name="Equation" r:id="rId21" imgW="253890" imgH="279279" progId="Equation.DSMT4">
                    <p:embed/>
                    <p:pic>
                      <p:nvPicPr>
                        <p:cNvPr id="0" name="Picture 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37" y="3540"/>
                          <a:ext cx="415" cy="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61" name="Object 77"/>
            <p:cNvGraphicFramePr>
              <a:graphicFrameLocks noChangeAspect="1"/>
            </p:cNvGraphicFramePr>
            <p:nvPr/>
          </p:nvGraphicFramePr>
          <p:xfrm>
            <a:off x="12219" y="2949"/>
            <a:ext cx="373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7" name="Equation" r:id="rId23" imgW="228600" imgH="279400" progId="Equation.DSMT4">
                    <p:embed/>
                  </p:oleObj>
                </mc:Choice>
                <mc:Fallback>
                  <p:oleObj name="Equation" r:id="rId23" imgW="228600" imgH="279400" progId="Equation.DSMT4">
                    <p:embed/>
                    <p:pic>
                      <p:nvPicPr>
                        <p:cNvPr id="0" name="Picture 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19" y="2949"/>
                          <a:ext cx="373" cy="4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CC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3262" name="Object 78"/>
            <p:cNvGraphicFramePr>
              <a:graphicFrameLocks noChangeAspect="1"/>
            </p:cNvGraphicFramePr>
            <p:nvPr/>
          </p:nvGraphicFramePr>
          <p:xfrm>
            <a:off x="10269" y="1742"/>
            <a:ext cx="540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58" name="Equation" r:id="rId25" imgW="330057" imgH="241195" progId="Equation.DSMT4">
                    <p:embed/>
                  </p:oleObj>
                </mc:Choice>
                <mc:Fallback>
                  <p:oleObj name="Equation" r:id="rId25" imgW="330057" imgH="241195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9" y="1742"/>
                          <a:ext cx="540" cy="394"/>
                        </a:xfrm>
                        <a:prstGeom prst="rect">
                          <a:avLst/>
                        </a:prstGeom>
                        <a:solidFill>
                          <a:srgbClr val="E7FFE7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63" name="Text Box 79"/>
            <p:cNvSpPr txBox="1">
              <a:spLocks noChangeArrowheads="1"/>
            </p:cNvSpPr>
            <p:nvPr/>
          </p:nvSpPr>
          <p:spPr bwMode="auto">
            <a:xfrm>
              <a:off x="9135" y="5772"/>
              <a:ext cx="2436" cy="1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600"/>
                <a:t>图 </a:t>
              </a:r>
              <a:r>
                <a:rPr lang="en-US" altLang="zh-CN" sz="2600"/>
                <a:t>17 - 3</a:t>
              </a:r>
              <a:r>
                <a:rPr lang="en-US" altLang="zh-CN" sz="2600" b="0"/>
                <a:t>   </a:t>
              </a:r>
              <a:endParaRPr lang="en-US" altLang="zh-CN"/>
            </a:p>
          </p:txBody>
        </p:sp>
      </p:grpSp>
      <p:sp>
        <p:nvSpPr>
          <p:cNvPr id="93264" name="Text Box 80"/>
          <p:cNvSpPr txBox="1">
            <a:spLocks noChangeArrowheads="1"/>
          </p:cNvSpPr>
          <p:nvPr/>
        </p:nvSpPr>
        <p:spPr bwMode="auto">
          <a:xfrm>
            <a:off x="611188" y="3357563"/>
            <a:ext cx="3854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/>
              <a:t>点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Π </a:t>
            </a:r>
            <a:r>
              <a:rPr lang="zh-CN" altLang="en-US"/>
              <a:t>为通过点 </a:t>
            </a:r>
            <a:r>
              <a:rPr lang="en-US" altLang="zh-CN" i="1"/>
              <a:t>P </a:t>
            </a:r>
            <a:r>
              <a:rPr lang="zh-CN" altLang="en-US"/>
              <a:t>的</a:t>
            </a:r>
          </a:p>
        </p:txBody>
      </p:sp>
      <p:sp>
        <p:nvSpPr>
          <p:cNvPr id="93265" name="Text Box 81"/>
          <p:cNvSpPr txBox="1">
            <a:spLocks noChangeArrowheads="1"/>
          </p:cNvSpPr>
          <p:nvPr/>
        </p:nvSpPr>
        <p:spPr bwMode="auto">
          <a:xfrm>
            <a:off x="611188" y="4710113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i="1"/>
              <a:t>Q </a:t>
            </a:r>
            <a:r>
              <a:rPr lang="zh-CN" altLang="en-US"/>
              <a:t>到定点 </a:t>
            </a:r>
            <a:r>
              <a:rPr lang="en-US" altLang="zh-CN" i="1"/>
              <a:t>P </a:t>
            </a:r>
            <a:r>
              <a:rPr lang="zh-CN" altLang="en-US"/>
              <a:t>和到平面</a:t>
            </a:r>
            <a:r>
              <a:rPr lang="en-US" altLang="zh-CN" i="1"/>
              <a:t>Π </a:t>
            </a:r>
            <a:r>
              <a:rPr lang="zh-CN" altLang="en-US"/>
              <a:t>的距离分别记为 </a:t>
            </a:r>
            <a:r>
              <a:rPr lang="en-US" altLang="zh-CN" i="1"/>
              <a:t>d </a:t>
            </a:r>
            <a:r>
              <a:rPr lang="zh-CN" altLang="en-US"/>
              <a:t>和 </a:t>
            </a:r>
            <a:r>
              <a:rPr lang="en-US" altLang="zh-CN" i="1"/>
              <a:t>h</a:t>
            </a:r>
            <a:r>
              <a:rPr lang="en-US" altLang="zh-CN"/>
              <a:t>. </a:t>
            </a:r>
            <a:r>
              <a:rPr lang="zh-CN" altLang="en-US"/>
              <a:t>若</a:t>
            </a:r>
          </a:p>
        </p:txBody>
      </p:sp>
      <p:sp>
        <p:nvSpPr>
          <p:cNvPr id="93266" name="Rectangle 82"/>
          <p:cNvSpPr>
            <a:spLocks noChangeArrowheads="1"/>
          </p:cNvSpPr>
          <p:nvPr/>
        </p:nvSpPr>
        <p:spPr bwMode="auto">
          <a:xfrm>
            <a:off x="650875" y="5430838"/>
            <a:ext cx="6657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当 </a:t>
            </a:r>
            <a:r>
              <a:rPr lang="en-US" altLang="zh-CN" i="1"/>
              <a:t>Q </a:t>
            </a:r>
            <a:r>
              <a:rPr lang="zh-CN" altLang="en-US">
                <a:cs typeface="Times New Roman" panose="02020603050405020304" pitchFamily="18" charset="0"/>
              </a:rPr>
              <a:t>在 </a:t>
            </a:r>
            <a:r>
              <a:rPr lang="en-US" altLang="zh-CN" i="1"/>
              <a:t>S </a:t>
            </a:r>
            <a:r>
              <a:rPr lang="zh-CN" altLang="en-US">
                <a:cs typeface="Times New Roman" panose="02020603050405020304" pitchFamily="18" charset="0"/>
              </a:rPr>
              <a:t>上以任</a:t>
            </a:r>
            <a:r>
              <a:rPr lang="zh-CN" altLang="en-US"/>
              <a:t>意方式趋近于 </a:t>
            </a:r>
            <a:r>
              <a:rPr lang="en-US" altLang="zh-CN" i="1"/>
              <a:t>P </a:t>
            </a:r>
            <a:r>
              <a:rPr lang="zh-CN" altLang="en-US"/>
              <a:t>时</a:t>
            </a:r>
            <a:r>
              <a:rPr lang="en-US" altLang="zh-CN"/>
              <a:t>,  </a:t>
            </a:r>
            <a:r>
              <a:rPr lang="zh-CN" altLang="en-US"/>
              <a:t>恒有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89" name="Group 37"/>
          <p:cNvGrpSpPr>
            <a:grpSpLocks/>
          </p:cNvGrpSpPr>
          <p:nvPr/>
        </p:nvGrpSpPr>
        <p:grpSpPr bwMode="auto">
          <a:xfrm>
            <a:off x="539750" y="1719263"/>
            <a:ext cx="7813675" cy="538162"/>
            <a:chOff x="340" y="1083"/>
            <a:chExt cx="4922" cy="339"/>
          </a:xfrm>
        </p:grpSpPr>
        <p:graphicFrame>
          <p:nvGraphicFramePr>
            <p:cNvPr id="49159" name="Object 7"/>
            <p:cNvGraphicFramePr>
              <a:graphicFrameLocks noChangeAspect="1"/>
            </p:cNvGraphicFramePr>
            <p:nvPr/>
          </p:nvGraphicFramePr>
          <p:xfrm>
            <a:off x="2186" y="1142"/>
            <a:ext cx="11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4" name="Equation" r:id="rId3" imgW="1752600" imgH="393700" progId="Equation.DSMT4">
                    <p:embed/>
                  </p:oleObj>
                </mc:Choice>
                <mc:Fallback>
                  <p:oleObj name="Equation" r:id="rId3" imgW="17526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6" y="1142"/>
                          <a:ext cx="11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58" name="Object 6"/>
            <p:cNvGraphicFramePr>
              <a:graphicFrameLocks noChangeAspect="1"/>
            </p:cNvGraphicFramePr>
            <p:nvPr/>
          </p:nvGraphicFramePr>
          <p:xfrm>
            <a:off x="5022" y="1137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5" name="Equation" r:id="rId5" imgW="380835" imgH="380835" progId="Equation.DSMT4">
                    <p:embed/>
                  </p:oleObj>
                </mc:Choice>
                <mc:Fallback>
                  <p:oleObj name="Equation" r:id="rId5" imgW="380835" imgH="380835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2" y="1137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4" name="Rectangle 12"/>
            <p:cNvSpPr>
              <a:spLocks noChangeArrowheads="1"/>
            </p:cNvSpPr>
            <p:nvPr/>
          </p:nvSpPr>
          <p:spPr bwMode="auto">
            <a:xfrm>
              <a:off x="340" y="1095"/>
              <a:ext cx="19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 eaLnBrk="0" hangingPunct="0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由</a:t>
              </a:r>
              <a:r>
                <a:rPr lang="zh-CN" altLang="en-US">
                  <a:cs typeface="Times New Roman" panose="02020603050405020304" pitchFamily="18" charset="0"/>
                </a:rPr>
                <a:t> </a:t>
              </a:r>
              <a:r>
                <a:rPr lang="en-US" altLang="zh-CN">
                  <a:cs typeface="Times New Roman" panose="02020603050405020304" pitchFamily="18" charset="0"/>
                </a:rPr>
                <a:t>(1), (2)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可见</a:t>
              </a:r>
              <a:r>
                <a:rPr lang="en-US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lang="zh-CN" altLang="en-US">
                  <a:cs typeface="Times New Roman" panose="02020603050405020304" pitchFamily="18" charset="0"/>
                </a:rPr>
                <a:t>当 </a:t>
              </a:r>
              <a:endParaRPr lang="zh-CN" altLang="en-US" sz="2400" b="0"/>
            </a:p>
          </p:txBody>
        </p:sp>
        <p:sp>
          <p:nvSpPr>
            <p:cNvPr id="49165" name="Rectangle 13"/>
            <p:cNvSpPr>
              <a:spLocks noChangeArrowheads="1"/>
            </p:cNvSpPr>
            <p:nvPr/>
          </p:nvSpPr>
          <p:spPr bwMode="auto">
            <a:xfrm>
              <a:off x="3229" y="1083"/>
              <a:ext cx="18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充分小时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全微分</a:t>
              </a:r>
              <a:r>
                <a:rPr lang="zh-CN" altLang="en-US" sz="1000">
                  <a:cs typeface="Times New Roman" panose="02020603050405020304" pitchFamily="18" charset="0"/>
                </a:rPr>
                <a:t> </a:t>
              </a:r>
              <a:endParaRPr lang="zh-CN" altLang="en-US" sz="2400" b="0"/>
            </a:p>
          </p:txBody>
        </p:sp>
      </p:grpSp>
      <p:grpSp>
        <p:nvGrpSpPr>
          <p:cNvPr id="49187" name="Group 35"/>
          <p:cNvGrpSpPr>
            <a:grpSpLocks/>
          </p:cNvGrpSpPr>
          <p:nvPr/>
        </p:nvGrpSpPr>
        <p:grpSpPr bwMode="auto">
          <a:xfrm>
            <a:off x="1114425" y="4403724"/>
            <a:ext cx="6943725" cy="519113"/>
            <a:chOff x="1005" y="2851"/>
            <a:chExt cx="4374" cy="327"/>
          </a:xfrm>
        </p:grpSpPr>
        <p:graphicFrame>
          <p:nvGraphicFramePr>
            <p:cNvPr id="49155" name="Object 3"/>
            <p:cNvGraphicFramePr>
              <a:graphicFrameLocks noChangeAspect="1"/>
            </p:cNvGraphicFramePr>
            <p:nvPr/>
          </p:nvGraphicFramePr>
          <p:xfrm>
            <a:off x="1005" y="2925"/>
            <a:ext cx="315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6" name="Equation" r:id="rId7" imgW="5016240" imgH="393480" progId="Equation.DSMT4">
                    <p:embed/>
                  </p:oleObj>
                </mc:Choice>
                <mc:Fallback>
                  <p:oleObj name="Equation" r:id="rId7" imgW="5016240" imgH="393480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5" y="2925"/>
                          <a:ext cx="315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3" name="Text Box 21"/>
            <p:cNvSpPr txBox="1">
              <a:spLocks noChangeArrowheads="1"/>
            </p:cNvSpPr>
            <p:nvPr/>
          </p:nvSpPr>
          <p:spPr bwMode="auto">
            <a:xfrm>
              <a:off x="5001" y="2851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(4)</a:t>
              </a:r>
              <a:endParaRPr lang="en-US" altLang="zh-CN"/>
            </a:p>
          </p:txBody>
        </p:sp>
      </p:grpSp>
      <p:grpSp>
        <p:nvGrpSpPr>
          <p:cNvPr id="49182" name="Group 30"/>
          <p:cNvGrpSpPr>
            <a:grpSpLocks/>
          </p:cNvGrpSpPr>
          <p:nvPr/>
        </p:nvGrpSpPr>
        <p:grpSpPr bwMode="auto">
          <a:xfrm>
            <a:off x="1984375" y="1000125"/>
            <a:ext cx="6629400" cy="638175"/>
            <a:chOff x="1244" y="709"/>
            <a:chExt cx="4176" cy="402"/>
          </a:xfrm>
        </p:grpSpPr>
        <p:graphicFrame>
          <p:nvGraphicFramePr>
            <p:cNvPr id="49160" name="Object 8"/>
            <p:cNvGraphicFramePr>
              <a:graphicFrameLocks noChangeAspect="1"/>
            </p:cNvGraphicFramePr>
            <p:nvPr/>
          </p:nvGraphicFramePr>
          <p:xfrm>
            <a:off x="1244" y="799"/>
            <a:ext cx="30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7" name="Equation" r:id="rId9" imgW="4826000" imgH="495300" progId="Equation.DSMT4">
                    <p:embed/>
                  </p:oleObj>
                </mc:Choice>
                <mc:Fallback>
                  <p:oleObj name="Equation" r:id="rId9" imgW="4826000" imgH="4953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4" y="799"/>
                          <a:ext cx="304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4" name="Text Box 22"/>
            <p:cNvSpPr txBox="1">
              <a:spLocks noChangeArrowheads="1"/>
            </p:cNvSpPr>
            <p:nvPr/>
          </p:nvSpPr>
          <p:spPr bwMode="auto">
            <a:xfrm>
              <a:off x="5042" y="709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(2)</a:t>
              </a:r>
            </a:p>
          </p:txBody>
        </p:sp>
      </p:grpSp>
      <p:grpSp>
        <p:nvGrpSpPr>
          <p:cNvPr id="49188" name="Group 36"/>
          <p:cNvGrpSpPr>
            <a:grpSpLocks/>
          </p:cNvGrpSpPr>
          <p:nvPr/>
        </p:nvGrpSpPr>
        <p:grpSpPr bwMode="auto">
          <a:xfrm>
            <a:off x="573088" y="438150"/>
            <a:ext cx="4430712" cy="561975"/>
            <a:chOff x="361" y="276"/>
            <a:chExt cx="2791" cy="354"/>
          </a:xfrm>
        </p:grpSpPr>
        <p:graphicFrame>
          <p:nvGraphicFramePr>
            <p:cNvPr id="49161" name="Object 9"/>
            <p:cNvGraphicFramePr>
              <a:graphicFrameLocks noChangeAspect="1"/>
            </p:cNvGraphicFramePr>
            <p:nvPr/>
          </p:nvGraphicFramePr>
          <p:xfrm>
            <a:off x="633" y="321"/>
            <a:ext cx="84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8" name="Equation" r:id="rId11" imgW="1345616" imgH="444307" progId="Equation.DSMT4">
                    <p:embed/>
                  </p:oleObj>
                </mc:Choice>
                <mc:Fallback>
                  <p:oleObj name="Equation" r:id="rId11" imgW="1345616" imgH="444307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321"/>
                          <a:ext cx="84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2" name="Rectangle 10"/>
            <p:cNvSpPr>
              <a:spLocks noChangeArrowheads="1"/>
            </p:cNvSpPr>
            <p:nvPr/>
          </p:nvSpPr>
          <p:spPr bwMode="auto">
            <a:xfrm>
              <a:off x="361" y="27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为</a:t>
              </a:r>
              <a:endParaRPr lang="zh-CN" altLang="en-US" sz="2400" b="0"/>
            </a:p>
          </p:txBody>
        </p:sp>
        <p:sp>
          <p:nvSpPr>
            <p:cNvPr id="49176" name="Text Box 24"/>
            <p:cNvSpPr txBox="1">
              <a:spLocks noChangeArrowheads="1"/>
            </p:cNvSpPr>
            <p:nvPr/>
          </p:nvSpPr>
          <p:spPr bwMode="auto">
            <a:xfrm>
              <a:off x="1404" y="303"/>
              <a:ext cx="1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全微分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记作 </a:t>
              </a:r>
            </a:p>
          </p:txBody>
        </p:sp>
      </p:grpSp>
      <p:grpSp>
        <p:nvGrpSpPr>
          <p:cNvPr id="49190" name="Group 38"/>
          <p:cNvGrpSpPr>
            <a:grpSpLocks/>
          </p:cNvGrpSpPr>
          <p:nvPr/>
        </p:nvGrpSpPr>
        <p:grpSpPr bwMode="auto">
          <a:xfrm>
            <a:off x="549275" y="2374900"/>
            <a:ext cx="7224713" cy="546100"/>
            <a:chOff x="346" y="1496"/>
            <a:chExt cx="4551" cy="344"/>
          </a:xfrm>
        </p:grpSpPr>
        <p:graphicFrame>
          <p:nvGraphicFramePr>
            <p:cNvPr id="49157" name="Object 5"/>
            <p:cNvGraphicFramePr>
              <a:graphicFrameLocks noChangeAspect="1"/>
            </p:cNvGraphicFramePr>
            <p:nvPr/>
          </p:nvGraphicFramePr>
          <p:xfrm>
            <a:off x="1734" y="1562"/>
            <a:ext cx="4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79" name="Equation" r:id="rId13" imgW="647700" imgH="381000" progId="Equation.DSMT4">
                    <p:embed/>
                  </p:oleObj>
                </mc:Choice>
                <mc:Fallback>
                  <p:oleObj name="Equation" r:id="rId13" imgW="647700" imgH="3810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4" y="1562"/>
                          <a:ext cx="4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66" name="Rectangle 14"/>
            <p:cNvSpPr>
              <a:spLocks noChangeArrowheads="1"/>
            </p:cNvSpPr>
            <p:nvPr/>
          </p:nvSpPr>
          <p:spPr bwMode="auto">
            <a:xfrm>
              <a:off x="346" y="1496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可作为全增量 </a:t>
              </a:r>
              <a:endParaRPr lang="zh-CN" altLang="en-US" sz="2400" b="0"/>
            </a:p>
          </p:txBody>
        </p:sp>
        <p:sp>
          <p:nvSpPr>
            <p:cNvPr id="49179" name="Text Box 27"/>
            <p:cNvSpPr txBox="1">
              <a:spLocks noChangeArrowheads="1"/>
            </p:cNvSpPr>
            <p:nvPr/>
          </p:nvSpPr>
          <p:spPr bwMode="auto">
            <a:xfrm>
              <a:off x="2063" y="1513"/>
              <a:ext cx="2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的近似值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于是有近似公式</a:t>
              </a:r>
              <a:r>
                <a:rPr lang="en-US" altLang="zh-CN">
                  <a:cs typeface="Times New Roman" panose="02020603050405020304" pitchFamily="18" charset="0"/>
                </a:rPr>
                <a:t>: </a:t>
              </a:r>
            </a:p>
          </p:txBody>
        </p:sp>
      </p:grpSp>
      <p:sp>
        <p:nvSpPr>
          <p:cNvPr id="49184" name="Rectangle 32"/>
          <p:cNvSpPr>
            <a:spLocks noChangeArrowheads="1"/>
          </p:cNvSpPr>
          <p:nvPr/>
        </p:nvSpPr>
        <p:spPr bwMode="auto">
          <a:xfrm>
            <a:off x="592138" y="3740150"/>
            <a:ext cx="7292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dirty="0"/>
              <a:t>在使用上</a:t>
            </a:r>
            <a:r>
              <a:rPr lang="en-US" altLang="zh-CN" dirty="0"/>
              <a:t>, </a:t>
            </a:r>
            <a:r>
              <a:rPr lang="zh-CN" altLang="en-US" dirty="0"/>
              <a:t>有时也把 </a:t>
            </a:r>
            <a:r>
              <a:rPr lang="en-US" altLang="zh-CN" dirty="0"/>
              <a:t>(1) </a:t>
            </a:r>
            <a:r>
              <a:rPr lang="zh-CN" altLang="en-US" dirty="0"/>
              <a:t>式写成如下形式：</a:t>
            </a:r>
          </a:p>
        </p:txBody>
      </p:sp>
      <p:grpSp>
        <p:nvGrpSpPr>
          <p:cNvPr id="49186" name="Group 34"/>
          <p:cNvGrpSpPr>
            <a:grpSpLocks/>
          </p:cNvGrpSpPr>
          <p:nvPr/>
        </p:nvGrpSpPr>
        <p:grpSpPr bwMode="auto">
          <a:xfrm>
            <a:off x="1476375" y="3068638"/>
            <a:ext cx="7127875" cy="519112"/>
            <a:chOff x="930" y="1888"/>
            <a:chExt cx="4490" cy="327"/>
          </a:xfrm>
        </p:grpSpPr>
        <p:graphicFrame>
          <p:nvGraphicFramePr>
            <p:cNvPr id="49156" name="Object 4"/>
            <p:cNvGraphicFramePr>
              <a:graphicFrameLocks noChangeAspect="1"/>
            </p:cNvGraphicFramePr>
            <p:nvPr/>
          </p:nvGraphicFramePr>
          <p:xfrm>
            <a:off x="930" y="1938"/>
            <a:ext cx="39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480" name="Equation" r:id="rId15" imgW="6324600" imgH="431800" progId="Equation.DSMT4">
                    <p:embed/>
                  </p:oleObj>
                </mc:Choice>
                <mc:Fallback>
                  <p:oleObj name="Equation" r:id="rId15" imgW="6324600" imgH="4318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1938"/>
                          <a:ext cx="398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85" name="Rectangle 33"/>
            <p:cNvSpPr>
              <a:spLocks noChangeArrowheads="1"/>
            </p:cNvSpPr>
            <p:nvPr/>
          </p:nvSpPr>
          <p:spPr bwMode="auto">
            <a:xfrm>
              <a:off x="5042" y="1888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(3)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587203" y="5517232"/>
                <a:ext cx="3342775" cy="616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1" i="1" smtClean="0">
                              <a:latin typeface="Cambria Math"/>
                            </a:rPr>
                            <m:t>|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𝜟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|+|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𝜟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𝒚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|</m:t>
                          </m:r>
                        </m:num>
                        <m:den>
                          <m:r>
                            <a:rPr lang="en-US" altLang="zh-CN" sz="18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altLang="zh-CN" sz="1800" b="1" i="1" smtClean="0">
                          <a:latin typeface="Cambria Math"/>
                        </a:rPr>
                        <m:t>≤</m:t>
                      </m:r>
                      <m:r>
                        <a:rPr lang="en-US" altLang="zh-CN" sz="1800" b="1" i="1" smtClean="0">
                          <a:latin typeface="Cambria Math"/>
                        </a:rPr>
                        <m:t>𝝆</m:t>
                      </m:r>
                      <m:r>
                        <a:rPr lang="en-US" altLang="zh-CN" sz="1800" b="1" i="1" smtClean="0">
                          <a:latin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1" i="1" smtClean="0">
                              <a:latin typeface="Cambria Math"/>
                            </a:rPr>
                            <m:t>𝜟</m:t>
                          </m:r>
                          <m:r>
                            <a:rPr lang="en-US" altLang="zh-CN" sz="1800" b="1" i="1" smtClean="0">
                              <a:latin typeface="Cambria Math"/>
                            </a:rPr>
                            <m:t>𝒙</m:t>
                          </m:r>
                        </m:e>
                      </m:d>
                      <m:r>
                        <a:rPr lang="en-US" altLang="zh-CN" sz="1800" b="1" i="1" smtClean="0">
                          <a:latin typeface="Cambria Math"/>
                        </a:rPr>
                        <m:t>+|</m:t>
                      </m:r>
                      <m:r>
                        <a:rPr lang="en-US" altLang="zh-CN" sz="1800" b="1" i="1" smtClean="0">
                          <a:latin typeface="Cambria Math"/>
                        </a:rPr>
                        <m:t>𝜟</m:t>
                      </m:r>
                      <m:r>
                        <a:rPr lang="en-US" altLang="zh-CN" sz="1800" b="1" i="1" smtClean="0">
                          <a:latin typeface="Cambria Math"/>
                        </a:rPr>
                        <m:t>𝒚</m:t>
                      </m:r>
                      <m:r>
                        <a:rPr lang="en-US" altLang="zh-CN" sz="1800" b="1" i="1" smtClean="0">
                          <a:latin typeface="Cambria Math"/>
                        </a:rPr>
                        <m:t>| </m:t>
                      </m:r>
                    </m:oMath>
                  </m:oMathPara>
                </a14:m>
                <a:endParaRPr lang="zh-CN" altLang="en-US" sz="1800" i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203" y="5517232"/>
                <a:ext cx="3342775" cy="616515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632541"/>
              </p:ext>
            </p:extLst>
          </p:nvPr>
        </p:nvGraphicFramePr>
        <p:xfrm>
          <a:off x="3746500" y="404664"/>
          <a:ext cx="10668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8" name="Equation" r:id="rId3" imgW="1066800" imgH="850900" progId="Equation.DSMT4">
                  <p:embed/>
                </p:oleObj>
              </mc:Choice>
              <mc:Fallback>
                <p:oleObj name="Equation" r:id="rId3" imgW="1066800" imgH="8509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04664"/>
                        <a:ext cx="1066800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66" name="Rectangle 6"/>
          <p:cNvSpPr>
            <a:spLocks noChangeArrowheads="1"/>
          </p:cNvSpPr>
          <p:nvPr/>
        </p:nvSpPr>
        <p:spPr bwMode="auto">
          <a:xfrm>
            <a:off x="530224" y="1400864"/>
            <a:ext cx="81454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/>
              <a:t> </a:t>
            </a:r>
            <a:r>
              <a:rPr lang="zh-CN" altLang="en-US">
                <a:cs typeface="Times New Roman" panose="02020603050405020304" pitchFamily="18" charset="0"/>
              </a:rPr>
              <a:t>则称</a:t>
            </a:r>
            <a:r>
              <a:rPr lang="en-US" altLang="zh-CN" i="1">
                <a:cs typeface="Times New Roman" panose="02020603050405020304" pitchFamily="18" charset="0"/>
              </a:rPr>
              <a:t>Π</a:t>
            </a:r>
            <a:r>
              <a:rPr lang="en-US" altLang="zh-CN" sz="1000" i="1"/>
              <a:t> </a:t>
            </a:r>
            <a:r>
              <a:rPr lang="zh-CN" altLang="en-US">
                <a:cs typeface="Times New Roman" panose="02020603050405020304" pitchFamily="18" charset="0"/>
              </a:rPr>
              <a:t>为曲</a:t>
            </a:r>
            <a:r>
              <a:rPr lang="zh-CN" altLang="en-US"/>
              <a:t>面 </a:t>
            </a:r>
            <a:r>
              <a:rPr lang="en-US" altLang="zh-CN" i="1"/>
              <a:t>S </a:t>
            </a:r>
            <a:r>
              <a:rPr lang="zh-CN" altLang="en-US"/>
              <a:t>在点 </a:t>
            </a:r>
            <a:r>
              <a:rPr lang="en-US" altLang="zh-CN" i="1"/>
              <a:t>P </a:t>
            </a:r>
            <a:r>
              <a:rPr lang="zh-CN" altLang="en-US"/>
              <a:t>的</a:t>
            </a:r>
            <a:r>
              <a:rPr lang="zh-CN" altLang="en-US">
                <a:solidFill>
                  <a:srgbClr val="0000FF"/>
                </a:solidFill>
              </a:rPr>
              <a:t>切平面</a:t>
            </a:r>
            <a:r>
              <a:rPr lang="en-US" altLang="zh-CN"/>
              <a:t>,  </a:t>
            </a:r>
            <a:r>
              <a:rPr lang="zh-CN" altLang="en-US"/>
              <a:t>称 </a:t>
            </a:r>
            <a:r>
              <a:rPr lang="en-US" altLang="zh-CN" i="1"/>
              <a:t>P </a:t>
            </a:r>
            <a:r>
              <a:rPr lang="zh-CN" altLang="en-US"/>
              <a:t>为</a:t>
            </a:r>
            <a:r>
              <a:rPr lang="zh-CN" altLang="en-US">
                <a:solidFill>
                  <a:srgbClr val="0000FF"/>
                </a:solidFill>
              </a:rPr>
              <a:t>切点</a:t>
            </a:r>
            <a:r>
              <a:rPr lang="en-US" altLang="zh-CN"/>
              <a:t>.</a:t>
            </a:r>
            <a:r>
              <a:rPr lang="en-US" altLang="zh-CN" sz="900"/>
              <a:t> </a:t>
            </a:r>
          </a:p>
        </p:txBody>
      </p:sp>
      <p:grpSp>
        <p:nvGrpSpPr>
          <p:cNvPr id="92195" name="Group 35"/>
          <p:cNvGrpSpPr>
            <a:grpSpLocks/>
          </p:cNvGrpSpPr>
          <p:nvPr/>
        </p:nvGrpSpPr>
        <p:grpSpPr bwMode="auto">
          <a:xfrm>
            <a:off x="579438" y="2161382"/>
            <a:ext cx="7921625" cy="519112"/>
            <a:chOff x="373" y="1707"/>
            <a:chExt cx="4990" cy="327"/>
          </a:xfrm>
        </p:grpSpPr>
        <p:sp>
          <p:nvSpPr>
            <p:cNvPr id="92170" name="Rectangle 10"/>
            <p:cNvSpPr>
              <a:spLocks noChangeArrowheads="1"/>
            </p:cNvSpPr>
            <p:nvPr/>
          </p:nvSpPr>
          <p:spPr bwMode="auto">
            <a:xfrm>
              <a:off x="373" y="1707"/>
              <a:ext cx="1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FF0000"/>
                  </a:solidFill>
                  <a:latin typeface="宋体" panose="02010600030101010101" pitchFamily="2" charset="-122"/>
                </a:rPr>
                <a:t>定理</a:t>
              </a:r>
              <a:r>
                <a:rPr lang="zh-CN" altLang="en-US" dirty="0">
                  <a:solidFill>
                    <a:srgbClr val="FF0000"/>
                  </a:solidFill>
                </a:rPr>
                <a:t> </a:t>
              </a:r>
              <a:r>
                <a:rPr lang="en-US" altLang="zh-CN" dirty="0">
                  <a:solidFill>
                    <a:srgbClr val="FF0000"/>
                  </a:solidFill>
                </a:rPr>
                <a:t>17.4</a:t>
              </a:r>
              <a:r>
                <a:rPr lang="en-US" altLang="zh-CN" dirty="0">
                  <a:solidFill>
                    <a:srgbClr val="FF0000"/>
                  </a:solidFill>
                  <a:latin typeface="宋体" panose="02010600030101010101" pitchFamily="2" charset="-122"/>
                </a:rPr>
                <a:t> </a:t>
              </a:r>
              <a:r>
                <a:rPr lang="zh-CN" altLang="en-US" dirty="0">
                  <a:latin typeface="宋体" panose="02010600030101010101" pitchFamily="2" charset="-122"/>
                </a:rPr>
                <a:t>曲面</a:t>
              </a:r>
              <a:endParaRPr lang="zh-CN" altLang="en-US" sz="2400" b="0" dirty="0"/>
            </a:p>
          </p:txBody>
        </p:sp>
        <p:graphicFrame>
          <p:nvGraphicFramePr>
            <p:cNvPr id="92169" name="Object 9"/>
            <p:cNvGraphicFramePr>
              <a:graphicFrameLocks noChangeAspect="1"/>
            </p:cNvGraphicFramePr>
            <p:nvPr/>
          </p:nvGraphicFramePr>
          <p:xfrm>
            <a:off x="1915" y="1725"/>
            <a:ext cx="344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9" name="Equation" r:id="rId5" imgW="5473700" imgH="444500" progId="Equation.DSMT4">
                    <p:embed/>
                  </p:oleObj>
                </mc:Choice>
                <mc:Fallback>
                  <p:oleObj name="Equation" r:id="rId5" imgW="5473700" imgH="444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5" y="1725"/>
                          <a:ext cx="344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92" name="Group 32"/>
          <p:cNvGrpSpPr>
            <a:grpSpLocks/>
          </p:cNvGrpSpPr>
          <p:nvPr/>
        </p:nvGrpSpPr>
        <p:grpSpPr bwMode="auto">
          <a:xfrm>
            <a:off x="593725" y="2728754"/>
            <a:ext cx="7986713" cy="519113"/>
            <a:chOff x="344" y="2160"/>
            <a:chExt cx="5031" cy="327"/>
          </a:xfrm>
        </p:grpSpPr>
        <p:sp>
          <p:nvSpPr>
            <p:cNvPr id="92175" name="Rectangle 15"/>
            <p:cNvSpPr>
              <a:spLocks noChangeArrowheads="1"/>
            </p:cNvSpPr>
            <p:nvPr/>
          </p:nvSpPr>
          <p:spPr bwMode="auto">
            <a:xfrm>
              <a:off x="344" y="2160"/>
              <a:ext cx="49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存在不平行于</a:t>
              </a:r>
              <a:r>
                <a:rPr lang="zh-CN" altLang="en-US" dirty="0">
                  <a:cs typeface="Times New Roman" panose="02020603050405020304" pitchFamily="18" charset="0"/>
                </a:rPr>
                <a:t> </a:t>
              </a:r>
              <a:r>
                <a:rPr lang="en-US" altLang="zh-CN" i="1" dirty="0"/>
                <a:t>z </a:t>
              </a:r>
              <a:r>
                <a:rPr lang="zh-CN" altLang="en-US" dirty="0">
                  <a:latin typeface="宋体" panose="02010600030101010101" pitchFamily="2" charset="-122"/>
                  <a:cs typeface="Times New Roman" panose="02020603050405020304" pitchFamily="18" charset="0"/>
                </a:rPr>
                <a:t>轴的切平面的充要条件是</a:t>
              </a:r>
              <a:r>
                <a:rPr lang="en-US" altLang="zh-CN" dirty="0">
                  <a:latin typeface="宋体" panose="02010600030101010101" pitchFamily="2" charset="-122"/>
                  <a:cs typeface="Times New Roman" panose="02020603050405020304" pitchFamily="18" charset="0"/>
                </a:rPr>
                <a:t>: </a:t>
              </a:r>
              <a:r>
                <a:rPr lang="zh-CN" altLang="en-US" dirty="0">
                  <a:latin typeface="宋体" panose="02010600030101010101" pitchFamily="2" charset="-122"/>
                  <a:cs typeface="Times New Roman" panose="02020603050405020304" pitchFamily="18" charset="0"/>
                </a:rPr>
                <a:t>函数 </a:t>
              </a:r>
              <a:endParaRPr lang="zh-CN" altLang="en-US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92174" name="Object 14"/>
            <p:cNvGraphicFramePr>
              <a:graphicFrameLocks noChangeAspect="1"/>
            </p:cNvGraphicFramePr>
            <p:nvPr/>
          </p:nvGraphicFramePr>
          <p:xfrm>
            <a:off x="5111" y="2205"/>
            <a:ext cx="2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0" name="Equation" r:id="rId7" imgW="418918" imgH="393529" progId="Equation.DSMT4">
                    <p:embed/>
                  </p:oleObj>
                </mc:Choice>
                <mc:Fallback>
                  <p:oleObj name="Equation" r:id="rId7" imgW="418918" imgH="393529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11" y="2205"/>
                          <a:ext cx="26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93" name="Group 33"/>
          <p:cNvGrpSpPr>
            <a:grpSpLocks/>
          </p:cNvGrpSpPr>
          <p:nvPr/>
        </p:nvGrpSpPr>
        <p:grpSpPr bwMode="auto">
          <a:xfrm>
            <a:off x="579438" y="3247864"/>
            <a:ext cx="3056929" cy="757200"/>
            <a:chOff x="410" y="2513"/>
            <a:chExt cx="2184" cy="327"/>
          </a:xfrm>
        </p:grpSpPr>
        <p:sp>
          <p:nvSpPr>
            <p:cNvPr id="92181" name="Rectangle 21"/>
            <p:cNvSpPr>
              <a:spLocks noChangeArrowheads="1"/>
            </p:cNvSpPr>
            <p:nvPr/>
          </p:nvSpPr>
          <p:spPr bwMode="auto">
            <a:xfrm>
              <a:off x="410" y="2513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在点</a:t>
              </a:r>
              <a:endParaRPr lang="zh-CN" altLang="en-US" dirty="0"/>
            </a:p>
          </p:txBody>
        </p:sp>
        <p:graphicFrame>
          <p:nvGraphicFramePr>
            <p:cNvPr id="92180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966874"/>
                </p:ext>
              </p:extLst>
            </p:nvPr>
          </p:nvGraphicFramePr>
          <p:xfrm>
            <a:off x="976" y="2585"/>
            <a:ext cx="934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1" name="Equation" r:id="rId9" imgW="1663700" imgH="431800" progId="Equation.DSMT4">
                    <p:embed/>
                  </p:oleObj>
                </mc:Choice>
                <mc:Fallback>
                  <p:oleObj name="Equation" r:id="rId9" imgW="1663700" imgH="4318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6" y="2585"/>
                          <a:ext cx="934" cy="174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2" name="Rectangle 22"/>
            <p:cNvSpPr>
              <a:spLocks noChangeArrowheads="1"/>
            </p:cNvSpPr>
            <p:nvPr/>
          </p:nvSpPr>
          <p:spPr bwMode="auto">
            <a:xfrm>
              <a:off x="1881" y="2533"/>
              <a:ext cx="713" cy="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/>
              <a:r>
                <a:rPr lang="zh-CN" altLang="en-US" dirty="0">
                  <a:cs typeface="Times New Roman" panose="02020603050405020304" pitchFamily="18" charset="0"/>
                </a:rPr>
                <a:t>可微</a:t>
              </a:r>
              <a:r>
                <a:rPr lang="en-US" altLang="zh-CN" dirty="0"/>
                <a:t>.</a:t>
              </a:r>
              <a:r>
                <a:rPr lang="en-US" altLang="zh-CN" sz="900" b="0" dirty="0"/>
                <a:t>   </a:t>
              </a:r>
              <a:endParaRPr lang="en-US" altLang="zh-CN" sz="2400" b="0" dirty="0"/>
            </a:p>
          </p:txBody>
        </p:sp>
      </p:grpSp>
      <p:grpSp>
        <p:nvGrpSpPr>
          <p:cNvPr id="92196" name="Group 36"/>
          <p:cNvGrpSpPr>
            <a:grpSpLocks/>
          </p:cNvGrpSpPr>
          <p:nvPr/>
        </p:nvGrpSpPr>
        <p:grpSpPr bwMode="auto">
          <a:xfrm>
            <a:off x="579438" y="4546600"/>
            <a:ext cx="8005762" cy="531813"/>
            <a:chOff x="365" y="2943"/>
            <a:chExt cx="5043" cy="335"/>
          </a:xfrm>
        </p:grpSpPr>
        <p:sp>
          <p:nvSpPr>
            <p:cNvPr id="92184" name="Rectangle 24"/>
            <p:cNvSpPr>
              <a:spLocks noChangeArrowheads="1"/>
            </p:cNvSpPr>
            <p:nvPr/>
          </p:nvSpPr>
          <p:spPr bwMode="auto">
            <a:xfrm>
              <a:off x="365" y="2948"/>
              <a:ext cx="21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FF0000"/>
                  </a:solidFill>
                </a:rPr>
                <a:t>*</a:t>
              </a:r>
              <a:r>
                <a:rPr lang="zh-CN" altLang="en-US" dirty="0" smtClean="0">
                  <a:solidFill>
                    <a:srgbClr val="0000FF"/>
                  </a:solidFill>
                </a:rPr>
                <a:t>证</a:t>
              </a:r>
              <a:r>
                <a:rPr lang="zh-CN" altLang="en-US" b="0" dirty="0" smtClean="0">
                  <a:solidFill>
                    <a:srgbClr val="0000FF"/>
                  </a:solidFill>
                </a:rPr>
                <a:t> </a:t>
              </a:r>
              <a:r>
                <a:rPr lang="en-US" altLang="zh-CN" dirty="0">
                  <a:solidFill>
                    <a:srgbClr val="0000FF"/>
                  </a:solidFill>
                </a:rPr>
                <a:t>(</a:t>
              </a:r>
              <a:r>
                <a:rPr lang="zh-CN" altLang="en-US" dirty="0">
                  <a:solidFill>
                    <a:srgbClr val="0000FF"/>
                  </a:solidFill>
                </a:rPr>
                <a:t>充分性</a:t>
              </a:r>
              <a:r>
                <a:rPr lang="en-US" altLang="zh-CN" dirty="0">
                  <a:solidFill>
                    <a:srgbClr val="0000FF"/>
                  </a:solidFill>
                </a:rPr>
                <a:t>)</a:t>
              </a:r>
              <a:r>
                <a:rPr lang="en-US" altLang="zh-CN" dirty="0"/>
                <a:t>  </a:t>
              </a:r>
              <a:r>
                <a:rPr lang="zh-CN" altLang="en-US" dirty="0"/>
                <a:t>若函数</a:t>
              </a:r>
              <a:endParaRPr lang="zh-CN" altLang="en-US" sz="2400" b="0" dirty="0"/>
            </a:p>
          </p:txBody>
        </p:sp>
        <p:graphicFrame>
          <p:nvGraphicFramePr>
            <p:cNvPr id="92183" name="Object 23"/>
            <p:cNvGraphicFramePr>
              <a:graphicFrameLocks noChangeAspect="1"/>
            </p:cNvGraphicFramePr>
            <p:nvPr/>
          </p:nvGraphicFramePr>
          <p:xfrm>
            <a:off x="2320" y="3000"/>
            <a:ext cx="2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2" name="Equation" r:id="rId11" imgW="418918" imgH="393529" progId="Equation.DSMT4">
                    <p:embed/>
                  </p:oleObj>
                </mc:Choice>
                <mc:Fallback>
                  <p:oleObj name="Equation" r:id="rId11" imgW="418918" imgH="393529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3000"/>
                          <a:ext cx="26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185" name="Rectangle 25"/>
            <p:cNvSpPr>
              <a:spLocks noChangeArrowheads="1"/>
            </p:cNvSpPr>
            <p:nvPr/>
          </p:nvSpPr>
          <p:spPr bwMode="auto">
            <a:xfrm>
              <a:off x="2513" y="2943"/>
              <a:ext cx="28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在 </a:t>
              </a:r>
              <a:r>
                <a:rPr lang="en-US" altLang="zh-CN" sz="2800" i="1"/>
                <a:t>P</a:t>
              </a:r>
              <a:r>
                <a:rPr lang="en-US" altLang="zh-CN" sz="2800" baseline="-30000"/>
                <a:t>0 </a:t>
              </a:r>
              <a:r>
                <a:rPr lang="zh-CN" altLang="en-US" sz="2800"/>
                <a:t>可微</a:t>
              </a:r>
              <a:r>
                <a:rPr lang="en-US" altLang="zh-CN" sz="2800"/>
                <a:t>,  </a:t>
              </a:r>
              <a:r>
                <a:rPr lang="zh-CN" altLang="en-US" sz="2800"/>
                <a:t>由定义知道         </a:t>
              </a:r>
              <a:endParaRPr lang="zh-CN" altLang="en-US" b="0"/>
            </a:p>
          </p:txBody>
        </p:sp>
      </p:grpSp>
      <p:graphicFrame>
        <p:nvGraphicFramePr>
          <p:cNvPr id="92186" name="Object 26"/>
          <p:cNvGraphicFramePr>
            <a:graphicFrameLocks noChangeAspect="1"/>
          </p:cNvGraphicFramePr>
          <p:nvPr/>
        </p:nvGraphicFramePr>
        <p:xfrm>
          <a:off x="755650" y="5319713"/>
          <a:ext cx="7704138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43" name="Equation" r:id="rId12" imgW="7886700" imgH="482600" progId="Equation.DSMT4">
                  <p:embed/>
                </p:oleObj>
              </mc:Choice>
              <mc:Fallback>
                <p:oleObj name="Equation" r:id="rId12" imgW="7886700" imgH="482600" progId="Equation.DSMT4">
                  <p:embed/>
                  <p:pic>
                    <p:nvPicPr>
                      <p:cNvPr id="0" name="Picture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19713"/>
                        <a:ext cx="7704138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364088" y="3583262"/>
            <a:ext cx="314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</a:rPr>
              <a:t>切平面有多种定义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165" name="Group 29"/>
          <p:cNvGrpSpPr>
            <a:grpSpLocks/>
          </p:cNvGrpSpPr>
          <p:nvPr/>
        </p:nvGrpSpPr>
        <p:grpSpPr bwMode="auto">
          <a:xfrm>
            <a:off x="611188" y="1268413"/>
            <a:ext cx="6748462" cy="554037"/>
            <a:chOff x="385" y="799"/>
            <a:chExt cx="4251" cy="349"/>
          </a:xfrm>
        </p:grpSpPr>
        <p:sp>
          <p:nvSpPr>
            <p:cNvPr id="91141" name="Rectangle 5"/>
            <p:cNvSpPr>
              <a:spLocks noChangeArrowheads="1"/>
            </p:cNvSpPr>
            <p:nvPr/>
          </p:nvSpPr>
          <p:spPr bwMode="auto">
            <a:xfrm>
              <a:off x="385" y="799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讨论过点</a:t>
              </a:r>
              <a:endParaRPr lang="zh-CN" altLang="en-US" sz="2400" b="0"/>
            </a:p>
          </p:txBody>
        </p:sp>
        <p:graphicFrame>
          <p:nvGraphicFramePr>
            <p:cNvPr id="91140" name="Object 4"/>
            <p:cNvGraphicFramePr>
              <a:graphicFrameLocks noChangeAspect="1"/>
            </p:cNvGraphicFramePr>
            <p:nvPr/>
          </p:nvGraphicFramePr>
          <p:xfrm>
            <a:off x="1350" y="866"/>
            <a:ext cx="18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49" name="Equation" r:id="rId3" imgW="2946400" imgH="431800" progId="Equation.DSMT4">
                    <p:embed/>
                  </p:oleObj>
                </mc:Choice>
                <mc:Fallback>
                  <p:oleObj name="Equation" r:id="rId3" imgW="2946400" imgH="4318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0" y="866"/>
                          <a:ext cx="185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2" name="Rectangle 6"/>
            <p:cNvSpPr>
              <a:spLocks noChangeArrowheads="1"/>
            </p:cNvSpPr>
            <p:nvPr/>
          </p:nvSpPr>
          <p:spPr bwMode="auto">
            <a:xfrm>
              <a:off x="3209" y="821"/>
              <a:ext cx="1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的平面</a:t>
              </a:r>
              <a:r>
                <a:rPr lang="en-US" altLang="zh-CN" i="1"/>
                <a:t>Π</a:t>
              </a:r>
              <a:r>
                <a:rPr lang="en-US" altLang="zh-CN"/>
                <a:t>:</a:t>
              </a:r>
              <a:r>
                <a:rPr lang="en-US" altLang="zh-CN" i="1"/>
                <a:t>      </a:t>
              </a:r>
              <a:endParaRPr lang="en-US" altLang="zh-CN" sz="2400" b="0"/>
            </a:p>
          </p:txBody>
        </p:sp>
      </p:grpSp>
      <p:graphicFrame>
        <p:nvGraphicFramePr>
          <p:cNvPr id="91144" name="Object 8"/>
          <p:cNvGraphicFramePr>
            <a:graphicFrameLocks noChangeAspect="1"/>
          </p:cNvGraphicFramePr>
          <p:nvPr/>
        </p:nvGraphicFramePr>
        <p:xfrm>
          <a:off x="1004888" y="2051050"/>
          <a:ext cx="7096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0" name="Equation" r:id="rId5" imgW="7099300" imgH="482600" progId="Equation.DSMT4">
                  <p:embed/>
                </p:oleObj>
              </mc:Choice>
              <mc:Fallback>
                <p:oleObj name="Equation" r:id="rId5" imgW="7099300" imgH="4826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4888" y="2051050"/>
                        <a:ext cx="70961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8" name="Rectangle 12"/>
          <p:cNvSpPr>
            <a:spLocks noChangeArrowheads="1"/>
          </p:cNvSpPr>
          <p:nvPr/>
        </p:nvSpPr>
        <p:spPr bwMode="auto">
          <a:xfrm>
            <a:off x="601663" y="2646363"/>
            <a:ext cx="8024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其中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 </a:t>
            </a:r>
            <a:r>
              <a:rPr lang="zh-CN" altLang="en-US">
                <a:cs typeface="Times New Roman" panose="02020603050405020304" pitchFamily="18" charset="0"/>
              </a:rPr>
              <a:t>是平面上点的流动坐标</a:t>
            </a:r>
            <a:r>
              <a:rPr lang="en-US" altLang="zh-CN">
                <a:cs typeface="Times New Roman" panose="02020603050405020304" pitchFamily="18" charset="0"/>
              </a:rPr>
              <a:t>. </a:t>
            </a:r>
            <a:r>
              <a:rPr lang="zh-CN" altLang="en-US">
                <a:cs typeface="Times New Roman" panose="02020603050405020304" pitchFamily="18" charset="0"/>
              </a:rPr>
              <a:t>下面证明它就</a:t>
            </a:r>
            <a:r>
              <a:rPr lang="zh-CN" altLang="en-US" sz="900"/>
              <a:t> </a:t>
            </a:r>
          </a:p>
        </p:txBody>
      </p:sp>
      <p:grpSp>
        <p:nvGrpSpPr>
          <p:cNvPr id="91168" name="Group 32"/>
          <p:cNvGrpSpPr>
            <a:grpSpLocks/>
          </p:cNvGrpSpPr>
          <p:nvPr/>
        </p:nvGrpSpPr>
        <p:grpSpPr bwMode="auto">
          <a:xfrm>
            <a:off x="558800" y="3309938"/>
            <a:ext cx="5949950" cy="519112"/>
            <a:chOff x="352" y="2085"/>
            <a:chExt cx="3748" cy="327"/>
          </a:xfrm>
        </p:grpSpPr>
        <p:sp>
          <p:nvSpPr>
            <p:cNvPr id="91150" name="Rectangle 14"/>
            <p:cNvSpPr>
              <a:spLocks noChangeArrowheads="1"/>
            </p:cNvSpPr>
            <p:nvPr/>
          </p:nvSpPr>
          <p:spPr bwMode="auto">
            <a:xfrm>
              <a:off x="352" y="2085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是曲面</a:t>
              </a:r>
              <a:endParaRPr lang="zh-CN" altLang="en-US" sz="2400" b="0"/>
            </a:p>
          </p:txBody>
        </p:sp>
        <p:graphicFrame>
          <p:nvGraphicFramePr>
            <p:cNvPr id="91149" name="Object 13"/>
            <p:cNvGraphicFramePr>
              <a:graphicFrameLocks noChangeAspect="1"/>
            </p:cNvGraphicFramePr>
            <p:nvPr/>
          </p:nvGraphicFramePr>
          <p:xfrm>
            <a:off x="1081" y="2136"/>
            <a:ext cx="183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1" name="Equation" r:id="rId7" imgW="2908300" imgH="431800" progId="Equation.DSMT4">
                    <p:embed/>
                  </p:oleObj>
                </mc:Choice>
                <mc:Fallback>
                  <p:oleObj name="Equation" r:id="rId7" imgW="2908300" imgH="4318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1" y="2136"/>
                          <a:ext cx="183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1" name="Rectangle 15"/>
            <p:cNvSpPr>
              <a:spLocks noChangeArrowheads="1"/>
            </p:cNvSpPr>
            <p:nvPr/>
          </p:nvSpPr>
          <p:spPr bwMode="auto">
            <a:xfrm>
              <a:off x="2860" y="2085"/>
              <a:ext cx="1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的切平面</a:t>
              </a:r>
              <a:r>
                <a:rPr lang="en-US" altLang="zh-CN">
                  <a:cs typeface="Times New Roman" panose="02020603050405020304" pitchFamily="18" charset="0"/>
                </a:rPr>
                <a:t>.   </a:t>
              </a:r>
              <a:endParaRPr lang="en-US" altLang="zh-CN" sz="2400" b="0"/>
            </a:p>
          </p:txBody>
        </p:sp>
      </p:grpSp>
      <p:grpSp>
        <p:nvGrpSpPr>
          <p:cNvPr id="91167" name="Group 31"/>
          <p:cNvGrpSpPr>
            <a:grpSpLocks/>
          </p:cNvGrpSpPr>
          <p:nvPr/>
        </p:nvGrpSpPr>
        <p:grpSpPr bwMode="auto">
          <a:xfrm>
            <a:off x="590550" y="3986213"/>
            <a:ext cx="7366000" cy="538162"/>
            <a:chOff x="372" y="2511"/>
            <a:chExt cx="4640" cy="339"/>
          </a:xfrm>
        </p:grpSpPr>
        <p:graphicFrame>
          <p:nvGraphicFramePr>
            <p:cNvPr id="91153" name="Object 17"/>
            <p:cNvGraphicFramePr>
              <a:graphicFrameLocks noChangeAspect="1"/>
            </p:cNvGraphicFramePr>
            <p:nvPr/>
          </p:nvGraphicFramePr>
          <p:xfrm>
            <a:off x="1791" y="2582"/>
            <a:ext cx="100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2" name="Equation" r:id="rId9" imgW="1600200" imgH="393700" progId="Equation.DSMT4">
                    <p:embed/>
                  </p:oleObj>
                </mc:Choice>
                <mc:Fallback>
                  <p:oleObj name="Equation" r:id="rId9" imgW="1600200" imgH="3937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2582"/>
                          <a:ext cx="100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152" name="Object 16"/>
            <p:cNvGraphicFramePr>
              <a:graphicFrameLocks noChangeAspect="1"/>
            </p:cNvGraphicFramePr>
            <p:nvPr/>
          </p:nvGraphicFramePr>
          <p:xfrm>
            <a:off x="3043" y="2602"/>
            <a:ext cx="33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3" name="Equation" r:id="rId11" imgW="520474" imgH="380835" progId="Equation.DSMT4">
                    <p:embed/>
                  </p:oleObj>
                </mc:Choice>
                <mc:Fallback>
                  <p:oleObj name="Equation" r:id="rId11" imgW="520474" imgH="380835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3" y="2602"/>
                          <a:ext cx="33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54" name="Rectangle 18"/>
            <p:cNvSpPr>
              <a:spLocks noChangeArrowheads="1"/>
            </p:cNvSpPr>
            <p:nvPr/>
          </p:nvSpPr>
          <p:spPr bwMode="auto">
            <a:xfrm>
              <a:off x="372" y="2511"/>
              <a:ext cx="1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由于 </a:t>
              </a:r>
              <a:r>
                <a:rPr lang="en-US" altLang="zh-CN" i="1"/>
                <a:t>S </a:t>
              </a:r>
              <a:r>
                <a:rPr lang="zh-CN" altLang="en-US"/>
                <a:t>上动点 </a:t>
              </a:r>
            </a:p>
          </p:txBody>
        </p:sp>
        <p:sp>
          <p:nvSpPr>
            <p:cNvPr id="91155" name="Rectangle 19"/>
            <p:cNvSpPr>
              <a:spLocks noChangeArrowheads="1"/>
            </p:cNvSpPr>
            <p:nvPr/>
          </p:nvSpPr>
          <p:spPr bwMode="auto">
            <a:xfrm>
              <a:off x="2735" y="251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到</a:t>
              </a:r>
              <a:endParaRPr lang="zh-CN" altLang="en-US" sz="2400" b="0"/>
            </a:p>
          </p:txBody>
        </p:sp>
        <p:sp>
          <p:nvSpPr>
            <p:cNvPr id="91156" name="Rectangle 20"/>
            <p:cNvSpPr>
              <a:spLocks noChangeArrowheads="1"/>
            </p:cNvSpPr>
            <p:nvPr/>
          </p:nvSpPr>
          <p:spPr bwMode="auto">
            <a:xfrm>
              <a:off x="3324" y="2523"/>
              <a:ext cx="16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的距离为            </a:t>
              </a:r>
              <a:endParaRPr lang="zh-CN" altLang="en-US" sz="2400" b="0"/>
            </a:p>
          </p:txBody>
        </p:sp>
      </p:grpSp>
      <p:graphicFrame>
        <p:nvGraphicFramePr>
          <p:cNvPr id="91157" name="Object 21"/>
          <p:cNvGraphicFramePr>
            <a:graphicFrameLocks noChangeAspect="1"/>
          </p:cNvGraphicFramePr>
          <p:nvPr/>
        </p:nvGraphicFramePr>
        <p:xfrm>
          <a:off x="755650" y="4700588"/>
          <a:ext cx="76485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54" name="Equation" r:id="rId13" imgW="7645400" imgH="1143000" progId="Equation.DSMT4">
                  <p:embed/>
                </p:oleObj>
              </mc:Choice>
              <mc:Fallback>
                <p:oleObj name="Equation" r:id="rId13" imgW="7645400" imgH="11430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700588"/>
                        <a:ext cx="7648575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64" name="Group 28"/>
          <p:cNvGrpSpPr>
            <a:grpSpLocks/>
          </p:cNvGrpSpPr>
          <p:nvPr/>
        </p:nvGrpSpPr>
        <p:grpSpPr bwMode="auto">
          <a:xfrm>
            <a:off x="665163" y="549275"/>
            <a:ext cx="7939087" cy="609600"/>
            <a:chOff x="419" y="346"/>
            <a:chExt cx="5001" cy="384"/>
          </a:xfrm>
        </p:grpSpPr>
        <p:graphicFrame>
          <p:nvGraphicFramePr>
            <p:cNvPr id="91138" name="Object 2"/>
            <p:cNvGraphicFramePr>
              <a:graphicFrameLocks noChangeAspect="1"/>
            </p:cNvGraphicFramePr>
            <p:nvPr/>
          </p:nvGraphicFramePr>
          <p:xfrm>
            <a:off x="419" y="346"/>
            <a:ext cx="450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455" name="Equation" r:id="rId15" imgW="7150100" imgH="609600" progId="Equation.DSMT4">
                    <p:embed/>
                  </p:oleObj>
                </mc:Choice>
                <mc:Fallback>
                  <p:oleObj name="Equation" r:id="rId15" imgW="7150100" imgH="6096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346"/>
                          <a:ext cx="4502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63" name="Rectangle 27"/>
            <p:cNvSpPr>
              <a:spLocks noChangeArrowheads="1"/>
            </p:cNvSpPr>
            <p:nvPr/>
          </p:nvSpPr>
          <p:spPr bwMode="auto">
            <a:xfrm>
              <a:off x="4854" y="34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现在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1979613" y="620713"/>
          <a:ext cx="5248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5" name="Equation" r:id="rId3" imgW="5245100" imgH="1130300" progId="Equation.DSMT4">
                  <p:embed/>
                </p:oleObj>
              </mc:Choice>
              <mc:Fallback>
                <p:oleObj name="Equation" r:id="rId3" imgW="5245100" imgH="11303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620713"/>
                        <a:ext cx="5248275" cy="1133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1830388" y="2647950"/>
          <a:ext cx="59817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6" name="Equation" r:id="rId5" imgW="6083300" imgH="635000" progId="Equation.DSMT4">
                  <p:embed/>
                </p:oleObj>
              </mc:Choice>
              <mc:Fallback>
                <p:oleObj name="Equation" r:id="rId5" imgW="6083300" imgH="6350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0388" y="2647950"/>
                        <a:ext cx="59817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596900" y="3451225"/>
          <a:ext cx="5041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7" name="Equation" r:id="rId7" imgW="5041900" imgH="914400" progId="Equation.DSMT4">
                  <p:embed/>
                </p:oleObj>
              </mc:Choice>
              <mc:Fallback>
                <p:oleObj name="Equation" r:id="rId7" imgW="5041900" imgH="9144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451225"/>
                        <a:ext cx="50419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4" name="Object 2"/>
          <p:cNvGraphicFramePr>
            <a:graphicFrameLocks noChangeAspect="1"/>
          </p:cNvGraphicFramePr>
          <p:nvPr/>
        </p:nvGraphicFramePr>
        <p:xfrm>
          <a:off x="720725" y="4556125"/>
          <a:ext cx="76676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8" name="Equation" r:id="rId9" imgW="7670800" imgH="1612900" progId="Equation.DSMT4">
                  <p:embed/>
                </p:oleObj>
              </mc:Choice>
              <mc:Fallback>
                <p:oleObj name="Equation" r:id="rId9" imgW="7670800" imgH="16129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4556125"/>
                        <a:ext cx="7667625" cy="1609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0120" name="Rectangle 8"/>
          <p:cNvSpPr>
            <a:spLocks noChangeArrowheads="1"/>
          </p:cNvSpPr>
          <p:nvPr/>
        </p:nvSpPr>
        <p:spPr bwMode="auto">
          <a:xfrm>
            <a:off x="620713" y="1916113"/>
            <a:ext cx="27987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i="1"/>
              <a:t>P </a:t>
            </a:r>
            <a:r>
              <a:rPr lang="zh-CN" altLang="en-US"/>
              <a:t>到 </a:t>
            </a:r>
            <a:r>
              <a:rPr lang="en-US" altLang="zh-CN" i="1"/>
              <a:t>Q </a:t>
            </a:r>
            <a:r>
              <a:rPr lang="zh-CN" altLang="en-US"/>
              <a:t>的距离为                           </a:t>
            </a:r>
            <a:endParaRPr lang="zh-CN" altLang="en-US" sz="2400" b="0"/>
          </a:p>
        </p:txBody>
      </p:sp>
      <p:sp>
        <p:nvSpPr>
          <p:cNvPr id="90121" name="Rectangle 9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22" name="Rectangle 10"/>
          <p:cNvSpPr>
            <a:spLocks noChangeArrowheads="1"/>
          </p:cNvSpPr>
          <p:nvPr/>
        </p:nvSpPr>
        <p:spPr bwMode="auto">
          <a:xfrm>
            <a:off x="0" y="4191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0123" name="Rectangle 11"/>
          <p:cNvSpPr>
            <a:spLocks noChangeArrowheads="1"/>
          </p:cNvSpPr>
          <p:nvPr/>
        </p:nvSpPr>
        <p:spPr bwMode="auto">
          <a:xfrm>
            <a:off x="0" y="4619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598488" y="500063"/>
            <a:ext cx="7923212" cy="519112"/>
            <a:chOff x="377" y="315"/>
            <a:chExt cx="4991" cy="327"/>
          </a:xfrm>
        </p:grpSpPr>
        <p:graphicFrame>
          <p:nvGraphicFramePr>
            <p:cNvPr id="89091" name="Object 3"/>
            <p:cNvGraphicFramePr>
              <a:graphicFrameLocks noChangeAspect="1"/>
            </p:cNvGraphicFramePr>
            <p:nvPr/>
          </p:nvGraphicFramePr>
          <p:xfrm>
            <a:off x="2472" y="381"/>
            <a:ext cx="33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36" name="Equation" r:id="rId3" imgW="520474" imgH="380835" progId="Equation.DSMT4">
                    <p:embed/>
                  </p:oleObj>
                </mc:Choice>
                <mc:Fallback>
                  <p:oleObj name="Equation" r:id="rId3" imgW="520474" imgH="380835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81"/>
                          <a:ext cx="33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9090" name="Object 2"/>
            <p:cNvGraphicFramePr>
              <a:graphicFrameLocks noChangeAspect="1"/>
            </p:cNvGraphicFramePr>
            <p:nvPr/>
          </p:nvGraphicFramePr>
          <p:xfrm>
            <a:off x="3720" y="345"/>
            <a:ext cx="164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37" name="Equation" r:id="rId5" imgW="2616200" imgH="431800" progId="Equation.DSMT4">
                    <p:embed/>
                  </p:oleObj>
                </mc:Choice>
                <mc:Fallback>
                  <p:oleObj name="Equation" r:id="rId5" imgW="2616200" imgH="4318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345"/>
                          <a:ext cx="164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092" name="Rectangle 4"/>
            <p:cNvSpPr>
              <a:spLocks noChangeArrowheads="1"/>
            </p:cNvSpPr>
            <p:nvPr/>
          </p:nvSpPr>
          <p:spPr bwMode="auto">
            <a:xfrm>
              <a:off x="377" y="315"/>
              <a:ext cx="21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根据定义 </a:t>
              </a:r>
              <a:r>
                <a:rPr lang="en-US" altLang="zh-CN"/>
                <a:t>3 </a:t>
              </a:r>
              <a:r>
                <a:rPr lang="zh-CN" altLang="en-US"/>
                <a:t>便知</a:t>
              </a:r>
              <a:r>
                <a:rPr lang="zh-CN" altLang="en-US">
                  <a:cs typeface="Times New Roman" panose="02020603050405020304" pitchFamily="18" charset="0"/>
                </a:rPr>
                <a:t>平面</a:t>
              </a:r>
              <a:endParaRPr lang="zh-CN" altLang="en-US" sz="2400" b="0"/>
            </a:p>
          </p:txBody>
        </p:sp>
        <p:sp>
          <p:nvSpPr>
            <p:cNvPr id="89093" name="Rectangle 5"/>
            <p:cNvSpPr>
              <a:spLocks noChangeArrowheads="1"/>
            </p:cNvSpPr>
            <p:nvPr/>
          </p:nvSpPr>
          <p:spPr bwMode="auto">
            <a:xfrm>
              <a:off x="2696" y="315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即为曲面</a:t>
              </a:r>
              <a:endParaRPr lang="zh-CN" altLang="en-US" sz="2400" b="0"/>
            </a:p>
          </p:txBody>
        </p:sp>
      </p:grpSp>
      <p:sp>
        <p:nvSpPr>
          <p:cNvPr id="89096" name="Rectangle 8"/>
          <p:cNvSpPr>
            <a:spLocks noChangeArrowheads="1"/>
          </p:cNvSpPr>
          <p:nvPr/>
        </p:nvSpPr>
        <p:spPr bwMode="auto">
          <a:xfrm>
            <a:off x="611188" y="1090613"/>
            <a:ext cx="2276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i="1"/>
              <a:t>P </a:t>
            </a:r>
            <a:r>
              <a:rPr lang="zh-CN" altLang="en-US"/>
              <a:t>的切平面．</a:t>
            </a:r>
          </a:p>
        </p:txBody>
      </p:sp>
      <p:grpSp>
        <p:nvGrpSpPr>
          <p:cNvPr id="89114" name="Group 26"/>
          <p:cNvGrpSpPr>
            <a:grpSpLocks/>
          </p:cNvGrpSpPr>
          <p:nvPr/>
        </p:nvGrpSpPr>
        <p:grpSpPr bwMode="auto">
          <a:xfrm>
            <a:off x="796926" y="1695450"/>
            <a:ext cx="7662863" cy="544513"/>
            <a:chOff x="502" y="1203"/>
            <a:chExt cx="4827" cy="343"/>
          </a:xfrm>
        </p:grpSpPr>
        <p:graphicFrame>
          <p:nvGraphicFramePr>
            <p:cNvPr id="89097" name="Object 9"/>
            <p:cNvGraphicFramePr>
              <a:graphicFrameLocks noChangeAspect="1"/>
            </p:cNvGraphicFramePr>
            <p:nvPr/>
          </p:nvGraphicFramePr>
          <p:xfrm>
            <a:off x="2107" y="1262"/>
            <a:ext cx="182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9338" name="Equation" r:id="rId7" imgW="2895600" imgH="431800" progId="Equation.DSMT4">
                    <p:embed/>
                  </p:oleObj>
                </mc:Choice>
                <mc:Fallback>
                  <p:oleObj name="Equation" r:id="rId7" imgW="2895600" imgH="4318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7" y="1262"/>
                          <a:ext cx="182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100" name="Rectangle 12"/>
            <p:cNvSpPr>
              <a:spLocks noChangeArrowheads="1"/>
            </p:cNvSpPr>
            <p:nvPr/>
          </p:nvSpPr>
          <p:spPr bwMode="auto">
            <a:xfrm>
              <a:off x="502" y="1216"/>
              <a:ext cx="180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 dirty="0" smtClean="0">
                  <a:solidFill>
                    <a:srgbClr val="FF0000"/>
                  </a:solidFill>
                </a:rPr>
                <a:t>*</a:t>
              </a:r>
              <a:r>
                <a:rPr lang="en-US" altLang="zh-CN" dirty="0" smtClean="0">
                  <a:solidFill>
                    <a:srgbClr val="0000FF"/>
                  </a:solidFill>
                </a:rPr>
                <a:t>(</a:t>
              </a:r>
              <a:r>
                <a:rPr lang="zh-CN" altLang="en-US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必要性</a:t>
              </a:r>
              <a:r>
                <a:rPr lang="en-US" altLang="zh-CN" dirty="0">
                  <a:solidFill>
                    <a:srgbClr val="0000FF"/>
                  </a:solidFill>
                </a:rPr>
                <a:t>)</a:t>
              </a:r>
              <a:r>
                <a:rPr lang="en-US" altLang="zh-CN" sz="1000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  </a:t>
              </a:r>
              <a:r>
                <a:rPr lang="zh-CN" altLang="en-US" dirty="0">
                  <a:cs typeface="Times New Roman" panose="02020603050405020304" pitchFamily="18" charset="0"/>
                </a:rPr>
                <a:t>若曲面</a:t>
              </a:r>
              <a:endParaRPr lang="zh-CN" altLang="en-US" sz="2400" b="0" dirty="0"/>
            </a:p>
          </p:txBody>
        </p:sp>
        <p:sp>
          <p:nvSpPr>
            <p:cNvPr id="89101" name="Rectangle 13"/>
            <p:cNvSpPr>
              <a:spLocks noChangeArrowheads="1"/>
            </p:cNvSpPr>
            <p:nvPr/>
          </p:nvSpPr>
          <p:spPr bwMode="auto">
            <a:xfrm>
              <a:off x="3840" y="1203"/>
              <a:ext cx="14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存在不平行于</a:t>
              </a:r>
              <a:endParaRPr lang="zh-CN" altLang="en-US" sz="2400" b="0"/>
            </a:p>
          </p:txBody>
        </p:sp>
      </p:grpSp>
      <p:sp>
        <p:nvSpPr>
          <p:cNvPr id="89102" name="Rectangle 14"/>
          <p:cNvSpPr>
            <a:spLocks noChangeArrowheads="1"/>
          </p:cNvSpPr>
          <p:nvPr/>
        </p:nvSpPr>
        <p:spPr bwMode="auto">
          <a:xfrm>
            <a:off x="661988" y="2343150"/>
            <a:ext cx="2325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en-US" altLang="zh-CN" i="1"/>
              <a:t>z </a:t>
            </a:r>
            <a:r>
              <a:rPr lang="zh-CN" altLang="en-US"/>
              <a:t>轴的切平面                </a:t>
            </a:r>
          </a:p>
        </p:txBody>
      </p:sp>
      <p:graphicFrame>
        <p:nvGraphicFramePr>
          <p:cNvPr id="89103" name="Object 15"/>
          <p:cNvGraphicFramePr>
            <a:graphicFrameLocks noChangeAspect="1"/>
          </p:cNvGraphicFramePr>
          <p:nvPr/>
        </p:nvGraphicFramePr>
        <p:xfrm>
          <a:off x="2262188" y="2990850"/>
          <a:ext cx="46863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39" name="Equation" r:id="rId9" imgW="4686300" imgH="431800" progId="Equation.DSMT4">
                  <p:embed/>
                </p:oleObj>
              </mc:Choice>
              <mc:Fallback>
                <p:oleObj name="Equation" r:id="rId9" imgW="4686300" imgH="4318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2990850"/>
                        <a:ext cx="46863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6" name="Rectangle 18"/>
          <p:cNvSpPr>
            <a:spLocks noChangeArrowheads="1"/>
          </p:cNvSpPr>
          <p:nvPr/>
        </p:nvSpPr>
        <p:spPr bwMode="auto">
          <a:xfrm>
            <a:off x="604838" y="3524250"/>
            <a:ext cx="792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第一步</a:t>
            </a:r>
            <a:r>
              <a:rPr lang="zh-CN" altLang="en-US"/>
              <a:t>  </a:t>
            </a:r>
            <a:r>
              <a:rPr lang="zh-CN" altLang="en-US">
                <a:cs typeface="Times New Roman" panose="02020603050405020304" pitchFamily="18" charset="0"/>
              </a:rPr>
              <a:t>设 </a:t>
            </a:r>
            <a:r>
              <a:rPr lang="en-US" altLang="zh-CN" i="1"/>
              <a:t>Q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z</a:t>
            </a:r>
            <a:r>
              <a:rPr lang="en-US" altLang="zh-CN"/>
              <a:t>) </a:t>
            </a:r>
            <a:r>
              <a:rPr lang="zh-CN" altLang="en-US">
                <a:cs typeface="Times New Roman" panose="02020603050405020304" pitchFamily="18" charset="0"/>
              </a:rPr>
              <a:t>是曲面上任意一点</a:t>
            </a:r>
            <a:r>
              <a:rPr lang="en-US" altLang="zh-CN"/>
              <a:t>, </a:t>
            </a:r>
            <a:r>
              <a:rPr lang="zh-CN" altLang="en-US">
                <a:cs typeface="Times New Roman" panose="02020603050405020304" pitchFamily="18" charset="0"/>
              </a:rPr>
              <a:t>由 </a:t>
            </a:r>
            <a:r>
              <a:rPr lang="en-US" altLang="zh-CN" i="1"/>
              <a:t>Q </a:t>
            </a:r>
            <a:r>
              <a:rPr lang="zh-CN" altLang="en-US">
                <a:cs typeface="Times New Roman" panose="02020603050405020304" pitchFamily="18" charset="0"/>
              </a:rPr>
              <a:t>到这</a:t>
            </a:r>
            <a:r>
              <a:rPr lang="zh-CN" altLang="en-US"/>
              <a:t> </a:t>
            </a:r>
          </a:p>
        </p:txBody>
      </p: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603250" y="4186238"/>
            <a:ext cx="271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个平面的距离为</a:t>
            </a:r>
            <a:r>
              <a:rPr lang="zh-CN" altLang="en-US" sz="1000" b="0"/>
              <a:t> </a:t>
            </a:r>
            <a:endParaRPr lang="zh-CN" altLang="en-US" sz="2400" b="0"/>
          </a:p>
        </p:txBody>
      </p:sp>
      <p:graphicFrame>
        <p:nvGraphicFramePr>
          <p:cNvPr id="89107" name="Object 19"/>
          <p:cNvGraphicFramePr>
            <a:graphicFrameLocks noChangeAspect="1"/>
          </p:cNvGraphicFramePr>
          <p:nvPr/>
        </p:nvGraphicFramePr>
        <p:xfrm>
          <a:off x="2051050" y="4884738"/>
          <a:ext cx="51720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340" name="Equation" r:id="rId11" imgW="5181600" imgH="1016000" progId="Equation.DSMT4">
                  <p:embed/>
                </p:oleObj>
              </mc:Choice>
              <mc:Fallback>
                <p:oleObj name="Equation" r:id="rId11" imgW="5181600" imgH="10160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884738"/>
                        <a:ext cx="51720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082" name="Group 18"/>
          <p:cNvGrpSpPr>
            <a:grpSpLocks/>
          </p:cNvGrpSpPr>
          <p:nvPr/>
        </p:nvGrpSpPr>
        <p:grpSpPr bwMode="auto">
          <a:xfrm>
            <a:off x="573088" y="1844675"/>
            <a:ext cx="7700962" cy="847725"/>
            <a:chOff x="361" y="1162"/>
            <a:chExt cx="4851" cy="534"/>
          </a:xfrm>
        </p:grpSpPr>
        <p:graphicFrame>
          <p:nvGraphicFramePr>
            <p:cNvPr id="88069" name="Object 5"/>
            <p:cNvGraphicFramePr>
              <a:graphicFrameLocks noChangeAspect="1"/>
            </p:cNvGraphicFramePr>
            <p:nvPr/>
          </p:nvGraphicFramePr>
          <p:xfrm>
            <a:off x="2765" y="1298"/>
            <a:ext cx="7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4" name="Equation" r:id="rId3" imgW="1256755" imgH="393529" progId="Equation.DSMT4">
                    <p:embed/>
                  </p:oleObj>
                </mc:Choice>
                <mc:Fallback>
                  <p:oleObj name="Equation" r:id="rId3" imgW="1256755" imgH="393529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5" y="1298"/>
                          <a:ext cx="7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8068" name="Object 4"/>
            <p:cNvGraphicFramePr>
              <a:graphicFrameLocks noChangeAspect="1"/>
            </p:cNvGraphicFramePr>
            <p:nvPr/>
          </p:nvGraphicFramePr>
          <p:xfrm>
            <a:off x="4137" y="1162"/>
            <a:ext cx="666" cy="5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5" name="Equation" r:id="rId5" imgW="1054100" imgH="850900" progId="Equation.DSMT4">
                    <p:embed/>
                  </p:oleObj>
                </mc:Choice>
                <mc:Fallback>
                  <p:oleObj name="Equation" r:id="rId5" imgW="1054100" imgH="8509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7" y="1162"/>
                          <a:ext cx="666" cy="5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70" name="Rectangle 6"/>
            <p:cNvSpPr>
              <a:spLocks noChangeArrowheads="1"/>
            </p:cNvSpPr>
            <p:nvPr/>
          </p:nvSpPr>
          <p:spPr bwMode="auto">
            <a:xfrm>
              <a:off x="361" y="1252"/>
              <a:ext cx="24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由切平面的定义知道</a:t>
              </a:r>
              <a:r>
                <a:rPr lang="en-US" altLang="zh-CN"/>
                <a:t>, </a:t>
              </a:r>
              <a:r>
                <a:rPr lang="zh-CN" altLang="en-US"/>
                <a:t>当</a:t>
              </a:r>
              <a:endParaRPr lang="zh-CN" altLang="en-US" sz="2400" b="0"/>
            </a:p>
          </p:txBody>
        </p:sp>
        <p:sp>
          <p:nvSpPr>
            <p:cNvPr id="88071" name="Rectangle 7"/>
            <p:cNvSpPr>
              <a:spLocks noChangeArrowheads="1"/>
            </p:cNvSpPr>
            <p:nvPr/>
          </p:nvSpPr>
          <p:spPr bwMode="auto">
            <a:xfrm>
              <a:off x="3500" y="1252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时</a:t>
              </a:r>
              <a:r>
                <a:rPr lang="en-US" altLang="zh-CN"/>
                <a:t>, </a:t>
              </a:r>
              <a:r>
                <a:rPr lang="zh-CN" altLang="en-US"/>
                <a:t>有 </a:t>
              </a:r>
              <a:endParaRPr lang="zh-CN" altLang="en-US" sz="2400" b="0"/>
            </a:p>
          </p:txBody>
        </p:sp>
        <p:sp>
          <p:nvSpPr>
            <p:cNvPr id="88072" name="Rectangle 8"/>
            <p:cNvSpPr>
              <a:spLocks noChangeArrowheads="1"/>
            </p:cNvSpPr>
            <p:nvPr/>
          </p:nvSpPr>
          <p:spPr bwMode="auto">
            <a:xfrm>
              <a:off x="4815" y="1252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</a:t>
              </a:r>
              <a:r>
                <a:rPr lang="zh-CN" altLang="en-US"/>
                <a:t>因</a:t>
              </a:r>
              <a:endParaRPr lang="zh-CN" altLang="en-US" sz="2400" b="0"/>
            </a:p>
          </p:txBody>
        </p:sp>
      </p:grpSp>
      <p:sp>
        <p:nvSpPr>
          <p:cNvPr id="88074" name="Rectangle 10"/>
          <p:cNvSpPr>
            <a:spLocks noChangeArrowheads="1"/>
          </p:cNvSpPr>
          <p:nvPr/>
        </p:nvSpPr>
        <p:spPr bwMode="auto">
          <a:xfrm>
            <a:off x="601663" y="2693988"/>
            <a:ext cx="5741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此对于充分接近的 </a:t>
            </a:r>
            <a:r>
              <a:rPr lang="en-US" altLang="zh-CN" i="1"/>
              <a:t>P </a:t>
            </a:r>
            <a:r>
              <a:rPr lang="zh-CN" altLang="en-US"/>
              <a:t>与 </a:t>
            </a:r>
            <a:r>
              <a:rPr lang="en-US" altLang="zh-CN" i="1"/>
              <a:t>Q</a:t>
            </a:r>
            <a:r>
              <a:rPr lang="en-US" altLang="zh-CN"/>
              <a:t>,  </a:t>
            </a:r>
            <a:r>
              <a:rPr lang="zh-CN" altLang="en-US"/>
              <a:t>有           </a:t>
            </a:r>
          </a:p>
        </p:txBody>
      </p:sp>
      <p:graphicFrame>
        <p:nvGraphicFramePr>
          <p:cNvPr id="88075" name="Object 11"/>
          <p:cNvGraphicFramePr>
            <a:graphicFrameLocks noChangeAspect="1"/>
          </p:cNvGraphicFramePr>
          <p:nvPr/>
        </p:nvGraphicFramePr>
        <p:xfrm>
          <a:off x="1571625" y="3429000"/>
          <a:ext cx="6096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6" name="Equation" r:id="rId7" imgW="6096000" imgH="990600" progId="Equation.DSMT4">
                  <p:embed/>
                </p:oleObj>
              </mc:Choice>
              <mc:Fallback>
                <p:oleObj name="Equation" r:id="rId7" imgW="6096000" imgH="9906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3429000"/>
                        <a:ext cx="6096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Rectangle 13"/>
          <p:cNvSpPr>
            <a:spLocks noChangeArrowheads="1"/>
          </p:cNvSpPr>
          <p:nvPr/>
        </p:nvSpPr>
        <p:spPr bwMode="auto">
          <a:xfrm>
            <a:off x="582613" y="4508500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由此则得   </a:t>
            </a:r>
          </a:p>
        </p:txBody>
      </p:sp>
      <p:graphicFrame>
        <p:nvGraphicFramePr>
          <p:cNvPr id="88078" name="Object 14"/>
          <p:cNvGraphicFramePr>
            <a:graphicFrameLocks noChangeAspect="1"/>
          </p:cNvGraphicFramePr>
          <p:nvPr/>
        </p:nvGraphicFramePr>
        <p:xfrm>
          <a:off x="1679575" y="5084763"/>
          <a:ext cx="562927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287" name="Equation" r:id="rId9" imgW="5626100" imgH="812800" progId="Equation.DSMT4">
                  <p:embed/>
                </p:oleObj>
              </mc:Choice>
              <mc:Fallback>
                <p:oleObj name="Equation" r:id="rId9" imgW="5626100" imgH="812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5084763"/>
                        <a:ext cx="562927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83" name="Group 19"/>
          <p:cNvGrpSpPr>
            <a:grpSpLocks/>
          </p:cNvGrpSpPr>
          <p:nvPr/>
        </p:nvGrpSpPr>
        <p:grpSpPr bwMode="auto">
          <a:xfrm>
            <a:off x="611188" y="620713"/>
            <a:ext cx="6985000" cy="1162050"/>
            <a:chOff x="385" y="391"/>
            <a:chExt cx="4400" cy="732"/>
          </a:xfrm>
        </p:grpSpPr>
        <p:graphicFrame>
          <p:nvGraphicFramePr>
            <p:cNvPr id="88066" name="Object 2"/>
            <p:cNvGraphicFramePr>
              <a:graphicFrameLocks noChangeAspect="1"/>
            </p:cNvGraphicFramePr>
            <p:nvPr/>
          </p:nvGraphicFramePr>
          <p:xfrm>
            <a:off x="1011" y="421"/>
            <a:ext cx="3774" cy="7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8288" name="Equation" r:id="rId11" imgW="5994400" imgH="1117600" progId="Equation.DSMT4">
                    <p:embed/>
                  </p:oleObj>
                </mc:Choice>
                <mc:Fallback>
                  <p:oleObj name="Equation" r:id="rId11" imgW="5994400" imgH="11176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11" y="421"/>
                          <a:ext cx="3774" cy="7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8081" name="Text Box 17"/>
            <p:cNvSpPr txBox="1">
              <a:spLocks noChangeArrowheads="1"/>
            </p:cNvSpPr>
            <p:nvPr/>
          </p:nvSpPr>
          <p:spPr bwMode="auto">
            <a:xfrm>
              <a:off x="385" y="391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/>
                <a:t>令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5" name="Object 5"/>
          <p:cNvGraphicFramePr>
            <a:graphicFrameLocks noChangeAspect="1"/>
          </p:cNvGraphicFramePr>
          <p:nvPr/>
        </p:nvGraphicFramePr>
        <p:xfrm>
          <a:off x="2573338" y="1808163"/>
          <a:ext cx="39433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7" name="Equation" r:id="rId3" imgW="3937000" imgH="393700" progId="Equation.DSMT4">
                  <p:embed/>
                </p:oleObj>
              </mc:Choice>
              <mc:Fallback>
                <p:oleObj name="Equation" r:id="rId3" imgW="3937000" imgH="3937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3338" y="1808163"/>
                        <a:ext cx="39433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684213" y="2420938"/>
          <a:ext cx="5838825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8" name="Equation" r:id="rId5" imgW="5842000" imgH="901700" progId="Equation.DSMT4">
                  <p:embed/>
                </p:oleObj>
              </mc:Choice>
              <mc:Fallback>
                <p:oleObj name="Equation" r:id="rId5" imgW="5842000" imgH="9017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420938"/>
                        <a:ext cx="5838825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1414463" y="3500438"/>
          <a:ext cx="6397625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99" name="Equation" r:id="rId7" imgW="6400800" imgH="1041400" progId="Equation.DSMT4">
                  <p:embed/>
                </p:oleObj>
              </mc:Choice>
              <mc:Fallback>
                <p:oleObj name="Equation" r:id="rId7" imgW="6400800" imgH="10414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500438"/>
                        <a:ext cx="6397625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2427288" y="4805363"/>
          <a:ext cx="423227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00" name="Equation" r:id="rId9" imgW="4229100" imgH="1003300" progId="Equation.DSMT4">
                  <p:embed/>
                </p:oleObj>
              </mc:Choice>
              <mc:Fallback>
                <p:oleObj name="Equation" r:id="rId9" imgW="4229100" imgH="10033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7288" y="4805363"/>
                        <a:ext cx="423227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56" name="Group 16"/>
          <p:cNvGrpSpPr>
            <a:grpSpLocks/>
          </p:cNvGrpSpPr>
          <p:nvPr/>
        </p:nvGrpSpPr>
        <p:grpSpPr bwMode="auto">
          <a:xfrm>
            <a:off x="625475" y="501650"/>
            <a:ext cx="7994650" cy="538163"/>
            <a:chOff x="394" y="316"/>
            <a:chExt cx="5036" cy="339"/>
          </a:xfrm>
        </p:grpSpPr>
        <p:graphicFrame>
          <p:nvGraphicFramePr>
            <p:cNvPr id="87047" name="Object 7"/>
            <p:cNvGraphicFramePr>
              <a:graphicFrameLocks noChangeAspect="1"/>
            </p:cNvGraphicFramePr>
            <p:nvPr/>
          </p:nvGraphicFramePr>
          <p:xfrm>
            <a:off x="2526" y="370"/>
            <a:ext cx="2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01" name="Equation" r:id="rId11" imgW="418918" imgH="393529" progId="Equation.DSMT4">
                    <p:embed/>
                  </p:oleObj>
                </mc:Choice>
                <mc:Fallback>
                  <p:oleObj name="Equation" r:id="rId11" imgW="418918" imgH="393529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370"/>
                          <a:ext cx="26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46" name="Object 6"/>
            <p:cNvGraphicFramePr>
              <a:graphicFrameLocks noChangeAspect="1"/>
            </p:cNvGraphicFramePr>
            <p:nvPr/>
          </p:nvGraphicFramePr>
          <p:xfrm>
            <a:off x="3190" y="370"/>
            <a:ext cx="10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302" name="Equation" r:id="rId13" imgW="1663700" imgH="431800" progId="Equation.DSMT4">
                    <p:embed/>
                  </p:oleObj>
                </mc:Choice>
                <mc:Fallback>
                  <p:oleObj name="Equation" r:id="rId13" imgW="1663700" imgH="4318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0" y="370"/>
                          <a:ext cx="10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48" name="Rectangle 8"/>
            <p:cNvSpPr>
              <a:spLocks noChangeArrowheads="1"/>
            </p:cNvSpPr>
            <p:nvPr/>
          </p:nvSpPr>
          <p:spPr bwMode="auto">
            <a:xfrm>
              <a:off x="394" y="316"/>
              <a:ext cx="2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第二步  </a:t>
              </a:r>
              <a:r>
                <a:rPr lang="zh-CN" altLang="en-US"/>
                <a:t>分析</a:t>
              </a:r>
              <a:r>
                <a:rPr lang="en-US" altLang="zh-CN"/>
                <a:t>:  </a:t>
              </a:r>
              <a:r>
                <a:rPr lang="zh-CN" altLang="en-US"/>
                <a:t>要证明 </a:t>
              </a:r>
              <a:endParaRPr lang="zh-CN" altLang="en-US" sz="2400" b="0"/>
            </a:p>
          </p:txBody>
        </p:sp>
        <p:sp>
          <p:nvSpPr>
            <p:cNvPr id="87049" name="Rectangle 9"/>
            <p:cNvSpPr>
              <a:spLocks noChangeArrowheads="1"/>
            </p:cNvSpPr>
            <p:nvPr/>
          </p:nvSpPr>
          <p:spPr bwMode="auto">
            <a:xfrm>
              <a:off x="2722" y="316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在点</a:t>
              </a:r>
              <a:endParaRPr lang="zh-CN" altLang="en-US" sz="2400" b="0"/>
            </a:p>
          </p:txBody>
        </p:sp>
        <p:sp>
          <p:nvSpPr>
            <p:cNvPr id="87050" name="Rectangle 10"/>
            <p:cNvSpPr>
              <a:spLocks noChangeArrowheads="1"/>
            </p:cNvSpPr>
            <p:nvPr/>
          </p:nvSpPr>
          <p:spPr bwMode="auto">
            <a:xfrm>
              <a:off x="4134" y="328"/>
              <a:ext cx="12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可微</a:t>
              </a:r>
              <a:r>
                <a:rPr lang="en-US" altLang="zh-CN"/>
                <a:t>,  </a:t>
              </a:r>
              <a:r>
                <a:rPr lang="zh-CN" altLang="en-US"/>
                <a:t>事实  </a:t>
              </a:r>
              <a:endParaRPr lang="zh-CN" altLang="en-US" sz="2400" b="0"/>
            </a:p>
          </p:txBody>
        </p:sp>
      </p:grpSp>
      <p:sp>
        <p:nvSpPr>
          <p:cNvPr id="87054" name="Text Box 14"/>
          <p:cNvSpPr txBox="1">
            <a:spLocks noChangeArrowheads="1"/>
          </p:cNvSpPr>
          <p:nvPr/>
        </p:nvSpPr>
        <p:spPr bwMode="auto">
          <a:xfrm>
            <a:off x="606425" y="1131888"/>
            <a:ext cx="2236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上就是需证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037" name="Group 21"/>
          <p:cNvGrpSpPr>
            <a:grpSpLocks/>
          </p:cNvGrpSpPr>
          <p:nvPr/>
        </p:nvGrpSpPr>
        <p:grpSpPr bwMode="auto">
          <a:xfrm>
            <a:off x="611188" y="476250"/>
            <a:ext cx="7862887" cy="519113"/>
            <a:chOff x="385" y="336"/>
            <a:chExt cx="4953" cy="327"/>
          </a:xfrm>
        </p:grpSpPr>
        <p:sp>
          <p:nvSpPr>
            <p:cNvPr id="86019" name="Rectangle 3"/>
            <p:cNvSpPr>
              <a:spLocks noChangeArrowheads="1"/>
            </p:cNvSpPr>
            <p:nvPr/>
          </p:nvSpPr>
          <p:spPr bwMode="auto">
            <a:xfrm>
              <a:off x="385" y="336"/>
              <a:ext cx="19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因此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若能证得当 </a:t>
              </a:r>
              <a:endParaRPr lang="zh-CN" altLang="en-US" sz="2400" b="0"/>
            </a:p>
          </p:txBody>
        </p:sp>
        <p:graphicFrame>
          <p:nvGraphicFramePr>
            <p:cNvPr id="86018" name="Object 2"/>
            <p:cNvGraphicFramePr>
              <a:graphicFrameLocks noChangeAspect="1"/>
            </p:cNvGraphicFramePr>
            <p:nvPr/>
          </p:nvGraphicFramePr>
          <p:xfrm>
            <a:off x="2200" y="381"/>
            <a:ext cx="31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81" name="Equation" r:id="rId3" imgW="4978400" imgH="431800" progId="Equation.DSMT4">
                    <p:embed/>
                  </p:oleObj>
                </mc:Choice>
                <mc:Fallback>
                  <p:oleObj name="Equation" r:id="rId3" imgW="4978400" imgH="4318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81"/>
                          <a:ext cx="313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39" name="Group 23"/>
          <p:cNvGrpSpPr>
            <a:grpSpLocks/>
          </p:cNvGrpSpPr>
          <p:nvPr/>
        </p:nvGrpSpPr>
        <p:grpSpPr bwMode="auto">
          <a:xfrm>
            <a:off x="601663" y="1181100"/>
            <a:ext cx="3001962" cy="663575"/>
            <a:chOff x="379" y="744"/>
            <a:chExt cx="1891" cy="418"/>
          </a:xfrm>
        </p:grpSpPr>
        <p:sp>
          <p:nvSpPr>
            <p:cNvPr id="86022" name="Rectangle 6"/>
            <p:cNvSpPr>
              <a:spLocks noChangeArrowheads="1"/>
            </p:cNvSpPr>
            <p:nvPr/>
          </p:nvSpPr>
          <p:spPr bwMode="auto">
            <a:xfrm>
              <a:off x="379" y="744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则有</a:t>
              </a:r>
              <a:endParaRPr lang="zh-CN" altLang="en-US" sz="2400" b="0"/>
            </a:p>
          </p:txBody>
        </p:sp>
        <p:graphicFrame>
          <p:nvGraphicFramePr>
            <p:cNvPr id="86021" name="Object 5"/>
            <p:cNvGraphicFramePr>
              <a:graphicFrameLocks noChangeAspect="1"/>
            </p:cNvGraphicFramePr>
            <p:nvPr/>
          </p:nvGraphicFramePr>
          <p:xfrm>
            <a:off x="884" y="772"/>
            <a:ext cx="1386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82" name="Equation" r:id="rId5" imgW="2197100" imgH="622300" progId="Equation.DSMT4">
                    <p:embed/>
                  </p:oleObj>
                </mc:Choice>
                <mc:Fallback>
                  <p:oleObj name="Equation" r:id="rId5" imgW="2197100" imgH="6223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772"/>
                          <a:ext cx="1386" cy="3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6040" name="Group 24"/>
          <p:cNvGrpSpPr>
            <a:grpSpLocks/>
          </p:cNvGrpSpPr>
          <p:nvPr/>
        </p:nvGrpSpPr>
        <p:grpSpPr bwMode="auto">
          <a:xfrm>
            <a:off x="582613" y="1835150"/>
            <a:ext cx="7859712" cy="914400"/>
            <a:chOff x="385" y="1156"/>
            <a:chExt cx="4951" cy="576"/>
          </a:xfrm>
        </p:grpSpPr>
        <p:graphicFrame>
          <p:nvGraphicFramePr>
            <p:cNvPr id="86025" name="Object 9"/>
            <p:cNvGraphicFramePr>
              <a:graphicFrameLocks noChangeAspect="1"/>
            </p:cNvGraphicFramePr>
            <p:nvPr/>
          </p:nvGraphicFramePr>
          <p:xfrm>
            <a:off x="1746" y="1156"/>
            <a:ext cx="158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83" name="Equation" r:id="rId7" imgW="2514600" imgH="914400" progId="Equation.DSMT4">
                    <p:embed/>
                  </p:oleObj>
                </mc:Choice>
                <mc:Fallback>
                  <p:oleObj name="Equation" r:id="rId7" imgW="2514600" imgH="9144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46" y="1156"/>
                          <a:ext cx="158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6024" name="Object 8"/>
            <p:cNvGraphicFramePr>
              <a:graphicFrameLocks noChangeAspect="1"/>
            </p:cNvGraphicFramePr>
            <p:nvPr/>
          </p:nvGraphicFramePr>
          <p:xfrm>
            <a:off x="3440" y="1283"/>
            <a:ext cx="1896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6284" name="Equation" r:id="rId9" imgW="3009900" imgH="431800" progId="Equation.DSMT4">
                    <p:embed/>
                  </p:oleObj>
                </mc:Choice>
                <mc:Fallback>
                  <p:oleObj name="Equation" r:id="rId9" imgW="3009900" imgH="4318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40" y="1283"/>
                          <a:ext cx="1896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6026" name="Rectangle 10"/>
            <p:cNvSpPr>
              <a:spLocks noChangeArrowheads="1"/>
            </p:cNvSpPr>
            <p:nvPr/>
          </p:nvSpPr>
          <p:spPr bwMode="auto">
            <a:xfrm>
              <a:off x="385" y="1253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第三步  </a:t>
              </a:r>
              <a:r>
                <a:rPr lang="zh-CN" altLang="en-US"/>
                <a:t>先证 </a:t>
              </a:r>
              <a:endParaRPr lang="zh-CN" altLang="en-US" sz="2400" b="0"/>
            </a:p>
          </p:txBody>
        </p:sp>
      </p:grpSp>
      <p:sp>
        <p:nvSpPr>
          <p:cNvPr id="86030" name="Rectangle 14"/>
          <p:cNvSpPr>
            <a:spLocks noChangeArrowheads="1"/>
          </p:cNvSpPr>
          <p:nvPr/>
        </p:nvSpPr>
        <p:spPr bwMode="auto">
          <a:xfrm>
            <a:off x="582613" y="2828925"/>
            <a:ext cx="1433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可推得  </a:t>
            </a:r>
          </a:p>
        </p:txBody>
      </p:sp>
      <p:graphicFrame>
        <p:nvGraphicFramePr>
          <p:cNvPr id="86031" name="Object 15"/>
          <p:cNvGraphicFramePr>
            <a:graphicFrameLocks noChangeAspect="1"/>
          </p:cNvGraphicFramePr>
          <p:nvPr/>
        </p:nvGraphicFramePr>
        <p:xfrm>
          <a:off x="684213" y="3500438"/>
          <a:ext cx="7848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5" name="Equation" r:id="rId11" imgW="8051800" imgH="838200" progId="Equation.DSMT4">
                  <p:embed/>
                </p:oleObj>
              </mc:Choice>
              <mc:Fallback>
                <p:oleObj name="Equation" r:id="rId11" imgW="8051800" imgH="8382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78486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33" name="Rectangle 17"/>
          <p:cNvSpPr>
            <a:spLocks noChangeArrowheads="1"/>
          </p:cNvSpPr>
          <p:nvPr/>
        </p:nvSpPr>
        <p:spPr bwMode="auto">
          <a:xfrm>
            <a:off x="593725" y="4437063"/>
            <a:ext cx="987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故有 </a:t>
            </a:r>
          </a:p>
        </p:txBody>
      </p:sp>
      <p:graphicFrame>
        <p:nvGraphicFramePr>
          <p:cNvPr id="86034" name="Object 18"/>
          <p:cNvGraphicFramePr>
            <a:graphicFrameLocks noChangeAspect="1"/>
          </p:cNvGraphicFramePr>
          <p:nvPr/>
        </p:nvGraphicFramePr>
        <p:xfrm>
          <a:off x="1952625" y="5084763"/>
          <a:ext cx="5067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286" name="Equation" r:id="rId13" imgW="5067300" imgH="838200" progId="Equation.DSMT4">
                  <p:embed/>
                </p:oleObj>
              </mc:Choice>
              <mc:Fallback>
                <p:oleObj name="Equation" r:id="rId13" imgW="5067300" imgH="8382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2625" y="5084763"/>
                        <a:ext cx="50673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994" name="Object 2"/>
          <p:cNvGraphicFramePr>
            <a:graphicFrameLocks noChangeAspect="1"/>
          </p:cNvGraphicFramePr>
          <p:nvPr/>
        </p:nvGraphicFramePr>
        <p:xfrm>
          <a:off x="682625" y="549275"/>
          <a:ext cx="77771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5" name="Equation" r:id="rId3" imgW="7988300" imgH="990600" progId="Equation.DSMT4">
                  <p:embed/>
                </p:oleObj>
              </mc:Choice>
              <mc:Fallback>
                <p:oleObj name="Equation" r:id="rId3" imgW="7988300" imgH="990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" y="549275"/>
                        <a:ext cx="777716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2" name="Group 20"/>
          <p:cNvGrpSpPr>
            <a:grpSpLocks/>
          </p:cNvGrpSpPr>
          <p:nvPr/>
        </p:nvGrpSpPr>
        <p:grpSpPr bwMode="auto">
          <a:xfrm>
            <a:off x="587375" y="1722438"/>
            <a:ext cx="7478713" cy="914400"/>
            <a:chOff x="204" y="935"/>
            <a:chExt cx="4711" cy="576"/>
          </a:xfrm>
        </p:grpSpPr>
        <p:sp>
          <p:nvSpPr>
            <p:cNvPr id="84997" name="Rectangle 5"/>
            <p:cNvSpPr>
              <a:spLocks noChangeArrowheads="1"/>
            </p:cNvSpPr>
            <p:nvPr/>
          </p:nvSpPr>
          <p:spPr bwMode="auto">
            <a:xfrm>
              <a:off x="204" y="1026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第四步</a:t>
              </a:r>
              <a:r>
                <a:rPr lang="zh-CN" altLang="en-US">
                  <a:solidFill>
                    <a:srgbClr val="0000FF"/>
                  </a:solidFill>
                </a:rPr>
                <a:t> </a:t>
              </a:r>
              <a:endParaRPr lang="zh-CN" altLang="en-US" sz="2400" b="0"/>
            </a:p>
          </p:txBody>
        </p:sp>
        <p:graphicFrame>
          <p:nvGraphicFramePr>
            <p:cNvPr id="84996" name="Object 4"/>
            <p:cNvGraphicFramePr>
              <a:graphicFrameLocks noChangeAspect="1"/>
            </p:cNvGraphicFramePr>
            <p:nvPr/>
          </p:nvGraphicFramePr>
          <p:xfrm>
            <a:off x="1020" y="935"/>
            <a:ext cx="189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6" name="Equation" r:id="rId5" imgW="2997200" imgH="914400" progId="Equation.DSMT4">
                    <p:embed/>
                  </p:oleObj>
                </mc:Choice>
                <mc:Fallback>
                  <p:oleObj name="Equation" r:id="rId5" imgW="2997200" imgH="9144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935"/>
                          <a:ext cx="1890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998" name="Rectangle 6"/>
            <p:cNvSpPr>
              <a:spLocks noChangeArrowheads="1"/>
            </p:cNvSpPr>
            <p:nvPr/>
          </p:nvSpPr>
          <p:spPr bwMode="auto">
            <a:xfrm>
              <a:off x="2925" y="1026"/>
              <a:ext cx="19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由上式进一步可得 </a:t>
              </a:r>
              <a:r>
                <a:rPr lang="zh-CN" altLang="en-US" sz="900"/>
                <a:t> </a:t>
              </a:r>
            </a:p>
          </p:txBody>
        </p:sp>
      </p:grpSp>
      <p:graphicFrame>
        <p:nvGraphicFramePr>
          <p:cNvPr id="84999" name="Object 7"/>
          <p:cNvGraphicFramePr>
            <a:graphicFrameLocks noChangeAspect="1"/>
          </p:cNvGraphicFramePr>
          <p:nvPr/>
        </p:nvGraphicFramePr>
        <p:xfrm>
          <a:off x="2106613" y="2817813"/>
          <a:ext cx="450532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77" name="Equation" r:id="rId7" imgW="4508500" imgH="2120900" progId="Equation.DSMT4">
                  <p:embed/>
                </p:oleObj>
              </mc:Choice>
              <mc:Fallback>
                <p:oleObj name="Equation" r:id="rId7" imgW="4508500" imgH="21209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613" y="2817813"/>
                        <a:ext cx="4505325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14" name="Group 22"/>
          <p:cNvGrpSpPr>
            <a:grpSpLocks/>
          </p:cNvGrpSpPr>
          <p:nvPr/>
        </p:nvGrpSpPr>
        <p:grpSpPr bwMode="auto">
          <a:xfrm>
            <a:off x="582613" y="5070475"/>
            <a:ext cx="8112125" cy="519113"/>
            <a:chOff x="355" y="3058"/>
            <a:chExt cx="5110" cy="327"/>
          </a:xfrm>
        </p:grpSpPr>
        <p:graphicFrame>
          <p:nvGraphicFramePr>
            <p:cNvPr id="85006" name="Object 14"/>
            <p:cNvGraphicFramePr>
              <a:graphicFrameLocks noChangeAspect="1"/>
            </p:cNvGraphicFramePr>
            <p:nvPr/>
          </p:nvGraphicFramePr>
          <p:xfrm>
            <a:off x="3768" y="3103"/>
            <a:ext cx="10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178" name="Equation" r:id="rId9" imgW="1663700" imgH="431800" progId="Equation.DSMT4">
                    <p:embed/>
                  </p:oleObj>
                </mc:Choice>
                <mc:Fallback>
                  <p:oleObj name="Equation" r:id="rId9" imgW="1663700" imgH="4318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68" y="3103"/>
                          <a:ext cx="10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5008" name="Rectangle 16"/>
            <p:cNvSpPr>
              <a:spLocks noChangeArrowheads="1"/>
            </p:cNvSpPr>
            <p:nvPr/>
          </p:nvSpPr>
          <p:spPr bwMode="auto">
            <a:xfrm>
              <a:off x="355" y="3058"/>
              <a:ext cx="35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根据第二步的分析，这就证得</a:t>
              </a:r>
              <a:r>
                <a:rPr lang="zh-CN" altLang="en-US"/>
                <a:t>在点 </a:t>
              </a:r>
            </a:p>
          </p:txBody>
        </p:sp>
        <p:sp>
          <p:nvSpPr>
            <p:cNvPr id="85010" name="Rectangle 18"/>
            <p:cNvSpPr>
              <a:spLocks noChangeArrowheads="1"/>
            </p:cNvSpPr>
            <p:nvPr/>
          </p:nvSpPr>
          <p:spPr bwMode="auto">
            <a:xfrm>
              <a:off x="4752" y="3058"/>
              <a:ext cx="71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可微</a:t>
              </a:r>
              <a:r>
                <a:rPr lang="en-US" altLang="zh-CN">
                  <a:latin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r>
                <a:rPr lang="en-US" altLang="zh-CN">
                  <a:latin typeface="宋体" panose="02010600030101010101" pitchFamily="2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230" name="Rectangle 46"/>
              <p:cNvSpPr>
                <a:spLocks noChangeArrowheads="1"/>
              </p:cNvSpPr>
              <p:nvPr/>
            </p:nvSpPr>
            <p:spPr bwMode="auto">
              <a:xfrm>
                <a:off x="220236" y="2780928"/>
                <a:ext cx="889248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en-US" altLang="zh-CN" dirty="0" smtClean="0">
                    <a:cs typeface="Times New Roman" panose="02020603050405020304" pitchFamily="18" charset="0"/>
                  </a:rPr>
                  <a:t>(ii) </a:t>
                </a:r>
                <a:r>
                  <a:rPr lang="zh-CN" altLang="en-US" dirty="0" smtClean="0">
                    <a:cs typeface="Times New Roman" panose="02020603050405020304" pitchFamily="18" charset="0"/>
                  </a:rPr>
                  <a:t>设 </a:t>
                </a:r>
                <a:r>
                  <a:rPr lang="en-US" altLang="zh-CN" i="1" dirty="0"/>
                  <a:t>S </a:t>
                </a:r>
                <a:r>
                  <a:rPr lang="zh-CN" altLang="en-US" dirty="0" smtClean="0"/>
                  <a:t>方程为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过</a:t>
                </a:r>
                <a:r>
                  <a:rPr lang="en-US" altLang="zh-CN" dirty="0" smtClean="0"/>
                  <a:t>S</a:t>
                </a:r>
                <a:r>
                  <a:rPr lang="zh-CN" altLang="en-US" dirty="0" smtClean="0"/>
                  <a:t>上一点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             </a:t>
                </a:r>
                <a:r>
                  <a:rPr lang="en-US" altLang="zh-CN" dirty="0" smtClean="0"/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3230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236" y="2780928"/>
                <a:ext cx="8892480" cy="523220"/>
              </a:xfrm>
              <a:prstGeom prst="rect">
                <a:avLst/>
              </a:prstGeom>
              <a:blipFill rotWithShape="0">
                <a:blip r:embed="rId2"/>
                <a:stretch>
                  <a:fillRect l="-1371" t="-15116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236" name="Rectangle 52"/>
          <p:cNvSpPr>
            <a:spLocks noChangeArrowheads="1"/>
          </p:cNvSpPr>
          <p:nvPr/>
        </p:nvSpPr>
        <p:spPr bwMode="auto">
          <a:xfrm>
            <a:off x="592138" y="618659"/>
            <a:ext cx="73276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>
                <a:solidFill>
                  <a:srgbClr val="0000FF"/>
                </a:solidFill>
              </a:rPr>
              <a:t>曲面的切面有多种定义</a:t>
            </a:r>
            <a:r>
              <a:rPr lang="zh-CN" altLang="en-US" dirty="0" smtClean="0"/>
              <a:t>， 如：设</a:t>
            </a:r>
            <a:r>
              <a:rPr lang="en-US" altLang="zh-CN" dirty="0" smtClean="0"/>
              <a:t>S</a:t>
            </a:r>
            <a:r>
              <a:rPr lang="zh-CN" altLang="en-US" dirty="0" smtClean="0"/>
              <a:t>为光滑曲面</a:t>
            </a:r>
            <a:endParaRPr lang="zh-CN" altLang="en-US" dirty="0"/>
          </a:p>
        </p:txBody>
      </p:sp>
      <p:sp>
        <p:nvSpPr>
          <p:cNvPr id="93238" name="Text Box 54"/>
          <p:cNvSpPr txBox="1">
            <a:spLocks noChangeArrowheads="1"/>
          </p:cNvSpPr>
          <p:nvPr/>
        </p:nvSpPr>
        <p:spPr bwMode="auto">
          <a:xfrm>
            <a:off x="251520" y="1196752"/>
            <a:ext cx="842493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dirty="0" smtClean="0"/>
              <a:t>(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)  </a:t>
            </a:r>
            <a:r>
              <a:rPr lang="zh-CN" altLang="en-US" dirty="0" smtClean="0"/>
              <a:t>设</a:t>
            </a:r>
            <a:r>
              <a:rPr lang="en-US" altLang="zh-CN" dirty="0" smtClean="0"/>
              <a:t>P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上一点，过</a:t>
            </a:r>
            <a:r>
              <a:rPr lang="en-US" altLang="zh-CN" dirty="0" smtClean="0"/>
              <a:t>P</a:t>
            </a:r>
            <a:r>
              <a:rPr lang="zh-CN" altLang="en-US" dirty="0" smtClean="0"/>
              <a:t>点任何</a:t>
            </a:r>
            <a:r>
              <a:rPr lang="en-US" altLang="zh-CN" dirty="0" smtClean="0"/>
              <a:t>S</a:t>
            </a:r>
            <a:r>
              <a:rPr lang="zh-CN" altLang="en-US" dirty="0" smtClean="0"/>
              <a:t>上的曲线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266" name="Rectangle 82"/>
              <p:cNvSpPr>
                <a:spLocks noChangeArrowheads="1"/>
              </p:cNvSpPr>
              <p:nvPr/>
            </p:nvSpPr>
            <p:spPr bwMode="auto">
              <a:xfrm>
                <a:off x="467544" y="3429000"/>
                <a:ext cx="77768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dirty="0" smtClean="0"/>
                  <a:t>的切面方程为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i="0" dirty="0" smtClean="0">
                    <a:latin typeface="+mj-lt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的微分：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93266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3429000"/>
                <a:ext cx="7776864" cy="523220"/>
              </a:xfrm>
              <a:prstGeom prst="rect">
                <a:avLst/>
              </a:prstGeom>
              <a:blipFill rotWithShape="0">
                <a:blip r:embed="rId3"/>
                <a:stretch>
                  <a:fillRect l="-1647" t="-16471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 Box 54"/>
          <p:cNvSpPr txBox="1">
            <a:spLocks noChangeArrowheads="1"/>
          </p:cNvSpPr>
          <p:nvPr/>
        </p:nvSpPr>
        <p:spPr bwMode="auto">
          <a:xfrm>
            <a:off x="611560" y="1844824"/>
            <a:ext cx="82089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dirty="0" smtClean="0"/>
              <a:t>的切线都在同一平面上，称该曲面为切面；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9552" y="4149080"/>
                <a:ext cx="6795258" cy="470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149080"/>
                <a:ext cx="6795258" cy="47038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82"/>
              <p:cNvSpPr>
                <a:spLocks noChangeArrowheads="1"/>
              </p:cNvSpPr>
              <p:nvPr/>
            </p:nvSpPr>
            <p:spPr bwMode="auto">
              <a:xfrm>
                <a:off x="539552" y="4725144"/>
                <a:ext cx="777686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/>
                <a:r>
                  <a:rPr lang="zh-CN" altLang="en-US" dirty="0">
                    <a:latin typeface="+mj-lt"/>
                  </a:rPr>
                  <a:t>其中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𝒛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 smtClean="0"/>
                  <a:t>是切面上的点</a:t>
                </a:r>
                <a:r>
                  <a:rPr lang="en-US" altLang="zh-CN" dirty="0" smtClean="0"/>
                  <a:t>.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Rectangle 8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725144"/>
                <a:ext cx="7776864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647" t="-15116" b="-337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179512" y="5733256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在知道隐函数微分后，就有一般化：</a:t>
            </a:r>
            <a:r>
              <a:rPr lang="zh-CN" altLang="en-US" sz="2400" dirty="0" smtClean="0">
                <a:solidFill>
                  <a:srgbClr val="0000FF"/>
                </a:solidFill>
              </a:rPr>
              <a:t>微分就是切面（线）</a:t>
            </a:r>
            <a:r>
              <a:rPr lang="en-US" altLang="zh-CN" sz="2400" dirty="0" smtClean="0"/>
              <a:t>.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99" name="Group 31"/>
          <p:cNvGrpSpPr>
            <a:grpSpLocks/>
          </p:cNvGrpSpPr>
          <p:nvPr/>
        </p:nvGrpSpPr>
        <p:grpSpPr bwMode="auto">
          <a:xfrm>
            <a:off x="563563" y="506413"/>
            <a:ext cx="8166100" cy="561975"/>
            <a:chOff x="355" y="319"/>
            <a:chExt cx="5144" cy="354"/>
          </a:xfrm>
        </p:grpSpPr>
        <p:grpSp>
          <p:nvGrpSpPr>
            <p:cNvPr id="83998" name="Group 30"/>
            <p:cNvGrpSpPr>
              <a:grpSpLocks/>
            </p:cNvGrpSpPr>
            <p:nvPr/>
          </p:nvGrpSpPr>
          <p:grpSpPr bwMode="auto">
            <a:xfrm>
              <a:off x="355" y="331"/>
              <a:ext cx="3630" cy="342"/>
              <a:chOff x="391" y="331"/>
              <a:chExt cx="3630" cy="342"/>
            </a:xfrm>
          </p:grpSpPr>
          <p:graphicFrame>
            <p:nvGraphicFramePr>
              <p:cNvPr id="83975" name="Object 7"/>
              <p:cNvGraphicFramePr>
                <a:graphicFrameLocks noChangeAspect="1"/>
              </p:cNvGraphicFramePr>
              <p:nvPr/>
            </p:nvGraphicFramePr>
            <p:xfrm>
              <a:off x="2971" y="383"/>
              <a:ext cx="1050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203" name="Equation" r:id="rId3" imgW="1663700" imgH="431800" progId="Equation.DSMT4">
                      <p:embed/>
                    </p:oleObj>
                  </mc:Choice>
                  <mc:Fallback>
                    <p:oleObj name="Equation" r:id="rId3" imgW="1663700" imgH="431800" progId="Equation.DSMT4">
                      <p:embed/>
                      <p:pic>
                        <p:nvPicPr>
                          <p:cNvPr id="0" name="Picture 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383"/>
                            <a:ext cx="1050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3977" name="Rectangle 9"/>
              <p:cNvSpPr>
                <a:spLocks noChangeArrowheads="1"/>
              </p:cNvSpPr>
              <p:nvPr/>
            </p:nvSpPr>
            <p:spPr bwMode="auto">
              <a:xfrm>
                <a:off x="391" y="346"/>
                <a:ext cx="21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宋体" panose="02010600030101010101" pitchFamily="2" charset="-122"/>
                    <a:cs typeface="Times New Roman" panose="02020603050405020304" pitchFamily="18" charset="0"/>
                  </a:rPr>
                  <a:t>定理</a:t>
                </a:r>
                <a:r>
                  <a:rPr lang="zh-CN" altLang="en-US">
                    <a:cs typeface="Times New Roman" panose="02020603050405020304" pitchFamily="18" charset="0"/>
                  </a:rPr>
                  <a:t> </a:t>
                </a:r>
                <a:r>
                  <a:rPr lang="en-US" altLang="zh-CN"/>
                  <a:t>17.4 </a:t>
                </a:r>
                <a:r>
                  <a:rPr lang="zh-CN" altLang="en-US">
                    <a:latin typeface="宋体" panose="02010600030101010101" pitchFamily="2" charset="-122"/>
                    <a:cs typeface="Times New Roman" panose="02020603050405020304" pitchFamily="18" charset="0"/>
                  </a:rPr>
                  <a:t>说明</a:t>
                </a:r>
                <a:r>
                  <a:rPr lang="en-US" altLang="zh-CN">
                    <a:latin typeface="宋体" panose="02010600030101010101" pitchFamily="2" charset="-122"/>
                  </a:rPr>
                  <a:t>: </a:t>
                </a:r>
                <a:r>
                  <a:rPr lang="zh-CN" altLang="en-US">
                    <a:latin typeface="宋体" panose="02010600030101010101" pitchFamily="2" charset="-122"/>
                    <a:cs typeface="Times New Roman" panose="02020603050405020304" pitchFamily="18" charset="0"/>
                  </a:rPr>
                  <a:t>函数</a:t>
                </a:r>
                <a:endParaRPr lang="zh-CN" altLang="en-US">
                  <a:latin typeface="宋体" panose="02010600030101010101" pitchFamily="2" charset="-122"/>
                </a:endParaRPr>
              </a:p>
            </p:txBody>
          </p:sp>
          <p:sp>
            <p:nvSpPr>
              <p:cNvPr id="83978" name="Rectangle 10"/>
              <p:cNvSpPr>
                <a:spLocks noChangeArrowheads="1"/>
              </p:cNvSpPr>
              <p:nvPr/>
            </p:nvSpPr>
            <p:spPr bwMode="auto">
              <a:xfrm>
                <a:off x="2483" y="331"/>
                <a:ext cx="5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latin typeface="宋体" panose="02010600030101010101" pitchFamily="2" charset="-122"/>
                    <a:cs typeface="Times New Roman" panose="02020603050405020304" pitchFamily="18" charset="0"/>
                  </a:rPr>
                  <a:t>在点</a:t>
                </a:r>
                <a:endParaRPr lang="zh-CN" altLang="en-US">
                  <a:latin typeface="宋体" panose="02010600030101010101" pitchFamily="2" charset="-122"/>
                </a:endParaRPr>
              </a:p>
            </p:txBody>
          </p:sp>
        </p:grpSp>
        <p:sp>
          <p:nvSpPr>
            <p:cNvPr id="83979" name="Rectangle 11"/>
            <p:cNvSpPr>
              <a:spLocks noChangeArrowheads="1"/>
            </p:cNvSpPr>
            <p:nvPr/>
          </p:nvSpPr>
          <p:spPr bwMode="auto">
            <a:xfrm>
              <a:off x="3927" y="319"/>
              <a:ext cx="15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可微</a:t>
              </a:r>
              <a:r>
                <a:rPr lang="en-US" altLang="zh-CN">
                  <a:latin typeface="宋体" panose="02010600030101010101" pitchFamily="2" charset="-122"/>
                </a:rPr>
                <a:t>, </a:t>
              </a:r>
              <a:r>
                <a:rPr lang="zh-CN" altLang="en-US">
                  <a:latin typeface="宋体" panose="02010600030101010101" pitchFamily="2" charset="-122"/>
                  <a:cs typeface="Times New Roman" panose="02020603050405020304" pitchFamily="18" charset="0"/>
                </a:rPr>
                <a:t>则曲面</a:t>
              </a:r>
              <a:r>
                <a:rPr lang="zh-CN" altLang="en-US">
                  <a:latin typeface="宋体" panose="02010600030101010101" pitchFamily="2" charset="-122"/>
                </a:rPr>
                <a:t> </a:t>
              </a:r>
            </a:p>
          </p:txBody>
        </p:sp>
      </p:grpSp>
      <p:grpSp>
        <p:nvGrpSpPr>
          <p:cNvPr id="84000" name="Group 32"/>
          <p:cNvGrpSpPr>
            <a:grpSpLocks/>
          </p:cNvGrpSpPr>
          <p:nvPr/>
        </p:nvGrpSpPr>
        <p:grpSpPr bwMode="auto">
          <a:xfrm>
            <a:off x="582613" y="1181100"/>
            <a:ext cx="7434262" cy="519113"/>
            <a:chOff x="367" y="744"/>
            <a:chExt cx="4683" cy="327"/>
          </a:xfrm>
        </p:grpSpPr>
        <p:graphicFrame>
          <p:nvGraphicFramePr>
            <p:cNvPr id="83980" name="Object 12"/>
            <p:cNvGraphicFramePr>
              <a:graphicFrameLocks noChangeAspect="1"/>
            </p:cNvGraphicFramePr>
            <p:nvPr/>
          </p:nvGraphicFramePr>
          <p:xfrm>
            <a:off x="367" y="780"/>
            <a:ext cx="285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4" name="Equation" r:id="rId5" imgW="4533900" imgH="444500" progId="Equation.DSMT4">
                    <p:embed/>
                  </p:oleObj>
                </mc:Choice>
                <mc:Fallback>
                  <p:oleObj name="Equation" r:id="rId5" imgW="4533900" imgH="4445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780"/>
                          <a:ext cx="285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2" name="Rectangle 14"/>
            <p:cNvSpPr>
              <a:spLocks noChangeArrowheads="1"/>
            </p:cNvSpPr>
            <p:nvPr/>
          </p:nvSpPr>
          <p:spPr bwMode="auto">
            <a:xfrm>
              <a:off x="3134" y="744"/>
              <a:ext cx="19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处的切平面方程为</a:t>
              </a:r>
              <a:endParaRPr lang="zh-CN" altLang="en-US" b="0"/>
            </a:p>
          </p:txBody>
        </p:sp>
      </p:grpSp>
      <p:grpSp>
        <p:nvGrpSpPr>
          <p:cNvPr id="84002" name="Group 34"/>
          <p:cNvGrpSpPr>
            <a:grpSpLocks/>
          </p:cNvGrpSpPr>
          <p:nvPr/>
        </p:nvGrpSpPr>
        <p:grpSpPr bwMode="auto">
          <a:xfrm>
            <a:off x="971550" y="1830388"/>
            <a:ext cx="7635875" cy="557212"/>
            <a:chOff x="612" y="1153"/>
            <a:chExt cx="4810" cy="351"/>
          </a:xfrm>
        </p:grpSpPr>
        <p:graphicFrame>
          <p:nvGraphicFramePr>
            <p:cNvPr id="83983" name="Object 15"/>
            <p:cNvGraphicFramePr>
              <a:graphicFrameLocks noChangeAspect="1"/>
            </p:cNvGraphicFramePr>
            <p:nvPr/>
          </p:nvGraphicFramePr>
          <p:xfrm>
            <a:off x="612" y="1198"/>
            <a:ext cx="4230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5" name="Equation" r:id="rId7" imgW="6718300" imgH="482600" progId="Equation.DSMT4">
                    <p:embed/>
                  </p:oleObj>
                </mc:Choice>
                <mc:Fallback>
                  <p:oleObj name="Equation" r:id="rId7" imgW="6718300" imgH="4826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198"/>
                          <a:ext cx="4230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85" name="Rectangle 17"/>
            <p:cNvSpPr>
              <a:spLocks noChangeArrowheads="1"/>
            </p:cNvSpPr>
            <p:nvPr/>
          </p:nvSpPr>
          <p:spPr bwMode="auto">
            <a:xfrm>
              <a:off x="4820" y="1153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266700" algn="r"/>
                  <a:tab pos="4127500" algn="ctr"/>
                  <a:tab pos="8255000" algn="r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800"/>
                <a:t>  </a:t>
              </a:r>
              <a:r>
                <a:rPr lang="en-US" altLang="zh-CN" sz="2800">
                  <a:solidFill>
                    <a:srgbClr val="0000FF"/>
                  </a:solidFill>
                </a:rPr>
                <a:t>(13)</a:t>
              </a:r>
              <a:endParaRPr lang="en-US" altLang="zh-CN" b="0"/>
            </a:p>
          </p:txBody>
        </p:sp>
      </p:grpSp>
      <p:sp>
        <p:nvSpPr>
          <p:cNvPr id="83987" name="Rectangle 19"/>
          <p:cNvSpPr>
            <a:spLocks noChangeArrowheads="1"/>
          </p:cNvSpPr>
          <p:nvPr/>
        </p:nvSpPr>
        <p:spPr bwMode="auto">
          <a:xfrm>
            <a:off x="611188" y="2492375"/>
            <a:ext cx="7820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过切点 </a:t>
            </a:r>
            <a:r>
              <a:rPr lang="en-US" altLang="zh-CN" i="1"/>
              <a:t>P </a:t>
            </a:r>
            <a:r>
              <a:rPr lang="zh-CN" altLang="en-US">
                <a:cs typeface="Times New Roman" panose="02020603050405020304" pitchFamily="18" charset="0"/>
              </a:rPr>
              <a:t>与切平面垂直的直线称为曲面在点 </a:t>
            </a:r>
            <a:r>
              <a:rPr lang="en-US" altLang="zh-CN" i="1"/>
              <a:t>P </a:t>
            </a:r>
            <a:r>
              <a:rPr lang="zh-CN" altLang="en-US">
                <a:cs typeface="Times New Roman" panose="02020603050405020304" pitchFamily="18" charset="0"/>
              </a:rPr>
              <a:t>的 </a:t>
            </a:r>
            <a:endParaRPr lang="zh-CN" altLang="en-US"/>
          </a:p>
        </p:txBody>
      </p:sp>
      <p:sp>
        <p:nvSpPr>
          <p:cNvPr id="83989" name="Rectangle 21"/>
          <p:cNvSpPr>
            <a:spLocks noChangeArrowheads="1"/>
          </p:cNvSpPr>
          <p:nvPr/>
        </p:nvSpPr>
        <p:spPr bwMode="auto">
          <a:xfrm>
            <a:off x="611188" y="3068638"/>
            <a:ext cx="61642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法线</a:t>
            </a:r>
            <a:r>
              <a:rPr lang="en-US" altLang="zh-CN"/>
              <a:t>.  </a:t>
            </a:r>
            <a:r>
              <a:rPr lang="zh-CN" altLang="en-US"/>
              <a:t>由切平面方程知道，</a:t>
            </a:r>
            <a:r>
              <a:rPr lang="zh-CN" altLang="en-US">
                <a:solidFill>
                  <a:srgbClr val="0000FF"/>
                </a:solidFill>
              </a:rPr>
              <a:t>法向量</a:t>
            </a:r>
            <a:r>
              <a:rPr lang="zh-CN" altLang="en-US"/>
              <a:t>为    </a:t>
            </a:r>
          </a:p>
        </p:txBody>
      </p:sp>
      <p:graphicFrame>
        <p:nvGraphicFramePr>
          <p:cNvPr id="83990" name="Object 22"/>
          <p:cNvGraphicFramePr>
            <a:graphicFrameLocks noChangeAspect="1"/>
          </p:cNvGraphicFramePr>
          <p:nvPr/>
        </p:nvGraphicFramePr>
        <p:xfrm>
          <a:off x="2278063" y="3654425"/>
          <a:ext cx="48863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206" name="Equation" r:id="rId9" imgW="4889500" imgH="571500" progId="Equation.DSMT4">
                  <p:embed/>
                </p:oleObj>
              </mc:Choice>
              <mc:Fallback>
                <p:oleObj name="Equation" r:id="rId9" imgW="4889500" imgH="5715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3654425"/>
                        <a:ext cx="488632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92" name="Rectangle 24"/>
          <p:cNvSpPr>
            <a:spLocks noChangeArrowheads="1"/>
          </p:cNvSpPr>
          <p:nvPr/>
        </p:nvSpPr>
        <p:spPr bwMode="auto">
          <a:xfrm>
            <a:off x="582613" y="4365625"/>
            <a:ext cx="726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于是过切点 </a:t>
            </a:r>
            <a:r>
              <a:rPr lang="en-US" altLang="zh-CN" i="1"/>
              <a:t>P </a:t>
            </a:r>
            <a:r>
              <a:rPr lang="zh-CN" altLang="en-US"/>
              <a:t>的法线方程为                               </a:t>
            </a:r>
          </a:p>
        </p:txBody>
      </p:sp>
      <p:grpSp>
        <p:nvGrpSpPr>
          <p:cNvPr id="84001" name="Group 33"/>
          <p:cNvGrpSpPr>
            <a:grpSpLocks/>
          </p:cNvGrpSpPr>
          <p:nvPr/>
        </p:nvGrpSpPr>
        <p:grpSpPr bwMode="auto">
          <a:xfrm>
            <a:off x="1790700" y="4941888"/>
            <a:ext cx="6813550" cy="981075"/>
            <a:chOff x="1128" y="3311"/>
            <a:chExt cx="4292" cy="618"/>
          </a:xfrm>
        </p:grpSpPr>
        <p:graphicFrame>
          <p:nvGraphicFramePr>
            <p:cNvPr id="83993" name="Object 25"/>
            <p:cNvGraphicFramePr>
              <a:graphicFrameLocks noChangeAspect="1"/>
            </p:cNvGraphicFramePr>
            <p:nvPr/>
          </p:nvGraphicFramePr>
          <p:xfrm>
            <a:off x="1128" y="3311"/>
            <a:ext cx="3612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207" name="Equation" r:id="rId11" imgW="5727700" imgH="977900" progId="Equation.DSMT4">
                    <p:embed/>
                  </p:oleObj>
                </mc:Choice>
                <mc:Fallback>
                  <p:oleObj name="Equation" r:id="rId11" imgW="5727700" imgH="9779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3311"/>
                          <a:ext cx="3612" cy="6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995" name="Rectangle 27"/>
            <p:cNvSpPr>
              <a:spLocks noChangeArrowheads="1"/>
            </p:cNvSpPr>
            <p:nvPr/>
          </p:nvSpPr>
          <p:spPr bwMode="auto">
            <a:xfrm>
              <a:off x="4818" y="3375"/>
              <a:ext cx="6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  </a:t>
              </a:r>
              <a:r>
                <a:rPr lang="en-US" altLang="zh-CN">
                  <a:solidFill>
                    <a:srgbClr val="0000FF"/>
                  </a:solidFill>
                </a:rPr>
                <a:t>(14)</a:t>
              </a:r>
              <a:endParaRPr lang="en-US" altLang="zh-CN" sz="24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54" name="Group 26"/>
          <p:cNvGrpSpPr>
            <a:grpSpLocks/>
          </p:cNvGrpSpPr>
          <p:nvPr/>
        </p:nvGrpSpPr>
        <p:grpSpPr bwMode="auto">
          <a:xfrm>
            <a:off x="611188" y="514350"/>
            <a:ext cx="7740650" cy="519113"/>
            <a:chOff x="385" y="324"/>
            <a:chExt cx="4876" cy="327"/>
          </a:xfrm>
        </p:grpSpPr>
        <p:sp>
          <p:nvSpPr>
            <p:cNvPr id="48132" name="Rectangle 4"/>
            <p:cNvSpPr>
              <a:spLocks noChangeArrowheads="1"/>
            </p:cNvSpPr>
            <p:nvPr/>
          </p:nvSpPr>
          <p:spPr bwMode="auto">
            <a:xfrm>
              <a:off x="385" y="324"/>
              <a:ext cx="10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1  </a:t>
              </a:r>
              <a:r>
                <a:rPr lang="zh-CN" altLang="en-US"/>
                <a:t>考察 </a:t>
              </a:r>
              <a:endParaRPr lang="zh-CN" altLang="en-US" sz="2400" b="0"/>
            </a:p>
          </p:txBody>
        </p:sp>
        <p:graphicFrame>
          <p:nvGraphicFramePr>
            <p:cNvPr id="48131" name="Object 3"/>
            <p:cNvGraphicFramePr>
              <a:graphicFrameLocks noChangeAspect="1"/>
            </p:cNvGraphicFramePr>
            <p:nvPr/>
          </p:nvGraphicFramePr>
          <p:xfrm>
            <a:off x="1331" y="354"/>
            <a:ext cx="393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7" name="Equation" r:id="rId3" imgW="6235700" imgH="444500" progId="Equation.DSMT4">
                    <p:embed/>
                  </p:oleObj>
                </mc:Choice>
                <mc:Fallback>
                  <p:oleObj name="Equation" r:id="rId3" imgW="6235700" imgH="4445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1" y="354"/>
                          <a:ext cx="393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55" name="Group 27"/>
          <p:cNvGrpSpPr>
            <a:grpSpLocks/>
          </p:cNvGrpSpPr>
          <p:nvPr/>
        </p:nvGrpSpPr>
        <p:grpSpPr bwMode="auto">
          <a:xfrm>
            <a:off x="611188" y="1216025"/>
            <a:ext cx="5016500" cy="520700"/>
            <a:chOff x="385" y="766"/>
            <a:chExt cx="3160" cy="328"/>
          </a:xfrm>
        </p:grpSpPr>
        <p:sp>
          <p:nvSpPr>
            <p:cNvPr id="48134" name="Rectangle 6"/>
            <p:cNvSpPr>
              <a:spLocks noChangeArrowheads="1"/>
            </p:cNvSpPr>
            <p:nvPr/>
          </p:nvSpPr>
          <p:spPr bwMode="auto">
            <a:xfrm>
              <a:off x="385" y="767"/>
              <a:ext cx="11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解 </a:t>
              </a:r>
              <a:r>
                <a:rPr lang="en-US" altLang="zh-CN" i="1"/>
                <a:t>f</a:t>
              </a:r>
              <a:r>
                <a:rPr lang="zh-CN" altLang="en-US" sz="1000" i="1"/>
                <a:t>　</a:t>
              </a:r>
              <a:r>
                <a:rPr lang="zh-CN" altLang="en-US">
                  <a:latin typeface="宋体" panose="02010600030101010101" pitchFamily="2" charset="-122"/>
                </a:rPr>
                <a:t>在</a:t>
              </a:r>
              <a:r>
                <a:rPr lang="zh-CN" altLang="en-US"/>
                <a:t>点 </a:t>
              </a:r>
              <a:endParaRPr lang="zh-CN" altLang="en-US" sz="2400" b="0"/>
            </a:p>
          </p:txBody>
        </p:sp>
        <p:graphicFrame>
          <p:nvGraphicFramePr>
            <p:cNvPr id="48133" name="Object 5"/>
            <p:cNvGraphicFramePr>
              <a:graphicFrameLocks noChangeAspect="1"/>
            </p:cNvGraphicFramePr>
            <p:nvPr/>
          </p:nvGraphicFramePr>
          <p:xfrm>
            <a:off x="1354" y="812"/>
            <a:ext cx="8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8" name="Equation" r:id="rId5" imgW="1307532" imgH="431613" progId="Equation.DSMT4">
                    <p:embed/>
                  </p:oleObj>
                </mc:Choice>
                <mc:Fallback>
                  <p:oleObj name="Equation" r:id="rId5" imgW="1307532" imgH="431613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812"/>
                          <a:ext cx="8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35" name="Rectangle 7"/>
            <p:cNvSpPr>
              <a:spLocks noChangeArrowheads="1"/>
            </p:cNvSpPr>
            <p:nvPr/>
          </p:nvSpPr>
          <p:spPr bwMode="auto">
            <a:xfrm>
              <a:off x="2079" y="766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处的全增量为</a:t>
              </a:r>
              <a:endParaRPr lang="zh-CN" altLang="en-US" sz="2400" b="0"/>
            </a:p>
          </p:txBody>
        </p:sp>
      </p:grpSp>
      <p:grpSp>
        <p:nvGrpSpPr>
          <p:cNvPr id="48153" name="Group 25"/>
          <p:cNvGrpSpPr>
            <a:grpSpLocks/>
          </p:cNvGrpSpPr>
          <p:nvPr/>
        </p:nvGrpSpPr>
        <p:grpSpPr bwMode="auto">
          <a:xfrm>
            <a:off x="1763713" y="1989138"/>
            <a:ext cx="5753100" cy="1106487"/>
            <a:chOff x="1111" y="1253"/>
            <a:chExt cx="3624" cy="697"/>
          </a:xfrm>
        </p:grpSpPr>
        <p:graphicFrame>
          <p:nvGraphicFramePr>
            <p:cNvPr id="48136" name="Object 8"/>
            <p:cNvGraphicFramePr>
              <a:graphicFrameLocks noChangeAspect="1"/>
            </p:cNvGraphicFramePr>
            <p:nvPr/>
          </p:nvGraphicFramePr>
          <p:xfrm>
            <a:off x="1111" y="1253"/>
            <a:ext cx="362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39" name="Equation" r:id="rId7" imgW="5753100" imgH="431800" progId="Equation.DSMT4">
                    <p:embed/>
                  </p:oleObj>
                </mc:Choice>
                <mc:Fallback>
                  <p:oleObj name="Equation" r:id="rId7" imgW="5753100" imgH="4318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1253"/>
                          <a:ext cx="362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10"/>
            <p:cNvGraphicFramePr>
              <a:graphicFrameLocks noChangeAspect="1"/>
            </p:cNvGraphicFramePr>
            <p:nvPr/>
          </p:nvGraphicFramePr>
          <p:xfrm>
            <a:off x="2163" y="1680"/>
            <a:ext cx="223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0" name="Equation" r:id="rId9" imgW="3556000" imgH="431800" progId="Equation.DSMT4">
                    <p:embed/>
                  </p:oleObj>
                </mc:Choice>
                <mc:Fallback>
                  <p:oleObj name="Equation" r:id="rId9" imgW="3556000" imgH="4318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3" y="1680"/>
                          <a:ext cx="223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156" name="Group 28"/>
          <p:cNvGrpSpPr>
            <a:grpSpLocks/>
          </p:cNvGrpSpPr>
          <p:nvPr/>
        </p:nvGrpSpPr>
        <p:grpSpPr bwMode="auto">
          <a:xfrm>
            <a:off x="554038" y="3357563"/>
            <a:ext cx="7256462" cy="914400"/>
            <a:chOff x="349" y="2115"/>
            <a:chExt cx="4571" cy="576"/>
          </a:xfrm>
        </p:grpSpPr>
        <p:sp>
          <p:nvSpPr>
            <p:cNvPr id="48140" name="Rectangle 12"/>
            <p:cNvSpPr>
              <a:spLocks noChangeArrowheads="1"/>
            </p:cNvSpPr>
            <p:nvPr/>
          </p:nvSpPr>
          <p:spPr bwMode="auto">
            <a:xfrm>
              <a:off x="349" y="220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由于 </a:t>
              </a:r>
            </a:p>
          </p:txBody>
        </p:sp>
        <p:graphicFrame>
          <p:nvGraphicFramePr>
            <p:cNvPr id="48141" name="Object 13"/>
            <p:cNvGraphicFramePr>
              <a:graphicFrameLocks noChangeAspect="1"/>
            </p:cNvGraphicFramePr>
            <p:nvPr/>
          </p:nvGraphicFramePr>
          <p:xfrm>
            <a:off x="930" y="2115"/>
            <a:ext cx="399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441" name="Equation" r:id="rId11" imgW="6337300" imgH="914400" progId="Equation.DSMT4">
                    <p:embed/>
                  </p:oleObj>
                </mc:Choice>
                <mc:Fallback>
                  <p:oleObj name="Equation" r:id="rId11" imgW="6337300" imgH="9144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115"/>
                          <a:ext cx="3990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8143" name="Object 15"/>
          <p:cNvGraphicFramePr>
            <a:graphicFrameLocks noChangeAspect="1"/>
          </p:cNvGraphicFramePr>
          <p:nvPr/>
        </p:nvGraphicFramePr>
        <p:xfrm>
          <a:off x="746125" y="4581525"/>
          <a:ext cx="6705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2" name="Equation" r:id="rId13" imgW="6705600" imgH="444500" progId="Equation.DSMT4">
                  <p:embed/>
                </p:oleObj>
              </mc:Choice>
              <mc:Fallback>
                <p:oleObj name="Equation" r:id="rId13" imgW="6705600" imgH="4445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" y="4581525"/>
                        <a:ext cx="67056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5" name="Object 17"/>
          <p:cNvGraphicFramePr>
            <a:graphicFrameLocks noChangeAspect="1"/>
          </p:cNvGraphicFramePr>
          <p:nvPr/>
        </p:nvGraphicFramePr>
        <p:xfrm>
          <a:off x="2909888" y="5373688"/>
          <a:ext cx="28860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443" name="Equation" r:id="rId15" imgW="2882900" imgH="431800" progId="Equation.DSMT4">
                  <p:embed/>
                </p:oleObj>
              </mc:Choice>
              <mc:Fallback>
                <p:oleObj name="Equation" r:id="rId15" imgW="2882900" imgH="431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5373688"/>
                        <a:ext cx="28860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611188" y="533400"/>
            <a:ext cx="80660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二元函数全微分的几何意义</a:t>
            </a:r>
            <a:r>
              <a:rPr lang="en-US" altLang="zh-CN">
                <a:solidFill>
                  <a:srgbClr val="0000FF"/>
                </a:solidFill>
              </a:rPr>
              <a:t>: </a:t>
            </a:r>
            <a:r>
              <a:rPr lang="zh-CN" altLang="en-US"/>
              <a:t>如图</a:t>
            </a:r>
            <a:r>
              <a:rPr lang="en-US" altLang="zh-CN"/>
              <a:t>17 – 4 </a:t>
            </a:r>
            <a:r>
              <a:rPr lang="zh-CN" altLang="en-US"/>
              <a:t>所示</a:t>
            </a:r>
            <a:r>
              <a:rPr lang="en-US" altLang="zh-CN"/>
              <a:t>, </a:t>
            </a:r>
            <a:r>
              <a:rPr lang="zh-CN" altLang="en-US"/>
              <a:t>当自 </a:t>
            </a: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2005013" y="3067050"/>
          <a:ext cx="4943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442" name="Equation" r:id="rId3" imgW="4940300" imgH="482600" progId="Equation.DSMT4">
                  <p:embed/>
                </p:oleObj>
              </mc:Choice>
              <mc:Fallback>
                <p:oleObj name="Equation" r:id="rId3" imgW="4940300" imgH="482600" progId="Equation.DSMT4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067050"/>
                        <a:ext cx="49434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93" name="Group 49"/>
          <p:cNvGrpSpPr>
            <a:grpSpLocks/>
          </p:cNvGrpSpPr>
          <p:nvPr/>
        </p:nvGrpSpPr>
        <p:grpSpPr bwMode="auto">
          <a:xfrm>
            <a:off x="587375" y="2366963"/>
            <a:ext cx="3868738" cy="542925"/>
            <a:chOff x="370" y="1425"/>
            <a:chExt cx="2437" cy="342"/>
          </a:xfrm>
        </p:grpSpPr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1791" y="142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的全微分</a:t>
              </a:r>
            </a:p>
          </p:txBody>
        </p:sp>
        <p:grpSp>
          <p:nvGrpSpPr>
            <p:cNvPr id="82992" name="Group 48"/>
            <p:cNvGrpSpPr>
              <a:grpSpLocks/>
            </p:cNvGrpSpPr>
            <p:nvPr/>
          </p:nvGrpSpPr>
          <p:grpSpPr bwMode="auto">
            <a:xfrm>
              <a:off x="370" y="1440"/>
              <a:ext cx="1445" cy="327"/>
              <a:chOff x="3866" y="1561"/>
              <a:chExt cx="1445" cy="327"/>
            </a:xfrm>
          </p:grpSpPr>
          <p:sp>
            <p:nvSpPr>
              <p:cNvPr id="82953" name="Rectangle 9"/>
              <p:cNvSpPr>
                <a:spLocks noChangeArrowheads="1"/>
              </p:cNvSpPr>
              <p:nvPr/>
            </p:nvSpPr>
            <p:spPr bwMode="auto">
              <a:xfrm>
                <a:off x="3866" y="1561"/>
                <a:ext cx="84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l"/>
                <a:r>
                  <a:rPr lang="zh-CN" altLang="en-US">
                    <a:cs typeface="Times New Roman" panose="02020603050405020304" pitchFamily="18" charset="0"/>
                  </a:rPr>
                  <a:t>而在点 </a:t>
                </a:r>
                <a:endParaRPr lang="zh-CN" altLang="en-US" sz="2400" b="0"/>
              </a:p>
            </p:txBody>
          </p:sp>
          <p:graphicFrame>
            <p:nvGraphicFramePr>
              <p:cNvPr id="82972" name="Object 28"/>
              <p:cNvGraphicFramePr>
                <a:graphicFrameLocks noChangeAspect="1"/>
              </p:cNvGraphicFramePr>
              <p:nvPr/>
            </p:nvGraphicFramePr>
            <p:xfrm>
              <a:off x="4615" y="1598"/>
              <a:ext cx="696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443" name="Equation" r:id="rId5" imgW="1104900" imgH="431800" progId="Equation.DSMT4">
                      <p:embed/>
                    </p:oleObj>
                  </mc:Choice>
                  <mc:Fallback>
                    <p:oleObj name="Equation" r:id="rId5" imgW="1104900" imgH="431800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5" y="1598"/>
                            <a:ext cx="696" cy="27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82987" name="Group 43"/>
          <p:cNvGrpSpPr>
            <a:grpSpLocks/>
          </p:cNvGrpSpPr>
          <p:nvPr/>
        </p:nvGrpSpPr>
        <p:grpSpPr bwMode="auto">
          <a:xfrm>
            <a:off x="612775" y="1125538"/>
            <a:ext cx="7958138" cy="560387"/>
            <a:chOff x="386" y="691"/>
            <a:chExt cx="5013" cy="353"/>
          </a:xfrm>
        </p:grpSpPr>
        <p:graphicFrame>
          <p:nvGraphicFramePr>
            <p:cNvPr id="82980" name="Object 36"/>
            <p:cNvGraphicFramePr>
              <a:graphicFrameLocks noChangeAspect="1"/>
            </p:cNvGraphicFramePr>
            <p:nvPr/>
          </p:nvGraphicFramePr>
          <p:xfrm>
            <a:off x="1791" y="742"/>
            <a:ext cx="69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44" name="Equation" r:id="rId7" imgW="1104900" imgH="431800" progId="Equation.DSMT4">
                    <p:embed/>
                  </p:oleObj>
                </mc:Choice>
                <mc:Fallback>
                  <p:oleObj name="Equation" r:id="rId7" imgW="1104900" imgH="4318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1" y="742"/>
                          <a:ext cx="696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81" name="Object 37"/>
            <p:cNvGraphicFramePr>
              <a:graphicFrameLocks noChangeAspect="1"/>
            </p:cNvGraphicFramePr>
            <p:nvPr/>
          </p:nvGraphicFramePr>
          <p:xfrm>
            <a:off x="3016" y="742"/>
            <a:ext cx="166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45" name="Equation" r:id="rId9" imgW="2641600" imgH="431800" progId="Equation.DSMT4">
                    <p:embed/>
                  </p:oleObj>
                </mc:Choice>
                <mc:Fallback>
                  <p:oleObj name="Equation" r:id="rId9" imgW="2641600" imgH="4318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742"/>
                          <a:ext cx="166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983" name="Rectangle 39"/>
            <p:cNvSpPr>
              <a:spLocks noChangeArrowheads="1"/>
            </p:cNvSpPr>
            <p:nvPr/>
          </p:nvSpPr>
          <p:spPr bwMode="auto">
            <a:xfrm>
              <a:off x="2472" y="69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变为</a:t>
              </a:r>
            </a:p>
          </p:txBody>
        </p:sp>
        <p:sp>
          <p:nvSpPr>
            <p:cNvPr id="82984" name="Rectangle 40"/>
            <p:cNvSpPr>
              <a:spLocks noChangeArrowheads="1"/>
            </p:cNvSpPr>
            <p:nvPr/>
          </p:nvSpPr>
          <p:spPr bwMode="auto">
            <a:xfrm>
              <a:off x="4665" y="717"/>
              <a:ext cx="7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sym typeface="Mathematica1" panose="05000502060100000001" pitchFamily="2" charset="2"/>
                </a:rPr>
                <a:t>时</a:t>
              </a:r>
              <a:r>
                <a:rPr lang="en-US" altLang="zh-CN">
                  <a:sym typeface="Mathematica1" panose="05000502060100000001" pitchFamily="2" charset="2"/>
                </a:rPr>
                <a:t>,  </a:t>
              </a:r>
              <a:r>
                <a:rPr lang="zh-CN" altLang="en-US">
                  <a:sym typeface="Mathematica1" panose="05000502060100000001" pitchFamily="2" charset="2"/>
                </a:rPr>
                <a:t>函</a:t>
              </a:r>
            </a:p>
          </p:txBody>
        </p:sp>
        <p:sp>
          <p:nvSpPr>
            <p:cNvPr id="82985" name="Rectangle 41"/>
            <p:cNvSpPr>
              <a:spLocks noChangeArrowheads="1"/>
            </p:cNvSpPr>
            <p:nvPr/>
          </p:nvSpPr>
          <p:spPr bwMode="auto">
            <a:xfrm>
              <a:off x="386" y="705"/>
              <a:ext cx="14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变量           由 </a:t>
              </a:r>
            </a:p>
          </p:txBody>
        </p:sp>
        <p:graphicFrame>
          <p:nvGraphicFramePr>
            <p:cNvPr id="82986" name="Object 42"/>
            <p:cNvGraphicFramePr>
              <a:graphicFrameLocks noChangeAspect="1"/>
            </p:cNvGraphicFramePr>
            <p:nvPr/>
          </p:nvGraphicFramePr>
          <p:xfrm>
            <a:off x="942" y="754"/>
            <a:ext cx="52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46" name="Equation" r:id="rId11" imgW="837836" imgH="393529" progId="Equation.DSMT4">
                    <p:embed/>
                  </p:oleObj>
                </mc:Choice>
                <mc:Fallback>
                  <p:oleObj name="Equation" r:id="rId11" imgW="837836" imgH="393529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2" y="754"/>
                          <a:ext cx="528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91" name="Group 47"/>
          <p:cNvGrpSpPr>
            <a:grpSpLocks/>
          </p:cNvGrpSpPr>
          <p:nvPr/>
        </p:nvGrpSpPr>
        <p:grpSpPr bwMode="auto">
          <a:xfrm>
            <a:off x="587375" y="1757363"/>
            <a:ext cx="7927975" cy="544512"/>
            <a:chOff x="370" y="1071"/>
            <a:chExt cx="4994" cy="343"/>
          </a:xfrm>
        </p:grpSpPr>
        <p:sp>
          <p:nvSpPr>
            <p:cNvPr id="82952" name="Rectangle 8"/>
            <p:cNvSpPr>
              <a:spLocks noChangeArrowheads="1"/>
            </p:cNvSpPr>
            <p:nvPr/>
          </p:nvSpPr>
          <p:spPr bwMode="auto">
            <a:xfrm>
              <a:off x="2738" y="1080"/>
              <a:ext cx="26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是 </a:t>
              </a:r>
              <a:r>
                <a:rPr lang="en-US" altLang="zh-CN" i="1">
                  <a:cs typeface="Times New Roman" panose="02020603050405020304" pitchFamily="18" charset="0"/>
                </a:rPr>
                <a:t>z </a:t>
              </a:r>
              <a:r>
                <a:rPr lang="zh-CN" altLang="en-US">
                  <a:cs typeface="Times New Roman" panose="02020603050405020304" pitchFamily="18" charset="0"/>
                </a:rPr>
                <a:t>轴方向上的一段 </a:t>
              </a:r>
              <a:r>
                <a:rPr lang="en-US" altLang="zh-CN" i="1"/>
                <a:t>NQ</a:t>
              </a:r>
              <a:r>
                <a:rPr lang="en-US" altLang="zh-CN"/>
                <a:t>; </a:t>
              </a:r>
              <a:endParaRPr lang="en-US" altLang="zh-CN" sz="2400" b="0"/>
            </a:p>
          </p:txBody>
        </p:sp>
        <p:grpSp>
          <p:nvGrpSpPr>
            <p:cNvPr id="82990" name="Group 46"/>
            <p:cNvGrpSpPr>
              <a:grpSpLocks/>
            </p:cNvGrpSpPr>
            <p:nvPr/>
          </p:nvGrpSpPr>
          <p:grpSpPr bwMode="auto">
            <a:xfrm>
              <a:off x="370" y="1071"/>
              <a:ext cx="2395" cy="343"/>
              <a:chOff x="370" y="1071"/>
              <a:chExt cx="2395" cy="343"/>
            </a:xfrm>
          </p:grpSpPr>
          <p:grpSp>
            <p:nvGrpSpPr>
              <p:cNvPr id="82988" name="Group 44"/>
              <p:cNvGrpSpPr>
                <a:grpSpLocks/>
              </p:cNvGrpSpPr>
              <p:nvPr/>
            </p:nvGrpSpPr>
            <p:grpSpPr bwMode="auto">
              <a:xfrm>
                <a:off x="655" y="1071"/>
                <a:ext cx="2110" cy="327"/>
                <a:chOff x="3182" y="1434"/>
                <a:chExt cx="2110" cy="327"/>
              </a:xfrm>
            </p:grpSpPr>
            <p:graphicFrame>
              <p:nvGraphicFramePr>
                <p:cNvPr id="82948" name="Object 4"/>
                <p:cNvGraphicFramePr>
                  <a:graphicFrameLocks noChangeAspect="1"/>
                </p:cNvGraphicFramePr>
                <p:nvPr/>
              </p:nvGraphicFramePr>
              <p:xfrm>
                <a:off x="3182" y="1501"/>
                <a:ext cx="1134" cy="24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447" name="Equation" r:id="rId13" imgW="1803400" imgH="393700" progId="Equation.DSMT4">
                        <p:embed/>
                      </p:oleObj>
                    </mc:Choice>
                    <mc:Fallback>
                      <p:oleObj name="Equation" r:id="rId13" imgW="1803400" imgH="393700" progId="Equation.DSMT4">
                        <p:embed/>
                        <p:pic>
                          <p:nvPicPr>
                            <p:cNvPr id="0" name="Picture 8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82" y="1501"/>
                              <a:ext cx="1134" cy="24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950" name="Rectangle 6"/>
                <p:cNvSpPr>
                  <a:spLocks noChangeArrowheads="1"/>
                </p:cNvSpPr>
                <p:nvPr/>
              </p:nvSpPr>
              <p:spPr bwMode="auto">
                <a:xfrm>
                  <a:off x="4241" y="1434"/>
                  <a:ext cx="80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 algn="ctr">
                      <a:solidFill>
                        <a:schemeClr val="tx1"/>
                      </a:solidFill>
                      <a:miter lim="800000"/>
                      <a:headEnd/>
                      <a:tailEnd type="none" w="med" len="lg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algn="l"/>
                  <a:r>
                    <a:rPr lang="zh-CN" altLang="en-US">
                      <a:cs typeface="Times New Roman" panose="02020603050405020304" pitchFamily="18" charset="0"/>
                    </a:rPr>
                    <a:t>的增量</a:t>
                  </a:r>
                  <a:r>
                    <a:rPr lang="zh-CN" altLang="en-US" sz="900">
                      <a:sym typeface="Mathematica1" panose="05000502060100000001" pitchFamily="2" charset="2"/>
                    </a:rPr>
                    <a:t> </a:t>
                  </a:r>
                  <a:endParaRPr lang="zh-CN" altLang="en-US">
                    <a:cs typeface="Times New Roman" panose="02020603050405020304" pitchFamily="18" charset="0"/>
                    <a:sym typeface="Mathematica1" panose="05000502060100000001" pitchFamily="2" charset="2"/>
                  </a:endParaRPr>
                </a:p>
              </p:txBody>
            </p:sp>
            <p:graphicFrame>
              <p:nvGraphicFramePr>
                <p:cNvPr id="82970" name="Object 26"/>
                <p:cNvGraphicFramePr>
                  <a:graphicFrameLocks noChangeAspect="1"/>
                </p:cNvGraphicFramePr>
                <p:nvPr/>
              </p:nvGraphicFramePr>
              <p:xfrm>
                <a:off x="5012" y="1510"/>
                <a:ext cx="280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3448" name="Equation" r:id="rId15" imgW="444307" imgH="380835" progId="Equation.DSMT4">
                        <p:embed/>
                      </p:oleObj>
                    </mc:Choice>
                    <mc:Fallback>
                      <p:oleObj name="Equation" r:id="rId15" imgW="444307" imgH="380835" progId="Equation.DSMT4">
                        <p:embed/>
                        <p:pic>
                          <p:nvPicPr>
                            <p:cNvPr id="0" name="Picture 8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012" y="1510"/>
                              <a:ext cx="280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82989" name="Text Box 45"/>
              <p:cNvSpPr txBox="1">
                <a:spLocks noChangeArrowheads="1"/>
              </p:cNvSpPr>
              <p:nvPr/>
            </p:nvSpPr>
            <p:spPr bwMode="auto">
              <a:xfrm>
                <a:off x="370" y="1087"/>
                <a:ext cx="36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chemeClr val="tx1"/>
                    </a:solidFill>
                    <a:miter lim="800000"/>
                    <a:headEnd/>
                    <a:tailEnd type="none" w="med" len="lg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/>
                  <a:t>数 </a:t>
                </a:r>
              </a:p>
            </p:txBody>
          </p:sp>
        </p:grpSp>
      </p:grpSp>
      <p:grpSp>
        <p:nvGrpSpPr>
          <p:cNvPr id="83001" name="Group 57"/>
          <p:cNvGrpSpPr>
            <a:grpSpLocks/>
          </p:cNvGrpSpPr>
          <p:nvPr/>
        </p:nvGrpSpPr>
        <p:grpSpPr bwMode="auto">
          <a:xfrm>
            <a:off x="611188" y="3662363"/>
            <a:ext cx="8137525" cy="519112"/>
            <a:chOff x="385" y="2307"/>
            <a:chExt cx="5126" cy="327"/>
          </a:xfrm>
        </p:grpSpPr>
        <p:sp>
          <p:nvSpPr>
            <p:cNvPr id="82959" name="Rectangle 15"/>
            <p:cNvSpPr>
              <a:spLocks noChangeArrowheads="1"/>
            </p:cNvSpPr>
            <p:nvPr/>
          </p:nvSpPr>
          <p:spPr bwMode="auto">
            <a:xfrm>
              <a:off x="385" y="2307"/>
              <a:ext cx="51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则是切平面                  上相应</a:t>
              </a:r>
              <a:r>
                <a:rPr lang="zh-CN" altLang="en-US">
                  <a:sym typeface="Mathematica1" panose="05000502060100000001" pitchFamily="2" charset="2"/>
                </a:rPr>
                <a:t>的那</a:t>
              </a:r>
              <a:r>
                <a:rPr lang="zh-CN" altLang="en-US"/>
                <a:t>一段</a:t>
              </a:r>
              <a:r>
                <a:rPr lang="zh-CN" altLang="en-US">
                  <a:sym typeface="Mathematica1" panose="05000502060100000001" pitchFamily="2" charset="2"/>
                </a:rPr>
                <a:t>增量 </a:t>
              </a:r>
              <a:r>
                <a:rPr lang="en-US" altLang="zh-CN" i="1">
                  <a:sym typeface="Mathematica1" panose="05000502060100000001" pitchFamily="2" charset="2"/>
                </a:rPr>
                <a:t>NM</a:t>
              </a:r>
              <a:r>
                <a:rPr lang="en-US" altLang="zh-CN">
                  <a:sym typeface="Mathematica1" panose="05000502060100000001" pitchFamily="2" charset="2"/>
                </a:rPr>
                <a:t>. </a:t>
              </a:r>
              <a:r>
                <a:rPr lang="zh-CN" altLang="en-US">
                  <a:sym typeface="Mathematica1" panose="05000502060100000001" pitchFamily="2" charset="2"/>
                </a:rPr>
                <a:t>于 </a:t>
              </a:r>
            </a:p>
          </p:txBody>
        </p:sp>
        <p:graphicFrame>
          <p:nvGraphicFramePr>
            <p:cNvPr id="82994" name="Object 50"/>
            <p:cNvGraphicFramePr>
              <a:graphicFrameLocks noChangeAspect="1"/>
            </p:cNvGraphicFramePr>
            <p:nvPr/>
          </p:nvGraphicFramePr>
          <p:xfrm>
            <a:off x="1610" y="2350"/>
            <a:ext cx="94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49" name="Equation" r:id="rId17" imgW="1497950" imgH="431613" progId="Equation.DSMT4">
                    <p:embed/>
                  </p:oleObj>
                </mc:Choice>
                <mc:Fallback>
                  <p:oleObj name="Equation" r:id="rId17" imgW="1497950" imgH="431613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350"/>
                          <a:ext cx="944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98" name="Group 54"/>
          <p:cNvGrpSpPr>
            <a:grpSpLocks/>
          </p:cNvGrpSpPr>
          <p:nvPr/>
        </p:nvGrpSpPr>
        <p:grpSpPr bwMode="auto">
          <a:xfrm>
            <a:off x="684213" y="5056188"/>
            <a:ext cx="7200900" cy="519112"/>
            <a:chOff x="431" y="3185"/>
            <a:chExt cx="4536" cy="327"/>
          </a:xfrm>
        </p:grpSpPr>
        <p:sp>
          <p:nvSpPr>
            <p:cNvPr id="82966" name="Rectangle 22"/>
            <p:cNvSpPr>
              <a:spLocks noChangeArrowheads="1"/>
            </p:cNvSpPr>
            <p:nvPr/>
          </p:nvSpPr>
          <p:spPr bwMode="auto">
            <a:xfrm>
              <a:off x="1028" y="3185"/>
              <a:ext cx="39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而趋于零</a:t>
              </a:r>
              <a:r>
                <a:rPr lang="en-US" altLang="zh-CN"/>
                <a:t>, </a:t>
              </a:r>
              <a:r>
                <a:rPr lang="zh-CN" altLang="en-US"/>
                <a:t>而且是较     高阶的无穷小量</a:t>
              </a:r>
              <a:r>
                <a:rPr lang="en-US" altLang="zh-CN">
                  <a:sym typeface="Mathematica1" panose="05000502060100000001" pitchFamily="2" charset="2"/>
                </a:rPr>
                <a:t>.</a:t>
              </a:r>
            </a:p>
          </p:txBody>
        </p:sp>
        <p:graphicFrame>
          <p:nvGraphicFramePr>
            <p:cNvPr id="82967" name="Object 23"/>
            <p:cNvGraphicFramePr>
              <a:graphicFrameLocks noChangeAspect="1"/>
            </p:cNvGraphicFramePr>
            <p:nvPr/>
          </p:nvGraphicFramePr>
          <p:xfrm>
            <a:off x="3053" y="3300"/>
            <a:ext cx="17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50" name="Equation" r:id="rId19" imgW="279279" imgH="304668" progId="Equation.DSMT4">
                    <p:embed/>
                  </p:oleObj>
                </mc:Choice>
                <mc:Fallback>
                  <p:oleObj name="Equation" r:id="rId19" imgW="279279" imgH="304668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" y="3300"/>
                          <a:ext cx="176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4" name="Object 20"/>
            <p:cNvGraphicFramePr>
              <a:graphicFrameLocks noChangeAspect="1"/>
            </p:cNvGraphicFramePr>
            <p:nvPr/>
          </p:nvGraphicFramePr>
          <p:xfrm>
            <a:off x="431" y="3255"/>
            <a:ext cx="60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51" name="Equation" r:id="rId21" imgW="952087" imgH="380835" progId="Equation.DSMT4">
                    <p:embed/>
                  </p:oleObj>
                </mc:Choice>
                <mc:Fallback>
                  <p:oleObj name="Equation" r:id="rId21" imgW="952087" imgH="380835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255"/>
                          <a:ext cx="60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3000" name="Group 56"/>
          <p:cNvGrpSpPr>
            <a:grpSpLocks/>
          </p:cNvGrpSpPr>
          <p:nvPr/>
        </p:nvGrpSpPr>
        <p:grpSpPr bwMode="auto">
          <a:xfrm>
            <a:off x="592138" y="4354513"/>
            <a:ext cx="7964487" cy="519112"/>
            <a:chOff x="373" y="2743"/>
            <a:chExt cx="5017" cy="327"/>
          </a:xfrm>
        </p:grpSpPr>
        <p:sp>
          <p:nvSpPr>
            <p:cNvPr id="82962" name="Rectangle 18"/>
            <p:cNvSpPr>
              <a:spLocks noChangeArrowheads="1"/>
            </p:cNvSpPr>
            <p:nvPr/>
          </p:nvSpPr>
          <p:spPr bwMode="auto">
            <a:xfrm>
              <a:off x="373" y="2743"/>
              <a:ext cx="50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是</a:t>
              </a:r>
              <a:r>
                <a:rPr lang="en-US" altLang="zh-CN"/>
                <a:t>,       </a:t>
              </a:r>
              <a:r>
                <a:rPr lang="zh-CN" altLang="en-US">
                  <a:sym typeface="Mathematica1" panose="05000502060100000001" pitchFamily="2" charset="2"/>
                </a:rPr>
                <a:t>与 </a:t>
              </a:r>
              <a:r>
                <a:rPr lang="en-US" altLang="zh-CN">
                  <a:sym typeface="Mathematica1" panose="05000502060100000001" pitchFamily="2" charset="2"/>
                </a:rPr>
                <a:t>d</a:t>
              </a:r>
              <a:r>
                <a:rPr lang="en-US" altLang="zh-CN" i="1">
                  <a:sym typeface="Mathematica1" panose="05000502060100000001" pitchFamily="2" charset="2"/>
                </a:rPr>
                <a:t>z </a:t>
              </a:r>
              <a:r>
                <a:rPr lang="zh-CN" altLang="en-US">
                  <a:sym typeface="Mathematica1" panose="05000502060100000001" pitchFamily="2" charset="2"/>
                </a:rPr>
                <a:t>之差是 </a:t>
              </a:r>
              <a:r>
                <a:rPr lang="en-US" altLang="zh-CN" i="1">
                  <a:sym typeface="Mathematica1" panose="05000502060100000001" pitchFamily="2" charset="2"/>
                </a:rPr>
                <a:t>MQ</a:t>
              </a:r>
              <a:r>
                <a:rPr lang="en-US" altLang="zh-CN">
                  <a:sym typeface="Mathematica1" panose="05000502060100000001" pitchFamily="2" charset="2"/>
                </a:rPr>
                <a:t> </a:t>
              </a:r>
              <a:r>
                <a:rPr lang="zh-CN" altLang="en-US">
                  <a:sym typeface="Mathematica1" panose="05000502060100000001" pitchFamily="2" charset="2"/>
                </a:rPr>
                <a:t>那一段，它的长度将</a:t>
              </a:r>
              <a:r>
                <a:rPr lang="zh-CN" altLang="en-US"/>
                <a:t>随着 </a:t>
              </a:r>
            </a:p>
          </p:txBody>
        </p:sp>
        <p:graphicFrame>
          <p:nvGraphicFramePr>
            <p:cNvPr id="82995" name="Object 51"/>
            <p:cNvGraphicFramePr>
              <a:graphicFrameLocks noChangeAspect="1"/>
            </p:cNvGraphicFramePr>
            <p:nvPr/>
          </p:nvGraphicFramePr>
          <p:xfrm>
            <a:off x="800" y="2816"/>
            <a:ext cx="27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452" name="Equation" r:id="rId23" imgW="431613" imgH="380835" progId="Equation.DSMT4">
                    <p:embed/>
                  </p:oleObj>
                </mc:Choice>
                <mc:Fallback>
                  <p:oleObj name="Equation" r:id="rId23" imgW="431613" imgH="380835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2816"/>
                          <a:ext cx="272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82" name="Group 62"/>
          <p:cNvGrpSpPr>
            <a:grpSpLocks/>
          </p:cNvGrpSpPr>
          <p:nvPr/>
        </p:nvGrpSpPr>
        <p:grpSpPr bwMode="auto">
          <a:xfrm>
            <a:off x="2378075" y="981075"/>
            <a:ext cx="4083050" cy="4778375"/>
            <a:chOff x="1498" y="618"/>
            <a:chExt cx="2572" cy="3010"/>
          </a:xfrm>
        </p:grpSpPr>
        <p:sp>
          <p:nvSpPr>
            <p:cNvPr id="81923" name="Freeform 3"/>
            <p:cNvSpPr>
              <a:spLocks/>
            </p:cNvSpPr>
            <p:nvPr/>
          </p:nvSpPr>
          <p:spPr bwMode="auto">
            <a:xfrm>
              <a:off x="1560" y="2426"/>
              <a:ext cx="2436" cy="570"/>
            </a:xfrm>
            <a:custGeom>
              <a:avLst/>
              <a:gdLst>
                <a:gd name="T0" fmla="*/ 1974 w 6090"/>
                <a:gd name="T1" fmla="*/ 0 h 1426"/>
                <a:gd name="T2" fmla="*/ 6090 w 6090"/>
                <a:gd name="T3" fmla="*/ 0 h 1426"/>
                <a:gd name="T4" fmla="*/ 4116 w 6090"/>
                <a:gd name="T5" fmla="*/ 1426 h 1426"/>
                <a:gd name="T6" fmla="*/ 0 w 6090"/>
                <a:gd name="T7" fmla="*/ 1426 h 1426"/>
                <a:gd name="T8" fmla="*/ 1974 w 6090"/>
                <a:gd name="T9" fmla="*/ 0 h 1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90" h="1426">
                  <a:moveTo>
                    <a:pt x="1974" y="0"/>
                  </a:moveTo>
                  <a:lnTo>
                    <a:pt x="6090" y="0"/>
                  </a:lnTo>
                  <a:lnTo>
                    <a:pt x="4116" y="1426"/>
                  </a:lnTo>
                  <a:lnTo>
                    <a:pt x="0" y="1426"/>
                  </a:lnTo>
                  <a:lnTo>
                    <a:pt x="1974" y="0"/>
                  </a:lnTo>
                  <a:close/>
                </a:path>
              </a:pathLst>
            </a:custGeom>
            <a:solidFill>
              <a:srgbClr val="E5FF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4" name="Freeform 4"/>
            <p:cNvSpPr>
              <a:spLocks/>
            </p:cNvSpPr>
            <p:nvPr/>
          </p:nvSpPr>
          <p:spPr bwMode="auto">
            <a:xfrm>
              <a:off x="1522" y="748"/>
              <a:ext cx="823" cy="2257"/>
            </a:xfrm>
            <a:custGeom>
              <a:avLst/>
              <a:gdLst>
                <a:gd name="T0" fmla="*/ 2058 w 2058"/>
                <a:gd name="T1" fmla="*/ 0 h 5642"/>
                <a:gd name="T2" fmla="*/ 0 w 2058"/>
                <a:gd name="T3" fmla="*/ 1488 h 5642"/>
                <a:gd name="T4" fmla="*/ 0 w 2058"/>
                <a:gd name="T5" fmla="*/ 5642 h 5642"/>
                <a:gd name="T6" fmla="*/ 2058 w 2058"/>
                <a:gd name="T7" fmla="*/ 4216 h 5642"/>
                <a:gd name="T8" fmla="*/ 2058 w 2058"/>
                <a:gd name="T9" fmla="*/ 0 h 56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8" h="5642">
                  <a:moveTo>
                    <a:pt x="2058" y="0"/>
                  </a:moveTo>
                  <a:lnTo>
                    <a:pt x="0" y="1488"/>
                  </a:lnTo>
                  <a:lnTo>
                    <a:pt x="0" y="5642"/>
                  </a:lnTo>
                  <a:lnTo>
                    <a:pt x="2058" y="4216"/>
                  </a:lnTo>
                  <a:lnTo>
                    <a:pt x="2058" y="0"/>
                  </a:lnTo>
                  <a:close/>
                </a:path>
              </a:pathLst>
            </a:custGeom>
            <a:solidFill>
              <a:srgbClr val="FFE5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5" name="Freeform 5"/>
            <p:cNvSpPr>
              <a:spLocks/>
            </p:cNvSpPr>
            <p:nvPr/>
          </p:nvSpPr>
          <p:spPr bwMode="auto">
            <a:xfrm>
              <a:off x="2350" y="726"/>
              <a:ext cx="1662" cy="1687"/>
            </a:xfrm>
            <a:custGeom>
              <a:avLst/>
              <a:gdLst>
                <a:gd name="T0" fmla="*/ 0 w 4158"/>
                <a:gd name="T1" fmla="*/ 0 h 4216"/>
                <a:gd name="T2" fmla="*/ 4158 w 4158"/>
                <a:gd name="T3" fmla="*/ 0 h 4216"/>
                <a:gd name="T4" fmla="*/ 4158 w 4158"/>
                <a:gd name="T5" fmla="*/ 4216 h 4216"/>
                <a:gd name="T6" fmla="*/ 0 w 4158"/>
                <a:gd name="T7" fmla="*/ 4216 h 4216"/>
                <a:gd name="T8" fmla="*/ 0 w 4158"/>
                <a:gd name="T9" fmla="*/ 0 h 4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58" h="4216">
                  <a:moveTo>
                    <a:pt x="0" y="0"/>
                  </a:moveTo>
                  <a:lnTo>
                    <a:pt x="4158" y="0"/>
                  </a:lnTo>
                  <a:lnTo>
                    <a:pt x="4158" y="4216"/>
                  </a:lnTo>
                  <a:lnTo>
                    <a:pt x="0" y="42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26" name="Line 6"/>
            <p:cNvSpPr>
              <a:spLocks noChangeShapeType="1"/>
            </p:cNvSpPr>
            <p:nvPr/>
          </p:nvSpPr>
          <p:spPr bwMode="auto">
            <a:xfrm flipV="1">
              <a:off x="2351" y="735"/>
              <a:ext cx="0" cy="16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1927" name="Group 7"/>
            <p:cNvGrpSpPr>
              <a:grpSpLocks/>
            </p:cNvGrpSpPr>
            <p:nvPr/>
          </p:nvGrpSpPr>
          <p:grpSpPr bwMode="auto">
            <a:xfrm rot="281859">
              <a:off x="2102" y="618"/>
              <a:ext cx="1276" cy="1211"/>
              <a:chOff x="9071" y="1346"/>
              <a:chExt cx="3190" cy="3028"/>
            </a:xfrm>
          </p:grpSpPr>
          <p:sp>
            <p:nvSpPr>
              <p:cNvPr id="81928" name="Arc 8"/>
              <p:cNvSpPr>
                <a:spLocks/>
              </p:cNvSpPr>
              <p:nvPr/>
            </p:nvSpPr>
            <p:spPr bwMode="auto">
              <a:xfrm rot="-2801490" flipH="1" flipV="1">
                <a:off x="9355" y="2022"/>
                <a:ext cx="3028" cy="1675"/>
              </a:xfrm>
              <a:custGeom>
                <a:avLst/>
                <a:gdLst>
                  <a:gd name="G0" fmla="+- 3237 0 0"/>
                  <a:gd name="G1" fmla="+- 21600 0 0"/>
                  <a:gd name="G2" fmla="+- 21600 0 0"/>
                  <a:gd name="T0" fmla="*/ 0 w 24837"/>
                  <a:gd name="T1" fmla="*/ 244 h 21600"/>
                  <a:gd name="T2" fmla="*/ 24837 w 24837"/>
                  <a:gd name="T3" fmla="*/ 21600 h 21600"/>
                  <a:gd name="T4" fmla="*/ 3237 w 24837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837" h="21600" fill="none" extrusionOk="0">
                    <a:moveTo>
                      <a:pt x="-1" y="243"/>
                    </a:moveTo>
                    <a:cubicBezTo>
                      <a:pt x="1071" y="81"/>
                      <a:pt x="2153" y="0"/>
                      <a:pt x="3237" y="0"/>
                    </a:cubicBezTo>
                    <a:cubicBezTo>
                      <a:pt x="15166" y="0"/>
                      <a:pt x="24837" y="9670"/>
                      <a:pt x="24837" y="21600"/>
                    </a:cubicBezTo>
                  </a:path>
                  <a:path w="24837" h="21600" stroke="0" extrusionOk="0">
                    <a:moveTo>
                      <a:pt x="-1" y="243"/>
                    </a:moveTo>
                    <a:cubicBezTo>
                      <a:pt x="1071" y="81"/>
                      <a:pt x="2153" y="0"/>
                      <a:pt x="3237" y="0"/>
                    </a:cubicBezTo>
                    <a:cubicBezTo>
                      <a:pt x="15166" y="0"/>
                      <a:pt x="24837" y="9670"/>
                      <a:pt x="24837" y="21600"/>
                    </a:cubicBezTo>
                    <a:lnTo>
                      <a:pt x="3237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29" name="Arc 9"/>
              <p:cNvSpPr>
                <a:spLocks/>
              </p:cNvSpPr>
              <p:nvPr/>
            </p:nvSpPr>
            <p:spPr bwMode="auto">
              <a:xfrm rot="20824428" flipV="1">
                <a:off x="9071" y="2203"/>
                <a:ext cx="2483" cy="945"/>
              </a:xfrm>
              <a:custGeom>
                <a:avLst/>
                <a:gdLst>
                  <a:gd name="G0" fmla="+- 6165 0 0"/>
                  <a:gd name="G1" fmla="+- 21600 0 0"/>
                  <a:gd name="G2" fmla="+- 21600 0 0"/>
                  <a:gd name="T0" fmla="*/ 0 w 27765"/>
                  <a:gd name="T1" fmla="*/ 899 h 22485"/>
                  <a:gd name="T2" fmla="*/ 27747 w 27765"/>
                  <a:gd name="T3" fmla="*/ 22485 h 22485"/>
                  <a:gd name="T4" fmla="*/ 6165 w 27765"/>
                  <a:gd name="T5" fmla="*/ 21600 h 22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765" h="22485" fill="none" extrusionOk="0">
                    <a:moveTo>
                      <a:pt x="-1" y="898"/>
                    </a:moveTo>
                    <a:cubicBezTo>
                      <a:pt x="2000" y="302"/>
                      <a:pt x="4077" y="0"/>
                      <a:pt x="6165" y="0"/>
                    </a:cubicBezTo>
                    <a:cubicBezTo>
                      <a:pt x="18094" y="0"/>
                      <a:pt x="27765" y="9670"/>
                      <a:pt x="27765" y="21600"/>
                    </a:cubicBezTo>
                    <a:cubicBezTo>
                      <a:pt x="27765" y="21895"/>
                      <a:pt x="27758" y="22190"/>
                      <a:pt x="27746" y="22484"/>
                    </a:cubicBezTo>
                  </a:path>
                  <a:path w="27765" h="22485" stroke="0" extrusionOk="0">
                    <a:moveTo>
                      <a:pt x="-1" y="898"/>
                    </a:moveTo>
                    <a:cubicBezTo>
                      <a:pt x="2000" y="302"/>
                      <a:pt x="4077" y="0"/>
                      <a:pt x="6165" y="0"/>
                    </a:cubicBezTo>
                    <a:cubicBezTo>
                      <a:pt x="18094" y="0"/>
                      <a:pt x="27765" y="9670"/>
                      <a:pt x="27765" y="21600"/>
                    </a:cubicBezTo>
                    <a:cubicBezTo>
                      <a:pt x="27765" y="21895"/>
                      <a:pt x="27758" y="22190"/>
                      <a:pt x="27746" y="22484"/>
                    </a:cubicBezTo>
                    <a:lnTo>
                      <a:pt x="6165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30" name="Arc 10"/>
              <p:cNvSpPr>
                <a:spLocks/>
              </p:cNvSpPr>
              <p:nvPr/>
            </p:nvSpPr>
            <p:spPr bwMode="auto">
              <a:xfrm rot="2727328" flipV="1">
                <a:off x="11445" y="1781"/>
                <a:ext cx="1073" cy="558"/>
              </a:xfrm>
              <a:custGeom>
                <a:avLst/>
                <a:gdLst>
                  <a:gd name="G0" fmla="+- 2386 0 0"/>
                  <a:gd name="G1" fmla="+- 21600 0 0"/>
                  <a:gd name="G2" fmla="+- 21600 0 0"/>
                  <a:gd name="T0" fmla="*/ 0 w 23986"/>
                  <a:gd name="T1" fmla="*/ 132 h 21600"/>
                  <a:gd name="T2" fmla="*/ 23986 w 23986"/>
                  <a:gd name="T3" fmla="*/ 21600 h 21600"/>
                  <a:gd name="T4" fmla="*/ 2386 w 23986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3986" h="21600" fill="none" extrusionOk="0">
                    <a:moveTo>
                      <a:pt x="0" y="132"/>
                    </a:moveTo>
                    <a:cubicBezTo>
                      <a:pt x="792" y="44"/>
                      <a:pt x="1588" y="0"/>
                      <a:pt x="2386" y="0"/>
                    </a:cubicBezTo>
                    <a:cubicBezTo>
                      <a:pt x="14315" y="0"/>
                      <a:pt x="23986" y="9670"/>
                      <a:pt x="23986" y="21600"/>
                    </a:cubicBezTo>
                  </a:path>
                  <a:path w="23986" h="21600" stroke="0" extrusionOk="0">
                    <a:moveTo>
                      <a:pt x="0" y="132"/>
                    </a:moveTo>
                    <a:cubicBezTo>
                      <a:pt x="792" y="44"/>
                      <a:pt x="1588" y="0"/>
                      <a:pt x="2386" y="0"/>
                    </a:cubicBezTo>
                    <a:cubicBezTo>
                      <a:pt x="14315" y="0"/>
                      <a:pt x="23986" y="9670"/>
                      <a:pt x="23986" y="21600"/>
                    </a:cubicBezTo>
                    <a:lnTo>
                      <a:pt x="2386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1931" name="Line 11"/>
            <p:cNvSpPr>
              <a:spLocks noChangeShapeType="1"/>
            </p:cNvSpPr>
            <p:nvPr/>
          </p:nvSpPr>
          <p:spPr bwMode="auto">
            <a:xfrm>
              <a:off x="2888" y="1479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2" name="Freeform 12"/>
            <p:cNvSpPr>
              <a:spLocks/>
            </p:cNvSpPr>
            <p:nvPr/>
          </p:nvSpPr>
          <p:spPr bwMode="auto">
            <a:xfrm>
              <a:off x="2141" y="888"/>
              <a:ext cx="1327" cy="652"/>
            </a:xfrm>
            <a:custGeom>
              <a:avLst/>
              <a:gdLst>
                <a:gd name="T0" fmla="*/ 0 w 3318"/>
                <a:gd name="T1" fmla="*/ 1240 h 1629"/>
                <a:gd name="T2" fmla="*/ 420 w 3318"/>
                <a:gd name="T3" fmla="*/ 1240 h 1629"/>
                <a:gd name="T4" fmla="*/ 756 w 3318"/>
                <a:gd name="T5" fmla="*/ 1178 h 1629"/>
                <a:gd name="T6" fmla="*/ 1176 w 3318"/>
                <a:gd name="T7" fmla="*/ 1116 h 1629"/>
                <a:gd name="T8" fmla="*/ 1554 w 3318"/>
                <a:gd name="T9" fmla="*/ 930 h 1629"/>
                <a:gd name="T10" fmla="*/ 1890 w 3318"/>
                <a:gd name="T11" fmla="*/ 744 h 1629"/>
                <a:gd name="T12" fmla="*/ 2150 w 3318"/>
                <a:gd name="T13" fmla="*/ 557 h 1629"/>
                <a:gd name="T14" fmla="*/ 2268 w 3318"/>
                <a:gd name="T15" fmla="*/ 372 h 1629"/>
                <a:gd name="T16" fmla="*/ 2351 w 3318"/>
                <a:gd name="T17" fmla="*/ 55 h 1629"/>
                <a:gd name="T18" fmla="*/ 2394 w 3318"/>
                <a:gd name="T19" fmla="*/ 0 h 1629"/>
                <a:gd name="T20" fmla="*/ 2552 w 3318"/>
                <a:gd name="T21" fmla="*/ 189 h 1629"/>
                <a:gd name="T22" fmla="*/ 2730 w 3318"/>
                <a:gd name="T23" fmla="*/ 372 h 1629"/>
                <a:gd name="T24" fmla="*/ 3108 w 3318"/>
                <a:gd name="T25" fmla="*/ 496 h 1629"/>
                <a:gd name="T26" fmla="*/ 3318 w 3318"/>
                <a:gd name="T27" fmla="*/ 496 h 1629"/>
                <a:gd name="T28" fmla="*/ 3108 w 3318"/>
                <a:gd name="T29" fmla="*/ 682 h 1629"/>
                <a:gd name="T30" fmla="*/ 2898 w 3318"/>
                <a:gd name="T31" fmla="*/ 868 h 1629"/>
                <a:gd name="T32" fmla="*/ 2619 w 3318"/>
                <a:gd name="T33" fmla="*/ 1059 h 1629"/>
                <a:gd name="T34" fmla="*/ 2351 w 3318"/>
                <a:gd name="T35" fmla="*/ 1227 h 1629"/>
                <a:gd name="T36" fmla="*/ 1974 w 3318"/>
                <a:gd name="T37" fmla="*/ 1426 h 1629"/>
                <a:gd name="T38" fmla="*/ 1554 w 3318"/>
                <a:gd name="T39" fmla="*/ 1550 h 1629"/>
                <a:gd name="T40" fmla="*/ 1145 w 3318"/>
                <a:gd name="T41" fmla="*/ 1629 h 1629"/>
                <a:gd name="T42" fmla="*/ 798 w 3318"/>
                <a:gd name="T43" fmla="*/ 1612 h 1629"/>
                <a:gd name="T44" fmla="*/ 588 w 3318"/>
                <a:gd name="T45" fmla="*/ 1550 h 1629"/>
                <a:gd name="T46" fmla="*/ 378 w 3318"/>
                <a:gd name="T47" fmla="*/ 1488 h 1629"/>
                <a:gd name="T48" fmla="*/ 0 w 3318"/>
                <a:gd name="T49" fmla="*/ 1240 h 1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18" h="1629">
                  <a:moveTo>
                    <a:pt x="0" y="1240"/>
                  </a:moveTo>
                  <a:lnTo>
                    <a:pt x="420" y="1240"/>
                  </a:lnTo>
                  <a:lnTo>
                    <a:pt x="756" y="1178"/>
                  </a:lnTo>
                  <a:lnTo>
                    <a:pt x="1176" y="1116"/>
                  </a:lnTo>
                  <a:lnTo>
                    <a:pt x="1554" y="930"/>
                  </a:lnTo>
                  <a:lnTo>
                    <a:pt x="1890" y="744"/>
                  </a:lnTo>
                  <a:lnTo>
                    <a:pt x="2150" y="557"/>
                  </a:lnTo>
                  <a:lnTo>
                    <a:pt x="2268" y="372"/>
                  </a:lnTo>
                  <a:lnTo>
                    <a:pt x="2351" y="55"/>
                  </a:lnTo>
                  <a:lnTo>
                    <a:pt x="2394" y="0"/>
                  </a:lnTo>
                  <a:lnTo>
                    <a:pt x="2552" y="189"/>
                  </a:lnTo>
                  <a:lnTo>
                    <a:pt x="2730" y="372"/>
                  </a:lnTo>
                  <a:lnTo>
                    <a:pt x="3108" y="496"/>
                  </a:lnTo>
                  <a:lnTo>
                    <a:pt x="3318" y="496"/>
                  </a:lnTo>
                  <a:lnTo>
                    <a:pt x="3108" y="682"/>
                  </a:lnTo>
                  <a:lnTo>
                    <a:pt x="2898" y="868"/>
                  </a:lnTo>
                  <a:lnTo>
                    <a:pt x="2619" y="1059"/>
                  </a:lnTo>
                  <a:lnTo>
                    <a:pt x="2351" y="1227"/>
                  </a:lnTo>
                  <a:lnTo>
                    <a:pt x="1974" y="1426"/>
                  </a:lnTo>
                  <a:lnTo>
                    <a:pt x="1554" y="1550"/>
                  </a:lnTo>
                  <a:lnTo>
                    <a:pt x="1145" y="1629"/>
                  </a:lnTo>
                  <a:lnTo>
                    <a:pt x="798" y="1612"/>
                  </a:lnTo>
                  <a:lnTo>
                    <a:pt x="588" y="1550"/>
                  </a:lnTo>
                  <a:lnTo>
                    <a:pt x="378" y="1488"/>
                  </a:lnTo>
                  <a:lnTo>
                    <a:pt x="0" y="1240"/>
                  </a:lnTo>
                  <a:close/>
                </a:path>
              </a:pathLst>
            </a:custGeom>
            <a:gradFill rotWithShape="0">
              <a:gsLst>
                <a:gs pos="0">
                  <a:srgbClr val="F3FFF3">
                    <a:gamma/>
                    <a:shade val="46275"/>
                    <a:invGamma/>
                  </a:srgbClr>
                </a:gs>
                <a:gs pos="50000">
                  <a:srgbClr val="F3FFF3"/>
                </a:gs>
                <a:gs pos="100000">
                  <a:srgbClr val="F3FFF3">
                    <a:gamma/>
                    <a:shade val="46275"/>
                    <a:invGamma/>
                  </a:srgb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3" name="Line 13"/>
            <p:cNvSpPr>
              <a:spLocks noChangeShapeType="1"/>
            </p:cNvSpPr>
            <p:nvPr/>
          </p:nvSpPr>
          <p:spPr bwMode="auto">
            <a:xfrm>
              <a:off x="2119" y="1355"/>
              <a:ext cx="0" cy="1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4" name="Line 14"/>
            <p:cNvSpPr>
              <a:spLocks noChangeShapeType="1"/>
            </p:cNvSpPr>
            <p:nvPr/>
          </p:nvSpPr>
          <p:spPr bwMode="auto">
            <a:xfrm>
              <a:off x="3523" y="1042"/>
              <a:ext cx="0" cy="151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Line 15"/>
            <p:cNvSpPr>
              <a:spLocks noChangeShapeType="1"/>
            </p:cNvSpPr>
            <p:nvPr/>
          </p:nvSpPr>
          <p:spPr bwMode="auto">
            <a:xfrm flipH="1">
              <a:off x="2569" y="2545"/>
              <a:ext cx="94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6" name="Line 16"/>
            <p:cNvSpPr>
              <a:spLocks noChangeShapeType="1"/>
            </p:cNvSpPr>
            <p:nvPr/>
          </p:nvSpPr>
          <p:spPr bwMode="auto">
            <a:xfrm flipV="1">
              <a:off x="2573" y="1529"/>
              <a:ext cx="0" cy="10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7" name="Freeform 17"/>
            <p:cNvSpPr>
              <a:spLocks/>
            </p:cNvSpPr>
            <p:nvPr/>
          </p:nvSpPr>
          <p:spPr bwMode="auto">
            <a:xfrm rot="897577">
              <a:off x="2133" y="1247"/>
              <a:ext cx="1354" cy="432"/>
            </a:xfrm>
            <a:custGeom>
              <a:avLst/>
              <a:gdLst>
                <a:gd name="T0" fmla="*/ 1134 w 3444"/>
                <a:gd name="T1" fmla="*/ 639 h 701"/>
                <a:gd name="T2" fmla="*/ 0 w 3444"/>
                <a:gd name="T3" fmla="*/ 701 h 701"/>
                <a:gd name="T4" fmla="*/ 2393 w 3444"/>
                <a:gd name="T5" fmla="*/ 0 h 701"/>
                <a:gd name="T6" fmla="*/ 3444 w 3444"/>
                <a:gd name="T7" fmla="*/ 19 h 701"/>
                <a:gd name="T8" fmla="*/ 1134 w 3444"/>
                <a:gd name="T9" fmla="*/ 639 h 7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44" h="701">
                  <a:moveTo>
                    <a:pt x="1134" y="639"/>
                  </a:moveTo>
                  <a:lnTo>
                    <a:pt x="0" y="701"/>
                  </a:lnTo>
                  <a:lnTo>
                    <a:pt x="2393" y="0"/>
                  </a:lnTo>
                  <a:lnTo>
                    <a:pt x="3444" y="19"/>
                  </a:lnTo>
                  <a:lnTo>
                    <a:pt x="1134" y="639"/>
                  </a:lnTo>
                  <a:close/>
                </a:path>
              </a:pathLst>
            </a:custGeom>
            <a:solidFill>
              <a:srgbClr val="C9E4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8" name="Freeform 18"/>
            <p:cNvSpPr>
              <a:spLocks/>
            </p:cNvSpPr>
            <p:nvPr/>
          </p:nvSpPr>
          <p:spPr bwMode="auto">
            <a:xfrm>
              <a:off x="2093" y="1565"/>
              <a:ext cx="1428" cy="340"/>
            </a:xfrm>
            <a:custGeom>
              <a:avLst/>
              <a:gdLst>
                <a:gd name="T0" fmla="*/ 1134 w 3431"/>
                <a:gd name="T1" fmla="*/ 4 h 810"/>
                <a:gd name="T2" fmla="*/ 0 w 3431"/>
                <a:gd name="T3" fmla="*/ 810 h 810"/>
                <a:gd name="T4" fmla="*/ 2436 w 3431"/>
                <a:gd name="T5" fmla="*/ 810 h 810"/>
                <a:gd name="T6" fmla="*/ 3431 w 3431"/>
                <a:gd name="T7" fmla="*/ 0 h 810"/>
                <a:gd name="T8" fmla="*/ 1134 w 3431"/>
                <a:gd name="T9" fmla="*/ 4 h 8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31" h="810">
                  <a:moveTo>
                    <a:pt x="1134" y="4"/>
                  </a:moveTo>
                  <a:lnTo>
                    <a:pt x="0" y="810"/>
                  </a:lnTo>
                  <a:lnTo>
                    <a:pt x="2436" y="810"/>
                  </a:lnTo>
                  <a:lnTo>
                    <a:pt x="3431" y="0"/>
                  </a:lnTo>
                  <a:lnTo>
                    <a:pt x="1134" y="4"/>
                  </a:lnTo>
                  <a:close/>
                </a:path>
              </a:pathLst>
            </a:custGeom>
            <a:solidFill>
              <a:srgbClr val="FFEBFF"/>
            </a:solidFill>
            <a:ln w="9525">
              <a:solidFill>
                <a:srgbClr val="000000"/>
              </a:solidFill>
              <a:round/>
              <a:headEnd/>
              <a:tailEnd type="none" w="sm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9" name="Line 19"/>
            <p:cNvSpPr>
              <a:spLocks noChangeShapeType="1"/>
            </p:cNvSpPr>
            <p:nvPr/>
          </p:nvSpPr>
          <p:spPr bwMode="auto">
            <a:xfrm>
              <a:off x="3086" y="834"/>
              <a:ext cx="0" cy="203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0" name="Line 20"/>
            <p:cNvSpPr>
              <a:spLocks noChangeShapeType="1"/>
            </p:cNvSpPr>
            <p:nvPr/>
          </p:nvSpPr>
          <p:spPr bwMode="auto">
            <a:xfrm flipV="1">
              <a:off x="2573" y="1553"/>
              <a:ext cx="0" cy="32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1" name="Line 21"/>
            <p:cNvSpPr>
              <a:spLocks noChangeShapeType="1"/>
            </p:cNvSpPr>
            <p:nvPr/>
          </p:nvSpPr>
          <p:spPr bwMode="auto">
            <a:xfrm>
              <a:off x="2350" y="2421"/>
              <a:ext cx="17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2" name="Line 22"/>
            <p:cNvSpPr>
              <a:spLocks noChangeShapeType="1"/>
            </p:cNvSpPr>
            <p:nvPr/>
          </p:nvSpPr>
          <p:spPr bwMode="auto">
            <a:xfrm flipH="1">
              <a:off x="1498" y="2421"/>
              <a:ext cx="860" cy="59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3" name="Line 23"/>
            <p:cNvSpPr>
              <a:spLocks noChangeShapeType="1"/>
            </p:cNvSpPr>
            <p:nvPr/>
          </p:nvSpPr>
          <p:spPr bwMode="auto">
            <a:xfrm flipH="1">
              <a:off x="2116" y="2869"/>
              <a:ext cx="97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4" name="Line 24"/>
            <p:cNvSpPr>
              <a:spLocks noChangeShapeType="1"/>
            </p:cNvSpPr>
            <p:nvPr/>
          </p:nvSpPr>
          <p:spPr bwMode="auto">
            <a:xfrm flipV="1">
              <a:off x="2133" y="2532"/>
              <a:ext cx="453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5" name="Line 25"/>
            <p:cNvSpPr>
              <a:spLocks noChangeShapeType="1"/>
            </p:cNvSpPr>
            <p:nvPr/>
          </p:nvSpPr>
          <p:spPr bwMode="auto">
            <a:xfrm flipV="1">
              <a:off x="3086" y="2545"/>
              <a:ext cx="454" cy="3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none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46" name="Text Box 26"/>
            <p:cNvSpPr txBox="1">
              <a:spLocks noChangeArrowheads="1"/>
            </p:cNvSpPr>
            <p:nvPr/>
          </p:nvSpPr>
          <p:spPr bwMode="auto">
            <a:xfrm>
              <a:off x="2250" y="3206"/>
              <a:ext cx="1008" cy="4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B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600"/>
                <a:t>图 </a:t>
              </a:r>
              <a:r>
                <a:rPr lang="en-US" altLang="zh-CN" sz="2600"/>
                <a:t>17 – 4</a:t>
              </a:r>
              <a:r>
                <a:rPr lang="en-US" altLang="zh-CN" sz="2600" b="0"/>
                <a:t>   </a:t>
              </a:r>
              <a:endParaRPr lang="en-US" altLang="zh-CN"/>
            </a:p>
          </p:txBody>
        </p:sp>
        <p:graphicFrame>
          <p:nvGraphicFramePr>
            <p:cNvPr id="81947" name="Object 27"/>
            <p:cNvGraphicFramePr>
              <a:graphicFrameLocks noChangeAspect="1"/>
            </p:cNvGraphicFramePr>
            <p:nvPr/>
          </p:nvGraphicFramePr>
          <p:xfrm>
            <a:off x="1644" y="2934"/>
            <a:ext cx="121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47" name="Equation" r:id="rId3" imgW="190417" imgH="203112" progId="Equation.DSMT4">
                    <p:embed/>
                  </p:oleObj>
                </mc:Choice>
                <mc:Fallback>
                  <p:oleObj name="Equation" r:id="rId3" imgW="190417" imgH="203112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2934"/>
                          <a:ext cx="121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48" name="Object 28"/>
            <p:cNvGraphicFramePr>
              <a:graphicFrameLocks noChangeAspect="1"/>
            </p:cNvGraphicFramePr>
            <p:nvPr/>
          </p:nvGraphicFramePr>
          <p:xfrm>
            <a:off x="3934" y="2459"/>
            <a:ext cx="13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48" name="Equation" r:id="rId5" imgW="215619" imgH="266353" progId="Equation.DSMT4">
                    <p:embed/>
                  </p:oleObj>
                </mc:Choice>
                <mc:Fallback>
                  <p:oleObj name="Equation" r:id="rId5" imgW="215619" imgH="266353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4" y="2459"/>
                          <a:ext cx="136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49" name="Object 29"/>
            <p:cNvGraphicFramePr>
              <a:graphicFrameLocks noChangeAspect="1"/>
            </p:cNvGraphicFramePr>
            <p:nvPr/>
          </p:nvGraphicFramePr>
          <p:xfrm>
            <a:off x="2193" y="732"/>
            <a:ext cx="121" cy="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49" name="Equation" r:id="rId7" imgW="190417" imgH="190417" progId="Equation.DSMT4">
                    <p:embed/>
                  </p:oleObj>
                </mc:Choice>
                <mc:Fallback>
                  <p:oleObj name="Equation" r:id="rId7" imgW="190417" imgH="190417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3" y="732"/>
                          <a:ext cx="121" cy="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0" name="Object 30"/>
            <p:cNvGraphicFramePr>
              <a:graphicFrameLocks noChangeAspect="1"/>
            </p:cNvGraphicFramePr>
            <p:nvPr/>
          </p:nvGraphicFramePr>
          <p:xfrm>
            <a:off x="2147" y="2302"/>
            <a:ext cx="15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0" name="Equation" r:id="rId9" imgW="241091" imgH="266469" progId="Equation.DSMT4">
                    <p:embed/>
                  </p:oleObj>
                </mc:Choice>
                <mc:Fallback>
                  <p:oleObj name="Equation" r:id="rId9" imgW="241091" imgH="266469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" y="2302"/>
                          <a:ext cx="152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1" name="Object 31"/>
            <p:cNvGraphicFramePr>
              <a:graphicFrameLocks noChangeAspect="1"/>
            </p:cNvGraphicFramePr>
            <p:nvPr/>
          </p:nvGraphicFramePr>
          <p:xfrm>
            <a:off x="2746" y="867"/>
            <a:ext cx="136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1" name="Equation" r:id="rId11" imgW="215619" imgH="266353" progId="Equation.DSMT4">
                    <p:embed/>
                  </p:oleObj>
                </mc:Choice>
                <mc:Fallback>
                  <p:oleObj name="Equation" r:id="rId11" imgW="215619" imgH="266353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6" y="867"/>
                          <a:ext cx="136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2" name="Object 32"/>
            <p:cNvGraphicFramePr>
              <a:graphicFrameLocks noChangeAspect="1"/>
            </p:cNvGraphicFramePr>
            <p:nvPr/>
          </p:nvGraphicFramePr>
          <p:xfrm>
            <a:off x="2524" y="1519"/>
            <a:ext cx="108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2" name="Equation" r:id="rId13" imgW="164957" imgH="190335" progId="Equation.DSMT4">
                    <p:embed/>
                  </p:oleObj>
                </mc:Choice>
                <mc:Fallback>
                  <p:oleObj name="Equation" r:id="rId13" imgW="164957" imgH="190335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519"/>
                          <a:ext cx="108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3" name="Object 33"/>
            <p:cNvGraphicFramePr>
              <a:graphicFrameLocks noChangeAspect="1"/>
            </p:cNvGraphicFramePr>
            <p:nvPr/>
          </p:nvGraphicFramePr>
          <p:xfrm>
            <a:off x="2567" y="1588"/>
            <a:ext cx="136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3" name="Equation" r:id="rId15" imgW="215806" imgH="228501" progId="Equation.DSMT4">
                    <p:embed/>
                  </p:oleObj>
                </mc:Choice>
                <mc:Fallback>
                  <p:oleObj name="Equation" r:id="rId15" imgW="215806" imgH="228501" progId="Equation.DSMT4">
                    <p:embed/>
                    <p:pic>
                      <p:nvPicPr>
                        <p:cNvPr id="0" name="Picture 1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67" y="1588"/>
                          <a:ext cx="136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4" name="Object 34"/>
            <p:cNvGraphicFramePr>
              <a:graphicFrameLocks noChangeAspect="1"/>
            </p:cNvGraphicFramePr>
            <p:nvPr/>
          </p:nvGraphicFramePr>
          <p:xfrm>
            <a:off x="3123" y="733"/>
            <a:ext cx="14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4" name="Equation" r:id="rId17" imgW="228501" imgH="291973" progId="Equation.DSMT4">
                    <p:embed/>
                  </p:oleObj>
                </mc:Choice>
                <mc:Fallback>
                  <p:oleObj name="Equation" r:id="rId17" imgW="228501" imgH="291973" progId="Equation.DSMT4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733"/>
                          <a:ext cx="145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5" name="Object 35"/>
            <p:cNvGraphicFramePr>
              <a:graphicFrameLocks noChangeAspect="1"/>
            </p:cNvGraphicFramePr>
            <p:nvPr/>
          </p:nvGraphicFramePr>
          <p:xfrm>
            <a:off x="1905" y="1182"/>
            <a:ext cx="185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5" name="Equation" r:id="rId19" imgW="291973" imgH="393529" progId="Equation.DSMT4">
                    <p:embed/>
                  </p:oleObj>
                </mc:Choice>
                <mc:Fallback>
                  <p:oleObj name="Equation" r:id="rId19" imgW="291973" imgH="393529" progId="Equation.DSMT4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5" y="1182"/>
                          <a:ext cx="185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6" name="Object 36"/>
            <p:cNvGraphicFramePr>
              <a:graphicFrameLocks noChangeAspect="1"/>
            </p:cNvGraphicFramePr>
            <p:nvPr/>
          </p:nvGraphicFramePr>
          <p:xfrm>
            <a:off x="3553" y="865"/>
            <a:ext cx="200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6" name="Equation" r:id="rId21" imgW="317225" imgH="393359" progId="Equation.DSMT4">
                    <p:embed/>
                  </p:oleObj>
                </mc:Choice>
                <mc:Fallback>
                  <p:oleObj name="Equation" r:id="rId21" imgW="317225" imgH="393359" progId="Equation.DSMT4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3" y="865"/>
                          <a:ext cx="200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7" name="Object 37"/>
            <p:cNvGraphicFramePr>
              <a:graphicFrameLocks noChangeAspect="1"/>
            </p:cNvGraphicFramePr>
            <p:nvPr/>
          </p:nvGraphicFramePr>
          <p:xfrm>
            <a:off x="3094" y="1143"/>
            <a:ext cx="192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7" name="Equation" r:id="rId23" imgW="304668" imgH="228501" progId="Equation.DSMT4">
                    <p:embed/>
                  </p:oleObj>
                </mc:Choice>
                <mc:Fallback>
                  <p:oleObj name="Equation" r:id="rId23" imgW="304668" imgH="228501" progId="Equation.DSMT4">
                    <p:embed/>
                    <p:pic>
                      <p:nvPicPr>
                        <p:cNvPr id="0" name="Picture 1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4" y="1143"/>
                          <a:ext cx="192" cy="1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8" name="Object 38"/>
            <p:cNvGraphicFramePr>
              <a:graphicFrameLocks noChangeAspect="1"/>
            </p:cNvGraphicFramePr>
            <p:nvPr/>
          </p:nvGraphicFramePr>
          <p:xfrm>
            <a:off x="1873" y="1442"/>
            <a:ext cx="217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8" name="Equation" r:id="rId25" imgW="342751" imgH="342751" progId="Equation.DSMT4">
                    <p:embed/>
                  </p:oleObj>
                </mc:Choice>
                <mc:Fallback>
                  <p:oleObj name="Equation" r:id="rId25" imgW="342751" imgH="342751" progId="Equation.DSMT4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3" y="1442"/>
                          <a:ext cx="217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59" name="Object 39"/>
            <p:cNvGraphicFramePr>
              <a:graphicFrameLocks noChangeAspect="1"/>
            </p:cNvGraphicFramePr>
            <p:nvPr/>
          </p:nvGraphicFramePr>
          <p:xfrm>
            <a:off x="3544" y="1237"/>
            <a:ext cx="240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59" name="Equation" r:id="rId27" imgW="380835" imgH="342751" progId="Equation.DSMT4">
                    <p:embed/>
                  </p:oleObj>
                </mc:Choice>
                <mc:Fallback>
                  <p:oleObj name="Equation" r:id="rId27" imgW="380835" imgH="342751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4" y="1237"/>
                          <a:ext cx="240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0" name="Object 40"/>
            <p:cNvGraphicFramePr>
              <a:graphicFrameLocks noChangeAspect="1"/>
            </p:cNvGraphicFramePr>
            <p:nvPr/>
          </p:nvGraphicFramePr>
          <p:xfrm>
            <a:off x="3107" y="1875"/>
            <a:ext cx="169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0" name="Equation" r:id="rId29" imgW="266469" imgH="253780" progId="Equation.DSMT4">
                    <p:embed/>
                  </p:oleObj>
                </mc:Choice>
                <mc:Fallback>
                  <p:oleObj name="Equation" r:id="rId29" imgW="266469" imgH="253780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7" y="1875"/>
                          <a:ext cx="169" cy="1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1" name="Object 41"/>
            <p:cNvGraphicFramePr>
              <a:graphicFrameLocks noChangeAspect="1"/>
            </p:cNvGraphicFramePr>
            <p:nvPr/>
          </p:nvGraphicFramePr>
          <p:xfrm>
            <a:off x="1883" y="1817"/>
            <a:ext cx="184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1" name="Equation" r:id="rId31" imgW="291973" imgH="342751" progId="Equation.DSMT4">
                    <p:embed/>
                  </p:oleObj>
                </mc:Choice>
                <mc:Fallback>
                  <p:oleObj name="Equation" r:id="rId31" imgW="291973" imgH="342751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3" y="1817"/>
                          <a:ext cx="184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2" name="Object 42"/>
            <p:cNvGraphicFramePr>
              <a:graphicFrameLocks noChangeAspect="1"/>
            </p:cNvGraphicFramePr>
            <p:nvPr/>
          </p:nvGraphicFramePr>
          <p:xfrm>
            <a:off x="3565" y="1485"/>
            <a:ext cx="208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2" name="Equation" r:id="rId33" imgW="330057" imgH="342751" progId="Equation.DSMT4">
                    <p:embed/>
                  </p:oleObj>
                </mc:Choice>
                <mc:Fallback>
                  <p:oleObj name="Equation" r:id="rId33" imgW="330057" imgH="342751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5" y="1485"/>
                          <a:ext cx="208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3" name="Object 43"/>
            <p:cNvGraphicFramePr>
              <a:graphicFrameLocks noChangeAspect="1"/>
            </p:cNvGraphicFramePr>
            <p:nvPr/>
          </p:nvGraphicFramePr>
          <p:xfrm>
            <a:off x="2498" y="1141"/>
            <a:ext cx="197" cy="1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3" name="Equation" r:id="rId35" imgW="304668" imgH="228501" progId="Equation.DSMT4">
                    <p:embed/>
                  </p:oleObj>
                </mc:Choice>
                <mc:Fallback>
                  <p:oleObj name="Equation" r:id="rId35" imgW="304668" imgH="228501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8" y="1141"/>
                          <a:ext cx="197" cy="1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9E4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4" name="Object 44"/>
            <p:cNvGraphicFramePr>
              <a:graphicFrameLocks noChangeAspect="1"/>
            </p:cNvGraphicFramePr>
            <p:nvPr/>
          </p:nvGraphicFramePr>
          <p:xfrm>
            <a:off x="2515" y="2538"/>
            <a:ext cx="521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4" name="Equation" r:id="rId37" imgW="825500" imgH="381000" progId="Equation.DSMT4">
                    <p:embed/>
                  </p:oleObj>
                </mc:Choice>
                <mc:Fallback>
                  <p:oleObj name="Equation" r:id="rId37" imgW="825500" imgH="381000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5" y="2538"/>
                          <a:ext cx="521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5" name="Object 45"/>
            <p:cNvGraphicFramePr>
              <a:graphicFrameLocks noChangeAspect="1"/>
            </p:cNvGraphicFramePr>
            <p:nvPr/>
          </p:nvGraphicFramePr>
          <p:xfrm>
            <a:off x="2545" y="2864"/>
            <a:ext cx="1242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5" name="Equation" r:id="rId39" imgW="1968500" imgH="381000" progId="Equation.DSMT4">
                    <p:embed/>
                  </p:oleObj>
                </mc:Choice>
                <mc:Fallback>
                  <p:oleObj name="Equation" r:id="rId39" imgW="1968500" imgH="381000" progId="Equation.DSMT4">
                    <p:embed/>
                    <p:pic>
                      <p:nvPicPr>
                        <p:cNvPr id="0" name="Picture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5" y="2864"/>
                          <a:ext cx="1242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6" name="Object 46"/>
            <p:cNvGraphicFramePr>
              <a:graphicFrameLocks noChangeAspect="1"/>
            </p:cNvGraphicFramePr>
            <p:nvPr/>
          </p:nvGraphicFramePr>
          <p:xfrm>
            <a:off x="2538" y="2499"/>
            <a:ext cx="94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6" name="Equation" r:id="rId41" imgW="152202" imgH="177569" progId="Equation.DSMT4">
                    <p:embed/>
                  </p:oleObj>
                </mc:Choice>
                <mc:Fallback>
                  <p:oleObj name="Equation" r:id="rId41" imgW="152202" imgH="177569" progId="Equation.DSMT4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8" y="2499"/>
                          <a:ext cx="94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7" name="Object 47"/>
            <p:cNvGraphicFramePr>
              <a:graphicFrameLocks noChangeAspect="1"/>
            </p:cNvGraphicFramePr>
            <p:nvPr/>
          </p:nvGraphicFramePr>
          <p:xfrm>
            <a:off x="3042" y="2821"/>
            <a:ext cx="93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7" name="Equation" r:id="rId43" imgW="152202" imgH="177569" progId="Equation.DSMT4">
                    <p:embed/>
                  </p:oleObj>
                </mc:Choice>
                <mc:Fallback>
                  <p:oleObj name="Equation" r:id="rId43" imgW="152202" imgH="177569" progId="Equation.DSMT4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2" y="2821"/>
                          <a:ext cx="93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8" name="Object 48"/>
            <p:cNvGraphicFramePr>
              <a:graphicFrameLocks noChangeAspect="1"/>
            </p:cNvGraphicFramePr>
            <p:nvPr/>
          </p:nvGraphicFramePr>
          <p:xfrm>
            <a:off x="3044" y="814"/>
            <a:ext cx="94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8" name="Equation" r:id="rId45" imgW="152202" imgH="177569" progId="Equation.DSMT4">
                    <p:embed/>
                  </p:oleObj>
                </mc:Choice>
                <mc:Fallback>
                  <p:oleObj name="Equation" r:id="rId45" imgW="152202" imgH="177569" progId="Equation.DSMT4">
                    <p:embed/>
                    <p:pic>
                      <p:nvPicPr>
                        <p:cNvPr id="0" name="Picture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" y="814"/>
                          <a:ext cx="94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69" name="Object 49"/>
            <p:cNvGraphicFramePr>
              <a:graphicFrameLocks noChangeAspect="1"/>
            </p:cNvGraphicFramePr>
            <p:nvPr/>
          </p:nvGraphicFramePr>
          <p:xfrm>
            <a:off x="3055" y="1280"/>
            <a:ext cx="93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69" name="Equation" r:id="rId47" imgW="152202" imgH="177569" progId="Equation.DSMT4">
                    <p:embed/>
                  </p:oleObj>
                </mc:Choice>
                <mc:Fallback>
                  <p:oleObj name="Equation" r:id="rId47" imgW="152202" imgH="177569" progId="Equation.DSMT4">
                    <p:embed/>
                    <p:pic>
                      <p:nvPicPr>
                        <p:cNvPr id="0" name="Picture 1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5" y="1280"/>
                          <a:ext cx="93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0" name="Object 50"/>
            <p:cNvGraphicFramePr>
              <a:graphicFrameLocks noChangeAspect="1"/>
            </p:cNvGraphicFramePr>
            <p:nvPr/>
          </p:nvGraphicFramePr>
          <p:xfrm>
            <a:off x="3051" y="1867"/>
            <a:ext cx="94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70" name="Equation" r:id="rId49" imgW="152202" imgH="177569" progId="Equation.DSMT4">
                    <p:embed/>
                  </p:oleObj>
                </mc:Choice>
                <mc:Fallback>
                  <p:oleObj name="Equation" r:id="rId49" imgW="152202" imgH="177569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1" y="1867"/>
                          <a:ext cx="94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1" name="Object 51"/>
            <p:cNvGraphicFramePr>
              <a:graphicFrameLocks noChangeAspect="1"/>
            </p:cNvGraphicFramePr>
            <p:nvPr/>
          </p:nvGraphicFramePr>
          <p:xfrm>
            <a:off x="3484" y="1005"/>
            <a:ext cx="93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71" name="Equation" r:id="rId51" imgW="152202" imgH="177569" progId="Equation.DSMT4">
                    <p:embed/>
                  </p:oleObj>
                </mc:Choice>
                <mc:Fallback>
                  <p:oleObj name="Equation" r:id="rId51" imgW="152202" imgH="177569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1005"/>
                          <a:ext cx="93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2" name="Object 52"/>
            <p:cNvGraphicFramePr>
              <a:graphicFrameLocks noChangeAspect="1"/>
            </p:cNvGraphicFramePr>
            <p:nvPr/>
          </p:nvGraphicFramePr>
          <p:xfrm>
            <a:off x="3482" y="1395"/>
            <a:ext cx="94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72" name="Equation" r:id="rId53" imgW="152202" imgH="177569" progId="Equation.DSMT4">
                    <p:embed/>
                  </p:oleObj>
                </mc:Choice>
                <mc:Fallback>
                  <p:oleObj name="Equation" r:id="rId53" imgW="152202" imgH="177569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2" y="1395"/>
                          <a:ext cx="94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3" name="Object 53"/>
            <p:cNvGraphicFramePr>
              <a:graphicFrameLocks noChangeAspect="1"/>
            </p:cNvGraphicFramePr>
            <p:nvPr/>
          </p:nvGraphicFramePr>
          <p:xfrm>
            <a:off x="3479" y="1521"/>
            <a:ext cx="94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73" name="Equation" r:id="rId55" imgW="152202" imgH="177569" progId="Equation.DSMT4">
                    <p:embed/>
                  </p:oleObj>
                </mc:Choice>
                <mc:Fallback>
                  <p:oleObj name="Equation" r:id="rId55" imgW="152202" imgH="177569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9" y="1521"/>
                          <a:ext cx="94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4" name="Object 54"/>
            <p:cNvGraphicFramePr>
              <a:graphicFrameLocks noChangeAspect="1"/>
            </p:cNvGraphicFramePr>
            <p:nvPr/>
          </p:nvGraphicFramePr>
          <p:xfrm>
            <a:off x="2070" y="1855"/>
            <a:ext cx="94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74" name="Equation" r:id="rId57" imgW="152202" imgH="177569" progId="Equation.DSMT4">
                    <p:embed/>
                  </p:oleObj>
                </mc:Choice>
                <mc:Fallback>
                  <p:oleObj name="Equation" r:id="rId57" imgW="152202" imgH="177569" progId="Equation.DSMT4">
                    <p:embed/>
                    <p:pic>
                      <p:nvPicPr>
                        <p:cNvPr id="0" name="Picture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1855"/>
                          <a:ext cx="94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5" name="Object 55"/>
            <p:cNvGraphicFramePr>
              <a:graphicFrameLocks noChangeAspect="1"/>
            </p:cNvGraphicFramePr>
            <p:nvPr/>
          </p:nvGraphicFramePr>
          <p:xfrm>
            <a:off x="2072" y="1457"/>
            <a:ext cx="94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75" name="Equation" r:id="rId59" imgW="152202" imgH="177569" progId="Equation.DSMT4">
                    <p:embed/>
                  </p:oleObj>
                </mc:Choice>
                <mc:Fallback>
                  <p:oleObj name="Equation" r:id="rId59" imgW="152202" imgH="177569" progId="Equation.DSMT4">
                    <p:embed/>
                    <p:pic>
                      <p:nvPicPr>
                        <p:cNvPr id="0" name="Picture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1457"/>
                          <a:ext cx="94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6" name="Object 56"/>
            <p:cNvGraphicFramePr>
              <a:graphicFrameLocks noChangeAspect="1"/>
            </p:cNvGraphicFramePr>
            <p:nvPr/>
          </p:nvGraphicFramePr>
          <p:xfrm>
            <a:off x="2085" y="1334"/>
            <a:ext cx="93" cy="1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76" name="Equation" r:id="rId61" imgW="152202" imgH="177569" progId="Equation.DSMT4">
                    <p:embed/>
                  </p:oleObj>
                </mc:Choice>
                <mc:Fallback>
                  <p:oleObj name="Equation" r:id="rId61" imgW="152202" imgH="177569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85" y="1334"/>
                          <a:ext cx="93" cy="1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77" name="Object 57"/>
            <p:cNvGraphicFramePr>
              <a:graphicFrameLocks noChangeAspect="1"/>
            </p:cNvGraphicFramePr>
            <p:nvPr/>
          </p:nvGraphicFramePr>
          <p:xfrm>
            <a:off x="2320" y="2380"/>
            <a:ext cx="93" cy="1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877" name="Equation" r:id="rId63" imgW="152202" imgH="177569" progId="Equation.DSMT4">
                    <p:embed/>
                  </p:oleObj>
                </mc:Choice>
                <mc:Fallback>
                  <p:oleObj name="Equation" r:id="rId63" imgW="152202" imgH="177569" progId="Equation.DSMT4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0" y="2380"/>
                          <a:ext cx="93" cy="1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1978" name="Arc 58"/>
            <p:cNvSpPr>
              <a:spLocks/>
            </p:cNvSpPr>
            <p:nvPr/>
          </p:nvSpPr>
          <p:spPr bwMode="auto">
            <a:xfrm rot="-2372490" flipH="1" flipV="1">
              <a:off x="2410" y="867"/>
              <a:ext cx="682" cy="708"/>
            </a:xfrm>
            <a:custGeom>
              <a:avLst/>
              <a:gdLst>
                <a:gd name="G0" fmla="+- 0 0 0"/>
                <a:gd name="G1" fmla="+- 21481 0 0"/>
                <a:gd name="G2" fmla="+- 21600 0 0"/>
                <a:gd name="T0" fmla="*/ 2260 w 15153"/>
                <a:gd name="T1" fmla="*/ 0 h 21481"/>
                <a:gd name="T2" fmla="*/ 15153 w 15153"/>
                <a:gd name="T3" fmla="*/ 6088 h 21481"/>
                <a:gd name="T4" fmla="*/ 0 w 15153"/>
                <a:gd name="T5" fmla="*/ 21481 h 21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53" h="21481" fill="none" extrusionOk="0">
                  <a:moveTo>
                    <a:pt x="2260" y="-1"/>
                  </a:moveTo>
                  <a:cubicBezTo>
                    <a:pt x="7122" y="511"/>
                    <a:pt x="11668" y="2657"/>
                    <a:pt x="15153" y="6087"/>
                  </a:cubicBezTo>
                </a:path>
                <a:path w="15153" h="21481" stroke="0" extrusionOk="0">
                  <a:moveTo>
                    <a:pt x="2260" y="-1"/>
                  </a:moveTo>
                  <a:cubicBezTo>
                    <a:pt x="7122" y="511"/>
                    <a:pt x="11668" y="2657"/>
                    <a:pt x="15153" y="6087"/>
                  </a:cubicBezTo>
                  <a:lnTo>
                    <a:pt x="0" y="21481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79" name="Arc 59"/>
            <p:cNvSpPr>
              <a:spLocks/>
            </p:cNvSpPr>
            <p:nvPr/>
          </p:nvSpPr>
          <p:spPr bwMode="auto">
            <a:xfrm flipH="1" flipV="1">
              <a:off x="2261" y="1227"/>
              <a:ext cx="721" cy="347"/>
            </a:xfrm>
            <a:custGeom>
              <a:avLst/>
              <a:gdLst>
                <a:gd name="G0" fmla="+- 0 0 0"/>
                <a:gd name="G1" fmla="+- 19186 0 0"/>
                <a:gd name="G2" fmla="+- 21600 0 0"/>
                <a:gd name="T0" fmla="*/ 9923 w 16709"/>
                <a:gd name="T1" fmla="*/ 0 h 19186"/>
                <a:gd name="T2" fmla="*/ 16709 w 16709"/>
                <a:gd name="T3" fmla="*/ 5497 h 19186"/>
                <a:gd name="T4" fmla="*/ 0 w 16709"/>
                <a:gd name="T5" fmla="*/ 19186 h 19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709" h="19186" fill="none" extrusionOk="0">
                  <a:moveTo>
                    <a:pt x="9922" y="0"/>
                  </a:moveTo>
                  <a:cubicBezTo>
                    <a:pt x="12535" y="1351"/>
                    <a:pt x="14844" y="3222"/>
                    <a:pt x="16708" y="5497"/>
                  </a:cubicBezTo>
                </a:path>
                <a:path w="16709" h="19186" stroke="0" extrusionOk="0">
                  <a:moveTo>
                    <a:pt x="9922" y="0"/>
                  </a:moveTo>
                  <a:cubicBezTo>
                    <a:pt x="12535" y="1351"/>
                    <a:pt x="14844" y="3222"/>
                    <a:pt x="16708" y="5497"/>
                  </a:cubicBezTo>
                  <a:lnTo>
                    <a:pt x="0" y="19186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0" name="Line 60"/>
            <p:cNvSpPr>
              <a:spLocks noChangeShapeType="1"/>
            </p:cNvSpPr>
            <p:nvPr/>
          </p:nvSpPr>
          <p:spPr bwMode="auto">
            <a:xfrm>
              <a:off x="2632" y="1242"/>
              <a:ext cx="120" cy="2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81" name="Line 61"/>
            <p:cNvSpPr>
              <a:spLocks noChangeShapeType="1"/>
            </p:cNvSpPr>
            <p:nvPr/>
          </p:nvSpPr>
          <p:spPr bwMode="auto">
            <a:xfrm>
              <a:off x="2832" y="1053"/>
              <a:ext cx="120" cy="2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917" name="Group 21"/>
          <p:cNvGrpSpPr>
            <a:grpSpLocks/>
          </p:cNvGrpSpPr>
          <p:nvPr/>
        </p:nvGrpSpPr>
        <p:grpSpPr bwMode="auto">
          <a:xfrm>
            <a:off x="592138" y="530225"/>
            <a:ext cx="7969250" cy="533400"/>
            <a:chOff x="373" y="346"/>
            <a:chExt cx="5020" cy="336"/>
          </a:xfrm>
        </p:grpSpPr>
        <p:sp>
          <p:nvSpPr>
            <p:cNvPr id="80899" name="Rectangle 3"/>
            <p:cNvSpPr>
              <a:spLocks noChangeArrowheads="1"/>
            </p:cNvSpPr>
            <p:nvPr/>
          </p:nvSpPr>
          <p:spPr bwMode="auto">
            <a:xfrm>
              <a:off x="373" y="355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6  </a:t>
              </a:r>
              <a:r>
                <a:rPr lang="zh-CN" altLang="en-US">
                  <a:cs typeface="Times New Roman" panose="02020603050405020304" pitchFamily="18" charset="0"/>
                </a:rPr>
                <a:t>试求抛物面</a:t>
              </a:r>
              <a:endParaRPr lang="zh-CN" altLang="en-US" sz="2400" b="0"/>
            </a:p>
          </p:txBody>
        </p:sp>
        <p:graphicFrame>
          <p:nvGraphicFramePr>
            <p:cNvPr id="80898" name="Object 2"/>
            <p:cNvGraphicFramePr>
              <a:graphicFrameLocks noChangeAspect="1"/>
            </p:cNvGraphicFramePr>
            <p:nvPr/>
          </p:nvGraphicFramePr>
          <p:xfrm>
            <a:off x="2019" y="355"/>
            <a:ext cx="306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59" name="Equation" r:id="rId3" imgW="4864100" imgH="495300" progId="Equation.DSMT4">
                    <p:embed/>
                  </p:oleObj>
                </mc:Choice>
                <mc:Fallback>
                  <p:oleObj name="Equation" r:id="rId3" imgW="4864100" imgH="4953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9" y="355"/>
                          <a:ext cx="306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0" name="Rectangle 4"/>
            <p:cNvSpPr>
              <a:spLocks noChangeArrowheads="1"/>
            </p:cNvSpPr>
            <p:nvPr/>
          </p:nvSpPr>
          <p:spPr bwMode="auto">
            <a:xfrm>
              <a:off x="5034" y="346"/>
              <a:ext cx="3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处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grpSp>
        <p:nvGrpSpPr>
          <p:cNvPr id="80916" name="Group 20"/>
          <p:cNvGrpSpPr>
            <a:grpSpLocks/>
          </p:cNvGrpSpPr>
          <p:nvPr/>
        </p:nvGrpSpPr>
        <p:grpSpPr bwMode="auto">
          <a:xfrm>
            <a:off x="592138" y="1149350"/>
            <a:ext cx="7629525" cy="566738"/>
            <a:chOff x="430" y="805"/>
            <a:chExt cx="4806" cy="357"/>
          </a:xfrm>
        </p:grpSpPr>
        <p:sp>
          <p:nvSpPr>
            <p:cNvPr id="80902" name="Rectangle 6"/>
            <p:cNvSpPr>
              <a:spLocks noChangeArrowheads="1"/>
            </p:cNvSpPr>
            <p:nvPr/>
          </p:nvSpPr>
          <p:spPr bwMode="auto">
            <a:xfrm>
              <a:off x="430" y="835"/>
              <a:ext cx="32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的切平面方程与法线方程，其中</a:t>
              </a:r>
              <a:endParaRPr lang="zh-CN" altLang="en-US" sz="2400" b="0"/>
            </a:p>
          </p:txBody>
        </p:sp>
        <p:graphicFrame>
          <p:nvGraphicFramePr>
            <p:cNvPr id="80901" name="Object 5"/>
            <p:cNvGraphicFramePr>
              <a:graphicFrameLocks noChangeAspect="1"/>
            </p:cNvGraphicFramePr>
            <p:nvPr/>
          </p:nvGraphicFramePr>
          <p:xfrm>
            <a:off x="3610" y="805"/>
            <a:ext cx="162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60" name="Equation" r:id="rId5" imgW="2578100" imgH="495300" progId="Equation.DSMT4">
                    <p:embed/>
                  </p:oleObj>
                </mc:Choice>
                <mc:Fallback>
                  <p:oleObj name="Equation" r:id="rId5" imgW="2578100" imgH="4953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0" y="805"/>
                          <a:ext cx="162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0918" name="Group 22"/>
          <p:cNvGrpSpPr>
            <a:grpSpLocks/>
          </p:cNvGrpSpPr>
          <p:nvPr/>
        </p:nvGrpSpPr>
        <p:grpSpPr bwMode="auto">
          <a:xfrm>
            <a:off x="611560" y="1939058"/>
            <a:ext cx="6038850" cy="573088"/>
            <a:chOff x="372" y="1188"/>
            <a:chExt cx="3804" cy="361"/>
          </a:xfrm>
        </p:grpSpPr>
        <p:sp>
          <p:nvSpPr>
            <p:cNvPr id="80904" name="Rectangle 8"/>
            <p:cNvSpPr>
              <a:spLocks noChangeArrowheads="1"/>
            </p:cNvSpPr>
            <p:nvPr/>
          </p:nvSpPr>
          <p:spPr bwMode="auto">
            <a:xfrm>
              <a:off x="372" y="1188"/>
              <a:ext cx="159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解 </a:t>
              </a:r>
              <a:r>
                <a:rPr lang="zh-CN" altLang="en-US" dirty="0" smtClean="0">
                  <a:cs typeface="Times New Roman" panose="02020603050405020304" pitchFamily="18" charset="0"/>
                </a:rPr>
                <a:t>求方程在点</a:t>
              </a:r>
              <a:r>
                <a:rPr lang="zh-CN" altLang="en-US" dirty="0" smtClean="0"/>
                <a:t> </a:t>
              </a:r>
              <a:endParaRPr lang="zh-CN" altLang="en-US" sz="2400" b="0" dirty="0"/>
            </a:p>
          </p:txBody>
        </p:sp>
        <p:graphicFrame>
          <p:nvGraphicFramePr>
            <p:cNvPr id="80903" name="Object 7"/>
            <p:cNvGraphicFramePr>
              <a:graphicFrameLocks noChangeAspect="1"/>
            </p:cNvGraphicFramePr>
            <p:nvPr/>
          </p:nvGraphicFramePr>
          <p:xfrm>
            <a:off x="2005" y="1219"/>
            <a:ext cx="75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161" name="Equation" r:id="rId7" imgW="1193760" imgH="431640" progId="Equation.DSMT4">
                    <p:embed/>
                  </p:oleObj>
                </mc:Choice>
                <mc:Fallback>
                  <p:oleObj name="Equation" r:id="rId7" imgW="1193760" imgH="43164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5" y="1219"/>
                          <a:ext cx="752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0905" name="Rectangle 9"/>
            <p:cNvSpPr>
              <a:spLocks noChangeArrowheads="1"/>
            </p:cNvSpPr>
            <p:nvPr/>
          </p:nvSpPr>
          <p:spPr bwMode="auto">
            <a:xfrm>
              <a:off x="2867" y="1219"/>
              <a:ext cx="130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 dirty="0" smtClean="0">
                  <a:cs typeface="Times New Roman" panose="02020603050405020304" pitchFamily="18" charset="0"/>
                </a:rPr>
                <a:t>的微分得到</a:t>
              </a:r>
              <a:r>
                <a:rPr lang="en-US" altLang="zh-CN" dirty="0" smtClean="0"/>
                <a:t> </a:t>
              </a:r>
              <a:endParaRPr lang="en-US" altLang="zh-CN" sz="2400" b="0" dirty="0"/>
            </a:p>
          </p:txBody>
        </p:sp>
      </p:grpSp>
      <p:sp>
        <p:nvSpPr>
          <p:cNvPr id="80906" name="Rectangle 10"/>
          <p:cNvSpPr>
            <a:spLocks noChangeArrowheads="1"/>
          </p:cNvSpPr>
          <p:nvPr/>
        </p:nvSpPr>
        <p:spPr bwMode="auto">
          <a:xfrm>
            <a:off x="601663" y="2566522"/>
            <a:ext cx="543238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 smtClean="0"/>
              <a:t>点 </a:t>
            </a:r>
            <a:r>
              <a:rPr lang="en-US" altLang="zh-CN" i="1" dirty="0"/>
              <a:t>P </a:t>
            </a:r>
            <a:r>
              <a:rPr lang="zh-CN" altLang="en-US" dirty="0"/>
              <a:t>处的切平面方程为                  </a:t>
            </a:r>
          </a:p>
        </p:txBody>
      </p:sp>
      <p:graphicFrame>
        <p:nvGraphicFramePr>
          <p:cNvPr id="80909" name="Object 13"/>
          <p:cNvGraphicFramePr>
            <a:graphicFrameLocks noChangeAspect="1"/>
          </p:cNvGraphicFramePr>
          <p:nvPr/>
        </p:nvGraphicFramePr>
        <p:xfrm>
          <a:off x="1879600" y="3241675"/>
          <a:ext cx="54292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62" name="Equation" r:id="rId9" imgW="5422900" imgH="431800" progId="Equation.DSMT4">
                  <p:embed/>
                </p:oleObj>
              </mc:Choice>
              <mc:Fallback>
                <p:oleObj name="Equation" r:id="rId9" imgW="5422900" imgH="4318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3241675"/>
                        <a:ext cx="54292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2"/>
          <p:cNvGraphicFramePr>
            <a:graphicFrameLocks noChangeAspect="1"/>
          </p:cNvGraphicFramePr>
          <p:nvPr/>
        </p:nvGraphicFramePr>
        <p:xfrm>
          <a:off x="646113" y="3879850"/>
          <a:ext cx="5762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63" name="Equation" r:id="rId11" imgW="5765800" imgH="482600" progId="Equation.DSMT4">
                  <p:embed/>
                </p:oleObj>
              </mc:Choice>
              <mc:Fallback>
                <p:oleObj name="Equation" r:id="rId11" imgW="5765800" imgH="4826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879850"/>
                        <a:ext cx="57626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7" name="Object 11"/>
          <p:cNvGraphicFramePr>
            <a:graphicFrameLocks noChangeAspect="1"/>
          </p:cNvGraphicFramePr>
          <p:nvPr/>
        </p:nvGraphicFramePr>
        <p:xfrm>
          <a:off x="1939925" y="4656138"/>
          <a:ext cx="4000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164" name="Equation" r:id="rId13" imgW="4000500" imgH="431800" progId="Equation.DSMT4">
                  <p:embed/>
                </p:oleObj>
              </mc:Choice>
              <mc:Fallback>
                <p:oleObj name="Equation" r:id="rId13" imgW="4000500" imgH="4318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9925" y="4656138"/>
                        <a:ext cx="4000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13" name="Rectangle 17"/>
          <p:cNvSpPr>
            <a:spLocks noChangeArrowheads="1"/>
          </p:cNvSpPr>
          <p:nvPr/>
        </p:nvSpPr>
        <p:spPr bwMode="auto">
          <a:xfrm>
            <a:off x="558800" y="5310188"/>
            <a:ext cx="600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266700" algn="r"/>
                <a:tab pos="4127500" algn="ctr"/>
                <a:tab pos="8255000" algn="r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由公式 </a:t>
            </a:r>
            <a:r>
              <a:rPr lang="en-US" altLang="zh-CN" sz="2800"/>
              <a:t>(14), </a:t>
            </a:r>
            <a:r>
              <a:rPr lang="zh-CN" altLang="en-US" sz="2800"/>
              <a:t>在点 </a:t>
            </a:r>
            <a:r>
              <a:rPr lang="en-US" altLang="zh-CN" sz="2800" i="1"/>
              <a:t>M </a:t>
            </a:r>
            <a:r>
              <a:rPr lang="zh-CN" altLang="en-US" sz="2800"/>
              <a:t>处的法线方程为  </a:t>
            </a:r>
            <a:endParaRPr lang="zh-CN" altLang="en-US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/>
          <p:cNvGraphicFramePr>
            <a:graphicFrameLocks noChangeAspect="1"/>
          </p:cNvGraphicFramePr>
          <p:nvPr/>
        </p:nvGraphicFramePr>
        <p:xfrm>
          <a:off x="2571750" y="474663"/>
          <a:ext cx="38004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177" name="Equation" r:id="rId3" imgW="3797300" imgH="939800" progId="Equation.DSMT4">
                  <p:embed/>
                </p:oleObj>
              </mc:Choice>
              <mc:Fallback>
                <p:oleObj name="Equation" r:id="rId3" imgW="3797300" imgH="9398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474663"/>
                        <a:ext cx="3800475" cy="942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7" name="Rectangle 5"/>
          <p:cNvSpPr>
            <a:spLocks noChangeArrowheads="1"/>
          </p:cNvSpPr>
          <p:nvPr/>
        </p:nvSpPr>
        <p:spPr bwMode="auto">
          <a:xfrm>
            <a:off x="576263" y="1522413"/>
            <a:ext cx="797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>
                <a:cs typeface="Times New Roman" panose="02020603050405020304" pitchFamily="18" charset="0"/>
              </a:rPr>
              <a:t>下面的例 </a:t>
            </a:r>
            <a:r>
              <a:rPr lang="en-US" altLang="zh-CN">
                <a:cs typeface="Times New Roman" panose="02020603050405020304" pitchFamily="18" charset="0"/>
              </a:rPr>
              <a:t>8 </a:t>
            </a:r>
            <a:r>
              <a:rPr lang="zh-CN" altLang="en-US">
                <a:cs typeface="Times New Roman" panose="02020603050405020304" pitchFamily="18" charset="0"/>
              </a:rPr>
              <a:t>和例 </a:t>
            </a:r>
            <a:r>
              <a:rPr lang="en-US" altLang="zh-CN">
                <a:cs typeface="Times New Roman" panose="02020603050405020304" pitchFamily="18" charset="0"/>
              </a:rPr>
              <a:t>9 </a:t>
            </a:r>
            <a:r>
              <a:rPr lang="zh-CN" altLang="en-US">
                <a:cs typeface="Times New Roman" panose="02020603050405020304" pitchFamily="18" charset="0"/>
              </a:rPr>
              <a:t>是利用线性近似公式</a:t>
            </a:r>
            <a:r>
              <a:rPr lang="zh-CN" altLang="en-US"/>
              <a:t> </a:t>
            </a:r>
            <a:r>
              <a:rPr lang="en-US" altLang="zh-CN"/>
              <a:t>(3) </a:t>
            </a:r>
            <a:r>
              <a:rPr lang="zh-CN" altLang="en-US">
                <a:cs typeface="Times New Roman" panose="02020603050405020304" pitchFamily="18" charset="0"/>
              </a:rPr>
              <a:t>所作的</a:t>
            </a:r>
            <a:r>
              <a:rPr lang="zh-CN" altLang="en-US"/>
              <a:t> </a:t>
            </a:r>
          </a:p>
        </p:txBody>
      </p:sp>
      <p:sp>
        <p:nvSpPr>
          <p:cNvPr id="79878" name="Rectangle 6"/>
          <p:cNvSpPr>
            <a:spLocks noChangeArrowheads="1"/>
          </p:cNvSpPr>
          <p:nvPr/>
        </p:nvSpPr>
        <p:spPr bwMode="auto">
          <a:xfrm>
            <a:off x="590550" y="2171700"/>
            <a:ext cx="3576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近似计算和误差估计</a:t>
            </a:r>
            <a:r>
              <a:rPr lang="en-US" altLang="zh-CN"/>
              <a:t>. </a:t>
            </a:r>
          </a:p>
        </p:txBody>
      </p:sp>
      <p:grpSp>
        <p:nvGrpSpPr>
          <p:cNvPr id="79894" name="Group 22"/>
          <p:cNvGrpSpPr>
            <a:grpSpLocks/>
          </p:cNvGrpSpPr>
          <p:nvPr/>
        </p:nvGrpSpPr>
        <p:grpSpPr bwMode="auto">
          <a:xfrm>
            <a:off x="611188" y="2781300"/>
            <a:ext cx="4225925" cy="519113"/>
            <a:chOff x="367" y="1760"/>
            <a:chExt cx="2662" cy="327"/>
          </a:xfrm>
        </p:grpSpPr>
        <p:sp>
          <p:nvSpPr>
            <p:cNvPr id="79880" name="Rectangle 8"/>
            <p:cNvSpPr>
              <a:spLocks noChangeArrowheads="1"/>
            </p:cNvSpPr>
            <p:nvPr/>
          </p:nvSpPr>
          <p:spPr bwMode="auto">
            <a:xfrm>
              <a:off x="367" y="1760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7  </a:t>
              </a:r>
              <a:r>
                <a:rPr lang="zh-CN" altLang="en-US"/>
                <a:t>求 </a:t>
              </a:r>
              <a:endParaRPr lang="zh-CN" altLang="en-US" sz="2400" b="0"/>
            </a:p>
          </p:txBody>
        </p:sp>
        <p:graphicFrame>
          <p:nvGraphicFramePr>
            <p:cNvPr id="79879" name="Object 7"/>
            <p:cNvGraphicFramePr>
              <a:graphicFrameLocks noChangeAspect="1"/>
            </p:cNvGraphicFramePr>
            <p:nvPr/>
          </p:nvGraphicFramePr>
          <p:xfrm>
            <a:off x="1089" y="1784"/>
            <a:ext cx="86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78" name="Equation" r:id="rId5" imgW="1371600" imgH="469900" progId="Equation.DSMT4">
                    <p:embed/>
                  </p:oleObj>
                </mc:Choice>
                <mc:Fallback>
                  <p:oleObj name="Equation" r:id="rId5" imgW="1371600" imgH="4699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1784"/>
                          <a:ext cx="86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1" name="Rectangle 9"/>
            <p:cNvSpPr>
              <a:spLocks noChangeArrowheads="1"/>
            </p:cNvSpPr>
            <p:nvPr/>
          </p:nvSpPr>
          <p:spPr bwMode="auto">
            <a:xfrm>
              <a:off x="1905" y="1760"/>
              <a:ext cx="11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的近似值</a:t>
              </a:r>
              <a:r>
                <a:rPr lang="en-US" altLang="zh-CN"/>
                <a:t>. </a:t>
              </a:r>
              <a:endParaRPr lang="en-US" altLang="zh-CN" sz="2400" b="0"/>
            </a:p>
          </p:txBody>
        </p:sp>
      </p:grpSp>
      <p:grpSp>
        <p:nvGrpSpPr>
          <p:cNvPr id="79891" name="Group 19"/>
          <p:cNvGrpSpPr>
            <a:grpSpLocks/>
          </p:cNvGrpSpPr>
          <p:nvPr/>
        </p:nvGrpSpPr>
        <p:grpSpPr bwMode="auto">
          <a:xfrm>
            <a:off x="582613" y="3427413"/>
            <a:ext cx="7681912" cy="519112"/>
            <a:chOff x="431" y="2105"/>
            <a:chExt cx="4839" cy="327"/>
          </a:xfrm>
        </p:grpSpPr>
        <p:graphicFrame>
          <p:nvGraphicFramePr>
            <p:cNvPr id="79883" name="Object 11"/>
            <p:cNvGraphicFramePr>
              <a:graphicFrameLocks noChangeAspect="1"/>
            </p:cNvGraphicFramePr>
            <p:nvPr/>
          </p:nvGraphicFramePr>
          <p:xfrm>
            <a:off x="1020" y="2115"/>
            <a:ext cx="129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79" name="Equation" r:id="rId7" imgW="2070100" imgH="482600" progId="Equation.DSMT4">
                    <p:embed/>
                  </p:oleObj>
                </mc:Choice>
                <mc:Fallback>
                  <p:oleObj name="Equation" r:id="rId7" imgW="2070100" imgH="4826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0" y="2115"/>
                          <a:ext cx="129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2" name="Object 10"/>
            <p:cNvGraphicFramePr>
              <a:graphicFrameLocks noChangeAspect="1"/>
            </p:cNvGraphicFramePr>
            <p:nvPr/>
          </p:nvGraphicFramePr>
          <p:xfrm>
            <a:off x="2336" y="2150"/>
            <a:ext cx="293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0" name="Equation" r:id="rId9" imgW="4660900" imgH="444500" progId="Equation.DSMT4">
                    <p:embed/>
                  </p:oleObj>
                </mc:Choice>
                <mc:Fallback>
                  <p:oleObj name="Equation" r:id="rId9" imgW="4660900" imgH="4445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2150"/>
                          <a:ext cx="293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4" name="Rectangle 12"/>
            <p:cNvSpPr>
              <a:spLocks noChangeArrowheads="1"/>
            </p:cNvSpPr>
            <p:nvPr/>
          </p:nvSpPr>
          <p:spPr bwMode="auto">
            <a:xfrm>
              <a:off x="431" y="2105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解 </a:t>
              </a:r>
              <a:r>
                <a:rPr lang="zh-CN" altLang="en-US"/>
                <a:t>设</a:t>
              </a:r>
              <a:endParaRPr lang="zh-CN" altLang="en-US" sz="2400" b="0"/>
            </a:p>
          </p:txBody>
        </p:sp>
      </p:grpSp>
      <p:grpSp>
        <p:nvGrpSpPr>
          <p:cNvPr id="79892" name="Group 20"/>
          <p:cNvGrpSpPr>
            <a:grpSpLocks/>
          </p:cNvGrpSpPr>
          <p:nvPr/>
        </p:nvGrpSpPr>
        <p:grpSpPr bwMode="auto">
          <a:xfrm>
            <a:off x="698500" y="4090988"/>
            <a:ext cx="4275138" cy="519112"/>
            <a:chOff x="567" y="2523"/>
            <a:chExt cx="2693" cy="327"/>
          </a:xfrm>
        </p:grpSpPr>
        <p:graphicFrame>
          <p:nvGraphicFramePr>
            <p:cNvPr id="79886" name="Object 14"/>
            <p:cNvGraphicFramePr>
              <a:graphicFrameLocks noChangeAspect="1"/>
            </p:cNvGraphicFramePr>
            <p:nvPr/>
          </p:nvGraphicFramePr>
          <p:xfrm>
            <a:off x="567" y="2568"/>
            <a:ext cx="12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1" name="Equation" r:id="rId11" imgW="2019300" imgH="393700" progId="Equation.DSMT4">
                    <p:embed/>
                  </p:oleObj>
                </mc:Choice>
                <mc:Fallback>
                  <p:oleObj name="Equation" r:id="rId11" imgW="2019300" imgH="3937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568"/>
                          <a:ext cx="127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8" name="Rectangle 16"/>
            <p:cNvSpPr>
              <a:spLocks noChangeArrowheads="1"/>
            </p:cNvSpPr>
            <p:nvPr/>
          </p:nvSpPr>
          <p:spPr bwMode="auto">
            <a:xfrm>
              <a:off x="1701" y="2523"/>
              <a:ext cx="15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由公式 </a:t>
              </a:r>
              <a:r>
                <a:rPr lang="en-US" altLang="zh-CN"/>
                <a:t>(3)</a:t>
              </a:r>
              <a:r>
                <a:rPr lang="zh-CN" altLang="en-US"/>
                <a:t>，有</a:t>
              </a:r>
              <a:endParaRPr lang="zh-CN" altLang="en-US" sz="2400" b="0"/>
            </a:p>
          </p:txBody>
        </p:sp>
      </p:grpSp>
      <p:grpSp>
        <p:nvGrpSpPr>
          <p:cNvPr id="79896" name="Group 24"/>
          <p:cNvGrpSpPr>
            <a:grpSpLocks/>
          </p:cNvGrpSpPr>
          <p:nvPr/>
        </p:nvGrpSpPr>
        <p:grpSpPr bwMode="auto">
          <a:xfrm>
            <a:off x="1692275" y="4797425"/>
            <a:ext cx="6121400" cy="1225550"/>
            <a:chOff x="1111" y="2976"/>
            <a:chExt cx="3856" cy="772"/>
          </a:xfrm>
        </p:grpSpPr>
        <p:graphicFrame>
          <p:nvGraphicFramePr>
            <p:cNvPr id="79889" name="Object 17"/>
            <p:cNvGraphicFramePr>
              <a:graphicFrameLocks noChangeAspect="1"/>
            </p:cNvGraphicFramePr>
            <p:nvPr/>
          </p:nvGraphicFramePr>
          <p:xfrm>
            <a:off x="1111" y="2976"/>
            <a:ext cx="280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2" name="Equation" r:id="rId13" imgW="4445000" imgH="482600" progId="Equation.DSMT4">
                    <p:embed/>
                  </p:oleObj>
                </mc:Choice>
                <mc:Fallback>
                  <p:oleObj name="Equation" r:id="rId13" imgW="4445000" imgH="4826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2976"/>
                          <a:ext cx="2800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95" name="Object 23"/>
            <p:cNvGraphicFramePr>
              <a:graphicFrameLocks noChangeAspect="1"/>
            </p:cNvGraphicFramePr>
            <p:nvPr/>
          </p:nvGraphicFramePr>
          <p:xfrm>
            <a:off x="1895" y="3444"/>
            <a:ext cx="3072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3" name="Equation" r:id="rId15" imgW="4876800" imgH="482600" progId="Equation.DSMT4">
                    <p:embed/>
                  </p:oleObj>
                </mc:Choice>
                <mc:Fallback>
                  <p:oleObj name="Equation" r:id="rId15" imgW="4876800" imgH="4826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5" y="3444"/>
                          <a:ext cx="3072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/>
          <p:cNvGraphicFramePr>
            <a:graphicFrameLocks noChangeAspect="1"/>
          </p:cNvGraphicFramePr>
          <p:nvPr/>
        </p:nvGraphicFramePr>
        <p:xfrm>
          <a:off x="1765300" y="495300"/>
          <a:ext cx="5686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0" name="Equation" r:id="rId3" imgW="5689600" imgH="469900" progId="Equation.DSMT4">
                  <p:embed/>
                </p:oleObj>
              </mc:Choice>
              <mc:Fallback>
                <p:oleObj name="Equation" r:id="rId3" imgW="5689600" imgH="4699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495300"/>
                        <a:ext cx="56864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69" name="Group 21"/>
          <p:cNvGrpSpPr>
            <a:grpSpLocks/>
          </p:cNvGrpSpPr>
          <p:nvPr/>
        </p:nvGrpSpPr>
        <p:grpSpPr bwMode="auto">
          <a:xfrm>
            <a:off x="573088" y="1077913"/>
            <a:ext cx="7777162" cy="838200"/>
            <a:chOff x="385" y="799"/>
            <a:chExt cx="4899" cy="528"/>
          </a:xfrm>
        </p:grpSpPr>
        <p:sp>
          <p:nvSpPr>
            <p:cNvPr id="78853" name="Rectangle 5"/>
            <p:cNvSpPr>
              <a:spLocks noChangeArrowheads="1"/>
            </p:cNvSpPr>
            <p:nvPr/>
          </p:nvSpPr>
          <p:spPr bwMode="auto">
            <a:xfrm>
              <a:off x="385" y="890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8 </a:t>
              </a:r>
              <a:endParaRPr lang="en-US" altLang="zh-CN" sz="2400" b="0"/>
            </a:p>
          </p:txBody>
        </p:sp>
        <p:graphicFrame>
          <p:nvGraphicFramePr>
            <p:cNvPr id="78852" name="Object 4"/>
            <p:cNvGraphicFramePr>
              <a:graphicFrameLocks noChangeAspect="1"/>
            </p:cNvGraphicFramePr>
            <p:nvPr/>
          </p:nvGraphicFramePr>
          <p:xfrm>
            <a:off x="886" y="799"/>
            <a:ext cx="4398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11" name="Equation" r:id="rId5" imgW="6985000" imgH="838200" progId="Equation.DSMT4">
                    <p:embed/>
                  </p:oleObj>
                </mc:Choice>
                <mc:Fallback>
                  <p:oleObj name="Equation" r:id="rId5" imgW="6985000" imgH="8382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799"/>
                          <a:ext cx="4398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55" name="Object 7"/>
          <p:cNvGraphicFramePr>
            <a:graphicFrameLocks noChangeAspect="1"/>
          </p:cNvGraphicFramePr>
          <p:nvPr/>
        </p:nvGraphicFramePr>
        <p:xfrm>
          <a:off x="677863" y="2032000"/>
          <a:ext cx="77819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2" name="Equation" r:id="rId7" imgW="7785100" imgH="469900" progId="Equation.DSMT4">
                  <p:embed/>
                </p:oleObj>
              </mc:Choice>
              <mc:Fallback>
                <p:oleObj name="Equation" r:id="rId7" imgW="7785100" imgH="4699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032000"/>
                        <a:ext cx="77819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9"/>
          <p:cNvGraphicFramePr>
            <a:graphicFrameLocks noChangeAspect="1"/>
          </p:cNvGraphicFramePr>
          <p:nvPr/>
        </p:nvGraphicFramePr>
        <p:xfrm>
          <a:off x="668338" y="2655888"/>
          <a:ext cx="77438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3" name="Equation" r:id="rId9" imgW="7747000" imgH="469900" progId="Equation.DSMT4">
                  <p:embed/>
                </p:oleObj>
              </mc:Choice>
              <mc:Fallback>
                <p:oleObj name="Equation" r:id="rId9" imgW="7747000" imgH="4699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338" y="2655888"/>
                        <a:ext cx="7743825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68" name="Group 20"/>
          <p:cNvGrpSpPr>
            <a:grpSpLocks/>
          </p:cNvGrpSpPr>
          <p:nvPr/>
        </p:nvGrpSpPr>
        <p:grpSpPr bwMode="auto">
          <a:xfrm>
            <a:off x="677863" y="3284538"/>
            <a:ext cx="7291387" cy="519112"/>
            <a:chOff x="439" y="2069"/>
            <a:chExt cx="4593" cy="327"/>
          </a:xfrm>
        </p:grpSpPr>
        <p:graphicFrame>
          <p:nvGraphicFramePr>
            <p:cNvPr id="78859" name="Object 11"/>
            <p:cNvGraphicFramePr>
              <a:graphicFrameLocks noChangeAspect="1"/>
            </p:cNvGraphicFramePr>
            <p:nvPr/>
          </p:nvGraphicFramePr>
          <p:xfrm>
            <a:off x="439" y="2115"/>
            <a:ext cx="180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114" name="Equation" r:id="rId11" imgW="2870200" imgH="431800" progId="Equation.DSMT4">
                    <p:embed/>
                  </p:oleObj>
                </mc:Choice>
                <mc:Fallback>
                  <p:oleObj name="Equation" r:id="rId11" imgW="2870200" imgH="4318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" y="2115"/>
                          <a:ext cx="180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1" name="Rectangle 13"/>
            <p:cNvSpPr>
              <a:spLocks noChangeArrowheads="1"/>
            </p:cNvSpPr>
            <p:nvPr/>
          </p:nvSpPr>
          <p:spPr bwMode="auto">
            <a:xfrm>
              <a:off x="2154" y="2069"/>
              <a:ext cx="28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的绝对误差限和相对误差限</a:t>
              </a:r>
              <a:r>
                <a:rPr lang="en-US" altLang="zh-CN"/>
                <a:t>.</a:t>
              </a:r>
              <a:r>
                <a:rPr lang="en-US" altLang="zh-CN" sz="900"/>
                <a:t> </a:t>
              </a:r>
              <a:endParaRPr lang="en-US" altLang="zh-CN" sz="2400" b="0"/>
            </a:p>
          </p:txBody>
        </p:sp>
      </p:grpSp>
      <p:sp>
        <p:nvSpPr>
          <p:cNvPr id="78863" name="Rectangle 15"/>
          <p:cNvSpPr>
            <a:spLocks noChangeArrowheads="1"/>
          </p:cNvSpPr>
          <p:nvPr/>
        </p:nvSpPr>
        <p:spPr bwMode="auto">
          <a:xfrm>
            <a:off x="595313" y="3933825"/>
            <a:ext cx="7937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>
                <a:solidFill>
                  <a:srgbClr val="0000FF"/>
                </a:solidFill>
              </a:rPr>
              <a:t>解 </a:t>
            </a:r>
            <a:r>
              <a:rPr lang="zh-CN" altLang="en-US"/>
              <a:t>依题意，测量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 </a:t>
            </a:r>
            <a:r>
              <a:rPr lang="zh-CN" altLang="en-US"/>
              <a:t>的绝对误差限分别为  </a:t>
            </a:r>
          </a:p>
        </p:txBody>
      </p:sp>
      <p:graphicFrame>
        <p:nvGraphicFramePr>
          <p:cNvPr id="78864" name="Object 16"/>
          <p:cNvGraphicFramePr>
            <a:graphicFrameLocks noChangeAspect="1"/>
          </p:cNvGraphicFramePr>
          <p:nvPr/>
        </p:nvGraphicFramePr>
        <p:xfrm>
          <a:off x="1331913" y="4479925"/>
          <a:ext cx="63912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115" name="Equation" r:id="rId13" imgW="6388100" imgH="850900" progId="Equation.DSMT4">
                  <p:embed/>
                </p:oleObj>
              </mc:Choice>
              <mc:Fallback>
                <p:oleObj name="Equation" r:id="rId13" imgW="6388100" imgH="8509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479925"/>
                        <a:ext cx="63912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67" name="Rectangle 19"/>
          <p:cNvSpPr>
            <a:spLocks noChangeArrowheads="1"/>
          </p:cNvSpPr>
          <p:nvPr/>
        </p:nvSpPr>
        <p:spPr bwMode="auto">
          <a:xfrm>
            <a:off x="544513" y="5421313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由于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/>
          <p:cNvGraphicFramePr>
            <a:graphicFrameLocks noChangeAspect="1"/>
          </p:cNvGraphicFramePr>
          <p:nvPr/>
        </p:nvGraphicFramePr>
        <p:xfrm>
          <a:off x="1374775" y="549275"/>
          <a:ext cx="638175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3" name="Equation" r:id="rId3" imgW="6375400" imgH="2133600" progId="Equation.DSMT4">
                  <p:embed/>
                </p:oleObj>
              </mc:Choice>
              <mc:Fallback>
                <p:oleObj name="Equation" r:id="rId3" imgW="6375400" imgH="21336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549275"/>
                        <a:ext cx="6381750" cy="213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Rectangle 5"/>
          <p:cNvSpPr>
            <a:spLocks noChangeArrowheads="1"/>
          </p:cNvSpPr>
          <p:nvPr/>
        </p:nvSpPr>
        <p:spPr bwMode="auto">
          <a:xfrm>
            <a:off x="611188" y="4702175"/>
            <a:ext cx="8205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因此将各数据代入上式</a:t>
            </a:r>
            <a:r>
              <a:rPr lang="en-US" altLang="zh-CN"/>
              <a:t>, </a:t>
            </a:r>
            <a:r>
              <a:rPr lang="zh-CN" altLang="en-US"/>
              <a:t>即得 </a:t>
            </a:r>
            <a:r>
              <a:rPr lang="en-US" altLang="zh-CN" i="1"/>
              <a:t>S </a:t>
            </a:r>
            <a:r>
              <a:rPr lang="zh-CN" altLang="en-US"/>
              <a:t>的绝对误差限为        </a:t>
            </a:r>
          </a:p>
        </p:txBody>
      </p:sp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3492500" y="5445125"/>
          <a:ext cx="18573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4" name="Equation" r:id="rId5" imgW="1854200" imgH="393700" progId="Equation.DSMT4">
                  <p:embed/>
                </p:oleObj>
              </mc:Choice>
              <mc:Fallback>
                <p:oleObj name="Equation" r:id="rId5" imgW="1854200" imgH="3937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445125"/>
                        <a:ext cx="18573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2" name="Object 8"/>
          <p:cNvGraphicFramePr>
            <a:graphicFrameLocks noChangeAspect="1"/>
          </p:cNvGraphicFramePr>
          <p:nvPr/>
        </p:nvGraphicFramePr>
        <p:xfrm>
          <a:off x="1374775" y="2849563"/>
          <a:ext cx="6096000" cy="180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55" name="Equation" r:id="rId7" imgW="6096000" imgH="1803400" progId="Equation.DSMT4">
                  <p:embed/>
                </p:oleObj>
              </mc:Choice>
              <mc:Fallback>
                <p:oleObj name="Equation" r:id="rId7" imgW="6096000" imgH="1803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4775" y="2849563"/>
                        <a:ext cx="6096000" cy="180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3" name="Object 3"/>
          <p:cNvGraphicFramePr>
            <a:graphicFrameLocks noChangeAspect="1"/>
          </p:cNvGraphicFramePr>
          <p:nvPr/>
        </p:nvGraphicFramePr>
        <p:xfrm>
          <a:off x="1331913" y="1222375"/>
          <a:ext cx="64865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7" name="Equation" r:id="rId3" imgW="6489700" imgH="838200" progId="Equation.DSMT4">
                  <p:embed/>
                </p:oleObj>
              </mc:Choice>
              <mc:Fallback>
                <p:oleObj name="Equation" r:id="rId3" imgW="6489700" imgH="8382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1222375"/>
                        <a:ext cx="648652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2" name="Object 2"/>
          <p:cNvGraphicFramePr>
            <a:graphicFrameLocks noChangeAspect="1"/>
          </p:cNvGraphicFramePr>
          <p:nvPr/>
        </p:nvGraphicFramePr>
        <p:xfrm>
          <a:off x="2651125" y="3071813"/>
          <a:ext cx="35052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88" name="Equation" r:id="rId5" imgW="3505200" imgH="939800" progId="Equation.DSMT4">
                  <p:embed/>
                </p:oleObj>
              </mc:Choice>
              <mc:Fallback>
                <p:oleObj name="Equation" r:id="rId5" imgW="3505200" imgH="93980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1125" y="3071813"/>
                        <a:ext cx="3505200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582613" y="474663"/>
            <a:ext cx="1109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又因 </a:t>
            </a:r>
            <a:endParaRPr lang="zh-CN" altLang="en-US" sz="2400" b="0"/>
          </a:p>
        </p:txBody>
      </p:sp>
      <p:sp>
        <p:nvSpPr>
          <p:cNvPr id="76805" name="Rectangle 5"/>
          <p:cNvSpPr>
            <a:spLocks noChangeArrowheads="1"/>
          </p:cNvSpPr>
          <p:nvPr/>
        </p:nvSpPr>
        <p:spPr bwMode="auto">
          <a:xfrm>
            <a:off x="611188" y="2292350"/>
            <a:ext cx="410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/>
            <a:r>
              <a:rPr lang="zh-CN" altLang="en-US"/>
              <a:t>所以 </a:t>
            </a:r>
            <a:r>
              <a:rPr lang="en-US" altLang="zh-CN" i="1"/>
              <a:t>S </a:t>
            </a:r>
            <a:r>
              <a:rPr lang="zh-CN" altLang="en-US"/>
              <a:t>的相对误差限为                                        </a:t>
            </a:r>
            <a:endParaRPr lang="zh-CN" altLang="en-US" sz="2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ChangeArrowheads="1"/>
          </p:cNvSpPr>
          <p:nvPr/>
        </p:nvSpPr>
        <p:spPr bwMode="auto">
          <a:xfrm>
            <a:off x="2699792" y="404664"/>
            <a:ext cx="25844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600" b="0" dirty="0">
                <a:solidFill>
                  <a:srgbClr val="0000FF"/>
                </a:solidFill>
                <a:ea typeface="华文新魏" panose="02010800040101010101" pitchFamily="2" charset="-122"/>
              </a:rPr>
              <a:t>复习思考题 </a:t>
            </a:r>
          </a:p>
        </p:txBody>
      </p:sp>
      <p:sp>
        <p:nvSpPr>
          <p:cNvPr id="75781" name="Rectangle 5"/>
          <p:cNvSpPr>
            <a:spLocks noChangeArrowheads="1"/>
          </p:cNvSpPr>
          <p:nvPr/>
        </p:nvSpPr>
        <p:spPr bwMode="auto">
          <a:xfrm>
            <a:off x="467544" y="1124744"/>
            <a:ext cx="80406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>
                <a:solidFill>
                  <a:srgbClr val="0000FF"/>
                </a:solidFill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已知函数的连续性、偏导数的存在性、可微性和</a:t>
            </a:r>
          </a:p>
        </p:txBody>
      </p:sp>
      <p:sp>
        <p:nvSpPr>
          <p:cNvPr id="75782" name="Rectangle 6"/>
          <p:cNvSpPr>
            <a:spLocks noChangeArrowheads="1"/>
          </p:cNvSpPr>
          <p:nvPr/>
        </p:nvSpPr>
        <p:spPr bwMode="auto">
          <a:xfrm>
            <a:off x="539552" y="1772816"/>
            <a:ext cx="53038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 dirty="0"/>
              <a:t>偏导数的连续性之间有如下关系</a:t>
            </a:r>
            <a:r>
              <a:rPr lang="en-US" altLang="zh-CN" dirty="0"/>
              <a:t>:</a:t>
            </a:r>
          </a:p>
        </p:txBody>
      </p:sp>
      <p:grpSp>
        <p:nvGrpSpPr>
          <p:cNvPr id="75783" name="Group 7"/>
          <p:cNvGrpSpPr>
            <a:grpSpLocks/>
          </p:cNvGrpSpPr>
          <p:nvPr/>
        </p:nvGrpSpPr>
        <p:grpSpPr bwMode="auto">
          <a:xfrm>
            <a:off x="467544" y="2564904"/>
            <a:ext cx="6408712" cy="2448271"/>
            <a:chOff x="3219" y="4434"/>
            <a:chExt cx="8306" cy="4143"/>
          </a:xfrm>
        </p:grpSpPr>
        <p:sp>
          <p:nvSpPr>
            <p:cNvPr id="75784" name="Text Box 8"/>
            <p:cNvSpPr txBox="1">
              <a:spLocks noChangeArrowheads="1"/>
            </p:cNvSpPr>
            <p:nvPr/>
          </p:nvSpPr>
          <p:spPr bwMode="auto">
            <a:xfrm>
              <a:off x="5183" y="4434"/>
              <a:ext cx="3501" cy="84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>
                  <a:solidFill>
                    <a:srgbClr val="0000FF"/>
                  </a:solidFill>
                </a:rPr>
                <a:t>偏导数连续</a:t>
              </a:r>
              <a:endParaRPr lang="zh-CN" altLang="en-US"/>
            </a:p>
          </p:txBody>
        </p:sp>
        <p:sp>
          <p:nvSpPr>
            <p:cNvPr id="75785" name="Text Box 9"/>
            <p:cNvSpPr txBox="1">
              <a:spLocks noChangeArrowheads="1"/>
            </p:cNvSpPr>
            <p:nvPr/>
          </p:nvSpPr>
          <p:spPr bwMode="auto">
            <a:xfrm>
              <a:off x="5765" y="6153"/>
              <a:ext cx="2400" cy="84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>
                  <a:solidFill>
                    <a:srgbClr val="0000FF"/>
                  </a:solidFill>
                </a:rPr>
                <a:t>可  微</a:t>
              </a:r>
              <a:endParaRPr lang="zh-CN" altLang="en-US"/>
            </a:p>
          </p:txBody>
        </p:sp>
        <p:sp>
          <p:nvSpPr>
            <p:cNvPr id="75786" name="Text Box 10"/>
            <p:cNvSpPr txBox="1">
              <a:spLocks noChangeArrowheads="1"/>
            </p:cNvSpPr>
            <p:nvPr/>
          </p:nvSpPr>
          <p:spPr bwMode="auto">
            <a:xfrm>
              <a:off x="3219" y="7659"/>
              <a:ext cx="2334" cy="90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>
                  <a:solidFill>
                    <a:srgbClr val="0000FF"/>
                  </a:solidFill>
                </a:rPr>
                <a:t>连 续</a:t>
              </a:r>
              <a:endParaRPr lang="zh-CN" altLang="en-US"/>
            </a:p>
          </p:txBody>
        </p:sp>
        <p:sp>
          <p:nvSpPr>
            <p:cNvPr id="75787" name="Text Box 11"/>
            <p:cNvSpPr txBox="1">
              <a:spLocks noChangeArrowheads="1"/>
            </p:cNvSpPr>
            <p:nvPr/>
          </p:nvSpPr>
          <p:spPr bwMode="auto">
            <a:xfrm>
              <a:off x="8024" y="7644"/>
              <a:ext cx="3501" cy="93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r>
                <a:rPr lang="zh-CN" altLang="en-US" dirty="0">
                  <a:solidFill>
                    <a:srgbClr val="0000FF"/>
                  </a:solidFill>
                </a:rPr>
                <a:t>偏导数存在</a:t>
              </a:r>
              <a:endParaRPr lang="zh-CN" altLang="en-US" dirty="0"/>
            </a:p>
          </p:txBody>
        </p:sp>
        <p:sp>
          <p:nvSpPr>
            <p:cNvPr id="75788" name="AutoShape 12"/>
            <p:cNvSpPr>
              <a:spLocks noChangeArrowheads="1"/>
            </p:cNvSpPr>
            <p:nvPr/>
          </p:nvSpPr>
          <p:spPr bwMode="auto">
            <a:xfrm>
              <a:off x="6739" y="5361"/>
              <a:ext cx="390" cy="681"/>
            </a:xfrm>
            <a:prstGeom prst="downArrow">
              <a:avLst>
                <a:gd name="adj1" fmla="val 50000"/>
                <a:gd name="adj2" fmla="val 43654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AutoShape 13"/>
            <p:cNvSpPr>
              <a:spLocks noChangeArrowheads="1"/>
            </p:cNvSpPr>
            <p:nvPr/>
          </p:nvSpPr>
          <p:spPr bwMode="auto">
            <a:xfrm rot="3395798">
              <a:off x="5094" y="6716"/>
              <a:ext cx="315" cy="1097"/>
            </a:xfrm>
            <a:prstGeom prst="downArrow">
              <a:avLst>
                <a:gd name="adj1" fmla="val 50000"/>
                <a:gd name="adj2" fmla="val 87063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AutoShape 14"/>
            <p:cNvSpPr>
              <a:spLocks noChangeArrowheads="1"/>
            </p:cNvSpPr>
            <p:nvPr/>
          </p:nvSpPr>
          <p:spPr bwMode="auto">
            <a:xfrm rot="18204202" flipH="1">
              <a:off x="8506" y="6708"/>
              <a:ext cx="357" cy="1144"/>
            </a:xfrm>
            <a:prstGeom prst="downArrow">
              <a:avLst>
                <a:gd name="adj1" fmla="val 50000"/>
                <a:gd name="adj2" fmla="val 80112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791" name="Group 15"/>
            <p:cNvGrpSpPr>
              <a:grpSpLocks/>
            </p:cNvGrpSpPr>
            <p:nvPr/>
          </p:nvGrpSpPr>
          <p:grpSpPr bwMode="auto">
            <a:xfrm>
              <a:off x="6063" y="7626"/>
              <a:ext cx="1685" cy="468"/>
              <a:chOff x="8801" y="7857"/>
              <a:chExt cx="1945" cy="468"/>
            </a:xfrm>
          </p:grpSpPr>
          <p:sp>
            <p:nvSpPr>
              <p:cNvPr id="75792" name="AutoShape 16"/>
              <p:cNvSpPr>
                <a:spLocks noChangeArrowheads="1"/>
              </p:cNvSpPr>
              <p:nvPr/>
            </p:nvSpPr>
            <p:spPr bwMode="auto">
              <a:xfrm>
                <a:off x="8801" y="7956"/>
                <a:ext cx="1945" cy="312"/>
              </a:xfrm>
              <a:prstGeom prst="rightArrow">
                <a:avLst>
                  <a:gd name="adj1" fmla="val 50000"/>
                  <a:gd name="adj2" fmla="val 155849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3" name="Line 17"/>
              <p:cNvSpPr>
                <a:spLocks noChangeShapeType="1"/>
              </p:cNvSpPr>
              <p:nvPr/>
            </p:nvSpPr>
            <p:spPr bwMode="auto">
              <a:xfrm>
                <a:off x="9421" y="7857"/>
                <a:ext cx="389" cy="4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794" name="Group 18"/>
            <p:cNvGrpSpPr>
              <a:grpSpLocks/>
            </p:cNvGrpSpPr>
            <p:nvPr/>
          </p:nvGrpSpPr>
          <p:grpSpPr bwMode="auto">
            <a:xfrm>
              <a:off x="5977" y="8076"/>
              <a:ext cx="1705" cy="486"/>
              <a:chOff x="8412" y="8424"/>
              <a:chExt cx="1945" cy="468"/>
            </a:xfrm>
          </p:grpSpPr>
          <p:sp>
            <p:nvSpPr>
              <p:cNvPr id="75795" name="AutoShape 19"/>
              <p:cNvSpPr>
                <a:spLocks noChangeArrowheads="1"/>
              </p:cNvSpPr>
              <p:nvPr/>
            </p:nvSpPr>
            <p:spPr bwMode="auto">
              <a:xfrm flipH="1">
                <a:off x="8412" y="8523"/>
                <a:ext cx="1945" cy="312"/>
              </a:xfrm>
              <a:prstGeom prst="rightArrow">
                <a:avLst>
                  <a:gd name="adj1" fmla="val 50000"/>
                  <a:gd name="adj2" fmla="val 155849"/>
                </a:avLst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6" name="Line 20"/>
              <p:cNvSpPr>
                <a:spLocks noChangeShapeType="1"/>
              </p:cNvSpPr>
              <p:nvPr/>
            </p:nvSpPr>
            <p:spPr bwMode="auto">
              <a:xfrm>
                <a:off x="9348" y="8424"/>
                <a:ext cx="389" cy="46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51520" y="5445224"/>
                <a:ext cx="8064896" cy="916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2. </a:t>
                </a:r>
                <a:r>
                  <a:rPr lang="zh-CN" altLang="en-US" sz="2400" dirty="0" smtClean="0"/>
                  <a:t>函数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𝒙𝒚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 smtClean="0"/>
                  <a:t>在</a:t>
                </a:r>
                <a:r>
                  <a:rPr lang="zh-CN" altLang="en-US" sz="2400" b="1" i="0" dirty="0" smtClean="0">
                    <a:latin typeface="+mj-lt"/>
                  </a:rPr>
                  <a:t>哪些</a:t>
                </a:r>
                <a:r>
                  <a:rPr lang="zh-CN" altLang="en-US" sz="2400" i="0" dirty="0" smtClean="0">
                    <a:latin typeface="+mj-lt"/>
                  </a:rPr>
                  <a:t>点可</a:t>
                </a:r>
                <a:r>
                  <a:rPr lang="zh-CN" altLang="en-US" sz="2400" dirty="0" smtClean="0"/>
                  <a:t>偏导？连续？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445224"/>
                <a:ext cx="8064896" cy="9161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72" name="Group 20"/>
          <p:cNvGrpSpPr>
            <a:grpSpLocks/>
          </p:cNvGrpSpPr>
          <p:nvPr/>
        </p:nvGrpSpPr>
        <p:grpSpPr bwMode="auto">
          <a:xfrm>
            <a:off x="611188" y="606425"/>
            <a:ext cx="6750050" cy="519113"/>
            <a:chOff x="385" y="382"/>
            <a:chExt cx="4252" cy="327"/>
          </a:xfrm>
        </p:grpSpPr>
        <p:sp>
          <p:nvSpPr>
            <p:cNvPr id="74755" name="Rectangle 3"/>
            <p:cNvSpPr>
              <a:spLocks noChangeArrowheads="1"/>
            </p:cNvSpPr>
            <p:nvPr/>
          </p:nvSpPr>
          <p:spPr bwMode="auto">
            <a:xfrm>
              <a:off x="385" y="382"/>
              <a:ext cx="35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l"/>
              <a:r>
                <a:rPr lang="zh-CN" altLang="en-US"/>
                <a:t>试举出能分别满足如下要求的函数 </a:t>
              </a:r>
            </a:p>
          </p:txBody>
        </p:sp>
        <p:graphicFrame>
          <p:nvGraphicFramePr>
            <p:cNvPr id="74754" name="Object 2"/>
            <p:cNvGraphicFramePr>
              <a:graphicFrameLocks noChangeAspect="1"/>
            </p:cNvGraphicFramePr>
            <p:nvPr/>
          </p:nvGraphicFramePr>
          <p:xfrm>
            <a:off x="3773" y="436"/>
            <a:ext cx="86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09" name="Equation" r:id="rId3" imgW="1371600" imgH="393700" progId="Equation.DSMT4">
                    <p:embed/>
                  </p:oleObj>
                </mc:Choice>
                <mc:Fallback>
                  <p:oleObj name="Equation" r:id="rId3" imgW="1371600" imgH="3937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3" y="436"/>
                          <a:ext cx="86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67" name="Group 15"/>
          <p:cNvGrpSpPr>
            <a:grpSpLocks/>
          </p:cNvGrpSpPr>
          <p:nvPr/>
        </p:nvGrpSpPr>
        <p:grpSpPr bwMode="auto">
          <a:xfrm>
            <a:off x="611188" y="1254125"/>
            <a:ext cx="5976937" cy="519113"/>
            <a:chOff x="521" y="790"/>
            <a:chExt cx="3765" cy="327"/>
          </a:xfrm>
        </p:grpSpPr>
        <p:sp>
          <p:nvSpPr>
            <p:cNvPr id="74758" name="Rectangle 6"/>
            <p:cNvSpPr>
              <a:spLocks noChangeArrowheads="1"/>
            </p:cNvSpPr>
            <p:nvPr/>
          </p:nvSpPr>
          <p:spPr bwMode="auto">
            <a:xfrm>
              <a:off x="521" y="79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(i) </a:t>
              </a:r>
              <a:endParaRPr lang="en-US" altLang="zh-CN" sz="2400" b="0"/>
            </a:p>
          </p:txBody>
        </p:sp>
        <p:graphicFrame>
          <p:nvGraphicFramePr>
            <p:cNvPr id="74757" name="Object 5"/>
            <p:cNvGraphicFramePr>
              <a:graphicFrameLocks noChangeAspect="1"/>
            </p:cNvGraphicFramePr>
            <p:nvPr/>
          </p:nvGraphicFramePr>
          <p:xfrm>
            <a:off x="836" y="845"/>
            <a:ext cx="34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0" name="Equation" r:id="rId5" imgW="5473700" imgH="431800" progId="Equation.DSMT4">
                    <p:embed/>
                  </p:oleObj>
                </mc:Choice>
                <mc:Fallback>
                  <p:oleObj name="Equation" r:id="rId5" imgW="5473700" imgH="4318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6" y="845"/>
                          <a:ext cx="34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68" name="Group 16"/>
          <p:cNvGrpSpPr>
            <a:grpSpLocks/>
          </p:cNvGrpSpPr>
          <p:nvPr/>
        </p:nvGrpSpPr>
        <p:grpSpPr bwMode="auto">
          <a:xfrm>
            <a:off x="611560" y="2060848"/>
            <a:ext cx="6111875" cy="519112"/>
            <a:chOff x="484" y="1289"/>
            <a:chExt cx="3850" cy="327"/>
          </a:xfrm>
        </p:grpSpPr>
        <p:sp>
          <p:nvSpPr>
            <p:cNvPr id="74760" name="Rectangle 8"/>
            <p:cNvSpPr>
              <a:spLocks noChangeArrowheads="1"/>
            </p:cNvSpPr>
            <p:nvPr/>
          </p:nvSpPr>
          <p:spPr bwMode="auto">
            <a:xfrm>
              <a:off x="484" y="1289"/>
              <a:ext cx="4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(ii) </a:t>
              </a:r>
              <a:endParaRPr lang="en-US" altLang="zh-CN" sz="2400" b="0"/>
            </a:p>
          </p:txBody>
        </p:sp>
        <p:graphicFrame>
          <p:nvGraphicFramePr>
            <p:cNvPr id="74759" name="Object 7"/>
            <p:cNvGraphicFramePr>
              <a:graphicFrameLocks noChangeAspect="1"/>
            </p:cNvGraphicFramePr>
            <p:nvPr/>
          </p:nvGraphicFramePr>
          <p:xfrm>
            <a:off x="884" y="1336"/>
            <a:ext cx="345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1" name="Equation" r:id="rId7" imgW="5473700" imgH="431800" progId="Equation.DSMT4">
                    <p:embed/>
                  </p:oleObj>
                </mc:Choice>
                <mc:Fallback>
                  <p:oleObj name="Equation" r:id="rId7" imgW="5473700" imgH="4318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336"/>
                          <a:ext cx="345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69" name="Group 17"/>
          <p:cNvGrpSpPr>
            <a:grpSpLocks/>
          </p:cNvGrpSpPr>
          <p:nvPr/>
        </p:nvGrpSpPr>
        <p:grpSpPr bwMode="auto">
          <a:xfrm>
            <a:off x="611188" y="2722563"/>
            <a:ext cx="7081837" cy="561975"/>
            <a:chOff x="431" y="1706"/>
            <a:chExt cx="4461" cy="354"/>
          </a:xfrm>
        </p:grpSpPr>
        <p:sp>
          <p:nvSpPr>
            <p:cNvPr id="74762" name="Rectangle 10"/>
            <p:cNvSpPr>
              <a:spLocks noChangeArrowheads="1"/>
            </p:cNvSpPr>
            <p:nvPr/>
          </p:nvSpPr>
          <p:spPr bwMode="auto">
            <a:xfrm>
              <a:off x="431" y="1706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(iii) </a:t>
              </a:r>
              <a:endParaRPr lang="en-US" altLang="zh-CN" sz="2400" b="0"/>
            </a:p>
          </p:txBody>
        </p:sp>
        <p:graphicFrame>
          <p:nvGraphicFramePr>
            <p:cNvPr id="74761" name="Object 9"/>
            <p:cNvGraphicFramePr>
              <a:graphicFrameLocks noChangeAspect="1"/>
            </p:cNvGraphicFramePr>
            <p:nvPr/>
          </p:nvGraphicFramePr>
          <p:xfrm>
            <a:off x="884" y="1790"/>
            <a:ext cx="400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2" name="Equation" r:id="rId9" imgW="6362700" imgH="431800" progId="Equation.DSMT4">
                    <p:embed/>
                  </p:oleObj>
                </mc:Choice>
                <mc:Fallback>
                  <p:oleObj name="Equation" r:id="rId9" imgW="6362700" imgH="4318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790"/>
                          <a:ext cx="400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4770" name="Group 18"/>
          <p:cNvGrpSpPr>
            <a:grpSpLocks/>
          </p:cNvGrpSpPr>
          <p:nvPr/>
        </p:nvGrpSpPr>
        <p:grpSpPr bwMode="auto">
          <a:xfrm>
            <a:off x="611188" y="3429000"/>
            <a:ext cx="6267450" cy="519113"/>
            <a:chOff x="434" y="2105"/>
            <a:chExt cx="3948" cy="327"/>
          </a:xfrm>
        </p:grpSpPr>
        <p:sp>
          <p:nvSpPr>
            <p:cNvPr id="74764" name="Rectangle 12"/>
            <p:cNvSpPr>
              <a:spLocks noChangeArrowheads="1"/>
            </p:cNvSpPr>
            <p:nvPr/>
          </p:nvSpPr>
          <p:spPr bwMode="auto">
            <a:xfrm>
              <a:off x="434" y="2105"/>
              <a:ext cx="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/>
                <a:t>(iv) </a:t>
              </a:r>
              <a:endParaRPr lang="en-US" altLang="zh-CN" sz="2400" b="0"/>
            </a:p>
          </p:txBody>
        </p:sp>
        <p:graphicFrame>
          <p:nvGraphicFramePr>
            <p:cNvPr id="74763" name="Object 11"/>
            <p:cNvGraphicFramePr>
              <a:graphicFrameLocks noChangeAspect="1"/>
            </p:cNvGraphicFramePr>
            <p:nvPr/>
          </p:nvGraphicFramePr>
          <p:xfrm>
            <a:off x="884" y="2151"/>
            <a:ext cx="34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13" name="Equation" r:id="rId11" imgW="5549900" imgH="431800" progId="Equation.DSMT4">
                    <p:embed/>
                  </p:oleObj>
                </mc:Choice>
                <mc:Fallback>
                  <p:oleObj name="Equation" r:id="rId11" imgW="5549900" imgH="4318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151"/>
                          <a:ext cx="34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766" name="Rectangle 14"/>
          <p:cNvSpPr>
            <a:spLocks noChangeArrowheads="1"/>
          </p:cNvSpPr>
          <p:nvPr/>
        </p:nvSpPr>
        <p:spPr bwMode="auto">
          <a:xfrm>
            <a:off x="323528" y="4437112"/>
            <a:ext cx="68916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en-US" altLang="zh-CN" dirty="0" smtClean="0">
                <a:solidFill>
                  <a:srgbClr val="0000FF"/>
                </a:solidFill>
              </a:rPr>
              <a:t>3.</a:t>
            </a:r>
            <a:r>
              <a:rPr lang="en-US" altLang="zh-CN" dirty="0" smtClean="0"/>
              <a:t> </a:t>
            </a:r>
            <a:r>
              <a:rPr lang="zh-CN" altLang="en-US" dirty="0"/>
              <a:t>可微性定义中</a:t>
            </a:r>
            <a:r>
              <a:rPr lang="en-US" altLang="zh-CN" dirty="0"/>
              <a:t>, </a:t>
            </a:r>
            <a:r>
              <a:rPr lang="zh-CN" altLang="en-US" dirty="0" smtClean="0"/>
              <a:t>下列两</a:t>
            </a:r>
            <a:r>
              <a:rPr lang="en-US" altLang="zh-CN" sz="1200" dirty="0" smtClean="0"/>
              <a:t> </a:t>
            </a:r>
            <a:r>
              <a:rPr lang="zh-CN" altLang="en-US" dirty="0" smtClean="0"/>
              <a:t>式为何</a:t>
            </a:r>
            <a:r>
              <a:rPr lang="zh-CN" altLang="en-US" dirty="0"/>
              <a:t>是等价的</a:t>
            </a:r>
            <a:r>
              <a:rPr lang="en-US" altLang="zh-CN" dirty="0"/>
              <a:t>?</a:t>
            </a:r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8032782"/>
              </p:ext>
            </p:extLst>
          </p:nvPr>
        </p:nvGraphicFramePr>
        <p:xfrm>
          <a:off x="1115616" y="5805264"/>
          <a:ext cx="50022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4" name="Equation" r:id="rId13" imgW="5016240" imgH="393480" progId="Equation.DSMT4">
                  <p:embed/>
                </p:oleObj>
              </mc:Choice>
              <mc:Fallback>
                <p:oleObj name="Equation" r:id="rId13" imgW="501624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805264"/>
                        <a:ext cx="50022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446436"/>
              </p:ext>
            </p:extLst>
          </p:nvPr>
        </p:nvGraphicFramePr>
        <p:xfrm>
          <a:off x="1187624" y="5229200"/>
          <a:ext cx="36861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015" name="Equation" r:id="rId15" imgW="3695400" imgH="393480" progId="Equation.DSMT4">
                  <p:embed/>
                </p:oleObj>
              </mc:Choice>
              <mc:Fallback>
                <p:oleObj name="Equation" r:id="rId15" imgW="36954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229200"/>
                        <a:ext cx="368617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549078" y="1700808"/>
                <a:ext cx="1790234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6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078" y="1700808"/>
                <a:ext cx="1790234" cy="338554"/>
              </a:xfrm>
              <a:prstGeom prst="rect">
                <a:avLst/>
              </a:prstGeom>
              <a:blipFill rotWithShape="0">
                <a:blip r:embed="rId17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/>
          <p:cNvSpPr/>
          <p:nvPr/>
        </p:nvSpPr>
        <p:spPr>
          <a:xfrm>
            <a:off x="7164288" y="2348880"/>
            <a:ext cx="5966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0" dirty="0" smtClean="0">
                <a:solidFill>
                  <a:srgbClr val="0000FF"/>
                </a:solidFill>
                <a:latin typeface="+mj-lt"/>
              </a:rPr>
              <a:t>挖沟</a:t>
            </a:r>
            <a:endParaRPr lang="zh-CN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6157819" y="3861048"/>
                <a:ext cx="2753959" cy="587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1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𝐬𝐢𝐧</m:t>
                      </m:r>
                      <m:f>
                        <m:fPr>
                          <m:ctrlP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7819" y="3861048"/>
                <a:ext cx="2753959" cy="587469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6942395" y="3212976"/>
                <a:ext cx="1723677" cy="5547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en-US" altLang="zh-CN" sz="1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sz="14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altLang="zh-CN" sz="1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altLang="zh-CN" sz="1400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2395" y="3212976"/>
                <a:ext cx="1723677" cy="554767"/>
              </a:xfrm>
              <a:prstGeom prst="rect">
                <a:avLst/>
              </a:prstGeom>
              <a:blipFill rotWithShape="0">
                <a:blip r:embed="rId19"/>
                <a:stretch>
                  <a:fillRect b="-10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2771775" y="460375"/>
            <a:ext cx="33686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0">
                <a:solidFill>
                  <a:srgbClr val="0000FF"/>
                </a:solidFill>
                <a:ea typeface="华文新魏" panose="02010800040101010101" pitchFamily="2" charset="-122"/>
              </a:rPr>
              <a:t>二、偏导数  </a:t>
            </a:r>
          </a:p>
        </p:txBody>
      </p:sp>
      <p:grpSp>
        <p:nvGrpSpPr>
          <p:cNvPr id="52252" name="Group 28"/>
          <p:cNvGrpSpPr>
            <a:grpSpLocks/>
          </p:cNvGrpSpPr>
          <p:nvPr/>
        </p:nvGrpSpPr>
        <p:grpSpPr bwMode="auto">
          <a:xfrm>
            <a:off x="544513" y="1125538"/>
            <a:ext cx="7458075" cy="547687"/>
            <a:chOff x="343" y="709"/>
            <a:chExt cx="4698" cy="345"/>
          </a:xfrm>
        </p:grpSpPr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343" y="727"/>
              <a:ext cx="27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由一元函数微分学知道</a:t>
              </a:r>
              <a:r>
                <a:rPr lang="en-US" altLang="zh-CN">
                  <a:cs typeface="Times New Roman" panose="02020603050405020304" pitchFamily="18" charset="0"/>
                </a:rPr>
                <a:t>: </a:t>
              </a:r>
              <a:r>
                <a:rPr lang="zh-CN" altLang="en-US">
                  <a:cs typeface="Times New Roman" panose="02020603050405020304" pitchFamily="18" charset="0"/>
                </a:rPr>
                <a:t>若 </a:t>
              </a:r>
              <a:endParaRPr lang="zh-CN" altLang="en-US" sz="2400" b="0"/>
            </a:p>
          </p:txBody>
        </p:sp>
        <p:graphicFrame>
          <p:nvGraphicFramePr>
            <p:cNvPr id="52229" name="Object 5"/>
            <p:cNvGraphicFramePr>
              <a:graphicFrameLocks noChangeAspect="1"/>
            </p:cNvGraphicFramePr>
            <p:nvPr/>
          </p:nvGraphicFramePr>
          <p:xfrm>
            <a:off x="2992" y="772"/>
            <a:ext cx="171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79" name="Equation" r:id="rId3" imgW="2717800" imgH="444500" progId="Equation.DSMT4">
                    <p:embed/>
                  </p:oleObj>
                </mc:Choice>
                <mc:Fallback>
                  <p:oleObj name="Equation" r:id="rId3" imgW="2717800" imgH="4445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2" y="772"/>
                          <a:ext cx="171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4626" y="709"/>
              <a:ext cx="4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则 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grpSp>
        <p:nvGrpSpPr>
          <p:cNvPr id="52253" name="Group 29"/>
          <p:cNvGrpSpPr>
            <a:grpSpLocks/>
          </p:cNvGrpSpPr>
          <p:nvPr/>
        </p:nvGrpSpPr>
        <p:grpSpPr bwMode="auto">
          <a:xfrm>
            <a:off x="555625" y="1892300"/>
            <a:ext cx="7904163" cy="447675"/>
            <a:chOff x="350" y="1198"/>
            <a:chExt cx="4979" cy="282"/>
          </a:xfrm>
        </p:grpSpPr>
        <p:graphicFrame>
          <p:nvGraphicFramePr>
            <p:cNvPr id="52233" name="Object 9"/>
            <p:cNvGraphicFramePr>
              <a:graphicFrameLocks noChangeAspect="1"/>
            </p:cNvGraphicFramePr>
            <p:nvPr/>
          </p:nvGraphicFramePr>
          <p:xfrm>
            <a:off x="350" y="1198"/>
            <a:ext cx="39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0" name="Equation" r:id="rId5" imgW="6248400" imgH="444500" progId="Equation.DSMT4">
                    <p:embed/>
                  </p:oleObj>
                </mc:Choice>
                <mc:Fallback>
                  <p:oleObj name="Equation" r:id="rId5" imgW="6248400" imgH="4445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" y="1198"/>
                          <a:ext cx="393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2" name="Object 8"/>
            <p:cNvGraphicFramePr>
              <a:graphicFrameLocks noChangeAspect="1"/>
            </p:cNvGraphicFramePr>
            <p:nvPr/>
          </p:nvGraphicFramePr>
          <p:xfrm>
            <a:off x="4273" y="1207"/>
            <a:ext cx="105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1" name="Equation" r:id="rId7" imgW="1676400" imgH="431800" progId="Equation.DSMT4">
                    <p:embed/>
                  </p:oleObj>
                </mc:Choice>
                <mc:Fallback>
                  <p:oleObj name="Equation" r:id="rId7" imgW="1676400" imgH="4318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3" y="1207"/>
                          <a:ext cx="105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56" name="Group 32"/>
          <p:cNvGrpSpPr>
            <a:grpSpLocks/>
          </p:cNvGrpSpPr>
          <p:nvPr/>
        </p:nvGrpSpPr>
        <p:grpSpPr bwMode="auto">
          <a:xfrm>
            <a:off x="587375" y="2511425"/>
            <a:ext cx="8024813" cy="528638"/>
            <a:chOff x="370" y="1582"/>
            <a:chExt cx="5055" cy="333"/>
          </a:xfrm>
        </p:grpSpPr>
        <p:graphicFrame>
          <p:nvGraphicFramePr>
            <p:cNvPr id="52237" name="Object 13"/>
            <p:cNvGraphicFramePr>
              <a:graphicFrameLocks noChangeAspect="1"/>
            </p:cNvGraphicFramePr>
            <p:nvPr/>
          </p:nvGraphicFramePr>
          <p:xfrm>
            <a:off x="2777" y="1645"/>
            <a:ext cx="8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2" name="Equation" r:id="rId9" imgW="1320227" imgH="393529" progId="Equation.DSMT4">
                    <p:embed/>
                  </p:oleObj>
                </mc:Choice>
                <mc:Fallback>
                  <p:oleObj name="Equation" r:id="rId9" imgW="1320227" imgH="393529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1645"/>
                          <a:ext cx="8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236" name="Object 12"/>
            <p:cNvGraphicFramePr>
              <a:graphicFrameLocks noChangeAspect="1"/>
            </p:cNvGraphicFramePr>
            <p:nvPr/>
          </p:nvGraphicFramePr>
          <p:xfrm>
            <a:off x="4038" y="1621"/>
            <a:ext cx="8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3" name="Equation" r:id="rId11" imgW="1307532" imgH="431613" progId="Equation.DSMT4">
                    <p:embed/>
                  </p:oleObj>
                </mc:Choice>
                <mc:Fallback>
                  <p:oleObj name="Equation" r:id="rId11" imgW="1307532" imgH="431613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8" y="1621"/>
                          <a:ext cx="8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238" name="Rectangle 14"/>
            <p:cNvSpPr>
              <a:spLocks noChangeArrowheads="1"/>
            </p:cNvSpPr>
            <p:nvPr/>
          </p:nvSpPr>
          <p:spPr bwMode="auto">
            <a:xfrm>
              <a:off x="370" y="1588"/>
              <a:ext cx="2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现在来讨论</a:t>
              </a:r>
              <a:r>
                <a:rPr lang="en-US" altLang="zh-CN">
                  <a:cs typeface="Times New Roman" panose="02020603050405020304" pitchFamily="18" charset="0"/>
                </a:rPr>
                <a:t>: </a:t>
              </a:r>
              <a:r>
                <a:rPr lang="zh-CN" altLang="en-US">
                  <a:cs typeface="Times New Roman" panose="02020603050405020304" pitchFamily="18" charset="0"/>
                </a:rPr>
                <a:t>当二元函数 </a:t>
              </a:r>
              <a:endParaRPr lang="zh-CN" altLang="en-US" sz="2400" b="0"/>
            </a:p>
          </p:txBody>
        </p:sp>
        <p:sp>
          <p:nvSpPr>
            <p:cNvPr id="52239" name="Rectangle 15"/>
            <p:cNvSpPr>
              <a:spLocks noChangeArrowheads="1"/>
            </p:cNvSpPr>
            <p:nvPr/>
          </p:nvSpPr>
          <p:spPr bwMode="auto">
            <a:xfrm>
              <a:off x="3548" y="158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在点 </a:t>
              </a:r>
              <a:endParaRPr lang="zh-CN" altLang="en-US" sz="2400" b="0"/>
            </a:p>
          </p:txBody>
        </p:sp>
        <p:sp>
          <p:nvSpPr>
            <p:cNvPr id="52240" name="Rectangle 16"/>
            <p:cNvSpPr>
              <a:spLocks noChangeArrowheads="1"/>
            </p:cNvSpPr>
            <p:nvPr/>
          </p:nvSpPr>
          <p:spPr bwMode="auto">
            <a:xfrm>
              <a:off x="4785" y="1582"/>
              <a:ext cx="6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可微 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sp>
        <p:nvSpPr>
          <p:cNvPr id="52244" name="Rectangle 20"/>
          <p:cNvSpPr>
            <a:spLocks noChangeArrowheads="1"/>
          </p:cNvSpPr>
          <p:nvPr/>
        </p:nvSpPr>
        <p:spPr bwMode="auto">
          <a:xfrm>
            <a:off x="561975" y="3213100"/>
            <a:ext cx="6746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时</a:t>
            </a:r>
            <a:r>
              <a:rPr lang="en-US" altLang="zh-CN" sz="2800"/>
              <a:t>, (1) </a:t>
            </a:r>
            <a:r>
              <a:rPr lang="zh-CN" altLang="en-US" sz="2800"/>
              <a:t>式中的常数 </a:t>
            </a:r>
            <a:r>
              <a:rPr lang="en-US" altLang="zh-CN" sz="2800" i="1"/>
              <a:t>A</a:t>
            </a:r>
            <a:r>
              <a:rPr lang="en-US" altLang="zh-CN" sz="2800"/>
              <a:t>, </a:t>
            </a:r>
            <a:r>
              <a:rPr lang="en-US" altLang="zh-CN" sz="2800" i="1"/>
              <a:t>B </a:t>
            </a:r>
            <a:r>
              <a:rPr lang="zh-CN" altLang="en-US" sz="2800"/>
              <a:t>应取怎样的值？  </a:t>
            </a:r>
          </a:p>
        </p:txBody>
      </p:sp>
      <p:grpSp>
        <p:nvGrpSpPr>
          <p:cNvPr id="52258" name="Group 34"/>
          <p:cNvGrpSpPr>
            <a:grpSpLocks/>
          </p:cNvGrpSpPr>
          <p:nvPr/>
        </p:nvGrpSpPr>
        <p:grpSpPr bwMode="auto">
          <a:xfrm>
            <a:off x="568325" y="3905250"/>
            <a:ext cx="7891463" cy="519113"/>
            <a:chOff x="358" y="2460"/>
            <a:chExt cx="4971" cy="327"/>
          </a:xfrm>
        </p:grpSpPr>
        <p:sp>
          <p:nvSpPr>
            <p:cNvPr id="52246" name="Rectangle 22"/>
            <p:cNvSpPr>
              <a:spLocks noChangeArrowheads="1"/>
            </p:cNvSpPr>
            <p:nvPr/>
          </p:nvSpPr>
          <p:spPr bwMode="auto">
            <a:xfrm>
              <a:off x="358" y="2460"/>
              <a:ext cx="20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为此在</a:t>
              </a:r>
              <a:r>
                <a:rPr lang="zh-CN" altLang="en-US" sz="1400"/>
                <a:t> </a:t>
              </a:r>
              <a:r>
                <a:rPr lang="en-US" altLang="zh-CN"/>
                <a:t>(4)</a:t>
              </a:r>
              <a:r>
                <a:rPr lang="en-US" altLang="zh-CN" sz="1400"/>
                <a:t> </a:t>
              </a:r>
              <a:r>
                <a:rPr lang="zh-CN" altLang="en-US"/>
                <a:t>式中先令 </a:t>
              </a:r>
            </a:p>
          </p:txBody>
        </p:sp>
        <p:graphicFrame>
          <p:nvGraphicFramePr>
            <p:cNvPr id="52245" name="Object 21"/>
            <p:cNvGraphicFramePr>
              <a:graphicFrameLocks noChangeAspect="1"/>
            </p:cNvGraphicFramePr>
            <p:nvPr/>
          </p:nvGraphicFramePr>
          <p:xfrm>
            <a:off x="2345" y="2505"/>
            <a:ext cx="298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84" name="Equation" r:id="rId13" imgW="4737100" imgH="431800" progId="Equation.DSMT4">
                    <p:embed/>
                  </p:oleObj>
                </mc:Choice>
                <mc:Fallback>
                  <p:oleObj name="Equation" r:id="rId13" imgW="4737100" imgH="4318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45" y="2505"/>
                          <a:ext cx="298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47" name="Object 23"/>
          <p:cNvGraphicFramePr>
            <a:graphicFrameLocks noChangeAspect="1"/>
          </p:cNvGraphicFramePr>
          <p:nvPr/>
        </p:nvGraphicFramePr>
        <p:xfrm>
          <a:off x="658813" y="4627563"/>
          <a:ext cx="2590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5" name="Equation" r:id="rId15" imgW="2590800" imgH="431800" progId="Equation.DSMT4">
                  <p:embed/>
                </p:oleObj>
              </mc:Choice>
              <mc:Fallback>
                <p:oleObj name="Equation" r:id="rId15" imgW="2590800" imgH="431800" progId="Equation.DSMT4">
                  <p:embed/>
                  <p:pic>
                    <p:nvPicPr>
                      <p:cNvPr id="0" name="Picture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813" y="4627563"/>
                        <a:ext cx="2590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9" name="Object 25"/>
          <p:cNvGraphicFramePr>
            <a:graphicFrameLocks noChangeAspect="1"/>
          </p:cNvGraphicFramePr>
          <p:nvPr/>
        </p:nvGraphicFramePr>
        <p:xfrm>
          <a:off x="1798638" y="5149850"/>
          <a:ext cx="55816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86" name="Equation" r:id="rId17" imgW="5575300" imgH="914400" progId="Equation.DSMT4">
                  <p:embed/>
                </p:oleObj>
              </mc:Choice>
              <mc:Fallback>
                <p:oleObj name="Equation" r:id="rId17" imgW="5575300" imgH="91440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8638" y="5149850"/>
                        <a:ext cx="558165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6" name="Object 2"/>
          <p:cNvGraphicFramePr>
            <a:graphicFrameLocks noChangeAspect="1"/>
          </p:cNvGraphicFramePr>
          <p:nvPr/>
        </p:nvGraphicFramePr>
        <p:xfrm>
          <a:off x="655638" y="525463"/>
          <a:ext cx="7229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68" name="Equation" r:id="rId3" imgW="7226300" imgH="444500" progId="Equation.DSMT4">
                  <p:embed/>
                </p:oleObj>
              </mc:Choice>
              <mc:Fallback>
                <p:oleObj name="Equation" r:id="rId3" imgW="7226300" imgH="4445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525463"/>
                        <a:ext cx="72294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5" name="Group 21"/>
          <p:cNvGrpSpPr>
            <a:grpSpLocks/>
          </p:cNvGrpSpPr>
          <p:nvPr/>
        </p:nvGrpSpPr>
        <p:grpSpPr bwMode="auto">
          <a:xfrm>
            <a:off x="846138" y="1074738"/>
            <a:ext cx="7810500" cy="914400"/>
            <a:chOff x="509" y="671"/>
            <a:chExt cx="4920" cy="576"/>
          </a:xfrm>
        </p:grpSpPr>
        <p:graphicFrame>
          <p:nvGraphicFramePr>
            <p:cNvPr id="72708" name="Object 4"/>
            <p:cNvGraphicFramePr>
              <a:graphicFrameLocks noChangeAspect="1"/>
            </p:cNvGraphicFramePr>
            <p:nvPr/>
          </p:nvGraphicFramePr>
          <p:xfrm>
            <a:off x="509" y="671"/>
            <a:ext cx="4458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69" name="Equation" r:id="rId5" imgW="7073900" imgH="914400" progId="Equation.DSMT4">
                    <p:embed/>
                  </p:oleObj>
                </mc:Choice>
                <mc:Fallback>
                  <p:oleObj name="Equation" r:id="rId5" imgW="7073900" imgH="9144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" y="671"/>
                          <a:ext cx="4458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0" name="Rectangle 6"/>
            <p:cNvSpPr>
              <a:spLocks noChangeArrowheads="1"/>
            </p:cNvSpPr>
            <p:nvPr/>
          </p:nvSpPr>
          <p:spPr bwMode="auto">
            <a:xfrm>
              <a:off x="4921" y="754"/>
              <a:ext cx="5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en-US" altLang="zh-CN">
                  <a:cs typeface="Times New Roman" panose="02020603050405020304" pitchFamily="18" charset="0"/>
                </a:rPr>
                <a:t>  </a:t>
              </a:r>
              <a:r>
                <a:rPr lang="en-US" altLang="zh-CN"/>
                <a:t>(5)</a:t>
              </a:r>
              <a:r>
                <a:rPr lang="en-US" altLang="zh-CN" sz="900"/>
                <a:t> </a:t>
              </a:r>
              <a:endParaRPr lang="en-US" altLang="zh-CN" sz="2400" b="0"/>
            </a:p>
          </p:txBody>
        </p:sp>
      </p:grp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541338" y="1993900"/>
            <a:ext cx="80089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容易看出</a:t>
            </a:r>
            <a:r>
              <a:rPr lang="en-US" altLang="zh-CN" sz="2800"/>
              <a:t>, (5) </a:t>
            </a:r>
            <a:r>
              <a:rPr lang="zh-CN" altLang="en-US" sz="2800"/>
              <a:t>式右边的极限正是关于 </a:t>
            </a:r>
            <a:r>
              <a:rPr lang="en-US" altLang="zh-CN" sz="2800" i="1"/>
              <a:t>x </a:t>
            </a:r>
            <a:r>
              <a:rPr lang="zh-CN" altLang="en-US" sz="2800"/>
              <a:t>的一元函数</a:t>
            </a: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655638" y="2689225"/>
          <a:ext cx="42957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70" name="Equation" r:id="rId7" imgW="4292600" imgH="444500" progId="Equation.DSMT4">
                  <p:embed/>
                </p:oleObj>
              </mc:Choice>
              <mc:Fallback>
                <p:oleObj name="Equation" r:id="rId7" imgW="4292600" imgH="4445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2689225"/>
                        <a:ext cx="42957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23" name="Group 19"/>
          <p:cNvGrpSpPr>
            <a:grpSpLocks/>
          </p:cNvGrpSpPr>
          <p:nvPr/>
        </p:nvGrpSpPr>
        <p:grpSpPr bwMode="auto">
          <a:xfrm>
            <a:off x="587375" y="3290888"/>
            <a:ext cx="7416800" cy="533400"/>
            <a:chOff x="341" y="2151"/>
            <a:chExt cx="4672" cy="336"/>
          </a:xfrm>
        </p:grpSpPr>
        <p:sp>
          <p:nvSpPr>
            <p:cNvPr id="72715" name="Rectangle 11"/>
            <p:cNvSpPr>
              <a:spLocks noChangeArrowheads="1"/>
            </p:cNvSpPr>
            <p:nvPr/>
          </p:nvSpPr>
          <p:spPr bwMode="auto">
            <a:xfrm>
              <a:off x="341" y="2160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类似地</a:t>
              </a:r>
              <a:r>
                <a:rPr lang="en-US" altLang="zh-CN"/>
                <a:t>, </a:t>
              </a:r>
              <a:endParaRPr lang="en-US" altLang="zh-CN" sz="2400" b="0"/>
            </a:p>
          </p:txBody>
        </p:sp>
        <p:graphicFrame>
          <p:nvGraphicFramePr>
            <p:cNvPr id="72714" name="Object 10"/>
            <p:cNvGraphicFramePr>
              <a:graphicFrameLocks noChangeAspect="1"/>
            </p:cNvGraphicFramePr>
            <p:nvPr/>
          </p:nvGraphicFramePr>
          <p:xfrm>
            <a:off x="1174" y="2208"/>
            <a:ext cx="288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71" name="Equation" r:id="rId9" imgW="4584700" imgH="431800" progId="Equation.DSMT4">
                    <p:embed/>
                  </p:oleObj>
                </mc:Choice>
                <mc:Fallback>
                  <p:oleObj name="Equation" r:id="rId9" imgW="4584700" imgH="4318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4" y="2208"/>
                          <a:ext cx="288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6" name="Rectangle 12"/>
            <p:cNvSpPr>
              <a:spLocks noChangeArrowheads="1"/>
            </p:cNvSpPr>
            <p:nvPr/>
          </p:nvSpPr>
          <p:spPr bwMode="auto">
            <a:xfrm>
              <a:off x="3997" y="2151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又可得到</a:t>
              </a:r>
              <a:endParaRPr lang="zh-CN" altLang="en-US" b="0"/>
            </a:p>
          </p:txBody>
        </p:sp>
      </p:grpSp>
      <p:grpSp>
        <p:nvGrpSpPr>
          <p:cNvPr id="72726" name="Group 22"/>
          <p:cNvGrpSpPr>
            <a:grpSpLocks/>
          </p:cNvGrpSpPr>
          <p:nvPr/>
        </p:nvGrpSpPr>
        <p:grpSpPr bwMode="auto">
          <a:xfrm>
            <a:off x="831850" y="3886200"/>
            <a:ext cx="7772400" cy="962025"/>
            <a:chOff x="524" y="2552"/>
            <a:chExt cx="4896" cy="606"/>
          </a:xfrm>
        </p:grpSpPr>
        <p:graphicFrame>
          <p:nvGraphicFramePr>
            <p:cNvPr id="72717" name="Object 13"/>
            <p:cNvGraphicFramePr>
              <a:graphicFrameLocks noChangeAspect="1"/>
            </p:cNvGraphicFramePr>
            <p:nvPr/>
          </p:nvGraphicFramePr>
          <p:xfrm>
            <a:off x="524" y="2552"/>
            <a:ext cx="4506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72" name="Equation" r:id="rId11" imgW="7150100" imgH="965200" progId="Equation.DSMT4">
                    <p:embed/>
                  </p:oleObj>
                </mc:Choice>
                <mc:Fallback>
                  <p:oleObj name="Equation" r:id="rId11" imgW="7150100" imgH="9652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4" y="2552"/>
                          <a:ext cx="4506" cy="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9" name="Rectangle 15"/>
            <p:cNvSpPr>
              <a:spLocks noChangeArrowheads="1"/>
            </p:cNvSpPr>
            <p:nvPr/>
          </p:nvSpPr>
          <p:spPr bwMode="auto">
            <a:xfrm>
              <a:off x="4816" y="2659"/>
              <a:ext cx="6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>
                  <a:latin typeface="宋体" panose="02010600030101010101" pitchFamily="2" charset="-122"/>
                </a:rPr>
                <a:t>  </a:t>
              </a:r>
              <a:r>
                <a:rPr lang="en-US" altLang="zh-CN" sz="2800"/>
                <a:t>(6)</a:t>
              </a:r>
              <a:endParaRPr lang="en-US" altLang="zh-CN" b="0"/>
            </a:p>
          </p:txBody>
        </p:sp>
      </p:grpSp>
      <p:grpSp>
        <p:nvGrpSpPr>
          <p:cNvPr id="72727" name="Group 23"/>
          <p:cNvGrpSpPr>
            <a:grpSpLocks/>
          </p:cNvGrpSpPr>
          <p:nvPr/>
        </p:nvGrpSpPr>
        <p:grpSpPr bwMode="auto">
          <a:xfrm>
            <a:off x="573088" y="4941888"/>
            <a:ext cx="7959725" cy="519112"/>
            <a:chOff x="361" y="3113"/>
            <a:chExt cx="5014" cy="327"/>
          </a:xfrm>
        </p:grpSpPr>
        <p:sp>
          <p:nvSpPr>
            <p:cNvPr id="72721" name="Rectangle 17"/>
            <p:cNvSpPr>
              <a:spLocks noChangeArrowheads="1"/>
            </p:cNvSpPr>
            <p:nvPr/>
          </p:nvSpPr>
          <p:spPr bwMode="auto">
            <a:xfrm>
              <a:off x="361" y="3113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latin typeface="宋体" panose="02010600030101010101" pitchFamily="2" charset="-122"/>
                </a:rPr>
                <a:t>它是关于</a:t>
              </a:r>
              <a:r>
                <a:rPr lang="zh-CN" altLang="en-US"/>
                <a:t> </a:t>
              </a:r>
              <a:r>
                <a:rPr lang="en-US" altLang="zh-CN" i="1"/>
                <a:t>y </a:t>
              </a:r>
              <a:r>
                <a:rPr lang="zh-CN" altLang="en-US">
                  <a:latin typeface="宋体" panose="02010600030101010101" pitchFamily="2" charset="-122"/>
                </a:rPr>
                <a:t>的一元函数</a:t>
              </a:r>
              <a:endParaRPr lang="zh-CN" altLang="en-US" sz="2400" b="0"/>
            </a:p>
          </p:txBody>
        </p:sp>
        <p:graphicFrame>
          <p:nvGraphicFramePr>
            <p:cNvPr id="72720" name="Object 16"/>
            <p:cNvGraphicFramePr>
              <a:graphicFrameLocks noChangeAspect="1"/>
            </p:cNvGraphicFramePr>
            <p:nvPr/>
          </p:nvGraphicFramePr>
          <p:xfrm>
            <a:off x="2681" y="3146"/>
            <a:ext cx="269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973" name="Equation" r:id="rId13" imgW="4279900" imgH="444500" progId="Equation.DSMT4">
                    <p:embed/>
                  </p:oleObj>
                </mc:Choice>
                <mc:Fallback>
                  <p:oleObj name="Equation" r:id="rId13" imgW="4279900" imgH="4445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1" y="3146"/>
                          <a:ext cx="269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22" name="Rectangle 18"/>
          <p:cNvSpPr>
            <a:spLocks noChangeArrowheads="1"/>
          </p:cNvSpPr>
          <p:nvPr/>
        </p:nvSpPr>
        <p:spPr bwMode="auto">
          <a:xfrm>
            <a:off x="612775" y="5573713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二元函数当固定其中一个自变量时</a:t>
            </a:r>
            <a:r>
              <a:rPr lang="en-US" altLang="zh-CN"/>
              <a:t>,  </a:t>
            </a:r>
            <a:r>
              <a:rPr lang="zh-CN" altLang="en-US"/>
              <a:t>它对另一个自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611188" y="549275"/>
            <a:ext cx="7891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变量的导数称为该函数的偏导数</a:t>
            </a:r>
            <a:r>
              <a:rPr lang="en-US" altLang="zh-CN" sz="2800"/>
              <a:t>,  </a:t>
            </a:r>
            <a:r>
              <a:rPr lang="zh-CN" altLang="en-US" sz="2800"/>
              <a:t>一般定义如下</a:t>
            </a:r>
            <a:r>
              <a:rPr lang="en-US" altLang="zh-CN" sz="2800"/>
              <a:t>:  </a:t>
            </a:r>
          </a:p>
        </p:txBody>
      </p:sp>
      <p:grpSp>
        <p:nvGrpSpPr>
          <p:cNvPr id="71698" name="Group 18"/>
          <p:cNvGrpSpPr>
            <a:grpSpLocks/>
          </p:cNvGrpSpPr>
          <p:nvPr/>
        </p:nvGrpSpPr>
        <p:grpSpPr bwMode="auto">
          <a:xfrm>
            <a:off x="674688" y="1868488"/>
            <a:ext cx="5211762" cy="519112"/>
            <a:chOff x="491" y="1243"/>
            <a:chExt cx="3283" cy="327"/>
          </a:xfrm>
        </p:grpSpPr>
        <p:graphicFrame>
          <p:nvGraphicFramePr>
            <p:cNvPr id="71685" name="Object 5"/>
            <p:cNvGraphicFramePr>
              <a:graphicFrameLocks noChangeAspect="1"/>
            </p:cNvGraphicFramePr>
            <p:nvPr/>
          </p:nvGraphicFramePr>
          <p:xfrm>
            <a:off x="491" y="1282"/>
            <a:ext cx="220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7" name="Equation" r:id="rId3" imgW="3505200" imgH="457200" progId="Equation.DSMT4">
                    <p:embed/>
                  </p:oleObj>
                </mc:Choice>
                <mc:Fallback>
                  <p:oleObj name="Equation" r:id="rId3" imgW="3505200" imgH="4572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1282"/>
                          <a:ext cx="2208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87" name="Rectangle 7"/>
            <p:cNvSpPr>
              <a:spLocks noChangeArrowheads="1"/>
            </p:cNvSpPr>
            <p:nvPr/>
          </p:nvSpPr>
          <p:spPr bwMode="auto">
            <a:xfrm>
              <a:off x="2590" y="1243"/>
              <a:ext cx="11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800"/>
                <a:t> </a:t>
              </a:r>
              <a:r>
                <a:rPr lang="zh-CN" altLang="en-US" sz="2800"/>
                <a:t>则当极限  </a:t>
              </a:r>
              <a:endParaRPr lang="zh-CN" altLang="en-US" b="0"/>
            </a:p>
          </p:txBody>
        </p:sp>
      </p:grpSp>
      <p:grpSp>
        <p:nvGrpSpPr>
          <p:cNvPr id="71705" name="Group 25"/>
          <p:cNvGrpSpPr>
            <a:grpSpLocks/>
          </p:cNvGrpSpPr>
          <p:nvPr/>
        </p:nvGrpSpPr>
        <p:grpSpPr bwMode="auto">
          <a:xfrm>
            <a:off x="601663" y="3573463"/>
            <a:ext cx="8102600" cy="538162"/>
            <a:chOff x="379" y="2251"/>
            <a:chExt cx="5104" cy="339"/>
          </a:xfrm>
        </p:grpSpPr>
        <p:sp>
          <p:nvSpPr>
            <p:cNvPr id="71692" name="Rectangle 12"/>
            <p:cNvSpPr>
              <a:spLocks noChangeArrowheads="1"/>
            </p:cNvSpPr>
            <p:nvPr/>
          </p:nvSpPr>
          <p:spPr bwMode="auto">
            <a:xfrm>
              <a:off x="379" y="2251"/>
              <a:ext cx="20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存在时</a:t>
              </a:r>
              <a:r>
                <a:rPr lang="en-US" altLang="zh-CN">
                  <a:cs typeface="Times New Roman" panose="02020603050405020304" pitchFamily="18" charset="0"/>
                </a:rPr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称此极限为 </a:t>
              </a:r>
              <a:endParaRPr lang="zh-CN" altLang="en-US" sz="2400" b="0"/>
            </a:p>
          </p:txBody>
        </p:sp>
        <p:graphicFrame>
          <p:nvGraphicFramePr>
            <p:cNvPr id="71691" name="Object 11"/>
            <p:cNvGraphicFramePr>
              <a:graphicFrameLocks noChangeAspect="1"/>
            </p:cNvGraphicFramePr>
            <p:nvPr/>
          </p:nvGraphicFramePr>
          <p:xfrm>
            <a:off x="2311" y="2279"/>
            <a:ext cx="15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08" name="Equation" r:id="rId5" imgW="2413000" imgH="444500" progId="Equation.DSMT4">
                    <p:embed/>
                  </p:oleObj>
                </mc:Choice>
                <mc:Fallback>
                  <p:oleObj name="Equation" r:id="rId5" imgW="2413000" imgH="4445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1" y="2279"/>
                          <a:ext cx="151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3" name="Rectangle 13"/>
            <p:cNvSpPr>
              <a:spLocks noChangeArrowheads="1"/>
            </p:cNvSpPr>
            <p:nvPr/>
          </p:nvSpPr>
          <p:spPr bwMode="auto">
            <a:xfrm>
              <a:off x="3719" y="2263"/>
              <a:ext cx="17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关于</a:t>
              </a:r>
              <a:r>
                <a:rPr lang="en-US" altLang="zh-CN" i="1">
                  <a:solidFill>
                    <a:srgbClr val="0000FF"/>
                  </a:solidFill>
                </a:rPr>
                <a:t>x </a:t>
              </a:r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的偏导数</a:t>
              </a:r>
              <a:r>
                <a:rPr lang="en-US" altLang="zh-CN"/>
                <a:t>, </a:t>
              </a:r>
              <a:r>
                <a:rPr lang="en-US" altLang="zh-CN" sz="900"/>
                <a:t> </a:t>
              </a:r>
              <a:endParaRPr lang="en-US" altLang="zh-CN" sz="2400" b="0"/>
            </a:p>
          </p:txBody>
        </p:sp>
      </p:grpSp>
      <p:sp>
        <p:nvSpPr>
          <p:cNvPr id="71694" name="Rectangle 14"/>
          <p:cNvSpPr>
            <a:spLocks noChangeArrowheads="1"/>
          </p:cNvSpPr>
          <p:nvPr/>
        </p:nvSpPr>
        <p:spPr bwMode="auto">
          <a:xfrm>
            <a:off x="592138" y="4192588"/>
            <a:ext cx="1458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记作</a:t>
            </a:r>
          </a:p>
        </p:txBody>
      </p:sp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1579563" y="4873625"/>
          <a:ext cx="58007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09" name="Equation" r:id="rId7" imgW="5803900" imgH="1079500" progId="Equation.DSMT4">
                  <p:embed/>
                </p:oleObj>
              </mc:Choice>
              <mc:Fallback>
                <p:oleObj name="Equation" r:id="rId7" imgW="5803900" imgH="10795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4873625"/>
                        <a:ext cx="58007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06" name="Group 26"/>
          <p:cNvGrpSpPr>
            <a:grpSpLocks/>
          </p:cNvGrpSpPr>
          <p:nvPr/>
        </p:nvGrpSpPr>
        <p:grpSpPr bwMode="auto">
          <a:xfrm>
            <a:off x="547688" y="1154113"/>
            <a:ext cx="7993062" cy="519112"/>
            <a:chOff x="345" y="709"/>
            <a:chExt cx="5035" cy="327"/>
          </a:xfrm>
        </p:grpSpPr>
        <p:graphicFrame>
          <p:nvGraphicFramePr>
            <p:cNvPr id="71683" name="Object 3"/>
            <p:cNvGraphicFramePr>
              <a:graphicFrameLocks noChangeAspect="1"/>
            </p:cNvGraphicFramePr>
            <p:nvPr/>
          </p:nvGraphicFramePr>
          <p:xfrm>
            <a:off x="1156" y="754"/>
            <a:ext cx="422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0" name="Equation" r:id="rId9" imgW="6705600" imgH="444500" progId="Equation.DSMT4">
                    <p:embed/>
                  </p:oleObj>
                </mc:Choice>
                <mc:Fallback>
                  <p:oleObj name="Equation" r:id="rId9" imgW="6705600" imgH="444500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754"/>
                          <a:ext cx="422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0" name="Rectangle 20"/>
            <p:cNvSpPr>
              <a:spLocks noChangeArrowheads="1"/>
            </p:cNvSpPr>
            <p:nvPr/>
          </p:nvSpPr>
          <p:spPr bwMode="auto">
            <a:xfrm>
              <a:off x="345" y="709"/>
              <a:ext cx="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定义 </a:t>
              </a:r>
              <a:r>
                <a:rPr lang="en-US" altLang="zh-CN">
                  <a:solidFill>
                    <a:srgbClr val="FF0000"/>
                  </a:solidFill>
                </a:rPr>
                <a:t>2  </a:t>
              </a:r>
            </a:p>
          </p:txBody>
        </p:sp>
      </p:grpSp>
      <p:grpSp>
        <p:nvGrpSpPr>
          <p:cNvPr id="71703" name="Group 23"/>
          <p:cNvGrpSpPr>
            <a:grpSpLocks/>
          </p:cNvGrpSpPr>
          <p:nvPr/>
        </p:nvGrpSpPr>
        <p:grpSpPr bwMode="auto">
          <a:xfrm>
            <a:off x="1138238" y="2492375"/>
            <a:ext cx="7475537" cy="914400"/>
            <a:chOff x="717" y="1811"/>
            <a:chExt cx="4709" cy="576"/>
          </a:xfrm>
        </p:grpSpPr>
        <p:graphicFrame>
          <p:nvGraphicFramePr>
            <p:cNvPr id="71688" name="Object 8"/>
            <p:cNvGraphicFramePr>
              <a:graphicFrameLocks noChangeAspect="1"/>
            </p:cNvGraphicFramePr>
            <p:nvPr/>
          </p:nvGraphicFramePr>
          <p:xfrm>
            <a:off x="717" y="1811"/>
            <a:ext cx="4110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1" name="Equation" r:id="rId11" imgW="6527800" imgH="914400" progId="Equation.DSMT4">
                    <p:embed/>
                  </p:oleObj>
                </mc:Choice>
                <mc:Fallback>
                  <p:oleObj name="Equation" r:id="rId11" imgW="6527800" imgH="9144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7" y="1811"/>
                          <a:ext cx="4110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702" name="Rectangle 22"/>
            <p:cNvSpPr>
              <a:spLocks noChangeArrowheads="1"/>
            </p:cNvSpPr>
            <p:nvPr/>
          </p:nvSpPr>
          <p:spPr bwMode="auto">
            <a:xfrm>
              <a:off x="5048" y="1888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>
                  <a:solidFill>
                    <a:srgbClr val="0000FF"/>
                  </a:solidFill>
                </a:rPr>
                <a:t>(7)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676" name="Group 20"/>
          <p:cNvGrpSpPr>
            <a:grpSpLocks/>
          </p:cNvGrpSpPr>
          <p:nvPr/>
        </p:nvGrpSpPr>
        <p:grpSpPr bwMode="auto">
          <a:xfrm>
            <a:off x="612775" y="495300"/>
            <a:ext cx="7620000" cy="557213"/>
            <a:chOff x="386" y="312"/>
            <a:chExt cx="4800" cy="351"/>
          </a:xfrm>
        </p:grpSpPr>
        <p:sp>
          <p:nvSpPr>
            <p:cNvPr id="70659" name="Rectangle 3"/>
            <p:cNvSpPr>
              <a:spLocks noChangeArrowheads="1"/>
            </p:cNvSpPr>
            <p:nvPr/>
          </p:nvSpPr>
          <p:spPr bwMode="auto">
            <a:xfrm>
              <a:off x="386" y="312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/>
                <a:t>类似地可定义 </a:t>
              </a:r>
              <a:endParaRPr lang="zh-CN" altLang="en-US" sz="2400" b="0"/>
            </a:p>
          </p:txBody>
        </p:sp>
        <p:graphicFrame>
          <p:nvGraphicFramePr>
            <p:cNvPr id="70658" name="Object 2"/>
            <p:cNvGraphicFramePr>
              <a:graphicFrameLocks noChangeAspect="1"/>
            </p:cNvGraphicFramePr>
            <p:nvPr/>
          </p:nvGraphicFramePr>
          <p:xfrm>
            <a:off x="1788" y="345"/>
            <a:ext cx="15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17" name="Equation" r:id="rId3" imgW="2413000" imgH="444500" progId="Equation.DSMT4">
                    <p:embed/>
                  </p:oleObj>
                </mc:Choice>
                <mc:Fallback>
                  <p:oleObj name="Equation" r:id="rId3" imgW="2413000" imgH="4445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8" y="345"/>
                          <a:ext cx="151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0" name="Rectangle 4"/>
            <p:cNvSpPr>
              <a:spLocks noChangeArrowheads="1"/>
            </p:cNvSpPr>
            <p:nvPr/>
          </p:nvSpPr>
          <p:spPr bwMode="auto">
            <a:xfrm>
              <a:off x="3210" y="336"/>
              <a:ext cx="19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800"/>
                <a:t>关于 </a:t>
              </a:r>
              <a:r>
                <a:rPr lang="en-US" altLang="zh-CN" sz="2800" i="1"/>
                <a:t>y </a:t>
              </a:r>
              <a:r>
                <a:rPr lang="zh-CN" altLang="en-US" sz="2800"/>
                <a:t>的偏导数</a:t>
              </a:r>
              <a:r>
                <a:rPr lang="en-US" altLang="zh-CN" sz="2800"/>
                <a:t>:    </a:t>
              </a:r>
              <a:endParaRPr lang="en-US" altLang="zh-CN" b="0"/>
            </a:p>
          </p:txBody>
        </p:sp>
      </p:grpSp>
      <p:grpSp>
        <p:nvGrpSpPr>
          <p:cNvPr id="70675" name="Group 19"/>
          <p:cNvGrpSpPr>
            <a:grpSpLocks/>
          </p:cNvGrpSpPr>
          <p:nvPr/>
        </p:nvGrpSpPr>
        <p:grpSpPr bwMode="auto">
          <a:xfrm>
            <a:off x="1130300" y="1314450"/>
            <a:ext cx="7421563" cy="962025"/>
            <a:chOff x="700" y="828"/>
            <a:chExt cx="4675" cy="606"/>
          </a:xfrm>
        </p:grpSpPr>
        <p:graphicFrame>
          <p:nvGraphicFramePr>
            <p:cNvPr id="70662" name="Object 6"/>
            <p:cNvGraphicFramePr>
              <a:graphicFrameLocks noChangeAspect="1"/>
            </p:cNvGraphicFramePr>
            <p:nvPr/>
          </p:nvGraphicFramePr>
          <p:xfrm>
            <a:off x="700" y="828"/>
            <a:ext cx="4176" cy="6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18" name="Equation" r:id="rId5" imgW="6629400" imgH="965200" progId="Equation.DSMT4">
                    <p:embed/>
                  </p:oleObj>
                </mc:Choice>
                <mc:Fallback>
                  <p:oleObj name="Equation" r:id="rId5" imgW="6629400" imgH="9652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828"/>
                          <a:ext cx="4176" cy="6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5033" y="1016"/>
            <a:ext cx="342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19" name="Equation" r:id="rId7" imgW="545626" imgH="406048" progId="Equation.DSMT4">
                    <p:embed/>
                  </p:oleObj>
                </mc:Choice>
                <mc:Fallback>
                  <p:oleObj name="Equation" r:id="rId7" imgW="545626" imgH="406048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3" y="1016"/>
                          <a:ext cx="342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649288" y="2420938"/>
            <a:ext cx="154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记作</a:t>
            </a:r>
          </a:p>
        </p:txBody>
      </p:sp>
      <p:graphicFrame>
        <p:nvGraphicFramePr>
          <p:cNvPr id="7066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367635"/>
              </p:ext>
            </p:extLst>
          </p:nvPr>
        </p:nvGraphicFramePr>
        <p:xfrm>
          <a:off x="1619672" y="2919090"/>
          <a:ext cx="58007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20" name="Equation" r:id="rId9" imgW="5803900" imgH="1079500" progId="Equation.DSMT4">
                  <p:embed/>
                </p:oleObj>
              </mc:Choice>
              <mc:Fallback>
                <p:oleObj name="Equation" r:id="rId9" imgW="5803900" imgH="10795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2919090"/>
                        <a:ext cx="5800725" cy="1076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673" name="Group 17"/>
          <p:cNvGrpSpPr>
            <a:grpSpLocks/>
          </p:cNvGrpSpPr>
          <p:nvPr/>
        </p:nvGrpSpPr>
        <p:grpSpPr bwMode="auto">
          <a:xfrm>
            <a:off x="592138" y="4098925"/>
            <a:ext cx="7632700" cy="914400"/>
            <a:chOff x="431" y="2537"/>
            <a:chExt cx="4808" cy="576"/>
          </a:xfrm>
        </p:grpSpPr>
        <p:sp>
          <p:nvSpPr>
            <p:cNvPr id="70669" name="Rectangle 13"/>
            <p:cNvSpPr>
              <a:spLocks noChangeArrowheads="1"/>
            </p:cNvSpPr>
            <p:nvPr/>
          </p:nvSpPr>
          <p:spPr bwMode="auto">
            <a:xfrm>
              <a:off x="431" y="2604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注</a:t>
              </a: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</a:rPr>
                <a:t>1 </a:t>
              </a:r>
              <a:endParaRPr lang="en-US" altLang="zh-CN" sz="2400" b="0"/>
            </a:p>
          </p:txBody>
        </p:sp>
        <p:graphicFrame>
          <p:nvGraphicFramePr>
            <p:cNvPr id="70668" name="Object 12"/>
            <p:cNvGraphicFramePr>
              <a:graphicFrameLocks noChangeAspect="1"/>
            </p:cNvGraphicFramePr>
            <p:nvPr/>
          </p:nvGraphicFramePr>
          <p:xfrm>
            <a:off x="937" y="2537"/>
            <a:ext cx="4302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921" name="Equation" r:id="rId11" imgW="6832600" imgH="914400" progId="Equation.DSMT4">
                    <p:embed/>
                  </p:oleObj>
                </mc:Choice>
                <mc:Fallback>
                  <p:oleObj name="Equation" r:id="rId11" imgW="6832600" imgH="9144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7" y="2537"/>
                          <a:ext cx="4302" cy="5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0670" name="Object 14"/>
          <p:cNvGraphicFramePr>
            <a:graphicFrameLocks noChangeAspect="1"/>
          </p:cNvGraphicFramePr>
          <p:nvPr/>
        </p:nvGraphicFramePr>
        <p:xfrm>
          <a:off x="674688" y="5173663"/>
          <a:ext cx="58197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922" name="Equation" r:id="rId13" imgW="5816600" imgH="850900" progId="Equation.DSMT4">
                  <p:embed/>
                </p:oleObj>
              </mc:Choice>
              <mc:Fallback>
                <p:oleObj name="Equation" r:id="rId13" imgW="5816600" imgH="8509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5173663"/>
                        <a:ext cx="58197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62" name="Group 30"/>
          <p:cNvGrpSpPr>
            <a:grpSpLocks/>
          </p:cNvGrpSpPr>
          <p:nvPr/>
        </p:nvGrpSpPr>
        <p:grpSpPr bwMode="auto">
          <a:xfrm>
            <a:off x="592138" y="476250"/>
            <a:ext cx="7897812" cy="533400"/>
            <a:chOff x="373" y="300"/>
            <a:chExt cx="4975" cy="336"/>
          </a:xfrm>
        </p:grpSpPr>
        <p:sp>
          <p:nvSpPr>
            <p:cNvPr id="69635" name="Rectangle 3"/>
            <p:cNvSpPr>
              <a:spLocks noChangeArrowheads="1"/>
            </p:cNvSpPr>
            <p:nvPr/>
          </p:nvSpPr>
          <p:spPr bwMode="auto">
            <a:xfrm>
              <a:off x="373" y="300"/>
              <a:ext cx="19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solidFill>
                    <a:srgbClr val="0000FF"/>
                  </a:solidFill>
                  <a:cs typeface="Times New Roman" panose="02020603050405020304" pitchFamily="18" charset="0"/>
                </a:rPr>
                <a:t>注</a:t>
              </a:r>
              <a:r>
                <a:rPr lang="en-US" altLang="zh-CN">
                  <a:solidFill>
                    <a:srgbClr val="0000FF"/>
                  </a:solidFill>
                  <a:cs typeface="Times New Roman" panose="02020603050405020304" pitchFamily="18" charset="0"/>
                </a:rPr>
                <a:t>2  </a:t>
              </a:r>
              <a:r>
                <a:rPr lang="zh-CN" altLang="en-US">
                  <a:cs typeface="Times New Roman" panose="02020603050405020304" pitchFamily="18" charset="0"/>
                </a:rPr>
                <a:t>在上述定义中</a:t>
              </a:r>
              <a:r>
                <a:rPr lang="en-US" altLang="zh-CN">
                  <a:cs typeface="Times New Roman" panose="02020603050405020304" pitchFamily="18" charset="0"/>
                </a:rPr>
                <a:t>,</a:t>
              </a:r>
              <a:endParaRPr lang="en-US" altLang="zh-CN" sz="2400" b="0"/>
            </a:p>
          </p:txBody>
        </p:sp>
        <p:graphicFrame>
          <p:nvGraphicFramePr>
            <p:cNvPr id="69634" name="Object 2"/>
            <p:cNvGraphicFramePr>
              <a:graphicFrameLocks noChangeAspect="1"/>
            </p:cNvGraphicFramePr>
            <p:nvPr/>
          </p:nvGraphicFramePr>
          <p:xfrm>
            <a:off x="2301" y="309"/>
            <a:ext cx="151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47" name="Equation" r:id="rId3" imgW="2413000" imgH="444500" progId="Equation.DSMT4">
                    <p:embed/>
                  </p:oleObj>
                </mc:Choice>
                <mc:Fallback>
                  <p:oleObj name="Equation" r:id="rId3" imgW="2413000" imgH="4445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1" y="309"/>
                          <a:ext cx="1518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36" name="Rectangle 4"/>
            <p:cNvSpPr>
              <a:spLocks noChangeArrowheads="1"/>
            </p:cNvSpPr>
            <p:nvPr/>
          </p:nvSpPr>
          <p:spPr bwMode="auto">
            <a:xfrm>
              <a:off x="3747" y="309"/>
              <a:ext cx="160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存在对 </a:t>
              </a:r>
              <a:r>
                <a:rPr lang="en-US" altLang="zh-CN" i="1"/>
                <a:t>x </a:t>
              </a:r>
              <a:r>
                <a:rPr lang="en-US" altLang="zh-CN"/>
                <a:t>(</a:t>
              </a:r>
              <a:r>
                <a:rPr lang="zh-CN" altLang="en-US">
                  <a:cs typeface="Times New Roman" panose="02020603050405020304" pitchFamily="18" charset="0"/>
                </a:rPr>
                <a:t>或 </a:t>
              </a:r>
              <a:r>
                <a:rPr lang="en-US" altLang="zh-CN" i="1">
                  <a:cs typeface="Times New Roman" panose="02020603050405020304" pitchFamily="18" charset="0"/>
                </a:rPr>
                <a:t>y</a:t>
              </a:r>
              <a:r>
                <a:rPr lang="en-US" altLang="zh-CN">
                  <a:cs typeface="Times New Roman" panose="02020603050405020304" pitchFamily="18" charset="0"/>
                </a:rPr>
                <a:t>) </a:t>
              </a:r>
              <a:endParaRPr lang="en-US" altLang="zh-CN" sz="2400" b="0"/>
            </a:p>
          </p:txBody>
        </p:sp>
      </p:grpSp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684213" y="1196975"/>
          <a:ext cx="3914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8" name="Equation" r:id="rId5" imgW="3911600" imgH="431800" progId="Equation.DSMT4">
                  <p:embed/>
                </p:oleObj>
              </mc:Choice>
              <mc:Fallback>
                <p:oleObj name="Equation" r:id="rId5" imgW="3911600" imgH="4318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3914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2208213" y="1712913"/>
          <a:ext cx="42799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49" name="Equation" r:id="rId7" imgW="4279900" imgH="558800" progId="Equation.DSMT4">
                  <p:embed/>
                </p:oleObj>
              </mc:Choice>
              <mc:Fallback>
                <p:oleObj name="Equation" r:id="rId7" imgW="4279900" imgH="5588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1712913"/>
                        <a:ext cx="427990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674688" y="2320925"/>
          <a:ext cx="756602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950" name="Equation" r:id="rId9" imgW="7569200" imgH="609600" progId="Equation.DSMT4">
                  <p:embed/>
                </p:oleObj>
              </mc:Choice>
              <mc:Fallback>
                <p:oleObj name="Equation" r:id="rId9" imgW="7569200" imgH="609600" progId="Equation.DSMT4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2320925"/>
                        <a:ext cx="7566025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Rectangle 15"/>
          <p:cNvSpPr>
            <a:spLocks noChangeArrowheads="1"/>
          </p:cNvSpPr>
          <p:nvPr/>
        </p:nvSpPr>
        <p:spPr bwMode="auto">
          <a:xfrm>
            <a:off x="577850" y="3019425"/>
            <a:ext cx="813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l"/>
            <a:r>
              <a:rPr lang="zh-CN" altLang="en-US"/>
              <a:t>显然，在定义域的内点处总能满足这种要求，而在 </a:t>
            </a:r>
          </a:p>
        </p:txBody>
      </p:sp>
      <p:sp>
        <p:nvSpPr>
          <p:cNvPr id="69648" name="Rectangle 16"/>
          <p:cNvSpPr>
            <a:spLocks noChangeArrowheads="1"/>
          </p:cNvSpPr>
          <p:nvPr/>
        </p:nvSpPr>
        <p:spPr bwMode="auto">
          <a:xfrm>
            <a:off x="573088" y="3595688"/>
            <a:ext cx="6519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界点处则往往无法考虑偏导数．</a:t>
            </a:r>
          </a:p>
        </p:txBody>
      </p:sp>
      <p:grpSp>
        <p:nvGrpSpPr>
          <p:cNvPr id="69665" name="Group 33"/>
          <p:cNvGrpSpPr>
            <a:grpSpLocks/>
          </p:cNvGrpSpPr>
          <p:nvPr/>
        </p:nvGrpSpPr>
        <p:grpSpPr bwMode="auto">
          <a:xfrm>
            <a:off x="596900" y="4171950"/>
            <a:ext cx="7993063" cy="590550"/>
            <a:chOff x="376" y="2628"/>
            <a:chExt cx="5035" cy="372"/>
          </a:xfrm>
        </p:grpSpPr>
        <p:graphicFrame>
          <p:nvGraphicFramePr>
            <p:cNvPr id="69650" name="Object 18"/>
            <p:cNvGraphicFramePr>
              <a:graphicFrameLocks noChangeAspect="1"/>
            </p:cNvGraphicFramePr>
            <p:nvPr/>
          </p:nvGraphicFramePr>
          <p:xfrm>
            <a:off x="1056" y="2718"/>
            <a:ext cx="1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51" name="Equation" r:id="rId11" imgW="1854200" imgH="393700" progId="Equation.DSMT4">
                    <p:embed/>
                  </p:oleObj>
                </mc:Choice>
                <mc:Fallback>
                  <p:oleObj name="Equation" r:id="rId11" imgW="1854200" imgH="393700" progId="Equation.DSMT4">
                    <p:embed/>
                    <p:pic>
                      <p:nvPicPr>
                        <p:cNvPr id="0" name="Picture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718"/>
                          <a:ext cx="1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9" name="Object 17"/>
            <p:cNvGraphicFramePr>
              <a:graphicFrameLocks noChangeAspect="1"/>
            </p:cNvGraphicFramePr>
            <p:nvPr/>
          </p:nvGraphicFramePr>
          <p:xfrm>
            <a:off x="4039" y="2699"/>
            <a:ext cx="65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52" name="Equation" r:id="rId13" imgW="1040948" imgH="393529" progId="Equation.DSMT4">
                    <p:embed/>
                  </p:oleObj>
                </mc:Choice>
                <mc:Fallback>
                  <p:oleObj name="Equation" r:id="rId13" imgW="1040948" imgH="393529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9" y="2699"/>
                          <a:ext cx="65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1" name="Rectangle 19"/>
            <p:cNvSpPr>
              <a:spLocks noChangeArrowheads="1"/>
            </p:cNvSpPr>
            <p:nvPr/>
          </p:nvSpPr>
          <p:spPr bwMode="auto">
            <a:xfrm>
              <a:off x="376" y="2673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若函数 </a:t>
              </a:r>
              <a:endParaRPr lang="zh-CN" altLang="en-US" sz="2400" b="0"/>
            </a:p>
          </p:txBody>
        </p:sp>
        <p:sp>
          <p:nvSpPr>
            <p:cNvPr id="69652" name="Rectangle 20"/>
            <p:cNvSpPr>
              <a:spLocks noChangeArrowheads="1"/>
            </p:cNvSpPr>
            <p:nvPr/>
          </p:nvSpPr>
          <p:spPr bwMode="auto">
            <a:xfrm>
              <a:off x="2141" y="2646"/>
              <a:ext cx="20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在区域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上每一点 </a:t>
              </a:r>
              <a:endParaRPr lang="zh-CN" altLang="en-US" sz="2400" b="0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4602" y="2628"/>
              <a:ext cx="8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都存在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grpSp>
        <p:nvGrpSpPr>
          <p:cNvPr id="69666" name="Group 34"/>
          <p:cNvGrpSpPr>
            <a:grpSpLocks/>
          </p:cNvGrpSpPr>
          <p:nvPr/>
        </p:nvGrpSpPr>
        <p:grpSpPr bwMode="auto">
          <a:xfrm>
            <a:off x="598488" y="4891088"/>
            <a:ext cx="7891462" cy="519112"/>
            <a:chOff x="377" y="3081"/>
            <a:chExt cx="4971" cy="327"/>
          </a:xfrm>
        </p:grpSpPr>
        <p:sp>
          <p:nvSpPr>
            <p:cNvPr id="69655" name="Rectangle 23"/>
            <p:cNvSpPr>
              <a:spLocks noChangeArrowheads="1"/>
            </p:cNvSpPr>
            <p:nvPr/>
          </p:nvSpPr>
          <p:spPr bwMode="auto">
            <a:xfrm>
              <a:off x="377" y="3081"/>
              <a:ext cx="30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对 </a:t>
              </a:r>
              <a:r>
                <a:rPr lang="en-US" altLang="zh-CN" i="1"/>
                <a:t>x</a:t>
              </a:r>
              <a:r>
                <a:rPr lang="en-US" altLang="zh-CN" sz="1200" i="1"/>
                <a:t>  </a:t>
              </a:r>
              <a:r>
                <a:rPr lang="en-US" altLang="zh-CN"/>
                <a:t>(</a:t>
              </a:r>
              <a:r>
                <a:rPr lang="en-US" altLang="zh-CN" sz="1200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或对</a:t>
              </a:r>
              <a:r>
                <a:rPr lang="en-US" altLang="zh-CN" i="1"/>
                <a:t>y</a:t>
              </a:r>
              <a:r>
                <a:rPr lang="en-US" altLang="zh-CN" sz="1200" i="1"/>
                <a:t> </a:t>
              </a:r>
              <a:r>
                <a:rPr lang="en-US" altLang="zh-CN"/>
                <a:t>)</a:t>
              </a:r>
              <a:r>
                <a:rPr lang="en-US" altLang="zh-CN" sz="1400"/>
                <a:t> </a:t>
              </a:r>
              <a:r>
                <a:rPr lang="zh-CN" altLang="en-US">
                  <a:cs typeface="Times New Roman" panose="02020603050405020304" pitchFamily="18" charset="0"/>
                </a:rPr>
                <a:t>的偏导数</a:t>
              </a:r>
              <a:r>
                <a:rPr lang="en-US" altLang="zh-CN"/>
                <a:t>, </a:t>
              </a:r>
              <a:r>
                <a:rPr lang="zh-CN" altLang="en-US">
                  <a:cs typeface="Times New Roman" panose="02020603050405020304" pitchFamily="18" charset="0"/>
                </a:rPr>
                <a:t>则得到 </a:t>
              </a:r>
              <a:endParaRPr lang="zh-CN" altLang="en-US" sz="2400" b="0"/>
            </a:p>
          </p:txBody>
        </p:sp>
        <p:graphicFrame>
          <p:nvGraphicFramePr>
            <p:cNvPr id="69654" name="Object 22"/>
            <p:cNvGraphicFramePr>
              <a:graphicFrameLocks noChangeAspect="1"/>
            </p:cNvGraphicFramePr>
            <p:nvPr/>
          </p:nvGraphicFramePr>
          <p:xfrm>
            <a:off x="3326" y="3126"/>
            <a:ext cx="1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953" name="Equation" r:id="rId15" imgW="1854200" imgH="393700" progId="Equation.DSMT4">
                    <p:embed/>
                  </p:oleObj>
                </mc:Choice>
                <mc:Fallback>
                  <p:oleObj name="Equation" r:id="rId15" imgW="18542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6" y="3126"/>
                          <a:ext cx="1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6" name="Rectangle 24"/>
            <p:cNvSpPr>
              <a:spLocks noChangeArrowheads="1"/>
            </p:cNvSpPr>
            <p:nvPr/>
          </p:nvSpPr>
          <p:spPr bwMode="auto">
            <a:xfrm>
              <a:off x="4434" y="3081"/>
              <a:ext cx="9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r>
                <a:rPr lang="zh-CN" altLang="en-US">
                  <a:cs typeface="Times New Roman" panose="02020603050405020304" pitchFamily="18" charset="0"/>
                </a:rPr>
                <a:t>在 </a:t>
              </a:r>
              <a:r>
                <a:rPr lang="en-US" altLang="zh-CN" i="1"/>
                <a:t>D </a:t>
              </a:r>
              <a:r>
                <a:rPr lang="zh-CN" altLang="en-US">
                  <a:cs typeface="Times New Roman" panose="02020603050405020304" pitchFamily="18" charset="0"/>
                </a:rPr>
                <a:t>上 </a:t>
              </a:r>
              <a:r>
                <a:rPr lang="zh-CN" altLang="en-US" sz="900"/>
                <a:t> </a:t>
              </a:r>
              <a:endParaRPr lang="zh-CN" altLang="en-US" sz="2400" b="0"/>
            </a:p>
          </p:txBody>
        </p:sp>
      </p:grpSp>
      <p:sp>
        <p:nvSpPr>
          <p:cNvPr id="69657" name="Rectangle 25"/>
          <p:cNvSpPr>
            <a:spLocks noChangeArrowheads="1"/>
          </p:cNvSpPr>
          <p:nvPr/>
        </p:nvSpPr>
        <p:spPr bwMode="auto">
          <a:xfrm>
            <a:off x="611188" y="5540375"/>
            <a:ext cx="8043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l"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/>
              <a:t>对 </a:t>
            </a:r>
            <a:r>
              <a:rPr lang="en-US" altLang="zh-CN" sz="2800" i="1"/>
              <a:t>x </a:t>
            </a:r>
            <a:r>
              <a:rPr lang="en-US" altLang="zh-CN" sz="2800"/>
              <a:t>(</a:t>
            </a:r>
            <a:r>
              <a:rPr lang="zh-CN" altLang="en-US" sz="2800"/>
              <a:t>或对</a:t>
            </a:r>
            <a:r>
              <a:rPr lang="en-US" altLang="zh-CN" sz="2800" i="1"/>
              <a:t>y</a:t>
            </a:r>
            <a:r>
              <a:rPr lang="en-US" altLang="zh-CN" sz="2800"/>
              <a:t>) </a:t>
            </a:r>
            <a:r>
              <a:rPr lang="zh-CN" altLang="en-US" sz="2800"/>
              <a:t>的偏导函数 </a:t>
            </a:r>
            <a:r>
              <a:rPr lang="en-US" altLang="zh-CN" sz="2800"/>
              <a:t>(</a:t>
            </a:r>
            <a:r>
              <a:rPr lang="zh-CN" altLang="en-US" sz="2800"/>
              <a:t>也简称偏导数</a:t>
            </a:r>
            <a:r>
              <a:rPr lang="en-US" altLang="zh-CN" sz="2800"/>
              <a:t>), </a:t>
            </a:r>
            <a:r>
              <a:rPr lang="zh-CN" altLang="en-US" sz="2800"/>
              <a:t>记作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stealth" w="med" len="lg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D:\数学分析上册\框钮正底.pot</Template>
  <TotalTime>2915</TotalTime>
  <Words>2288</Words>
  <Application>Microsoft Office PowerPoint</Application>
  <PresentationFormat>全屏显示(4:3)</PresentationFormat>
  <Paragraphs>331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7" baseType="lpstr">
      <vt:lpstr>华文新魏</vt:lpstr>
      <vt:lpstr>隶书</vt:lpstr>
      <vt:lpstr>宋体</vt:lpstr>
      <vt:lpstr>Arial</vt:lpstr>
      <vt:lpstr>Cambria Math</vt:lpstr>
      <vt:lpstr>Mathematica1</vt:lpstr>
      <vt:lpstr>Times New Roman</vt:lpstr>
      <vt:lpstr>框钮正底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ECNU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Math Dept</dc:creator>
  <cp:lastModifiedBy>Windows 用户</cp:lastModifiedBy>
  <cp:revision>216</cp:revision>
  <dcterms:created xsi:type="dcterms:W3CDTF">2004-12-13T07:53:32Z</dcterms:created>
  <dcterms:modified xsi:type="dcterms:W3CDTF">2024-03-26T08:44:47Z</dcterms:modified>
</cp:coreProperties>
</file>