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5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86" r:id="rId23"/>
    <p:sldId id="288" r:id="rId24"/>
    <p:sldId id="291" r:id="rId25"/>
    <p:sldId id="292" r:id="rId26"/>
    <p:sldId id="293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CFCFC"/>
    <a:srgbClr val="2E61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98" y="-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9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08.wmf"/><Relationship Id="rId5" Type="http://schemas.openxmlformats.org/officeDocument/2006/relationships/image" Target="../media/image105.wmf"/><Relationship Id="rId4" Type="http://schemas.openxmlformats.org/officeDocument/2006/relationships/image" Target="../media/image10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3" Type="http://schemas.openxmlformats.org/officeDocument/2006/relationships/image" Target="../media/image118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17" Type="http://schemas.openxmlformats.org/officeDocument/2006/relationships/image" Target="../media/image131.wmf"/><Relationship Id="rId2" Type="http://schemas.openxmlformats.org/officeDocument/2006/relationships/image" Target="../media/image113.wmf"/><Relationship Id="rId16" Type="http://schemas.openxmlformats.org/officeDocument/2006/relationships/image" Target="../media/image130.emf"/><Relationship Id="rId1" Type="http://schemas.openxmlformats.org/officeDocument/2006/relationships/image" Target="../media/image112.wmf"/><Relationship Id="rId6" Type="http://schemas.openxmlformats.org/officeDocument/2006/relationships/image" Target="../media/image120.wmf"/><Relationship Id="rId11" Type="http://schemas.openxmlformats.org/officeDocument/2006/relationships/image" Target="../media/image125.emf"/><Relationship Id="rId5" Type="http://schemas.openxmlformats.org/officeDocument/2006/relationships/image" Target="../media/image119.wmf"/><Relationship Id="rId15" Type="http://schemas.openxmlformats.org/officeDocument/2006/relationships/image" Target="../media/image129.emf"/><Relationship Id="rId10" Type="http://schemas.openxmlformats.org/officeDocument/2006/relationships/image" Target="../media/image124.emf"/><Relationship Id="rId4" Type="http://schemas.openxmlformats.org/officeDocument/2006/relationships/image" Target="../media/image116.wmf"/><Relationship Id="rId9" Type="http://schemas.openxmlformats.org/officeDocument/2006/relationships/image" Target="../media/image123.emf"/><Relationship Id="rId14" Type="http://schemas.openxmlformats.org/officeDocument/2006/relationships/image" Target="../media/image128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42.wmf"/><Relationship Id="rId18" Type="http://schemas.openxmlformats.org/officeDocument/2006/relationships/image" Target="../media/image147.w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12" Type="http://schemas.openxmlformats.org/officeDocument/2006/relationships/image" Target="../media/image141.emf"/><Relationship Id="rId17" Type="http://schemas.openxmlformats.org/officeDocument/2006/relationships/image" Target="../media/image146.wmf"/><Relationship Id="rId2" Type="http://schemas.openxmlformats.org/officeDocument/2006/relationships/image" Target="../media/image120.wmf"/><Relationship Id="rId16" Type="http://schemas.openxmlformats.org/officeDocument/2006/relationships/image" Target="../media/image145.wmf"/><Relationship Id="rId1" Type="http://schemas.openxmlformats.org/officeDocument/2006/relationships/image" Target="../media/image132.emf"/><Relationship Id="rId6" Type="http://schemas.openxmlformats.org/officeDocument/2006/relationships/image" Target="../media/image136.emf"/><Relationship Id="rId11" Type="http://schemas.openxmlformats.org/officeDocument/2006/relationships/image" Target="../media/image140.emf"/><Relationship Id="rId5" Type="http://schemas.openxmlformats.org/officeDocument/2006/relationships/image" Target="../media/image135.emf"/><Relationship Id="rId15" Type="http://schemas.openxmlformats.org/officeDocument/2006/relationships/image" Target="../media/image144.wmf"/><Relationship Id="rId10" Type="http://schemas.openxmlformats.org/officeDocument/2006/relationships/image" Target="../media/image139.emf"/><Relationship Id="rId4" Type="http://schemas.openxmlformats.org/officeDocument/2006/relationships/image" Target="../media/image134.emf"/><Relationship Id="rId9" Type="http://schemas.openxmlformats.org/officeDocument/2006/relationships/image" Target="../media/image138.emf"/><Relationship Id="rId14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e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5" Type="http://schemas.openxmlformats.org/officeDocument/2006/relationships/image" Target="../media/image171.wmf"/><Relationship Id="rId4" Type="http://schemas.openxmlformats.org/officeDocument/2006/relationships/image" Target="../media/image17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e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emf"/><Relationship Id="rId1" Type="http://schemas.openxmlformats.org/officeDocument/2006/relationships/image" Target="../media/image18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7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4.wmf"/><Relationship Id="rId10" Type="http://schemas.openxmlformats.org/officeDocument/2006/relationships/image" Target="../media/image33.wmf"/><Relationship Id="rId4" Type="http://schemas.openxmlformats.org/officeDocument/2006/relationships/image" Target="../media/image28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emf"/><Relationship Id="rId1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emf"/><Relationship Id="rId7" Type="http://schemas.openxmlformats.org/officeDocument/2006/relationships/image" Target="../media/image43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2.wmf"/><Relationship Id="rId5" Type="http://schemas.openxmlformats.org/officeDocument/2006/relationships/image" Target="../media/image41.e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2BF4F-001F-4A0F-886C-E0184FE968BA}" type="datetimeFigureOut">
              <a:rPr lang="zh-CN" altLang="en-US" smtClean="0"/>
              <a:pPr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3FF10-51ED-4EEF-88E9-A26FD89E44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175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01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5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3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D7D17-58E3-4D97-8B9E-6607C3729E6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0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22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801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74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1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7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19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431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041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075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076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3.wmf"/><Relationship Id="rId3" Type="http://schemas.openxmlformats.org/officeDocument/2006/relationships/oleObject" Target="../embeddings/oleObject48.bin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2.wmf"/><Relationship Id="rId5" Type="http://schemas.openxmlformats.org/officeDocument/2006/relationships/image" Target="../media/image57.png"/><Relationship Id="rId10" Type="http://schemas.openxmlformats.org/officeDocument/2006/relationships/oleObject" Target="../embeddings/oleObject51.bin"/><Relationship Id="rId4" Type="http://schemas.openxmlformats.org/officeDocument/2006/relationships/image" Target="../media/image59.wmf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67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Microsoft_Word_97_-_2003___6.doc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65.bin"/><Relationship Id="rId14" Type="http://schemas.openxmlformats.org/officeDocument/2006/relationships/image" Target="../media/image7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7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9.wmf"/><Relationship Id="rId9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9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2.bin"/><Relationship Id="rId18" Type="http://schemas.openxmlformats.org/officeDocument/2006/relationships/oleObject" Target="../embeddings/oleObject95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103.wmf"/><Relationship Id="rId17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10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105.wmf"/><Relationship Id="rId1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103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108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7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11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6.bin"/><Relationship Id="rId18" Type="http://schemas.openxmlformats.org/officeDocument/2006/relationships/image" Target="../media/image122.e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11.bin"/><Relationship Id="rId21" Type="http://schemas.openxmlformats.org/officeDocument/2006/relationships/oleObject" Target="../embeddings/oleObject120.bin"/><Relationship Id="rId34" Type="http://schemas.openxmlformats.org/officeDocument/2006/relationships/image" Target="../media/image130.emf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18.bin"/><Relationship Id="rId25" Type="http://schemas.openxmlformats.org/officeDocument/2006/relationships/oleObject" Target="../embeddings/oleObject122.bin"/><Relationship Id="rId33" Type="http://schemas.openxmlformats.org/officeDocument/2006/relationships/oleObject" Target="../embeddings/oleObject12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1.w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24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5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oleObject" Target="../embeddings/oleObject121.bin"/><Relationship Id="rId28" Type="http://schemas.openxmlformats.org/officeDocument/2006/relationships/image" Target="../media/image127.emf"/><Relationship Id="rId36" Type="http://schemas.openxmlformats.org/officeDocument/2006/relationships/image" Target="../media/image131.wmf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19.bin"/><Relationship Id="rId31" Type="http://schemas.openxmlformats.org/officeDocument/2006/relationships/oleObject" Target="../embeddings/oleObject125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120.w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23.bin"/><Relationship Id="rId30" Type="http://schemas.openxmlformats.org/officeDocument/2006/relationships/image" Target="../media/image128.emf"/><Relationship Id="rId35" Type="http://schemas.openxmlformats.org/officeDocument/2006/relationships/oleObject" Target="../embeddings/oleObject12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26.wmf"/><Relationship Id="rId26" Type="http://schemas.openxmlformats.org/officeDocument/2006/relationships/image" Target="../media/image141.emf"/><Relationship Id="rId3" Type="http://schemas.openxmlformats.org/officeDocument/2006/relationships/oleObject" Target="../embeddings/Microsoft_Word_97_-_2003___8.doc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145.wmf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38" Type="http://schemas.openxmlformats.org/officeDocument/2006/relationships/image" Target="../media/image14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40.emf"/><Relationship Id="rId32" Type="http://schemas.openxmlformats.org/officeDocument/2006/relationships/image" Target="../media/image144.wmf"/><Relationship Id="rId37" Type="http://schemas.openxmlformats.org/officeDocument/2006/relationships/oleObject" Target="../embeddings/oleObject144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42.wmf"/><Relationship Id="rId36" Type="http://schemas.openxmlformats.org/officeDocument/2006/relationships/image" Target="../media/image146.wmf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36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43.wmf"/><Relationship Id="rId35" Type="http://schemas.openxmlformats.org/officeDocument/2006/relationships/oleObject" Target="../embeddings/oleObject14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55.bin"/><Relationship Id="rId3" Type="http://schemas.openxmlformats.org/officeDocument/2006/relationships/oleObject" Target="../embeddings/Microsoft_Word_97_-_2003___10.doc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0" Type="http://schemas.openxmlformats.org/officeDocument/2006/relationships/image" Target="../media/image158.wmf"/><Relationship Id="rId4" Type="http://schemas.openxmlformats.org/officeDocument/2006/relationships/image" Target="../media/image155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6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e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Microsoft_Word_97_-_2003___12.doc"/><Relationship Id="rId12" Type="http://schemas.openxmlformats.org/officeDocument/2006/relationships/image" Target="../media/image1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2.e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Microsoft_Word_97_-_2003___11.doc"/><Relationship Id="rId10" Type="http://schemas.openxmlformats.org/officeDocument/2006/relationships/image" Target="../media/image164.emf"/><Relationship Id="rId4" Type="http://schemas.openxmlformats.org/officeDocument/2006/relationships/image" Target="../media/image161.wmf"/><Relationship Id="rId9" Type="http://schemas.openxmlformats.org/officeDocument/2006/relationships/oleObject" Target="../embeddings/Microsoft_Word_97_-_2003___13.doc"/><Relationship Id="rId14" Type="http://schemas.openxmlformats.org/officeDocument/2006/relationships/image" Target="../media/image16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Microsoft_Word_97_-_2003___16.doc"/><Relationship Id="rId12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Microsoft_Word_97_-_2003___15.doc"/><Relationship Id="rId10" Type="http://schemas.openxmlformats.org/officeDocument/2006/relationships/image" Target="../media/image170.emf"/><Relationship Id="rId4" Type="http://schemas.openxmlformats.org/officeDocument/2006/relationships/image" Target="../media/image167.emf"/><Relationship Id="rId9" Type="http://schemas.openxmlformats.org/officeDocument/2006/relationships/oleObject" Target="../embeddings/Microsoft_Word_97_-_2003___17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3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Microsoft_Word_97_-_2003___18.doc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77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7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2.emf"/><Relationship Id="rId5" Type="http://schemas.openxmlformats.org/officeDocument/2006/relationships/oleObject" Target="../embeddings/Microsoft_Word_97_-_2003___19.doc"/><Relationship Id="rId4" Type="http://schemas.openxmlformats.org/officeDocument/2006/relationships/image" Target="../media/image18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4.wmf"/><Relationship Id="rId11" Type="http://schemas.openxmlformats.org/officeDocument/2006/relationships/image" Target="../media/image195.png"/><Relationship Id="rId5" Type="http://schemas.openxmlformats.org/officeDocument/2006/relationships/oleObject" Target="../embeddings/oleObject169.bin"/><Relationship Id="rId10" Type="http://schemas.openxmlformats.org/officeDocument/2006/relationships/image" Target="../media/image194.png"/><Relationship Id="rId4" Type="http://schemas.openxmlformats.org/officeDocument/2006/relationships/image" Target="../media/image18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image" Target="../media/image20.png"/><Relationship Id="rId10" Type="http://schemas.openxmlformats.org/officeDocument/2006/relationships/image" Target="../media/image16.wmf"/><Relationship Id="rId19" Type="http://schemas.openxmlformats.org/officeDocument/2006/relationships/image" Target="../media/image24.png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4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emf"/><Relationship Id="rId5" Type="http://schemas.openxmlformats.org/officeDocument/2006/relationships/oleObject" Target="../embeddings/Microsoft_Word_97_-_2003___1.doc"/><Relationship Id="rId4" Type="http://schemas.openxmlformats.org/officeDocument/2006/relationships/image" Target="../media/image3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44.w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41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Microsoft_Word_97_-_2003___3.doc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40.w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1359421" y="610534"/>
            <a:ext cx="64251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Ch17 §</a:t>
            </a:r>
            <a:r>
              <a:rPr lang="en-US" altLang="zh-CN" sz="4000" b="1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sz="4000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4000" dirty="0">
                <a:ea typeface="华文新魏" panose="02010800040101010101" pitchFamily="2" charset="-122"/>
                <a:cs typeface="Times New Roman" panose="02020603050405020304" pitchFamily="18" charset="0"/>
              </a:rPr>
              <a:t>复合函数微分法  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84213" y="1341438"/>
            <a:ext cx="7775575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dirty="0">
                <a:solidFill>
                  <a:srgbClr val="FFFFCC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320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凡是学过一些微积分的人</a:t>
            </a:r>
            <a:r>
              <a:rPr lang="en-US" altLang="zh-CN" sz="320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没有一个会对</a:t>
            </a:r>
            <a:r>
              <a:rPr lang="zh-CN" altLang="en-US" sz="3200" dirty="0">
                <a:ea typeface="华文新魏" panose="02010800040101010101" pitchFamily="2" charset="-122"/>
              </a:rPr>
              <a:t>复合</a:t>
            </a:r>
            <a:r>
              <a:rPr lang="zh-CN" altLang="en-US" sz="3200" dirty="0">
                <a:latin typeface="Arial" panose="020B0604020202020204" pitchFamily="34" charset="0"/>
                <a:ea typeface="华文新魏" panose="02010800040101010101" pitchFamily="2" charset="-122"/>
              </a:rPr>
              <a:t>函数微分法的重要性产生怀疑</a:t>
            </a:r>
            <a:r>
              <a:rPr lang="en-US" altLang="zh-CN" sz="3200" dirty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  <a:r>
              <a:rPr lang="zh-CN" altLang="en-US" sz="3200" dirty="0">
                <a:ea typeface="华文新魏" panose="02010800040101010101" pitchFamily="2" charset="-122"/>
              </a:rPr>
              <a:t>可以毫不夸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张地说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谁不懂得复合微分法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谁就会在</a:t>
            </a:r>
            <a:r>
              <a:rPr lang="zh-CN" altLang="en-US" sz="3200" dirty="0">
                <a:ea typeface="华文新魏" panose="02010800040101010101" pitchFamily="2" charset="-122"/>
              </a:rPr>
              <a:t>计算导数或偏导数时寸步难行</a:t>
            </a:r>
            <a:r>
              <a:rPr lang="en-US" altLang="zh-CN" sz="3200" dirty="0"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25615" name="Rectangle 1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116013" y="4676775"/>
            <a:ext cx="487045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>
                <a:ea typeface="华文新魏" panose="02010800040101010101" pitchFamily="2" charset="-122"/>
                <a:cs typeface="Times New Roman" panose="02020603050405020304" pitchFamily="18" charset="0"/>
              </a:rPr>
              <a:t>二、复合函数的全微分 </a:t>
            </a:r>
          </a:p>
        </p:txBody>
      </p:sp>
      <p:sp>
        <p:nvSpPr>
          <p:cNvPr id="25620" name="Rectangle 2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16013" y="3989388"/>
            <a:ext cx="547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dirty="0">
                <a:ea typeface="华文新魏" panose="02010800040101010101" pitchFamily="2" charset="-122"/>
              </a:rPr>
              <a:t>一、复合函数的求导法则</a:t>
            </a:r>
          </a:p>
        </p:txBody>
      </p:sp>
      <p:sp>
        <p:nvSpPr>
          <p:cNvPr id="6" name="Rectangle 1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3568" y="5673010"/>
            <a:ext cx="3416320" cy="673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作业</a:t>
            </a:r>
            <a:r>
              <a:rPr lang="en-US" altLang="zh-CN" sz="3600" dirty="0" smtClean="0">
                <a:ea typeface="华文新魏" panose="02010800040101010101" pitchFamily="2" charset="-122"/>
                <a:cs typeface="Times New Roman" panose="02020603050405020304" pitchFamily="18" charset="0"/>
              </a:rPr>
              <a:t>  1, 3, 5, 6, 8</a:t>
            </a:r>
            <a:endParaRPr lang="zh-CN" altLang="en-US" sz="3600" dirty="0"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619250" y="547688"/>
          <a:ext cx="6019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" name="Equation" r:id="rId3" imgW="6019800" imgH="1612900" progId="Equation.DSMT4">
                  <p:embed/>
                </p:oleObj>
              </mc:Choice>
              <mc:Fallback>
                <p:oleObj name="Equation" r:id="rId3" imgW="6019800" imgH="16129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7688"/>
                        <a:ext cx="6019800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389" name="Rectangle 5"/>
              <p:cNvSpPr>
                <a:spLocks noChangeArrowheads="1"/>
              </p:cNvSpPr>
              <p:nvPr/>
            </p:nvSpPr>
            <p:spPr bwMode="auto">
              <a:xfrm>
                <a:off x="579438" y="2274422"/>
                <a:ext cx="84112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这说明：在使用链式法则时，必须注意</a:t>
                </a:r>
                <a:r>
                  <a:rPr lang="zh-CN" altLang="en-US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外函数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𝒇</m:t>
                    </m:r>
                  </m:oMath>
                </a14:m>
                <a:r>
                  <a:rPr lang="zh-CN" altLang="en-US" b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可</a:t>
                </a:r>
                <a:r>
                  <a:rPr lang="zh-CN" altLang="en-US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微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638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438" y="2274422"/>
                <a:ext cx="8411277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449"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611188" y="2852738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这个条件</a:t>
            </a:r>
            <a:r>
              <a:rPr lang="en-US" altLang="zh-CN" b="1">
                <a:solidFill>
                  <a:srgbClr val="0000FF"/>
                </a:solidFill>
              </a:rPr>
              <a:t>.                                   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674688" y="556895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8" name="Equation" r:id="rId6" imgW="1828800" imgH="381000" progId="Equation.DSMT4">
                  <p:embed/>
                </p:oleObj>
              </mc:Choice>
              <mc:Fallback>
                <p:oleObj name="Equation" r:id="rId6" imgW="1828800" imgH="3810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56895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352754"/>
              </p:ext>
            </p:extLst>
          </p:nvPr>
        </p:nvGraphicFramePr>
        <p:xfrm>
          <a:off x="701675" y="3500438"/>
          <a:ext cx="791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9" name="Equation" r:id="rId8" imgW="7912100" imgH="457200" progId="Equation.DSMT4">
                  <p:embed/>
                </p:oleObj>
              </mc:Choice>
              <mc:Fallback>
                <p:oleObj name="Equation" r:id="rId8" imgW="7912100" imgH="457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500438"/>
                        <a:ext cx="791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2152650" y="4168775"/>
          <a:ext cx="483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0" name="Equation" r:id="rId10" imgW="4838700" imgH="431800" progId="Equation.DSMT4">
                  <p:embed/>
                </p:oleObj>
              </mc:Choice>
              <mc:Fallback>
                <p:oleObj name="Equation" r:id="rId10" imgW="4838700" imgH="4318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4168775"/>
                        <a:ext cx="483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665163" y="4856163"/>
          <a:ext cx="782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Equation" r:id="rId12" imgW="7823200" imgH="444500" progId="Equation.DSMT4">
                  <p:embed/>
                </p:oleObj>
              </mc:Choice>
              <mc:Fallback>
                <p:oleObj name="Equation" r:id="rId12" imgW="7823200" imgH="4445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856163"/>
                        <a:ext cx="782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116013" y="582613"/>
          <a:ext cx="7019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0" name="Equation" r:id="rId3" imgW="7023100" imgH="431800" progId="Equation.DSMT4">
                  <p:embed/>
                </p:oleObj>
              </mc:Choice>
              <mc:Fallback>
                <p:oleObj name="Equation" r:id="rId3" imgW="7023100" imgH="4318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82613"/>
                        <a:ext cx="7019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195513" y="1887538"/>
          <a:ext cx="51530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1" name="Equation" r:id="rId5" imgW="5156200" imgH="1028700" progId="Equation.DSMT4">
                  <p:embed/>
                </p:oleObj>
              </mc:Choice>
              <mc:Fallback>
                <p:oleObj name="Equation" r:id="rId5" imgW="5156200" imgH="10287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887538"/>
                        <a:ext cx="51530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684213" y="3697288"/>
          <a:ext cx="2298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" name="Equation" r:id="rId7" imgW="2298700" imgH="914400" progId="Equation.DSMT4">
                  <p:embed/>
                </p:oleObj>
              </mc:Choice>
              <mc:Fallback>
                <p:oleObj name="Equation" r:id="rId7" imgW="2298700" imgH="914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97288"/>
                        <a:ext cx="2298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92138" y="4752975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解</a:t>
            </a:r>
            <a:r>
              <a:rPr lang="zh-CN" altLang="en-US" b="1">
                <a:solidFill>
                  <a:srgbClr val="0000FF"/>
                </a:solidFill>
              </a:rPr>
              <a:t>  </a:t>
            </a:r>
            <a:r>
              <a:rPr lang="zh-CN" altLang="en-US" b="1">
                <a:cs typeface="Times New Roman" panose="02020603050405020304" pitchFamily="18" charset="0"/>
              </a:rPr>
              <a:t>所讨论的复合函数以 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/>
              <a:t>, </a:t>
            </a:r>
            <a:r>
              <a:rPr lang="en-US" altLang="zh-CN" b="1" i="1"/>
              <a:t>v</a:t>
            </a:r>
            <a:r>
              <a:rPr lang="en-US" altLang="zh-CN" b="1"/>
              <a:t>) </a:t>
            </a:r>
            <a:r>
              <a:rPr lang="zh-CN" altLang="en-US" b="1">
                <a:cs typeface="Times New Roman" panose="02020603050405020304" pitchFamily="18" charset="0"/>
              </a:rPr>
              <a:t>为中间变量</a:t>
            </a:r>
            <a:r>
              <a:rPr lang="en-US" altLang="zh-CN" b="1">
                <a:cs typeface="Times New Roman" panose="02020603050405020304" pitchFamily="18" charset="0"/>
              </a:rPr>
              <a:t>, 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) </a:t>
            </a:r>
            <a:r>
              <a:rPr lang="zh-CN" altLang="en-US" b="1">
                <a:cs typeface="Times New Roman" panose="02020603050405020304" pitchFamily="18" charset="0"/>
              </a:rPr>
              <a:t>为</a:t>
            </a:r>
            <a:r>
              <a:rPr lang="zh-CN" altLang="en-US" b="1"/>
              <a:t> 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30225" y="5449888"/>
            <a:ext cx="7672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自变量</a:t>
            </a:r>
            <a:r>
              <a:rPr lang="en-US" altLang="zh-CN" b="1"/>
              <a:t>, </a:t>
            </a:r>
            <a:r>
              <a:rPr lang="zh-CN" altLang="en-US" b="1"/>
              <a:t>并满足定理 </a:t>
            </a:r>
            <a:r>
              <a:rPr lang="en-US" altLang="zh-CN" b="1"/>
              <a:t>17.5 </a:t>
            </a:r>
            <a:r>
              <a:rPr lang="zh-CN" altLang="en-US" b="1"/>
              <a:t>的条件</a:t>
            </a:r>
            <a:r>
              <a:rPr lang="en-US" altLang="zh-CN" b="1"/>
              <a:t>.  </a:t>
            </a:r>
            <a:r>
              <a:rPr lang="zh-CN" altLang="en-US" b="1"/>
              <a:t>故由                  </a:t>
            </a:r>
          </a:p>
        </p:txBody>
      </p:sp>
      <p:grpSp>
        <p:nvGrpSpPr>
          <p:cNvPr id="15377" name="Group 17"/>
          <p:cNvGrpSpPr>
            <a:grpSpLocks/>
          </p:cNvGrpSpPr>
          <p:nvPr/>
        </p:nvGrpSpPr>
        <p:grpSpPr bwMode="auto">
          <a:xfrm>
            <a:off x="582613" y="1196975"/>
            <a:ext cx="7212012" cy="566738"/>
            <a:chOff x="385" y="821"/>
            <a:chExt cx="4543" cy="357"/>
          </a:xfrm>
        </p:grpSpPr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385" y="851"/>
              <a:ext cx="1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关于自变量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1565" y="890"/>
            <a:ext cx="16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" name="Equation" r:id="rId9" imgW="2603500" imgH="431800" progId="Equation.DSMT4">
                    <p:embed/>
                  </p:oleObj>
                </mc:Choice>
                <mc:Fallback>
                  <p:oleObj name="Equation" r:id="rId9" imgW="26035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890"/>
                          <a:ext cx="163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5"/>
            <p:cNvSpPr>
              <a:spLocks noChangeArrowheads="1"/>
            </p:cNvSpPr>
            <p:nvPr/>
          </p:nvSpPr>
          <p:spPr bwMode="auto">
            <a:xfrm>
              <a:off x="3129" y="821"/>
              <a:ext cx="1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的偏导数为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0" y="3157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78" name="Object 18"/>
          <p:cNvGraphicFramePr>
            <a:graphicFrameLocks noChangeAspect="1"/>
          </p:cNvGraphicFramePr>
          <p:nvPr/>
        </p:nvGraphicFramePr>
        <p:xfrm>
          <a:off x="665163" y="2997200"/>
          <a:ext cx="7696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11" imgW="7696200" imgH="546100" progId="Equation.DSMT4">
                  <p:embed/>
                </p:oleObj>
              </mc:Choice>
              <mc:Fallback>
                <p:oleObj name="Equation" r:id="rId11" imgW="7696200" imgH="5461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997200"/>
                        <a:ext cx="7696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2197100" y="549275"/>
          <a:ext cx="4391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8" name="Equation" r:id="rId3" imgW="4394200" imgH="927100" progId="Equation.DSMT4">
                  <p:embed/>
                </p:oleObj>
              </mc:Choice>
              <mc:Fallback>
                <p:oleObj name="Equation" r:id="rId3" imgW="4394200" imgH="9271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49275"/>
                        <a:ext cx="43910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981075" y="1628775"/>
          <a:ext cx="7191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" name="Equation" r:id="rId5" imgW="7188200" imgH="914400" progId="Equation.DSMT4">
                  <p:embed/>
                </p:oleObj>
              </mc:Choice>
              <mc:Fallback>
                <p:oleObj name="Equation" r:id="rId5" imgW="7188200" imgH="914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628775"/>
                        <a:ext cx="7191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592138" y="2679700"/>
            <a:ext cx="304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根据公式 </a:t>
            </a:r>
            <a:r>
              <a:rPr lang="en-US" altLang="zh-CN" b="1"/>
              <a:t>(4) </a:t>
            </a:r>
            <a:r>
              <a:rPr lang="zh-CN" altLang="en-US" b="1"/>
              <a:t>得到                           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884488" y="4246563"/>
          <a:ext cx="412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name="Equation" r:id="rId7" imgW="4127500" imgH="838200" progId="Equation.DSMT4">
                  <p:embed/>
                </p:oleObj>
              </mc:Choice>
              <mc:Fallback>
                <p:oleObj name="Equation" r:id="rId7" imgW="4127500" imgH="838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8" y="4246563"/>
                        <a:ext cx="4127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2484438" y="3294063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name="Equation" r:id="rId9" imgW="3352800" imgH="889000" progId="Equation.DSMT4">
                  <p:embed/>
                </p:oleObj>
              </mc:Choice>
              <mc:Fallback>
                <p:oleObj name="Equation" r:id="rId9" imgW="3352800" imgH="889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294063"/>
                        <a:ext cx="335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3040063" y="5157788"/>
          <a:ext cx="339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2" name="Equation" r:id="rId11" imgW="3390900" imgH="838200" progId="Equation.DSMT4">
                  <p:embed/>
                </p:oleObj>
              </mc:Choice>
              <mc:Fallback>
                <p:oleObj name="Equation" r:id="rId11" imgW="3390900" imgH="838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157788"/>
                        <a:ext cx="3390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5" name="Group 13"/>
          <p:cNvGrpSpPr>
            <a:grpSpLocks/>
          </p:cNvGrpSpPr>
          <p:nvPr/>
        </p:nvGrpSpPr>
        <p:grpSpPr bwMode="auto">
          <a:xfrm>
            <a:off x="611188" y="2492375"/>
            <a:ext cx="7750175" cy="519113"/>
            <a:chOff x="385" y="1570"/>
            <a:chExt cx="4882" cy="327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85" y="1570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2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899" y="1610"/>
            <a:ext cx="43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79" name="Equation" r:id="rId3" imgW="6934200" imgH="444500" progId="Equation.DSMT4">
                    <p:embed/>
                  </p:oleObj>
                </mc:Choice>
                <mc:Fallback>
                  <p:oleObj name="Equation" r:id="rId3" imgW="6934200" imgH="4445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1610"/>
                          <a:ext cx="436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63688" y="3717032"/>
          <a:ext cx="5449887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0" name="Equation" r:id="rId5" imgW="5448300" imgH="1092200" progId="Equation.DSMT4">
                  <p:embed/>
                </p:oleObj>
              </mc:Choice>
              <mc:Fallback>
                <p:oleObj name="Equation" r:id="rId5" imgW="5448300" imgH="1092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717032"/>
                        <a:ext cx="5449887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665163" y="49133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1" name="文档" r:id="rId7" imgW="7958824" imgH="594109" progId="Word.Document.8">
                  <p:embed/>
                </p:oleObj>
              </mc:Choice>
              <mc:Fallback>
                <p:oleObj name="文档" r:id="rId7" imgW="7958824" imgH="594109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9133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573088" y="5549900"/>
            <a:ext cx="1335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因此有                                              </a:t>
            </a:r>
          </a:p>
        </p:txBody>
      </p:sp>
      <p:grpSp>
        <p:nvGrpSpPr>
          <p:cNvPr id="13324" name="Group 12"/>
          <p:cNvGrpSpPr>
            <a:grpSpLocks/>
          </p:cNvGrpSpPr>
          <p:nvPr/>
        </p:nvGrpSpPr>
        <p:grpSpPr bwMode="auto">
          <a:xfrm>
            <a:off x="2627313" y="530225"/>
            <a:ext cx="4302125" cy="1838325"/>
            <a:chOff x="1848" y="322"/>
            <a:chExt cx="2710" cy="1158"/>
          </a:xfrm>
        </p:grpSpPr>
        <p:graphicFrame>
          <p:nvGraphicFramePr>
            <p:cNvPr id="13314" name="Object 2"/>
            <p:cNvGraphicFramePr>
              <a:graphicFrameLocks noChangeAspect="1"/>
            </p:cNvGraphicFramePr>
            <p:nvPr/>
          </p:nvGraphicFramePr>
          <p:xfrm>
            <a:off x="2182" y="952"/>
            <a:ext cx="2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2" name="Equation" r:id="rId9" imgW="3771900" imgH="838200" progId="Equation.DSMT4">
                    <p:embed/>
                  </p:oleObj>
                </mc:Choice>
                <mc:Fallback>
                  <p:oleObj name="Equation" r:id="rId9" imgW="3771900" imgH="8382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952"/>
                          <a:ext cx="237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1848" y="322"/>
            <a:ext cx="206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3" name="Equation" r:id="rId11" imgW="3276600" imgH="889000" progId="Equation.DSMT4">
                    <p:embed/>
                  </p:oleObj>
                </mc:Choice>
                <mc:Fallback>
                  <p:oleObj name="Equation" r:id="rId11" imgW="3276600" imgH="8890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8" y="322"/>
                          <a:ext cx="206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01663" y="3194050"/>
          <a:ext cx="349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4" name="Equation" r:id="rId13" imgW="3492500" imgH="431800" progId="Equation.DSMT4">
                  <p:embed/>
                </p:oleObj>
              </mc:Choice>
              <mc:Fallback>
                <p:oleObj name="Equation" r:id="rId13" imgW="3492500" imgH="431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194050"/>
                        <a:ext cx="349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41400" y="598488"/>
          <a:ext cx="64103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6" name="Equation" r:id="rId3" imgW="6413500" imgH="889000" progId="Equation.DSMT4">
                  <p:embed/>
                </p:oleObj>
              </mc:Choice>
              <mc:Fallback>
                <p:oleObj name="Equation" r:id="rId3" imgW="6413500" imgH="8890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598488"/>
                        <a:ext cx="64103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033463" y="1604963"/>
          <a:ext cx="7277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7" name="Equation" r:id="rId5" imgW="7277100" imgH="889000" progId="Equation.DSMT4">
                  <p:embed/>
                </p:oleObj>
              </mc:Choice>
              <mc:Fallback>
                <p:oleObj name="Equation" r:id="rId5" imgW="7277100" imgH="8890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604963"/>
                        <a:ext cx="72771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582613" y="2598738"/>
            <a:ext cx="103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于是                         </a:t>
            </a:r>
          </a:p>
        </p:txBody>
      </p:sp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089025" y="3213100"/>
          <a:ext cx="65246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8" name="Equation" r:id="rId7" imgW="6527800" imgH="1092200" progId="Equation.DSMT4">
                  <p:embed/>
                </p:oleObj>
              </mc:Choice>
              <mc:Fallback>
                <p:oleObj name="Equation" r:id="rId7" imgW="6527800" imgH="1092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3213100"/>
                        <a:ext cx="6524625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3681413" y="4508500"/>
          <a:ext cx="46355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9" name="Equation" r:id="rId9" imgW="4635500" imgH="1092200" progId="Equation.DSMT4">
                  <p:embed/>
                </p:oleObj>
              </mc:Choice>
              <mc:Fallback>
                <p:oleObj name="Equation" r:id="rId9" imgW="4635500" imgH="1092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413" y="4508500"/>
                        <a:ext cx="46355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168650" y="549275"/>
          <a:ext cx="277177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Equation" r:id="rId3" imgW="2768600" imgH="1092200" progId="Equation.DSMT4">
                  <p:embed/>
                </p:oleObj>
              </mc:Choice>
              <mc:Fallback>
                <p:oleObj name="Equation" r:id="rId3" imgW="2768600" imgH="10922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49275"/>
                        <a:ext cx="277177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592138" y="2565400"/>
            <a:ext cx="6710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解</a:t>
            </a:r>
            <a:r>
              <a:rPr lang="zh-CN" altLang="en-US" b="1"/>
              <a:t>  复合后仅是自变量 </a:t>
            </a:r>
            <a:r>
              <a:rPr lang="en-US" altLang="zh-CN" b="1" i="1"/>
              <a:t>t </a:t>
            </a:r>
            <a:r>
              <a:rPr lang="zh-CN" altLang="en-US" b="1"/>
              <a:t>的一元函数．于是</a:t>
            </a:r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2195513" y="3429000"/>
          <a:ext cx="429577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Equation" r:id="rId5" imgW="4292600" imgH="927100" progId="Equation.DSMT4">
                  <p:embed/>
                </p:oleObj>
              </mc:Choice>
              <mc:Fallback>
                <p:oleObj name="Equation" r:id="rId5" imgW="4292600" imgH="927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4295775" cy="928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2"/>
          <p:cNvGrpSpPr>
            <a:grpSpLocks/>
          </p:cNvGrpSpPr>
          <p:nvPr/>
        </p:nvGrpSpPr>
        <p:grpSpPr bwMode="auto">
          <a:xfrm>
            <a:off x="573088" y="1700213"/>
            <a:ext cx="7718425" cy="914400"/>
            <a:chOff x="361" y="1071"/>
            <a:chExt cx="4862" cy="576"/>
          </a:xfrm>
        </p:grpSpPr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61" y="1162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3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1273" name="Object 9"/>
            <p:cNvGraphicFramePr>
              <a:graphicFrameLocks noChangeAspect="1"/>
            </p:cNvGraphicFramePr>
            <p:nvPr/>
          </p:nvGraphicFramePr>
          <p:xfrm>
            <a:off x="861" y="1071"/>
            <a:ext cx="436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1" name="Equation" r:id="rId7" imgW="6921500" imgH="914400" progId="Equation.DSMT4">
                    <p:embed/>
                  </p:oleObj>
                </mc:Choice>
                <mc:Fallback>
                  <p:oleObj name="Equation" r:id="rId7" imgW="6921500" imgH="9144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" y="1071"/>
                          <a:ext cx="436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2771775" y="4581525"/>
          <a:ext cx="3454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Equation" r:id="rId9" imgW="3454400" imgH="482600" progId="Equation.DSMT4">
                  <p:embed/>
                </p:oleObj>
              </mc:Choice>
              <mc:Fallback>
                <p:oleObj name="Equation" r:id="rId9" imgW="3454400" imgH="4826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581525"/>
                        <a:ext cx="3454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771775" y="5373688"/>
          <a:ext cx="350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Equation" r:id="rId11" imgW="3505200" imgH="482600" progId="Equation.DSMT4">
                  <p:embed/>
                </p:oleObj>
              </mc:Choice>
              <mc:Fallback>
                <p:oleObj name="Equation" r:id="rId11" imgW="3505200" imgH="482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373688"/>
                        <a:ext cx="350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73088" y="1389063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的复合函数对 </a:t>
            </a:r>
            <a:r>
              <a:rPr lang="en-US" altLang="zh-CN" b="1" i="1"/>
              <a:t>t </a:t>
            </a:r>
            <a:r>
              <a:rPr lang="zh-CN" altLang="en-US" b="1"/>
              <a:t>求导数 </a:t>
            </a:r>
            <a:r>
              <a:rPr lang="en-US" altLang="zh-CN" b="1"/>
              <a:t>(</a:t>
            </a:r>
            <a:r>
              <a:rPr lang="zh-CN" altLang="en-US" b="1"/>
              <a:t>这种导数又称为“全导数”</a:t>
            </a:r>
            <a:r>
              <a:rPr lang="en-US" altLang="zh-CN" b="1"/>
              <a:t>);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587375" y="2971800"/>
            <a:ext cx="7656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求偏导数．二者所用的符号必须有所区别． 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571500" y="3644900"/>
            <a:ext cx="7920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zh-CN" altLang="en-US" b="1">
                <a:latin typeface="Arial" panose="020B0604020202020204" pitchFamily="34" charset="0"/>
              </a:rPr>
              <a:t>用多元复合微分法计算下列一元函数的导数</a:t>
            </a:r>
            <a:r>
              <a:rPr lang="en-US" altLang="zh-CN" b="1">
                <a:latin typeface="Arial" panose="020B0604020202020204" pitchFamily="34" charset="0"/>
              </a:rPr>
              <a:t>: </a:t>
            </a:r>
          </a:p>
        </p:txBody>
      </p:sp>
      <p:graphicFrame>
        <p:nvGraphicFramePr>
          <p:cNvPr id="102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182858"/>
              </p:ext>
            </p:extLst>
          </p:nvPr>
        </p:nvGraphicFramePr>
        <p:xfrm>
          <a:off x="747713" y="4237038"/>
          <a:ext cx="6083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2" name="Equation" r:id="rId3" imgW="6083280" imgH="901440" progId="Equation.DSMT4">
                  <p:embed/>
                </p:oleObj>
              </mc:Choice>
              <mc:Fallback>
                <p:oleObj name="Equation" r:id="rId3" imgW="6083280" imgH="90144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4237038"/>
                        <a:ext cx="60833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9" name="Group 19"/>
          <p:cNvGrpSpPr>
            <a:grpSpLocks/>
          </p:cNvGrpSpPr>
          <p:nvPr/>
        </p:nvGrpSpPr>
        <p:grpSpPr bwMode="auto">
          <a:xfrm>
            <a:off x="577850" y="504825"/>
            <a:ext cx="7961313" cy="914400"/>
            <a:chOff x="418" y="300"/>
            <a:chExt cx="5015" cy="576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18" y="436"/>
              <a:ext cx="32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注</a:t>
              </a:r>
              <a:r>
                <a:rPr lang="zh-CN" altLang="en-US" b="1"/>
                <a:t> 上面第一个等式中，左边的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3424" y="300"/>
            <a:ext cx="42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3" name="Equation" r:id="rId5" imgW="673100" imgH="914400" progId="Equation.DSMT4">
                    <p:embed/>
                  </p:oleObj>
                </mc:Choice>
                <mc:Fallback>
                  <p:oleObj name="Equation" r:id="rId5" imgW="673100" imgH="914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00"/>
                          <a:ext cx="42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8" name="Rectangle 18"/>
            <p:cNvSpPr>
              <a:spLocks noChangeArrowheads="1"/>
            </p:cNvSpPr>
            <p:nvPr/>
          </p:nvSpPr>
          <p:spPr bwMode="auto">
            <a:xfrm>
              <a:off x="3742" y="427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是作为一元函数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573088" y="1998663"/>
            <a:ext cx="7934325" cy="914400"/>
            <a:chOff x="361" y="1259"/>
            <a:chExt cx="4998" cy="576"/>
          </a:xfrm>
        </p:grpSpPr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61" y="1358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右边的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0260" name="Object 20"/>
            <p:cNvGraphicFramePr>
              <a:graphicFrameLocks noChangeAspect="1"/>
            </p:cNvGraphicFramePr>
            <p:nvPr/>
          </p:nvGraphicFramePr>
          <p:xfrm>
            <a:off x="1087" y="1259"/>
            <a:ext cx="41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4" name="Equation" r:id="rId7" imgW="660400" imgH="914400" progId="Equation.DSMT4">
                    <p:embed/>
                  </p:oleObj>
                </mc:Choice>
                <mc:Fallback>
                  <p:oleObj name="Equation" r:id="rId7" imgW="660400" imgH="9144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1259"/>
                          <a:ext cx="41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1429" y="1389"/>
              <a:ext cx="39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是外函数 </a:t>
              </a:r>
              <a:r>
                <a:rPr lang="en-US" altLang="zh-CN" b="1"/>
                <a:t>(</a:t>
              </a:r>
              <a:r>
                <a:rPr lang="zh-CN" altLang="en-US" b="1"/>
                <a:t>作为 </a:t>
              </a:r>
              <a:r>
                <a:rPr lang="en-US" altLang="zh-CN" b="1" i="1"/>
                <a:t>u, v, t </a:t>
              </a:r>
              <a:r>
                <a:rPr lang="zh-CN" altLang="en-US" b="1"/>
                <a:t>的三元函数</a:t>
              </a:r>
              <a:r>
                <a:rPr lang="en-US" altLang="zh-CN" b="1"/>
                <a:t>) </a:t>
              </a:r>
              <a:r>
                <a:rPr lang="zh-CN" altLang="en-US" b="1"/>
                <a:t>对 </a:t>
              </a:r>
              <a:r>
                <a:rPr lang="en-US" altLang="zh-CN" b="1" i="1"/>
                <a:t>t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9592" y="5733256"/>
                <a:ext cx="52565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/>
                  <a:t>解</a:t>
                </a:r>
                <a:r>
                  <a:rPr lang="en-US" altLang="zh-CN" b="1" dirty="0" smtClean="0"/>
                  <a:t>. </a:t>
                </a:r>
                <a:r>
                  <a:rPr lang="zh-CN" altLang="en-US" b="1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b="1" i="0" dirty="0" smtClean="0">
                    <a:latin typeface="+mj-lt"/>
                  </a:rPr>
                  <a:t>则有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733256"/>
                <a:ext cx="5256584" cy="523220"/>
              </a:xfrm>
              <a:prstGeom prst="rect">
                <a:avLst/>
              </a:prstGeom>
              <a:blipFill rotWithShape="0">
                <a:blip r:embed="rId9"/>
                <a:stretch>
                  <a:fillRect l="-2436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559930"/>
              </p:ext>
            </p:extLst>
          </p:nvPr>
        </p:nvGraphicFramePr>
        <p:xfrm>
          <a:off x="1043608" y="620688"/>
          <a:ext cx="5692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3" imgW="5689440" imgH="914400" progId="Equation.DSMT4">
                  <p:embed/>
                </p:oleObj>
              </mc:Choice>
              <mc:Fallback>
                <p:oleObj name="Equation" r:id="rId3" imgW="568944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620688"/>
                        <a:ext cx="56927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83347"/>
              </p:ext>
            </p:extLst>
          </p:nvPr>
        </p:nvGraphicFramePr>
        <p:xfrm>
          <a:off x="1547664" y="1772816"/>
          <a:ext cx="480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name="Equation" r:id="rId5" imgW="4800600" imgH="482400" progId="Equation.DSMT4">
                  <p:embed/>
                </p:oleObj>
              </mc:Choice>
              <mc:Fallback>
                <p:oleObj name="Equation" r:id="rId5" imgW="4800600" imgH="482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72816"/>
                        <a:ext cx="4800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413373"/>
              </p:ext>
            </p:extLst>
          </p:nvPr>
        </p:nvGraphicFramePr>
        <p:xfrm>
          <a:off x="755576" y="2780928"/>
          <a:ext cx="77993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Equation" r:id="rId7" imgW="7899400" imgH="838200" progId="Equation.DSMT4">
                  <p:embed/>
                </p:oleObj>
              </mc:Choice>
              <mc:Fallback>
                <p:oleObj name="Equation" r:id="rId7" imgW="7899400" imgH="838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780928"/>
                        <a:ext cx="77993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971600" y="4005064"/>
            <a:ext cx="955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则有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55650" y="476250"/>
          <a:ext cx="494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3" imgW="4940300" imgH="889000" progId="Equation.DSMT4">
                  <p:embed/>
                </p:oleObj>
              </mc:Choice>
              <mc:Fallback>
                <p:oleObj name="Equation" r:id="rId3" imgW="4940300" imgH="8890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6250"/>
                        <a:ext cx="49403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403350" y="2349500"/>
          <a:ext cx="661352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5" imgW="6616700" imgH="1041400" progId="Equation.DSMT4">
                  <p:embed/>
                </p:oleObj>
              </mc:Choice>
              <mc:Fallback>
                <p:oleObj name="Equation" r:id="rId5" imgW="6616700" imgH="1041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49500"/>
                        <a:ext cx="661352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44513" y="4149725"/>
            <a:ext cx="803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由此可见，以前用 “对数求导法” 求一元函数导数  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573088" y="479742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的问题</a:t>
            </a:r>
            <a:r>
              <a:rPr lang="en-US" altLang="zh-CN" b="1"/>
              <a:t>, </a:t>
            </a:r>
            <a:r>
              <a:rPr lang="zh-CN" altLang="en-US" b="1"/>
              <a:t>如今可用多元复合函数的链式法则来计算</a:t>
            </a:r>
            <a:r>
              <a:rPr lang="en-US" altLang="zh-CN" b="1"/>
              <a:t>. 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403350" y="1557338"/>
          <a:ext cx="546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7" imgW="5461000" imgH="838200" progId="Equation.DSMT4">
                  <p:embed/>
                </p:oleObj>
              </mc:Choice>
              <mc:Fallback>
                <p:oleObj name="Equation" r:id="rId7" imgW="5461000" imgH="838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557338"/>
                        <a:ext cx="5461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771775" y="3213100"/>
          <a:ext cx="547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Equation" r:id="rId9" imgW="5473700" imgH="889000" progId="Equation.DSMT4">
                  <p:embed/>
                </p:oleObj>
              </mc:Choice>
              <mc:Fallback>
                <p:oleObj name="Equation" r:id="rId9" imgW="5473700" imgH="8890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3213100"/>
                        <a:ext cx="547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9552" y="1772816"/>
            <a:ext cx="64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解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5536" y="404664"/>
                <a:ext cx="8208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5</a:t>
                </a:r>
                <a:r>
                  <a:rPr lang="en-US" altLang="zh-CN" dirty="0" smtClean="0">
                    <a:solidFill>
                      <a:srgbClr val="0070C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都有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4664"/>
                <a:ext cx="820891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560" t="-15116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7544" y="980728"/>
                <a:ext cx="7560840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/>
                    </a:solidFill>
                  </a:rPr>
                  <a:t>一阶连续偏导数，求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7560840" cy="721801"/>
              </a:xfrm>
              <a:prstGeom prst="rect">
                <a:avLst/>
              </a:prstGeom>
              <a:blipFill rotWithShape="0">
                <a:blip r:embed="rId3"/>
                <a:stretch>
                  <a:fillRect l="-1694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27584" y="5085184"/>
                <a:ext cx="4961655" cy="72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tx1"/>
                    </a:solidFill>
                  </a:rPr>
                  <a:t>注意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num>
                      <m:den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b="1" i="0" dirty="0" smtClean="0">
                    <a:latin typeface="+mj-lt"/>
                  </a:rPr>
                  <a:t>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num>
                      <m:den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chemeClr val="tx1"/>
                    </a:solidFill>
                  </a:rPr>
                  <a:t>的差异</a:t>
                </a:r>
                <a:r>
                  <a:rPr lang="en-US" altLang="zh-CN" b="1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4961655" cy="721801"/>
              </a:xfrm>
              <a:prstGeom prst="rect">
                <a:avLst/>
              </a:prstGeom>
              <a:blipFill rotWithShape="0">
                <a:blip r:embed="rId4"/>
                <a:stretch>
                  <a:fillRect l="-2580" b="-9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79512" y="3789040"/>
                <a:ext cx="6840760" cy="1012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𝝍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89040"/>
                <a:ext cx="6840760" cy="10127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19944" y="2573288"/>
                <a:ext cx="7560840" cy="985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num>
                        <m:den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𝝍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4" y="2573288"/>
                <a:ext cx="7560840" cy="9853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981200" y="519113"/>
            <a:ext cx="532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一、复合函数的求导法则 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73088" y="1196975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anose="02020603050405020304" pitchFamily="18" charset="0"/>
              </a:rPr>
              <a:t>设函数</a:t>
            </a:r>
          </a:p>
        </p:txBody>
      </p:sp>
      <p:grpSp>
        <p:nvGrpSpPr>
          <p:cNvPr id="24602" name="Group 26"/>
          <p:cNvGrpSpPr>
            <a:grpSpLocks/>
          </p:cNvGrpSpPr>
          <p:nvPr/>
        </p:nvGrpSpPr>
        <p:grpSpPr bwMode="auto">
          <a:xfrm>
            <a:off x="2627313" y="1916113"/>
            <a:ext cx="6000750" cy="519112"/>
            <a:chOff x="1655" y="1207"/>
            <a:chExt cx="3780" cy="327"/>
          </a:xfrm>
        </p:grpSpPr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1655" y="1253"/>
            <a:ext cx="228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7" name="Equation" r:id="rId3" imgW="3619500" imgH="431800" progId="Equation.DSMT4">
                    <p:embed/>
                  </p:oleObj>
                </mc:Choice>
                <mc:Fallback>
                  <p:oleObj name="Equation" r:id="rId3" imgW="36195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253"/>
                          <a:ext cx="228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5057" y="1207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(1)</a:t>
              </a:r>
            </a:p>
          </p:txBody>
        </p:sp>
      </p:grpSp>
      <p:grpSp>
        <p:nvGrpSpPr>
          <p:cNvPr id="24604" name="Group 28"/>
          <p:cNvGrpSpPr>
            <a:grpSpLocks/>
          </p:cNvGrpSpPr>
          <p:nvPr/>
        </p:nvGrpSpPr>
        <p:grpSpPr bwMode="auto">
          <a:xfrm>
            <a:off x="563563" y="2771775"/>
            <a:ext cx="7378700" cy="528638"/>
            <a:chOff x="379" y="1746"/>
            <a:chExt cx="4648" cy="333"/>
          </a:xfrm>
        </p:grpSpPr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379" y="174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定义在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4586" name="Object 10"/>
            <p:cNvGraphicFramePr>
              <a:graphicFrameLocks noChangeAspect="1"/>
            </p:cNvGraphicFramePr>
            <p:nvPr/>
          </p:nvGraphicFramePr>
          <p:xfrm>
            <a:off x="1113" y="1842"/>
            <a:ext cx="2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8" name="Equation" r:id="rId5" imgW="457002" imgH="355446" progId="Equation.DSMT4">
                    <p:embed/>
                  </p:oleObj>
                </mc:Choice>
                <mc:Fallback>
                  <p:oleObj name="Equation" r:id="rId5" imgW="457002" imgH="355446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1842"/>
                          <a:ext cx="28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1325" y="1752"/>
              <a:ext cx="3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平面的区域 </a:t>
              </a:r>
              <a:r>
                <a:rPr lang="en-US" altLang="zh-CN" b="1" i="1">
                  <a:cs typeface="Times New Roman" panose="02020603050405020304" pitchFamily="18" charset="0"/>
                </a:rPr>
                <a:t>D </a:t>
              </a:r>
              <a:r>
                <a:rPr lang="zh-CN" altLang="en-US" b="1">
                  <a:cs typeface="Times New Roman" panose="02020603050405020304" pitchFamily="18" charset="0"/>
                </a:rPr>
                <a:t>上</a:t>
              </a:r>
              <a:r>
                <a:rPr lang="en-US" altLang="zh-CN" b="1">
                  <a:cs typeface="Times New Roman" panose="02020603050405020304" pitchFamily="18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函数              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4606" name="Group 30"/>
          <p:cNvGrpSpPr>
            <a:grpSpLocks/>
          </p:cNvGrpSpPr>
          <p:nvPr/>
        </p:nvGrpSpPr>
        <p:grpSpPr bwMode="auto">
          <a:xfrm>
            <a:off x="3779838" y="3360738"/>
            <a:ext cx="4752975" cy="519112"/>
            <a:chOff x="2381" y="2117"/>
            <a:chExt cx="2994" cy="327"/>
          </a:xfrm>
        </p:grpSpPr>
        <p:graphicFrame>
          <p:nvGraphicFramePr>
            <p:cNvPr id="24589" name="Object 13"/>
            <p:cNvGraphicFramePr>
              <a:graphicFrameLocks noChangeAspect="1"/>
            </p:cNvGraphicFramePr>
            <p:nvPr/>
          </p:nvGraphicFramePr>
          <p:xfrm>
            <a:off x="2381" y="2186"/>
            <a:ext cx="10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19" name="Equation" r:id="rId7" imgW="1637589" imgH="393529" progId="Equation.DSMT4">
                    <p:embed/>
                  </p:oleObj>
                </mc:Choice>
                <mc:Fallback>
                  <p:oleObj name="Equation" r:id="rId7" imgW="1637589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186"/>
                          <a:ext cx="10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043" y="2117"/>
              <a:ext cx="3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altLang="zh-CN" b="1">
                  <a:cs typeface="Times New Roman" panose="02020603050405020304" pitchFamily="18" charset="0"/>
                </a:rPr>
                <a:t>(2)</a:t>
              </a:r>
            </a:p>
          </p:txBody>
        </p:sp>
      </p:grpSp>
      <p:grpSp>
        <p:nvGrpSpPr>
          <p:cNvPr id="24605" name="Group 29"/>
          <p:cNvGrpSpPr>
            <a:grpSpLocks/>
          </p:cNvGrpSpPr>
          <p:nvPr/>
        </p:nvGrpSpPr>
        <p:grpSpPr bwMode="auto">
          <a:xfrm>
            <a:off x="577850" y="3860800"/>
            <a:ext cx="4964113" cy="647700"/>
            <a:chOff x="388" y="2432"/>
            <a:chExt cx="3127" cy="408"/>
          </a:xfrm>
        </p:grpSpPr>
        <p:sp>
          <p:nvSpPr>
            <p:cNvPr id="24594" name="Rectangle 18"/>
            <p:cNvSpPr>
              <a:spLocks noChangeArrowheads="1"/>
            </p:cNvSpPr>
            <p:nvPr/>
          </p:nvSpPr>
          <p:spPr bwMode="auto">
            <a:xfrm>
              <a:off x="388" y="2513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定义在 </a:t>
              </a:r>
              <a:r>
                <a:rPr lang="en-US" altLang="zh-CN" b="1" i="1">
                  <a:cs typeface="Times New Roman" panose="02020603050405020304" pitchFamily="18" charset="0"/>
                </a:rPr>
                <a:t>xy </a:t>
              </a:r>
              <a:r>
                <a:rPr lang="zh-CN" altLang="en-US" b="1">
                  <a:cs typeface="Times New Roman" panose="02020603050405020304" pitchFamily="18" charset="0"/>
                </a:rPr>
                <a:t>平面的区域 </a:t>
              </a:r>
            </a:p>
          </p:txBody>
        </p:sp>
        <p:graphicFrame>
          <p:nvGraphicFramePr>
            <p:cNvPr id="24593" name="Object 17"/>
            <p:cNvGraphicFramePr>
              <a:graphicFrameLocks noChangeAspect="1"/>
            </p:cNvGraphicFramePr>
            <p:nvPr/>
          </p:nvGraphicFramePr>
          <p:xfrm>
            <a:off x="2608" y="2432"/>
            <a:ext cx="270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20" name="Equation" r:id="rId9" imgW="431800" imgH="647700" progId="Equation.DSMT4">
                    <p:embed/>
                  </p:oleObj>
                </mc:Choice>
                <mc:Fallback>
                  <p:oleObj name="Equation" r:id="rId9" imgW="431800" imgH="647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32"/>
                          <a:ext cx="270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5" name="Rectangle 19"/>
            <p:cNvSpPr>
              <a:spLocks noChangeArrowheads="1"/>
            </p:cNvSpPr>
            <p:nvPr/>
          </p:nvSpPr>
          <p:spPr bwMode="auto">
            <a:xfrm>
              <a:off x="2837" y="2513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上</a:t>
              </a:r>
              <a:r>
                <a:rPr lang="en-US" altLang="zh-CN" b="1">
                  <a:cs typeface="Times New Roman" panose="02020603050405020304" pitchFamily="18" charset="0"/>
                </a:rPr>
                <a:t>. </a:t>
              </a:r>
              <a:r>
                <a:rPr lang="zh-CN" altLang="en-US" b="1">
                  <a:cs typeface="Times New Roman" panose="02020603050405020304" pitchFamily="18" charset="0"/>
                </a:rPr>
                <a:t>若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4596" name="Object 20"/>
          <p:cNvGraphicFramePr>
            <a:graphicFrameLocks noChangeAspect="1"/>
          </p:cNvGraphicFramePr>
          <p:nvPr/>
        </p:nvGraphicFramePr>
        <p:xfrm>
          <a:off x="1065213" y="4487863"/>
          <a:ext cx="70326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21" name="Equation" r:id="rId11" imgW="7035800" imgH="736600" progId="Equation.DSMT4">
                  <p:embed/>
                </p:oleObj>
              </mc:Choice>
              <mc:Fallback>
                <p:oleObj name="Equation" r:id="rId11" imgW="7035800" imgH="7366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4487863"/>
                        <a:ext cx="7032625" cy="741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68325" y="5430838"/>
            <a:ext cx="40370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cs typeface="Times New Roman" panose="02020603050405020304" pitchFamily="18" charset="0"/>
              </a:rPr>
              <a:t>则可构成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复合函数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700338" y="1325563"/>
          <a:ext cx="3857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5" name="Equation" r:id="rId3" imgW="3860800" imgH="482600" progId="Equation.DSMT4">
                  <p:embed/>
                </p:oleObj>
              </mc:Choice>
              <mc:Fallback>
                <p:oleObj name="Equation" r:id="rId3" imgW="3860800" imgH="4826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325563"/>
                        <a:ext cx="38576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3708400" y="3370263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" name="Equation" r:id="rId5" imgW="1295400" imgH="914400" progId="Equation.DSMT4">
                  <p:embed/>
                </p:oleObj>
              </mc:Choice>
              <mc:Fallback>
                <p:oleObj name="Equation" r:id="rId5" imgW="1295400" imgH="9144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370263"/>
                        <a:ext cx="1295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2627313" y="5106988"/>
          <a:ext cx="4000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" name="Equation" r:id="rId7" imgW="4000500" imgH="914400" progId="Equation.DSMT4">
                  <p:embed/>
                </p:oleObj>
              </mc:Choice>
              <mc:Fallback>
                <p:oleObj name="Equation" r:id="rId7" imgW="4000500" imgH="9144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106988"/>
                        <a:ext cx="4000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6" name="Group 26"/>
          <p:cNvGrpSpPr>
            <a:grpSpLocks/>
          </p:cNvGrpSpPr>
          <p:nvPr/>
        </p:nvGrpSpPr>
        <p:grpSpPr bwMode="auto">
          <a:xfrm>
            <a:off x="611188" y="1957388"/>
            <a:ext cx="6303962" cy="534987"/>
            <a:chOff x="385" y="754"/>
            <a:chExt cx="3971" cy="337"/>
          </a:xfrm>
        </p:grpSpPr>
        <p:graphicFrame>
          <p:nvGraphicFramePr>
            <p:cNvPr id="5136" name="Object 16"/>
            <p:cNvGraphicFramePr>
              <a:graphicFrameLocks noChangeAspect="1"/>
            </p:cNvGraphicFramePr>
            <p:nvPr/>
          </p:nvGraphicFramePr>
          <p:xfrm>
            <a:off x="3176" y="891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8" name="Equation" r:id="rId9" imgW="406048" imgH="317225" progId="Equation.DSMT4">
                    <p:embed/>
                  </p:oleObj>
                </mc:Choice>
                <mc:Fallback>
                  <p:oleObj name="Equation" r:id="rId9" imgW="406048" imgH="317225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891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17"/>
            <p:cNvGraphicFramePr>
              <a:graphicFrameLocks noChangeAspect="1"/>
            </p:cNvGraphicFramePr>
            <p:nvPr/>
          </p:nvGraphicFramePr>
          <p:xfrm>
            <a:off x="2453" y="827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9" name="Equation" r:id="rId11" imgW="507780" imgH="393529" progId="Equation.DSMT4">
                    <p:embed/>
                  </p:oleObj>
                </mc:Choice>
                <mc:Fallback>
                  <p:oleObj name="Equation" r:id="rId11" imgW="507780" imgH="393529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3" y="827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8" name="Rectangle 18"/>
            <p:cNvSpPr>
              <a:spLocks noChangeArrowheads="1"/>
            </p:cNvSpPr>
            <p:nvPr/>
          </p:nvSpPr>
          <p:spPr bwMode="auto">
            <a:xfrm>
              <a:off x="385" y="754"/>
              <a:ext cx="2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</a:rPr>
                <a:t>证明</a:t>
              </a:r>
              <a:r>
                <a:rPr lang="en-US" altLang="zh-CN" b="1">
                  <a:latin typeface="宋体" panose="02010600030101010101" pitchFamily="2" charset="-122"/>
                </a:rPr>
                <a:t>: </a:t>
              </a:r>
              <a:r>
                <a:rPr lang="zh-CN" altLang="en-US" b="1">
                  <a:latin typeface="宋体" panose="02010600030101010101" pitchFamily="2" charset="-122"/>
                </a:rPr>
                <a:t>在极坐标系里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39" name="Rectangle 19"/>
            <p:cNvSpPr>
              <a:spLocks noChangeArrowheads="1"/>
            </p:cNvSpPr>
            <p:nvPr/>
          </p:nvSpPr>
          <p:spPr bwMode="auto">
            <a:xfrm>
              <a:off x="2689" y="76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只是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40" name="Rectangle 20"/>
            <p:cNvSpPr>
              <a:spLocks noChangeArrowheads="1"/>
            </p:cNvSpPr>
            <p:nvPr/>
          </p:nvSpPr>
          <p:spPr bwMode="auto">
            <a:xfrm>
              <a:off x="3340" y="764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的函数．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45" name="Group 25"/>
          <p:cNvGrpSpPr>
            <a:grpSpLocks/>
          </p:cNvGrpSpPr>
          <p:nvPr/>
        </p:nvGrpSpPr>
        <p:grpSpPr bwMode="auto">
          <a:xfrm>
            <a:off x="573088" y="4349750"/>
            <a:ext cx="7285037" cy="519113"/>
            <a:chOff x="431" y="2251"/>
            <a:chExt cx="4589" cy="327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431" y="225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为此设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143" name="Object 23"/>
            <p:cNvGraphicFramePr>
              <a:graphicFrameLocks noChangeAspect="1"/>
            </p:cNvGraphicFramePr>
            <p:nvPr/>
          </p:nvGraphicFramePr>
          <p:xfrm>
            <a:off x="1156" y="2296"/>
            <a:ext cx="386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0" name="Equation" r:id="rId13" imgW="6134100" imgH="431800" progId="Equation.DSMT4">
                    <p:embed/>
                  </p:oleObj>
                </mc:Choice>
                <mc:Fallback>
                  <p:oleObj name="Equation" r:id="rId13" imgW="61341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296"/>
                          <a:ext cx="386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611188" y="2684463"/>
            <a:ext cx="7689850" cy="528637"/>
            <a:chOff x="385" y="1192"/>
            <a:chExt cx="4844" cy="333"/>
          </a:xfrm>
        </p:grpSpPr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85" y="1198"/>
              <a:ext cx="3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证 </a:t>
              </a:r>
              <a:r>
                <a:rPr lang="zh-CN" altLang="en-US" b="1"/>
                <a:t>本题即是要证明</a:t>
              </a:r>
              <a:r>
                <a:rPr lang="en-US" altLang="zh-CN" b="1"/>
                <a:t>:  </a:t>
              </a:r>
              <a:r>
                <a:rPr lang="zh-CN" altLang="en-US" b="1"/>
                <a:t>经</a:t>
              </a:r>
              <a:r>
                <a:rPr lang="zh-CN" altLang="en-US" b="1">
                  <a:latin typeface="宋体" panose="02010600030101010101" pitchFamily="2" charset="-122"/>
                </a:rPr>
                <a:t>极坐标变换后，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147" name="Object 27"/>
            <p:cNvGraphicFramePr>
              <a:graphicFrameLocks noChangeAspect="1"/>
            </p:cNvGraphicFramePr>
            <p:nvPr/>
          </p:nvGraphicFramePr>
          <p:xfrm>
            <a:off x="4150" y="1253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" name="Equation" r:id="rId15" imgW="507780" imgH="393529" progId="Equation.DSMT4">
                    <p:embed/>
                  </p:oleObj>
                </mc:Choice>
                <mc:Fallback>
                  <p:oleObj name="Equation" r:id="rId15" imgW="507780" imgH="393529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4383" y="1192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满足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151" name="Group 31"/>
          <p:cNvGrpSpPr>
            <a:grpSpLocks/>
          </p:cNvGrpSpPr>
          <p:nvPr/>
        </p:nvGrpSpPr>
        <p:grpSpPr bwMode="auto">
          <a:xfrm>
            <a:off x="582613" y="623888"/>
            <a:ext cx="6996112" cy="519112"/>
            <a:chOff x="367" y="3466"/>
            <a:chExt cx="4407" cy="327"/>
          </a:xfrm>
        </p:grpSpPr>
        <p:graphicFrame>
          <p:nvGraphicFramePr>
            <p:cNvPr id="5152" name="Object 32"/>
            <p:cNvGraphicFramePr>
              <a:graphicFrameLocks noChangeAspect="1"/>
            </p:cNvGraphicFramePr>
            <p:nvPr/>
          </p:nvGraphicFramePr>
          <p:xfrm>
            <a:off x="1322" y="3484"/>
            <a:ext cx="41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" name="Equation" r:id="rId16" imgW="660113" imgH="482391" progId="Equation.DSMT4">
                    <p:embed/>
                  </p:oleObj>
                </mc:Choice>
                <mc:Fallback>
                  <p:oleObj name="Equation" r:id="rId16" imgW="660113" imgH="48239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3484"/>
                          <a:ext cx="41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53" name="Object 33"/>
            <p:cNvGraphicFramePr>
              <a:graphicFrameLocks noChangeAspect="1"/>
            </p:cNvGraphicFramePr>
            <p:nvPr/>
          </p:nvGraphicFramePr>
          <p:xfrm>
            <a:off x="2971" y="3535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3" name="Equation" r:id="rId18" imgW="507780" imgH="393529" progId="Equation.DSMT4">
                    <p:embed/>
                  </p:oleObj>
                </mc:Choice>
                <mc:Fallback>
                  <p:oleObj name="Equation" r:id="rId18" imgW="507780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535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367" y="3466"/>
              <a:ext cx="10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</a:rPr>
                <a:t>6</a:t>
              </a:r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r>
                <a:rPr lang="zh-CN" altLang="en-US" b="1"/>
                <a:t>设在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1592" y="346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上的可微函数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3198" y="3466"/>
              <a:ext cx="15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满足方程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973263" y="836613"/>
          <a:ext cx="468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" name="Equation" r:id="rId3" imgW="4686300" imgH="914400" progId="Equation.DSMT4">
                  <p:embed/>
                </p:oleObj>
              </mc:Choice>
              <mc:Fallback>
                <p:oleObj name="Equation" r:id="rId3" imgW="468630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836613"/>
                        <a:ext cx="4686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1979613" y="1916113"/>
          <a:ext cx="2894012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" name="Equation" r:id="rId5" imgW="2895600" imgH="927100" progId="Equation.DSMT4">
                  <p:embed/>
                </p:oleObj>
              </mc:Choice>
              <mc:Fallback>
                <p:oleObj name="Equation" r:id="rId5" imgW="2895600" imgH="9271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16113"/>
                        <a:ext cx="2894012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7" name="Group 21"/>
          <p:cNvGrpSpPr>
            <a:grpSpLocks/>
          </p:cNvGrpSpPr>
          <p:nvPr/>
        </p:nvGrpSpPr>
        <p:grpSpPr bwMode="auto">
          <a:xfrm>
            <a:off x="582613" y="4941888"/>
            <a:ext cx="4041775" cy="519112"/>
            <a:chOff x="385" y="3249"/>
            <a:chExt cx="2546" cy="327"/>
          </a:xfrm>
        </p:grpSpPr>
        <p:sp>
          <p:nvSpPr>
            <p:cNvPr id="4105" name="Rectangle 9"/>
            <p:cNvSpPr>
              <a:spLocks noChangeArrowheads="1"/>
            </p:cNvSpPr>
            <p:nvPr/>
          </p:nvSpPr>
          <p:spPr bwMode="auto">
            <a:xfrm>
              <a:off x="385" y="324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是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667" y="3356"/>
            <a:ext cx="25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7" name="Equation" r:id="rId7" imgW="406048" imgH="317225" progId="Equation.DSMT4">
                    <p:embed/>
                  </p:oleObj>
                </mc:Choice>
                <mc:Fallback>
                  <p:oleObj name="Equation" r:id="rId7" imgW="406048" imgH="317225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" y="3356"/>
                          <a:ext cx="25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6" name="Rectangle 10"/>
            <p:cNvSpPr>
              <a:spLocks noChangeArrowheads="1"/>
            </p:cNvSpPr>
            <p:nvPr/>
          </p:nvSpPr>
          <p:spPr bwMode="auto">
            <a:xfrm>
              <a:off x="851" y="3249"/>
              <a:ext cx="20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的函数．         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116" name="Group 20"/>
          <p:cNvGrpSpPr>
            <a:grpSpLocks/>
          </p:cNvGrpSpPr>
          <p:nvPr/>
        </p:nvGrpSpPr>
        <p:grpSpPr bwMode="auto">
          <a:xfrm>
            <a:off x="592138" y="4149725"/>
            <a:ext cx="8097837" cy="555625"/>
            <a:chOff x="385" y="2745"/>
            <a:chExt cx="5101" cy="350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839" y="2828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" name="Equation" r:id="rId9" imgW="507780" imgH="393529" progId="Equation.DSMT4">
                    <p:embed/>
                  </p:oleObj>
                </mc:Choice>
                <mc:Fallback>
                  <p:oleObj name="Equation" r:id="rId9" imgW="507780" imgH="393529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828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1338" y="2789"/>
            <a:ext cx="41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9" name="Equation" r:id="rId11" imgW="660113" imgH="482391" progId="Equation.DSMT4">
                    <p:embed/>
                  </p:oleObj>
                </mc:Choice>
                <mc:Fallback>
                  <p:oleObj name="Equation" r:id="rId11" imgW="660113" imgH="482391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789"/>
                          <a:ext cx="41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13"/>
            <p:cNvGraphicFramePr>
              <a:graphicFrameLocks noChangeAspect="1"/>
            </p:cNvGraphicFramePr>
            <p:nvPr/>
          </p:nvGraphicFramePr>
          <p:xfrm>
            <a:off x="3503" y="2840"/>
            <a:ext cx="2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" name="Equation" r:id="rId13" imgW="444307" imgH="393529" progId="Equation.DSMT4">
                    <p:embed/>
                  </p:oleObj>
                </mc:Choice>
                <mc:Fallback>
                  <p:oleObj name="Equation" r:id="rId13" imgW="444307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3" y="2840"/>
                          <a:ext cx="2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8" name="Object 12"/>
            <p:cNvGraphicFramePr>
              <a:graphicFrameLocks noChangeAspect="1"/>
            </p:cNvGraphicFramePr>
            <p:nvPr/>
          </p:nvGraphicFramePr>
          <p:xfrm>
            <a:off x="4830" y="2807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1" name="Equation" r:id="rId15" imgW="507780" imgH="393529" progId="Equation.DSMT4">
                    <p:embed/>
                  </p:oleObj>
                </mc:Choice>
                <mc:Fallback>
                  <p:oleObj name="Equation" r:id="rId15" imgW="507780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807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2" name="Rectangle 16"/>
            <p:cNvSpPr>
              <a:spLocks noChangeArrowheads="1"/>
            </p:cNvSpPr>
            <p:nvPr/>
          </p:nvSpPr>
          <p:spPr bwMode="auto">
            <a:xfrm>
              <a:off x="385" y="275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从而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13" name="Rectangle 17"/>
            <p:cNvSpPr>
              <a:spLocks noChangeArrowheads="1"/>
            </p:cNvSpPr>
            <p:nvPr/>
          </p:nvSpPr>
          <p:spPr bwMode="auto">
            <a:xfrm>
              <a:off x="1051" y="274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1655" y="2756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上的</a:t>
              </a:r>
              <a:r>
                <a:rPr lang="zh-CN" altLang="en-US" b="1">
                  <a:latin typeface="宋体" panose="02010600030101010101" pitchFamily="2" charset="-122"/>
                </a:rPr>
                <a:t>极坐标系里与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15" name="Rectangle 19"/>
            <p:cNvSpPr>
              <a:spLocks noChangeArrowheads="1"/>
            </p:cNvSpPr>
            <p:nvPr/>
          </p:nvSpPr>
          <p:spPr bwMode="auto">
            <a:xfrm>
              <a:off x="3680" y="2745"/>
              <a:ext cx="18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</a:rPr>
                <a:t>无关</a:t>
              </a:r>
              <a:r>
                <a:rPr lang="en-US" altLang="zh-CN" b="1">
                  <a:latin typeface="宋体" panose="02010600030101010101" pitchFamily="2" charset="-122"/>
                </a:rPr>
                <a:t>, </a:t>
              </a:r>
              <a:r>
                <a:rPr lang="zh-CN" altLang="en-US" b="1">
                  <a:latin typeface="宋体" panose="02010600030101010101" pitchFamily="2" charset="-122"/>
                </a:rPr>
                <a:t>于是  只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2051050" y="2997200"/>
          <a:ext cx="3619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2" name="Equation" r:id="rId16" imgW="3619500" imgH="927100" progId="Equation.DSMT4">
                  <p:embed/>
                </p:oleObj>
              </mc:Choice>
              <mc:Fallback>
                <p:oleObj name="Equation" r:id="rId16" imgW="3619500" imgH="9271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97200"/>
                        <a:ext cx="3619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228185" y="3573016"/>
            <a:ext cx="291581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------</a:t>
            </a:r>
            <a:r>
              <a:rPr kumimoji="1" lang="zh-CN" altLang="en-US" b="1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链式法则</a:t>
            </a:r>
          </a:p>
        </p:txBody>
      </p:sp>
      <p:sp>
        <p:nvSpPr>
          <p:cNvPr id="6149" name="Rectangle 5"/>
          <p:cNvSpPr>
            <a:spLocks noGrp="1" noRot="1" noChangeArrowheads="1"/>
          </p:cNvSpPr>
          <p:nvPr>
            <p:ph type="title" sz="quarter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>
                <a:solidFill>
                  <a:srgbClr val="0000CC"/>
                </a:solidFill>
              </a:rPr>
              <a:t>链式法则总结</a:t>
            </a: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467544" y="1916832"/>
          <a:ext cx="7829550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Document" r:id="rId3" imgW="7838363" imgH="2774172" progId="Word.Document.8">
                  <p:embed/>
                </p:oleObj>
              </mc:Choice>
              <mc:Fallback>
                <p:oleObj name="Document" r:id="rId3" imgW="7838363" imgH="2774172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916832"/>
                        <a:ext cx="7829550" cy="276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6096" y="479715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把“间接”偏导用含“直接”偏导表示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79512" y="260648"/>
            <a:ext cx="8828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上述定理的结论可推广到中间变量多于两个的情况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67544" y="980728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如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1547813" y="3284538"/>
          <a:ext cx="5105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0" name="公式" r:id="rId3" imgW="4241800" imgH="889000" progId="">
                  <p:embed/>
                </p:oleObj>
              </mc:Choice>
              <mc:Fallback>
                <p:oleObj name="公式" r:id="rId3" imgW="4241800" imgH="889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5105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3324225" y="1516063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1" name="公式" r:id="rId5" imgW="241195" imgH="253890" progId="">
                  <p:embed/>
                </p:oleObj>
              </mc:Choice>
              <mc:Fallback>
                <p:oleObj name="公式" r:id="rId5" imgW="241195" imgH="25389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1516063"/>
                        <a:ext cx="3683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3298825" y="2008188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2" name="公式" r:id="rId7" imgW="215713" imgH="253780" progId="">
                  <p:embed/>
                </p:oleObj>
              </mc:Choice>
              <mc:Fallback>
                <p:oleObj name="公式" r:id="rId7" imgW="215713" imgH="2537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008188"/>
                        <a:ext cx="32861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3203575" y="2492375"/>
          <a:ext cx="484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3" name="公式" r:id="rId9" imgW="317225" imgH="253780" progId="">
                  <p:embed/>
                </p:oleObj>
              </mc:Choice>
              <mc:Fallback>
                <p:oleObj name="公式" r:id="rId9" imgW="317225" imgH="2537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2375"/>
                        <a:ext cx="484188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5162550" y="1946275"/>
          <a:ext cx="250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4" name="公式" r:id="rId11" imgW="164957" imgH="291847" progId="">
                  <p:embed/>
                </p:oleObj>
              </mc:Choice>
              <mc:Fallback>
                <p:oleObj name="公式" r:id="rId11" imgW="164957" imgH="29184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946275"/>
                        <a:ext cx="2508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746250" y="1928813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15" name="公式" r:id="rId13" imgW="215619" imgH="266353" progId="">
                  <p:embed/>
                </p:oleObj>
              </mc:Choice>
              <mc:Fallback>
                <p:oleObj name="公式" r:id="rId13" imgW="215619" imgH="266353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1928813"/>
                        <a:ext cx="3286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6" name="Line 10"/>
          <p:cNvSpPr>
            <a:spLocks noChangeShapeType="1"/>
          </p:cNvSpPr>
          <p:nvPr/>
        </p:nvSpPr>
        <p:spPr bwMode="auto">
          <a:xfrm flipV="1">
            <a:off x="2206625" y="1679575"/>
            <a:ext cx="1054100" cy="328613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7" name="Line 11"/>
          <p:cNvSpPr>
            <a:spLocks noChangeShapeType="1"/>
          </p:cNvSpPr>
          <p:nvPr/>
        </p:nvSpPr>
        <p:spPr bwMode="auto">
          <a:xfrm>
            <a:off x="3787775" y="1733550"/>
            <a:ext cx="1252538" cy="274638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>
            <a:off x="2141538" y="2171700"/>
            <a:ext cx="98742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 flipV="1">
            <a:off x="3590925" y="2225675"/>
            <a:ext cx="151447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2195736" y="2132856"/>
            <a:ext cx="10541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>
            <a:off x="3656013" y="2116138"/>
            <a:ext cx="131762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971550" y="4868863"/>
            <a:ext cx="6705600" cy="819150"/>
            <a:chOff x="672" y="3408"/>
            <a:chExt cx="4224" cy="516"/>
          </a:xfrm>
        </p:grpSpPr>
        <p:sp>
          <p:nvSpPr>
            <p:cNvPr id="65553" name="Text Box 17"/>
            <p:cNvSpPr txBox="1">
              <a:spLocks noChangeArrowheads="1"/>
            </p:cNvSpPr>
            <p:nvPr/>
          </p:nvSpPr>
          <p:spPr bwMode="auto">
            <a:xfrm>
              <a:off x="672" y="3456"/>
              <a:ext cx="42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b="1">
                  <a:solidFill>
                    <a:srgbClr val="000000"/>
                  </a:solidFill>
                  <a:latin typeface="Times New Roman" pitchFamily="18" charset="0"/>
                </a:rPr>
                <a:t>以上公式中的导数       称为</a:t>
              </a:r>
              <a:r>
                <a:rPr kumimoji="1" lang="zh-CN" altLang="en-US" sz="3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全导数</a:t>
              </a:r>
              <a:r>
                <a:rPr kumimoji="1" lang="en-US" altLang="zh-CN" sz="36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隶书" pitchFamily="49" charset="-122"/>
                </a:rPr>
                <a:t>.</a:t>
              </a:r>
              <a:endPara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隶书" pitchFamily="49" charset="-122"/>
              </a:endParaRPr>
            </a:p>
          </p:txBody>
        </p:sp>
        <p:graphicFrame>
          <p:nvGraphicFramePr>
            <p:cNvPr id="8210" name="Object 18"/>
            <p:cNvGraphicFramePr>
              <a:graphicFrameLocks noChangeAspect="1"/>
            </p:cNvGraphicFramePr>
            <p:nvPr/>
          </p:nvGraphicFramePr>
          <p:xfrm>
            <a:off x="2880" y="3408"/>
            <a:ext cx="31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6" name="公式" r:id="rId15" imgW="406224" imgH="888614" progId="">
                    <p:embed/>
                  </p:oleObj>
                </mc:Choice>
                <mc:Fallback>
                  <p:oleObj name="公式" r:id="rId15" imgW="406224" imgH="888614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311" cy="5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4244975" y="1828800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2" name="公式" r:id="rId3" imgW="241195" imgH="253890" progId="">
                  <p:embed/>
                </p:oleObj>
              </mc:Choice>
              <mc:Fallback>
                <p:oleObj name="公式" r:id="rId3" imgW="241195" imgH="2538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4975" y="1828800"/>
                        <a:ext cx="368300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4219575" y="2878138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3" name="公式" r:id="rId5" imgW="215713" imgH="253780" progId="">
                  <p:embed/>
                </p:oleObj>
              </mc:Choice>
              <mc:Fallback>
                <p:oleObj name="公式" r:id="rId5" imgW="215713" imgH="2537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2878138"/>
                        <a:ext cx="328613" cy="322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6005513" y="1905000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4" name="公式" r:id="rId7" imgW="266469" imgH="253780" progId="">
                  <p:embed/>
                </p:oleObj>
              </mc:Choice>
              <mc:Fallback>
                <p:oleObj name="公式" r:id="rId7" imgW="266469" imgH="2537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1905000"/>
                        <a:ext cx="4064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667000" y="2438400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5" name="公式" r:id="rId9" imgW="215619" imgH="266353" progId="">
                  <p:embed/>
                </p:oleObj>
              </mc:Choice>
              <mc:Fallback>
                <p:oleObj name="公式" r:id="rId9" imgW="215619" imgH="26635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438400"/>
                        <a:ext cx="328613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Line 6"/>
          <p:cNvSpPr>
            <a:spLocks noChangeShapeType="1"/>
          </p:cNvSpPr>
          <p:nvPr/>
        </p:nvSpPr>
        <p:spPr bwMode="auto">
          <a:xfrm flipV="1">
            <a:off x="2895600" y="2057400"/>
            <a:ext cx="1304925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971800" y="2590800"/>
            <a:ext cx="1219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V="1">
            <a:off x="4495800" y="2133600"/>
            <a:ext cx="16002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6019800" y="2852738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6" name="公式" r:id="rId11" imgW="266584" imgH="330057" progId="">
                  <p:embed/>
                </p:oleObj>
              </mc:Choice>
              <mc:Fallback>
                <p:oleObj name="公式" r:id="rId11" imgW="266584" imgH="33005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52738"/>
                        <a:ext cx="4064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Line 10"/>
          <p:cNvSpPr>
            <a:spLocks noChangeShapeType="1"/>
          </p:cNvSpPr>
          <p:nvPr/>
        </p:nvSpPr>
        <p:spPr bwMode="auto">
          <a:xfrm flipV="1">
            <a:off x="2895600" y="2133600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4429125" y="2133600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4572000" y="3048000"/>
            <a:ext cx="1381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2819400" y="2667000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2276872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链式法则如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图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572000" y="1981200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2673350" y="3657600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7" name="公式" r:id="rId13" imgW="761669" imgH="888614" progId="">
                  <p:embed/>
                </p:oleObj>
              </mc:Choice>
              <mc:Fallback>
                <p:oleObj name="公式" r:id="rId13" imgW="761669" imgH="888614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657600"/>
                        <a:ext cx="762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4470400" y="3206750"/>
          <a:ext cx="201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8" name="公式" r:id="rId15" imgW="203112" imgH="444307" progId="">
                  <p:embed/>
                </p:oleObj>
              </mc:Choice>
              <mc:Fallback>
                <p:oleObj name="公式" r:id="rId15" imgW="203112" imgH="444307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06750"/>
                        <a:ext cx="201613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3511550" y="3657600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89" name="公式" r:id="rId17" imgW="545040" imgH="832320" progId="">
                  <p:embed/>
                </p:oleObj>
              </mc:Choice>
              <mc:Fallback>
                <p:oleObj name="公式" r:id="rId17" imgW="545040" imgH="83232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3657600"/>
                        <a:ext cx="596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4197350" y="3657600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0" name="公式" r:id="rId19" imgW="401760" imgH="832320" progId="">
                  <p:embed/>
                </p:oleObj>
              </mc:Choice>
              <mc:Fallback>
                <p:oleObj name="公式" r:id="rId19" imgW="401760" imgH="83232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350" y="3657600"/>
                        <a:ext cx="4572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4806950" y="3657600"/>
          <a:ext cx="862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1" name="公式" r:id="rId21" imgW="812880" imgH="832320" progId="">
                  <p:embed/>
                </p:oleObj>
              </mc:Choice>
              <mc:Fallback>
                <p:oleObj name="公式" r:id="rId21" imgW="812880" imgH="83232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950" y="3657600"/>
                        <a:ext cx="8620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/>
        </p:nvGraphicFramePr>
        <p:xfrm>
          <a:off x="5748338" y="3683000"/>
          <a:ext cx="54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2" name="公式" r:id="rId23" imgW="487800" imgH="784440" progId="">
                  <p:embed/>
                </p:oleObj>
              </mc:Choice>
              <mc:Fallback>
                <p:oleObj name="公式" r:id="rId23" imgW="487800" imgH="7844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8338" y="3683000"/>
                        <a:ext cx="544512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0" name="Object 22"/>
          <p:cNvGraphicFramePr>
            <a:graphicFrameLocks noChangeAspect="1"/>
          </p:cNvGraphicFramePr>
          <p:nvPr/>
        </p:nvGraphicFramePr>
        <p:xfrm>
          <a:off x="2679700" y="4822825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3" name="公式" r:id="rId25" imgW="736600" imgH="965200" progId="">
                  <p:embed/>
                </p:oleObj>
              </mc:Choice>
              <mc:Fallback>
                <p:oleObj name="公式" r:id="rId25" imgW="736600" imgH="9652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4822825"/>
                        <a:ext cx="736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1" name="Object 23"/>
          <p:cNvGraphicFramePr>
            <a:graphicFrameLocks noChangeAspect="1"/>
          </p:cNvGraphicFramePr>
          <p:nvPr/>
        </p:nvGraphicFramePr>
        <p:xfrm>
          <a:off x="3517900" y="4810125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4" name="公式" r:id="rId27" imgW="545040" imgH="832320" progId="">
                  <p:embed/>
                </p:oleObj>
              </mc:Choice>
              <mc:Fallback>
                <p:oleObj name="公式" r:id="rId27" imgW="545040" imgH="83232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810125"/>
                        <a:ext cx="5969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2" name="Object 24"/>
          <p:cNvGraphicFramePr>
            <a:graphicFrameLocks noChangeAspect="1"/>
          </p:cNvGraphicFramePr>
          <p:nvPr/>
        </p:nvGraphicFramePr>
        <p:xfrm>
          <a:off x="4191000" y="4826000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5" name="公式" r:id="rId29" imgW="401760" imgH="909000" progId="">
                  <p:embed/>
                </p:oleObj>
              </mc:Choice>
              <mc:Fallback>
                <p:oleObj name="公式" r:id="rId29" imgW="401760" imgH="9090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26000"/>
                        <a:ext cx="4572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3" name="Object 25"/>
          <p:cNvGraphicFramePr>
            <a:graphicFrameLocks noChangeAspect="1"/>
          </p:cNvGraphicFramePr>
          <p:nvPr/>
        </p:nvGraphicFramePr>
        <p:xfrm>
          <a:off x="4776788" y="4830763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6" name="公式" r:id="rId31" imgW="812880" imgH="832320" progId="">
                  <p:embed/>
                </p:oleObj>
              </mc:Choice>
              <mc:Fallback>
                <p:oleObj name="公式" r:id="rId31" imgW="812880" imgH="83232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4830763"/>
                        <a:ext cx="862012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34" name="Object 26"/>
          <p:cNvGraphicFramePr>
            <a:graphicFrameLocks noChangeAspect="1"/>
          </p:cNvGraphicFramePr>
          <p:nvPr/>
        </p:nvGraphicFramePr>
        <p:xfrm>
          <a:off x="5759450" y="4860925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7" name="公式" r:id="rId33" imgW="468720" imgH="861120" progId="">
                  <p:embed/>
                </p:oleObj>
              </mc:Choice>
              <mc:Fallback>
                <p:oleObj name="公式" r:id="rId33" imgW="468720" imgH="86112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860925"/>
                        <a:ext cx="520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323528" y="332656"/>
            <a:ext cx="748883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</a:rPr>
              <a:t>上定理还可推广到中间变量不是一元函数而是多元函数的情况：</a:t>
            </a:r>
          </a:p>
        </p:txBody>
      </p:sp>
      <p:graphicFrame>
        <p:nvGraphicFramePr>
          <p:cNvPr id="51218" name="Object 18"/>
          <p:cNvGraphicFramePr>
            <a:graphicFrameLocks noChangeAspect="1"/>
          </p:cNvGraphicFramePr>
          <p:nvPr/>
        </p:nvGraphicFramePr>
        <p:xfrm>
          <a:off x="4211960" y="980728"/>
          <a:ext cx="3365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98" name="公式" r:id="rId35" imgW="3365500" imgH="393700" progId="">
                  <p:embed/>
                </p:oleObj>
              </mc:Choice>
              <mc:Fallback>
                <p:oleObj name="公式" r:id="rId35" imgW="3365500" imgH="3937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980728"/>
                        <a:ext cx="3365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463550" y="265113"/>
          <a:ext cx="7473950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46" name="Document" r:id="rId3" imgW="6908442" imgH="1685941" progId="Word.Document.8">
                  <p:embed/>
                </p:oleObj>
              </mc:Choice>
              <mc:Fallback>
                <p:oleObj name="Document" r:id="rId3" imgW="6908442" imgH="1685941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65113"/>
                        <a:ext cx="7473950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395288" y="198913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31913" y="1916113"/>
            <a:ext cx="3575050" cy="889000"/>
            <a:chOff x="1684" y="2304"/>
            <a:chExt cx="2252" cy="560"/>
          </a:xfrm>
        </p:grpSpPr>
        <p:graphicFrame>
          <p:nvGraphicFramePr>
            <p:cNvPr id="12309" name="Object 1037"/>
            <p:cNvGraphicFramePr>
              <a:graphicFrameLocks noChangeAspect="1"/>
            </p:cNvGraphicFramePr>
            <p:nvPr/>
          </p:nvGraphicFramePr>
          <p:xfrm>
            <a:off x="1684" y="2304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7" name="公式" r:id="rId5" imgW="761669" imgH="888614" progId="">
                    <p:embed/>
                  </p:oleObj>
                </mc:Choice>
                <mc:Fallback>
                  <p:oleObj name="公式" r:id="rId5" imgW="761669" imgH="888614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304"/>
                          <a:ext cx="480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0" name="Object 1038"/>
            <p:cNvGraphicFramePr>
              <a:graphicFrameLocks noChangeAspect="1"/>
            </p:cNvGraphicFramePr>
            <p:nvPr/>
          </p:nvGraphicFramePr>
          <p:xfrm>
            <a:off x="2212" y="2304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8" name="公式" r:id="rId7" imgW="545040" imgH="832320" progId="">
                    <p:embed/>
                  </p:oleObj>
                </mc:Choice>
                <mc:Fallback>
                  <p:oleObj name="公式" r:id="rId7" imgW="545040" imgH="83232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304"/>
                          <a:ext cx="37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1" name="Object 1039"/>
            <p:cNvGraphicFramePr>
              <a:graphicFrameLocks noChangeAspect="1"/>
            </p:cNvGraphicFramePr>
            <p:nvPr/>
          </p:nvGraphicFramePr>
          <p:xfrm>
            <a:off x="2644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49" name="公式" r:id="rId9" imgW="401760" imgH="832320" progId="">
                    <p:embed/>
                  </p:oleObj>
                </mc:Choice>
                <mc:Fallback>
                  <p:oleObj name="公式" r:id="rId9" imgW="401760" imgH="83232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2" name="Object 1040"/>
            <p:cNvGraphicFramePr>
              <a:graphicFrameLocks noChangeAspect="1"/>
            </p:cNvGraphicFramePr>
            <p:nvPr/>
          </p:nvGraphicFramePr>
          <p:xfrm>
            <a:off x="3028" y="2304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0" name="公式" r:id="rId11" imgW="812880" imgH="832320" progId="">
                    <p:embed/>
                  </p:oleObj>
                </mc:Choice>
                <mc:Fallback>
                  <p:oleObj name="公式" r:id="rId11" imgW="812880" imgH="83232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2304"/>
                          <a:ext cx="543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3" name="Object 1041"/>
            <p:cNvGraphicFramePr>
              <a:graphicFrameLocks noChangeAspect="1"/>
            </p:cNvGraphicFramePr>
            <p:nvPr/>
          </p:nvGraphicFramePr>
          <p:xfrm>
            <a:off x="3648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1" name="公式" r:id="rId13" imgW="401760" imgH="832320" progId="">
                    <p:embed/>
                  </p:oleObj>
                </mc:Choice>
                <mc:Fallback>
                  <p:oleObj name="公式" r:id="rId13" imgW="401760" imgH="83232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3" name="Object 1025"/>
          <p:cNvGraphicFramePr>
            <a:graphicFrameLocks noChangeAspect="1"/>
          </p:cNvGraphicFramePr>
          <p:nvPr/>
        </p:nvGraphicFramePr>
        <p:xfrm>
          <a:off x="4932363" y="2133600"/>
          <a:ext cx="373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2" name="公式" r:id="rId15" imgW="3683000" imgH="495300" progId="">
                  <p:embed/>
                </p:oleObj>
              </mc:Choice>
              <mc:Fallback>
                <p:oleObj name="公式" r:id="rId15" imgW="3683000" imgH="4953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133600"/>
                        <a:ext cx="3733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71600" y="2895600"/>
            <a:ext cx="3548063" cy="965200"/>
            <a:chOff x="1260" y="2568"/>
            <a:chExt cx="2235" cy="608"/>
          </a:xfrm>
        </p:grpSpPr>
        <p:graphicFrame>
          <p:nvGraphicFramePr>
            <p:cNvPr id="12304" name="Object 1032"/>
            <p:cNvGraphicFramePr>
              <a:graphicFrameLocks noChangeAspect="1"/>
            </p:cNvGraphicFramePr>
            <p:nvPr/>
          </p:nvGraphicFramePr>
          <p:xfrm>
            <a:off x="1260" y="2568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3" name="公式" r:id="rId17" imgW="736600" imgH="965200" progId="">
                    <p:embed/>
                  </p:oleObj>
                </mc:Choice>
                <mc:Fallback>
                  <p:oleObj name="公式" r:id="rId17" imgW="736600" imgH="9652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568"/>
                          <a:ext cx="464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033"/>
            <p:cNvGraphicFramePr>
              <a:graphicFrameLocks noChangeAspect="1"/>
            </p:cNvGraphicFramePr>
            <p:nvPr/>
          </p:nvGraphicFramePr>
          <p:xfrm>
            <a:off x="1780" y="2592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4" name="公式" r:id="rId19" imgW="545040" imgH="832320" progId="">
                    <p:embed/>
                  </p:oleObj>
                </mc:Choice>
                <mc:Fallback>
                  <p:oleObj name="公式" r:id="rId19" imgW="545040" imgH="832320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592"/>
                          <a:ext cx="376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034"/>
            <p:cNvGraphicFramePr>
              <a:graphicFrameLocks noChangeAspect="1"/>
            </p:cNvGraphicFramePr>
            <p:nvPr/>
          </p:nvGraphicFramePr>
          <p:xfrm>
            <a:off x="2212" y="2568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5" name="公式" r:id="rId21" imgW="401760" imgH="909000" progId="">
                    <p:embed/>
                  </p:oleObj>
                </mc:Choice>
                <mc:Fallback>
                  <p:oleObj name="公式" r:id="rId21" imgW="401760" imgH="9090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68"/>
                          <a:ext cx="288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7" name="Object 1035"/>
            <p:cNvGraphicFramePr>
              <a:graphicFrameLocks noChangeAspect="1"/>
            </p:cNvGraphicFramePr>
            <p:nvPr/>
          </p:nvGraphicFramePr>
          <p:xfrm>
            <a:off x="2596" y="259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6" name="公式" r:id="rId23" imgW="812880" imgH="832320" progId="">
                    <p:embed/>
                  </p:oleObj>
                </mc:Choice>
                <mc:Fallback>
                  <p:oleObj name="公式" r:id="rId23" imgW="812880" imgH="83232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592"/>
                          <a:ext cx="543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8" name="Object 1036"/>
            <p:cNvGraphicFramePr>
              <a:graphicFrameLocks noChangeAspect="1"/>
            </p:cNvGraphicFramePr>
            <p:nvPr/>
          </p:nvGraphicFramePr>
          <p:xfrm>
            <a:off x="3224" y="2568"/>
            <a:ext cx="27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957" name="公式" r:id="rId25" imgW="372960" imgH="909000" progId="">
                    <p:embed/>
                  </p:oleObj>
                </mc:Choice>
                <mc:Fallback>
                  <p:oleObj name="公式" r:id="rId25" imgW="372960" imgH="90900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568"/>
                          <a:ext cx="271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74" name="Object 1026"/>
          <p:cNvGraphicFramePr>
            <a:graphicFrameLocks noChangeAspect="1"/>
          </p:cNvGraphicFramePr>
          <p:nvPr/>
        </p:nvGraphicFramePr>
        <p:xfrm>
          <a:off x="4953000" y="3048000"/>
          <a:ext cx="3748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8" name="公式" r:id="rId27" imgW="3695700" imgH="419100" progId="">
                  <p:embed/>
                </p:oleObj>
              </mc:Choice>
              <mc:Fallback>
                <p:oleObj name="公式" r:id="rId27" imgW="3695700" imgH="4191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3748088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/>
          <p:cNvGraphicFramePr>
            <a:graphicFrameLocks noChangeAspect="1"/>
          </p:cNvGraphicFramePr>
          <p:nvPr/>
        </p:nvGraphicFramePr>
        <p:xfrm>
          <a:off x="1547813" y="3933825"/>
          <a:ext cx="2976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59" name="公式" r:id="rId29" imgW="2971800" imgH="914400" progId="">
                  <p:embed/>
                </p:oleObj>
              </mc:Choice>
              <mc:Fallback>
                <p:oleObj name="公式" r:id="rId29" imgW="2971800" imgH="9144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933825"/>
                        <a:ext cx="297656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457200" y="4038600"/>
            <a:ext cx="863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endParaRPr kumimoji="1" lang="en-US" altLang="zh-CN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76" name="Object 1028"/>
          <p:cNvGraphicFramePr>
            <a:graphicFrameLocks noChangeAspect="1"/>
          </p:cNvGraphicFramePr>
          <p:nvPr/>
        </p:nvGraphicFramePr>
        <p:xfrm>
          <a:off x="971550" y="4941888"/>
          <a:ext cx="53657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0" name="公式" r:id="rId31" imgW="5359400" imgH="914400" progId="">
                  <p:embed/>
                </p:oleObj>
              </mc:Choice>
              <mc:Fallback>
                <p:oleObj name="公式" r:id="rId31" imgW="5359400" imgH="9144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941888"/>
                        <a:ext cx="53657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/>
          <p:cNvGraphicFramePr>
            <a:graphicFrameLocks noChangeAspect="1"/>
          </p:cNvGraphicFramePr>
          <p:nvPr/>
        </p:nvGraphicFramePr>
        <p:xfrm>
          <a:off x="6300788" y="4941888"/>
          <a:ext cx="2525712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1" name="公式" r:id="rId33" imgW="2527300" imgH="914400" progId="">
                  <p:embed/>
                </p:oleObj>
              </mc:Choice>
              <mc:Fallback>
                <p:oleObj name="公式" r:id="rId33" imgW="2527300" imgH="9144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941888"/>
                        <a:ext cx="2525712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1030"/>
          <p:cNvGraphicFramePr>
            <a:graphicFrameLocks noChangeAspect="1"/>
          </p:cNvGraphicFramePr>
          <p:nvPr/>
        </p:nvGraphicFramePr>
        <p:xfrm>
          <a:off x="1752600" y="6022975"/>
          <a:ext cx="43180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2" name="公式" r:id="rId35" imgW="431613" imgH="837836" progId="">
                  <p:embed/>
                </p:oleObj>
              </mc:Choice>
              <mc:Fallback>
                <p:oleObj name="公式" r:id="rId35" imgW="431613" imgH="837836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6022975"/>
                        <a:ext cx="43180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2438400" y="5943600"/>
          <a:ext cx="28209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3" name="公式" r:id="rId37" imgW="2819400" imgH="914400" progId="">
                  <p:embed/>
                </p:oleObj>
              </mc:Choice>
              <mc:Fallback>
                <p:oleObj name="公式" r:id="rId37" imgW="2819400" imgH="914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943600"/>
                        <a:ext cx="28209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323850" y="508476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</a:rPr>
              <a:t>解</a:t>
            </a:r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755650" y="604043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或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1024"/>
          <p:cNvGraphicFramePr>
            <a:graphicFrameLocks noChangeAspect="1"/>
          </p:cNvGraphicFramePr>
          <p:nvPr/>
        </p:nvGraphicFramePr>
        <p:xfrm>
          <a:off x="0" y="764704"/>
          <a:ext cx="8748713" cy="450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0" name="文档" r:id="rId3" imgW="7772400" imgH="4511040" progId="Word.Document.8">
                  <p:embed/>
                </p:oleObj>
              </mc:Choice>
              <mc:Fallback>
                <p:oleObj name="文档" r:id="rId3" imgW="7772400" imgH="451104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4704"/>
                        <a:ext cx="8748713" cy="450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80100" y="3816350"/>
            <a:ext cx="2051050" cy="1347788"/>
            <a:chOff x="3704" y="2404"/>
            <a:chExt cx="1292" cy="849"/>
          </a:xfrm>
        </p:grpSpPr>
        <p:graphicFrame>
          <p:nvGraphicFramePr>
            <p:cNvPr id="13330" name="Object 1025"/>
            <p:cNvGraphicFramePr>
              <a:graphicFrameLocks noChangeAspect="1"/>
            </p:cNvGraphicFramePr>
            <p:nvPr/>
          </p:nvGraphicFramePr>
          <p:xfrm>
            <a:off x="3704" y="2747"/>
            <a:ext cx="13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1" name="公式" r:id="rId5" imgW="203024" imgH="253780" progId="">
                    <p:embed/>
                  </p:oleObj>
                </mc:Choice>
                <mc:Fallback>
                  <p:oleObj name="公式" r:id="rId5" imgW="203024" imgH="25378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747"/>
                          <a:ext cx="133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1026"/>
            <p:cNvGraphicFramePr>
              <a:graphicFrameLocks noChangeAspect="1"/>
            </p:cNvGraphicFramePr>
            <p:nvPr/>
          </p:nvGraphicFramePr>
          <p:xfrm>
            <a:off x="4249" y="3106"/>
            <a:ext cx="18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2" name="公式" r:id="rId7" imgW="291973" imgH="241195" progId="">
                    <p:embed/>
                  </p:oleObj>
                </mc:Choice>
                <mc:Fallback>
                  <p:oleObj name="公式" r:id="rId7" imgW="291973" imgH="24119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3106"/>
                          <a:ext cx="189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2" name="Object 1027"/>
            <p:cNvGraphicFramePr>
              <a:graphicFrameLocks noChangeAspect="1"/>
            </p:cNvGraphicFramePr>
            <p:nvPr/>
          </p:nvGraphicFramePr>
          <p:xfrm>
            <a:off x="4270" y="2754"/>
            <a:ext cx="13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3" name="公式" r:id="rId9" imgW="203112" imgH="241195" progId="">
                    <p:embed/>
                  </p:oleObj>
                </mc:Choice>
                <mc:Fallback>
                  <p:oleObj name="公式" r:id="rId9" imgW="203112" imgH="24119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0" y="2754"/>
                          <a:ext cx="132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3" name="Object 1028"/>
            <p:cNvGraphicFramePr>
              <a:graphicFrameLocks noChangeAspect="1"/>
            </p:cNvGraphicFramePr>
            <p:nvPr/>
          </p:nvGraphicFramePr>
          <p:xfrm>
            <a:off x="4294" y="2404"/>
            <a:ext cx="14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4" name="公式" r:id="rId11" imgW="228600" imgH="241300" progId="">
                    <p:embed/>
                  </p:oleObj>
                </mc:Choice>
                <mc:Fallback>
                  <p:oleObj name="公式" r:id="rId11" imgW="228600" imgH="2413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" y="2404"/>
                          <a:ext cx="149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4" name="Object 1029"/>
            <p:cNvGraphicFramePr>
              <a:graphicFrameLocks noChangeAspect="1"/>
            </p:cNvGraphicFramePr>
            <p:nvPr/>
          </p:nvGraphicFramePr>
          <p:xfrm>
            <a:off x="4815" y="2969"/>
            <a:ext cx="165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5" name="公式" r:id="rId13" imgW="253780" imgH="317225" progId="">
                    <p:embed/>
                  </p:oleObj>
                </mc:Choice>
                <mc:Fallback>
                  <p:oleObj name="公式" r:id="rId13" imgW="253780" imgH="31722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5" y="2969"/>
                          <a:ext cx="165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5" name="Object 1030"/>
            <p:cNvGraphicFramePr>
              <a:graphicFrameLocks noChangeAspect="1"/>
            </p:cNvGraphicFramePr>
            <p:nvPr/>
          </p:nvGraphicFramePr>
          <p:xfrm>
            <a:off x="4832" y="2544"/>
            <a:ext cx="16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36" name="公式" r:id="rId15" imgW="253890" imgH="241195" progId="">
                    <p:embed/>
                  </p:oleObj>
                </mc:Choice>
                <mc:Fallback>
                  <p:oleObj name="公式" r:id="rId15" imgW="253890" imgH="24119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" y="2544"/>
                          <a:ext cx="164" cy="1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103938" y="3921125"/>
            <a:ext cx="1573212" cy="1189038"/>
            <a:chOff x="1755" y="1276"/>
            <a:chExt cx="2423" cy="1829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755" y="1390"/>
              <a:ext cx="969" cy="5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3209" y="1276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Line 13"/>
            <p:cNvSpPr>
              <a:spLocks noChangeShapeType="1"/>
            </p:cNvSpPr>
            <p:nvPr/>
          </p:nvSpPr>
          <p:spPr bwMode="auto">
            <a:xfrm>
              <a:off x="1876" y="2133"/>
              <a:ext cx="7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7" name="Line 14"/>
            <p:cNvSpPr>
              <a:spLocks noChangeShapeType="1"/>
            </p:cNvSpPr>
            <p:nvPr/>
          </p:nvSpPr>
          <p:spPr bwMode="auto">
            <a:xfrm flipV="1">
              <a:off x="3148" y="1790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>
              <a:off x="1755" y="2247"/>
              <a:ext cx="909" cy="8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 flipV="1">
              <a:off x="3269" y="1790"/>
              <a:ext cx="909" cy="13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16638" y="4027488"/>
            <a:ext cx="1560512" cy="1122362"/>
            <a:chOff x="1776" y="1440"/>
            <a:chExt cx="2402" cy="1728"/>
          </a:xfrm>
        </p:grpSpPr>
        <p:sp>
          <p:nvSpPr>
            <p:cNvPr id="13318" name="Line 18"/>
            <p:cNvSpPr>
              <a:spLocks noChangeShapeType="1"/>
            </p:cNvSpPr>
            <p:nvPr/>
          </p:nvSpPr>
          <p:spPr bwMode="auto">
            <a:xfrm>
              <a:off x="3216" y="1440"/>
              <a:ext cx="962" cy="12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9" name="Line 19"/>
            <p:cNvSpPr>
              <a:spLocks noChangeShapeType="1"/>
            </p:cNvSpPr>
            <p:nvPr/>
          </p:nvSpPr>
          <p:spPr bwMode="auto">
            <a:xfrm>
              <a:off x="3148" y="2190"/>
              <a:ext cx="969" cy="5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0" name="Line 20"/>
            <p:cNvSpPr>
              <a:spLocks noChangeShapeType="1"/>
            </p:cNvSpPr>
            <p:nvPr/>
          </p:nvSpPr>
          <p:spPr bwMode="auto">
            <a:xfrm flipV="1">
              <a:off x="3269" y="2762"/>
              <a:ext cx="848" cy="3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1" name="Line 21"/>
            <p:cNvSpPr>
              <a:spLocks noChangeShapeType="1"/>
            </p:cNvSpPr>
            <p:nvPr/>
          </p:nvSpPr>
          <p:spPr bwMode="auto">
            <a:xfrm flipV="1">
              <a:off x="1920" y="1536"/>
              <a:ext cx="81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22"/>
            <p:cNvSpPr>
              <a:spLocks noChangeShapeType="1"/>
            </p:cNvSpPr>
            <p:nvPr/>
          </p:nvSpPr>
          <p:spPr bwMode="auto">
            <a:xfrm>
              <a:off x="1920" y="2208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Line 23"/>
            <p:cNvSpPr>
              <a:spLocks noChangeShapeType="1"/>
            </p:cNvSpPr>
            <p:nvPr/>
          </p:nvSpPr>
          <p:spPr bwMode="auto">
            <a:xfrm>
              <a:off x="1776" y="2400"/>
              <a:ext cx="864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098675" y="446088"/>
            <a:ext cx="513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二、复合函数的全微分   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687388" y="11795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7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1795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77850" y="179228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分为 </a:t>
            </a:r>
          </a:p>
        </p:txBody>
      </p:sp>
      <p:graphicFrame>
        <p:nvGraphicFramePr>
          <p:cNvPr id="26641" name="Object 17"/>
          <p:cNvGraphicFramePr>
            <a:graphicFrameLocks noChangeAspect="1"/>
          </p:cNvGraphicFramePr>
          <p:nvPr/>
        </p:nvGraphicFramePr>
        <p:xfrm>
          <a:off x="2987675" y="4019550"/>
          <a:ext cx="3390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18" name="Equation" r:id="rId5" imgW="3390900" imgH="393700" progId="Equation.DSMT4">
                  <p:embed/>
                </p:oleObj>
              </mc:Choice>
              <mc:Fallback>
                <p:oleObj name="Equation" r:id="rId5" imgW="3390900" imgH="3937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019550"/>
                        <a:ext cx="3390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2876550" y="2330450"/>
            <a:ext cx="5746750" cy="914400"/>
            <a:chOff x="1746" y="1480"/>
            <a:chExt cx="3620" cy="576"/>
          </a:xfrm>
        </p:grpSpPr>
        <p:graphicFrame>
          <p:nvGraphicFramePr>
            <p:cNvPr id="26647" name="Object 23"/>
            <p:cNvGraphicFramePr>
              <a:graphicFrameLocks noChangeAspect="1"/>
            </p:cNvGraphicFramePr>
            <p:nvPr/>
          </p:nvGraphicFramePr>
          <p:xfrm>
            <a:off x="1746" y="1480"/>
            <a:ext cx="190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19" name="Equation" r:id="rId7" imgW="3022600" imgH="914400" progId="Equation.DSMT4">
                    <p:embed/>
                  </p:oleObj>
                </mc:Choice>
                <mc:Fallback>
                  <p:oleObj name="Equation" r:id="rId7" imgW="3022600" imgH="9144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480"/>
                          <a:ext cx="190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4876" y="1570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(11)</a:t>
              </a:r>
            </a:p>
          </p:txBody>
        </p:sp>
      </p:grpSp>
      <p:grpSp>
        <p:nvGrpSpPr>
          <p:cNvPr id="26662" name="Group 38"/>
          <p:cNvGrpSpPr>
            <a:grpSpLocks/>
          </p:cNvGrpSpPr>
          <p:nvPr/>
        </p:nvGrpSpPr>
        <p:grpSpPr bwMode="auto">
          <a:xfrm>
            <a:off x="577850" y="3284538"/>
            <a:ext cx="8108950" cy="538162"/>
            <a:chOff x="364" y="2069"/>
            <a:chExt cx="5108" cy="339"/>
          </a:xfrm>
        </p:grpSpPr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815" y="2189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0" name="Equation" r:id="rId9" imgW="837836" imgH="317362" progId="Equation.DSMT4">
                    <p:embed/>
                  </p:oleObj>
                </mc:Choice>
                <mc:Fallback>
                  <p:oleObj name="Equation" r:id="rId9" imgW="837836" imgH="317362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189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27"/>
            <p:cNvGraphicFramePr>
              <a:graphicFrameLocks noChangeAspect="1"/>
            </p:cNvGraphicFramePr>
            <p:nvPr/>
          </p:nvGraphicFramePr>
          <p:xfrm>
            <a:off x="3863" y="2172"/>
            <a:ext cx="43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1" name="Equation" r:id="rId11" imgW="685502" imgH="355446" progId="Equation.DSMT4">
                    <p:embed/>
                  </p:oleObj>
                </mc:Choice>
                <mc:Fallback>
                  <p:oleObj name="Equation" r:id="rId11" imgW="685502" imgH="355446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" y="2172"/>
                          <a:ext cx="43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364" y="2069"/>
              <a:ext cx="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如果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54" name="Rectangle 30"/>
            <p:cNvSpPr>
              <a:spLocks noChangeArrowheads="1"/>
            </p:cNvSpPr>
            <p:nvPr/>
          </p:nvSpPr>
          <p:spPr bwMode="auto">
            <a:xfrm>
              <a:off x="1250" y="2081"/>
              <a:ext cx="2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作为中间变量</a:t>
              </a:r>
              <a:r>
                <a:rPr lang="en-US" altLang="zh-CN" b="1"/>
                <a:t>, </a:t>
              </a:r>
              <a:r>
                <a:rPr lang="zh-CN" altLang="en-US" b="1"/>
                <a:t>又是自变量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180" y="2069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的可微函数 </a:t>
              </a:r>
            </a:p>
          </p:txBody>
        </p:sp>
      </p:grpSp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582613" y="4552950"/>
            <a:ext cx="7996237" cy="547688"/>
            <a:chOff x="367" y="2868"/>
            <a:chExt cx="5037" cy="345"/>
          </a:xfrm>
        </p:grpSpPr>
        <p:sp>
          <p:nvSpPr>
            <p:cNvPr id="26658" name="Rectangle 34"/>
            <p:cNvSpPr>
              <a:spLocks noChangeArrowheads="1"/>
            </p:cNvSpPr>
            <p:nvPr/>
          </p:nvSpPr>
          <p:spPr bwMode="auto">
            <a:xfrm>
              <a:off x="367" y="2886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则由定理</a:t>
              </a:r>
              <a:r>
                <a:rPr lang="en-US" altLang="zh-CN" b="1"/>
                <a:t>17.5 </a:t>
              </a:r>
              <a:r>
                <a:rPr lang="zh-CN" altLang="en-US" b="1"/>
                <a:t>知道</a:t>
              </a:r>
              <a:r>
                <a:rPr lang="en-US" altLang="zh-CN" b="1"/>
                <a:t>,  </a:t>
              </a:r>
              <a:r>
                <a:rPr lang="zh-CN" altLang="en-US" b="1"/>
                <a:t>复合函数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6657" name="Object 33"/>
            <p:cNvGraphicFramePr>
              <a:graphicFrameLocks noChangeAspect="1"/>
            </p:cNvGraphicFramePr>
            <p:nvPr/>
          </p:nvGraphicFramePr>
          <p:xfrm>
            <a:off x="3270" y="2931"/>
            <a:ext cx="18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22" name="Equation" r:id="rId13" imgW="2908300" imgH="393700" progId="Equation.DSMT4">
                    <p:embed/>
                  </p:oleObj>
                </mc:Choice>
                <mc:Fallback>
                  <p:oleObj name="Equation" r:id="rId13" imgW="29083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" y="2931"/>
                          <a:ext cx="18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Rectangle 35"/>
            <p:cNvSpPr>
              <a:spLocks noChangeArrowheads="1"/>
            </p:cNvSpPr>
            <p:nvPr/>
          </p:nvSpPr>
          <p:spPr bwMode="auto">
            <a:xfrm>
              <a:off x="5008" y="2868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是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664" name="Rectangle 40"/>
          <p:cNvSpPr>
            <a:spLocks noChangeArrowheads="1"/>
          </p:cNvSpPr>
          <p:nvPr/>
        </p:nvSpPr>
        <p:spPr bwMode="auto">
          <a:xfrm>
            <a:off x="593725" y="5286375"/>
            <a:ext cx="3402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可微的</a:t>
            </a:r>
            <a:r>
              <a:rPr lang="en-US" altLang="zh-CN" b="1"/>
              <a:t>,  </a:t>
            </a:r>
            <a:r>
              <a:rPr lang="zh-CN" altLang="en-US" b="1"/>
              <a:t>其全微分为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760747"/>
              </p:ext>
            </p:extLst>
          </p:nvPr>
        </p:nvGraphicFramePr>
        <p:xfrm>
          <a:off x="899592" y="1052736"/>
          <a:ext cx="7458075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Equation" r:id="rId3" imgW="7454900" imgH="1003300" progId="Equation.DSMT4">
                  <p:embed/>
                </p:oleObj>
              </mc:Choice>
              <mc:Fallback>
                <p:oleObj name="Equation" r:id="rId3" imgW="7454900" imgH="10033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52736"/>
                        <a:ext cx="7458075" cy="1004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41059"/>
              </p:ext>
            </p:extLst>
          </p:nvPr>
        </p:nvGraphicFramePr>
        <p:xfrm>
          <a:off x="899592" y="2132856"/>
          <a:ext cx="762317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文档" r:id="rId5" imgW="7738366" imgH="1190269" progId="Word.Document.8">
                  <p:embed/>
                </p:oleObj>
              </mc:Choice>
              <mc:Fallback>
                <p:oleObj name="文档" r:id="rId5" imgW="7738366" imgH="1190269" progId="Word.Document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132856"/>
                        <a:ext cx="7623175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346603"/>
              </p:ext>
            </p:extLst>
          </p:nvPr>
        </p:nvGraphicFramePr>
        <p:xfrm>
          <a:off x="611560" y="4581128"/>
          <a:ext cx="7261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文档" r:id="rId7" imgW="7255373" imgH="594043" progId="Word.Document.8">
                  <p:embed/>
                </p:oleObj>
              </mc:Choice>
              <mc:Fallback>
                <p:oleObj name="文档" r:id="rId7" imgW="7255373" imgH="594043" progId="Word.Document.8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81128"/>
                        <a:ext cx="72612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540823"/>
              </p:ext>
            </p:extLst>
          </p:nvPr>
        </p:nvGraphicFramePr>
        <p:xfrm>
          <a:off x="1115616" y="3429000"/>
          <a:ext cx="70469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文档" r:id="rId9" imgW="7152044" imgH="994115" progId="Word.Document.8">
                  <p:embed/>
                </p:oleObj>
              </mc:Choice>
              <mc:Fallback>
                <p:oleObj name="文档" r:id="rId9" imgW="7152044" imgH="994115" progId="Word.Document.8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429000"/>
                        <a:ext cx="704691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853853"/>
              </p:ext>
            </p:extLst>
          </p:nvPr>
        </p:nvGraphicFramePr>
        <p:xfrm>
          <a:off x="755576" y="260648"/>
          <a:ext cx="2806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11" imgW="2806700" imgH="914400" progId="Equation.DSMT4">
                  <p:embed/>
                </p:oleObj>
              </mc:Choice>
              <mc:Fallback>
                <p:oleObj name="Equation" r:id="rId11" imgW="2806700" imgH="914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0648"/>
                        <a:ext cx="2806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28516"/>
              </p:ext>
            </p:extLst>
          </p:nvPr>
        </p:nvGraphicFramePr>
        <p:xfrm>
          <a:off x="1331640" y="5373216"/>
          <a:ext cx="54435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Equation" r:id="rId13" imgW="5448240" imgH="914400" progId="Equation.DSMT4">
                  <p:embed/>
                </p:oleObj>
              </mc:Choice>
              <mc:Fallback>
                <p:oleObj name="Equation" r:id="rId13" imgW="544824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373216"/>
                        <a:ext cx="544353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11560" y="836712"/>
            <a:ext cx="74655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 smtClean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这就是多元函数的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一阶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全</a:t>
            </a:r>
            <a:r>
              <a:rPr lang="en-US" altLang="zh-CN" b="1" dirty="0">
                <a:solidFill>
                  <a:srgbClr val="0000FF"/>
                </a:solidFill>
              </a:rPr>
              <a:t>) </a:t>
            </a:r>
            <a:r>
              <a:rPr lang="zh-CN" altLang="en-US" b="1" dirty="0">
                <a:solidFill>
                  <a:srgbClr val="0000FF"/>
                </a:solidFill>
              </a:rPr>
              <a:t>微分形式不变性</a:t>
            </a:r>
            <a:r>
              <a:rPr lang="en-US" altLang="zh-CN" b="1" dirty="0"/>
              <a:t>.  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224192"/>
              </p:ext>
            </p:extLst>
          </p:nvPr>
        </p:nvGraphicFramePr>
        <p:xfrm>
          <a:off x="611560" y="1556792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8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556792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932002"/>
              </p:ext>
            </p:extLst>
          </p:nvPr>
        </p:nvGraphicFramePr>
        <p:xfrm>
          <a:off x="683568" y="2276872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276872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/>
          <p:cNvGraphicFramePr>
            <a:graphicFrameLocks noChangeAspect="1"/>
          </p:cNvGraphicFramePr>
          <p:nvPr/>
        </p:nvGraphicFramePr>
        <p:xfrm>
          <a:off x="679450" y="2997200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2997200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92138" y="3644900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利用微分形式不变性</a:t>
            </a:r>
            <a:r>
              <a:rPr lang="en-US" altLang="zh-CN" b="1"/>
              <a:t>, </a:t>
            </a:r>
            <a:r>
              <a:rPr lang="zh-CN" altLang="en-US" b="1"/>
              <a:t>能更有条理地计算复合函数  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63563" y="4221163"/>
            <a:ext cx="3071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的全微分．</a:t>
            </a:r>
          </a:p>
        </p:txBody>
      </p:sp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679450" y="4827588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文档" r:id="rId9" imgW="7957403" imgH="593966" progId="Word.Document.8">
                  <p:embed/>
                </p:oleObj>
              </mc:Choice>
              <mc:Fallback>
                <p:oleObj name="文档" r:id="rId9" imgW="7957403" imgH="593966" progId="Word.Document.8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827588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677863" y="5546725"/>
          <a:ext cx="2732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11" imgW="2755900" imgH="431800" progId="Equation.DSMT4">
                  <p:embed/>
                </p:oleObj>
              </mc:Choice>
              <mc:Fallback>
                <p:oleObj name="Equation" r:id="rId11" imgW="27559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546725"/>
                        <a:ext cx="27320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1222375" y="492125"/>
            <a:ext cx="7391400" cy="519113"/>
            <a:chOff x="764" y="346"/>
            <a:chExt cx="4656" cy="327"/>
          </a:xfrm>
        </p:grpSpPr>
        <p:graphicFrame>
          <p:nvGraphicFramePr>
            <p:cNvPr id="23554" name="Object 2"/>
            <p:cNvGraphicFramePr>
              <a:graphicFrameLocks noChangeAspect="1"/>
            </p:cNvGraphicFramePr>
            <p:nvPr/>
          </p:nvGraphicFramePr>
          <p:xfrm>
            <a:off x="764" y="417"/>
            <a:ext cx="3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89" name="Equation" r:id="rId3" imgW="6235700" imgH="393700" progId="Equation.DSMT4">
                    <p:embed/>
                  </p:oleObj>
                </mc:Choice>
                <mc:Fallback>
                  <p:oleObj name="Equation" r:id="rId3" imgW="6235700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417"/>
                          <a:ext cx="39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56" name="Rectangle 4"/>
            <p:cNvSpPr>
              <a:spLocks noChangeArrowheads="1"/>
            </p:cNvSpPr>
            <p:nvPr/>
          </p:nvSpPr>
          <p:spPr bwMode="auto">
            <a:xfrm>
              <a:off x="4874" y="346"/>
              <a:ext cx="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   (3)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595313" y="1125538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  <a:cs typeface="Times New Roman" panose="02020603050405020304" pitchFamily="18" charset="0"/>
              </a:rPr>
              <a:t>其中</a:t>
            </a:r>
            <a:r>
              <a:rPr lang="zh-CN" altLang="en-US" sz="1000" b="1">
                <a:solidFill>
                  <a:srgbClr val="0000FF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(1)</a:t>
            </a:r>
            <a:r>
              <a:rPr lang="en-US" altLang="zh-CN" sz="10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为内函数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,</a:t>
            </a:r>
            <a:r>
              <a:rPr lang="en-US" altLang="zh-CN" b="1"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(2)</a:t>
            </a:r>
            <a:r>
              <a:rPr lang="en-US" altLang="zh-CN" sz="1000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为外函数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, ( </a:t>
            </a:r>
            <a:r>
              <a:rPr lang="en-US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y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000" b="1">
                <a:solidFill>
                  <a:srgbClr val="0000FF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为中间变量</a:t>
            </a:r>
            <a:r>
              <a:rPr lang="en-US" altLang="zh-CN" b="1">
                <a:cs typeface="Times New Roman" panose="02020603050405020304" pitchFamily="18" charset="0"/>
              </a:rPr>
              <a:t>,</a:t>
            </a:r>
            <a:r>
              <a:rPr lang="en-US" altLang="zh-CN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588963" y="1719263"/>
            <a:ext cx="256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 s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sz="1000" b="1">
                <a:solidFill>
                  <a:srgbClr val="0000FF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cs typeface="Times New Roman" panose="02020603050405020304" pitchFamily="18" charset="0"/>
              </a:rPr>
              <a:t>为自变量</a:t>
            </a:r>
            <a:r>
              <a:rPr lang="en-US" altLang="zh-CN" b="1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82613" y="2349500"/>
            <a:ext cx="806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下面将讨论复合函数 </a:t>
            </a:r>
            <a:r>
              <a:rPr lang="en-US" altLang="zh-CN" b="1" i="1"/>
              <a:t>F </a:t>
            </a:r>
            <a:r>
              <a:rPr lang="zh-CN" altLang="en-US" b="1"/>
              <a:t>的可微性</a:t>
            </a:r>
            <a:r>
              <a:rPr lang="en-US" altLang="zh-CN" b="1"/>
              <a:t>, </a:t>
            </a:r>
            <a:r>
              <a:rPr lang="zh-CN" altLang="en-US" b="1"/>
              <a:t>并导出 </a:t>
            </a:r>
            <a:r>
              <a:rPr lang="en-US" altLang="zh-CN" b="1" i="1"/>
              <a:t>F </a:t>
            </a:r>
            <a:r>
              <a:rPr lang="zh-CN" altLang="en-US" b="1"/>
              <a:t>的偏导 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01663" y="295275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数与全微分的复合运算法则</a:t>
            </a:r>
            <a:r>
              <a:rPr lang="en-US" altLang="zh-CN" b="1"/>
              <a:t>.</a:t>
            </a:r>
          </a:p>
        </p:txBody>
      </p:sp>
      <p:grpSp>
        <p:nvGrpSpPr>
          <p:cNvPr id="23590" name="Group 38"/>
          <p:cNvGrpSpPr>
            <a:grpSpLocks/>
          </p:cNvGrpSpPr>
          <p:nvPr/>
        </p:nvGrpSpPr>
        <p:grpSpPr bwMode="auto">
          <a:xfrm>
            <a:off x="573088" y="3500438"/>
            <a:ext cx="7848600" cy="569912"/>
            <a:chOff x="431" y="2265"/>
            <a:chExt cx="4944" cy="359"/>
          </a:xfrm>
        </p:grpSpPr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1610" y="2342"/>
            <a:ext cx="21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0" name="Equation" r:id="rId5" imgW="3340100" imgH="393700" progId="Equation.DSMT4">
                    <p:embed/>
                  </p:oleObj>
                </mc:Choice>
                <mc:Fallback>
                  <p:oleObj name="Equation" r:id="rId5" imgW="3340100" imgH="3937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42"/>
                          <a:ext cx="21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5" name="Object 13"/>
            <p:cNvGraphicFramePr>
              <a:graphicFrameLocks noChangeAspect="1"/>
            </p:cNvGraphicFramePr>
            <p:nvPr/>
          </p:nvGraphicFramePr>
          <p:xfrm>
            <a:off x="4150" y="2342"/>
            <a:ext cx="9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1" name="Equation" r:id="rId7" imgW="1524000" imgH="393700" progId="Equation.DSMT4">
                    <p:embed/>
                  </p:oleObj>
                </mc:Choice>
                <mc:Fallback>
                  <p:oleObj name="Equation" r:id="rId7" imgW="15240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342"/>
                          <a:ext cx="9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Rectangle 15"/>
            <p:cNvSpPr>
              <a:spLocks noChangeArrowheads="1"/>
            </p:cNvSpPr>
            <p:nvPr/>
          </p:nvSpPr>
          <p:spPr bwMode="auto">
            <a:xfrm>
              <a:off x="431" y="2297"/>
              <a:ext cx="1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 b="1">
                  <a:solidFill>
                    <a:srgbClr val="FF0000"/>
                  </a:solidFill>
                </a:rPr>
                <a:t>17.5  </a:t>
              </a:r>
              <a:r>
                <a:rPr lang="zh-CN" altLang="en-US" b="1"/>
                <a:t>若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8" name="Rectangle 16"/>
            <p:cNvSpPr>
              <a:spLocks noChangeArrowheads="1"/>
            </p:cNvSpPr>
            <p:nvPr/>
          </p:nvSpPr>
          <p:spPr bwMode="auto">
            <a:xfrm>
              <a:off x="3651" y="22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在点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5034" y="226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可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585788" y="4200525"/>
            <a:ext cx="7985125" cy="530225"/>
            <a:chOff x="369" y="2646"/>
            <a:chExt cx="5030" cy="334"/>
          </a:xfrm>
        </p:grpSpPr>
        <p:graphicFrame>
          <p:nvGraphicFramePr>
            <p:cNvPr id="23571" name="Object 19"/>
            <p:cNvGraphicFramePr>
              <a:graphicFrameLocks noChangeAspect="1"/>
            </p:cNvGraphicFramePr>
            <p:nvPr/>
          </p:nvGraphicFramePr>
          <p:xfrm>
            <a:off x="800" y="2692"/>
            <a:ext cx="10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2" name="Equation" r:id="rId9" imgW="1739900" imgH="393700" progId="Equation.DSMT4">
                    <p:embed/>
                  </p:oleObj>
                </mc:Choice>
                <mc:Fallback>
                  <p:oleObj name="Equation" r:id="rId9" imgW="1739900" imgH="3937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692"/>
                          <a:ext cx="10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2297" y="2718"/>
            <a:ext cx="225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3" name="Equation" r:id="rId11" imgW="3581400" imgH="393700" progId="Equation.DSMT4">
                    <p:embed/>
                  </p:oleObj>
                </mc:Choice>
                <mc:Fallback>
                  <p:oleObj name="Equation" r:id="rId11" imgW="35814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7" y="2718"/>
                          <a:ext cx="225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369" y="264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微，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1798" y="264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在点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4" name="Rectangle 22"/>
            <p:cNvSpPr>
              <a:spLocks noChangeArrowheads="1"/>
            </p:cNvSpPr>
            <p:nvPr/>
          </p:nvSpPr>
          <p:spPr bwMode="auto">
            <a:xfrm>
              <a:off x="4478" y="2653"/>
              <a:ext cx="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可微</a:t>
              </a:r>
              <a:r>
                <a:rPr lang="en-US" altLang="zh-CN" b="1">
                  <a:cs typeface="Times New Roman" panose="02020603050405020304" pitchFamily="18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则</a:t>
              </a:r>
              <a:r>
                <a:rPr lang="zh-CN" altLang="en-US" sz="9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604839" y="5516563"/>
            <a:ext cx="504728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b="1" dirty="0"/>
              <a:t>关于 </a:t>
            </a:r>
            <a:r>
              <a:rPr lang="en-US" altLang="zh-CN" b="1" i="1" dirty="0"/>
              <a:t>s </a:t>
            </a:r>
            <a:r>
              <a:rPr lang="zh-CN" altLang="en-US" b="1" dirty="0"/>
              <a:t>与 </a:t>
            </a:r>
            <a:r>
              <a:rPr lang="en-US" altLang="zh-CN" b="1" i="1" dirty="0"/>
              <a:t>t </a:t>
            </a:r>
            <a:r>
              <a:rPr lang="zh-CN" altLang="en-US" b="1" dirty="0"/>
              <a:t>的偏导数分别为                               </a:t>
            </a:r>
          </a:p>
        </p:txBody>
      </p:sp>
      <p:grpSp>
        <p:nvGrpSpPr>
          <p:cNvPr id="23594" name="Group 42"/>
          <p:cNvGrpSpPr>
            <a:grpSpLocks/>
          </p:cNvGrpSpPr>
          <p:nvPr/>
        </p:nvGrpSpPr>
        <p:grpSpPr bwMode="auto">
          <a:xfrm>
            <a:off x="592138" y="4838700"/>
            <a:ext cx="7986712" cy="534988"/>
            <a:chOff x="373" y="3048"/>
            <a:chExt cx="5031" cy="337"/>
          </a:xfrm>
        </p:grpSpPr>
        <p:graphicFrame>
          <p:nvGraphicFramePr>
            <p:cNvPr id="23585" name="Object 33"/>
            <p:cNvGraphicFramePr>
              <a:graphicFrameLocks noChangeAspect="1"/>
            </p:cNvGraphicFramePr>
            <p:nvPr/>
          </p:nvGraphicFramePr>
          <p:xfrm>
            <a:off x="1314" y="3103"/>
            <a:ext cx="215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4" name="Equation" r:id="rId13" imgW="3416300" imgH="393700" progId="Equation.DSMT4">
                    <p:embed/>
                  </p:oleObj>
                </mc:Choice>
                <mc:Fallback>
                  <p:oleObj name="Equation" r:id="rId13" imgW="34163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3103"/>
                          <a:ext cx="215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4" name="Object 32"/>
            <p:cNvGraphicFramePr>
              <a:graphicFrameLocks noChangeAspect="1"/>
            </p:cNvGraphicFramePr>
            <p:nvPr/>
          </p:nvGraphicFramePr>
          <p:xfrm>
            <a:off x="3852" y="3115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95" name="Equation" r:id="rId15" imgW="850531" imgH="393529" progId="Equation.DSMT4">
                    <p:embed/>
                  </p:oleObj>
                </mc:Choice>
                <mc:Fallback>
                  <p:oleObj name="Equation" r:id="rId15" imgW="850531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3115"/>
                          <a:ext cx="5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6" name="Rectangle 34"/>
            <p:cNvSpPr>
              <a:spLocks noChangeArrowheads="1"/>
            </p:cNvSpPr>
            <p:nvPr/>
          </p:nvSpPr>
          <p:spPr bwMode="auto">
            <a:xfrm>
              <a:off x="373" y="3048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复合函数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3374" y="304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在点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88" name="Rectangle 36"/>
            <p:cNvSpPr>
              <a:spLocks noChangeArrowheads="1"/>
            </p:cNvSpPr>
            <p:nvPr/>
          </p:nvSpPr>
          <p:spPr bwMode="auto">
            <a:xfrm>
              <a:off x="4336" y="3058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可微，且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3502025" y="569913"/>
          <a:ext cx="179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9" name="Equation" r:id="rId3" imgW="1790700" imgH="914400" progId="Equation.DSMT4">
                  <p:embed/>
                </p:oleObj>
              </mc:Choice>
              <mc:Fallback>
                <p:oleObj name="Equation" r:id="rId3" imgW="1790700" imgH="9144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569913"/>
                        <a:ext cx="1790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679450" y="1398588"/>
          <a:ext cx="63373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0" name="文档" r:id="rId5" imgW="6349867" imgH="594109" progId="Word.Document.8">
                  <p:embed/>
                </p:oleObj>
              </mc:Choice>
              <mc:Fallback>
                <p:oleObj name="文档" r:id="rId5" imgW="6349867" imgH="594109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398588"/>
                        <a:ext cx="63373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1276350" y="2060575"/>
          <a:ext cx="63912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1" name="Equation" r:id="rId7" imgW="6388100" imgH="546100" progId="Equation.DSMT4">
                  <p:embed/>
                </p:oleObj>
              </mc:Choice>
              <mc:Fallback>
                <p:oleObj name="Equation" r:id="rId7" imgW="6388100" imgH="5461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060575"/>
                        <a:ext cx="63912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1830388" y="2741613"/>
          <a:ext cx="4902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2" name="Equation" r:id="rId9" imgW="4902200" imgH="381000" progId="Equation.DSMT4">
                  <p:embed/>
                </p:oleObj>
              </mc:Choice>
              <mc:Fallback>
                <p:oleObj name="Equation" r:id="rId9" imgW="4902200" imgH="381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741613"/>
                        <a:ext cx="4902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563563" y="3101975"/>
            <a:ext cx="1128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因此  </a:t>
            </a:r>
          </a:p>
        </p:txBody>
      </p:sp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1116013" y="3678238"/>
          <a:ext cx="6553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3" name="Equation" r:id="rId11" imgW="6553200" imgH="469900" progId="Equation.DSMT4">
                  <p:embed/>
                </p:oleObj>
              </mc:Choice>
              <mc:Fallback>
                <p:oleObj name="Equation" r:id="rId11" imgW="6553200" imgH="469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678238"/>
                        <a:ext cx="65532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582613" y="5502275"/>
            <a:ext cx="2620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并由此得到 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619250" y="42926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4" name="Equation" r:id="rId13" imgW="5016500" imgH="469900" progId="Equation.DSMT4">
                  <p:embed/>
                </p:oleObj>
              </mc:Choice>
              <mc:Fallback>
                <p:oleObj name="Equation" r:id="rId13" imgW="5016500" imgH="469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600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2987675" y="49022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5" name="Equation" r:id="rId15" imgW="5016500" imgH="469900" progId="Equation.DSMT4">
                  <p:embed/>
                </p:oleObj>
              </mc:Choice>
              <mc:Fallback>
                <p:oleObj name="Equation" r:id="rId15" imgW="5016500" imgH="4699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902200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874838" y="981075"/>
          <a:ext cx="5305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Equation" r:id="rId3" imgW="5308600" imgH="914400" progId="Equation.DSMT4">
                  <p:embed/>
                </p:oleObj>
              </mc:Choice>
              <mc:Fallback>
                <p:oleObj name="Equation" r:id="rId3" imgW="5308600" imgH="9144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981075"/>
                        <a:ext cx="53054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939925" y="2082800"/>
          <a:ext cx="5295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Equation" r:id="rId5" imgW="5295900" imgH="914400" progId="Equation.DSMT4">
                  <p:embed/>
                </p:oleObj>
              </mc:Choice>
              <mc:Fallback>
                <p:oleObj name="Equation" r:id="rId5" imgW="5295900" imgH="914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2082800"/>
                        <a:ext cx="5295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81350" y="484188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复习思考题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563563" y="1254125"/>
            <a:ext cx="8129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42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b="1">
                <a:latin typeface="Times New Roman" panose="02020603050405020304" pitchFamily="18" charset="0"/>
              </a:rPr>
              <a:t>在一元函数章节里，利用对数求导法曾得到过一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587375" y="1901825"/>
            <a:ext cx="146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个结果</a:t>
            </a:r>
            <a:r>
              <a:rPr lang="en-US" altLang="zh-CN" b="1"/>
              <a:t>:                    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765300" y="2540000"/>
          <a:ext cx="5686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8" name="Equation" r:id="rId3" imgW="5689600" imgH="457200" progId="Equation.DSMT4">
                  <p:embed/>
                </p:oleObj>
              </mc:Choice>
              <mc:Fallback>
                <p:oleObj name="Equation" r:id="rId3" imgW="5689600" imgH="457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2540000"/>
                        <a:ext cx="56864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68338" y="319405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9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319405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00075" y="3915897"/>
            <a:ext cx="8478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数与指数函数求导数而得到的</a:t>
            </a:r>
            <a:r>
              <a:rPr lang="en-US" altLang="zh-CN" b="1" dirty="0"/>
              <a:t>. </a:t>
            </a:r>
            <a:r>
              <a:rPr lang="zh-CN" altLang="en-US" b="1" dirty="0" smtClean="0"/>
              <a:t>这</a:t>
            </a:r>
            <a:r>
              <a:rPr lang="zh-CN" altLang="en-US" b="1" dirty="0"/>
              <a:t>是</a:t>
            </a:r>
            <a:r>
              <a:rPr lang="zh-CN" altLang="en-US" b="1" dirty="0" smtClean="0"/>
              <a:t>偶然还是必然？ 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25475"/>
              </p:ext>
            </p:extLst>
          </p:nvPr>
        </p:nvGraphicFramePr>
        <p:xfrm>
          <a:off x="332036" y="949801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4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36" y="949801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395536" y="1635839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的复合函数</a:t>
            </a:r>
            <a:r>
              <a:rPr lang="en-US" altLang="zh-CN" b="1" dirty="0"/>
              <a:t>.  </a:t>
            </a:r>
            <a:r>
              <a:rPr lang="zh-CN" altLang="en-US" b="1" dirty="0"/>
              <a:t>考察下面计算复合函数偏导数的一种  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39750" y="2229804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写法</a:t>
            </a:r>
            <a:r>
              <a:rPr lang="en-US" altLang="zh-CN" b="1" dirty="0"/>
              <a:t>: 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36816"/>
              </p:ext>
            </p:extLst>
          </p:nvPr>
        </p:nvGraphicFramePr>
        <p:xfrm>
          <a:off x="2124075" y="2489360"/>
          <a:ext cx="4165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5" name="Equation" r:id="rId5" imgW="4165600" imgH="889000" progId="Equation.DSMT4">
                  <p:embed/>
                </p:oleObj>
              </mc:Choice>
              <mc:Fallback>
                <p:oleObj name="Equation" r:id="rId5" imgW="4165600" imgH="8890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489360"/>
                        <a:ext cx="4165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16423" y="3429000"/>
            <a:ext cx="732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试问这个写法有何不妥？怎样纠正？                </a:t>
            </a:r>
          </a:p>
        </p:txBody>
      </p:sp>
      <p:grpSp>
        <p:nvGrpSpPr>
          <p:cNvPr id="27667" name="Group 19"/>
          <p:cNvGrpSpPr>
            <a:grpSpLocks/>
          </p:cNvGrpSpPr>
          <p:nvPr/>
        </p:nvGrpSpPr>
        <p:grpSpPr bwMode="auto">
          <a:xfrm>
            <a:off x="395536" y="408463"/>
            <a:ext cx="7894637" cy="541338"/>
            <a:chOff x="407" y="436"/>
            <a:chExt cx="4973" cy="341"/>
          </a:xfrm>
        </p:grpSpPr>
        <p:sp>
          <p:nvSpPr>
            <p:cNvPr id="27663" name="Rectangle 15"/>
            <p:cNvSpPr>
              <a:spLocks noChangeArrowheads="1"/>
            </p:cNvSpPr>
            <p:nvPr/>
          </p:nvSpPr>
          <p:spPr bwMode="auto">
            <a:xfrm>
              <a:off x="407" y="450"/>
              <a:ext cx="16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chemeClr val="accent2"/>
                  </a:solidFill>
                </a:rPr>
                <a:t>2.  </a:t>
              </a:r>
              <a:r>
                <a:rPr lang="zh-CN" altLang="en-US" b="1">
                  <a:latin typeface="Arial" panose="020B0604020202020204" pitchFamily="34" charset="0"/>
                </a:rPr>
                <a:t>设由可微的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7662" name="Object 14"/>
            <p:cNvGraphicFramePr>
              <a:graphicFrameLocks noChangeAspect="1"/>
            </p:cNvGraphicFramePr>
            <p:nvPr/>
          </p:nvGraphicFramePr>
          <p:xfrm>
            <a:off x="1931" y="513"/>
            <a:ext cx="319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96" name="Equation" r:id="rId7" imgW="5067300" imgH="368300" progId="Equation.DSMT4">
                    <p:embed/>
                  </p:oleObj>
                </mc:Choice>
                <mc:Fallback>
                  <p:oleObj name="Equation" r:id="rId7" imgW="5067300" imgH="3683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513"/>
                          <a:ext cx="3192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4" name="Rectangle 16"/>
            <p:cNvSpPr>
              <a:spLocks noChangeArrowheads="1"/>
            </p:cNvSpPr>
            <p:nvPr/>
          </p:nvSpPr>
          <p:spPr bwMode="auto">
            <a:xfrm>
              <a:off x="5039" y="43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得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391590" y="4165243"/>
                <a:ext cx="63871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FF0000"/>
                    </a:solidFill>
                  </a:rPr>
                  <a:t>纠正</a:t>
                </a:r>
                <a:r>
                  <a:rPr lang="zh-CN" altLang="en-US" sz="2400" b="1" dirty="0" smtClean="0"/>
                  <a:t>：令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𝒔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latin typeface="Cambria Math"/>
                      </a:rPr>
                      <m:t>𝒖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𝒔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𝒕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altLang="zh-CN" sz="2400" b="1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zh-CN" altLang="en-US" sz="2400" b="1" dirty="0" smtClean="0"/>
                  <a:t> 则有</a:t>
                </a:r>
                <a:r>
                  <a:rPr lang="zh-CN" altLang="en-US" b="1" dirty="0" smtClean="0"/>
                  <a:t>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1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590" y="4165243"/>
                <a:ext cx="6387122" cy="523220"/>
              </a:xfrm>
              <a:prstGeom prst="rect">
                <a:avLst/>
              </a:prstGeom>
              <a:blipFill rotWithShape="1">
                <a:blip r:embed="rId10"/>
                <a:stretch>
                  <a:fillRect l="-1431" t="-3488" b="-197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3"/>
              <p:cNvSpPr>
                <a:spLocks noChangeArrowheads="1"/>
              </p:cNvSpPr>
              <p:nvPr/>
            </p:nvSpPr>
            <p:spPr bwMode="auto">
              <a:xfrm>
                <a:off x="880011" y="4830742"/>
                <a:ext cx="3753108" cy="678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𝒇</m:t>
                        </m:r>
                      </m:num>
                      <m:den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𝒖</m:t>
                        </m:r>
                      </m:num>
                      <m:den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den>
                    </m:f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zh-CN" altLang="en-US" sz="2400" b="1" i="1" smtClean="0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𝒖</m:t>
                        </m:r>
                      </m:num>
                      <m:den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</m:den>
                    </m:f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𝒚</m:t>
                        </m:r>
                      </m:num>
                      <m:den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𝒕</m:t>
                        </m:r>
                      </m:den>
                    </m:f>
                    <m:r>
                      <a:rPr lang="en-US" altLang="zh-CN" sz="2400" b="1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 smtClean="0">
                            <a:latin typeface="Cambria Math"/>
                          </a:rPr>
                          <m:t>𝒖</m:t>
                        </m:r>
                      </m:num>
                      <m:den>
                        <m:r>
                          <a:rPr lang="zh-CN" altLang="en-US" sz="2400" b="1" i="1">
                            <a:latin typeface="Cambria Math"/>
                          </a:rPr>
                          <m:t>𝝏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𝒕</m:t>
                        </m:r>
                      </m:den>
                    </m:f>
                  </m:oMath>
                </a14:m>
                <a:r>
                  <a:rPr lang="en-US" altLang="zh-CN" b="1" dirty="0" smtClean="0"/>
                  <a:t>.</a:t>
                </a:r>
                <a:r>
                  <a:rPr lang="zh-CN" altLang="en-US" b="1" dirty="0" smtClean="0"/>
                  <a:t>               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12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011" y="4830742"/>
                <a:ext cx="3753108" cy="678134"/>
              </a:xfrm>
              <a:prstGeom prst="rect">
                <a:avLst/>
              </a:prstGeom>
              <a:blipFill rotWithShape="1">
                <a:blip r:embed="rId11"/>
                <a:stretch>
                  <a:fillRect t="-2679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372200" y="4725144"/>
            <a:ext cx="2677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同一</a:t>
            </a:r>
            <a:r>
              <a:rPr lang="zh-CN" altLang="en-US" sz="2000" dirty="0" smtClean="0">
                <a:solidFill>
                  <a:srgbClr val="FF0000"/>
                </a:solidFill>
              </a:rPr>
              <a:t>个表达式中，函数</a:t>
            </a:r>
            <a:r>
              <a:rPr lang="en-US" altLang="zh-CN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</a:rPr>
              <a:t>的定义应当相同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16216" y="5517232"/>
            <a:ext cx="2224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函数</a:t>
            </a:r>
            <a:r>
              <a:rPr lang="en-US" altLang="zh-CN" sz="2000" dirty="0" smtClean="0">
                <a:solidFill>
                  <a:srgbClr val="FF0000"/>
                </a:solidFill>
              </a:rPr>
              <a:t>u</a:t>
            </a:r>
            <a:r>
              <a:rPr lang="zh-CN" altLang="en-US" sz="2000" dirty="0" smtClean="0">
                <a:solidFill>
                  <a:srgbClr val="FF0000"/>
                </a:solidFill>
              </a:rPr>
              <a:t>的定义一般指本来的外层函数</a:t>
            </a:r>
            <a:r>
              <a:rPr lang="en-US" altLang="zh-CN" sz="2000" dirty="0" smtClean="0">
                <a:solidFill>
                  <a:srgbClr val="FF0000"/>
                </a:solidFill>
              </a:rPr>
              <a:t>.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45" name="Group 17"/>
          <p:cNvGrpSpPr>
            <a:grpSpLocks/>
          </p:cNvGrpSpPr>
          <p:nvPr/>
        </p:nvGrpSpPr>
        <p:grpSpPr bwMode="auto">
          <a:xfrm>
            <a:off x="395857" y="1412567"/>
            <a:ext cx="5976343" cy="1944425"/>
            <a:chOff x="656" y="701"/>
            <a:chExt cx="4487" cy="1380"/>
          </a:xfrm>
        </p:grpSpPr>
        <p:graphicFrame>
          <p:nvGraphicFramePr>
            <p:cNvPr id="22530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0869115"/>
                </p:ext>
              </p:extLst>
            </p:nvPr>
          </p:nvGraphicFramePr>
          <p:xfrm>
            <a:off x="656" y="701"/>
            <a:ext cx="4170" cy="1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1" name="Equation" r:id="rId3" imgW="6616700" imgH="2197100" progId="Equation.DSMT4">
                    <p:embed/>
                  </p:oleObj>
                </mc:Choice>
                <mc:Fallback>
                  <p:oleObj name="Equation" r:id="rId3" imgW="6616700" imgH="21971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" y="701"/>
                          <a:ext cx="4170" cy="1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4754" y="1338"/>
              <a:ext cx="389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000" b="1" dirty="0"/>
                <a:t> (4)</a:t>
              </a:r>
              <a:endParaRPr lang="en-US" altLang="zh-CN" sz="2000" dirty="0"/>
            </a:p>
          </p:txBody>
        </p:sp>
      </p:grpSp>
      <p:grpSp>
        <p:nvGrpSpPr>
          <p:cNvPr id="22547" name="Group 19"/>
          <p:cNvGrpSpPr>
            <a:grpSpLocks/>
          </p:cNvGrpSpPr>
          <p:nvPr/>
        </p:nvGrpSpPr>
        <p:grpSpPr bwMode="auto">
          <a:xfrm>
            <a:off x="827584" y="5229200"/>
            <a:ext cx="6072187" cy="914400"/>
            <a:chOff x="1066" y="3127"/>
            <a:chExt cx="3825" cy="576"/>
          </a:xfrm>
        </p:grpSpPr>
        <p:graphicFrame>
          <p:nvGraphicFramePr>
            <p:cNvPr id="22536" name="Object 8"/>
            <p:cNvGraphicFramePr>
              <a:graphicFrameLocks noChangeAspect="1"/>
            </p:cNvGraphicFramePr>
            <p:nvPr/>
          </p:nvGraphicFramePr>
          <p:xfrm>
            <a:off x="1066" y="3127"/>
            <a:ext cx="329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2" name="Equation" r:id="rId5" imgW="5219700" imgH="914400" progId="Equation.DSMT4">
                    <p:embed/>
                  </p:oleObj>
                </mc:Choice>
                <mc:Fallback>
                  <p:oleObj name="Equation" r:id="rId5" imgW="5219700" imgH="9144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127"/>
                          <a:ext cx="329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4513" y="317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ea typeface="华文新魏" panose="02010800040101010101" pitchFamily="2" charset="-122"/>
                </a:rPr>
                <a:t>(6)</a:t>
              </a:r>
              <a:endParaRPr lang="en-US" altLang="zh-CN" sz="1800" dirty="0"/>
            </a:p>
          </p:txBody>
        </p:sp>
      </p:grpSp>
      <p:grpSp>
        <p:nvGrpSpPr>
          <p:cNvPr id="22546" name="Group 18"/>
          <p:cNvGrpSpPr>
            <a:grpSpLocks/>
          </p:cNvGrpSpPr>
          <p:nvPr/>
        </p:nvGrpSpPr>
        <p:grpSpPr bwMode="auto">
          <a:xfrm>
            <a:off x="467544" y="3717034"/>
            <a:ext cx="8521699" cy="595314"/>
            <a:chOff x="385" y="1878"/>
            <a:chExt cx="5368" cy="375"/>
          </a:xfrm>
        </p:grpSpPr>
        <p:graphicFrame>
          <p:nvGraphicFramePr>
            <p:cNvPr id="22540" name="Object 12"/>
            <p:cNvGraphicFramePr>
              <a:graphicFrameLocks noChangeAspect="1"/>
            </p:cNvGraphicFramePr>
            <p:nvPr/>
          </p:nvGraphicFramePr>
          <p:xfrm>
            <a:off x="1454" y="1933"/>
            <a:ext cx="21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3" name="Equation" r:id="rId7" imgW="3340100" imgH="393700" progId="Equation.DSMT4">
                    <p:embed/>
                  </p:oleObj>
                </mc:Choice>
                <mc:Fallback>
                  <p:oleObj name="Equation" r:id="rId7" imgW="33401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933"/>
                          <a:ext cx="21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1"/>
            <p:cNvGraphicFramePr>
              <a:graphicFrameLocks noChangeAspect="1"/>
            </p:cNvGraphicFramePr>
            <p:nvPr/>
          </p:nvGraphicFramePr>
          <p:xfrm>
            <a:off x="4007" y="1933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4" name="Equation" r:id="rId9" imgW="888614" imgH="393529" progId="Equation.DSMT4">
                    <p:embed/>
                  </p:oleObj>
                </mc:Choice>
                <mc:Fallback>
                  <p:oleObj name="Equation" r:id="rId9" imgW="888614" imgH="393529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7" y="1933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385" y="1878"/>
              <a:ext cx="12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Arial" panose="020B0604020202020204" pitchFamily="34" charset="0"/>
                </a:rPr>
                <a:t>证  </a:t>
              </a:r>
              <a:r>
                <a:rPr lang="zh-CN" altLang="en-US" b="1" dirty="0">
                  <a:latin typeface="Arial" panose="020B0604020202020204" pitchFamily="34" charset="0"/>
                </a:rPr>
                <a:t>由假设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495" y="187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/>
                <a:t>在点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4558" y="1923"/>
              <a:ext cx="119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/>
                <a:t>可微</a:t>
              </a:r>
              <a:r>
                <a:rPr lang="en-US" altLang="zh-CN" b="1" dirty="0"/>
                <a:t>, </a:t>
              </a:r>
              <a:r>
                <a:rPr lang="zh-CN" altLang="en-US" b="1" dirty="0" smtClean="0"/>
                <a:t>于是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2550" name="Group 22"/>
          <p:cNvGrpSpPr>
            <a:grpSpLocks/>
          </p:cNvGrpSpPr>
          <p:nvPr/>
        </p:nvGrpSpPr>
        <p:grpSpPr bwMode="auto">
          <a:xfrm>
            <a:off x="827584" y="4293096"/>
            <a:ext cx="6119813" cy="914400"/>
            <a:chOff x="1156" y="2614"/>
            <a:chExt cx="3855" cy="576"/>
          </a:xfrm>
        </p:grpSpPr>
        <p:graphicFrame>
          <p:nvGraphicFramePr>
            <p:cNvPr id="2254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5860802"/>
                </p:ext>
              </p:extLst>
            </p:nvPr>
          </p:nvGraphicFramePr>
          <p:xfrm>
            <a:off x="1156" y="2614"/>
            <a:ext cx="324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5" name="Equation" r:id="rId11" imgW="5156200" imgH="914400" progId="Equation.DSMT4">
                    <p:embed/>
                  </p:oleObj>
                </mc:Choice>
                <mc:Fallback>
                  <p:oleObj name="Equation" r:id="rId11" imgW="5156200" imgH="9144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14"/>
                          <a:ext cx="324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9" name="Text Box 21"/>
            <p:cNvSpPr txBox="1">
              <a:spLocks noChangeArrowheads="1"/>
            </p:cNvSpPr>
            <p:nvPr/>
          </p:nvSpPr>
          <p:spPr bwMode="auto">
            <a:xfrm>
              <a:off x="4603" y="2705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/>
                <a:t>(5)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876256" y="548680"/>
            <a:ext cx="1728192" cy="1368152"/>
            <a:chOff x="0" y="0"/>
            <a:chExt cx="1250543" cy="8919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658368" y="716890"/>
              <a:ext cx="38735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658368" y="131674"/>
              <a:ext cx="386715" cy="5848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0" y="343815"/>
                  <a:ext cx="204470" cy="254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0" y="343815"/>
                  <a:ext cx="204470" cy="2540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460857" y="0"/>
                  <a:ext cx="204470" cy="254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0857" y="0"/>
                  <a:ext cx="204470" cy="25400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453542" y="585216"/>
                  <a:ext cx="204470" cy="306705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3542" y="585216"/>
                  <a:ext cx="204470" cy="306705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046073" y="0"/>
                  <a:ext cx="204470" cy="254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s</m:t>
                        </m:r>
                      </m:oMath>
                    </m:oMathPara>
                  </a14:m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6073" y="0"/>
                  <a:ext cx="204470" cy="25400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1046073" y="563271"/>
                  <a:ext cx="204470" cy="2540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sz="1050" kern="100"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46073" y="563271"/>
                  <a:ext cx="204470" cy="25400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/>
            <p:cNvCxnSpPr/>
            <p:nvPr/>
          </p:nvCxnSpPr>
          <p:spPr>
            <a:xfrm flipV="1">
              <a:off x="204825" y="131674"/>
              <a:ext cx="314553" cy="3072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04825" y="534010"/>
              <a:ext cx="351129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65683" y="168250"/>
              <a:ext cx="431242" cy="548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658368" y="131674"/>
              <a:ext cx="381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73823" y="2348880"/>
                <a:ext cx="2570177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823" y="2348880"/>
                <a:ext cx="2570177" cy="424283"/>
              </a:xfrm>
              <a:prstGeom prst="rect">
                <a:avLst/>
              </a:prstGeom>
              <a:blipFill rotWithShape="0"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551917" y="2852936"/>
                <a:ext cx="2570177" cy="424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917" y="2852936"/>
                <a:ext cx="2570177" cy="424283"/>
              </a:xfrm>
              <a:prstGeom prst="rect">
                <a:avLst/>
              </a:prstGeom>
              <a:blipFill rotWithShape="0">
                <a:blip r:embed="rId19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35" name="Group 31"/>
          <p:cNvGrpSpPr>
            <a:grpSpLocks/>
          </p:cNvGrpSpPr>
          <p:nvPr/>
        </p:nvGrpSpPr>
        <p:grpSpPr bwMode="auto">
          <a:xfrm>
            <a:off x="1736725" y="1887538"/>
            <a:ext cx="6867525" cy="914400"/>
            <a:chOff x="1094" y="1312"/>
            <a:chExt cx="4326" cy="576"/>
          </a:xfrm>
        </p:grpSpPr>
        <p:graphicFrame>
          <p:nvGraphicFramePr>
            <p:cNvPr id="21514" name="Object 10"/>
            <p:cNvGraphicFramePr>
              <a:graphicFrameLocks noChangeAspect="1"/>
            </p:cNvGraphicFramePr>
            <p:nvPr/>
          </p:nvGraphicFramePr>
          <p:xfrm>
            <a:off x="1094" y="1312"/>
            <a:ext cx="332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69" name="Equation" r:id="rId3" imgW="5270500" imgH="914400" progId="Equation.DSMT4">
                    <p:embed/>
                  </p:oleObj>
                </mc:Choice>
                <mc:Fallback>
                  <p:oleObj name="Equation" r:id="rId3" imgW="5270500" imgH="9144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1312"/>
                          <a:ext cx="332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4706" y="1389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ea typeface="华文新魏" panose="02010800040101010101" pitchFamily="2" charset="-122"/>
                </a:rPr>
                <a:t>      </a:t>
              </a:r>
              <a:r>
                <a:rPr lang="en-US" altLang="zh-CN" b="1"/>
                <a:t>(7)</a:t>
              </a:r>
              <a:endParaRPr lang="en-US" altLang="zh-CN" sz="1800" b="1"/>
            </a:p>
          </p:txBody>
        </p:sp>
      </p:grp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601663" y="4240213"/>
            <a:ext cx="5803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现把 </a:t>
            </a:r>
            <a:r>
              <a:rPr lang="en-US" altLang="zh-CN" b="1"/>
              <a:t>(5), (6) </a:t>
            </a:r>
            <a:r>
              <a:rPr lang="zh-CN" altLang="en-US" b="1"/>
              <a:t>两式代入 </a:t>
            </a:r>
            <a:r>
              <a:rPr lang="en-US" altLang="zh-CN" b="1"/>
              <a:t>(7) </a:t>
            </a:r>
            <a:r>
              <a:rPr lang="zh-CN" altLang="en-US" b="1"/>
              <a:t>式，得到   </a:t>
            </a: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1060450" y="4941888"/>
          <a:ext cx="7083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70" name="Equation" r:id="rId5" imgW="7086600" imgH="965200" progId="Equation.DSMT4">
                  <p:embed/>
                </p:oleObj>
              </mc:Choice>
              <mc:Fallback>
                <p:oleObj name="Equation" r:id="rId5" imgW="7086600" imgH="9652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941888"/>
                        <a:ext cx="70834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34" name="Group 30"/>
          <p:cNvGrpSpPr>
            <a:grpSpLocks/>
          </p:cNvGrpSpPr>
          <p:nvPr/>
        </p:nvGrpSpPr>
        <p:grpSpPr bwMode="auto">
          <a:xfrm>
            <a:off x="554038" y="549275"/>
            <a:ext cx="7993062" cy="523875"/>
            <a:chOff x="349" y="346"/>
            <a:chExt cx="5035" cy="330"/>
          </a:xfrm>
        </p:grpSpPr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867" y="407"/>
            <a:ext cx="16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1" name="Equation" r:id="rId7" imgW="2603500" imgH="393700" progId="Equation.DSMT4">
                    <p:embed/>
                  </p:oleObj>
                </mc:Choice>
                <mc:Fallback>
                  <p:oleObj name="Equation" r:id="rId7" imgW="26035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407"/>
                          <a:ext cx="16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2750" y="397"/>
            <a:ext cx="26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2" name="Equation" r:id="rId9" imgW="4178300" imgH="431800" progId="Equation.DSMT4">
                    <p:embed/>
                  </p:oleObj>
                </mc:Choice>
                <mc:Fallback>
                  <p:oleObj name="Equation" r:id="rId9" imgW="41783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0" y="397"/>
                          <a:ext cx="26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4" name="Rectangle 20"/>
            <p:cNvSpPr>
              <a:spLocks noChangeArrowheads="1"/>
            </p:cNvSpPr>
            <p:nvPr/>
          </p:nvSpPr>
          <p:spPr bwMode="auto">
            <a:xfrm>
              <a:off x="349" y="346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其中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25" name="Rectangle 21"/>
            <p:cNvSpPr>
              <a:spLocks noChangeArrowheads="1"/>
            </p:cNvSpPr>
            <p:nvPr/>
          </p:nvSpPr>
          <p:spPr bwMode="auto">
            <a:xfrm>
              <a:off x="2478" y="34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时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548" name="Group 44"/>
          <p:cNvGrpSpPr>
            <a:grpSpLocks/>
          </p:cNvGrpSpPr>
          <p:nvPr/>
        </p:nvGrpSpPr>
        <p:grpSpPr bwMode="auto">
          <a:xfrm>
            <a:off x="590550" y="1196975"/>
            <a:ext cx="7018338" cy="538163"/>
            <a:chOff x="372" y="793"/>
            <a:chExt cx="4421" cy="339"/>
          </a:xfrm>
        </p:grpSpPr>
        <p:graphicFrame>
          <p:nvGraphicFramePr>
            <p:cNvPr id="21528" name="Object 24"/>
            <p:cNvGraphicFramePr>
              <a:graphicFrameLocks noChangeAspect="1"/>
            </p:cNvGraphicFramePr>
            <p:nvPr/>
          </p:nvGraphicFramePr>
          <p:xfrm>
            <a:off x="935" y="875"/>
            <a:ext cx="10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3" name="Equation" r:id="rId11" imgW="1637589" imgH="393529" progId="Equation.DSMT4">
                    <p:embed/>
                  </p:oleObj>
                </mc:Choice>
                <mc:Fallback>
                  <p:oleObj name="Equation" r:id="rId11" imgW="1637589" imgH="393529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5" y="875"/>
                          <a:ext cx="10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23"/>
            <p:cNvGraphicFramePr>
              <a:graphicFrameLocks noChangeAspect="1"/>
            </p:cNvGraphicFramePr>
            <p:nvPr/>
          </p:nvGraphicFramePr>
          <p:xfrm>
            <a:off x="2442" y="857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4" name="Equation" r:id="rId13" imgW="939392" imgH="393529" progId="Equation.DSMT4">
                    <p:embed/>
                  </p:oleObj>
                </mc:Choice>
                <mc:Fallback>
                  <p:oleObj name="Equation" r:id="rId13" imgW="939392" imgH="393529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2" y="857"/>
                          <a:ext cx="5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Rectangle 25"/>
            <p:cNvSpPr>
              <a:spLocks noChangeArrowheads="1"/>
            </p:cNvSpPr>
            <p:nvPr/>
          </p:nvSpPr>
          <p:spPr bwMode="auto">
            <a:xfrm>
              <a:off x="372" y="80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又由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0" name="Rectangle 26"/>
            <p:cNvSpPr>
              <a:spLocks noChangeArrowheads="1"/>
            </p:cNvSpPr>
            <p:nvPr/>
          </p:nvSpPr>
          <p:spPr bwMode="auto">
            <a:xfrm>
              <a:off x="1960" y="79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在点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1" name="Rectangle 27"/>
            <p:cNvSpPr>
              <a:spLocks noChangeArrowheads="1"/>
            </p:cNvSpPr>
            <p:nvPr/>
          </p:nvSpPr>
          <p:spPr bwMode="auto">
            <a:xfrm>
              <a:off x="3049" y="793"/>
              <a:ext cx="17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可微</a:t>
              </a:r>
              <a:r>
                <a:rPr lang="en-US" altLang="zh-CN" b="1"/>
                <a:t>,  </a:t>
              </a:r>
              <a:r>
                <a:rPr lang="zh-CN" altLang="en-US" b="1"/>
                <a:t>故有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541" name="Group 37"/>
          <p:cNvGrpSpPr>
            <a:grpSpLocks/>
          </p:cNvGrpSpPr>
          <p:nvPr/>
        </p:nvGrpSpPr>
        <p:grpSpPr bwMode="auto">
          <a:xfrm>
            <a:off x="611188" y="2855913"/>
            <a:ext cx="8118475" cy="573087"/>
            <a:chOff x="385" y="1764"/>
            <a:chExt cx="5114" cy="361"/>
          </a:xfrm>
        </p:grpSpPr>
        <p:graphicFrame>
          <p:nvGraphicFramePr>
            <p:cNvPr id="21537" name="Object 33"/>
            <p:cNvGraphicFramePr>
              <a:graphicFrameLocks noChangeAspect="1"/>
            </p:cNvGraphicFramePr>
            <p:nvPr/>
          </p:nvGraphicFramePr>
          <p:xfrm>
            <a:off x="904" y="1866"/>
            <a:ext cx="17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5" name="Equation" r:id="rId15" imgW="2743200" imgH="393700" progId="Equation.DSMT4">
                    <p:embed/>
                  </p:oleObj>
                </mc:Choice>
                <mc:Fallback>
                  <p:oleObj name="Equation" r:id="rId15" imgW="2743200" imgH="3937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4" y="1866"/>
                          <a:ext cx="17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32"/>
            <p:cNvGraphicFramePr>
              <a:graphicFrameLocks noChangeAspect="1"/>
            </p:cNvGraphicFramePr>
            <p:nvPr/>
          </p:nvGraphicFramePr>
          <p:xfrm>
            <a:off x="2988" y="1842"/>
            <a:ext cx="14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6" name="Equation" r:id="rId17" imgW="2222500" imgH="393700" progId="Equation.DSMT4">
                    <p:embed/>
                  </p:oleObj>
                </mc:Choice>
                <mc:Fallback>
                  <p:oleObj name="Equation" r:id="rId17" imgW="2222500" imgH="3937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1842"/>
                          <a:ext cx="14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8" name="Rectangle 34"/>
            <p:cNvSpPr>
              <a:spLocks noChangeArrowheads="1"/>
            </p:cNvSpPr>
            <p:nvPr/>
          </p:nvSpPr>
          <p:spPr bwMode="auto">
            <a:xfrm>
              <a:off x="385" y="1797"/>
              <a:ext cx="5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latin typeface="华文新魏" panose="02010800040101010101" pitchFamily="2" charset="-122"/>
                </a:rPr>
                <a:t>其中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39" name="Rectangle 35"/>
            <p:cNvSpPr>
              <a:spLocks noChangeArrowheads="1"/>
            </p:cNvSpPr>
            <p:nvPr/>
          </p:nvSpPr>
          <p:spPr bwMode="auto">
            <a:xfrm>
              <a:off x="2562" y="177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时，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0" name="Rectangle 36"/>
            <p:cNvSpPr>
              <a:spLocks noChangeArrowheads="1"/>
            </p:cNvSpPr>
            <p:nvPr/>
          </p:nvSpPr>
          <p:spPr bwMode="auto">
            <a:xfrm>
              <a:off x="4371" y="1764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并可补充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547" name="Group 43"/>
          <p:cNvGrpSpPr>
            <a:grpSpLocks/>
          </p:cNvGrpSpPr>
          <p:nvPr/>
        </p:nvGrpSpPr>
        <p:grpSpPr bwMode="auto">
          <a:xfrm>
            <a:off x="592138" y="3573463"/>
            <a:ext cx="5654675" cy="519112"/>
            <a:chOff x="361" y="2296"/>
            <a:chExt cx="3562" cy="327"/>
          </a:xfrm>
        </p:grpSpPr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1249" y="2371"/>
            <a:ext cx="12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7" name="Equation" r:id="rId19" imgW="2044700" imgH="393700" progId="Equation.DSMT4">
                    <p:embed/>
                  </p:oleObj>
                </mc:Choice>
                <mc:Fallback>
                  <p:oleObj name="Equation" r:id="rId19" imgW="2044700" imgH="3937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2371"/>
                          <a:ext cx="12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2961" y="2353"/>
            <a:ext cx="9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78" name="Equation" r:id="rId21" imgW="1524000" imgH="381000" progId="Equation.DSMT4">
                    <p:embed/>
                  </p:oleObj>
                </mc:Choice>
                <mc:Fallback>
                  <p:oleObj name="Equation" r:id="rId21" imgW="1524000" imgH="3810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1" y="2353"/>
                          <a:ext cx="96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4" name="Rectangle 40"/>
            <p:cNvSpPr>
              <a:spLocks noChangeArrowheads="1"/>
            </p:cNvSpPr>
            <p:nvPr/>
          </p:nvSpPr>
          <p:spPr bwMode="auto">
            <a:xfrm>
              <a:off x="361" y="2296"/>
              <a:ext cx="9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定义</a:t>
              </a:r>
              <a:r>
                <a:rPr lang="en-US" altLang="zh-CN" b="1"/>
                <a:t>: </a:t>
              </a:r>
              <a:r>
                <a:rPr lang="zh-CN" altLang="en-US" b="1"/>
                <a:t>当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45" name="Rectangle 41"/>
            <p:cNvSpPr>
              <a:spLocks noChangeArrowheads="1"/>
            </p:cNvSpPr>
            <p:nvPr/>
          </p:nvSpPr>
          <p:spPr bwMode="auto">
            <a:xfrm>
              <a:off x="2505" y="229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时</a:t>
              </a:r>
              <a:r>
                <a:rPr lang="en-US" altLang="zh-CN" b="1"/>
                <a:t>,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409700" y="568325"/>
          <a:ext cx="65405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7" name="Equation" r:id="rId3" imgW="6540500" imgH="965200" progId="Equation.DSMT4">
                  <p:embed/>
                </p:oleObj>
              </mc:Choice>
              <mc:Fallback>
                <p:oleObj name="Equation" r:id="rId3" imgW="6540500" imgH="9652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568325"/>
                        <a:ext cx="65405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82613" y="1700213"/>
            <a:ext cx="226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整理后又得                          </a:t>
            </a: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611188" y="45434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其中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717550" y="5138738"/>
          <a:ext cx="795813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8" name="文档" r:id="rId5" imgW="7958824" imgH="990541" progId="Word.Document.8">
                  <p:embed/>
                </p:oleObj>
              </mc:Choice>
              <mc:Fallback>
                <p:oleObj name="文档" r:id="rId5" imgW="7958824" imgH="990541" progId="Word.Document.8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138738"/>
                        <a:ext cx="795813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0" name="Group 10"/>
          <p:cNvGrpSpPr>
            <a:grpSpLocks/>
          </p:cNvGrpSpPr>
          <p:nvPr/>
        </p:nvGrpSpPr>
        <p:grpSpPr bwMode="auto">
          <a:xfrm>
            <a:off x="1116013" y="2368550"/>
            <a:ext cx="7588250" cy="2120900"/>
            <a:chOff x="703" y="1492"/>
            <a:chExt cx="4780" cy="1336"/>
          </a:xfrm>
        </p:grpSpPr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703" y="1492"/>
            <a:ext cx="3976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9" name="Equation" r:id="rId7" imgW="6311900" imgH="2120900" progId="Equation.DSMT4">
                    <p:embed/>
                  </p:oleObj>
                </mc:Choice>
                <mc:Fallback>
                  <p:oleObj name="Equation" r:id="rId7" imgW="6311900" imgH="21209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492"/>
                          <a:ext cx="3976" cy="1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030" y="2314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(8)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31838" y="493713"/>
          <a:ext cx="781526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7" name="文档" r:id="rId3" imgW="7958824" imgH="990541" progId="Word.Document.8">
                  <p:embed/>
                </p:oleObj>
              </mc:Choice>
              <mc:Fallback>
                <p:oleObj name="文档" r:id="rId3" imgW="7958824" imgH="990541" progId="Word.Document.8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493713"/>
                        <a:ext cx="781526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36588" y="148272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8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48272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695325" y="2143125"/>
          <a:ext cx="7715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9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143125"/>
                        <a:ext cx="7715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554288" y="3500438"/>
          <a:ext cx="41052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0" name="Equation" r:id="rId9" imgW="4102100" imgH="431800" progId="Equation.DSMT4">
                  <p:embed/>
                </p:oleObj>
              </mc:Choice>
              <mc:Fallback>
                <p:oleObj name="Equation" r:id="rId9" imgW="4102100" imgH="431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3500438"/>
                        <a:ext cx="41052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684213" y="477043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1" name="文档" r:id="rId11" imgW="7957403" imgH="593966" progId="Word.Document.8">
                  <p:embed/>
                </p:oleObj>
              </mc:Choice>
              <mc:Fallback>
                <p:oleObj name="文档" r:id="rId11" imgW="7957403" imgH="593966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7043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Rectangle 12"/>
          <p:cNvSpPr>
            <a:spLocks noChangeArrowheads="1"/>
          </p:cNvSpPr>
          <p:nvPr/>
        </p:nvSpPr>
        <p:spPr bwMode="auto">
          <a:xfrm>
            <a:off x="598488" y="5464175"/>
            <a:ext cx="6240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并求得 </a:t>
            </a:r>
            <a:r>
              <a:rPr lang="en-US" altLang="zh-CN" b="1" i="1"/>
              <a:t>z </a:t>
            </a:r>
            <a:r>
              <a:rPr lang="zh-CN" altLang="en-US" b="1"/>
              <a:t>关于 </a:t>
            </a:r>
            <a:r>
              <a:rPr lang="en-US" altLang="zh-CN" b="1" i="1"/>
              <a:t>s </a:t>
            </a:r>
            <a:r>
              <a:rPr lang="zh-CN" altLang="en-US" b="1"/>
              <a:t>和 </a:t>
            </a:r>
            <a:r>
              <a:rPr lang="en-US" altLang="zh-CN" b="1" i="1"/>
              <a:t>t </a:t>
            </a:r>
            <a:r>
              <a:rPr lang="zh-CN" altLang="en-US" b="1"/>
              <a:t>的偏导数公式 </a:t>
            </a:r>
            <a:r>
              <a:rPr lang="en-US" altLang="zh-CN" b="1"/>
              <a:t>(4)</a:t>
            </a:r>
            <a:r>
              <a:rPr lang="zh-CN" altLang="en-US" b="1"/>
              <a:t>．</a:t>
            </a:r>
          </a:p>
        </p:txBody>
      </p:sp>
      <p:grpSp>
        <p:nvGrpSpPr>
          <p:cNvPr id="19479" name="Group 23"/>
          <p:cNvGrpSpPr>
            <a:grpSpLocks/>
          </p:cNvGrpSpPr>
          <p:nvPr/>
        </p:nvGrpSpPr>
        <p:grpSpPr bwMode="auto">
          <a:xfrm>
            <a:off x="684213" y="2852738"/>
            <a:ext cx="6145212" cy="533400"/>
            <a:chOff x="431" y="1824"/>
            <a:chExt cx="3871" cy="336"/>
          </a:xfrm>
        </p:grpSpPr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431" y="1860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2" name="Equation" r:id="rId13" imgW="837836" imgH="393529" progId="Equation.DSMT4">
                    <p:embed/>
                  </p:oleObj>
                </mc:Choice>
                <mc:Fallback>
                  <p:oleObj name="Equation" r:id="rId13" imgW="837836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860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3"/>
            <p:cNvGraphicFramePr>
              <a:graphicFrameLocks noChangeAspect="1"/>
            </p:cNvGraphicFramePr>
            <p:nvPr/>
          </p:nvGraphicFramePr>
          <p:xfrm>
            <a:off x="1882" y="1879"/>
            <a:ext cx="14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3" name="Equation" r:id="rId15" imgW="2324100" imgH="393700" progId="Equation.DSMT4">
                    <p:embed/>
                  </p:oleObj>
                </mc:Choice>
                <mc:Fallback>
                  <p:oleObj name="Equation" r:id="rId15" imgW="23241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1879"/>
                          <a:ext cx="14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2" name="Rectangle 16"/>
            <p:cNvSpPr>
              <a:spLocks noChangeArrowheads="1"/>
            </p:cNvSpPr>
            <p:nvPr/>
          </p:nvSpPr>
          <p:spPr bwMode="auto">
            <a:xfrm>
              <a:off x="885" y="1824"/>
              <a:ext cx="11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从而也有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473" name="Rectangle 17"/>
            <p:cNvSpPr>
              <a:spLocks noChangeArrowheads="1"/>
            </p:cNvSpPr>
            <p:nvPr/>
          </p:nvSpPr>
          <p:spPr bwMode="auto">
            <a:xfrm>
              <a:off x="3288" y="1833"/>
              <a:ext cx="10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 </a:t>
              </a:r>
              <a:r>
                <a:rPr lang="zh-CN" altLang="en-US" b="1"/>
                <a:t>以及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480" name="Group 24"/>
          <p:cNvGrpSpPr>
            <a:grpSpLocks/>
          </p:cNvGrpSpPr>
          <p:nvPr/>
        </p:nvGrpSpPr>
        <p:grpSpPr bwMode="auto">
          <a:xfrm>
            <a:off x="590550" y="4100513"/>
            <a:ext cx="7842250" cy="533400"/>
            <a:chOff x="372" y="2583"/>
            <a:chExt cx="4940" cy="336"/>
          </a:xfrm>
        </p:grpSpPr>
        <p:sp>
          <p:nvSpPr>
            <p:cNvPr id="19476" name="Rectangle 20"/>
            <p:cNvSpPr>
              <a:spLocks noChangeArrowheads="1"/>
            </p:cNvSpPr>
            <p:nvPr/>
          </p:nvSpPr>
          <p:spPr bwMode="auto">
            <a:xfrm>
              <a:off x="372" y="2592"/>
              <a:ext cx="27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于是在 </a:t>
              </a:r>
              <a:r>
                <a:rPr lang="en-US" altLang="zh-CN" b="1"/>
                <a:t>(9), (10) </a:t>
              </a:r>
              <a:r>
                <a:rPr lang="zh-CN" altLang="en-US" b="1"/>
                <a:t>两式中</a:t>
              </a:r>
              <a:r>
                <a:rPr lang="en-US" altLang="zh-CN" b="1"/>
                <a:t>, </a:t>
              </a:r>
              <a:r>
                <a:rPr lang="zh-CN" altLang="en-US" b="1"/>
                <a:t>当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9475" name="Object 19"/>
            <p:cNvGraphicFramePr>
              <a:graphicFrameLocks noChangeAspect="1"/>
            </p:cNvGraphicFramePr>
            <p:nvPr/>
          </p:nvGraphicFramePr>
          <p:xfrm>
            <a:off x="2953" y="2654"/>
            <a:ext cx="17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24" name="Equation" r:id="rId17" imgW="2705100" imgH="393700" progId="Equation.DSMT4">
                    <p:embed/>
                  </p:oleObj>
                </mc:Choice>
                <mc:Fallback>
                  <p:oleObj name="Equation" r:id="rId17" imgW="2705100" imgH="3937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3" y="2654"/>
                          <a:ext cx="17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4578" y="2583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时</a:t>
              </a:r>
              <a:r>
                <a:rPr lang="en-US" altLang="zh-CN" b="1"/>
                <a:t>, </a:t>
              </a:r>
              <a:r>
                <a:rPr lang="zh-CN" altLang="en-US" b="1"/>
                <a:t>有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611188" y="549275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公式</a:t>
            </a:r>
            <a:r>
              <a:rPr lang="zh-CN" altLang="en-US" sz="1200" b="1">
                <a:latin typeface="Arial" panose="020B0604020202020204" pitchFamily="34" charset="0"/>
              </a:rPr>
              <a:t> </a:t>
            </a:r>
            <a:r>
              <a:rPr lang="en-US" altLang="zh-CN" b="1"/>
              <a:t>(4)</a:t>
            </a:r>
            <a:r>
              <a:rPr lang="en-US" altLang="zh-CN" sz="1200" b="1">
                <a:latin typeface="Arial" panose="020B0604020202020204" pitchFamily="34" charset="0"/>
              </a:rPr>
              <a:t> </a:t>
            </a:r>
            <a:r>
              <a:rPr lang="zh-CN" altLang="en-US" b="1"/>
              <a:t>也称为</a:t>
            </a:r>
            <a:r>
              <a:rPr lang="zh-CN" altLang="en-US" b="1">
                <a:solidFill>
                  <a:srgbClr val="0000FF"/>
                </a:solidFill>
              </a:rPr>
              <a:t>链式法则．                               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582613" y="47402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能轻易省略的</a:t>
            </a:r>
            <a:r>
              <a:rPr lang="en-US" altLang="zh-CN" b="1"/>
              <a:t>,  </a:t>
            </a:r>
            <a:r>
              <a:rPr lang="zh-CN" altLang="en-US" b="1"/>
              <a:t>否则上述复合求导公式就不一定成 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01663" y="5407025"/>
            <a:ext cx="173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立．例如                                       </a:t>
            </a:r>
          </a:p>
        </p:txBody>
      </p:sp>
      <p:grpSp>
        <p:nvGrpSpPr>
          <p:cNvPr id="18458" name="Group 26"/>
          <p:cNvGrpSpPr>
            <a:grpSpLocks/>
          </p:cNvGrpSpPr>
          <p:nvPr/>
        </p:nvGrpSpPr>
        <p:grpSpPr bwMode="auto">
          <a:xfrm>
            <a:off x="592138" y="1268413"/>
            <a:ext cx="8070850" cy="519112"/>
            <a:chOff x="413" y="709"/>
            <a:chExt cx="5084" cy="327"/>
          </a:xfrm>
        </p:grpSpPr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413" y="709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注 </a:t>
              </a:r>
              <a:r>
                <a:rPr lang="zh-CN" altLang="en-US" b="1"/>
                <a:t>如果只是求复合函数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2740" y="754"/>
            <a:ext cx="18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3" name="Equation" r:id="rId3" imgW="2882900" imgH="393700" progId="Equation.DSMT4">
                    <p:embed/>
                  </p:oleObj>
                </mc:Choice>
                <mc:Fallback>
                  <p:oleObj name="Equation" r:id="rId3" imgW="28829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54"/>
                          <a:ext cx="18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451" y="709"/>
              <a:ext cx="10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关于 </a:t>
              </a:r>
              <a:r>
                <a:rPr lang="en-US" altLang="zh-CN" b="1" i="1"/>
                <a:t>s </a:t>
              </a:r>
              <a:r>
                <a:rPr lang="zh-CN" altLang="en-US" b="1"/>
                <a:t>或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71" name="Group 39"/>
          <p:cNvGrpSpPr>
            <a:grpSpLocks/>
          </p:cNvGrpSpPr>
          <p:nvPr/>
        </p:nvGrpSpPr>
        <p:grpSpPr bwMode="auto">
          <a:xfrm>
            <a:off x="649288" y="1970088"/>
            <a:ext cx="7886700" cy="538162"/>
            <a:chOff x="409" y="1241"/>
            <a:chExt cx="4968" cy="339"/>
          </a:xfrm>
        </p:grpSpPr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409" y="1253"/>
              <a:ext cx="2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i="1"/>
                <a:t>t </a:t>
              </a:r>
              <a:r>
                <a:rPr lang="zh-CN" altLang="en-US" b="1"/>
                <a:t>的偏导数</a:t>
              </a:r>
              <a:r>
                <a:rPr lang="en-US" altLang="zh-CN" b="1"/>
                <a:t>, </a:t>
              </a:r>
              <a:r>
                <a:rPr lang="zh-CN" altLang="en-US" b="1"/>
                <a:t>则上述定理中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8455" name="Object 23"/>
            <p:cNvGraphicFramePr>
              <a:graphicFrameLocks noChangeAspect="1"/>
            </p:cNvGraphicFramePr>
            <p:nvPr/>
          </p:nvGraphicFramePr>
          <p:xfrm>
            <a:off x="2949" y="1308"/>
            <a:ext cx="21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4" name="Equation" r:id="rId5" imgW="3340100" imgH="393700" progId="Equation.DSMT4">
                    <p:embed/>
                  </p:oleObj>
                </mc:Choice>
                <mc:Fallback>
                  <p:oleObj name="Equation" r:id="rId5" imgW="33401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308"/>
                          <a:ext cx="21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5036" y="12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只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72" name="Group 40"/>
          <p:cNvGrpSpPr>
            <a:grpSpLocks/>
          </p:cNvGrpSpPr>
          <p:nvPr/>
        </p:nvGrpSpPr>
        <p:grpSpPr bwMode="auto">
          <a:xfrm>
            <a:off x="611188" y="2613025"/>
            <a:ext cx="7718425" cy="566738"/>
            <a:chOff x="385" y="1640"/>
            <a:chExt cx="4862" cy="357"/>
          </a:xfrm>
        </p:grpSpPr>
        <p:graphicFrame>
          <p:nvGraphicFramePr>
            <p:cNvPr id="18461" name="Object 29"/>
            <p:cNvGraphicFramePr>
              <a:graphicFrameLocks noChangeAspect="1"/>
            </p:cNvGraphicFramePr>
            <p:nvPr/>
          </p:nvGraphicFramePr>
          <p:xfrm>
            <a:off x="4620" y="1728"/>
            <a:ext cx="34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5" name="Equation" r:id="rId7" imgW="545863" imgH="380835" progId="Equation.DSMT4">
                    <p:embed/>
                  </p:oleObj>
                </mc:Choice>
                <mc:Fallback>
                  <p:oleObj name="Equation" r:id="rId7" imgW="545863" imgH="380835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1728"/>
                          <a:ext cx="34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385" y="1670"/>
              <a:ext cx="43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须具有关于 </a:t>
              </a:r>
              <a:r>
                <a:rPr lang="en-US" altLang="zh-CN" b="1" i="1"/>
                <a:t>s </a:t>
              </a:r>
              <a:r>
                <a:rPr lang="zh-CN" altLang="en-US" b="1"/>
                <a:t>或 </a:t>
              </a:r>
              <a:r>
                <a:rPr lang="en-US" altLang="zh-CN" b="1" i="1"/>
                <a:t>t </a:t>
              </a:r>
              <a:r>
                <a:rPr lang="zh-CN" altLang="en-US" b="1"/>
                <a:t>的偏导数就够了</a:t>
              </a:r>
              <a:r>
                <a:rPr lang="en-US" altLang="zh-CN" b="1"/>
                <a:t>.  </a:t>
              </a:r>
              <a:r>
                <a:rPr lang="zh-CN" altLang="en-US" b="1"/>
                <a:t>因为以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4906" y="164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或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74" name="Group 42"/>
          <p:cNvGrpSpPr>
            <a:grpSpLocks/>
          </p:cNvGrpSpPr>
          <p:nvPr/>
        </p:nvGrpSpPr>
        <p:grpSpPr bwMode="auto">
          <a:xfrm>
            <a:off x="630238" y="3260725"/>
            <a:ext cx="8040687" cy="576263"/>
            <a:chOff x="397" y="2024"/>
            <a:chExt cx="5065" cy="363"/>
          </a:xfrm>
        </p:grpSpPr>
        <p:graphicFrame>
          <p:nvGraphicFramePr>
            <p:cNvPr id="18460" name="Object 28"/>
            <p:cNvGraphicFramePr>
              <a:graphicFrameLocks noChangeAspect="1"/>
            </p:cNvGraphicFramePr>
            <p:nvPr/>
          </p:nvGraphicFramePr>
          <p:xfrm>
            <a:off x="397" y="2139"/>
            <a:ext cx="33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6" name="Equation" r:id="rId9" imgW="533169" imgH="380835" progId="Equation.DSMT4">
                    <p:embed/>
                  </p:oleObj>
                </mc:Choice>
                <mc:Fallback>
                  <p:oleObj name="Equation" r:id="rId9" imgW="533169" imgH="380835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2139"/>
                          <a:ext cx="33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6" name="Object 34"/>
            <p:cNvGraphicFramePr>
              <a:graphicFrameLocks noChangeAspect="1"/>
            </p:cNvGraphicFramePr>
            <p:nvPr/>
          </p:nvGraphicFramePr>
          <p:xfrm>
            <a:off x="2820" y="2114"/>
            <a:ext cx="7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7" name="Equation" r:id="rId11" imgW="1231366" imgH="393529" progId="Equation.DSMT4">
                    <p:embed/>
                  </p:oleObj>
                </mc:Choice>
                <mc:Fallback>
                  <p:oleObj name="Equation" r:id="rId11" imgW="1231366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0" y="2114"/>
                          <a:ext cx="7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65" name="Object 33"/>
            <p:cNvGraphicFramePr>
              <a:graphicFrameLocks noChangeAspect="1"/>
            </p:cNvGraphicFramePr>
            <p:nvPr/>
          </p:nvGraphicFramePr>
          <p:xfrm>
            <a:off x="3854" y="2096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8" name="Equation" r:id="rId13" imgW="1193800" imgH="393700" progId="Equation.DSMT4">
                    <p:embed/>
                  </p:oleObj>
                </mc:Choice>
                <mc:Fallback>
                  <p:oleObj name="Equation" r:id="rId13" imgW="1193800" imgH="3937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096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693" y="2060"/>
              <a:ext cx="21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除</a:t>
              </a:r>
              <a:r>
                <a:rPr lang="zh-CN" altLang="en-US" sz="1200" b="1"/>
                <a:t> </a:t>
              </a:r>
              <a:r>
                <a:rPr lang="en-US" altLang="zh-CN" b="1"/>
                <a:t>(7)</a:t>
              </a:r>
              <a:r>
                <a:rPr lang="en-US" altLang="zh-CN" sz="1200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式两边</a:t>
              </a:r>
              <a:r>
                <a:rPr lang="en-US" altLang="zh-CN" b="1"/>
                <a:t>,  </a:t>
              </a:r>
              <a:r>
                <a:rPr lang="zh-CN" altLang="en-US" b="1"/>
                <a:t>然后让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3540" y="202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或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4618" y="2024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也能得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8478" name="Group 46"/>
          <p:cNvGrpSpPr>
            <a:grpSpLocks/>
          </p:cNvGrpSpPr>
          <p:nvPr/>
        </p:nvGrpSpPr>
        <p:grpSpPr bwMode="auto">
          <a:xfrm>
            <a:off x="573088" y="4019550"/>
            <a:ext cx="8070850" cy="530225"/>
            <a:chOff x="379" y="2478"/>
            <a:chExt cx="5084" cy="334"/>
          </a:xfrm>
        </p:grpSpPr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379" y="2485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到相应的结果</a:t>
              </a:r>
              <a:r>
                <a:rPr lang="en-US" altLang="zh-CN" b="1"/>
                <a:t>.  </a:t>
              </a:r>
              <a:r>
                <a:rPr lang="zh-CN" altLang="en-US" b="1"/>
                <a:t>但是对外函数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8475" name="Object 43"/>
            <p:cNvGraphicFramePr>
              <a:graphicFrameLocks noChangeAspect="1"/>
            </p:cNvGraphicFramePr>
            <p:nvPr/>
          </p:nvGraphicFramePr>
          <p:xfrm>
            <a:off x="3304" y="2541"/>
            <a:ext cx="2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79" name="Equation" r:id="rId15" imgW="418918" imgH="393529" progId="Equation.DSMT4">
                    <p:embed/>
                  </p:oleObj>
                </mc:Choice>
                <mc:Fallback>
                  <p:oleObj name="Equation" r:id="rId15" imgW="418918" imgH="393529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4" y="2541"/>
                          <a:ext cx="2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3491" y="2478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的可微性假设是不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06575" y="568325"/>
          <a:ext cx="52863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3" imgW="5283200" imgH="1638300" progId="Equation.DSMT4">
                  <p:embed/>
                </p:oleObj>
              </mc:Choice>
              <mc:Fallback>
                <p:oleObj name="Equation" r:id="rId3" imgW="5283200" imgH="16383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568325"/>
                        <a:ext cx="52863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2987675" y="4365625"/>
          <a:ext cx="3190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5" imgW="3187700" imgH="838200" progId="Equation.DSMT4">
                  <p:embed/>
                </p:oleObj>
              </mc:Choice>
              <mc:Fallback>
                <p:oleObj name="Equation" r:id="rId5" imgW="3187700" imgH="838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31908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68338" y="5178425"/>
          <a:ext cx="7839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7" imgW="7835900" imgH="850900" progId="Equation.DSMT4">
                  <p:embed/>
                </p:oleObj>
              </mc:Choice>
              <mc:Fallback>
                <p:oleObj name="Equation" r:id="rId7" imgW="7835900" imgH="850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178425"/>
                        <a:ext cx="7839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573088" y="3846513"/>
            <a:ext cx="786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为内函数，则得到以 </a:t>
            </a:r>
            <a:r>
              <a:rPr lang="en-US" altLang="zh-CN" b="1" i="1"/>
              <a:t>t </a:t>
            </a:r>
            <a:r>
              <a:rPr lang="zh-CN" altLang="en-US" b="1"/>
              <a:t>为自变量的复合函数           </a:t>
            </a:r>
          </a:p>
        </p:txBody>
      </p:sp>
      <p:grpSp>
        <p:nvGrpSpPr>
          <p:cNvPr id="17430" name="Group 22"/>
          <p:cNvGrpSpPr>
            <a:grpSpLocks/>
          </p:cNvGrpSpPr>
          <p:nvPr/>
        </p:nvGrpSpPr>
        <p:grpSpPr bwMode="auto">
          <a:xfrm>
            <a:off x="558800" y="2387600"/>
            <a:ext cx="7920038" cy="571500"/>
            <a:chOff x="352" y="1504"/>
            <a:chExt cx="4989" cy="360"/>
          </a:xfrm>
        </p:grpSpPr>
        <p:graphicFrame>
          <p:nvGraphicFramePr>
            <p:cNvPr id="17426" name="Object 18"/>
            <p:cNvGraphicFramePr>
              <a:graphicFrameLocks noChangeAspect="1"/>
            </p:cNvGraphicFramePr>
            <p:nvPr/>
          </p:nvGraphicFramePr>
          <p:xfrm>
            <a:off x="2160" y="1558"/>
            <a:ext cx="213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3" name="Equation" r:id="rId9" imgW="3390900" imgH="482600" progId="Equation.DSMT4">
                    <p:embed/>
                  </p:oleObj>
                </mc:Choice>
                <mc:Fallback>
                  <p:oleObj name="Equation" r:id="rId9" imgW="3390900" imgH="482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558"/>
                          <a:ext cx="213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7"/>
            <p:cNvGraphicFramePr>
              <a:graphicFrameLocks noChangeAspect="1"/>
            </p:cNvGraphicFramePr>
            <p:nvPr/>
          </p:nvGraphicFramePr>
          <p:xfrm>
            <a:off x="4507" y="1558"/>
            <a:ext cx="8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4" name="Equation" r:id="rId11" imgW="1320227" imgH="393529" progId="Equation.DSMT4">
                    <p:embed/>
                  </p:oleObj>
                </mc:Choice>
                <mc:Fallback>
                  <p:oleObj name="Equation" r:id="rId11" imgW="1320227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7" y="1558"/>
                          <a:ext cx="8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7" name="Rectangle 19"/>
            <p:cNvSpPr>
              <a:spLocks noChangeArrowheads="1"/>
            </p:cNvSpPr>
            <p:nvPr/>
          </p:nvSpPr>
          <p:spPr bwMode="auto">
            <a:xfrm>
              <a:off x="352" y="1515"/>
              <a:ext cx="20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由</a:t>
              </a:r>
              <a:r>
                <a:rPr lang="zh-CN" altLang="en-US" sz="1200" b="1">
                  <a:latin typeface="Arial" panose="020B0604020202020204" pitchFamily="34" charset="0"/>
                </a:rPr>
                <a:t> </a:t>
              </a:r>
              <a:r>
                <a:rPr lang="en-US" altLang="zh-CN" b="1">
                  <a:latin typeface="宋体" panose="02010600030101010101" pitchFamily="2" charset="-122"/>
                </a:rPr>
                <a:t>§</a:t>
              </a:r>
              <a:r>
                <a:rPr lang="en-US" altLang="zh-CN" b="1"/>
                <a:t>1 </a:t>
              </a:r>
              <a:r>
                <a:rPr lang="zh-CN" altLang="en-US" b="1">
                  <a:latin typeface="Arial" panose="020B0604020202020204" pitchFamily="34" charset="0"/>
                </a:rPr>
                <a:t>习题 </a:t>
              </a:r>
              <a:r>
                <a:rPr lang="en-US" altLang="zh-CN" b="1"/>
                <a:t>6 </a:t>
              </a:r>
              <a:r>
                <a:rPr lang="zh-CN" altLang="en-US" b="1"/>
                <a:t>已知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28" name="Rectangle 20"/>
            <p:cNvSpPr>
              <a:spLocks noChangeArrowheads="1"/>
            </p:cNvSpPr>
            <p:nvPr/>
          </p:nvSpPr>
          <p:spPr bwMode="auto">
            <a:xfrm>
              <a:off x="4229" y="1504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但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7435" name="Group 27"/>
          <p:cNvGrpSpPr>
            <a:grpSpLocks/>
          </p:cNvGrpSpPr>
          <p:nvPr/>
        </p:nvGrpSpPr>
        <p:grpSpPr bwMode="auto">
          <a:xfrm>
            <a:off x="582613" y="3097213"/>
            <a:ext cx="8021637" cy="547687"/>
            <a:chOff x="367" y="1951"/>
            <a:chExt cx="5053" cy="345"/>
          </a:xfrm>
        </p:grpSpPr>
        <p:graphicFrame>
          <p:nvGraphicFramePr>
            <p:cNvPr id="17432" name="Object 24"/>
            <p:cNvGraphicFramePr>
              <a:graphicFrameLocks noChangeAspect="1"/>
            </p:cNvGraphicFramePr>
            <p:nvPr/>
          </p:nvGraphicFramePr>
          <p:xfrm>
            <a:off x="2566" y="2023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5" name="Equation" r:id="rId13" imgW="1231366" imgH="393529" progId="Equation.DSMT4">
                    <p:embed/>
                  </p:oleObj>
                </mc:Choice>
                <mc:Fallback>
                  <p:oleObj name="Equation" r:id="rId13" imgW="1231366" imgH="393529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6" y="2023"/>
                          <a:ext cx="7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31" name="Object 23"/>
            <p:cNvGraphicFramePr>
              <a:graphicFrameLocks noChangeAspect="1"/>
            </p:cNvGraphicFramePr>
            <p:nvPr/>
          </p:nvGraphicFramePr>
          <p:xfrm>
            <a:off x="4268" y="2029"/>
            <a:ext cx="115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36" name="Equation" r:id="rId15" imgW="1828800" imgH="355600" progId="Equation.DSMT4">
                    <p:embed/>
                  </p:oleObj>
                </mc:Choice>
                <mc:Fallback>
                  <p:oleObj name="Equation" r:id="rId15" imgW="1828800" imgH="3556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029"/>
                          <a:ext cx="115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3" name="Rectangle 25"/>
            <p:cNvSpPr>
              <a:spLocks noChangeArrowheads="1"/>
            </p:cNvSpPr>
            <p:nvPr/>
          </p:nvSpPr>
          <p:spPr bwMode="auto">
            <a:xfrm>
              <a:off x="367" y="1969"/>
              <a:ext cx="2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在点</a:t>
              </a:r>
              <a:r>
                <a:rPr lang="zh-CN" altLang="en-US" sz="1000" b="1"/>
                <a:t> </a:t>
              </a:r>
              <a:r>
                <a:rPr lang="en-US" altLang="zh-CN" b="1"/>
                <a:t>(0,0)</a:t>
              </a:r>
              <a:r>
                <a:rPr lang="en-US" altLang="zh-CN" sz="1000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不可微</a:t>
              </a:r>
              <a:r>
                <a:rPr lang="en-US" altLang="zh-CN" b="1"/>
                <a:t>. </a:t>
              </a:r>
              <a:r>
                <a:rPr lang="zh-CN" altLang="en-US" b="1"/>
                <a:t>若以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34" name="Rectangle 26"/>
            <p:cNvSpPr>
              <a:spLocks noChangeArrowheads="1"/>
            </p:cNvSpPr>
            <p:nvPr/>
          </p:nvSpPr>
          <p:spPr bwMode="auto">
            <a:xfrm>
              <a:off x="3288" y="195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为外函数</a:t>
              </a:r>
              <a:r>
                <a:rPr lang="en-US" altLang="zh-CN" b="1"/>
                <a:t>,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884</Words>
  <Application>Microsoft Office PowerPoint</Application>
  <PresentationFormat>全屏显示(4:3)</PresentationFormat>
  <Paragraphs>164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黑体</vt:lpstr>
      <vt:lpstr>华文新魏</vt:lpstr>
      <vt:lpstr>隶书</vt:lpstr>
      <vt:lpstr>宋体</vt:lpstr>
      <vt:lpstr>Arial</vt:lpstr>
      <vt:lpstr>Calibri</vt:lpstr>
      <vt:lpstr>Cambria Math</vt:lpstr>
      <vt:lpstr>Times New Roman</vt:lpstr>
      <vt:lpstr>框钮正底</vt:lpstr>
      <vt:lpstr>Equation</vt:lpstr>
      <vt:lpstr>文档</vt:lpstr>
      <vt:lpstr>Document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链式法则总结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Windows 用户</cp:lastModifiedBy>
  <cp:revision>78</cp:revision>
  <dcterms:created xsi:type="dcterms:W3CDTF">2006-04-14T15:16:44Z</dcterms:created>
  <dcterms:modified xsi:type="dcterms:W3CDTF">2024-04-07T23:36:19Z</dcterms:modified>
</cp:coreProperties>
</file>