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e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e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2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5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35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76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5400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55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6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90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858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575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075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076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Microsoft_Word_97_-_2003___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emf"/><Relationship Id="rId5" Type="http://schemas.openxmlformats.org/officeDocument/2006/relationships/oleObject" Target="../embeddings/Microsoft_Word_97_-_2003___7.doc"/><Relationship Id="rId4" Type="http://schemas.openxmlformats.org/officeDocument/2006/relationships/image" Target="../media/image5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66.wmf"/><Relationship Id="rId17" Type="http://schemas.openxmlformats.org/officeDocument/2006/relationships/image" Target="../media/image59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580.png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65.png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67.png"/><Relationship Id="rId10" Type="http://schemas.openxmlformats.org/officeDocument/2006/relationships/image" Target="../media/image70.wmf"/><Relationship Id="rId4" Type="http://schemas.openxmlformats.org/officeDocument/2006/relationships/image" Target="../media/image67.e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5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10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emf"/><Relationship Id="rId5" Type="http://schemas.openxmlformats.org/officeDocument/2006/relationships/oleObject" Target="../embeddings/Microsoft_Word_97_-_2003___11.doc"/><Relationship Id="rId4" Type="http://schemas.openxmlformats.org/officeDocument/2006/relationships/image" Target="../media/image7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oleObject" Target="../embeddings/Microsoft_Word_97_-_2003___1.doc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__2.doc"/><Relationship Id="rId15" Type="http://schemas.openxmlformats.org/officeDocument/2006/relationships/image" Target="../media/image13.png"/><Relationship Id="rId19" Type="http://schemas.openxmlformats.org/officeDocument/2006/relationships/image" Target="../media/image160.png"/><Relationship Id="rId4" Type="http://schemas.openxmlformats.org/officeDocument/2006/relationships/image" Target="../media/image2.emf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25.wmf"/><Relationship Id="rId34" Type="http://schemas.openxmlformats.org/officeDocument/2006/relationships/image" Target="../media/image31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1.wmf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33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2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31.e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Microsoft_Word_97_-_2003___3.doc"/><Relationship Id="rId10" Type="http://schemas.openxmlformats.org/officeDocument/2006/relationships/image" Target="../media/image20.wmf"/><Relationship Id="rId19" Type="http://schemas.openxmlformats.org/officeDocument/2006/relationships/image" Target="../media/image24.wmf"/><Relationship Id="rId31" Type="http://schemas.openxmlformats.org/officeDocument/2006/relationships/image" Target="../media/image30.png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8.wmf"/><Relationship Id="rId30" Type="http://schemas.openxmlformats.org/officeDocument/2006/relationships/image" Target="../media/image29.png"/><Relationship Id="rId35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9.wmf"/><Relationship Id="rId3" Type="http://schemas.openxmlformats.org/officeDocument/2006/relationships/oleObject" Target="../embeddings/Microsoft_Word_97_-_2003___5.doc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7.wmf"/><Relationship Id="rId22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55.wmf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1481243" y="636658"/>
            <a:ext cx="61831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Ch17 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3 </a:t>
            </a:r>
            <a:r>
              <a:rPr lang="en-US" altLang="zh-CN" sz="4000" b="0" dirty="0" smtClean="0"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latin typeface="Arial" panose="020B0604020202020204" pitchFamily="34" charset="0"/>
                <a:ea typeface="华文新魏" panose="02010800040101010101" pitchFamily="2" charset="-122"/>
              </a:rPr>
              <a:t>方向导数与梯度 </a:t>
            </a: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684213" y="1697038"/>
            <a:ext cx="7848600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b="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在许多问题中</a:t>
            </a:r>
            <a:r>
              <a:rPr lang="en-US" altLang="zh-CN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不仅要知道函数在坐</a:t>
            </a:r>
            <a:r>
              <a:rPr lang="zh-CN" altLang="en-US" sz="36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标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轴方向上的变化率 </a:t>
            </a:r>
            <a:r>
              <a:rPr lang="en-US" altLang="zh-CN" sz="36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即偏导数</a:t>
            </a:r>
            <a:r>
              <a:rPr lang="en-US" altLang="zh-CN" sz="36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而且</a:t>
            </a:r>
            <a:r>
              <a:rPr lang="zh-CN" altLang="en-US" sz="36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还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要知道在其他特定方向上的变化率</a:t>
            </a:r>
            <a:r>
              <a:rPr lang="en-US" altLang="zh-CN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6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这就</a:t>
            </a:r>
            <a:r>
              <a:rPr lang="zh-CN" altLang="en-US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是本节所要讨论的方向导数</a:t>
            </a:r>
            <a:r>
              <a:rPr lang="en-US" altLang="zh-CN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36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95536" y="5178608"/>
            <a:ext cx="7848600" cy="71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b="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3600" b="0" dirty="0" smtClean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作业   </a:t>
            </a:r>
            <a:r>
              <a:rPr lang="en-US" altLang="zh-CN" sz="3600" b="0" dirty="0" smtClean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 2, 3, 5, 7</a:t>
            </a:r>
            <a:r>
              <a:rPr lang="en-US" altLang="zh-CN" sz="3600" b="0" dirty="0" smtClean="0"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600" b="0" dirty="0" smtClean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b="0" dirty="0">
              <a:latin typeface="Arial" panose="020B0604020202020204" pitchFamily="34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582613" y="5318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说明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(i)</a:t>
            </a:r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zh-CN" altLang="en-US">
                <a:cs typeface="Times New Roman" panose="02020603050405020304" pitchFamily="18" charset="0"/>
              </a:rPr>
              <a:t>函数在一点可微是方向导数存在的充分条 </a:t>
            </a:r>
            <a:r>
              <a:rPr lang="zh-CN" altLang="en-US"/>
              <a:t> 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582613" y="1108075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件而不是必要条件；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582613" y="1741488"/>
            <a:ext cx="810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(ii)</a:t>
            </a:r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zh-CN" altLang="en-US">
                <a:cs typeface="Times New Roman" panose="02020603050405020304" pitchFamily="18" charset="0"/>
              </a:rPr>
              <a:t>函数在一点连续同样不是方向导数存在的必要 </a:t>
            </a:r>
            <a:r>
              <a:rPr lang="zh-CN" altLang="en-US"/>
              <a:t> </a:t>
            </a:r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92138" y="2332038"/>
            <a:ext cx="806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条件</a:t>
            </a:r>
            <a:r>
              <a:rPr lang="en-US" altLang="zh-CN"/>
              <a:t>,  </a:t>
            </a:r>
            <a:r>
              <a:rPr lang="zh-CN" altLang="en-US"/>
              <a:t>当然也不是充分条件 </a:t>
            </a:r>
            <a:r>
              <a:rPr lang="en-US" altLang="zh-CN"/>
              <a:t>( </a:t>
            </a:r>
            <a:r>
              <a:rPr lang="zh-CN" altLang="en-US"/>
              <a:t>对此读者应能举出反  </a:t>
            </a: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82613" y="2865438"/>
            <a:ext cx="110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例 </a:t>
            </a:r>
            <a:r>
              <a:rPr lang="en-US" altLang="zh-CN"/>
              <a:t>)</a:t>
            </a:r>
            <a:r>
              <a:rPr lang="zh-CN" altLang="en-US"/>
              <a:t>．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11560" y="3645024"/>
            <a:ext cx="2846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</a:rPr>
              <a:t>  </a:t>
            </a:r>
            <a:r>
              <a:rPr lang="zh-CN" altLang="en-US" dirty="0">
                <a:solidFill>
                  <a:srgbClr val="0000FF"/>
                </a:solidFill>
              </a:rPr>
              <a:t>梯度的概念                                       </a:t>
            </a: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7932890"/>
              </p:ext>
            </p:extLst>
          </p:nvPr>
        </p:nvGraphicFramePr>
        <p:xfrm>
          <a:off x="611560" y="422108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22108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67929"/>
              </p:ext>
            </p:extLst>
          </p:nvPr>
        </p:nvGraphicFramePr>
        <p:xfrm>
          <a:off x="611560" y="5013176"/>
          <a:ext cx="79073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Document" r:id="rId5" imgW="7960469" imgH="596929" progId="Word.Document.8">
                  <p:embed/>
                </p:oleObj>
              </mc:Choice>
              <mc:Fallback>
                <p:oleObj name="Document" r:id="rId5" imgW="7960469" imgH="596929" progId="Word.Document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013176"/>
                        <a:ext cx="7907337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767894"/>
              </p:ext>
            </p:extLst>
          </p:nvPr>
        </p:nvGraphicFramePr>
        <p:xfrm>
          <a:off x="611560" y="558924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8924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997075" y="552450"/>
          <a:ext cx="5127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04" name="Equation" r:id="rId3" imgW="5130800" imgH="457200" progId="Equation.DSMT4">
                  <p:embed/>
                </p:oleObj>
              </mc:Choice>
              <mc:Fallback>
                <p:oleObj name="Equation" r:id="rId3" imgW="51308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552450"/>
                        <a:ext cx="51276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417638" y="1743075"/>
          <a:ext cx="623887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05" name="Equation" r:id="rId5" imgW="6235700" imgH="609600" progId="Equation.DSMT4">
                  <p:embed/>
                </p:oleObj>
              </mc:Choice>
              <mc:Fallback>
                <p:oleObj name="Equation" r:id="rId5" imgW="6235700" imgH="6096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1743075"/>
                        <a:ext cx="623887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495846"/>
              </p:ext>
            </p:extLst>
          </p:nvPr>
        </p:nvGraphicFramePr>
        <p:xfrm>
          <a:off x="2722563" y="2997200"/>
          <a:ext cx="3470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06" name="Equation" r:id="rId7" imgW="3466800" imgH="457200" progId="Equation.DSMT4">
                  <p:embed/>
                </p:oleObj>
              </mc:Choice>
              <mc:Fallback>
                <p:oleObj name="Equation" r:id="rId7" imgW="34668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2997200"/>
                        <a:ext cx="347027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611188" y="3573463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/>
              <a:t>则方向导数计算公式 </a:t>
            </a:r>
            <a:r>
              <a:rPr lang="en-US" altLang="zh-CN" dirty="0"/>
              <a:t>(1) </a:t>
            </a:r>
            <a:r>
              <a:rPr lang="zh-CN" altLang="en-US" dirty="0"/>
              <a:t>又可写成               </a:t>
            </a:r>
          </a:p>
        </p:txBody>
      </p:sp>
      <p:graphicFrame>
        <p:nvGraphicFramePr>
          <p:cNvPr id="5735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254368"/>
              </p:ext>
            </p:extLst>
          </p:nvPr>
        </p:nvGraphicFramePr>
        <p:xfrm>
          <a:off x="1239838" y="4192588"/>
          <a:ext cx="67341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07" name="Equation" r:id="rId9" imgW="6730920" imgH="596880" progId="Equation.DSMT4">
                  <p:embed/>
                </p:oleObj>
              </mc:Choice>
              <mc:Fallback>
                <p:oleObj name="Equation" r:id="rId9" imgW="6730920" imgH="59688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4192588"/>
                        <a:ext cx="67341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5" name="Group 21"/>
          <p:cNvGrpSpPr>
            <a:grpSpLocks/>
          </p:cNvGrpSpPr>
          <p:nvPr/>
        </p:nvGrpSpPr>
        <p:grpSpPr bwMode="auto">
          <a:xfrm>
            <a:off x="684213" y="1087438"/>
            <a:ext cx="6030912" cy="519112"/>
            <a:chOff x="512" y="799"/>
            <a:chExt cx="3799" cy="327"/>
          </a:xfrm>
        </p:grpSpPr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512" y="849"/>
            <a:ext cx="98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08" name="Equation" r:id="rId11" imgW="1562100" imgH="419100" progId="Equation.DSMT4">
                    <p:embed/>
                  </p:oleObj>
                </mc:Choice>
                <mc:Fallback>
                  <p:oleObj name="Equation" r:id="rId11" imgW="1562100" imgH="4191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" y="849"/>
                          <a:ext cx="98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519" y="799"/>
              <a:ext cx="2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的长度 </a:t>
              </a:r>
              <a:r>
                <a:rPr lang="en-US" altLang="zh-CN" dirty="0"/>
                <a:t>(</a:t>
              </a:r>
              <a:r>
                <a:rPr lang="zh-CN" altLang="en-US" dirty="0"/>
                <a:t>或模</a:t>
              </a:r>
              <a:r>
                <a:rPr lang="en-US" altLang="zh-CN" dirty="0"/>
                <a:t>) </a:t>
              </a:r>
              <a:r>
                <a:rPr lang="zh-CN" altLang="en-US" dirty="0"/>
                <a:t>为                  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354" name="Rectangle 10"/>
              <p:cNvSpPr>
                <a:spLocks noChangeArrowheads="1"/>
              </p:cNvSpPr>
              <p:nvPr/>
            </p:nvSpPr>
            <p:spPr bwMode="auto">
              <a:xfrm>
                <a:off x="577850" y="2418709"/>
                <a:ext cx="8156400" cy="533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/>
                  <a:t>在定理</a:t>
                </a:r>
                <a:r>
                  <a:rPr lang="en-US" altLang="zh-CN" dirty="0"/>
                  <a:t>17.6 </a:t>
                </a:r>
                <a:r>
                  <a:rPr lang="zh-CN" altLang="en-US" dirty="0"/>
                  <a:t>的条件下</a:t>
                </a:r>
                <a:r>
                  <a:rPr lang="en-US" altLang="zh-CN" dirty="0"/>
                  <a:t>,  </a:t>
                </a:r>
                <a:r>
                  <a:rPr lang="zh-CN" altLang="en-US" dirty="0"/>
                  <a:t>若记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dirty="0" smtClean="0"/>
                  <a:t> 方向</a:t>
                </a:r>
                <a:r>
                  <a:rPr lang="zh-CN" altLang="en-US" dirty="0"/>
                  <a:t>上的单位向量为 </a:t>
                </a:r>
              </a:p>
            </p:txBody>
          </p:sp>
        </mc:Choice>
        <mc:Fallback xmlns="">
          <p:sp>
            <p:nvSpPr>
              <p:cNvPr id="57354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50" y="2418709"/>
                <a:ext cx="8156400" cy="533095"/>
              </a:xfrm>
              <a:prstGeom prst="rect">
                <a:avLst/>
              </a:prstGeom>
              <a:blipFill rotWithShape="0">
                <a:blip r:embed="rId15"/>
                <a:stretch>
                  <a:fillRect l="-1570" t="-13793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539552" y="4869160"/>
                <a:ext cx="7489825" cy="533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dirty="0" smtClean="0"/>
                  <a:t>这里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dirty="0" smtClean="0"/>
                  <a:t>是梯度向量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𝒈𝒓𝒂𝒅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dirty="0" smtClean="0"/>
                  <a:t>  的夹角</a:t>
                </a:r>
                <a:r>
                  <a:rPr lang="en-US" altLang="zh-CN" dirty="0" smtClean="0"/>
                  <a:t>. </a:t>
                </a:r>
                <a:r>
                  <a:rPr lang="zh-CN" altLang="en-US" dirty="0"/>
                  <a:t>因此</a:t>
                </a:r>
                <a:r>
                  <a:rPr lang="zh-CN" altLang="en-US" dirty="0" smtClean="0"/>
                  <a:t>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869160"/>
                <a:ext cx="7489825" cy="533095"/>
              </a:xfrm>
              <a:prstGeom prst="rect">
                <a:avLst/>
              </a:prstGeom>
              <a:blipFill rotWithShape="0">
                <a:blip r:embed="rId16"/>
                <a:stretch>
                  <a:fillRect l="-1710" t="-13793" r="-651" b="-321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611560" y="5589240"/>
                <a:ext cx="7489825" cy="5277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dirty="0" smtClean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/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取得最大值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𝒈𝒓𝒂𝒅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r>
                  <a:rPr lang="zh-CN" altLang="en-US" dirty="0" smtClean="0"/>
                  <a:t>     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589240"/>
                <a:ext cx="7489825" cy="527709"/>
              </a:xfrm>
              <a:prstGeom prst="rect">
                <a:avLst/>
              </a:prstGeom>
              <a:blipFill rotWithShape="0">
                <a:blip r:embed="rId17"/>
                <a:stretch>
                  <a:fillRect l="-1627" t="-16279" b="-313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15374"/>
              </p:ext>
            </p:extLst>
          </p:nvPr>
        </p:nvGraphicFramePr>
        <p:xfrm>
          <a:off x="703263" y="2847975"/>
          <a:ext cx="78136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1" name="Document" r:id="rId3" imgW="7960469" imgH="596929" progId="Word.Document.8">
                  <p:embed/>
                </p:oleObj>
              </mc:Choice>
              <mc:Fallback>
                <p:oleObj name="Document" r:id="rId3" imgW="7960469" imgH="596929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847975"/>
                        <a:ext cx="78136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687388" y="3568700"/>
          <a:ext cx="2974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2" name="Equation" r:id="rId5" imgW="2971800" imgH="444500" progId="Equation.DSMT4">
                  <p:embed/>
                </p:oleObj>
              </mc:Choice>
              <mc:Fallback>
                <p:oleObj name="Equation" r:id="rId5" imgW="2971800" imgH="4445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568700"/>
                        <a:ext cx="2974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2" name="Group 22"/>
          <p:cNvGrpSpPr>
            <a:grpSpLocks/>
          </p:cNvGrpSpPr>
          <p:nvPr/>
        </p:nvGrpSpPr>
        <p:grpSpPr bwMode="auto">
          <a:xfrm>
            <a:off x="581025" y="4111625"/>
            <a:ext cx="7519988" cy="576263"/>
            <a:chOff x="366" y="2590"/>
            <a:chExt cx="4737" cy="363"/>
          </a:xfrm>
        </p:grpSpPr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366" y="259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56335" name="Object 15"/>
            <p:cNvGraphicFramePr>
              <a:graphicFrameLocks noChangeAspect="1"/>
            </p:cNvGraphicFramePr>
            <p:nvPr/>
          </p:nvGraphicFramePr>
          <p:xfrm>
            <a:off x="759" y="2641"/>
            <a:ext cx="4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43" name="Equation" r:id="rId7" imgW="6896100" imgH="495300" progId="Equation.DSMT4">
                    <p:embed/>
                  </p:oleObj>
                </mc:Choice>
                <mc:Fallback>
                  <p:oleObj name="Equation" r:id="rId7" imgW="6896100" imgH="4953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9" y="2641"/>
                          <a:ext cx="434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7" name="Object 17"/>
          <p:cNvGraphicFramePr>
            <a:graphicFrameLocks noChangeAspect="1"/>
          </p:cNvGraphicFramePr>
          <p:nvPr/>
        </p:nvGraphicFramePr>
        <p:xfrm>
          <a:off x="2584450" y="4868863"/>
          <a:ext cx="3571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4" name="Equation" r:id="rId9" imgW="3568700" imgH="431800" progId="Equation.DSMT4">
                  <p:embed/>
                </p:oleObj>
              </mc:Choice>
              <mc:Fallback>
                <p:oleObj name="Equation" r:id="rId9" imgW="3568700" imgH="431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868863"/>
                        <a:ext cx="3571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9" name="Object 19"/>
          <p:cNvGraphicFramePr>
            <a:graphicFrameLocks noChangeAspect="1"/>
          </p:cNvGraphicFramePr>
          <p:nvPr/>
        </p:nvGraphicFramePr>
        <p:xfrm>
          <a:off x="1352550" y="5449888"/>
          <a:ext cx="6315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45" name="Equation" r:id="rId11" imgW="6311900" imgH="571500" progId="Equation.DSMT4">
                  <p:embed/>
                </p:oleObj>
              </mc:Choice>
              <mc:Fallback>
                <p:oleObj name="Equation" r:id="rId11" imgW="6311900" imgH="571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5449888"/>
                        <a:ext cx="63150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476672"/>
                <a:ext cx="79208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就是说，对可微函数 </a:t>
                </a:r>
                <a:r>
                  <a:rPr lang="en-US" altLang="zh-CN" i="1" dirty="0" smtClean="0"/>
                  <a:t>f </a:t>
                </a:r>
                <a:r>
                  <a:rPr lang="zh-CN" altLang="en-US" dirty="0" smtClean="0"/>
                  <a:t>而言，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其在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 smtClean="0">
                    <a:solidFill>
                      <a:srgbClr val="0000FF"/>
                    </a:solidFill>
                  </a:rPr>
                  <a:t>的梯度方向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7920880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617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95536" y="105273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是其增长最快的方向</a:t>
            </a:r>
            <a:r>
              <a:rPr lang="zh-CN" altLang="en-US" dirty="0" smtClean="0"/>
              <a:t>，沿这一方向变换率为</a:t>
            </a:r>
            <a:r>
              <a:rPr lang="zh-CN" altLang="en-US" dirty="0"/>
              <a:t>梯度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323528" y="1628800"/>
                <a:ext cx="82809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的模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𝒈𝒓𝒂𝒅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zh-CN" altLang="en-US" dirty="0" smtClean="0"/>
                  <a:t>；而梯度的反方向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是其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8280920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1473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23528" y="2204864"/>
                <a:ext cx="86409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下降最快的方向，方向导数取得最小值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𝒈𝒓𝒂𝒅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204864"/>
                <a:ext cx="8640960" cy="523220"/>
              </a:xfrm>
              <a:prstGeom prst="rect">
                <a:avLst/>
              </a:prstGeom>
              <a:blipFill rotWithShape="0">
                <a:blip r:embed="rId15"/>
                <a:stretch>
                  <a:fillRect l="-1410" t="-16279" r="-246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611188" y="1268413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1.</a:t>
            </a: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/>
              <a:t>设函数                                </a:t>
            </a: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547813" y="1916113"/>
          <a:ext cx="550545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3" name="Equation" r:id="rId3" imgW="5511800" imgH="1676400" progId="Equation.DSMT4">
                  <p:embed/>
                </p:oleObj>
              </mc:Choice>
              <mc:Fallback>
                <p:oleObj name="Equation" r:id="rId3" imgW="5511800" imgH="16764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916113"/>
                        <a:ext cx="550545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3149600" y="476250"/>
            <a:ext cx="3006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4000" b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复习思考题  </a:t>
            </a:r>
          </a:p>
        </p:txBody>
      </p:sp>
      <p:grpSp>
        <p:nvGrpSpPr>
          <p:cNvPr id="55318" name="Group 22"/>
          <p:cNvGrpSpPr>
            <a:grpSpLocks/>
          </p:cNvGrpSpPr>
          <p:nvPr/>
        </p:nvGrpSpPr>
        <p:grpSpPr bwMode="auto">
          <a:xfrm>
            <a:off x="554038" y="3860800"/>
            <a:ext cx="7991475" cy="547688"/>
            <a:chOff x="349" y="2432"/>
            <a:chExt cx="5034" cy="345"/>
          </a:xfrm>
        </p:grpSpPr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49" y="2432"/>
              <a:ext cx="1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由</a:t>
              </a:r>
              <a:r>
                <a:rPr lang="en-US" altLang="zh-CN"/>
                <a:t>§1 </a:t>
              </a:r>
              <a:r>
                <a:rPr lang="zh-CN" altLang="en-US"/>
                <a:t>例</a:t>
              </a:r>
              <a:r>
                <a:rPr lang="en-US" altLang="zh-CN"/>
                <a:t>6 </a:t>
              </a:r>
              <a:r>
                <a:rPr lang="zh-CN" altLang="en-US"/>
                <a:t>已知 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55310" name="Object 14"/>
            <p:cNvGraphicFramePr>
              <a:graphicFrameLocks noChangeAspect="1"/>
            </p:cNvGraphicFramePr>
            <p:nvPr/>
          </p:nvGraphicFramePr>
          <p:xfrm>
            <a:off x="1872" y="2471"/>
            <a:ext cx="207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4" name="Equation" r:id="rId5" imgW="3289300" imgH="482600" progId="Equation.DSMT4">
                    <p:embed/>
                  </p:oleObj>
                </mc:Choice>
                <mc:Fallback>
                  <p:oleObj name="Equation" r:id="rId5" imgW="3289300" imgH="4826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71"/>
                          <a:ext cx="207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2" name="Rectangle 16"/>
            <p:cNvSpPr>
              <a:spLocks noChangeArrowheads="1"/>
            </p:cNvSpPr>
            <p:nvPr/>
          </p:nvSpPr>
          <p:spPr bwMode="auto">
            <a:xfrm>
              <a:off x="3918" y="2432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,  </a:t>
              </a:r>
              <a:r>
                <a:rPr lang="zh-CN" altLang="en-US"/>
                <a:t>于是按方向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5320" name="Group 24"/>
          <p:cNvGrpSpPr>
            <a:grpSpLocks/>
          </p:cNvGrpSpPr>
          <p:nvPr/>
        </p:nvGrpSpPr>
        <p:grpSpPr bwMode="auto">
          <a:xfrm>
            <a:off x="539750" y="4652963"/>
            <a:ext cx="7396163" cy="522287"/>
            <a:chOff x="340" y="2931"/>
            <a:chExt cx="4659" cy="329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340" y="2931"/>
              <a:ext cx="37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导数的计算公式 </a:t>
              </a:r>
              <a:r>
                <a:rPr lang="en-US" altLang="zh-CN">
                  <a:solidFill>
                    <a:srgbClr val="0000FF"/>
                  </a:solidFill>
                </a:rPr>
                <a:t>(1)</a:t>
              </a:r>
              <a:r>
                <a:rPr lang="zh-CN" altLang="en-US">
                  <a:solidFill>
                    <a:srgbClr val="0000FF"/>
                  </a:solidFill>
                </a:rPr>
                <a:t>，</a:t>
              </a:r>
              <a:r>
                <a:rPr lang="zh-CN" altLang="en-US"/>
                <a:t>是否对任何方向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553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4981186"/>
                </p:ext>
              </p:extLst>
            </p:nvPr>
          </p:nvGraphicFramePr>
          <p:xfrm>
            <a:off x="4079" y="2958"/>
            <a:ext cx="21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5" name="Equation" r:id="rId7" imgW="330120" imgH="482400" progId="Equation.DSMT4">
                    <p:embed/>
                  </p:oleObj>
                </mc:Choice>
                <mc:Fallback>
                  <p:oleObj name="Equation" r:id="rId7" imgW="330120" imgH="4824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9" y="2958"/>
                          <a:ext cx="211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Rectangle 20"/>
            <p:cNvSpPr>
              <a:spLocks noChangeArrowheads="1"/>
            </p:cNvSpPr>
            <p:nvPr/>
          </p:nvSpPr>
          <p:spPr bwMode="auto">
            <a:xfrm>
              <a:off x="4211" y="2931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，恒有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53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899896"/>
              </p:ext>
            </p:extLst>
          </p:nvPr>
        </p:nvGraphicFramePr>
        <p:xfrm>
          <a:off x="2554287" y="5445224"/>
          <a:ext cx="19939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6" name="Equation" r:id="rId9" imgW="1993680" imgH="545760" progId="Equation.DSMT4">
                  <p:embed/>
                </p:oleObj>
              </mc:Choice>
              <mc:Fallback>
                <p:oleObj name="Equation" r:id="rId9" imgW="1993680" imgH="54576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7" y="5445224"/>
                        <a:ext cx="19939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 rot="10800000" flipV="1">
            <a:off x="6970557" y="5734010"/>
            <a:ext cx="157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</a:rPr>
              <a:t>没有可微性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11188" y="692150"/>
            <a:ext cx="743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若不对</a:t>
            </a:r>
            <a:r>
              <a:rPr lang="en-US" altLang="zh-CN"/>
              <a:t>,  </a:t>
            </a:r>
            <a:r>
              <a:rPr lang="zh-CN" altLang="en-US"/>
              <a:t>则求出正确答案</a:t>
            </a:r>
            <a:r>
              <a:rPr lang="en-US" altLang="zh-CN"/>
              <a:t>;  </a:t>
            </a:r>
            <a:r>
              <a:rPr lang="zh-CN" altLang="en-US"/>
              <a:t>并作出说明</a:t>
            </a:r>
            <a:r>
              <a:rPr lang="en-US" altLang="zh-CN"/>
              <a:t>.              </a:t>
            </a:r>
          </a:p>
        </p:txBody>
      </p:sp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717550" y="1484313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9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484313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703263" y="227647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40" name="文档" r:id="rId5" imgW="7957403" imgH="593966" progId="Word.Document.8">
                  <p:embed/>
                </p:oleObj>
              </mc:Choice>
              <mc:Fallback>
                <p:oleObj name="文档" r:id="rId5" imgW="7957403" imgH="593966" progId="Word.Document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27647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539552" y="692696"/>
            <a:ext cx="3487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</a:rPr>
              <a:t>方向导数的概念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5"/>
              <p:cNvSpPr>
                <a:spLocks noChangeArrowheads="1"/>
              </p:cNvSpPr>
              <p:nvPr/>
            </p:nvSpPr>
            <p:spPr bwMode="auto">
              <a:xfrm>
                <a:off x="323528" y="1412776"/>
                <a:ext cx="720396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定义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latin typeface="Arial" panose="020B0604020202020204" pitchFamily="34" charset="0"/>
                  </a:rPr>
                  <a:t> </a:t>
                </a:r>
                <a:r>
                  <a:rPr lang="zh-CN" altLang="en-US" sz="2400" dirty="0">
                    <a:latin typeface="Arial" panose="020B0604020202020204" pitchFamily="34" charset="0"/>
                  </a:rPr>
                  <a:t>设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sz="2400" dirty="0" smtClean="0">
                    <a:latin typeface="Arial" panose="020B0604020202020204" pitchFamily="34" charset="0"/>
                  </a:rPr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i="0" dirty="0" smtClean="0">
                    <a:latin typeface="+mj-lt"/>
                  </a:rPr>
                  <a:t>的</a:t>
                </a:r>
                <a:r>
                  <a:rPr lang="zh-CN" altLang="en-US" sz="2400" dirty="0" smtClean="0">
                    <a:latin typeface="Arial" panose="020B0604020202020204" pitchFamily="34" charset="0"/>
                  </a:rPr>
                  <a:t>某个邻域 </a:t>
                </a:r>
                <a:endParaRPr lang="zh-CN" altLang="en-US" sz="2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5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412776"/>
                <a:ext cx="720396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69" t="-14667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81" name="Rectangle 21"/>
              <p:cNvSpPr>
                <a:spLocks noChangeArrowheads="1"/>
              </p:cNvSpPr>
              <p:nvPr/>
            </p:nvSpPr>
            <p:spPr bwMode="auto">
              <a:xfrm>
                <a:off x="539552" y="5661248"/>
                <a:ext cx="6081921" cy="643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/>
                  <a:t>该方向导数记作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𝝏</m:t>
                        </m:r>
                        <m:bar>
                          <m:barPr>
                            <m:pos m:val="top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bar>
                      </m:den>
                    </m:f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bar>
                      </m:sub>
                    </m:sSub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b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400" dirty="0" smtClean="0"/>
                  <a:t> 或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bar>
                          <m:barPr>
                            <m:pos m:val="top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ba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  <a:r>
                  <a:rPr lang="zh-CN" altLang="en-US" sz="2400" dirty="0" smtClean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6581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661248"/>
                <a:ext cx="6081921" cy="643318"/>
              </a:xfrm>
              <a:prstGeom prst="rect">
                <a:avLst/>
              </a:prstGeom>
              <a:blipFill rotWithShape="0">
                <a:blip r:embed="rId4"/>
                <a:stretch>
                  <a:fillRect l="-1605" r="-301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89" name="Rectangle 29"/>
              <p:cNvSpPr>
                <a:spLocks noChangeArrowheads="1"/>
              </p:cNvSpPr>
              <p:nvPr/>
            </p:nvSpPr>
            <p:spPr bwMode="auto">
              <a:xfrm>
                <a:off x="395536" y="4365104"/>
                <a:ext cx="7701211" cy="512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dirty="0" smtClean="0"/>
                  <a:t>存在</a:t>
                </a:r>
                <a:r>
                  <a:rPr lang="en-US" altLang="zh-CN" sz="2400" dirty="0"/>
                  <a:t>, </a:t>
                </a:r>
                <a:r>
                  <a:rPr lang="zh-CN" altLang="en-US" sz="2400" dirty="0"/>
                  <a:t>则称此极限为函数 </a:t>
                </a:r>
                <a:r>
                  <a:rPr lang="en-US" altLang="zh-CN" sz="2400" i="1" dirty="0" smtClean="0"/>
                  <a:t>f</a:t>
                </a:r>
                <a:r>
                  <a:rPr lang="zh-CN" altLang="en-US" sz="2400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i="0" dirty="0" smtClean="0">
                    <a:latin typeface="+mj-lt"/>
                  </a:rPr>
                  <a:t>沿方向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bar>
                  </m:oMath>
                </a14:m>
                <a:r>
                  <a:rPr lang="zh-CN" altLang="en-US" sz="2400" b="0" dirty="0" smtClean="0">
                    <a:latin typeface="Arial" panose="020B0604020202020204" pitchFamily="34" charset="0"/>
                  </a:rPr>
                  <a:t> </a:t>
                </a:r>
                <a:r>
                  <a:rPr lang="zh-CN" altLang="en-US" sz="2400" i="0" dirty="0" smtClean="0">
                    <a:latin typeface="+mj-lt"/>
                  </a:rPr>
                  <a:t>的</a:t>
                </a:r>
                <a:r>
                  <a:rPr lang="zh-CN" altLang="en-US" sz="2400" i="0" dirty="0" smtClean="0">
                    <a:solidFill>
                      <a:srgbClr val="0000FF"/>
                    </a:solidFill>
                    <a:latin typeface="+mj-lt"/>
                  </a:rPr>
                  <a:t>方向导数</a:t>
                </a:r>
                <a:r>
                  <a:rPr lang="zh-CN" altLang="en-US" sz="2400" b="0" dirty="0" smtClean="0">
                    <a:latin typeface="Arial" panose="020B0604020202020204" pitchFamily="34" charset="0"/>
                  </a:rPr>
                  <a:t>，</a:t>
                </a:r>
                <a:endParaRPr lang="zh-CN" altLang="en-US" sz="2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589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365104"/>
                <a:ext cx="7701211" cy="512576"/>
              </a:xfrm>
              <a:prstGeom prst="rect">
                <a:avLst/>
              </a:prstGeom>
              <a:blipFill rotWithShape="0">
                <a:blip r:embed="rId5"/>
                <a:stretch>
                  <a:fillRect l="-1267" t="-3571" r="-633" b="-27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97" name="Text Box 37"/>
              <p:cNvSpPr txBox="1">
                <a:spLocks noChangeArrowheads="1"/>
              </p:cNvSpPr>
              <p:nvPr/>
            </p:nvSpPr>
            <p:spPr bwMode="auto">
              <a:xfrm>
                <a:off x="1115616" y="2636912"/>
                <a:ext cx="5256213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𝝆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若极限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6597" name="Text 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636912"/>
                <a:ext cx="5256213" cy="523875"/>
              </a:xfrm>
              <a:prstGeom prst="rect">
                <a:avLst/>
              </a:prstGeom>
              <a:blipFill rotWithShape="0">
                <a:blip r:embed="rId6"/>
                <a:stretch>
                  <a:fillRect l="-1740" t="-16279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32"/>
              <p:cNvSpPr>
                <a:spLocks noChangeArrowheads="1"/>
              </p:cNvSpPr>
              <p:nvPr/>
            </p:nvSpPr>
            <p:spPr bwMode="auto">
              <a:xfrm>
                <a:off x="467544" y="5013176"/>
                <a:ext cx="41311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 smtClean="0"/>
                  <a:t> </a:t>
                </a:r>
                <a:r>
                  <a:rPr lang="zh-CN" altLang="en-US" sz="24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为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bar>
                  </m:oMath>
                </a14:m>
                <a:r>
                  <a:rPr lang="zh-CN" altLang="en-US" sz="2400" dirty="0" smtClean="0"/>
                  <a:t>  的单位方向向量</a:t>
                </a:r>
                <a:r>
                  <a:rPr lang="en-US" altLang="zh-CN" sz="2400" dirty="0" smtClean="0"/>
                  <a:t>,</a:t>
                </a:r>
                <a:endParaRPr lang="zh-CN" altLang="en-US" sz="2400" b="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5013176"/>
                <a:ext cx="413119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48" t="-2326" b="-255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92080" y="164618"/>
                <a:ext cx="34232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/>
                      </a:rPr>
                      <m:t>𝒍</m:t>
                    </m:r>
                    <m:r>
                      <a:rPr lang="en-US" altLang="zh-CN" sz="1600" b="1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latin typeface="Cambria Math"/>
                          </a:rPr>
                          <m:t>𝒂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𝒃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altLang="zh-CN" sz="16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1600" b="1" i="0" dirty="0" smtClean="0">
                    <a:latin typeface="+mj-lt"/>
                  </a:rPr>
                  <a:t>  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1600" b="1" i="1" smtClean="0">
                        <a:latin typeface="Cambria Math"/>
                      </a:rPr>
                      <m:t>+</m:t>
                    </m:r>
                    <m:r>
                      <a:rPr lang="en-US" altLang="zh-CN" sz="1600" b="1" i="1" smtClean="0">
                        <a:latin typeface="Cambria Math"/>
                      </a:rPr>
                      <m:t>𝝆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sz="1600" dirty="0" smtClean="0"/>
                  <a:t>的坐标为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64618"/>
                <a:ext cx="3423295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890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652120" y="476672"/>
                <a:ext cx="2944196" cy="47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16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latin typeface="Cambria Math"/>
                          </a:rPr>
                          <m:t>𝝆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latin typeface="Cambria Math"/>
                              </a:rPr>
                              <m:t>𝒍</m:t>
                            </m:r>
                          </m:e>
                        </m:d>
                      </m:den>
                    </m:f>
                    <m:r>
                      <a:rPr lang="en-US" altLang="zh-CN" sz="1600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16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  <m:r>
                          <a:rPr lang="en-US" altLang="zh-CN" sz="1600" b="1" i="1" smtClean="0">
                            <a:latin typeface="Cambria Math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𝒍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latin typeface="Cambria Math"/>
                          </a:rPr>
                          <m:t>𝒛</m:t>
                        </m:r>
                      </m:e>
                      <m:sub>
                        <m:r>
                          <a:rPr lang="en-US" altLang="zh-CN" sz="1600" b="1" i="1" dirty="0" smtClean="0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sz="1600" b="1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/>
                          </a:rPr>
                          <m:t>𝝆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/>
                              </a:rPr>
                              <m:t>𝒍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600" dirty="0" smtClean="0"/>
                  <a:t>).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76672"/>
                <a:ext cx="2944196" cy="4759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115616" y="1988840"/>
                <a:ext cx="6480720" cy="51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 </m:t>
                    </m:r>
                    <m:bar>
                      <m:barPr>
                        <m:pos m:val="top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bar>
                  </m:oMath>
                </a14:m>
                <a:r>
                  <a:rPr lang="zh-CN" altLang="en-US" sz="2400" dirty="0" smtClean="0"/>
                  <a:t>是从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dirty="0" smtClean="0"/>
                  <a:t>出发的非零向量，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988840"/>
                <a:ext cx="6480720" cy="512833"/>
              </a:xfrm>
              <a:prstGeom prst="rect">
                <a:avLst/>
              </a:prstGeom>
              <a:blipFill rotWithShape="0">
                <a:blip r:embed="rId10"/>
                <a:stretch>
                  <a:fillRect t="-3571" b="-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3356992"/>
                <a:ext cx="6485173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den>
                          </m:f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sSub>
                                    <m:sSub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356992"/>
                <a:ext cx="6485173" cy="77912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434213"/>
              </p:ext>
            </p:extLst>
          </p:nvPr>
        </p:nvGraphicFramePr>
        <p:xfrm>
          <a:off x="611560" y="476672"/>
          <a:ext cx="782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2" name="Document" r:id="rId3" imgW="7960496" imgH="594331" progId="Word.Document.8">
                  <p:embed/>
                </p:oleObj>
              </mc:Choice>
              <mc:Fallback>
                <p:oleObj name="Document" r:id="rId3" imgW="7960496" imgH="594331" progId="Word.Document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76672"/>
                        <a:ext cx="7823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373698"/>
              </p:ext>
            </p:extLst>
          </p:nvPr>
        </p:nvGraphicFramePr>
        <p:xfrm>
          <a:off x="635244" y="1052736"/>
          <a:ext cx="59340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3" name="文档" r:id="rId5" imgW="5939028" imgH="594043" progId="Word.Document.8">
                  <p:embed/>
                </p:oleObj>
              </mc:Choice>
              <mc:Fallback>
                <p:oleObj name="文档" r:id="rId5" imgW="5939028" imgH="594043" progId="Word.Document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244" y="1052736"/>
                        <a:ext cx="59340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5542" name="Rectangle 6"/>
              <p:cNvSpPr>
                <a:spLocks noChangeArrowheads="1"/>
              </p:cNvSpPr>
              <p:nvPr/>
            </p:nvSpPr>
            <p:spPr bwMode="auto">
              <a:xfrm>
                <a:off x="547152" y="2286469"/>
                <a:ext cx="6085320" cy="533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i="1" dirty="0" smtClean="0"/>
                  <a:t> </a:t>
                </a:r>
                <a:r>
                  <a:rPr lang="zh-CN" altLang="en-US" dirty="0"/>
                  <a:t>的方向为 </a:t>
                </a:r>
                <a:r>
                  <a:rPr lang="en-US" altLang="zh-CN" i="1" dirty="0"/>
                  <a:t>x </a:t>
                </a:r>
                <a:r>
                  <a:rPr lang="zh-CN" altLang="en-US" dirty="0"/>
                  <a:t>轴的负方向时，则有</a:t>
                </a:r>
              </a:p>
            </p:txBody>
          </p:sp>
        </mc:Choice>
        <mc:Fallback xmlns="">
          <p:sp>
            <p:nvSpPr>
              <p:cNvPr id="65542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7152" y="2286469"/>
                <a:ext cx="6085320" cy="533095"/>
              </a:xfrm>
              <a:prstGeom prst="rect">
                <a:avLst/>
              </a:prstGeom>
              <a:blipFill rotWithShape="0">
                <a:blip r:embed="rId12"/>
                <a:stretch>
                  <a:fillRect l="-2104" t="-13636" b="-306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39552" y="3645024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一般地有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43608" y="1772816"/>
                <a:ext cx="5109669" cy="469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=+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𝑶𝒙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772816"/>
                <a:ext cx="5109669" cy="469552"/>
              </a:xfrm>
              <a:prstGeom prst="rect">
                <a:avLst/>
              </a:prstGeom>
              <a:blipFill rotWithShape="0">
                <a:blip r:embed="rId13"/>
                <a:stretch>
                  <a:fillRect l="-119" t="-23377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187624" y="2924944"/>
                <a:ext cx="4531690" cy="440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̅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𝑶𝒙</m:t>
                        </m:r>
                      </m:e>
                    </m:acc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924944"/>
                <a:ext cx="4531690" cy="440762"/>
              </a:xfrm>
              <a:prstGeom prst="rect">
                <a:avLst/>
              </a:prstGeom>
              <a:blipFill rotWithShape="0">
                <a:blip r:embed="rId14"/>
                <a:stretch>
                  <a:fillRect l="-135" t="-23611" b="-47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83568" y="5157192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注意</a:t>
            </a:r>
            <a:r>
              <a:rPr lang="zh-CN" altLang="en-US" dirty="0" smtClean="0">
                <a:solidFill>
                  <a:srgbClr val="0000FF"/>
                </a:solidFill>
              </a:rPr>
              <a:t>方向导数与</a:t>
            </a:r>
            <a:r>
              <a:rPr lang="zh-CN" altLang="en-US" dirty="0" smtClean="0">
                <a:solidFill>
                  <a:srgbClr val="FF0000"/>
                </a:solidFill>
              </a:rPr>
              <a:t>单侧</a:t>
            </a:r>
            <a:r>
              <a:rPr lang="zh-CN" altLang="en-US" dirty="0" smtClean="0">
                <a:solidFill>
                  <a:srgbClr val="0000FF"/>
                </a:solidFill>
              </a:rPr>
              <a:t>导数的差异</a:t>
            </a:r>
            <a:r>
              <a:rPr lang="en-US" altLang="zh-CN" dirty="0" smtClean="0">
                <a:solidFill>
                  <a:srgbClr val="0000FF"/>
                </a:solidFill>
              </a:rPr>
              <a:t>.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732240" y="1844824"/>
                <a:ext cx="2117375" cy="33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i="0" dirty="0" smtClean="0">
                    <a:latin typeface="+mj-lt"/>
                  </a:rPr>
                  <a:t>就是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1844824"/>
                <a:ext cx="2117375" cy="338619"/>
              </a:xfrm>
              <a:prstGeom prst="rect">
                <a:avLst/>
              </a:prstGeom>
              <a:blipFill rotWithShape="0">
                <a:blip r:embed="rId15"/>
                <a:stretch>
                  <a:fillRect l="-7184" t="-160000" b="-2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732240" y="3068960"/>
                <a:ext cx="2309735" cy="33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i="0" dirty="0" smtClean="0">
                    <a:latin typeface="+mj-lt"/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068960"/>
                <a:ext cx="2309735" cy="338619"/>
              </a:xfrm>
              <a:prstGeom prst="rect">
                <a:avLst/>
              </a:prstGeom>
              <a:blipFill rotWithShape="0">
                <a:blip r:embed="rId16"/>
                <a:stretch>
                  <a:fillRect l="-6596" t="-155357" b="-2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660232" y="3573016"/>
                <a:ext cx="2375458" cy="338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000" i="0" dirty="0" smtClean="0">
                    <a:solidFill>
                      <a:srgbClr val="FF0000"/>
                    </a:solidFill>
                    <a:latin typeface="+mj-lt"/>
                  </a:rPr>
                  <a:t>而不是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3573016"/>
                <a:ext cx="2375458" cy="338619"/>
              </a:xfrm>
              <a:prstGeom prst="rect">
                <a:avLst/>
              </a:prstGeom>
              <a:blipFill rotWithShape="0">
                <a:blip r:embed="rId17"/>
                <a:stretch>
                  <a:fillRect l="-6684" t="-155357" r="-257" b="-2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"/>
              <p:cNvSpPr txBox="1"/>
              <p:nvPr/>
            </p:nvSpPr>
            <p:spPr>
              <a:xfrm>
                <a:off x="1475656" y="4221088"/>
                <a:ext cx="3707904" cy="527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21088"/>
                <a:ext cx="3707904" cy="52770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4211960" y="3356992"/>
            <a:ext cx="4284663" cy="3065463"/>
            <a:chOff x="5473" y="2732"/>
            <a:chExt cx="7559" cy="6076"/>
          </a:xfrm>
        </p:grpSpPr>
        <p:sp>
          <p:nvSpPr>
            <p:cNvPr id="64551" name="Freeform 39"/>
            <p:cNvSpPr>
              <a:spLocks/>
            </p:cNvSpPr>
            <p:nvPr/>
          </p:nvSpPr>
          <p:spPr bwMode="auto">
            <a:xfrm>
              <a:off x="10009" y="3972"/>
              <a:ext cx="924" cy="2914"/>
            </a:xfrm>
            <a:custGeom>
              <a:avLst/>
              <a:gdLst>
                <a:gd name="T0" fmla="*/ 0 w 924"/>
                <a:gd name="T1" fmla="*/ 992 h 2914"/>
                <a:gd name="T2" fmla="*/ 924 w 924"/>
                <a:gd name="T3" fmla="*/ 0 h 2914"/>
                <a:gd name="T4" fmla="*/ 924 w 924"/>
                <a:gd name="T5" fmla="*/ 1860 h 2914"/>
                <a:gd name="T6" fmla="*/ 0 w 924"/>
                <a:gd name="T7" fmla="*/ 2914 h 2914"/>
                <a:gd name="T8" fmla="*/ 0 w 924"/>
                <a:gd name="T9" fmla="*/ 992 h 2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4" h="2914">
                  <a:moveTo>
                    <a:pt x="0" y="992"/>
                  </a:moveTo>
                  <a:lnTo>
                    <a:pt x="924" y="0"/>
                  </a:lnTo>
                  <a:lnTo>
                    <a:pt x="924" y="1860"/>
                  </a:lnTo>
                  <a:lnTo>
                    <a:pt x="0" y="2914"/>
                  </a:lnTo>
                  <a:lnTo>
                    <a:pt x="0" y="992"/>
                  </a:lnTo>
                  <a:close/>
                </a:path>
              </a:pathLst>
            </a:custGeom>
            <a:solidFill>
              <a:srgbClr val="D5E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Freeform 38"/>
            <p:cNvSpPr>
              <a:spLocks/>
            </p:cNvSpPr>
            <p:nvPr/>
          </p:nvSpPr>
          <p:spPr bwMode="auto">
            <a:xfrm>
              <a:off x="7489" y="4840"/>
              <a:ext cx="2520" cy="2108"/>
            </a:xfrm>
            <a:custGeom>
              <a:avLst/>
              <a:gdLst>
                <a:gd name="T0" fmla="*/ 0 w 2520"/>
                <a:gd name="T1" fmla="*/ 0 h 2108"/>
                <a:gd name="T2" fmla="*/ 2520 w 2520"/>
                <a:gd name="T3" fmla="*/ 124 h 2108"/>
                <a:gd name="T4" fmla="*/ 2520 w 2520"/>
                <a:gd name="T5" fmla="*/ 2108 h 2108"/>
                <a:gd name="T6" fmla="*/ 0 w 2520"/>
                <a:gd name="T7" fmla="*/ 1860 h 2108"/>
                <a:gd name="T8" fmla="*/ 0 w 2520"/>
                <a:gd name="T9" fmla="*/ 0 h 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2108">
                  <a:moveTo>
                    <a:pt x="0" y="0"/>
                  </a:moveTo>
                  <a:lnTo>
                    <a:pt x="2520" y="124"/>
                  </a:lnTo>
                  <a:lnTo>
                    <a:pt x="2520" y="2108"/>
                  </a:lnTo>
                  <a:lnTo>
                    <a:pt x="0" y="1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Freeform 37"/>
            <p:cNvSpPr>
              <a:spLocks/>
            </p:cNvSpPr>
            <p:nvPr/>
          </p:nvSpPr>
          <p:spPr bwMode="auto">
            <a:xfrm>
              <a:off x="7531" y="3724"/>
              <a:ext cx="3402" cy="1240"/>
            </a:xfrm>
            <a:custGeom>
              <a:avLst/>
              <a:gdLst>
                <a:gd name="T0" fmla="*/ 0 w 3402"/>
                <a:gd name="T1" fmla="*/ 1054 h 1240"/>
                <a:gd name="T2" fmla="*/ 882 w 3402"/>
                <a:gd name="T3" fmla="*/ 0 h 1240"/>
                <a:gd name="T4" fmla="*/ 3402 w 3402"/>
                <a:gd name="T5" fmla="*/ 248 h 1240"/>
                <a:gd name="T6" fmla="*/ 2394 w 3402"/>
                <a:gd name="T7" fmla="*/ 1240 h 1240"/>
                <a:gd name="T8" fmla="*/ 0 w 3402"/>
                <a:gd name="T9" fmla="*/ 1054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2" h="1240">
                  <a:moveTo>
                    <a:pt x="0" y="1054"/>
                  </a:moveTo>
                  <a:lnTo>
                    <a:pt x="882" y="0"/>
                  </a:lnTo>
                  <a:lnTo>
                    <a:pt x="3402" y="248"/>
                  </a:lnTo>
                  <a:lnTo>
                    <a:pt x="2394" y="1240"/>
                  </a:lnTo>
                  <a:lnTo>
                    <a:pt x="0" y="1054"/>
                  </a:lnTo>
                  <a:close/>
                </a:path>
              </a:pathLst>
            </a:custGeom>
            <a:solidFill>
              <a:srgbClr val="C9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36"/>
            <p:cNvSpPr>
              <a:spLocks noChangeShapeType="1"/>
            </p:cNvSpPr>
            <p:nvPr/>
          </p:nvSpPr>
          <p:spPr bwMode="auto">
            <a:xfrm flipV="1">
              <a:off x="7237" y="2748"/>
              <a:ext cx="0" cy="36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Line 35"/>
            <p:cNvSpPr>
              <a:spLocks noChangeShapeType="1"/>
            </p:cNvSpPr>
            <p:nvPr/>
          </p:nvSpPr>
          <p:spPr bwMode="auto">
            <a:xfrm>
              <a:off x="7237" y="6406"/>
              <a:ext cx="5334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Line 34"/>
            <p:cNvSpPr>
              <a:spLocks noChangeShapeType="1"/>
            </p:cNvSpPr>
            <p:nvPr/>
          </p:nvSpPr>
          <p:spPr bwMode="auto">
            <a:xfrm flipH="1">
              <a:off x="5473" y="6373"/>
              <a:ext cx="1764" cy="20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545" name="Object 33"/>
            <p:cNvGraphicFramePr>
              <a:graphicFrameLocks noChangeAspect="1"/>
            </p:cNvGraphicFramePr>
            <p:nvPr/>
          </p:nvGraphicFramePr>
          <p:xfrm>
            <a:off x="5641" y="8312"/>
            <a:ext cx="36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7" name="Equation" r:id="rId3" imgW="241300" imgH="228600" progId="Equation.DSMT4">
                    <p:embed/>
                  </p:oleObj>
                </mc:Choice>
                <mc:Fallback>
                  <p:oleObj name="Equation" r:id="rId3" imgW="241300" imgH="22860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1" y="8312"/>
                          <a:ext cx="36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4" name="Object 32"/>
            <p:cNvGraphicFramePr>
              <a:graphicFrameLocks noChangeAspect="1"/>
            </p:cNvGraphicFramePr>
            <p:nvPr/>
          </p:nvGraphicFramePr>
          <p:xfrm>
            <a:off x="12664" y="6687"/>
            <a:ext cx="368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8" name="Equation" r:id="rId5" imgW="241195" imgH="291973" progId="Equation.DSMT4">
                    <p:embed/>
                  </p:oleObj>
                </mc:Choice>
                <mc:Fallback>
                  <p:oleObj name="Equation" r:id="rId5" imgW="241195" imgH="291973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4" y="6687"/>
                          <a:ext cx="368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3" name="Object 31"/>
            <p:cNvGraphicFramePr>
              <a:graphicFrameLocks noChangeAspect="1"/>
            </p:cNvGraphicFramePr>
            <p:nvPr/>
          </p:nvGraphicFramePr>
          <p:xfrm>
            <a:off x="7363" y="2732"/>
            <a:ext cx="290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19" name="Equation" r:id="rId7" imgW="190417" imgH="241195" progId="Equation.DSMT4">
                    <p:embed/>
                  </p:oleObj>
                </mc:Choice>
                <mc:Fallback>
                  <p:oleObj name="Equation" r:id="rId7" imgW="190417" imgH="241195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3" y="2732"/>
                          <a:ext cx="290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42" name="Object 30"/>
            <p:cNvGraphicFramePr>
              <a:graphicFrameLocks noChangeAspect="1"/>
            </p:cNvGraphicFramePr>
            <p:nvPr/>
          </p:nvGraphicFramePr>
          <p:xfrm>
            <a:off x="6649" y="6034"/>
            <a:ext cx="426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0" name="Equation" r:id="rId9" imgW="279279" imgH="291973" progId="Equation.DSMT4">
                    <p:embed/>
                  </p:oleObj>
                </mc:Choice>
                <mc:Fallback>
                  <p:oleObj name="Equation" r:id="rId9" imgW="279279" imgH="291973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9" y="6034"/>
                          <a:ext cx="426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Text Box 29"/>
            <p:cNvSpPr txBox="1">
              <a:spLocks noChangeArrowheads="1"/>
            </p:cNvSpPr>
            <p:nvPr/>
          </p:nvSpPr>
          <p:spPr bwMode="auto">
            <a:xfrm>
              <a:off x="8119" y="7754"/>
              <a:ext cx="2730" cy="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r>
                <a:rPr lang="zh-CN" altLang="en-US" sz="2600"/>
                <a:t>图 </a:t>
              </a:r>
              <a:r>
                <a:rPr lang="en-US" altLang="zh-CN" sz="2600"/>
                <a:t>17 – 5</a:t>
              </a:r>
              <a:r>
                <a:rPr lang="en-US" altLang="zh-CN" sz="2600">
                  <a:latin typeface="Arial" panose="020B0604020202020204" pitchFamily="34" charset="0"/>
                </a:rPr>
                <a:t> 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grpSp>
          <p:nvGrpSpPr>
            <p:cNvPr id="64525" name="Group 13"/>
            <p:cNvGrpSpPr>
              <a:grpSpLocks/>
            </p:cNvGrpSpPr>
            <p:nvPr/>
          </p:nvGrpSpPr>
          <p:grpSpPr bwMode="auto">
            <a:xfrm>
              <a:off x="7531" y="3802"/>
              <a:ext cx="4232" cy="3146"/>
              <a:chOff x="7531" y="3802"/>
              <a:chExt cx="4232" cy="3146"/>
            </a:xfrm>
          </p:grpSpPr>
          <p:sp>
            <p:nvSpPr>
              <p:cNvPr id="64540" name="AutoShape 28"/>
              <p:cNvSpPr>
                <a:spLocks noChangeArrowheads="1"/>
              </p:cNvSpPr>
              <p:nvPr/>
            </p:nvSpPr>
            <p:spPr bwMode="auto">
              <a:xfrm rot="260595">
                <a:off x="7540" y="3815"/>
                <a:ext cx="3360" cy="1113"/>
              </a:xfrm>
              <a:prstGeom prst="parallelogram">
                <a:avLst>
                  <a:gd name="adj" fmla="val 75472"/>
                </a:avLst>
              </a:prstGeom>
              <a:noFill/>
              <a:ln w="12700">
                <a:solidFill>
                  <a:srgbClr val="000000"/>
                </a:solidFill>
                <a:prstDash val="lgDashDot"/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9" name="Line 27"/>
              <p:cNvSpPr>
                <a:spLocks noChangeShapeType="1"/>
              </p:cNvSpPr>
              <p:nvPr/>
            </p:nvSpPr>
            <p:spPr bwMode="auto">
              <a:xfrm>
                <a:off x="7531" y="4778"/>
                <a:ext cx="0" cy="19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8" name="Line 26"/>
              <p:cNvSpPr>
                <a:spLocks noChangeShapeType="1"/>
              </p:cNvSpPr>
              <p:nvPr/>
            </p:nvSpPr>
            <p:spPr bwMode="auto">
              <a:xfrm>
                <a:off x="10018" y="5026"/>
                <a:ext cx="0" cy="19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7" name="Line 25"/>
              <p:cNvSpPr>
                <a:spLocks noChangeShapeType="1"/>
              </p:cNvSpPr>
              <p:nvPr/>
            </p:nvSpPr>
            <p:spPr bwMode="auto">
              <a:xfrm>
                <a:off x="10966" y="3959"/>
                <a:ext cx="0" cy="19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6" name="Line 24"/>
              <p:cNvSpPr>
                <a:spLocks noChangeShapeType="1"/>
              </p:cNvSpPr>
              <p:nvPr/>
            </p:nvSpPr>
            <p:spPr bwMode="auto">
              <a:xfrm>
                <a:off x="8464" y="3802"/>
                <a:ext cx="0" cy="19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lgDashDot"/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35" name="Line 23"/>
              <p:cNvSpPr>
                <a:spLocks noChangeShapeType="1"/>
              </p:cNvSpPr>
              <p:nvPr/>
            </p:nvSpPr>
            <p:spPr bwMode="auto">
              <a:xfrm flipV="1">
                <a:off x="8464" y="4302"/>
                <a:ext cx="2853" cy="139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64534" name="Object 22"/>
              <p:cNvGraphicFramePr>
                <a:graphicFrameLocks noChangeAspect="1"/>
              </p:cNvGraphicFramePr>
              <p:nvPr/>
            </p:nvGraphicFramePr>
            <p:xfrm>
              <a:off x="9850" y="4807"/>
              <a:ext cx="26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1" name="Equation" r:id="rId11" imgW="164957" imgH="203024" progId="Equation.DSMT4">
                      <p:embed/>
                    </p:oleObj>
                  </mc:Choice>
                  <mc:Fallback>
                    <p:oleObj name="Equation" r:id="rId11" imgW="164957" imgH="203024" progId="Equation.DSMT4">
                      <p:embed/>
                      <p:pic>
                        <p:nvPicPr>
                          <p:cNvPr id="0" name="Picture 1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50" y="4807"/>
                            <a:ext cx="268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3" name="Object 21"/>
              <p:cNvGraphicFramePr>
                <a:graphicFrameLocks noChangeAspect="1"/>
              </p:cNvGraphicFramePr>
              <p:nvPr/>
            </p:nvGraphicFramePr>
            <p:xfrm>
              <a:off x="8347" y="5542"/>
              <a:ext cx="268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2" name="Equation" r:id="rId13" imgW="164957" imgH="203024" progId="Equation.DSMT4">
                      <p:embed/>
                    </p:oleObj>
                  </mc:Choice>
                  <mc:Fallback>
                    <p:oleObj name="Equation" r:id="rId13" imgW="164957" imgH="203024" progId="Equation.DSMT4">
                      <p:embed/>
                      <p:pic>
                        <p:nvPicPr>
                          <p:cNvPr id="0" name="Picture 1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47" y="5542"/>
                            <a:ext cx="268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2" name="Object 20"/>
              <p:cNvGraphicFramePr>
                <a:graphicFrameLocks noChangeAspect="1"/>
              </p:cNvGraphicFramePr>
              <p:nvPr/>
            </p:nvGraphicFramePr>
            <p:xfrm>
              <a:off x="7978" y="6001"/>
              <a:ext cx="639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3" name="Equation" r:id="rId14" imgW="418918" imgH="304668" progId="Equation.DSMT4">
                      <p:embed/>
                    </p:oleObj>
                  </mc:Choice>
                  <mc:Fallback>
                    <p:oleObj name="Equation" r:id="rId14" imgW="418918" imgH="304668" progId="Equation.DSMT4">
                      <p:embed/>
                      <p:pic>
                        <p:nvPicPr>
                          <p:cNvPr id="0" name="Picture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78" y="6001"/>
                            <a:ext cx="639" cy="4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1" name="Object 19"/>
              <p:cNvGraphicFramePr>
                <a:graphicFrameLocks noChangeAspect="1"/>
              </p:cNvGraphicFramePr>
              <p:nvPr/>
            </p:nvGraphicFramePr>
            <p:xfrm>
              <a:off x="9046" y="5819"/>
              <a:ext cx="639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4" name="Equation" r:id="rId16" imgW="418918" imgH="304668" progId="Equation.DSMT4">
                      <p:embed/>
                    </p:oleObj>
                  </mc:Choice>
                  <mc:Fallback>
                    <p:oleObj name="Equation" r:id="rId16" imgW="418918" imgH="304668" progId="Equation.DSMT4">
                      <p:embed/>
                      <p:pic>
                        <p:nvPicPr>
                          <p:cNvPr id="0" name="Picture 1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46" y="5819"/>
                            <a:ext cx="639" cy="4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30" name="Object 18"/>
              <p:cNvGraphicFramePr>
                <a:graphicFrameLocks noChangeAspect="1"/>
              </p:cNvGraphicFramePr>
              <p:nvPr/>
            </p:nvGraphicFramePr>
            <p:xfrm>
              <a:off x="8497" y="4270"/>
              <a:ext cx="619" cy="4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5" name="Equation" r:id="rId18" imgW="406048" imgH="304536" progId="Equation.DSMT4">
                      <p:embed/>
                    </p:oleObj>
                  </mc:Choice>
                  <mc:Fallback>
                    <p:oleObj name="Equation" r:id="rId18" imgW="406048" imgH="304536" progId="Equation.DSMT4">
                      <p:embed/>
                      <p:pic>
                        <p:nvPicPr>
                          <p:cNvPr id="0" name="Picture 1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97" y="4270"/>
                            <a:ext cx="619" cy="4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9" name="Object 17"/>
              <p:cNvGraphicFramePr>
                <a:graphicFrameLocks noChangeAspect="1"/>
              </p:cNvGraphicFramePr>
              <p:nvPr/>
            </p:nvGraphicFramePr>
            <p:xfrm>
              <a:off x="7750" y="5294"/>
              <a:ext cx="556" cy="6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6" name="Equation" r:id="rId20" imgW="355446" imgH="418918" progId="Equation.DSMT4">
                      <p:embed/>
                    </p:oleObj>
                  </mc:Choice>
                  <mc:Fallback>
                    <p:oleObj name="Equation" r:id="rId20" imgW="355446" imgH="418918" progId="Equation.DSMT4">
                      <p:embed/>
                      <p:pic>
                        <p:nvPicPr>
                          <p:cNvPr id="0" name="Picture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50" y="5294"/>
                            <a:ext cx="556" cy="6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8" name="Object 16"/>
              <p:cNvGraphicFramePr>
                <a:graphicFrameLocks noChangeAspect="1"/>
              </p:cNvGraphicFramePr>
              <p:nvPr/>
            </p:nvGraphicFramePr>
            <p:xfrm>
              <a:off x="9682" y="4468"/>
              <a:ext cx="397" cy="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7" name="Equation" r:id="rId22" imgW="253780" imgH="253780" progId="Equation.DSMT4">
                      <p:embed/>
                    </p:oleObj>
                  </mc:Choice>
                  <mc:Fallback>
                    <p:oleObj name="Equation" r:id="rId22" imgW="253780" imgH="253780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82" y="4468"/>
                            <a:ext cx="397" cy="3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4527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0006825"/>
                  </p:ext>
                </p:extLst>
              </p:nvPr>
            </p:nvGraphicFramePr>
            <p:xfrm>
              <a:off x="11444" y="4017"/>
              <a:ext cx="319" cy="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028" name="Equation" r:id="rId24" imgW="203040" imgH="419040" progId="Equation.DSMT4">
                      <p:embed/>
                    </p:oleObj>
                  </mc:Choice>
                  <mc:Fallback>
                    <p:oleObj name="Equation" r:id="rId24" imgW="203040" imgH="419040" progId="Equation.DSMT4">
                      <p:embed/>
                      <p:pic>
                        <p:nvPicPr>
                          <p:cNvPr id="0" name="Picture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44" y="4017"/>
                            <a:ext cx="319" cy="6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26" name="AutoShape 14"/>
              <p:cNvSpPr>
                <a:spLocks noChangeArrowheads="1"/>
              </p:cNvSpPr>
              <p:nvPr/>
            </p:nvSpPr>
            <p:spPr bwMode="auto">
              <a:xfrm rot="260595">
                <a:off x="7531" y="5770"/>
                <a:ext cx="3360" cy="1113"/>
              </a:xfrm>
              <a:prstGeom prst="parallelogram">
                <a:avLst>
                  <a:gd name="adj" fmla="val 75472"/>
                </a:avLst>
              </a:prstGeom>
              <a:noFill/>
              <a:ln w="12700">
                <a:solidFill>
                  <a:srgbClr val="000000"/>
                </a:solidFill>
                <a:prstDash val="lgDashDot"/>
                <a:miter lim="800000"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4575" name="Group 63"/>
          <p:cNvGrpSpPr>
            <a:grpSpLocks/>
          </p:cNvGrpSpPr>
          <p:nvPr/>
        </p:nvGrpSpPr>
        <p:grpSpPr bwMode="auto">
          <a:xfrm>
            <a:off x="323528" y="2924944"/>
            <a:ext cx="3614738" cy="519113"/>
            <a:chOff x="340" y="1162"/>
            <a:chExt cx="2277" cy="327"/>
          </a:xfrm>
        </p:grpSpPr>
        <p:graphicFrame>
          <p:nvGraphicFramePr>
            <p:cNvPr id="64523" name="Object 11"/>
            <p:cNvGraphicFramePr>
              <a:graphicFrameLocks noChangeAspect="1"/>
            </p:cNvGraphicFramePr>
            <p:nvPr/>
          </p:nvGraphicFramePr>
          <p:xfrm>
            <a:off x="865" y="1207"/>
            <a:ext cx="17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29" name="Equation" r:id="rId26" imgW="2781300" imgH="393700" progId="Equation.DSMT4">
                    <p:embed/>
                  </p:oleObj>
                </mc:Choice>
                <mc:Fallback>
                  <p:oleObj name="Equation" r:id="rId26" imgW="2781300" imgH="393700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5" y="1207"/>
                          <a:ext cx="17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4" name="Rectangle 42"/>
            <p:cNvSpPr>
              <a:spLocks noChangeArrowheads="1"/>
            </p:cNvSpPr>
            <p:nvPr/>
          </p:nvSpPr>
          <p:spPr bwMode="auto">
            <a:xfrm>
              <a:off x="340" y="1162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其中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64576" name="Group 64"/>
          <p:cNvGrpSpPr>
            <a:grpSpLocks/>
          </p:cNvGrpSpPr>
          <p:nvPr/>
        </p:nvGrpSpPr>
        <p:grpSpPr bwMode="auto">
          <a:xfrm>
            <a:off x="323528" y="4293096"/>
            <a:ext cx="3222626" cy="519113"/>
            <a:chOff x="340" y="2750"/>
            <a:chExt cx="2030" cy="327"/>
          </a:xfrm>
        </p:grpSpPr>
        <p:sp>
          <p:nvSpPr>
            <p:cNvPr id="64557" name="Rectangle 45"/>
            <p:cNvSpPr>
              <a:spLocks noChangeArrowheads="1"/>
            </p:cNvSpPr>
            <p:nvPr/>
          </p:nvSpPr>
          <p:spPr bwMode="auto">
            <a:xfrm>
              <a:off x="340" y="275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Arial" panose="020B0604020202020204" pitchFamily="34" charset="0"/>
                </a:rPr>
                <a:t>证 </a:t>
              </a:r>
              <a:r>
                <a:rPr lang="zh-CN" altLang="en-US" dirty="0">
                  <a:latin typeface="Arial" panose="020B0604020202020204" pitchFamily="34" charset="0"/>
                </a:rPr>
                <a:t>设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4556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4204833"/>
                </p:ext>
              </p:extLst>
            </p:nvPr>
          </p:nvGraphicFramePr>
          <p:xfrm>
            <a:off x="930" y="2795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30" name="Equation" r:id="rId28" imgW="1600200" imgH="393700" progId="Equation.DSMT4">
                    <p:embed/>
                  </p:oleObj>
                </mc:Choice>
                <mc:Fallback>
                  <p:oleObj name="Equation" r:id="rId28" imgW="1600200" imgH="39370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795"/>
                          <a:ext cx="100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58" name="Rectangle 46"/>
            <p:cNvSpPr>
              <a:spLocks noChangeArrowheads="1"/>
            </p:cNvSpPr>
            <p:nvPr/>
          </p:nvSpPr>
          <p:spPr bwMode="auto">
            <a:xfrm>
              <a:off x="1973" y="275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为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64560" name="Rectangle 48"/>
          <p:cNvSpPr>
            <a:spLocks noChangeArrowheads="1"/>
          </p:cNvSpPr>
          <p:nvPr/>
        </p:nvSpPr>
        <p:spPr bwMode="auto">
          <a:xfrm>
            <a:off x="683568" y="5661248"/>
            <a:ext cx="3273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有 </a:t>
            </a:r>
            <a:r>
              <a:rPr lang="en-US" altLang="zh-CN" dirty="0"/>
              <a:t>(</a:t>
            </a:r>
            <a:r>
              <a:rPr lang="zh-CN" altLang="en-US" dirty="0"/>
              <a:t>参见图</a:t>
            </a:r>
            <a:r>
              <a:rPr lang="en-US" altLang="zh-CN" dirty="0"/>
              <a:t>17 – 5 )    </a:t>
            </a:r>
          </a:p>
        </p:txBody>
      </p:sp>
      <p:grpSp>
        <p:nvGrpSpPr>
          <p:cNvPr id="64572" name="Group 60"/>
          <p:cNvGrpSpPr>
            <a:grpSpLocks/>
          </p:cNvGrpSpPr>
          <p:nvPr/>
        </p:nvGrpSpPr>
        <p:grpSpPr bwMode="auto">
          <a:xfrm>
            <a:off x="468315" y="1700212"/>
            <a:ext cx="6891339" cy="533400"/>
            <a:chOff x="295" y="1071"/>
            <a:chExt cx="4341" cy="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65" name="Rectangle 53"/>
                <p:cNvSpPr>
                  <a:spLocks noChangeArrowheads="1"/>
                </p:cNvSpPr>
                <p:nvPr/>
              </p:nvSpPr>
              <p:spPr bwMode="auto">
                <a:xfrm>
                  <a:off x="295" y="1071"/>
                  <a:ext cx="835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 smtClean="0"/>
                    <a:t>在点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zh-CN" altLang="en-US" sz="1800" b="0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565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" y="1071"/>
                  <a:ext cx="835" cy="330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 l="-9677" t="-15116" b="-2790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566" name="Rectangle 54"/>
                <p:cNvSpPr>
                  <a:spLocks noChangeArrowheads="1"/>
                </p:cNvSpPr>
                <p:nvPr/>
              </p:nvSpPr>
              <p:spPr bwMode="auto">
                <a:xfrm>
                  <a:off x="1066" y="1071"/>
                  <a:ext cx="133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zh-CN" altLang="en-US" dirty="0" smtClean="0"/>
                    <a:t>沿任一方向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</m:oMath>
                  </a14:m>
                  <a:endParaRPr lang="zh-CN" altLang="en-US" sz="1800" b="0" dirty="0">
                    <a:latin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566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6" y="1071"/>
                  <a:ext cx="1336" cy="336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l="-6034" t="-12644" b="-2873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567" name="Rectangle 55"/>
            <p:cNvSpPr>
              <a:spLocks noChangeArrowheads="1"/>
            </p:cNvSpPr>
            <p:nvPr/>
          </p:nvSpPr>
          <p:spPr bwMode="auto">
            <a:xfrm>
              <a:off x="2336" y="1071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的方向导数都存在</a:t>
              </a:r>
              <a:r>
                <a:rPr lang="en-US" altLang="zh-CN" dirty="0"/>
                <a:t>,  </a:t>
              </a:r>
              <a:r>
                <a:rPr lang="zh-CN" altLang="en-US" dirty="0"/>
                <a:t>且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4578" name="Group 66"/>
          <p:cNvGrpSpPr>
            <a:grpSpLocks/>
          </p:cNvGrpSpPr>
          <p:nvPr/>
        </p:nvGrpSpPr>
        <p:grpSpPr bwMode="auto">
          <a:xfrm>
            <a:off x="251520" y="3573016"/>
            <a:ext cx="3384550" cy="539750"/>
            <a:chOff x="373" y="1582"/>
            <a:chExt cx="2132" cy="340"/>
          </a:xfrm>
        </p:grpSpPr>
        <p:sp>
          <p:nvSpPr>
            <p:cNvPr id="64555" name="Rectangle 43"/>
            <p:cNvSpPr>
              <a:spLocks noChangeArrowheads="1"/>
            </p:cNvSpPr>
            <p:nvPr/>
          </p:nvSpPr>
          <p:spPr bwMode="auto">
            <a:xfrm>
              <a:off x="373" y="1582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为    的方向余弦．    </a:t>
              </a:r>
            </a:p>
          </p:txBody>
        </p:sp>
        <p:graphicFrame>
          <p:nvGraphicFramePr>
            <p:cNvPr id="64577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5819224"/>
                </p:ext>
              </p:extLst>
            </p:nvPr>
          </p:nvGraphicFramePr>
          <p:xfrm>
            <a:off x="681" y="1594"/>
            <a:ext cx="15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031" name="Equation" r:id="rId32" imgW="241200" imgH="520560" progId="Equation.DSMT4">
                    <p:embed/>
                  </p:oleObj>
                </mc:Choice>
                <mc:Fallback>
                  <p:oleObj name="Equation" r:id="rId32" imgW="241200" imgH="520560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1594"/>
                          <a:ext cx="15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559" name="Rectangle 47"/>
              <p:cNvSpPr>
                <a:spLocks noChangeArrowheads="1"/>
              </p:cNvSpPr>
              <p:nvPr/>
            </p:nvSpPr>
            <p:spPr bwMode="auto">
              <a:xfrm>
                <a:off x="683568" y="5013176"/>
                <a:ext cx="3291286" cy="5330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 smtClean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acc>
                  </m:oMath>
                </a14:m>
                <a:r>
                  <a:rPr lang="zh-CN" altLang="en-US" dirty="0" smtClean="0"/>
                  <a:t>上任</a:t>
                </a:r>
                <a:r>
                  <a:rPr lang="zh-CN" altLang="en-US" dirty="0"/>
                  <a:t>一点，于是  </a:t>
                </a:r>
              </a:p>
            </p:txBody>
          </p:sp>
        </mc:Choice>
        <mc:Fallback xmlns="">
          <p:sp>
            <p:nvSpPr>
              <p:cNvPr id="64559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013176"/>
                <a:ext cx="3291286" cy="533095"/>
              </a:xfrm>
              <a:prstGeom prst="rect">
                <a:avLst/>
              </a:prstGeom>
              <a:blipFill rotWithShape="0">
                <a:blip r:embed="rId34"/>
                <a:stretch>
                  <a:fillRect t="-13636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4"/>
              <p:cNvSpPr>
                <a:spLocks noChangeArrowheads="1"/>
              </p:cNvSpPr>
              <p:nvPr/>
            </p:nvSpPr>
            <p:spPr bwMode="auto">
              <a:xfrm>
                <a:off x="251520" y="2348880"/>
                <a:ext cx="8118697" cy="495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func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b="1" i="0" dirty="0" smtClean="0">
                    <a:latin typeface="+mj-lt"/>
                  </a:rPr>
                  <a:t>    (1)</a:t>
                </a:r>
                <a:endParaRPr lang="zh-CN" altLang="en-US" sz="2400" i="1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348880"/>
                <a:ext cx="8118697" cy="495520"/>
              </a:xfrm>
              <a:prstGeom prst="rect">
                <a:avLst/>
              </a:prstGeom>
              <a:blipFill rotWithShape="0">
                <a:blip r:embed="rId35"/>
                <a:stretch>
                  <a:fillRect l="-601" t="-8537" b="-207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106038"/>
              </p:ext>
            </p:extLst>
          </p:nvPr>
        </p:nvGraphicFramePr>
        <p:xfrm>
          <a:off x="323528" y="1052736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032" name="文档" r:id="rId36" imgW="7958824" imgH="594109" progId="Word.Document.8">
                  <p:embed/>
                </p:oleObj>
              </mc:Choice>
              <mc:Fallback>
                <p:oleObj name="文档" r:id="rId36" imgW="7958824" imgH="5941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52736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14"/>
          <p:cNvSpPr>
            <a:spLocks noChangeArrowheads="1"/>
          </p:cNvSpPr>
          <p:nvPr/>
        </p:nvSpPr>
        <p:spPr bwMode="auto">
          <a:xfrm>
            <a:off x="323528" y="404664"/>
            <a:ext cx="71368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方向导数与偏导数之间的一般关系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683568" y="4221088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06" name="文档" r:id="rId3" imgW="7957403" imgH="593966" progId="Word.Document.8">
                  <p:embed/>
                </p:oleObj>
              </mc:Choice>
              <mc:Fallback>
                <p:oleObj name="文档" r:id="rId3" imgW="7957403" imgH="593966" progId="Word.Document.8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221088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3" name="Group 25"/>
          <p:cNvGrpSpPr>
            <a:grpSpLocks/>
          </p:cNvGrpSpPr>
          <p:nvPr/>
        </p:nvGrpSpPr>
        <p:grpSpPr bwMode="auto">
          <a:xfrm>
            <a:off x="2124075" y="549275"/>
            <a:ext cx="6432550" cy="1819275"/>
            <a:chOff x="1338" y="346"/>
            <a:chExt cx="4052" cy="1146"/>
          </a:xfrm>
        </p:grpSpPr>
        <p:graphicFrame>
          <p:nvGraphicFramePr>
            <p:cNvPr id="63500" name="Object 12"/>
            <p:cNvGraphicFramePr>
              <a:graphicFrameLocks noChangeAspect="1"/>
            </p:cNvGraphicFramePr>
            <p:nvPr/>
          </p:nvGraphicFramePr>
          <p:xfrm>
            <a:off x="1338" y="346"/>
            <a:ext cx="2334" cy="1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07" name="Equation" r:id="rId5" imgW="3708400" imgH="1816100" progId="Equation.DSMT4">
                    <p:embed/>
                  </p:oleObj>
                </mc:Choice>
                <mc:Fallback>
                  <p:oleObj name="Equation" r:id="rId5" imgW="3708400" imgH="18161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46"/>
                          <a:ext cx="2334" cy="1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3" name="Text Box 15"/>
            <p:cNvSpPr txBox="1">
              <a:spLocks noChangeArrowheads="1"/>
            </p:cNvSpPr>
            <p:nvPr/>
          </p:nvSpPr>
          <p:spPr bwMode="auto">
            <a:xfrm>
              <a:off x="5012" y="68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(2)</a:t>
              </a:r>
            </a:p>
          </p:txBody>
        </p:sp>
      </p:grpSp>
      <p:grpSp>
        <p:nvGrpSpPr>
          <p:cNvPr id="63510" name="Group 22"/>
          <p:cNvGrpSpPr>
            <a:grpSpLocks/>
          </p:cNvGrpSpPr>
          <p:nvPr/>
        </p:nvGrpSpPr>
        <p:grpSpPr bwMode="auto">
          <a:xfrm>
            <a:off x="558800" y="2587625"/>
            <a:ext cx="4660900" cy="544513"/>
            <a:chOff x="352" y="1630"/>
            <a:chExt cx="2936" cy="343"/>
          </a:xfrm>
        </p:grpSpPr>
        <p:graphicFrame>
          <p:nvGraphicFramePr>
            <p:cNvPr id="63505" name="Object 17"/>
            <p:cNvGraphicFramePr>
              <a:graphicFrameLocks noChangeAspect="1"/>
            </p:cNvGraphicFramePr>
            <p:nvPr/>
          </p:nvGraphicFramePr>
          <p:xfrm>
            <a:off x="1060" y="1721"/>
            <a:ext cx="294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08" name="Equation" r:id="rId7" imgW="469696" imgH="355446" progId="Equation.DSMT4">
                    <p:embed/>
                  </p:oleObj>
                </mc:Choice>
                <mc:Fallback>
                  <p:oleObj name="Equation" r:id="rId7" imgW="469696" imgH="355446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1721"/>
                          <a:ext cx="294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4" name="Object 16"/>
            <p:cNvGraphicFramePr>
              <a:graphicFrameLocks noChangeAspect="1"/>
            </p:cNvGraphicFramePr>
            <p:nvPr/>
          </p:nvGraphicFramePr>
          <p:xfrm>
            <a:off x="1809" y="1709"/>
            <a:ext cx="34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09" name="Equation" r:id="rId9" imgW="545863" imgH="418918" progId="Equation.DSMT4">
                    <p:embed/>
                  </p:oleObj>
                </mc:Choice>
                <mc:Fallback>
                  <p:oleObj name="Equation" r:id="rId9" imgW="545863" imgH="418918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1709"/>
                          <a:ext cx="34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6" name="Rectangle 18"/>
            <p:cNvSpPr>
              <a:spLocks noChangeArrowheads="1"/>
            </p:cNvSpPr>
            <p:nvPr/>
          </p:nvSpPr>
          <p:spPr bwMode="auto">
            <a:xfrm>
              <a:off x="352" y="163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由假设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1292" y="1630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在点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2047" y="164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可微，则有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51520" y="3429000"/>
          <a:ext cx="86534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10" name="Equation" r:id="rId11" imgW="8648640" imgH="482400" progId="Equation.DSMT4">
                  <p:embed/>
                </p:oleObj>
              </mc:Choice>
              <mc:Fallback>
                <p:oleObj name="Equation" r:id="rId11" imgW="8648640" imgH="482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429000"/>
                        <a:ext cx="8653463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827584" y="3212976"/>
          <a:ext cx="72167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0" name="Equation" r:id="rId3" imgW="7213320" imgH="672840" progId="Equation.DSMT4">
                  <p:embed/>
                </p:oleObj>
              </mc:Choice>
              <mc:Fallback>
                <p:oleObj name="Equation" r:id="rId3" imgW="7213320" imgH="6728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12976"/>
                        <a:ext cx="72167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681562"/>
              </p:ext>
            </p:extLst>
          </p:nvPr>
        </p:nvGraphicFramePr>
        <p:xfrm>
          <a:off x="1055688" y="4076700"/>
          <a:ext cx="4092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1" name="Equation" r:id="rId5" imgW="4089240" imgH="888840" progId="Equation.DSMT4">
                  <p:embed/>
                </p:oleObj>
              </mc:Choice>
              <mc:Fallback>
                <p:oleObj name="Equation" r:id="rId5" imgW="4089240" imgH="88884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4076700"/>
                        <a:ext cx="40925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1907704" y="5229200"/>
          <a:ext cx="6248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2" name="Equation" r:id="rId7" imgW="6248400" imgH="482600" progId="Equation.DSMT4">
                  <p:embed/>
                </p:oleObj>
              </mc:Choice>
              <mc:Fallback>
                <p:oleObj name="Equation" r:id="rId7" imgW="62484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229200"/>
                        <a:ext cx="62484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850900" y="2198688"/>
          <a:ext cx="741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3" name="Equation" r:id="rId9" imgW="7416720" imgH="482400" progId="Equation.DSMT4">
                  <p:embed/>
                </p:oleObj>
              </mc:Choice>
              <mc:Fallback>
                <p:oleObj name="Equation" r:id="rId9" imgW="7416720" imgH="482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198688"/>
                        <a:ext cx="741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51520" y="980728"/>
          <a:ext cx="86090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4" name="Equation" r:id="rId11" imgW="8610480" imgH="914400" progId="Equation.DSMT4">
                  <p:embed/>
                </p:oleObj>
              </mc:Choice>
              <mc:Fallback>
                <p:oleObj name="Equation" r:id="rId11" imgW="8610480" imgH="914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80728"/>
                        <a:ext cx="86090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684213" y="24749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3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749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644525" y="3232150"/>
          <a:ext cx="5895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4" name="Equation" r:id="rId5" imgW="5892800" imgH="444500" progId="Equation.DSMT4">
                  <p:embed/>
                </p:oleObj>
              </mc:Choice>
              <mc:Fallback>
                <p:oleObj name="Equation" r:id="rId5" imgW="5892800" imgH="4445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232150"/>
                        <a:ext cx="5895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5" name="Group 45"/>
          <p:cNvGrpSpPr>
            <a:grpSpLocks/>
          </p:cNvGrpSpPr>
          <p:nvPr/>
        </p:nvGrpSpPr>
        <p:grpSpPr bwMode="auto">
          <a:xfrm>
            <a:off x="592138" y="3840163"/>
            <a:ext cx="4681537" cy="519112"/>
            <a:chOff x="373" y="2344"/>
            <a:chExt cx="2949" cy="327"/>
          </a:xfrm>
        </p:grpSpPr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373" y="234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61460" name="Object 20"/>
            <p:cNvGraphicFramePr>
              <a:graphicFrameLocks noChangeAspect="1"/>
            </p:cNvGraphicFramePr>
            <p:nvPr/>
          </p:nvGraphicFramePr>
          <p:xfrm>
            <a:off x="826" y="2390"/>
            <a:ext cx="24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5" name="Equation" r:id="rId7" imgW="3962400" imgH="431800" progId="Equation.DSMT4">
                    <p:embed/>
                  </p:oleObj>
                </mc:Choice>
                <mc:Fallback>
                  <p:oleObj name="Equation" r:id="rId7" imgW="3962400" imgH="4318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2390"/>
                          <a:ext cx="24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62" name="Object 22"/>
          <p:cNvGraphicFramePr>
            <a:graphicFrameLocks noChangeAspect="1"/>
          </p:cNvGraphicFramePr>
          <p:nvPr/>
        </p:nvGraphicFramePr>
        <p:xfrm>
          <a:off x="1763713" y="4598988"/>
          <a:ext cx="4848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6" name="Equation" r:id="rId9" imgW="4851400" imgH="482600" progId="Equation.DSMT4">
                  <p:embed/>
                </p:oleObj>
              </mc:Choice>
              <mc:Fallback>
                <p:oleObj name="Equation" r:id="rId9" imgW="4851400" imgH="4826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598988"/>
                        <a:ext cx="48482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3" name="Group 43"/>
          <p:cNvGrpSpPr>
            <a:grpSpLocks/>
          </p:cNvGrpSpPr>
          <p:nvPr/>
        </p:nvGrpSpPr>
        <p:grpSpPr bwMode="auto">
          <a:xfrm>
            <a:off x="615950" y="476250"/>
            <a:ext cx="7910513" cy="519113"/>
            <a:chOff x="388" y="346"/>
            <a:chExt cx="4983" cy="327"/>
          </a:xfrm>
        </p:grpSpPr>
        <p:graphicFrame>
          <p:nvGraphicFramePr>
            <p:cNvPr id="61467" name="Object 27"/>
            <p:cNvGraphicFramePr>
              <a:graphicFrameLocks noChangeAspect="1"/>
            </p:cNvGraphicFramePr>
            <p:nvPr/>
          </p:nvGraphicFramePr>
          <p:xfrm>
            <a:off x="1749" y="391"/>
            <a:ext cx="8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07" name="Equation" r:id="rId11" imgW="1345616" imgH="393529" progId="Equation.DSMT4">
                    <p:embed/>
                  </p:oleObj>
                </mc:Choice>
                <mc:Fallback>
                  <p:oleObj name="Equation" r:id="rId11" imgW="1345616" imgH="393529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9" y="391"/>
                          <a:ext cx="8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388" y="34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对于二元函数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2520" y="346"/>
              <a:ext cx="28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来说</a:t>
              </a:r>
              <a:r>
                <a:rPr lang="en-US" altLang="zh-CN"/>
                <a:t>,  </a:t>
              </a:r>
              <a:r>
                <a:rPr lang="zh-CN" altLang="en-US"/>
                <a:t>相应于 </a:t>
              </a:r>
              <a:r>
                <a:rPr lang="en-US" altLang="zh-CN"/>
                <a:t>(1) </a:t>
              </a:r>
              <a:r>
                <a:rPr lang="zh-CN" altLang="en-US"/>
                <a:t>的结果为 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61488" name="Group 48"/>
          <p:cNvGrpSpPr>
            <a:grpSpLocks/>
          </p:cNvGrpSpPr>
          <p:nvPr/>
        </p:nvGrpSpPr>
        <p:grpSpPr bwMode="auto">
          <a:xfrm>
            <a:off x="577850" y="1843088"/>
            <a:ext cx="7124701" cy="554037"/>
            <a:chOff x="364" y="1104"/>
            <a:chExt cx="4488" cy="349"/>
          </a:xfrm>
        </p:grpSpPr>
        <p:grpSp>
          <p:nvGrpSpPr>
            <p:cNvPr id="61487" name="Group 47"/>
            <p:cNvGrpSpPr>
              <a:grpSpLocks/>
            </p:cNvGrpSpPr>
            <p:nvPr/>
          </p:nvGrpSpPr>
          <p:grpSpPr bwMode="auto">
            <a:xfrm>
              <a:off x="364" y="1104"/>
              <a:ext cx="2544" cy="349"/>
              <a:chOff x="364" y="1104"/>
              <a:chExt cx="2544" cy="349"/>
            </a:xfrm>
          </p:grpSpPr>
          <p:graphicFrame>
            <p:nvGraphicFramePr>
              <p:cNvPr id="61473" name="Object 33"/>
              <p:cNvGraphicFramePr>
                <a:graphicFrameLocks noChangeAspect="1"/>
              </p:cNvGraphicFramePr>
              <p:nvPr/>
            </p:nvGraphicFramePr>
            <p:xfrm>
              <a:off x="887" y="1159"/>
              <a:ext cx="48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08" name="Equation" r:id="rId13" imgW="774364" imgH="393529" progId="Equation.DSMT4">
                      <p:embed/>
                    </p:oleObj>
                  </mc:Choice>
                  <mc:Fallback>
                    <p:oleObj name="Equation" r:id="rId13" imgW="774364" imgH="393529" progId="Equation.DSMT4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7" y="1159"/>
                            <a:ext cx="486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72" name="Object 32"/>
              <p:cNvGraphicFramePr>
                <a:graphicFrameLocks noChangeAspect="1"/>
              </p:cNvGraphicFramePr>
              <p:nvPr/>
            </p:nvGraphicFramePr>
            <p:xfrm>
              <a:off x="1610" y="1113"/>
              <a:ext cx="426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09" name="Equation" r:id="rId15" imgW="672808" imgH="495085" progId="Equation.DSMT4">
                      <p:embed/>
                    </p:oleObj>
                  </mc:Choice>
                  <mc:Fallback>
                    <p:oleObj name="Equation" r:id="rId15" imgW="672808" imgH="495085" progId="Equation.DSMT4">
                      <p:embed/>
                      <p:pic>
                        <p:nvPicPr>
                          <p:cNvPr id="0" name="Picture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10" y="1113"/>
                            <a:ext cx="426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71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1853529"/>
                  </p:ext>
                </p:extLst>
              </p:nvPr>
            </p:nvGraphicFramePr>
            <p:xfrm>
              <a:off x="2723" y="1128"/>
              <a:ext cx="185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10" name="Equation" r:id="rId17" imgW="291960" imgH="520560" progId="Equation.DSMT4">
                      <p:embed/>
                    </p:oleObj>
                  </mc:Choice>
                  <mc:Fallback>
                    <p:oleObj name="Equation" r:id="rId17" imgW="291960" imgH="520560" progId="Equation.DSMT4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3" y="1128"/>
                            <a:ext cx="185" cy="3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474" name="Rectangle 34"/>
              <p:cNvSpPr>
                <a:spLocks noChangeArrowheads="1"/>
              </p:cNvSpPr>
              <p:nvPr/>
            </p:nvSpPr>
            <p:spPr bwMode="auto">
              <a:xfrm>
                <a:off x="364" y="1113"/>
                <a:ext cx="6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cs typeface="Times New Roman" panose="02020603050405020304" pitchFamily="18" charset="0"/>
                  </a:rPr>
                  <a:t>其中  </a:t>
                </a: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1475" name="Rectangle 35"/>
              <p:cNvSpPr>
                <a:spLocks noChangeArrowheads="1"/>
              </p:cNvSpPr>
              <p:nvPr/>
            </p:nvSpPr>
            <p:spPr bwMode="auto">
              <a:xfrm>
                <a:off x="1316" y="1104"/>
                <a:ext cx="45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cs typeface="Times New Roman" panose="02020603050405020304" pitchFamily="18" charset="0"/>
                  </a:rPr>
                  <a:t>是  </a:t>
                </a: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61476" name="Rectangle 36"/>
              <p:cNvSpPr>
                <a:spLocks noChangeArrowheads="1"/>
              </p:cNvSpPr>
              <p:nvPr/>
            </p:nvSpPr>
            <p:spPr bwMode="auto">
              <a:xfrm>
                <a:off x="1951" y="1113"/>
                <a:ext cx="9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cs typeface="Times New Roman" panose="02020603050405020304" pitchFamily="18" charset="0"/>
                  </a:rPr>
                  <a:t>中向量  </a:t>
                </a:r>
                <a:endParaRPr lang="zh-CN" altLang="en-US" sz="1800" b="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3038" y="1104"/>
              <a:ext cx="18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cs typeface="Times New Roman" panose="02020603050405020304" pitchFamily="18" charset="0"/>
                </a:rPr>
                <a:t>的方向角．          </a:t>
              </a:r>
              <a:r>
                <a:rPr lang="zh-CN" altLang="en-US" sz="900" dirty="0"/>
                <a:t>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148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875972"/>
              </p:ext>
            </p:extLst>
          </p:nvPr>
        </p:nvGraphicFramePr>
        <p:xfrm>
          <a:off x="1239838" y="1196975"/>
          <a:ext cx="7343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1" name="Equation" r:id="rId19" imgW="7340400" imgH="520560" progId="Equation.DSMT4">
                  <p:embed/>
                </p:oleObj>
              </mc:Choice>
              <mc:Fallback>
                <p:oleObj name="Equation" r:id="rId19" imgW="7340400" imgH="52056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196975"/>
                        <a:ext cx="73437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4425" y="5229200"/>
                <a:ext cx="5977855" cy="1018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以及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𝒍</m:t>
                        </m:r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b="1" i="1" smtClean="0">
                        <a:latin typeface="Cambria Math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,−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的方向余弦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5229200"/>
                <a:ext cx="5977855" cy="1018164"/>
              </a:xfrm>
              <a:prstGeom prst="rect">
                <a:avLst/>
              </a:prstGeom>
              <a:blipFill rotWithShape="1">
                <a:blip r:embed="rId22"/>
                <a:stretch>
                  <a:fillRect l="-2143" t="-1796" b="-13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339975" y="549275"/>
          <a:ext cx="4267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2" name="Equation" r:id="rId3" imgW="4267200" imgH="1054100" progId="Equation.DSMT4">
                  <p:embed/>
                </p:oleObj>
              </mc:Choice>
              <mc:Fallback>
                <p:oleObj name="Equation" r:id="rId3" imgW="4267200" imgH="1054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9275"/>
                        <a:ext cx="42672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268538" y="1844675"/>
          <a:ext cx="4495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3" name="Equation" r:id="rId5" imgW="4495800" imgH="1054100" progId="Equation.DSMT4">
                  <p:embed/>
                </p:oleObj>
              </mc:Choice>
              <mc:Fallback>
                <p:oleObj name="Equation" r:id="rId5" imgW="4495800" imgH="10541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4495800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2339975" y="3068638"/>
          <a:ext cx="423862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4" name="Equation" r:id="rId7" imgW="4241800" imgH="1054100" progId="Equation.DSMT4">
                  <p:embed/>
                </p:oleObj>
              </mc:Choice>
              <mc:Fallback>
                <p:oleObj name="Equation" r:id="rId7" imgW="4241800" imgH="10541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423862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595313" y="4300538"/>
            <a:ext cx="3187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按公式 </a:t>
            </a:r>
            <a:r>
              <a:rPr lang="en-US" altLang="zh-CN"/>
              <a:t>(1) </a:t>
            </a:r>
            <a:r>
              <a:rPr lang="zh-CN" altLang="en-US"/>
              <a:t>可求得   </a:t>
            </a:r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424868"/>
              </p:ext>
            </p:extLst>
          </p:nvPr>
        </p:nvGraphicFramePr>
        <p:xfrm>
          <a:off x="2089150" y="4924425"/>
          <a:ext cx="52165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45" name="Equation" r:id="rId9" imgW="5219640" imgH="952200" progId="Equation.DSMT4">
                  <p:embed/>
                </p:oleObj>
              </mc:Choice>
              <mc:Fallback>
                <p:oleObj name="Equation" r:id="rId9" imgW="5219640" imgH="952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924425"/>
                        <a:ext cx="52165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611188" y="270668"/>
            <a:ext cx="2179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例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/>
              <a:t>设函数                                  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54774"/>
              </p:ext>
            </p:extLst>
          </p:nvPr>
        </p:nvGraphicFramePr>
        <p:xfrm>
          <a:off x="1196975" y="790565"/>
          <a:ext cx="6867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2" name="Equation" r:id="rId3" imgW="6870700" imgH="1066800" progId="Equation.DSMT4">
                  <p:embed/>
                </p:oleObj>
              </mc:Choice>
              <mc:Fallback>
                <p:oleObj name="Equation" r:id="rId3" imgW="6870700" imgH="10668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790565"/>
                        <a:ext cx="68675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23364" y="1887070"/>
            <a:ext cx="8066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/>
              <a:t>此函数示于图 </a:t>
            </a:r>
            <a:r>
              <a:rPr lang="en-US" altLang="zh-CN" dirty="0"/>
              <a:t>16 – 15,  </a:t>
            </a:r>
            <a:r>
              <a:rPr lang="zh-CN" altLang="en-US" dirty="0"/>
              <a:t>已知它在原点不连续 </a:t>
            </a:r>
            <a:r>
              <a:rPr lang="en-US" altLang="zh-CN" dirty="0"/>
              <a:t>(</a:t>
            </a:r>
            <a:r>
              <a:rPr lang="zh-CN" altLang="en-US" dirty="0"/>
              <a:t>当然 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430213" y="2430725"/>
            <a:ext cx="815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也就不可微</a:t>
            </a:r>
            <a:r>
              <a:rPr lang="en-US" altLang="zh-CN" dirty="0"/>
              <a:t>)</a:t>
            </a:r>
            <a:r>
              <a:rPr lang="zh-CN" altLang="en-US" dirty="0"/>
              <a:t>．但在始于原点的任何射线上</a:t>
            </a:r>
            <a:r>
              <a:rPr lang="en-US" altLang="zh-CN" dirty="0"/>
              <a:t>, </a:t>
            </a:r>
            <a:r>
              <a:rPr lang="zh-CN" altLang="en-US" dirty="0"/>
              <a:t>都存在  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430213" y="2949837"/>
            <a:ext cx="815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包含原点的充分小的一段，在这一段上 </a:t>
            </a:r>
            <a:r>
              <a:rPr lang="en-US" altLang="zh-CN" i="1" dirty="0"/>
              <a:t>f </a:t>
            </a:r>
            <a:r>
              <a:rPr lang="zh-CN" altLang="en-US" dirty="0"/>
              <a:t>的函数值  </a:t>
            </a: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5133" y="3448212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恒为零</a:t>
            </a:r>
            <a:r>
              <a:rPr lang="en-US" altLang="zh-CN" dirty="0"/>
              <a:t>.  </a:t>
            </a:r>
            <a:r>
              <a:rPr lang="zh-CN" altLang="en-US" dirty="0"/>
              <a:t>于是由方向导数定义</a:t>
            </a:r>
            <a:r>
              <a:rPr lang="en-US" altLang="zh-CN" dirty="0"/>
              <a:t>,  </a:t>
            </a:r>
            <a:r>
              <a:rPr lang="zh-CN" altLang="en-US" dirty="0"/>
              <a:t>在原点处沿任何方  </a:t>
            </a:r>
          </a:p>
        </p:txBody>
      </p: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523365" y="4016058"/>
            <a:ext cx="3417888" cy="600075"/>
            <a:chOff x="352" y="3194"/>
            <a:chExt cx="2153" cy="378"/>
          </a:xfrm>
        </p:grpSpPr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352" y="3194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/>
                <a:t>向    都有  </a:t>
              </a:r>
            </a:p>
          </p:txBody>
        </p:sp>
        <p:graphicFrame>
          <p:nvGraphicFramePr>
            <p:cNvPr id="5940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9451201"/>
                </p:ext>
              </p:extLst>
            </p:nvPr>
          </p:nvGraphicFramePr>
          <p:xfrm>
            <a:off x="1366" y="3219"/>
            <a:ext cx="113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43" name="Equation" r:id="rId5" imgW="1803240" imgH="545760" progId="Equation.DSMT4">
                    <p:embed/>
                  </p:oleObj>
                </mc:Choice>
                <mc:Fallback>
                  <p:oleObj name="Equation" r:id="rId5" imgW="1803240" imgH="54576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3219"/>
                          <a:ext cx="1139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6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8001396"/>
                </p:ext>
              </p:extLst>
            </p:nvPr>
          </p:nvGraphicFramePr>
          <p:xfrm>
            <a:off x="681" y="3211"/>
            <a:ext cx="15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44" name="Equation" r:id="rId7" imgW="241200" imgH="520560" progId="Equation.DSMT4">
                    <p:embed/>
                  </p:oleObj>
                </mc:Choice>
                <mc:Fallback>
                  <p:oleObj name="Equation" r:id="rId7" imgW="241200" imgH="52056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1" y="3211"/>
                          <a:ext cx="15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Picture 23" descr="未命名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57" y="4027850"/>
            <a:ext cx="2850406" cy="252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486</Words>
  <Application>Microsoft Office PowerPoint</Application>
  <PresentationFormat>全屏显示(4:3)</PresentationFormat>
  <Paragraphs>77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华文新魏</vt:lpstr>
      <vt:lpstr>隶书</vt:lpstr>
      <vt:lpstr>宋体</vt:lpstr>
      <vt:lpstr>Arial</vt:lpstr>
      <vt:lpstr>Cambria Math</vt:lpstr>
      <vt:lpstr>Times New Roman</vt:lpstr>
      <vt:lpstr>Wingdings</vt:lpstr>
      <vt:lpstr>框钮正底</vt:lpstr>
      <vt:lpstr>Equation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</dc:creator>
  <cp:lastModifiedBy>Windows 用户</cp:lastModifiedBy>
  <cp:revision>110</cp:revision>
  <dcterms:created xsi:type="dcterms:W3CDTF">2006-04-14T15:16:44Z</dcterms:created>
  <dcterms:modified xsi:type="dcterms:W3CDTF">2024-04-08T03:47:44Z</dcterms:modified>
</cp:coreProperties>
</file>