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3" r:id="rId2"/>
    <p:sldId id="264" r:id="rId3"/>
    <p:sldId id="299" r:id="rId4"/>
    <p:sldId id="300" r:id="rId5"/>
    <p:sldId id="286" r:id="rId6"/>
    <p:sldId id="287" r:id="rId7"/>
    <p:sldId id="269" r:id="rId8"/>
    <p:sldId id="270" r:id="rId9"/>
    <p:sldId id="302" r:id="rId10"/>
    <p:sldId id="273" r:id="rId11"/>
    <p:sldId id="306" r:id="rId12"/>
    <p:sldId id="278" r:id="rId13"/>
    <p:sldId id="279" r:id="rId14"/>
    <p:sldId id="280" r:id="rId15"/>
    <p:sldId id="304" r:id="rId16"/>
    <p:sldId id="281" r:id="rId17"/>
    <p:sldId id="282" r:id="rId18"/>
    <p:sldId id="283" r:id="rId19"/>
    <p:sldId id="284" r:id="rId20"/>
    <p:sldId id="285" r:id="rId21"/>
    <p:sldId id="289" r:id="rId22"/>
    <p:sldId id="305" r:id="rId23"/>
    <p:sldId id="288" r:id="rId24"/>
    <p:sldId id="290" r:id="rId25"/>
    <p:sldId id="291" r:id="rId26"/>
    <p:sldId id="292" r:id="rId27"/>
    <p:sldId id="293" r:id="rId28"/>
    <p:sldId id="294" r:id="rId29"/>
    <p:sldId id="301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003300"/>
    <a:srgbClr val="CC6600"/>
    <a:srgbClr val="990000"/>
    <a:srgbClr val="996633"/>
    <a:srgbClr val="FF0000"/>
    <a:srgbClr val="00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310" autoAdjust="0"/>
  </p:normalViewPr>
  <p:slideViewPr>
    <p:cSldViewPr>
      <p:cViewPr varScale="1">
        <p:scale>
          <a:sx n="109" d="100"/>
          <a:sy n="109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3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694EEE-80C7-4B72-A36F-6D2CF5AE8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817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3C640B-5CAC-41CA-9075-3DB2C68B5C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339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1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0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43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537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Oval 7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1032" name="Oval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1033" name="Oval 9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png"/><Relationship Id="rId5" Type="http://schemas.openxmlformats.org/officeDocument/2006/relationships/image" Target="../media/image50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82.wmf"/><Relationship Id="rId10" Type="http://schemas.openxmlformats.org/officeDocument/2006/relationships/image" Target="../media/image72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3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0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image" Target="../media/image34.png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40.wmf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55650" y="1268413"/>
            <a:ext cx="76327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ea typeface="华文新魏" panose="02010800040101010101" pitchFamily="2" charset="-122"/>
              </a:rPr>
              <a:t>     </a:t>
            </a:r>
            <a:r>
              <a:rPr lang="zh-CN" altLang="en-US" sz="3200" dirty="0">
                <a:latin typeface="楷体_GB2312" pitchFamily="49" charset="-122"/>
                <a:ea typeface="华文新魏" panose="02010800040101010101" pitchFamily="2" charset="-122"/>
              </a:rPr>
              <a:t>隐函数组的存在性、连续性与可微性是函数方程组求解问题的理论基础</a:t>
            </a:r>
            <a:r>
              <a:rPr lang="en-US" altLang="zh-CN" sz="3200" dirty="0">
                <a:latin typeface="楷体_GB2312" pitchFamily="49" charset="-122"/>
                <a:ea typeface="华文新魏" panose="02010800040101010101" pitchFamily="2" charset="-122"/>
              </a:rPr>
              <a:t>. </a:t>
            </a:r>
            <a:r>
              <a:rPr lang="zh-CN" altLang="en-US" sz="3200" dirty="0">
                <a:latin typeface="楷体_GB2312" pitchFamily="49" charset="-122"/>
                <a:ea typeface="华文新魏" panose="02010800040101010101" pitchFamily="2" charset="-122"/>
              </a:rPr>
              <a:t>利用隐函数组的一般思想</a:t>
            </a:r>
            <a:r>
              <a:rPr lang="en-US" altLang="zh-CN" sz="3200" dirty="0">
                <a:latin typeface="楷体_GB2312" pitchFamily="49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>
                <a:latin typeface="楷体_GB2312" pitchFamily="49" charset="-122"/>
                <a:ea typeface="华文新魏" panose="02010800040101010101" pitchFamily="2" charset="-122"/>
              </a:rPr>
              <a:t>又可进而讨论反函数组与坐标变换等特殊问题</a:t>
            </a:r>
            <a:r>
              <a:rPr lang="en-US" altLang="zh-CN" sz="3600" dirty="0">
                <a:latin typeface="楷体_GB2312" pitchFamily="49" charset="-122"/>
                <a:ea typeface="华文新魏" panose="02010800040101010101" pitchFamily="2" charset="-122"/>
              </a:rPr>
              <a:t>.</a:t>
            </a:r>
            <a:r>
              <a:rPr lang="zh-CN" altLang="en-US" b="1" dirty="0">
                <a:solidFill>
                  <a:srgbClr val="FFFFCC"/>
                </a:solidFill>
              </a:rPr>
              <a:t>　</a:t>
            </a:r>
            <a:endParaRPr lang="zh-CN" altLang="en-US" sz="3200" b="1" dirty="0">
              <a:solidFill>
                <a:srgbClr val="FFFFCC"/>
              </a:solidFill>
            </a:endParaRP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2484438" y="549275"/>
            <a:ext cx="49678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Ch18 §</a:t>
            </a:r>
            <a:r>
              <a:rPr lang="en-US" altLang="zh-CN" sz="4000" b="1" dirty="0" smtClean="0"/>
              <a:t>2</a:t>
            </a:r>
            <a:r>
              <a:rPr lang="en-US" altLang="zh-CN" sz="4000" dirty="0" smtClean="0"/>
              <a:t>  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隐 函 数 组</a:t>
            </a:r>
          </a:p>
        </p:txBody>
      </p:sp>
      <p:sp>
        <p:nvSpPr>
          <p:cNvPr id="10268" name="Rectangle 2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52538" y="5003800"/>
            <a:ext cx="543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ea typeface="华文新魏" panose="02010800040101010101" pitchFamily="2" charset="-122"/>
              </a:rPr>
              <a:t>三、反函数组与坐标变换</a:t>
            </a:r>
            <a:r>
              <a:rPr lang="zh-CN" altLang="en-US" sz="3400" dirty="0"/>
              <a:t>   </a:t>
            </a:r>
          </a:p>
        </p:txBody>
      </p:sp>
      <p:sp>
        <p:nvSpPr>
          <p:cNvPr id="10269" name="Rectangle 2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258888" y="3644900"/>
            <a:ext cx="53292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一、隐函数组概念 </a:t>
            </a:r>
          </a:p>
        </p:txBody>
      </p:sp>
      <p:sp>
        <p:nvSpPr>
          <p:cNvPr id="10270" name="Rectangle 3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58888" y="4349750"/>
            <a:ext cx="4103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二、隐函数组定理 </a:t>
            </a:r>
          </a:p>
        </p:txBody>
      </p:sp>
      <p:sp>
        <p:nvSpPr>
          <p:cNvPr id="7" name="Rectangle 2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805264"/>
            <a:ext cx="54356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 smtClean="0">
                <a:ea typeface="华文新魏" panose="02010800040101010101" pitchFamily="2" charset="-122"/>
              </a:rPr>
              <a:t>作业   </a:t>
            </a:r>
            <a:r>
              <a:rPr lang="en-US" altLang="zh-CN" sz="3400" dirty="0" smtClean="0">
                <a:ea typeface="华文新魏" panose="02010800040101010101" pitchFamily="2" charset="-122"/>
              </a:rPr>
              <a:t>1, 2, 4, 6</a:t>
            </a:r>
            <a:r>
              <a:rPr lang="zh-CN" altLang="en-US" sz="3400" dirty="0" smtClean="0"/>
              <a:t>   </a:t>
            </a:r>
            <a:endParaRPr lang="zh-CN" alt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11560" y="260648"/>
            <a:ext cx="3977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</a:rPr>
              <a:t>1  </a:t>
            </a:r>
            <a:r>
              <a:rPr lang="zh-CN" altLang="en-US" sz="2000" b="1" dirty="0"/>
              <a:t>设有方程组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251520" y="1484784"/>
                <a:ext cx="72726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/>
                  <a:t>讨论</a:t>
                </a:r>
                <a:r>
                  <a:rPr lang="zh-CN" altLang="en-US" sz="2000" b="1" dirty="0"/>
                  <a:t>在</a:t>
                </a:r>
                <a:r>
                  <a:rPr lang="zh-CN" altLang="en-US" sz="2000" b="1" dirty="0" smtClean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近</m:t>
                    </m:r>
                  </m:oMath>
                </a14:m>
                <a:r>
                  <a:rPr lang="zh-CN" altLang="en-US" sz="2000" b="1" dirty="0" smtClean="0"/>
                  <a:t>旁能确定怎样的隐函数，求其偏导数</a:t>
                </a:r>
                <a:r>
                  <a:rPr lang="en-US" altLang="zh-CN" sz="2000" b="1" dirty="0" smtClean="0"/>
                  <a:t>.</a:t>
                </a:r>
                <a:r>
                  <a:rPr lang="zh-CN" altLang="en-US" sz="2000" b="1" dirty="0" smtClean="0"/>
                  <a:t>  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84784"/>
                <a:ext cx="727263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38" t="-12308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31" name="Rectangle 51"/>
              <p:cNvSpPr>
                <a:spLocks noChangeArrowheads="1"/>
              </p:cNvSpPr>
              <p:nvPr/>
            </p:nvSpPr>
            <p:spPr bwMode="auto">
              <a:xfrm>
                <a:off x="323528" y="4437112"/>
                <a:ext cx="7848872" cy="5907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/>
                  <a:t>六各雅可比行列式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d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000" b="1" dirty="0" smtClean="0"/>
                  <a:t>之中，</a:t>
                </a:r>
                <a:r>
                  <a:rPr lang="en-US" altLang="zh-CN" sz="2000" b="1" dirty="0" smtClean="0"/>
                  <a:t>                  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20531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437112"/>
                <a:ext cx="7848872" cy="590739"/>
              </a:xfrm>
              <a:prstGeom prst="rect">
                <a:avLst/>
              </a:prstGeom>
              <a:blipFill rotWithShape="0">
                <a:blip r:embed="rId3"/>
                <a:stretch>
                  <a:fillRect l="-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2" name="Rectangle 52"/>
              <p:cNvSpPr>
                <a:spLocks noChangeArrowheads="1"/>
              </p:cNvSpPr>
              <p:nvPr/>
            </p:nvSpPr>
            <p:spPr bwMode="auto">
              <a:xfrm>
                <a:off x="179512" y="1988840"/>
                <a:ext cx="74408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解  </a:t>
                </a:r>
                <a:r>
                  <a:rPr lang="zh-CN" altLang="en-US" sz="2000" b="1" dirty="0"/>
                  <a:t>易知</a:t>
                </a:r>
                <a:r>
                  <a:rPr lang="zh-CN" altLang="en-US" sz="2000" b="1" dirty="0" smtClean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  </a:t>
                </a:r>
                <a:r>
                  <a:rPr lang="zh-CN" altLang="en-US" sz="2000" b="1" dirty="0"/>
                  <a:t>满足方程组 </a:t>
                </a:r>
                <a:r>
                  <a:rPr lang="en-US" altLang="zh-CN" sz="2000" b="1" dirty="0" smtClean="0"/>
                  <a:t> </a:t>
                </a:r>
                <a:r>
                  <a:rPr lang="en-US" altLang="zh-CN" sz="2000" b="1" dirty="0"/>
                  <a:t>.  </a:t>
                </a:r>
                <a:r>
                  <a:rPr lang="zh-CN" altLang="en-US" sz="2000" b="1" dirty="0" smtClean="0"/>
                  <a:t>微分方程组并令其为零得                  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2053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988840"/>
                <a:ext cx="744088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19" t="-10606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75656" y="620688"/>
                <a:ext cx="4234044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20688"/>
                <a:ext cx="4234044" cy="7993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2492896"/>
                <a:ext cx="448135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𝒗𝒅𝒗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𝒙𝒅𝒙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𝒚𝒅𝒙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𝒙𝒅𝒚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2896"/>
                <a:ext cx="4481355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/>
              <p:cNvSpPr>
                <a:spLocks noChangeArrowheads="1"/>
              </p:cNvSpPr>
              <p:nvPr/>
            </p:nvSpPr>
            <p:spPr bwMode="auto">
              <a:xfrm>
                <a:off x="251520" y="3212976"/>
                <a:ext cx="828092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i="0" dirty="0" smtClean="0">
                    <a:latin typeface="+mj-lt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𝒅𝒖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𝒅𝒗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/>
                  <a:t> 得到                 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212976"/>
                <a:ext cx="82809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36" t="-10606" r="-442" b="-2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3568" y="3645024"/>
                <a:ext cx="292407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45024"/>
                <a:ext cx="2924070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323528" y="5085184"/>
                <a:ext cx="8424936" cy="6097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/>
                  <a:t>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/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b="1" dirty="0" smtClean="0"/>
                  <a:t> </a:t>
                </a:r>
                <a:r>
                  <a:rPr lang="zh-CN" altLang="en-US" sz="2000" b="1" dirty="0" smtClean="0"/>
                  <a:t>因此只有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b="1" dirty="0" smtClean="0"/>
                  <a:t>不能肯定作为</a:t>
                </a:r>
                <a:r>
                  <a:rPr lang="zh-CN" altLang="en-US" sz="2000" b="1" dirty="0" smtClean="0"/>
                  <a:t>其他变量的函数</a:t>
                </a:r>
                <a:r>
                  <a:rPr lang="en-US" altLang="zh-CN" sz="2000" b="1" dirty="0" smtClean="0"/>
                  <a:t>.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18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85184"/>
                <a:ext cx="8424936" cy="609782"/>
              </a:xfrm>
              <a:prstGeom prst="rect">
                <a:avLst/>
              </a:prstGeom>
              <a:blipFill rotWithShape="0">
                <a:blip r:embed="rId9"/>
                <a:stretch>
                  <a:fillRect l="-7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1"/>
              <p:cNvSpPr>
                <a:spLocks noChangeArrowheads="1"/>
              </p:cNvSpPr>
              <p:nvPr/>
            </p:nvSpPr>
            <p:spPr bwMode="auto">
              <a:xfrm>
                <a:off x="323528" y="5805264"/>
                <a:ext cx="84249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 smtClean="0"/>
                  <a:t>若要求得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/>
                  <a:t>的偏导数，可以将</a:t>
                </a:r>
                <a:r>
                  <a:rPr lang="en-US" altLang="zh-CN" sz="2000" b="1" dirty="0" smtClean="0"/>
                  <a:t>(*)</a:t>
                </a:r>
                <a:r>
                  <a:rPr lang="zh-CN" altLang="en-US" sz="2000" b="1" dirty="0" smtClean="0"/>
                  <a:t>式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19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805264"/>
                <a:ext cx="8424936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724" t="-10606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76672"/>
                <a:ext cx="448135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𝒗𝒅𝒗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𝒙𝒅𝒙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𝒚𝒅𝒙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𝒙𝒅𝒚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76672"/>
                <a:ext cx="4481355" cy="778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1484784"/>
                <a:ext cx="6624736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变为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𝒅𝒗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 smtClean="0"/>
                  <a:t>,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84784"/>
                <a:ext cx="6624736" cy="664606"/>
              </a:xfrm>
              <a:prstGeom prst="rect">
                <a:avLst/>
              </a:prstGeom>
              <a:blipFill rotWithShape="0">
                <a:blip r:embed="rId3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99592" y="2348880"/>
                <a:ext cx="6624736" cy="70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解得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 smtClean="0"/>
                  <a:t>,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48880"/>
                <a:ext cx="6624736" cy="708079"/>
              </a:xfrm>
              <a:prstGeom prst="rect">
                <a:avLst/>
              </a:prstGeom>
              <a:blipFill rotWithShape="0">
                <a:blip r:embed="rId4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99592" y="3356992"/>
                <a:ext cx="5400600" cy="698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可以写为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𝒅𝒖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mr>
                    </m:m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56992"/>
                <a:ext cx="5400600" cy="698974"/>
              </a:xfrm>
              <a:prstGeom prst="rect">
                <a:avLst/>
              </a:prstGeom>
              <a:blipFill rotWithShape="0">
                <a:blip r:embed="rId5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43608" y="422108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其中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87624" y="4797152"/>
                <a:ext cx="5400600" cy="11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𝒙𝒖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𝒚𝒖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𝒚𝒗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97152"/>
                <a:ext cx="5400600" cy="1102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673100" y="454025"/>
            <a:ext cx="7918450" cy="519113"/>
            <a:chOff x="424" y="286"/>
            <a:chExt cx="4988" cy="327"/>
          </a:xfrm>
        </p:grpSpPr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424" y="286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例 </a:t>
              </a:r>
              <a:r>
                <a:rPr lang="en-US" altLang="zh-CN" b="1">
                  <a:solidFill>
                    <a:srgbClr val="0000FF"/>
                  </a:solidFill>
                </a:rPr>
                <a:t>2  </a:t>
              </a:r>
              <a:r>
                <a:rPr lang="zh-CN" altLang="en-US" b="1"/>
                <a:t>设函数                             具有连续的偏导数</a:t>
              </a:r>
              <a:r>
                <a:rPr lang="en-US" altLang="zh-CN" b="1"/>
                <a:t>,    </a:t>
              </a:r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1729" y="332"/>
            <a:ext cx="14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6" name="Equation" r:id="rId3" imgW="2374900" imgH="393700" progId="Equation.DSMT4">
                    <p:embed/>
                  </p:oleObj>
                </mc:Choice>
                <mc:Fallback>
                  <p:oleObj name="Equation" r:id="rId3" imgW="23749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32"/>
                          <a:ext cx="14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1908175" y="1824038"/>
          <a:ext cx="518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5" imgW="5181600" imgH="508000" progId="Equation.DSMT4">
                  <p:embed/>
                </p:oleObj>
              </mc:Choice>
              <mc:Fallback>
                <p:oleObj name="Equation" r:id="rId5" imgW="5181600" imgH="508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24038"/>
                        <a:ext cx="5181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71254"/>
              </p:ext>
            </p:extLst>
          </p:nvPr>
        </p:nvGraphicFramePr>
        <p:xfrm>
          <a:off x="971600" y="4653136"/>
          <a:ext cx="7289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7" imgW="7289800" imgH="1028700" progId="Equation.DSMT4">
                  <p:embed/>
                </p:oleObj>
              </mc:Choice>
              <mc:Fallback>
                <p:oleObj name="Equation" r:id="rId7" imgW="7289800" imgH="10287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653136"/>
                        <a:ext cx="7289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744538" y="1119188"/>
            <a:ext cx="6054725" cy="519112"/>
            <a:chOff x="469" y="705"/>
            <a:chExt cx="3814" cy="327"/>
          </a:xfrm>
        </p:grpSpPr>
        <p:graphicFrame>
          <p:nvGraphicFramePr>
            <p:cNvPr id="25629" name="Object 29"/>
            <p:cNvGraphicFramePr>
              <a:graphicFrameLocks noChangeAspect="1"/>
            </p:cNvGraphicFramePr>
            <p:nvPr/>
          </p:nvGraphicFramePr>
          <p:xfrm>
            <a:off x="469" y="747"/>
            <a:ext cx="23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9" name="Equation" r:id="rId9" imgW="3733800" imgH="431800" progId="Equation.DSMT4">
                    <p:embed/>
                  </p:oleObj>
                </mc:Choice>
                <mc:Fallback>
                  <p:oleObj name="Equation" r:id="rId9" imgW="37338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747"/>
                          <a:ext cx="23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2823" y="705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是由方程组    </a:t>
              </a:r>
            </a:p>
          </p:txBody>
        </p:sp>
      </p:grpSp>
      <p:grpSp>
        <p:nvGrpSpPr>
          <p:cNvPr id="25638" name="Group 38"/>
          <p:cNvGrpSpPr>
            <a:grpSpLocks/>
          </p:cNvGrpSpPr>
          <p:nvPr/>
        </p:nvGrpSpPr>
        <p:grpSpPr bwMode="auto">
          <a:xfrm>
            <a:off x="663575" y="2533650"/>
            <a:ext cx="5424488" cy="863600"/>
            <a:chOff x="418" y="1518"/>
            <a:chExt cx="3417" cy="544"/>
          </a:xfrm>
        </p:grpSpPr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2971" y="1518"/>
            <a:ext cx="86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0" name="Equation" r:id="rId11" imgW="1371600" imgH="863600" progId="Equation.DSMT4">
                    <p:embed/>
                  </p:oleObj>
                </mc:Choice>
                <mc:Fallback>
                  <p:oleObj name="Equation" r:id="rId11" imgW="1371600" imgH="863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518"/>
                          <a:ext cx="864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418" y="1523"/>
              <a:ext cx="2636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b="1"/>
                <a:t>所确定的隐函数组</a:t>
              </a:r>
              <a:r>
                <a:rPr lang="en-US" altLang="zh-CN" b="1"/>
                <a:t>.  </a:t>
              </a:r>
              <a:r>
                <a:rPr lang="zh-CN" altLang="en-US" b="1"/>
                <a:t>试求 </a:t>
              </a:r>
              <a:r>
                <a:rPr lang="zh-CN" altLang="en-US"/>
                <a:t> 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251520" y="3789040"/>
                <a:ext cx="79153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解法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1(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按公式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  </a:t>
                </a:r>
                <a:r>
                  <a:rPr lang="zh-CN" altLang="en-US" sz="2000" b="1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𝒖𝒙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/>
                  <a:t>， 则</a:t>
                </a:r>
                <a:r>
                  <a:rPr lang="zh-CN" altLang="en-US" sz="2000" b="1" dirty="0"/>
                  <a:t>有   </a:t>
                </a:r>
              </a:p>
            </p:txBody>
          </p:sp>
        </mc:Choice>
        <mc:Fallback xmlns="">
          <p:sp>
            <p:nvSpPr>
              <p:cNvPr id="25639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789040"/>
                <a:ext cx="7915308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0" t="-12941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639763" y="476250"/>
            <a:ext cx="746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由此计算所需之雅可比行列式</a:t>
            </a:r>
            <a:r>
              <a:rPr lang="en-US" altLang="zh-CN" b="1"/>
              <a:t>:              </a:t>
            </a:r>
          </a:p>
        </p:txBody>
      </p: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1422400" y="1130300"/>
          <a:ext cx="697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3" imgW="6972300" imgH="965200" progId="Equation.DSMT4">
                  <p:embed/>
                </p:oleObj>
              </mc:Choice>
              <mc:Fallback>
                <p:oleObj name="Equation" r:id="rId3" imgW="6972300" imgH="965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130300"/>
                        <a:ext cx="6972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1403350" y="2427288"/>
          <a:ext cx="571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5" imgW="5715000" imgH="965200" progId="Equation.DSMT4">
                  <p:embed/>
                </p:oleObj>
              </mc:Choice>
              <mc:Fallback>
                <p:oleObj name="Equation" r:id="rId5" imgW="5715000" imgH="965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7288"/>
                        <a:ext cx="5715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1425575" y="3683000"/>
          <a:ext cx="652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7" imgW="6527800" imgH="1041400" progId="Equation.DSMT4">
                  <p:embed/>
                </p:oleObj>
              </mc:Choice>
              <mc:Fallback>
                <p:oleObj name="Equation" r:id="rId7" imgW="6527800" imgH="1041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683000"/>
                        <a:ext cx="6527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73100" y="5013325"/>
            <a:ext cx="173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于是求得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1763713" y="549275"/>
          <a:ext cx="566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3" imgW="5664200" imgH="889000" progId="Equation.DSMT4">
                  <p:embed/>
                </p:oleObj>
              </mc:Choice>
              <mc:Fallback>
                <p:oleObj name="Equation" r:id="rId3" imgW="56642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5664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1782763" y="1728788"/>
          <a:ext cx="5651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5" imgW="5651500" imgH="977900" progId="Equation.DSMT4">
                  <p:embed/>
                </p:oleObj>
              </mc:Choice>
              <mc:Fallback>
                <p:oleObj name="Equation" r:id="rId5" imgW="5651500" imgH="977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1728788"/>
                        <a:ext cx="5651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73100" y="3036888"/>
            <a:ext cx="778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  </a:t>
            </a:r>
            <a:r>
              <a:rPr lang="zh-CN" altLang="en-US" b="1"/>
              <a:t>计算隐函数组的偏导数 </a:t>
            </a:r>
            <a:r>
              <a:rPr lang="en-US" altLang="zh-CN" b="1"/>
              <a:t>( </a:t>
            </a:r>
            <a:r>
              <a:rPr lang="zh-CN" altLang="en-US" b="1"/>
              <a:t>或导数 </a:t>
            </a:r>
            <a:r>
              <a:rPr lang="en-US" altLang="zh-CN" b="1"/>
              <a:t>) </a:t>
            </a:r>
            <a:r>
              <a:rPr lang="zh-CN" altLang="en-US" b="1"/>
              <a:t>比较繁琐</a:t>
            </a:r>
            <a:r>
              <a:rPr lang="en-US" altLang="zh-CN" b="1"/>
              <a:t>,   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65163" y="3740150"/>
            <a:ext cx="780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要学懂前两例所演示的方法 </a:t>
            </a:r>
            <a:r>
              <a:rPr lang="en-US" altLang="zh-CN" b="1"/>
              <a:t>( </a:t>
            </a:r>
            <a:r>
              <a:rPr lang="zh-CN" altLang="en-US" b="1"/>
              <a:t>利用雅可比矩阵和  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76275" y="4448175"/>
            <a:ext cx="788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雅可比行列式 </a:t>
            </a:r>
            <a:r>
              <a:rPr lang="en-US" altLang="zh-CN" b="1"/>
              <a:t>),  </a:t>
            </a:r>
            <a:r>
              <a:rPr lang="zh-CN" altLang="en-US" b="1"/>
              <a:t>掌握其中的规律</a:t>
            </a:r>
            <a:r>
              <a:rPr lang="en-US" altLang="zh-CN" b="1"/>
              <a:t>.  </a:t>
            </a:r>
            <a:r>
              <a:rPr lang="zh-CN" altLang="en-US" b="1"/>
              <a:t>这里特别需要  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746375" y="5214938"/>
            <a:ext cx="393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“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精心</a:t>
            </a:r>
            <a:r>
              <a:rPr lang="zh-CN" altLang="en-US" b="1">
                <a:solidFill>
                  <a:srgbClr val="0000FF"/>
                </a:solidFill>
              </a:rPr>
              <a:t>＋</a:t>
            </a:r>
            <a:r>
              <a:rPr lang="zh-CN" altLang="en-US" b="1">
                <a:solidFill>
                  <a:srgbClr val="FF0000"/>
                </a:solidFill>
              </a:rPr>
              <a:t>细心</a:t>
            </a:r>
            <a:r>
              <a:rPr lang="zh-CN" altLang="zh-CN" b="1">
                <a:solidFill>
                  <a:srgbClr val="0000FF"/>
                </a:solidFill>
              </a:rPr>
              <a:t>＋</a:t>
            </a:r>
            <a:r>
              <a:rPr lang="zh-CN" altLang="en-US" b="1">
                <a:solidFill>
                  <a:srgbClr val="FF0000"/>
                </a:solidFill>
              </a:rPr>
              <a:t>耐心 </a:t>
            </a:r>
            <a:r>
              <a:rPr lang="zh-CN" altLang="en-US" b="1">
                <a:solidFill>
                  <a:srgbClr val="0000FF"/>
                </a:solidFill>
              </a:rPr>
              <a:t>”</a:t>
            </a:r>
            <a:r>
              <a:rPr lang="en-US" altLang="zh-CN" b="1">
                <a:solidFill>
                  <a:srgbClr val="0000FF"/>
                </a:solidFill>
              </a:rPr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26" name="Rectangle 26"/>
              <p:cNvSpPr>
                <a:spLocks noChangeArrowheads="1"/>
              </p:cNvSpPr>
              <p:nvPr/>
            </p:nvSpPr>
            <p:spPr bwMode="auto">
              <a:xfrm>
                <a:off x="395536" y="260648"/>
                <a:ext cx="70497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solidFill>
                      <a:srgbClr val="0000FF"/>
                    </a:solidFill>
                  </a:rPr>
                  <a:t>解法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2  </a:t>
                </a:r>
                <a:r>
                  <a:rPr lang="zh-CN" altLang="en-US" sz="2400" b="1" dirty="0"/>
                  <a:t>设</a:t>
                </a:r>
                <a:r>
                  <a:rPr lang="zh-CN" altLang="en-US" sz="2400" b="1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i="0" dirty="0" smtClean="0">
                    <a:latin typeface="+mj-lt"/>
                  </a:rPr>
                  <a:t>由</a:t>
                </a:r>
                <a:r>
                  <a:rPr lang="zh-CN" altLang="en-US" sz="2400" b="1" dirty="0" smtClean="0"/>
                  <a:t>方程组 </a:t>
                </a:r>
                <a:r>
                  <a:rPr lang="en-US" altLang="zh-CN" sz="2400" b="1" dirty="0" smtClean="0"/>
                  <a:t>    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5626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60648"/>
                <a:ext cx="704975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17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24172"/>
              </p:ext>
            </p:extLst>
          </p:nvPr>
        </p:nvGraphicFramePr>
        <p:xfrm>
          <a:off x="1907704" y="764704"/>
          <a:ext cx="4968552" cy="48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6" name="Equation" r:id="rId4" imgW="5181600" imgH="508000" progId="Equation.DSMT4">
                  <p:embed/>
                </p:oleObj>
              </mc:Choice>
              <mc:Fallback>
                <p:oleObj name="Equation" r:id="rId4" imgW="51816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4968552" cy="487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83568" y="1340768"/>
            <a:ext cx="4672013" cy="720725"/>
            <a:chOff x="418" y="1473"/>
            <a:chExt cx="2943" cy="454"/>
          </a:xfrm>
        </p:grpSpPr>
        <p:graphicFrame>
          <p:nvGraphicFramePr>
            <p:cNvPr id="256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081627"/>
                </p:ext>
              </p:extLst>
            </p:nvPr>
          </p:nvGraphicFramePr>
          <p:xfrm>
            <a:off x="2641" y="1473"/>
            <a:ext cx="72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97" name="Equation" r:id="rId6" imgW="1371600" imgH="863600" progId="Equation.DSMT4">
                    <p:embed/>
                  </p:oleObj>
                </mc:Choice>
                <mc:Fallback>
                  <p:oleObj name="Equation" r:id="rId6" imgW="1371600" imgH="863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" y="1473"/>
                          <a:ext cx="720" cy="4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418" y="1523"/>
              <a:ext cx="26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b="1" dirty="0"/>
                <a:t>所确定的隐函数组</a:t>
              </a:r>
              <a:r>
                <a:rPr lang="en-US" altLang="zh-CN" sz="2400" b="1" dirty="0"/>
                <a:t>.  </a:t>
              </a:r>
              <a:r>
                <a:rPr lang="zh-CN" altLang="en-US" sz="2400" b="1" dirty="0"/>
                <a:t>试求 </a:t>
              </a:r>
              <a:r>
                <a:rPr lang="zh-CN" altLang="en-US" sz="2400" dirty="0"/>
                <a:t>  </a:t>
              </a:r>
            </a:p>
          </p:txBody>
        </p:sp>
      </p:grp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827584" y="1916832"/>
            <a:ext cx="2735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解  </a:t>
            </a:r>
            <a:r>
              <a:rPr lang="zh-CN" altLang="en-US" sz="2400" b="1" dirty="0" smtClean="0"/>
              <a:t>微分方程组：   </a:t>
            </a:r>
            <a:endParaRPr lang="zh-CN" altLang="en-US" sz="2400" b="1" dirty="0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539552" y="5877272"/>
            <a:ext cx="4005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从而得到四个偏导数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   </a:t>
            </a:r>
            <a:endParaRPr lang="zh-CN" altLang="en-US" sz="2400" b="1" dirty="0"/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486963"/>
              </p:ext>
            </p:extLst>
          </p:nvPr>
        </p:nvGraphicFramePr>
        <p:xfrm>
          <a:off x="1547664" y="2492896"/>
          <a:ext cx="453390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8" name="Equation" r:id="rId8" imgW="4533840" imgH="990360" progId="Equation.DSMT4">
                  <p:embed/>
                </p:oleObj>
              </mc:Choice>
              <mc:Fallback>
                <p:oleObj name="Equation" r:id="rId8" imgW="4533840" imgH="990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92896"/>
                        <a:ext cx="4533900" cy="792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87624" y="3284984"/>
                <a:ext cx="4448397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𝒅𝒚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𝒗𝒚𝒅𝒗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84984"/>
                <a:ext cx="4448397" cy="7993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43608" y="4221088"/>
                <a:ext cx="5571846" cy="1479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𝒅𝒗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(∗)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+(∗)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𝒅𝒚</m:t>
                                </m:r>
                              </m:e>
                            </m:mr>
                          </m: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21088"/>
                <a:ext cx="5571846" cy="14793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1763713" y="333375"/>
            <a:ext cx="6192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三、反函数组与坐标变换 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50875" y="111442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设有一函数组      </a:t>
            </a:r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1771650" y="1684338"/>
          <a:ext cx="664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Equation" r:id="rId3" imgW="6642100" imgH="482600" progId="Equation.DSMT4">
                  <p:embed/>
                </p:oleObj>
              </mc:Choice>
              <mc:Fallback>
                <p:oleObj name="Equation" r:id="rId3" imgW="6642100" imgH="4826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684338"/>
                        <a:ext cx="6642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50875" y="2395538"/>
            <a:ext cx="6764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它确定了一个映射 </a:t>
            </a:r>
            <a:r>
              <a:rPr lang="en-US" altLang="zh-CN" b="1"/>
              <a:t>( </a:t>
            </a:r>
            <a:r>
              <a:rPr lang="zh-CN" altLang="en-US" b="1"/>
              <a:t>或变换 </a:t>
            </a:r>
            <a:r>
              <a:rPr lang="en-US" altLang="zh-CN" b="1"/>
              <a:t>) :                      </a:t>
            </a:r>
          </a:p>
        </p:txBody>
      </p:sp>
      <p:grpSp>
        <p:nvGrpSpPr>
          <p:cNvPr id="28703" name="Group 31"/>
          <p:cNvGrpSpPr>
            <a:grpSpLocks/>
          </p:cNvGrpSpPr>
          <p:nvPr/>
        </p:nvGrpSpPr>
        <p:grpSpPr bwMode="auto">
          <a:xfrm>
            <a:off x="646113" y="4221163"/>
            <a:ext cx="8007350" cy="519112"/>
            <a:chOff x="407" y="2696"/>
            <a:chExt cx="5044" cy="327"/>
          </a:xfrm>
        </p:grpSpPr>
        <p:graphicFrame>
          <p:nvGraphicFramePr>
            <p:cNvPr id="28695" name="Object 23"/>
            <p:cNvGraphicFramePr>
              <a:graphicFrameLocks noChangeAspect="1"/>
            </p:cNvGraphicFramePr>
            <p:nvPr/>
          </p:nvGraphicFramePr>
          <p:xfrm>
            <a:off x="2688" y="2757"/>
            <a:ext cx="15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5" name="Equation" r:id="rId5" imgW="2514600" imgH="368300" progId="Equation.DSMT4">
                    <p:embed/>
                  </p:oleObj>
                </mc:Choice>
                <mc:Fallback>
                  <p:oleObj name="Equation" r:id="rId5" imgW="2514600" imgH="3683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57"/>
                          <a:ext cx="15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25"/>
            <p:cNvGraphicFramePr>
              <a:graphicFrameLocks noChangeAspect="1"/>
            </p:cNvGraphicFramePr>
            <p:nvPr/>
          </p:nvGraphicFramePr>
          <p:xfrm>
            <a:off x="4795" y="2771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6" name="Equation" r:id="rId7" imgW="291973" imgH="291973" progId="Equation.DSMT4">
                    <p:embed/>
                  </p:oleObj>
                </mc:Choice>
                <mc:Fallback>
                  <p:oleObj name="Equation" r:id="rId7" imgW="291973" imgH="291973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2771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07" y="2696"/>
              <a:ext cx="5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写成点函数形式</a:t>
              </a:r>
              <a:r>
                <a:rPr lang="en-US" altLang="zh-CN" b="1"/>
                <a:t>,  </a:t>
              </a:r>
              <a:r>
                <a:rPr lang="zh-CN" altLang="en-US" b="1"/>
                <a:t>即为                              并记    的   </a:t>
              </a:r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657225" y="4857750"/>
            <a:ext cx="8097838" cy="519113"/>
            <a:chOff x="414" y="3097"/>
            <a:chExt cx="5101" cy="327"/>
          </a:xfrm>
        </p:grpSpPr>
        <p:graphicFrame>
          <p:nvGraphicFramePr>
            <p:cNvPr id="28696" name="Object 24"/>
            <p:cNvGraphicFramePr>
              <a:graphicFrameLocks noChangeAspect="1"/>
            </p:cNvGraphicFramePr>
            <p:nvPr/>
          </p:nvGraphicFramePr>
          <p:xfrm>
            <a:off x="1156" y="3162"/>
            <a:ext cx="9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7" name="Equation" r:id="rId9" imgW="1574800" imgH="393700" progId="Equation.DSMT4">
                    <p:embed/>
                  </p:oleObj>
                </mc:Choice>
                <mc:Fallback>
                  <p:oleObj name="Equation" r:id="rId9" imgW="15748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62"/>
                          <a:ext cx="9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414" y="3097"/>
              <a:ext cx="5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象集为                    现在的问题是</a:t>
              </a:r>
              <a:r>
                <a:rPr lang="en-US" altLang="zh-CN" b="1"/>
                <a:t>:  </a:t>
              </a:r>
              <a:r>
                <a:rPr lang="zh-CN" altLang="en-US" b="1"/>
                <a:t>函数组 </a:t>
              </a:r>
              <a:r>
                <a:rPr lang="en-US" altLang="zh-CN" b="1"/>
                <a:t>(6) </a:t>
              </a:r>
              <a:r>
                <a:rPr lang="zh-CN" altLang="en-US" b="1"/>
                <a:t>满足   </a:t>
              </a:r>
            </a:p>
          </p:txBody>
        </p:sp>
      </p:grp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650875" y="5481638"/>
            <a:ext cx="6496050" cy="530225"/>
            <a:chOff x="410" y="3490"/>
            <a:chExt cx="4092" cy="334"/>
          </a:xfrm>
        </p:grpSpPr>
        <p:graphicFrame>
          <p:nvGraphicFramePr>
            <p:cNvPr id="28698" name="Object 26"/>
            <p:cNvGraphicFramePr>
              <a:graphicFrameLocks noChangeAspect="1"/>
            </p:cNvGraphicFramePr>
            <p:nvPr/>
          </p:nvGraphicFramePr>
          <p:xfrm>
            <a:off x="1786" y="3577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8" name="Equation" r:id="rId11" imgW="279279" imgH="291973" progId="Equation.DSMT4">
                    <p:embed/>
                  </p:oleObj>
                </mc:Choice>
                <mc:Fallback>
                  <p:oleObj name="Equation" r:id="rId11" imgW="279279" imgH="291973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3577"/>
                          <a:ext cx="1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9" name="Object 27"/>
            <p:cNvGraphicFramePr>
              <a:graphicFrameLocks noChangeAspect="1"/>
            </p:cNvGraphicFramePr>
            <p:nvPr/>
          </p:nvGraphicFramePr>
          <p:xfrm>
            <a:off x="3152" y="3490"/>
            <a:ext cx="4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9" name="Equation" r:id="rId13" imgW="749300" imgH="508000" progId="Equation.DSMT4">
                    <p:embed/>
                  </p:oleObj>
                </mc:Choice>
                <mc:Fallback>
                  <p:oleObj name="Equation" r:id="rId13" imgW="749300" imgH="508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490"/>
                          <a:ext cx="47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10" y="3524"/>
              <a:ext cx="40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/>
                <a:t>何种条件时</a:t>
              </a:r>
              <a:r>
                <a:rPr lang="en-US" altLang="zh-CN" b="1"/>
                <a:t>,      </a:t>
              </a:r>
              <a:r>
                <a:rPr lang="zh-CN" altLang="en-US" b="1"/>
                <a:t>存在逆变换           即存在       </a:t>
              </a:r>
            </a:p>
          </p:txBody>
        </p:sp>
      </p:grp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3203575" y="3621088"/>
          <a:ext cx="2705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Equation" r:id="rId15" imgW="2705100" imgH="355600" progId="Equation.DSMT4">
                  <p:embed/>
                </p:oleObj>
              </mc:Choice>
              <mc:Fallback>
                <p:oleObj name="Equation" r:id="rId15" imgW="2705100" imgH="355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21088"/>
                        <a:ext cx="2705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3492500" y="2979738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Equation" r:id="rId17" imgW="1930400" imgH="482600" progId="Equation.DSMT4">
                  <p:embed/>
                </p:oleObj>
              </mc:Choice>
              <mc:Fallback>
                <p:oleObj name="Equation" r:id="rId17" imgW="1930400" imgH="482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79738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3297238" y="1128713"/>
          <a:ext cx="2654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3" imgW="2654300" imgH="355600" progId="Equation.DSMT4">
                  <p:embed/>
                </p:oleObj>
              </mc:Choice>
              <mc:Fallback>
                <p:oleObj name="Equation" r:id="rId3" imgW="2654300" imgH="3556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128713"/>
                        <a:ext cx="2654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2676525" y="1651000"/>
          <a:ext cx="391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Equation" r:id="rId5" imgW="3911600" imgH="482600" progId="Equation.DSMT4">
                  <p:embed/>
                </p:oleObj>
              </mc:Choice>
              <mc:Fallback>
                <p:oleObj name="Equation" r:id="rId5" imgW="3911600" imgH="482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651000"/>
                        <a:ext cx="3911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3419475" y="476250"/>
          <a:ext cx="214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Equation" r:id="rId7" imgW="2146300" imgH="482600" progId="Equation.DSMT4">
                  <p:embed/>
                </p:oleObj>
              </mc:Choice>
              <mc:Fallback>
                <p:oleObj name="Equation" r:id="rId7" imgW="2146300" imgH="482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76250"/>
                        <a:ext cx="214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61988" y="233838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亦即存在一个函数组          </a:t>
            </a:r>
          </a:p>
        </p:txBody>
      </p:sp>
      <p:graphicFrame>
        <p:nvGraphicFramePr>
          <p:cNvPr id="29732" name="Object 36"/>
          <p:cNvGraphicFramePr>
            <a:graphicFrameLocks noChangeAspect="1"/>
          </p:cNvGraphicFramePr>
          <p:nvPr/>
        </p:nvGraphicFramePr>
        <p:xfrm>
          <a:off x="2246313" y="3035300"/>
          <a:ext cx="613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Equation" r:id="rId9" imgW="6134100" imgH="393700" progId="Equation.DSMT4">
                  <p:embed/>
                </p:oleObj>
              </mc:Choice>
              <mc:Fallback>
                <p:oleObj name="Equation" r:id="rId9" imgW="6134100" imgH="3937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035300"/>
                        <a:ext cx="6134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3" name="Object 37"/>
          <p:cNvGraphicFramePr>
            <a:graphicFrameLocks noChangeAspect="1"/>
          </p:cNvGraphicFramePr>
          <p:nvPr/>
        </p:nvGraphicFramePr>
        <p:xfrm>
          <a:off x="1476375" y="4284663"/>
          <a:ext cx="637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Equation" r:id="rId11" imgW="6375400" imgH="368300" progId="Equation.DSMT4">
                  <p:embed/>
                </p:oleObj>
              </mc:Choice>
              <mc:Fallback>
                <p:oleObj name="Equation" r:id="rId11" imgW="6375400" imgH="3683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84663"/>
                        <a:ext cx="6375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661988" y="3595688"/>
            <a:ext cx="1893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使得满足                 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652463" y="4854575"/>
            <a:ext cx="786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这样的函数组 </a:t>
            </a:r>
            <a:r>
              <a:rPr lang="en-US" altLang="zh-CN" b="1"/>
              <a:t>(7) </a:t>
            </a:r>
            <a:r>
              <a:rPr lang="zh-CN" altLang="en-US" b="1"/>
              <a:t>称为函数组 </a:t>
            </a:r>
            <a:r>
              <a:rPr lang="en-US" altLang="zh-CN" b="1"/>
              <a:t>(6)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0000CC"/>
                </a:solidFill>
              </a:rPr>
              <a:t>反函数组</a:t>
            </a:r>
            <a:r>
              <a:rPr lang="en-US" altLang="zh-CN" b="1"/>
              <a:t>.  </a:t>
            </a:r>
            <a:r>
              <a:rPr lang="zh-CN" altLang="en-US" b="1"/>
              <a:t>它  </a:t>
            </a: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633413" y="5502275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的存在性问题可化为隐函数组的相应问题来处理</a:t>
            </a:r>
            <a:r>
              <a:rPr lang="en-US" altLang="zh-CN" b="1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61988" y="476250"/>
            <a:ext cx="682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为此</a:t>
            </a:r>
            <a:r>
              <a:rPr lang="en-US" altLang="zh-CN" b="1"/>
              <a:t>,  </a:t>
            </a:r>
            <a:r>
              <a:rPr lang="zh-CN" altLang="en-US" b="1"/>
              <a:t>首先把方程组 </a:t>
            </a:r>
            <a:r>
              <a:rPr lang="en-US" altLang="zh-CN" b="1"/>
              <a:t>(6) </a:t>
            </a:r>
            <a:r>
              <a:rPr lang="zh-CN" altLang="en-US" b="1"/>
              <a:t>改写为                     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2273300" y="1147763"/>
          <a:ext cx="610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3" imgW="6108700" imgH="977900" progId="Equation.DSMT4">
                  <p:embed/>
                </p:oleObj>
              </mc:Choice>
              <mc:Fallback>
                <p:oleObj name="Equation" r:id="rId3" imgW="6108700" imgH="977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147763"/>
                        <a:ext cx="6108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61988" y="2420938"/>
            <a:ext cx="76231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然后将定理 </a:t>
            </a:r>
            <a:r>
              <a:rPr lang="en-US" altLang="zh-CN" b="1"/>
              <a:t>18. 4 </a:t>
            </a:r>
            <a:r>
              <a:rPr lang="zh-CN" altLang="en-US" b="1"/>
              <a:t>应用于 </a:t>
            </a:r>
            <a:r>
              <a:rPr lang="en-US" altLang="zh-CN" b="1"/>
              <a:t>(8) ,  </a:t>
            </a:r>
            <a:r>
              <a:rPr lang="zh-CN" altLang="en-US" b="1"/>
              <a:t>即得下述定理</a:t>
            </a:r>
            <a:r>
              <a:rPr lang="en-US" altLang="zh-CN" b="1"/>
              <a:t>.       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52463" y="2997200"/>
            <a:ext cx="797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定理 </a:t>
            </a:r>
            <a:r>
              <a:rPr lang="en-US" altLang="zh-CN" b="1">
                <a:solidFill>
                  <a:srgbClr val="FF0000"/>
                </a:solidFill>
              </a:rPr>
              <a:t>18. 5</a:t>
            </a:r>
            <a:r>
              <a:rPr lang="en-US" altLang="zh-CN" b="1">
                <a:solidFill>
                  <a:srgbClr val="0000FF"/>
                </a:solidFill>
              </a:rPr>
              <a:t> (</a:t>
            </a:r>
            <a:r>
              <a:rPr lang="zh-CN" altLang="en-US" b="1">
                <a:solidFill>
                  <a:srgbClr val="0000FF"/>
                </a:solidFill>
              </a:rPr>
              <a:t>反函数组定理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 b="1">
                <a:solidFill>
                  <a:srgbClr val="0000CC"/>
                </a:solidFill>
              </a:rPr>
              <a:t>  </a:t>
            </a:r>
            <a:r>
              <a:rPr lang="zh-CN" altLang="en-US" b="1"/>
              <a:t>设 </a:t>
            </a:r>
            <a:r>
              <a:rPr lang="en-US" altLang="zh-CN" b="1"/>
              <a:t>(6) </a:t>
            </a:r>
            <a:r>
              <a:rPr lang="zh-CN" altLang="en-US" b="1"/>
              <a:t>中函数在某区域  </a:t>
            </a:r>
          </a:p>
        </p:txBody>
      </p:sp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1262063" y="4868863"/>
          <a:ext cx="6515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Equation" r:id="rId5" imgW="6515100" imgH="977900" progId="Equation.DSMT4">
                  <p:embed/>
                </p:oleObj>
              </mc:Choice>
              <mc:Fallback>
                <p:oleObj name="Equation" r:id="rId5" imgW="6515100" imgH="9779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868863"/>
                        <a:ext cx="6515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777875" y="3654425"/>
            <a:ext cx="7505700" cy="528638"/>
            <a:chOff x="490" y="2302"/>
            <a:chExt cx="4728" cy="333"/>
          </a:xfrm>
        </p:grpSpPr>
        <p:graphicFrame>
          <p:nvGraphicFramePr>
            <p:cNvPr id="30748" name="Object 28"/>
            <p:cNvGraphicFramePr>
              <a:graphicFrameLocks noChangeAspect="1"/>
            </p:cNvGraphicFramePr>
            <p:nvPr/>
          </p:nvGraphicFramePr>
          <p:xfrm>
            <a:off x="490" y="2302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7" name="Equation" r:id="rId7" imgW="1104421" imgH="406224" progId="Equation.DSMT4">
                    <p:embed/>
                  </p:oleObj>
                </mc:Choice>
                <mc:Fallback>
                  <p:oleObj name="Equation" r:id="rId7" imgW="1104421" imgH="406224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302"/>
                          <a:ext cx="69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Object 29"/>
            <p:cNvGraphicFramePr>
              <a:graphicFrameLocks noChangeAspect="1"/>
            </p:cNvGraphicFramePr>
            <p:nvPr/>
          </p:nvGraphicFramePr>
          <p:xfrm>
            <a:off x="3808" y="2352"/>
            <a:ext cx="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8" name="Equation" r:id="rId9" imgW="1459866" imgH="431613" progId="Equation.DSMT4">
                    <p:embed/>
                  </p:oleObj>
                </mc:Choice>
                <mc:Fallback>
                  <p:oleObj name="Equation" r:id="rId9" imgW="1459866" imgH="43161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2352"/>
                          <a:ext cx="9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0" name="Object 30"/>
            <p:cNvGraphicFramePr>
              <a:graphicFrameLocks noChangeAspect="1"/>
            </p:cNvGraphicFramePr>
            <p:nvPr/>
          </p:nvGraphicFramePr>
          <p:xfrm>
            <a:off x="5026" y="2391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9" name="Equation" r:id="rId11" imgW="304668" imgH="291973" progId="Equation.DSMT4">
                    <p:embed/>
                  </p:oleObj>
                </mc:Choice>
                <mc:Fallback>
                  <p:oleObj name="Equation" r:id="rId11" imgW="304668" imgH="29197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2391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1168" y="2308"/>
              <a:ext cx="3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上具有连续的一阶偏导数</a:t>
              </a:r>
              <a:r>
                <a:rPr lang="en-US" altLang="zh-CN" b="1"/>
                <a:t>,                  </a:t>
              </a:r>
              <a:r>
                <a:rPr lang="zh-CN" altLang="en-US" b="1"/>
                <a:t>是  </a:t>
              </a:r>
            </a:p>
          </p:txBody>
        </p:sp>
      </p:grp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628650" y="4278313"/>
            <a:ext cx="2071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的内点</a:t>
            </a:r>
            <a:r>
              <a:rPr lang="en-US" altLang="zh-CN" b="1"/>
              <a:t>,  </a:t>
            </a:r>
            <a:r>
              <a:rPr lang="zh-CN" altLang="en-US" b="1"/>
              <a:t>且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633413" y="404813"/>
            <a:ext cx="7704137" cy="590550"/>
            <a:chOff x="399" y="255"/>
            <a:chExt cx="4853" cy="372"/>
          </a:xfrm>
        </p:grpSpPr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399" y="300"/>
              <a:ext cx="48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则在点                   的某邻域             内</a:t>
              </a:r>
              <a:r>
                <a:rPr lang="en-US" altLang="zh-CN" b="1"/>
                <a:t>,  </a:t>
              </a:r>
              <a:r>
                <a:rPr lang="zh-CN" altLang="en-US" b="1"/>
                <a:t>存在惟一  </a:t>
              </a:r>
            </a:p>
          </p:txBody>
        </p:sp>
        <p:grpSp>
          <p:nvGrpSpPr>
            <p:cNvPr id="31777" name="Group 33"/>
            <p:cNvGrpSpPr>
              <a:grpSpLocks/>
            </p:cNvGrpSpPr>
            <p:nvPr/>
          </p:nvGrpSpPr>
          <p:grpSpPr bwMode="auto">
            <a:xfrm>
              <a:off x="1156" y="255"/>
              <a:ext cx="2589" cy="344"/>
              <a:chOff x="1174" y="272"/>
              <a:chExt cx="2589" cy="344"/>
            </a:xfrm>
          </p:grpSpPr>
          <p:graphicFrame>
            <p:nvGraphicFramePr>
              <p:cNvPr id="31770" name="Object 26"/>
              <p:cNvGraphicFramePr>
                <a:graphicFrameLocks noChangeAspect="1"/>
              </p:cNvGraphicFramePr>
              <p:nvPr/>
            </p:nvGraphicFramePr>
            <p:xfrm>
              <a:off x="1174" y="272"/>
              <a:ext cx="928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9" name="Equation" r:id="rId3" imgW="1473200" imgH="546100" progId="Equation.DSMT4">
                      <p:embed/>
                    </p:oleObj>
                  </mc:Choice>
                  <mc:Fallback>
                    <p:oleObj name="Equation" r:id="rId3" imgW="1473200" imgH="54610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4" y="272"/>
                            <a:ext cx="928" cy="3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1" name="Object 27"/>
              <p:cNvGraphicFramePr>
                <a:graphicFrameLocks noChangeAspect="1"/>
              </p:cNvGraphicFramePr>
              <p:nvPr/>
            </p:nvGraphicFramePr>
            <p:xfrm>
              <a:off x="3147" y="272"/>
              <a:ext cx="616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0" name="Equation" r:id="rId5" imgW="977476" imgH="545863" progId="Equation.DSMT4">
                      <p:embed/>
                    </p:oleObj>
                  </mc:Choice>
                  <mc:Fallback>
                    <p:oleObj name="Equation" r:id="rId5" imgW="977476" imgH="545863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272"/>
                            <a:ext cx="616" cy="3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484438" y="1844675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1" name="Equation" r:id="rId7" imgW="4216400" imgH="431800" progId="Equation.DSMT4">
                  <p:embed/>
                </p:oleObj>
              </mc:Choice>
              <mc:Fallback>
                <p:oleObj name="Equation" r:id="rId7" imgW="4216400" imgH="431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421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1476375" y="3113088"/>
          <a:ext cx="637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2" name="Equation" r:id="rId9" imgW="6375400" imgH="368300" progId="Equation.DSMT4">
                  <p:embed/>
                </p:oleObj>
              </mc:Choice>
              <mc:Fallback>
                <p:oleObj name="Equation" r:id="rId9" imgW="6375400" imgH="3683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13088"/>
                        <a:ext cx="6375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673100" y="3594100"/>
            <a:ext cx="7705725" cy="733425"/>
            <a:chOff x="424" y="2183"/>
            <a:chExt cx="4854" cy="462"/>
          </a:xfrm>
        </p:grpSpPr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24" y="2183"/>
              <a:ext cx="4854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/>
                <a:t>此外</a:t>
              </a:r>
              <a:r>
                <a:rPr lang="en-US" altLang="zh-CN" b="1"/>
                <a:t>,  </a:t>
              </a:r>
              <a:r>
                <a:rPr lang="zh-CN" altLang="en-US" b="1"/>
                <a:t>反函数组 </a:t>
              </a:r>
              <a:r>
                <a:rPr lang="en-US" altLang="zh-CN" b="1"/>
                <a:t>(7) </a:t>
              </a:r>
              <a:r>
                <a:rPr lang="zh-CN" altLang="en-US" b="1"/>
                <a:t>在             内存在连续的一阶  </a:t>
              </a:r>
            </a:p>
          </p:txBody>
        </p:sp>
        <p:graphicFrame>
          <p:nvGraphicFramePr>
            <p:cNvPr id="31775" name="Object 31"/>
            <p:cNvGraphicFramePr>
              <a:graphicFrameLocks noChangeAspect="1"/>
            </p:cNvGraphicFramePr>
            <p:nvPr/>
          </p:nvGraphicFramePr>
          <p:xfrm>
            <a:off x="2660" y="2282"/>
            <a:ext cx="6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3" name="Equation" r:id="rId11" imgW="977476" imgH="545863" progId="Equation.DSMT4">
                    <p:embed/>
                  </p:oleObj>
                </mc:Choice>
                <mc:Fallback>
                  <p:oleObj name="Equation" r:id="rId11" imgW="977476" imgH="54586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0" y="2282"/>
                          <a:ext cx="61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2620963" y="5086350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4" name="Equation" r:id="rId12" imgW="3581400" imgH="863600" progId="Equation.DSMT4">
                  <p:embed/>
                </p:oleObj>
              </mc:Choice>
              <mc:Fallback>
                <p:oleObj name="Equation" r:id="rId12" imgW="3581400" imgH="863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086350"/>
                        <a:ext cx="3581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684213" y="1196975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的一组反函数 </a:t>
            </a:r>
            <a:r>
              <a:rPr lang="en-US" altLang="zh-CN" b="1"/>
              <a:t>(7) ,  </a:t>
            </a:r>
            <a:r>
              <a:rPr lang="zh-CN" altLang="en-US" b="1"/>
              <a:t>使得 </a:t>
            </a:r>
          </a:p>
        </p:txBody>
      </p:sp>
      <p:graphicFrame>
        <p:nvGraphicFramePr>
          <p:cNvPr id="31782" name="Object 38"/>
          <p:cNvGraphicFramePr>
            <a:graphicFrameLocks noChangeAspect="1"/>
          </p:cNvGraphicFramePr>
          <p:nvPr/>
        </p:nvGraphicFramePr>
        <p:xfrm>
          <a:off x="2555875" y="2478088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5" name="Equation" r:id="rId14" imgW="3949700" imgH="431800" progId="Equation.DSMT4">
                  <p:embed/>
                </p:oleObj>
              </mc:Choice>
              <mc:Fallback>
                <p:oleObj name="Equation" r:id="rId14" imgW="3949700" imgH="4318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78088"/>
                        <a:ext cx="394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684213" y="4278313"/>
            <a:ext cx="30241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偏导数</a:t>
            </a:r>
            <a:r>
              <a:rPr lang="en-US" altLang="zh-CN" b="1"/>
              <a:t>;  </a:t>
            </a:r>
            <a:r>
              <a:rPr lang="zh-CN" altLang="en-US" b="1"/>
              <a:t>若记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2554288" y="520700"/>
            <a:ext cx="4754562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一、隐函数组概念 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69925" y="137636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设有一组方程     </a:t>
            </a:r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3354388" y="2009775"/>
          <a:ext cx="4813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" name="Equation" r:id="rId3" imgW="4813300" imgH="1143000" progId="Equation.DSMT4">
                  <p:embed/>
                </p:oleObj>
              </mc:Choice>
              <mc:Fallback>
                <p:oleObj name="Equation" r:id="rId3" imgW="4813300" imgH="11430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009775"/>
                        <a:ext cx="4813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84213" y="52149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则称由 </a:t>
            </a:r>
            <a:r>
              <a:rPr lang="en-US" altLang="zh-CN" b="1"/>
              <a:t>(1) </a:t>
            </a:r>
            <a:r>
              <a:rPr lang="zh-CN" altLang="en-US" b="1"/>
              <a:t>确定了隐函数组 </a:t>
            </a:r>
          </a:p>
        </p:txBody>
      </p:sp>
      <p:grpSp>
        <p:nvGrpSpPr>
          <p:cNvPr id="11326" name="Group 62"/>
          <p:cNvGrpSpPr>
            <a:grpSpLocks/>
          </p:cNvGrpSpPr>
          <p:nvPr/>
        </p:nvGrpSpPr>
        <p:grpSpPr bwMode="auto">
          <a:xfrm>
            <a:off x="684213" y="4565650"/>
            <a:ext cx="7272337" cy="519113"/>
            <a:chOff x="431" y="2876"/>
            <a:chExt cx="4581" cy="327"/>
          </a:xfrm>
        </p:grpSpPr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31" y="2876"/>
              <a:ext cx="3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之对应</a:t>
              </a:r>
              <a:r>
                <a:rPr lang="en-US" altLang="zh-CN" b="1"/>
                <a:t>,  </a:t>
              </a:r>
              <a:r>
                <a:rPr lang="zh-CN" altLang="en-US" b="1"/>
                <a:t>能使</a:t>
              </a:r>
            </a:p>
          </p:txBody>
        </p:sp>
        <p:graphicFrame>
          <p:nvGraphicFramePr>
            <p:cNvPr id="11295" name="Object 31"/>
            <p:cNvGraphicFramePr>
              <a:graphicFrameLocks noChangeAspect="1"/>
            </p:cNvGraphicFramePr>
            <p:nvPr/>
          </p:nvGraphicFramePr>
          <p:xfrm>
            <a:off x="1860" y="2920"/>
            <a:ext cx="31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" name="Equation" r:id="rId5" imgW="5003800" imgH="431800" progId="Equation.DSMT4">
                    <p:embed/>
                  </p:oleObj>
                </mc:Choice>
                <mc:Fallback>
                  <p:oleObj name="Equation" r:id="rId5" imgW="5003800" imgH="4318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920"/>
                          <a:ext cx="31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4" name="Group 60"/>
          <p:cNvGrpSpPr>
            <a:grpSpLocks/>
          </p:cNvGrpSpPr>
          <p:nvPr/>
        </p:nvGrpSpPr>
        <p:grpSpPr bwMode="auto">
          <a:xfrm>
            <a:off x="655638" y="3308350"/>
            <a:ext cx="7335837" cy="519113"/>
            <a:chOff x="413" y="2084"/>
            <a:chExt cx="4621" cy="327"/>
          </a:xfrm>
        </p:grpSpPr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413" y="2084"/>
              <a:ext cx="4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其中              定义在                若存在     </a:t>
              </a:r>
            </a:p>
          </p:txBody>
        </p:sp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4018" y="2097"/>
            <a:ext cx="10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" name="Equation" r:id="rId7" imgW="1612900" imgH="444500" progId="Equation.DSMT4">
                    <p:embed/>
                  </p:oleObj>
                </mc:Choice>
                <mc:Fallback>
                  <p:oleObj name="Equation" r:id="rId7" imgW="1612900" imgH="4445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2097"/>
                          <a:ext cx="10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3"/>
            <p:cNvGraphicFramePr>
              <a:graphicFrameLocks noChangeAspect="1"/>
            </p:cNvGraphicFramePr>
            <p:nvPr/>
          </p:nvGraphicFramePr>
          <p:xfrm>
            <a:off x="2442" y="2112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" name="Equation" r:id="rId9" imgW="1218671" imgH="406224" progId="Equation.DSMT4">
                    <p:embed/>
                  </p:oleObj>
                </mc:Choice>
                <mc:Fallback>
                  <p:oleObj name="Equation" r:id="rId9" imgW="1218671" imgH="406224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2112"/>
                          <a:ext cx="76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9" name="Object 55"/>
            <p:cNvGraphicFramePr>
              <a:graphicFrameLocks noChangeAspect="1"/>
            </p:cNvGraphicFramePr>
            <p:nvPr/>
          </p:nvGraphicFramePr>
          <p:xfrm>
            <a:off x="961" y="2133"/>
            <a:ext cx="6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5" name="Equation" r:id="rId11" imgW="1104900" imgH="431800" progId="Equation.DSMT4">
                    <p:embed/>
                  </p:oleObj>
                </mc:Choice>
                <mc:Fallback>
                  <p:oleObj name="Equation" r:id="rId11" imgW="1104900" imgH="4318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2133"/>
                          <a:ext cx="6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673100" y="3902075"/>
            <a:ext cx="7499350" cy="550863"/>
            <a:chOff x="424" y="2458"/>
            <a:chExt cx="4724" cy="347"/>
          </a:xfrm>
        </p:grpSpPr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424" y="2478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使得对于任给的 </a:t>
              </a:r>
            </a:p>
          </p:txBody>
        </p:sp>
        <p:graphicFrame>
          <p:nvGraphicFramePr>
            <p:cNvPr id="11289" name="Object 25"/>
            <p:cNvGraphicFramePr>
              <a:graphicFrameLocks noChangeAspect="1"/>
            </p:cNvGraphicFramePr>
            <p:nvPr/>
          </p:nvGraphicFramePr>
          <p:xfrm>
            <a:off x="2057" y="2523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6" name="Equation" r:id="rId13" imgW="1562100" imgH="393700" progId="Equation.DSMT4">
                    <p:embed/>
                  </p:oleObj>
                </mc:Choice>
                <mc:Fallback>
                  <p:oleObj name="Equation" r:id="rId13" imgW="1562100" imgH="3937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2523"/>
                          <a:ext cx="9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7"/>
            <p:cNvGraphicFramePr>
              <a:graphicFrameLocks noChangeAspect="1"/>
            </p:cNvGraphicFramePr>
            <p:nvPr/>
          </p:nvGraphicFramePr>
          <p:xfrm>
            <a:off x="4028" y="2506"/>
            <a:ext cx="11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7" name="Equation" r:id="rId15" imgW="1777229" imgH="406224" progId="Equation.DSMT4">
                    <p:embed/>
                  </p:oleObj>
                </mc:Choice>
                <mc:Fallback>
                  <p:oleObj name="Equation" r:id="rId15" imgW="1777229" imgH="406224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2506"/>
                          <a:ext cx="112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051" y="245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有惟一的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657225" y="454025"/>
            <a:ext cx="130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则有 </a:t>
            </a:r>
          </a:p>
        </p:txBody>
      </p:sp>
      <p:graphicFrame>
        <p:nvGraphicFramePr>
          <p:cNvPr id="32810" name="Object 42"/>
          <p:cNvGraphicFramePr>
            <a:graphicFrameLocks noChangeAspect="1"/>
          </p:cNvGraphicFramePr>
          <p:nvPr/>
        </p:nvGraphicFramePr>
        <p:xfrm>
          <a:off x="2311400" y="1125538"/>
          <a:ext cx="3987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3" imgW="3987800" imgH="2286000" progId="Equation.DSMT4">
                  <p:embed/>
                </p:oleObj>
              </mc:Choice>
              <mc:Fallback>
                <p:oleObj name="Equation" r:id="rId3" imgW="3987800" imgH="2286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125538"/>
                        <a:ext cx="39878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6" name="Group 48"/>
          <p:cNvGrpSpPr>
            <a:grpSpLocks/>
          </p:cNvGrpSpPr>
          <p:nvPr/>
        </p:nvGrpSpPr>
        <p:grpSpPr bwMode="auto">
          <a:xfrm>
            <a:off x="625475" y="3644900"/>
            <a:ext cx="6321425" cy="1668463"/>
            <a:chOff x="394" y="2296"/>
            <a:chExt cx="3982" cy="1051"/>
          </a:xfrm>
        </p:grpSpPr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394" y="2296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同理又有 </a:t>
              </a:r>
            </a:p>
          </p:txBody>
        </p:sp>
        <p:grpSp>
          <p:nvGrpSpPr>
            <p:cNvPr id="32811" name="Group 43"/>
            <p:cNvGrpSpPr>
              <a:grpSpLocks/>
            </p:cNvGrpSpPr>
            <p:nvPr/>
          </p:nvGrpSpPr>
          <p:grpSpPr bwMode="auto">
            <a:xfrm>
              <a:off x="884" y="2723"/>
              <a:ext cx="3492" cy="624"/>
              <a:chOff x="1157" y="2734"/>
              <a:chExt cx="3492" cy="624"/>
            </a:xfrm>
          </p:grpSpPr>
          <p:graphicFrame>
            <p:nvGraphicFramePr>
              <p:cNvPr id="32812" name="Object 44"/>
              <p:cNvGraphicFramePr>
                <a:graphicFrameLocks noChangeAspect="1"/>
              </p:cNvGraphicFramePr>
              <p:nvPr/>
            </p:nvGraphicFramePr>
            <p:xfrm>
              <a:off x="1157" y="2734"/>
              <a:ext cx="1224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6" name="Equation" r:id="rId5" imgW="1943100" imgH="990600" progId="Equation.DSMT4">
                      <p:embed/>
                    </p:oleObj>
                  </mc:Choice>
                  <mc:Fallback>
                    <p:oleObj name="Equation" r:id="rId5" imgW="1943100" imgH="99060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7" y="2734"/>
                            <a:ext cx="1224" cy="6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3" name="Object 45"/>
              <p:cNvGraphicFramePr>
                <a:graphicFrameLocks noChangeAspect="1"/>
              </p:cNvGraphicFramePr>
              <p:nvPr/>
            </p:nvGraphicFramePr>
            <p:xfrm>
              <a:off x="2441" y="2765"/>
              <a:ext cx="2208" cy="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87" name="Equation" r:id="rId7" imgW="3505200" imgH="939800" progId="Equation.DSMT4">
                      <p:embed/>
                    </p:oleObj>
                  </mc:Choice>
                  <mc:Fallback>
                    <p:oleObj name="Equation" r:id="rId7" imgW="3505200" imgH="93980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1" y="2765"/>
                            <a:ext cx="2208" cy="5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2814" name="Object 46"/>
          <p:cNvGraphicFramePr>
            <a:graphicFrameLocks noChangeAspect="1"/>
          </p:cNvGraphicFramePr>
          <p:nvPr/>
        </p:nvGraphicFramePr>
        <p:xfrm>
          <a:off x="6973888" y="1147763"/>
          <a:ext cx="1397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Equation" r:id="rId9" imgW="1397000" imgH="4064000" progId="Equation.DSMT4">
                  <p:embed/>
                </p:oleObj>
              </mc:Choice>
              <mc:Fallback>
                <p:oleObj name="Equation" r:id="rId9" imgW="1397000" imgH="40640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1147763"/>
                        <a:ext cx="1397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633413" y="461963"/>
            <a:ext cx="615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由 </a:t>
            </a:r>
            <a:r>
              <a:rPr lang="en-US" altLang="zh-CN" b="1"/>
              <a:t>(9) </a:t>
            </a:r>
            <a:r>
              <a:rPr lang="zh-CN" altLang="en-US" b="1"/>
              <a:t>式进一步看到</a:t>
            </a:r>
            <a:r>
              <a:rPr lang="en-US" altLang="zh-CN" b="1"/>
              <a:t>:                             </a:t>
            </a:r>
            <a:r>
              <a:rPr lang="en-US" altLang="zh-CN"/>
              <a:t>  </a:t>
            </a:r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619250" y="1196975"/>
          <a:ext cx="3784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3" imgW="3784600" imgH="1079500" progId="Equation.DSMT4">
                  <p:embed/>
                </p:oleObj>
              </mc:Choice>
              <mc:Fallback>
                <p:oleObj name="Equation" r:id="rId3" imgW="3784600" imgH="1079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975"/>
                        <a:ext cx="3784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650875" y="3630613"/>
            <a:ext cx="7891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此式表示</a:t>
            </a:r>
            <a:r>
              <a:rPr lang="en-US" altLang="zh-CN" b="1"/>
              <a:t>:  </a:t>
            </a:r>
            <a:r>
              <a:rPr lang="zh-CN" altLang="en-US" b="1"/>
              <a:t>互为反函数组的 </a:t>
            </a:r>
            <a:r>
              <a:rPr lang="en-US" altLang="zh-CN" b="1"/>
              <a:t>(6) </a:t>
            </a:r>
            <a:r>
              <a:rPr lang="zh-CN" altLang="en-US" b="1"/>
              <a:t>与 </a:t>
            </a:r>
            <a:r>
              <a:rPr lang="en-US" altLang="zh-CN" b="1"/>
              <a:t>(7) ,  </a:t>
            </a:r>
            <a:r>
              <a:rPr lang="zh-CN" altLang="en-US" b="1"/>
              <a:t>它们的雅   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61988" y="427831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可比行列式互为倒数</a:t>
            </a:r>
            <a:r>
              <a:rPr lang="en-US" altLang="zh-CN" b="1"/>
              <a:t>,   </a:t>
            </a:r>
            <a:r>
              <a:rPr lang="zh-CN" altLang="en-US" b="1"/>
              <a:t>这和以前熟知的反函数求   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49288" y="5000625"/>
            <a:ext cx="75628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1"/>
              <a:t>导公式相类似</a:t>
            </a:r>
            <a:r>
              <a:rPr lang="en-US" altLang="zh-CN" b="1"/>
              <a:t>.  </a:t>
            </a:r>
            <a:r>
              <a:rPr lang="zh-CN" altLang="en-US" b="1"/>
              <a:t>于是可把一元函数的导数和函数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628650" y="5659438"/>
            <a:ext cx="76438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组 </a:t>
            </a:r>
            <a:r>
              <a:rPr lang="en-US" altLang="zh-CN" b="1"/>
              <a:t>(6) </a:t>
            </a:r>
            <a:r>
              <a:rPr lang="zh-CN" altLang="en-US" b="1"/>
              <a:t>的雅可比行列式看作对应物</a:t>
            </a:r>
            <a:r>
              <a:rPr lang="en-US" altLang="zh-CN" b="1"/>
              <a:t>.                        </a:t>
            </a:r>
          </a:p>
        </p:txBody>
      </p:sp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2700338" y="2492375"/>
          <a:ext cx="530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5" imgW="5308600" imgH="1028700" progId="Equation.DSMT4">
                  <p:embed/>
                </p:oleObj>
              </mc:Choice>
              <mc:Fallback>
                <p:oleObj name="Equation" r:id="rId5" imgW="5308600" imgH="1028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5308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11560" y="404664"/>
            <a:ext cx="2436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简单地 </a:t>
            </a:r>
            <a:r>
              <a:rPr lang="zh-CN" altLang="en-US" b="1" dirty="0" smtClean="0"/>
              <a:t>，由    </a:t>
            </a:r>
            <a:endParaRPr lang="zh-CN" altLang="en-US" b="1" dirty="0"/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3347864" y="476672"/>
          <a:ext cx="326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3" name="Equation" r:id="rId3" imgW="3263760" imgH="355320" progId="Equation.DSMT4">
                  <p:embed/>
                </p:oleObj>
              </mc:Choice>
              <mc:Fallback>
                <p:oleObj name="Equation" r:id="rId3" imgW="326376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6672"/>
                        <a:ext cx="3263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11560" y="1124744"/>
            <a:ext cx="288091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 smtClean="0"/>
              <a:t>得到</a:t>
            </a:r>
            <a:r>
              <a:rPr lang="en-US" altLang="zh-CN" b="1" dirty="0" smtClean="0"/>
              <a:t>                      </a:t>
            </a:r>
            <a:endParaRPr lang="en-US" altLang="zh-CN" b="1" dirty="0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1187624" y="1844824"/>
          <a:ext cx="6172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4" name="Equation" r:id="rId5" imgW="6172200" imgH="1091880" progId="Equation.DSMT4">
                  <p:embed/>
                </p:oleObj>
              </mc:Choice>
              <mc:Fallback>
                <p:oleObj name="Equation" r:id="rId5" imgW="6172200" imgH="1091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61722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763688" y="3140968"/>
          <a:ext cx="3454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5" name="Equation" r:id="rId7" imgW="3454200" imgH="1180800" progId="Equation.DSMT4">
                  <p:embed/>
                </p:oleObj>
              </mc:Choice>
              <mc:Fallback>
                <p:oleObj name="Equation" r:id="rId7" imgW="3454200" imgH="1180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40968"/>
                        <a:ext cx="34544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331640" y="4725144"/>
          <a:ext cx="365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6" name="Equation" r:id="rId9" imgW="3657600" imgH="863280" progId="Equation.DSMT4">
                  <p:embed/>
                </p:oleObj>
              </mc:Choice>
              <mc:Fallback>
                <p:oleObj name="Equation" r:id="rId9" imgW="3657600" imgH="863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365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2484438" y="1806575"/>
          <a:ext cx="406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Equation" r:id="rId3" imgW="4064000" imgH="393700" progId="Equation.DSMT4">
                  <p:embed/>
                </p:oleObj>
              </mc:Choice>
              <mc:Fallback>
                <p:oleObj name="Equation" r:id="rId3" imgW="4064000" imgH="3937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06575"/>
                        <a:ext cx="406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3" name="Group 33"/>
          <p:cNvGrpSpPr>
            <a:grpSpLocks/>
          </p:cNvGrpSpPr>
          <p:nvPr/>
        </p:nvGrpSpPr>
        <p:grpSpPr bwMode="auto">
          <a:xfrm>
            <a:off x="661988" y="476250"/>
            <a:ext cx="8007350" cy="519113"/>
            <a:chOff x="417" y="300"/>
            <a:chExt cx="5044" cy="327"/>
          </a:xfrm>
        </p:grpSpPr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417" y="300"/>
              <a:ext cx="5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3  </a:t>
              </a:r>
              <a:r>
                <a:rPr lang="zh-CN" altLang="en-US" b="1"/>
                <a:t>平面上点的直角坐标           与极坐标           之  </a:t>
              </a:r>
            </a:p>
          </p:txBody>
        </p:sp>
        <p:graphicFrame>
          <p:nvGraphicFramePr>
            <p:cNvPr id="46103" name="Object 23"/>
            <p:cNvGraphicFramePr>
              <a:graphicFrameLocks noChangeAspect="1"/>
            </p:cNvGraphicFramePr>
            <p:nvPr/>
          </p:nvGraphicFramePr>
          <p:xfrm>
            <a:off x="4513" y="349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8" name="Equation" r:id="rId5" imgW="774364" imgH="393529" progId="Equation.DSMT4">
                    <p:embed/>
                  </p:oleObj>
                </mc:Choice>
                <mc:Fallback>
                  <p:oleObj name="Equation" r:id="rId5" imgW="774364" imgH="393529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49"/>
                          <a:ext cx="48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6" name="Object 26"/>
            <p:cNvGraphicFramePr>
              <a:graphicFrameLocks noChangeAspect="1"/>
            </p:cNvGraphicFramePr>
            <p:nvPr/>
          </p:nvGraphicFramePr>
          <p:xfrm>
            <a:off x="3002" y="342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9" name="Equation" r:id="rId7" imgW="837836" imgH="393529" progId="Equation.DSMT4">
                    <p:embed/>
                  </p:oleObj>
                </mc:Choice>
                <mc:Fallback>
                  <p:oleObj name="Equation" r:id="rId7" imgW="837836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342"/>
                          <a:ext cx="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639763" y="108585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间的坐标变换为                 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673100" y="2420938"/>
            <a:ext cx="55181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试讨论它的逆变换</a:t>
            </a:r>
            <a:r>
              <a:rPr lang="en-US" altLang="zh-CN" b="1"/>
              <a:t>.                           </a:t>
            </a: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2339975" y="3716338"/>
          <a:ext cx="4394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Equation" r:id="rId9" imgW="4394200" imgH="1003300" progId="Equation.DSMT4">
                  <p:embed/>
                </p:oleObj>
              </mc:Choice>
              <mc:Fallback>
                <p:oleObj name="Equation" r:id="rId9" imgW="4394200" imgH="10033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4394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73100" y="301942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解  </a:t>
            </a:r>
            <a:r>
              <a:rPr lang="zh-CN" altLang="en-US" b="1"/>
              <a:t>由于       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633413" y="4926013"/>
            <a:ext cx="7939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因此除原点 </a:t>
            </a:r>
            <a:r>
              <a:rPr lang="en-US" altLang="zh-CN" b="1"/>
              <a:t>(</a:t>
            </a:r>
            <a:r>
              <a:rPr lang="en-US" altLang="zh-CN" b="1" i="1"/>
              <a:t>r </a:t>
            </a:r>
            <a:r>
              <a:rPr lang="en-US" altLang="zh-CN" b="1"/>
              <a:t>= 0) </a:t>
            </a:r>
            <a:r>
              <a:rPr lang="zh-CN" altLang="en-US" b="1"/>
              <a:t>外</a:t>
            </a:r>
            <a:r>
              <a:rPr lang="en-US" altLang="zh-CN" b="1"/>
              <a:t>,  </a:t>
            </a:r>
            <a:r>
              <a:rPr lang="zh-CN" altLang="en-US" b="1"/>
              <a:t>在其余一切点处</a:t>
            </a:r>
            <a:r>
              <a:rPr lang="en-US" altLang="zh-CN" b="1"/>
              <a:t>,  </a:t>
            </a:r>
            <a:r>
              <a:rPr lang="en-US" altLang="zh-CN" b="1" i="1"/>
              <a:t>T </a:t>
            </a:r>
            <a:r>
              <a:rPr lang="zh-CN" altLang="en-US" b="1"/>
              <a:t>存在     </a:t>
            </a:r>
          </a:p>
        </p:txBody>
      </p:sp>
      <p:grpSp>
        <p:nvGrpSpPr>
          <p:cNvPr id="46114" name="Group 34"/>
          <p:cNvGrpSpPr>
            <a:grpSpLocks/>
          </p:cNvGrpSpPr>
          <p:nvPr/>
        </p:nvGrpSpPr>
        <p:grpSpPr bwMode="auto">
          <a:xfrm>
            <a:off x="668338" y="5595938"/>
            <a:ext cx="1992312" cy="519112"/>
            <a:chOff x="421" y="3525"/>
            <a:chExt cx="1255" cy="327"/>
          </a:xfrm>
        </p:grpSpPr>
        <p:graphicFrame>
          <p:nvGraphicFramePr>
            <p:cNvPr id="46107" name="Object 27"/>
            <p:cNvGraphicFramePr>
              <a:graphicFrameLocks noChangeAspect="1"/>
            </p:cNvGraphicFramePr>
            <p:nvPr/>
          </p:nvGraphicFramePr>
          <p:xfrm>
            <a:off x="1228" y="3528"/>
            <a:ext cx="44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1" name="Equation" r:id="rId11" imgW="711200" imgH="508000" progId="Equation.DSMT4">
                    <p:embed/>
                  </p:oleObj>
                </mc:Choice>
                <mc:Fallback>
                  <p:oleObj name="Equation" r:id="rId11" imgW="711200" imgH="5080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528"/>
                          <a:ext cx="44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421" y="352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逆变换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2713038" y="1484313"/>
          <a:ext cx="4064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3" imgW="4064000" imgH="1866900" progId="Equation.DSMT4">
                  <p:embed/>
                </p:oleObj>
              </mc:Choice>
              <mc:Fallback>
                <p:oleObj name="Equation" r:id="rId3" imgW="4064000" imgH="1866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484313"/>
                        <a:ext cx="40640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2149475" y="3644900"/>
          <a:ext cx="466725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7" name="Equation" r:id="rId5" imgW="4610100" imgH="2006600" progId="Equation.DSMT4">
                  <p:embed/>
                </p:oleObj>
              </mc:Choice>
              <mc:Fallback>
                <p:oleObj name="Equation" r:id="rId5" imgW="4610100" imgH="2006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644900"/>
                        <a:ext cx="4667250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738438" y="527050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7" imgW="2082800" imgH="609600" progId="Equation.DSMT4">
                  <p:embed/>
                </p:oleObj>
              </mc:Choice>
              <mc:Fallback>
                <p:oleObj name="Equation" r:id="rId7" imgW="2082800" imgH="60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27050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3" name="Group 41"/>
          <p:cNvGrpSpPr>
            <a:grpSpLocks/>
          </p:cNvGrpSpPr>
          <p:nvPr/>
        </p:nvGrpSpPr>
        <p:grpSpPr bwMode="auto">
          <a:xfrm>
            <a:off x="657225" y="454025"/>
            <a:ext cx="7918450" cy="519113"/>
            <a:chOff x="414" y="286"/>
            <a:chExt cx="4988" cy="327"/>
          </a:xfrm>
        </p:grpSpPr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414" y="286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4  </a:t>
              </a:r>
              <a:r>
                <a:rPr lang="zh-CN" altLang="en-US" b="1"/>
                <a:t>空间直角坐标              与球坐标               之间  </a:t>
              </a:r>
            </a:p>
          </p:txBody>
        </p:sp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2307" y="346"/>
            <a:ext cx="6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9" name="Equation" r:id="rId3" imgW="1104900" imgH="368300" progId="Equation.DSMT4">
                    <p:embed/>
                  </p:oleObj>
                </mc:Choice>
                <mc:Fallback>
                  <p:oleObj name="Equation" r:id="rId3" imgW="1104900" imgH="3683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346"/>
                          <a:ext cx="69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3989" y="347"/>
            <a:ext cx="7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0" name="Equation" r:id="rId5" imgW="1168400" imgH="368300" progId="Equation.DSMT4">
                    <p:embed/>
                  </p:oleObj>
                </mc:Choice>
                <mc:Fallback>
                  <p:oleObj name="Equation" r:id="rId5" imgW="1168400" imgH="3683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47"/>
                          <a:ext cx="73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1566863" y="1804988"/>
          <a:ext cx="3314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1" name="Equation" r:id="rId7" imgW="3314700" imgH="1498600" progId="Equation.DSMT4">
                  <p:embed/>
                </p:oleObj>
              </mc:Choice>
              <mc:Fallback>
                <p:oleObj name="Equation" r:id="rId7" imgW="3314700" imgH="1498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804988"/>
                        <a:ext cx="33147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755650" y="4090988"/>
          <a:ext cx="7645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2" name="Equation" r:id="rId9" imgW="7645400" imgH="1498600" progId="Equation.DSMT4">
                  <p:embed/>
                </p:oleObj>
              </mc:Choice>
              <mc:Fallback>
                <p:oleObj name="Equation" r:id="rId9" imgW="7645400" imgH="14986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90988"/>
                        <a:ext cx="76454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628650" y="1030288"/>
            <a:ext cx="47783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的坐标变换为 </a:t>
            </a:r>
            <a:r>
              <a:rPr lang="en-US" altLang="zh-CN" b="1"/>
              <a:t>( </a:t>
            </a:r>
            <a:r>
              <a:rPr lang="zh-CN" altLang="en-US" b="1"/>
              <a:t>见图</a:t>
            </a:r>
            <a:r>
              <a:rPr lang="en-US" altLang="zh-CN" b="1"/>
              <a:t>18</a:t>
            </a:r>
            <a:r>
              <a:rPr lang="zh-CN" altLang="en-US" b="1"/>
              <a:t>－</a:t>
            </a:r>
            <a:r>
              <a:rPr lang="en-US" altLang="zh-CN" b="1"/>
              <a:t>5 )    </a:t>
            </a:r>
          </a:p>
        </p:txBody>
      </p:sp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2195513" y="573405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3" name="Equation" r:id="rId11" imgW="1524000" imgH="469900" progId="Equation.DSMT4">
                  <p:embed/>
                </p:oleObj>
              </mc:Choice>
              <mc:Fallback>
                <p:oleObj name="Equation" r:id="rId11" imgW="1524000" imgH="4699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3405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9" name="Group 47"/>
          <p:cNvGrpSpPr>
            <a:grpSpLocks/>
          </p:cNvGrpSpPr>
          <p:nvPr/>
        </p:nvGrpSpPr>
        <p:grpSpPr bwMode="auto">
          <a:xfrm>
            <a:off x="5618163" y="1109663"/>
            <a:ext cx="2409825" cy="2824162"/>
            <a:chOff x="3539" y="663"/>
            <a:chExt cx="1518" cy="1779"/>
          </a:xfrm>
        </p:grpSpPr>
        <p:grpSp>
          <p:nvGrpSpPr>
            <p:cNvPr id="49172" name="Group 20"/>
            <p:cNvGrpSpPr>
              <a:grpSpLocks/>
            </p:cNvGrpSpPr>
            <p:nvPr/>
          </p:nvGrpSpPr>
          <p:grpSpPr bwMode="auto">
            <a:xfrm>
              <a:off x="3539" y="663"/>
              <a:ext cx="1518" cy="1497"/>
              <a:chOff x="3349" y="700"/>
              <a:chExt cx="1609" cy="1551"/>
            </a:xfrm>
          </p:grpSpPr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 flipH="1" flipV="1">
                <a:off x="3914" y="700"/>
                <a:ext cx="16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H="1">
                <a:off x="3467" y="1804"/>
                <a:ext cx="454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Freeform 23"/>
              <p:cNvSpPr>
                <a:spLocks/>
              </p:cNvSpPr>
              <p:nvPr/>
            </p:nvSpPr>
            <p:spPr bwMode="auto">
              <a:xfrm>
                <a:off x="3923" y="1797"/>
                <a:ext cx="859" cy="77"/>
              </a:xfrm>
              <a:custGeom>
                <a:avLst/>
                <a:gdLst>
                  <a:gd name="T0" fmla="*/ 0 w 859"/>
                  <a:gd name="T1" fmla="*/ 0 h 77"/>
                  <a:gd name="T2" fmla="*/ 859 w 859"/>
                  <a:gd name="T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9" h="77">
                    <a:moveTo>
                      <a:pt x="0" y="0"/>
                    </a:moveTo>
                    <a:lnTo>
                      <a:pt x="859" y="7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76" name="Object 24"/>
              <p:cNvGraphicFramePr>
                <a:graphicFrameLocks noChangeAspect="1"/>
              </p:cNvGraphicFramePr>
              <p:nvPr/>
            </p:nvGraphicFramePr>
            <p:xfrm>
              <a:off x="4329" y="1157"/>
              <a:ext cx="109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4" name="Equation" r:id="rId13" imgW="101468" imgH="177569" progId="Equation.DSMT4">
                      <p:embed/>
                    </p:oleObj>
                  </mc:Choice>
                  <mc:Fallback>
                    <p:oleObj name="Equation" r:id="rId13" imgW="101468" imgH="177569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9" y="1157"/>
                            <a:ext cx="109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77" name="Freeform 25"/>
              <p:cNvSpPr>
                <a:spLocks/>
              </p:cNvSpPr>
              <p:nvPr/>
            </p:nvSpPr>
            <p:spPr bwMode="auto">
              <a:xfrm>
                <a:off x="3933" y="1234"/>
                <a:ext cx="446" cy="563"/>
              </a:xfrm>
              <a:custGeom>
                <a:avLst/>
                <a:gdLst>
                  <a:gd name="T0" fmla="*/ 446 w 446"/>
                  <a:gd name="T1" fmla="*/ 0 h 563"/>
                  <a:gd name="T2" fmla="*/ 0 w 446"/>
                  <a:gd name="T3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6" h="563">
                    <a:moveTo>
                      <a:pt x="446" y="0"/>
                    </a:moveTo>
                    <a:lnTo>
                      <a:pt x="0" y="563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>
                <a:off x="4392" y="1223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Line 27"/>
              <p:cNvSpPr>
                <a:spLocks noChangeShapeType="1"/>
              </p:cNvSpPr>
              <p:nvPr/>
            </p:nvSpPr>
            <p:spPr bwMode="auto">
              <a:xfrm>
                <a:off x="3932" y="1806"/>
                <a:ext cx="453" cy="27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9180" name="Object 28"/>
              <p:cNvGraphicFramePr>
                <a:graphicFrameLocks noChangeAspect="1"/>
              </p:cNvGraphicFramePr>
              <p:nvPr/>
            </p:nvGraphicFramePr>
            <p:xfrm>
              <a:off x="4166" y="1451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5" name="Equation" r:id="rId15" imgW="215713" imgH="241091" progId="Equation.DSMT4">
                      <p:embed/>
                    </p:oleObj>
                  </mc:Choice>
                  <mc:Fallback>
                    <p:oleObj name="Equation" r:id="rId15" imgW="215713" imgH="241091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1451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1" name="Object 29"/>
              <p:cNvGraphicFramePr>
                <a:graphicFrameLocks noChangeAspect="1"/>
              </p:cNvGraphicFramePr>
              <p:nvPr/>
            </p:nvGraphicFramePr>
            <p:xfrm>
              <a:off x="4438" y="1080"/>
              <a:ext cx="52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6" name="Equation" r:id="rId17" imgW="825500" imgH="292100" progId="Equation.DSMT4">
                      <p:embed/>
                    </p:oleObj>
                  </mc:Choice>
                  <mc:Fallback>
                    <p:oleObj name="Equation" r:id="rId17" imgW="825500" imgH="292100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8" y="1080"/>
                            <a:ext cx="52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2" name="Object 30"/>
              <p:cNvGraphicFramePr>
                <a:graphicFrameLocks noChangeAspect="1"/>
              </p:cNvGraphicFramePr>
              <p:nvPr/>
            </p:nvGraphicFramePr>
            <p:xfrm>
              <a:off x="3349" y="2131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7" name="Equation" r:id="rId19" imgW="203112" imgH="190417" progId="Equation.DSMT4">
                      <p:embed/>
                    </p:oleObj>
                  </mc:Choice>
                  <mc:Fallback>
                    <p:oleObj name="Equation" r:id="rId19" imgW="203112" imgH="190417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9" y="2131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3" name="Object 31"/>
              <p:cNvGraphicFramePr>
                <a:graphicFrameLocks noChangeAspect="1"/>
              </p:cNvGraphicFramePr>
              <p:nvPr/>
            </p:nvGraphicFramePr>
            <p:xfrm>
              <a:off x="4801" y="1887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8" name="Equation" r:id="rId21" imgW="190417" imgH="241195" progId="Equation.DSMT4">
                      <p:embed/>
                    </p:oleObj>
                  </mc:Choice>
                  <mc:Fallback>
                    <p:oleObj name="Equation" r:id="rId21" imgW="190417" imgH="241195" progId="Equation.DSMT4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1" y="1887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4" name="Object 32"/>
              <p:cNvGraphicFramePr>
                <a:graphicFrameLocks noChangeAspect="1"/>
              </p:cNvGraphicFramePr>
              <p:nvPr/>
            </p:nvGraphicFramePr>
            <p:xfrm>
              <a:off x="3760" y="700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9" name="Equation" r:id="rId23" imgW="164957" imgH="203024" progId="Equation.DSMT4">
                      <p:embed/>
                    </p:oleObj>
                  </mc:Choice>
                  <mc:Fallback>
                    <p:oleObj name="Equation" r:id="rId23" imgW="164957" imgH="203024" progId="Equation.DSMT4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700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5" name="Object 33"/>
              <p:cNvGraphicFramePr>
                <a:graphicFrameLocks noChangeAspect="1"/>
              </p:cNvGraphicFramePr>
              <p:nvPr/>
            </p:nvGraphicFramePr>
            <p:xfrm>
              <a:off x="3766" y="171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0" name="Equation" r:id="rId25" imgW="228600" imgH="241300" progId="Equation.DSMT4">
                      <p:embed/>
                    </p:oleObj>
                  </mc:Choice>
                  <mc:Fallback>
                    <p:oleObj name="Equation" r:id="rId25" imgW="228600" imgH="241300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171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6" name="Object 34"/>
              <p:cNvGraphicFramePr>
                <a:graphicFrameLocks noChangeAspect="1"/>
              </p:cNvGraphicFramePr>
              <p:nvPr/>
            </p:nvGraphicFramePr>
            <p:xfrm>
              <a:off x="3866" y="1878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1" name="Equation" r:id="rId27" imgW="190417" imgH="241195" progId="Equation.DSMT4">
                      <p:embed/>
                    </p:oleObj>
                  </mc:Choice>
                  <mc:Fallback>
                    <p:oleObj name="Equation" r:id="rId27" imgW="190417" imgH="241195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1878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87" name="Object 35"/>
              <p:cNvGraphicFramePr>
                <a:graphicFrameLocks noChangeAspect="1"/>
              </p:cNvGraphicFramePr>
              <p:nvPr/>
            </p:nvGraphicFramePr>
            <p:xfrm>
              <a:off x="3966" y="147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2" name="Equation" r:id="rId29" imgW="203112" imgH="241195" progId="Equation.DSMT4">
                      <p:embed/>
                    </p:oleObj>
                  </mc:Choice>
                  <mc:Fallback>
                    <p:oleObj name="Equation" r:id="rId29" imgW="203112" imgH="241195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147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8" name="Arc 36"/>
              <p:cNvSpPr>
                <a:spLocks/>
              </p:cNvSpPr>
              <p:nvPr/>
            </p:nvSpPr>
            <p:spPr bwMode="auto">
              <a:xfrm>
                <a:off x="3939" y="1642"/>
                <a:ext cx="91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9" name="Freeform 37"/>
              <p:cNvSpPr>
                <a:spLocks/>
              </p:cNvSpPr>
              <p:nvPr/>
            </p:nvSpPr>
            <p:spPr bwMode="auto">
              <a:xfrm>
                <a:off x="3875" y="1850"/>
                <a:ext cx="114" cy="19"/>
              </a:xfrm>
              <a:custGeom>
                <a:avLst/>
                <a:gdLst>
                  <a:gd name="T0" fmla="*/ 0 w 114"/>
                  <a:gd name="T1" fmla="*/ 0 h 19"/>
                  <a:gd name="T2" fmla="*/ 41 w 114"/>
                  <a:gd name="T3" fmla="*/ 19 h 19"/>
                  <a:gd name="T4" fmla="*/ 114 w 114"/>
                  <a:gd name="T5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4" h="19">
                    <a:moveTo>
                      <a:pt x="0" y="0"/>
                    </a:moveTo>
                    <a:cubicBezTo>
                      <a:pt x="7" y="3"/>
                      <a:pt x="22" y="19"/>
                      <a:pt x="41" y="19"/>
                    </a:cubicBezTo>
                    <a:cubicBezTo>
                      <a:pt x="60" y="19"/>
                      <a:pt x="99" y="5"/>
                      <a:pt x="114" y="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Line 38"/>
              <p:cNvSpPr>
                <a:spLocks noChangeShapeType="1"/>
              </p:cNvSpPr>
              <p:nvPr/>
            </p:nvSpPr>
            <p:spPr bwMode="auto">
              <a:xfrm>
                <a:off x="3924" y="953"/>
                <a:ext cx="453" cy="27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4390" y="1856"/>
                <a:ext cx="273" cy="231"/>
              </a:xfrm>
              <a:custGeom>
                <a:avLst/>
                <a:gdLst>
                  <a:gd name="T0" fmla="*/ 0 w 273"/>
                  <a:gd name="T1" fmla="*/ 231 h 231"/>
                  <a:gd name="T2" fmla="*/ 273 w 273"/>
                  <a:gd name="T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3" h="231">
                    <a:moveTo>
                      <a:pt x="0" y="231"/>
                    </a:moveTo>
                    <a:lnTo>
                      <a:pt x="273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Freeform 40"/>
              <p:cNvSpPr>
                <a:spLocks/>
              </p:cNvSpPr>
              <p:nvPr/>
            </p:nvSpPr>
            <p:spPr bwMode="auto">
              <a:xfrm>
                <a:off x="3621" y="2011"/>
                <a:ext cx="747" cy="68"/>
              </a:xfrm>
              <a:custGeom>
                <a:avLst/>
                <a:gdLst>
                  <a:gd name="T0" fmla="*/ 747 w 747"/>
                  <a:gd name="T1" fmla="*/ 68 h 68"/>
                  <a:gd name="T2" fmla="*/ 0 w 747"/>
                  <a:gd name="T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68">
                    <a:moveTo>
                      <a:pt x="747" y="68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3832" y="2115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图</a:t>
              </a:r>
              <a:r>
                <a:rPr lang="zh-CN" altLang="en-US" sz="2400"/>
                <a:t> </a:t>
              </a:r>
              <a:r>
                <a:rPr lang="en-US" altLang="zh-CN" sz="2400" b="1"/>
                <a:t>18</a:t>
              </a:r>
              <a:r>
                <a:rPr lang="zh-CN" altLang="en-US" b="1"/>
                <a:t>－</a:t>
              </a:r>
              <a:r>
                <a:rPr lang="en-US" altLang="zh-CN" b="1"/>
                <a:t>5</a:t>
              </a:r>
            </a:p>
          </p:txBody>
        </p:sp>
      </p:grp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684213" y="3436938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由于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25" name="Object 49"/>
          <p:cNvGraphicFramePr>
            <a:graphicFrameLocks noChangeAspect="1"/>
          </p:cNvGraphicFramePr>
          <p:nvPr/>
        </p:nvGraphicFramePr>
        <p:xfrm>
          <a:off x="1179513" y="1700213"/>
          <a:ext cx="689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5" name="Equation" r:id="rId3" imgW="6896100" imgH="889000" progId="Equation.DSMT4">
                  <p:embed/>
                </p:oleObj>
              </mc:Choice>
              <mc:Fallback>
                <p:oleObj name="Equation" r:id="rId3" imgW="6896100" imgH="8890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700213"/>
                        <a:ext cx="6896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50"/>
          <p:cNvGraphicFramePr>
            <a:graphicFrameLocks noChangeAspect="1"/>
          </p:cNvGraphicFramePr>
          <p:nvPr/>
        </p:nvGraphicFramePr>
        <p:xfrm>
          <a:off x="2965450" y="3260725"/>
          <a:ext cx="542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6" name="Equation" r:id="rId5" imgW="5422900" imgH="965200" progId="Equation.DSMT4">
                  <p:embed/>
                </p:oleObj>
              </mc:Choice>
              <mc:Fallback>
                <p:oleObj name="Equation" r:id="rId5" imgW="5422900" imgH="965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260725"/>
                        <a:ext cx="5422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31" name="Group 55"/>
          <p:cNvGrpSpPr>
            <a:grpSpLocks/>
          </p:cNvGrpSpPr>
          <p:nvPr/>
        </p:nvGrpSpPr>
        <p:grpSpPr bwMode="auto">
          <a:xfrm>
            <a:off x="644525" y="442913"/>
            <a:ext cx="8107363" cy="536575"/>
            <a:chOff x="406" y="279"/>
            <a:chExt cx="5107" cy="338"/>
          </a:xfrm>
        </p:grpSpPr>
        <p:graphicFrame>
          <p:nvGraphicFramePr>
            <p:cNvPr id="50223" name="Object 47"/>
            <p:cNvGraphicFramePr>
              <a:graphicFrameLocks noChangeAspect="1"/>
            </p:cNvGraphicFramePr>
            <p:nvPr/>
          </p:nvGraphicFramePr>
          <p:xfrm>
            <a:off x="1184" y="279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7" name="Equation" r:id="rId7" imgW="1651000" imgH="469900" progId="Equation.DSMT4">
                    <p:embed/>
                  </p:oleObj>
                </mc:Choice>
                <mc:Fallback>
                  <p:oleObj name="Equation" r:id="rId7" imgW="1651000" imgH="4699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79"/>
                          <a:ext cx="10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406" y="290"/>
              <a:ext cx="51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因此在                     </a:t>
              </a:r>
              <a:r>
                <a:rPr lang="en-US" altLang="zh-CN" b="1"/>
                <a:t>( </a:t>
              </a:r>
              <a:r>
                <a:rPr lang="zh-CN" altLang="en-US" b="1"/>
                <a:t>即除去 </a:t>
              </a:r>
              <a:r>
                <a:rPr lang="en-US" altLang="zh-CN" b="1" i="1"/>
                <a:t>Oz </a:t>
              </a:r>
              <a:r>
                <a:rPr lang="zh-CN" altLang="en-US" b="1"/>
                <a:t>轴上的一切点 </a:t>
              </a:r>
              <a:r>
                <a:rPr lang="en-US" altLang="zh-CN" b="1"/>
                <a:t>) </a:t>
              </a:r>
              <a:r>
                <a:rPr lang="zh-CN" altLang="en-US" b="1"/>
                <a:t>时</a:t>
              </a:r>
              <a:r>
                <a:rPr lang="en-US" altLang="zh-CN" b="1"/>
                <a:t>,   </a:t>
              </a:r>
            </a:p>
          </p:txBody>
        </p:sp>
      </p:grpSp>
      <p:grpSp>
        <p:nvGrpSpPr>
          <p:cNvPr id="50233" name="Group 57"/>
          <p:cNvGrpSpPr>
            <a:grpSpLocks/>
          </p:cNvGrpSpPr>
          <p:nvPr/>
        </p:nvGrpSpPr>
        <p:grpSpPr bwMode="auto">
          <a:xfrm>
            <a:off x="750888" y="1096963"/>
            <a:ext cx="2930525" cy="525462"/>
            <a:chOff x="473" y="691"/>
            <a:chExt cx="1846" cy="331"/>
          </a:xfrm>
        </p:grpSpPr>
        <p:graphicFrame>
          <p:nvGraphicFramePr>
            <p:cNvPr id="50224" name="Object 48"/>
            <p:cNvGraphicFramePr>
              <a:graphicFrameLocks noChangeAspect="1"/>
            </p:cNvGraphicFramePr>
            <p:nvPr/>
          </p:nvGraphicFramePr>
          <p:xfrm>
            <a:off x="473" y="772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8" name="Equation" r:id="rId9" imgW="266469" imgH="291847" progId="Equation.DSMT4">
                    <p:embed/>
                  </p:oleObj>
                </mc:Choice>
                <mc:Fallback>
                  <p:oleObj name="Equation" r:id="rId9" imgW="266469" imgH="291847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772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9" name="Object 53"/>
            <p:cNvGraphicFramePr>
              <a:graphicFrameLocks noChangeAspect="1"/>
            </p:cNvGraphicFramePr>
            <p:nvPr/>
          </p:nvGraphicFramePr>
          <p:xfrm>
            <a:off x="1879" y="691"/>
            <a:ext cx="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39" name="Equation" r:id="rId11" imgW="698500" imgH="469900" progId="Equation.DSMT4">
                    <p:embed/>
                  </p:oleObj>
                </mc:Choice>
                <mc:Fallback>
                  <p:oleObj name="Equation" r:id="rId11" imgW="698500" imgH="4699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691"/>
                          <a:ext cx="4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633" y="695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存在逆变换       </a:t>
              </a:r>
            </a:p>
          </p:txBody>
        </p:sp>
      </p:grpSp>
      <p:sp>
        <p:nvSpPr>
          <p:cNvPr id="50234" name="Rectangle 58"/>
          <p:cNvSpPr>
            <a:spLocks noChangeArrowheads="1"/>
          </p:cNvSpPr>
          <p:nvPr/>
        </p:nvSpPr>
        <p:spPr bwMode="auto">
          <a:xfrm>
            <a:off x="665163" y="2565400"/>
            <a:ext cx="7564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5  </a:t>
            </a:r>
            <a:r>
              <a:rPr lang="zh-CN" altLang="en-US" b="1"/>
              <a:t>设有一微分方程 </a:t>
            </a:r>
            <a:r>
              <a:rPr lang="en-US" altLang="zh-CN" b="1"/>
              <a:t>(</a:t>
            </a:r>
            <a:r>
              <a:rPr lang="zh-CN" altLang="en-US" b="1"/>
              <a:t>弦振动方程</a:t>
            </a:r>
            <a:r>
              <a:rPr lang="en-US" altLang="zh-CN" b="1"/>
              <a:t>) :                     </a:t>
            </a:r>
          </a:p>
        </p:txBody>
      </p:sp>
      <p:grpSp>
        <p:nvGrpSpPr>
          <p:cNvPr id="50240" name="Group 64"/>
          <p:cNvGrpSpPr>
            <a:grpSpLocks/>
          </p:cNvGrpSpPr>
          <p:nvPr/>
        </p:nvGrpSpPr>
        <p:grpSpPr bwMode="auto">
          <a:xfrm>
            <a:off x="650875" y="4318000"/>
            <a:ext cx="7829550" cy="519113"/>
            <a:chOff x="410" y="2720"/>
            <a:chExt cx="4932" cy="327"/>
          </a:xfrm>
        </p:grpSpPr>
        <p:graphicFrame>
          <p:nvGraphicFramePr>
            <p:cNvPr id="50227" name="Object 51"/>
            <p:cNvGraphicFramePr>
              <a:graphicFrameLocks noChangeAspect="1"/>
            </p:cNvGraphicFramePr>
            <p:nvPr/>
          </p:nvGraphicFramePr>
          <p:xfrm>
            <a:off x="945" y="2779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40" name="Equation" r:id="rId13" imgW="952087" imgH="368140" progId="Equation.DSMT4">
                    <p:embed/>
                  </p:oleObj>
                </mc:Choice>
                <mc:Fallback>
                  <p:oleObj name="Equation" r:id="rId13" imgW="952087" imgH="36814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2779"/>
                          <a:ext cx="6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410" y="2720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其中            具有二阶连续偏导数</a:t>
              </a:r>
              <a:r>
                <a:rPr lang="en-US" altLang="zh-CN" b="1"/>
                <a:t>.  </a:t>
              </a:r>
              <a:r>
                <a:rPr lang="zh-CN" altLang="en-US" b="1"/>
                <a:t>试问此方程在   </a:t>
              </a:r>
            </a:p>
          </p:txBody>
        </p:sp>
      </p:grpSp>
      <p:grpSp>
        <p:nvGrpSpPr>
          <p:cNvPr id="50239" name="Group 63"/>
          <p:cNvGrpSpPr>
            <a:grpSpLocks/>
          </p:cNvGrpSpPr>
          <p:nvPr/>
        </p:nvGrpSpPr>
        <p:grpSpPr bwMode="auto">
          <a:xfrm>
            <a:off x="646113" y="4945063"/>
            <a:ext cx="7969250" cy="522287"/>
            <a:chOff x="407" y="3115"/>
            <a:chExt cx="5020" cy="329"/>
          </a:xfrm>
        </p:grpSpPr>
        <p:graphicFrame>
          <p:nvGraphicFramePr>
            <p:cNvPr id="50228" name="Object 52"/>
            <p:cNvGraphicFramePr>
              <a:graphicFrameLocks noChangeAspect="1"/>
            </p:cNvGraphicFramePr>
            <p:nvPr/>
          </p:nvGraphicFramePr>
          <p:xfrm>
            <a:off x="1438" y="3186"/>
            <a:ext cx="2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41" name="Equation" r:id="rId15" imgW="3441700" imgH="368300" progId="Equation.DSMT4">
                    <p:embed/>
                  </p:oleObj>
                </mc:Choice>
                <mc:Fallback>
                  <p:oleObj name="Equation" r:id="rId15" imgW="3441700" imgH="3683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3186"/>
                          <a:ext cx="216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407" y="3117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坐标变换 </a:t>
              </a:r>
            </a:p>
          </p:txBody>
        </p: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3631" y="3115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之下</a:t>
              </a:r>
              <a:r>
                <a:rPr lang="en-US" altLang="zh-CN" b="1"/>
                <a:t>,  </a:t>
              </a:r>
              <a:r>
                <a:rPr lang="zh-CN" altLang="en-US" b="1"/>
                <a:t>将变成何   </a:t>
              </a:r>
            </a:p>
          </p:txBody>
        </p:sp>
      </p:grpSp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666750" y="5573713"/>
            <a:ext cx="181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种形式</a:t>
            </a:r>
            <a:r>
              <a:rPr lang="en-US" altLang="zh-CN" b="1"/>
              <a:t>?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476375" y="1709738"/>
          <a:ext cx="632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Equation" r:id="rId3" imgW="6324600" imgH="889000" progId="Equation.DSMT4">
                  <p:embed/>
                </p:oleObj>
              </mc:Choice>
              <mc:Fallback>
                <p:oleObj name="Equation" r:id="rId3" imgW="6324600" imgH="889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09738"/>
                        <a:ext cx="632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1498600" y="3409950"/>
          <a:ext cx="627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8" name="Equation" r:id="rId5" imgW="6273800" imgH="431800" progId="Equation.DSMT4">
                  <p:embed/>
                </p:oleObj>
              </mc:Choice>
              <mc:Fallback>
                <p:oleObj name="Equation" r:id="rId5" imgW="6273800" imgH="431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09950"/>
                        <a:ext cx="627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042988" y="4686300"/>
          <a:ext cx="707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9" name="Equation" r:id="rId7" imgW="7073900" imgH="431800" progId="Equation.DSMT4">
                  <p:embed/>
                </p:oleObj>
              </mc:Choice>
              <mc:Fallback>
                <p:oleObj name="Equation" r:id="rId7" imgW="7073900" imgH="431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86300"/>
                        <a:ext cx="7073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74688" y="476250"/>
            <a:ext cx="797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解  </a:t>
            </a:r>
            <a:r>
              <a:rPr lang="zh-CN" altLang="en-US" b="1"/>
              <a:t>据题意</a:t>
            </a:r>
            <a:r>
              <a:rPr lang="en-US" altLang="zh-CN" b="1"/>
              <a:t>,  </a:t>
            </a:r>
            <a:r>
              <a:rPr lang="zh-CN" altLang="en-US" b="1"/>
              <a:t>是要把方程 </a:t>
            </a:r>
            <a:r>
              <a:rPr lang="en-US" altLang="zh-CN" b="1"/>
              <a:t>(10) </a:t>
            </a:r>
            <a:r>
              <a:rPr lang="zh-CN" altLang="en-US" b="1"/>
              <a:t>变换成以 </a:t>
            </a:r>
            <a:r>
              <a:rPr lang="en-US" altLang="zh-CN" b="1" i="1"/>
              <a:t>u</a:t>
            </a:r>
            <a:r>
              <a:rPr lang="en-US" altLang="zh-CN" b="1"/>
              <a:t>,</a:t>
            </a:r>
            <a:r>
              <a:rPr lang="en-US" altLang="zh-CN" b="1" i="1"/>
              <a:t> v </a:t>
            </a:r>
            <a:r>
              <a:rPr lang="zh-CN" altLang="en-US" b="1"/>
              <a:t>作为自  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674688" y="1106488"/>
            <a:ext cx="7681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变量的形式</a:t>
            </a:r>
            <a:r>
              <a:rPr lang="en-US" altLang="zh-CN" b="1"/>
              <a:t>.  </a:t>
            </a:r>
            <a:r>
              <a:rPr lang="zh-CN" altLang="en-US" b="1"/>
              <a:t>现在按此目标计算如下</a:t>
            </a:r>
            <a:r>
              <a:rPr lang="en-US" altLang="zh-CN" b="1"/>
              <a:t>:  </a:t>
            </a:r>
            <a:r>
              <a:rPr lang="zh-CN" altLang="en-US" b="1"/>
              <a:t>首先有      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74688" y="2689225"/>
            <a:ext cx="6091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故 </a:t>
            </a:r>
            <a:r>
              <a:rPr lang="en-US" altLang="zh-CN" b="1" i="1"/>
              <a:t>T </a:t>
            </a:r>
            <a:r>
              <a:rPr lang="zh-CN" altLang="en-US" b="1"/>
              <a:t>的逆变换存在</a:t>
            </a:r>
            <a:r>
              <a:rPr lang="en-US" altLang="zh-CN" b="1"/>
              <a:t>,  </a:t>
            </a:r>
            <a:r>
              <a:rPr lang="zh-CN" altLang="en-US" b="1"/>
              <a:t>而且又有               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60400" y="3994150"/>
            <a:ext cx="649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依据一阶微分形式不变性</a:t>
            </a:r>
            <a:r>
              <a:rPr lang="en-US" altLang="zh-CN" b="1"/>
              <a:t>,  </a:t>
            </a:r>
            <a:r>
              <a:rPr lang="zh-CN" altLang="en-US" b="1"/>
              <a:t>得到                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646113" y="5265738"/>
            <a:ext cx="234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并由此推知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222500" y="476250"/>
          <a:ext cx="453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5" name="Equation" r:id="rId3" imgW="4533900" imgH="431800" progId="Equation.DSMT4">
                  <p:embed/>
                </p:oleObj>
              </mc:Choice>
              <mc:Fallback>
                <p:oleObj name="Equation" r:id="rId3" imgW="4533900" imgH="431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76250"/>
                        <a:ext cx="4533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187450" y="1531938"/>
          <a:ext cx="544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6" name="Equation" r:id="rId5" imgW="5448300" imgH="889000" progId="Equation.DSMT4">
                  <p:embed/>
                </p:oleObj>
              </mc:Choice>
              <mc:Fallback>
                <p:oleObj name="Equation" r:id="rId5" imgW="5448300" imgH="889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31938"/>
                        <a:ext cx="544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193800" y="2997200"/>
          <a:ext cx="562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7" name="Equation" r:id="rId7" imgW="5626100" imgH="889000" progId="Equation.DSMT4">
                  <p:embed/>
                </p:oleObj>
              </mc:Choice>
              <mc:Fallback>
                <p:oleObj name="Equation" r:id="rId7" imgW="5626100" imgH="889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997200"/>
                        <a:ext cx="5626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6" name="Group 22"/>
          <p:cNvGrpSpPr>
            <a:grpSpLocks/>
          </p:cNvGrpSpPr>
          <p:nvPr/>
        </p:nvGrpSpPr>
        <p:grpSpPr bwMode="auto">
          <a:xfrm>
            <a:off x="650875" y="981075"/>
            <a:ext cx="7793038" cy="519113"/>
            <a:chOff x="410" y="691"/>
            <a:chExt cx="4909" cy="327"/>
          </a:xfrm>
        </p:grpSpPr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2959" y="708"/>
            <a:ext cx="3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8" name="Equation" r:id="rId9" imgW="558558" imgH="482391" progId="Equation.DSMT4">
                    <p:embed/>
                  </p:oleObj>
                </mc:Choice>
                <mc:Fallback>
                  <p:oleObj name="Equation" r:id="rId9" imgW="558558" imgH="482391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708"/>
                          <a:ext cx="35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0" name="Object 16"/>
            <p:cNvGraphicFramePr>
              <a:graphicFrameLocks noChangeAspect="1"/>
            </p:cNvGraphicFramePr>
            <p:nvPr/>
          </p:nvGraphicFramePr>
          <p:xfrm>
            <a:off x="3612" y="709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9" name="Equation" r:id="rId11" imgW="431613" imgH="482391" progId="Equation.DSMT4">
                    <p:embed/>
                  </p:oleObj>
                </mc:Choice>
                <mc:Fallback>
                  <p:oleObj name="Equation" r:id="rId11" imgW="431613" imgH="482391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709"/>
                          <a:ext cx="27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410" y="691"/>
              <a:ext cx="4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继续求以 </a:t>
              </a:r>
              <a:r>
                <a:rPr lang="en-US" altLang="zh-CN" b="1" i="1"/>
                <a:t>u</a:t>
              </a:r>
              <a:r>
                <a:rPr lang="en-US" altLang="zh-CN" b="1"/>
                <a:t>, </a:t>
              </a:r>
              <a:r>
                <a:rPr lang="en-US" altLang="zh-CN" b="1" i="1"/>
                <a:t>v</a:t>
              </a:r>
              <a:r>
                <a:rPr lang="en-US" altLang="zh-CN" b="1"/>
                <a:t> </a:t>
              </a:r>
              <a:r>
                <a:rPr lang="zh-CN" altLang="en-US" b="1"/>
                <a:t>为自变量的       与       的表达式</a:t>
              </a:r>
              <a:r>
                <a:rPr lang="en-US" altLang="zh-CN" b="1"/>
                <a:t>:      </a:t>
              </a:r>
            </a:p>
          </p:txBody>
        </p:sp>
      </p:grp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655638" y="4710113"/>
            <a:ext cx="794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最后得到以 </a:t>
            </a:r>
            <a:r>
              <a:rPr lang="en-US" altLang="zh-CN" b="1" i="1"/>
              <a:t>u</a:t>
            </a:r>
            <a:r>
              <a:rPr lang="en-US" altLang="zh-CN" b="1"/>
              <a:t>, </a:t>
            </a:r>
            <a:r>
              <a:rPr lang="en-US" altLang="zh-CN" b="1" i="1"/>
              <a:t>v</a:t>
            </a:r>
            <a:r>
              <a:rPr lang="en-US" altLang="zh-CN" b="1"/>
              <a:t> </a:t>
            </a:r>
            <a:r>
              <a:rPr lang="zh-CN" altLang="en-US" b="1"/>
              <a:t>为自变量的</a:t>
            </a:r>
            <a:r>
              <a:rPr lang="zh-CN" altLang="en-US"/>
              <a:t> </a:t>
            </a:r>
            <a:r>
              <a:rPr lang="zh-CN" altLang="en-US" b="1"/>
              <a:t>微分方程为                  </a:t>
            </a: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1517650" y="5187950"/>
          <a:ext cx="600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0" name="Equation" r:id="rId13" imgW="6007100" imgH="977900" progId="Equation.DSMT4">
                  <p:embed/>
                </p:oleObj>
              </mc:Choice>
              <mc:Fallback>
                <p:oleObj name="Equation" r:id="rId13" imgW="6007100" imgH="977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187950"/>
                        <a:ext cx="6007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1692275" y="4005263"/>
          <a:ext cx="346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name="Equation" r:id="rId15" imgW="3467100" imgH="508000" progId="Equation.DSMT4">
                  <p:embed/>
                </p:oleObj>
              </mc:Choice>
              <mc:Fallback>
                <p:oleObj name="Equation" r:id="rId15" imgW="3467100" imgH="508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346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1692275" y="2441575"/>
          <a:ext cx="610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2" name="Equation" r:id="rId17" imgW="6108700" imgH="482600" progId="Equation.DSMT4">
                  <p:embed/>
                </p:oleObj>
              </mc:Choice>
              <mc:Fallback>
                <p:oleObj name="Equation" r:id="rId17" imgW="6108700" imgH="4826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41575"/>
                        <a:ext cx="6108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674688" y="1557338"/>
            <a:ext cx="6454775" cy="498475"/>
            <a:chOff x="425" y="1522"/>
            <a:chExt cx="4066" cy="314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425" y="1549"/>
              <a:ext cx="406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1.  </a:t>
              </a:r>
              <a:r>
                <a:rPr lang="zh-CN" altLang="en-US" b="1"/>
                <a:t>验证</a:t>
              </a:r>
              <a:r>
                <a:rPr lang="en-US" altLang="zh-CN" b="1"/>
                <a:t>:  </a:t>
              </a:r>
              <a:r>
                <a:rPr lang="zh-CN" altLang="en-US" b="1"/>
                <a:t>定理 </a:t>
              </a:r>
              <a:r>
                <a:rPr lang="en-US" altLang="zh-CN" b="1"/>
                <a:t>18.4 </a:t>
              </a:r>
              <a:r>
                <a:rPr lang="zh-CN" altLang="en-US" b="1"/>
                <a:t>的结论     可以写成   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3073" y="1522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9" name="Equation" r:id="rId3" imgW="330057" imgH="406224" progId="Equation.DSMT4">
                    <p:embed/>
                  </p:oleObj>
                </mc:Choice>
                <mc:Fallback>
                  <p:oleObj name="Equation" r:id="rId3" imgW="330057" imgH="406224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1522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908175" y="2273300"/>
          <a:ext cx="5740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0" name="Equation" r:id="rId5" imgW="5740400" imgH="1155700" progId="Equation.DSMT4">
                  <p:embed/>
                </p:oleObj>
              </mc:Choice>
              <mc:Fallback>
                <p:oleObj name="Equation" r:id="rId5" imgW="5740400" imgH="1155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3300"/>
                        <a:ext cx="57404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692150" y="3706813"/>
            <a:ext cx="7970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2.  </a:t>
            </a:r>
            <a:r>
              <a:rPr lang="zh-CN" altLang="en-US" b="1"/>
              <a:t>验证</a:t>
            </a:r>
            <a:r>
              <a:rPr lang="en-US" altLang="zh-CN" b="1"/>
              <a:t>:  </a:t>
            </a:r>
            <a:r>
              <a:rPr lang="zh-CN" altLang="en-US" b="1"/>
              <a:t>由定理 </a:t>
            </a:r>
            <a:r>
              <a:rPr lang="en-US" altLang="zh-CN" b="1"/>
              <a:t>18.5 </a:t>
            </a:r>
            <a:r>
              <a:rPr lang="zh-CN" altLang="en-US" b="1"/>
              <a:t>的 </a:t>
            </a:r>
            <a:r>
              <a:rPr lang="en-US" altLang="zh-CN" b="1"/>
              <a:t>(9) </a:t>
            </a:r>
            <a:r>
              <a:rPr lang="zh-CN" altLang="en-US" b="1"/>
              <a:t>式 </a:t>
            </a:r>
            <a:r>
              <a:rPr lang="en-US" altLang="zh-CN" b="1"/>
              <a:t>(</a:t>
            </a:r>
            <a:r>
              <a:rPr lang="zh-CN" altLang="en-US" b="1"/>
              <a:t>课本中为 </a:t>
            </a:r>
            <a:r>
              <a:rPr lang="en-US" altLang="zh-CN" b="1"/>
              <a:t>(13) </a:t>
            </a:r>
            <a:r>
              <a:rPr lang="zh-CN" altLang="en-US" b="1"/>
              <a:t>式</a:t>
            </a:r>
            <a:r>
              <a:rPr lang="en-US" altLang="zh-CN" b="1"/>
              <a:t>)   </a:t>
            </a:r>
          </a:p>
        </p:txBody>
      </p:sp>
      <p:grpSp>
        <p:nvGrpSpPr>
          <p:cNvPr id="63498" name="Group 10"/>
          <p:cNvGrpSpPr>
            <a:grpSpLocks/>
          </p:cNvGrpSpPr>
          <p:nvPr/>
        </p:nvGrpSpPr>
        <p:grpSpPr bwMode="auto">
          <a:xfrm>
            <a:off x="649288" y="4341813"/>
            <a:ext cx="7696200" cy="1031875"/>
            <a:chOff x="409" y="3158"/>
            <a:chExt cx="4848" cy="650"/>
          </a:xfrm>
        </p:grpSpPr>
        <p:graphicFrame>
          <p:nvGraphicFramePr>
            <p:cNvPr id="63499" name="Object 11"/>
            <p:cNvGraphicFramePr>
              <a:graphicFrameLocks noChangeAspect="1"/>
            </p:cNvGraphicFramePr>
            <p:nvPr/>
          </p:nvGraphicFramePr>
          <p:xfrm>
            <a:off x="1457" y="3248"/>
            <a:ext cx="380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1" name="Equation" r:id="rId7" imgW="6032500" imgH="889000" progId="Equation.DSMT4">
                    <p:embed/>
                  </p:oleObj>
                </mc:Choice>
                <mc:Fallback>
                  <p:oleObj name="Equation" r:id="rId7" imgW="6032500" imgH="8890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3248"/>
                          <a:ext cx="380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409" y="3158"/>
              <a:ext cx="1240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75000"/>
                </a:lnSpc>
                <a:spcBef>
                  <a:spcPct val="50000"/>
                </a:spcBef>
              </a:pPr>
              <a:r>
                <a:rPr lang="zh-CN" altLang="en-US" b="1"/>
                <a:t>可以推得    </a:t>
              </a:r>
            </a:p>
          </p:txBody>
        </p:sp>
      </p:grp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3203575" y="517525"/>
            <a:ext cx="2838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00FF"/>
                </a:solidFill>
                <a:ea typeface="华文新魏" panose="02010800040101010101" pitchFamily="2" charset="-122"/>
              </a:rPr>
              <a:t>复习思考题</a:t>
            </a:r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839913" y="695325"/>
          <a:ext cx="5473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9" name="Equation" r:id="rId3" imgW="5473700" imgH="1104900" progId="Equation.DSMT4">
                  <p:embed/>
                </p:oleObj>
              </mc:Choice>
              <mc:Fallback>
                <p:oleObj name="Equation" r:id="rId3" imgW="5473700" imgH="11049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695325"/>
                        <a:ext cx="54737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61988" y="1966913"/>
            <a:ext cx="1173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并有                                                                  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619250" y="2611438"/>
          <a:ext cx="613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0" name="Equation" r:id="rId5" imgW="6134100" imgH="1104900" progId="Equation.DSMT4">
                  <p:embed/>
                </p:oleObj>
              </mc:Choice>
              <mc:Fallback>
                <p:oleObj name="Equation" r:id="rId5" imgW="6134100" imgH="11049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11438"/>
                        <a:ext cx="6134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679450" y="4005263"/>
            <a:ext cx="776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关于隐函数组的一般情形 </a:t>
            </a:r>
            <a:r>
              <a:rPr lang="en-US" altLang="zh-CN" b="1"/>
              <a:t>( </a:t>
            </a:r>
            <a:r>
              <a:rPr lang="zh-CN" altLang="en-US" b="1"/>
              <a:t>含有 </a:t>
            </a:r>
            <a:r>
              <a:rPr lang="en-US" altLang="zh-CN" b="1" i="1"/>
              <a:t>m </a:t>
            </a:r>
            <a:r>
              <a:rPr lang="en-US" altLang="zh-CN" b="1"/>
              <a:t>+ </a:t>
            </a:r>
            <a:r>
              <a:rPr lang="en-US" altLang="zh-CN" b="1" i="1"/>
              <a:t>n </a:t>
            </a:r>
            <a:r>
              <a:rPr lang="zh-CN" altLang="en-US" b="1"/>
              <a:t>个变量的  </a:t>
            </a:r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684213" y="4635500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m </a:t>
            </a:r>
            <a:r>
              <a:rPr lang="zh-CN" altLang="en-US" b="1"/>
              <a:t>个方程所确定的 </a:t>
            </a:r>
            <a:r>
              <a:rPr lang="en-US" altLang="zh-CN" b="1" i="1"/>
              <a:t>n</a:t>
            </a:r>
            <a:r>
              <a:rPr lang="en-US" altLang="zh-CN" b="1"/>
              <a:t> </a:t>
            </a:r>
            <a:r>
              <a:rPr lang="zh-CN" altLang="en-US" b="1"/>
              <a:t>个隐函数 </a:t>
            </a:r>
            <a:r>
              <a:rPr lang="en-US" altLang="zh-CN" b="1"/>
              <a:t>)</a:t>
            </a:r>
            <a:r>
              <a:rPr lang="zh-CN" altLang="en-US" b="1"/>
              <a:t>，在本章不作详 </a:t>
            </a: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669925" y="5297488"/>
            <a:ext cx="195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细讨论．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61988" y="465138"/>
            <a:ext cx="794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首先来看看</a:t>
            </a:r>
            <a:r>
              <a:rPr lang="en-US" altLang="zh-CN" b="1"/>
              <a:t>,  </a:t>
            </a:r>
            <a:r>
              <a:rPr lang="zh-CN" altLang="en-US" b="1"/>
              <a:t>若由方程组 </a:t>
            </a:r>
            <a:r>
              <a:rPr lang="en-US" altLang="zh-CN" b="1"/>
              <a:t>(1) </a:t>
            </a:r>
            <a:r>
              <a:rPr lang="zh-CN" altLang="en-US" b="1"/>
              <a:t>能确定两个可微的隐 </a:t>
            </a:r>
          </a:p>
        </p:txBody>
      </p:sp>
      <p:grpSp>
        <p:nvGrpSpPr>
          <p:cNvPr id="62484" name="Group 20"/>
          <p:cNvGrpSpPr>
            <a:grpSpLocks/>
          </p:cNvGrpSpPr>
          <p:nvPr/>
        </p:nvGrpSpPr>
        <p:grpSpPr bwMode="auto">
          <a:xfrm>
            <a:off x="628650" y="1096963"/>
            <a:ext cx="7910513" cy="519112"/>
            <a:chOff x="396" y="691"/>
            <a:chExt cx="4983" cy="327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96" y="691"/>
              <a:ext cx="3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函数                                           </a:t>
              </a:r>
              <a:r>
                <a:rPr lang="en-US" altLang="zh-CN" b="1"/>
                <a:t>,  </a:t>
              </a:r>
              <a:r>
                <a:rPr lang="zh-CN" altLang="en-US" b="1"/>
                <a:t>则函数  </a:t>
              </a:r>
            </a:p>
          </p:txBody>
        </p:sp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951" y="751"/>
            <a:ext cx="23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5" name="Equation" r:id="rId3" imgW="3733800" imgH="419100" progId="Equation.DSMT4">
                    <p:embed/>
                  </p:oleObj>
                </mc:Choice>
                <mc:Fallback>
                  <p:oleObj name="Equation" r:id="rId3" imgW="3733800" imgH="4191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751"/>
                          <a:ext cx="235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Object 10"/>
            <p:cNvGraphicFramePr>
              <a:graphicFrameLocks noChangeAspect="1"/>
            </p:cNvGraphicFramePr>
            <p:nvPr/>
          </p:nvGraphicFramePr>
          <p:xfrm>
            <a:off x="4202" y="768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6" name="Equation" r:id="rId5" imgW="774364" imgH="304668" progId="">
                    <p:embed/>
                  </p:oleObj>
                </mc:Choice>
                <mc:Fallback>
                  <p:oleObj name="Equation" r:id="rId5" imgW="774364" imgH="304668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768"/>
                          <a:ext cx="4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4701" y="69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应满  </a:t>
              </a:r>
            </a:p>
          </p:txBody>
        </p:sp>
      </p:grp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11560" y="1700808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足何种条件呢</a:t>
            </a:r>
            <a:r>
              <a:rPr lang="en-US" altLang="zh-CN" b="1" dirty="0"/>
              <a:t>?                                 </a:t>
            </a:r>
            <a:r>
              <a:rPr lang="en-US" altLang="zh-CN" dirty="0"/>
              <a:t> </a:t>
            </a:r>
          </a:p>
        </p:txBody>
      </p: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673100" y="2365375"/>
            <a:ext cx="7931150" cy="519113"/>
            <a:chOff x="424" y="1490"/>
            <a:chExt cx="4996" cy="327"/>
          </a:xfrm>
        </p:grpSpPr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424" y="1490"/>
              <a:ext cx="4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不妨先设          都可微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由复合求导法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通过对 </a:t>
              </a:r>
              <a:r>
                <a:rPr lang="en-US" altLang="zh-CN" b="1" dirty="0"/>
                <a:t>(1)</a:t>
              </a:r>
            </a:p>
          </p:txBody>
        </p:sp>
        <p:graphicFrame>
          <p:nvGraphicFramePr>
            <p:cNvPr id="62479" name="Object 15"/>
            <p:cNvGraphicFramePr>
              <a:graphicFrameLocks noChangeAspect="1"/>
            </p:cNvGraphicFramePr>
            <p:nvPr/>
          </p:nvGraphicFramePr>
          <p:xfrm>
            <a:off x="1422" y="1567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7" name="Equation" r:id="rId7" imgW="774364" imgH="304668" progId="">
                    <p:embed/>
                  </p:oleObj>
                </mc:Choice>
                <mc:Fallback>
                  <p:oleObj name="Equation" r:id="rId7" imgW="774364" imgH="304668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567"/>
                          <a:ext cx="4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61988" y="3024188"/>
            <a:ext cx="5827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分别</a:t>
            </a:r>
            <a:r>
              <a:rPr lang="zh-CN" altLang="en-US" b="1" dirty="0" smtClean="0"/>
              <a:t>求微分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偏导数</a:t>
            </a:r>
            <a:r>
              <a:rPr lang="en-US" altLang="zh-CN" b="1" dirty="0" smtClean="0"/>
              <a:t>),  </a:t>
            </a:r>
            <a:r>
              <a:rPr lang="zh-CN" altLang="en-US" b="1" dirty="0"/>
              <a:t>得到                 </a:t>
            </a:r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551425"/>
              </p:ext>
            </p:extLst>
          </p:nvPr>
        </p:nvGraphicFramePr>
        <p:xfrm>
          <a:off x="724456" y="3635355"/>
          <a:ext cx="5702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8" name="Equation" r:id="rId8" imgW="5702040" imgH="1155600" progId="Equation.DSMT4">
                  <p:embed/>
                </p:oleObj>
              </mc:Choice>
              <mc:Fallback>
                <p:oleObj name="Equation" r:id="rId8" imgW="5702040" imgH="1155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56" y="3635355"/>
                        <a:ext cx="57023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524328" y="4437112"/>
            <a:ext cx="15121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du, dv</a:t>
            </a:r>
            <a:r>
              <a:rPr lang="zh-CN" altLang="en-US" sz="2000" b="1" dirty="0" smtClean="0"/>
              <a:t>的系数矩阵为</a:t>
            </a:r>
            <a:r>
              <a:rPr lang="en-US" altLang="zh-CN" sz="2000" b="1" dirty="0" smtClean="0"/>
              <a:t>                                 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  <p:graphicFrame>
        <p:nvGraphicFramePr>
          <p:cNvPr id="62505" name="Object 41"/>
          <p:cNvGraphicFramePr>
            <a:graphicFrameLocks noChangeAspect="1"/>
          </p:cNvGraphicFramePr>
          <p:nvPr/>
        </p:nvGraphicFramePr>
        <p:xfrm>
          <a:off x="7596336" y="5373216"/>
          <a:ext cx="1008112" cy="65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9" name="Equation" r:id="rId10" imgW="1574640" imgH="1028520" progId="Equation.DSMT4">
                  <p:embed/>
                </p:oleObj>
              </mc:Choice>
              <mc:Fallback>
                <p:oleObj name="Equation" r:id="rId10" imgW="1574640" imgH="10285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373216"/>
                        <a:ext cx="1008112" cy="65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123949"/>
              </p:ext>
            </p:extLst>
          </p:nvPr>
        </p:nvGraphicFramePr>
        <p:xfrm>
          <a:off x="629816" y="5013176"/>
          <a:ext cx="525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0" name="Equation" r:id="rId12" imgW="5257800" imgH="1155600" progId="Equation.DSMT4">
                  <p:embed/>
                </p:oleObj>
              </mc:Choice>
              <mc:Fallback>
                <p:oleObj name="Equation" r:id="rId12" imgW="5257800" imgH="1155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16" y="5013176"/>
                        <a:ext cx="525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684213" y="461963"/>
            <a:ext cx="6700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能由 </a:t>
            </a:r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zh-CN" altLang="en-US" b="1" dirty="0"/>
              <a:t>惟一解出 </a:t>
            </a:r>
            <a:r>
              <a:rPr lang="en-US" altLang="zh-CN" b="1" dirty="0" smtClean="0"/>
              <a:t>du, dv </a:t>
            </a:r>
            <a:r>
              <a:rPr lang="zh-CN" altLang="en-US" b="1" dirty="0" smtClean="0"/>
              <a:t>的充要条件是   </a:t>
            </a:r>
            <a:endParaRPr lang="zh-CN" altLang="en-US" b="1" dirty="0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661988" y="1114425"/>
            <a:ext cx="765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雅</a:t>
            </a:r>
            <a:r>
              <a:rPr lang="zh-CN" altLang="en-US" b="1" dirty="0"/>
              <a:t>可比 </a:t>
            </a:r>
            <a:r>
              <a:rPr lang="en-US" altLang="zh-CN" b="1" dirty="0"/>
              <a:t>( Jacobi ) </a:t>
            </a:r>
            <a:r>
              <a:rPr lang="zh-CN" altLang="en-US" b="1" dirty="0"/>
              <a:t>行列式不等于零，即                 </a:t>
            </a:r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88635"/>
              </p:ext>
            </p:extLst>
          </p:nvPr>
        </p:nvGraphicFramePr>
        <p:xfrm>
          <a:off x="1763688" y="1772816"/>
          <a:ext cx="619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3" imgW="6197600" imgH="1028700" progId="Equation.DSMT4">
                  <p:embed/>
                </p:oleObj>
              </mc:Choice>
              <mc:Fallback>
                <p:oleObj name="Equation" r:id="rId3" imgW="6197600" imgH="10287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61976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633413" y="3019425"/>
            <a:ext cx="8007350" cy="519113"/>
            <a:chOff x="392" y="1902"/>
            <a:chExt cx="5044" cy="327"/>
          </a:xfrm>
        </p:grpSpPr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392" y="1902"/>
              <a:ext cx="5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由此可见，只要  　　具有连续的一阶偏导数，且  </a:t>
              </a:r>
            </a:p>
          </p:txBody>
        </p:sp>
        <p:graphicFrame>
          <p:nvGraphicFramePr>
            <p:cNvPr id="39964" name="Object 28"/>
            <p:cNvGraphicFramePr>
              <a:graphicFrameLocks noChangeAspect="1"/>
            </p:cNvGraphicFramePr>
            <p:nvPr/>
          </p:nvGraphicFramePr>
          <p:xfrm>
            <a:off x="2060" y="1975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6" name="Equation" r:id="rId5" imgW="774364" imgH="304668" progId="">
                    <p:embed/>
                  </p:oleObj>
                </mc:Choice>
                <mc:Fallback>
                  <p:oleObj name="Equation" r:id="rId5" imgW="774364" imgH="304668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1975"/>
                          <a:ext cx="4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755650" y="3663950"/>
            <a:ext cx="7824788" cy="619125"/>
            <a:chOff x="476" y="2308"/>
            <a:chExt cx="4929" cy="390"/>
          </a:xfrm>
        </p:grpSpPr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331" y="2308"/>
              <a:ext cx="4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其中                             是满足 </a:t>
              </a:r>
              <a:r>
                <a:rPr lang="en-US" altLang="zh-CN" b="1"/>
                <a:t>(1) </a:t>
              </a:r>
              <a:r>
                <a:rPr lang="zh-CN" altLang="en-US" b="1"/>
                <a:t>的某一   </a:t>
              </a:r>
            </a:p>
          </p:txBody>
        </p:sp>
        <p:graphicFrame>
          <p:nvGraphicFramePr>
            <p:cNvPr id="39968" name="Object 32"/>
            <p:cNvGraphicFramePr>
              <a:graphicFrameLocks noChangeAspect="1"/>
            </p:cNvGraphicFramePr>
            <p:nvPr/>
          </p:nvGraphicFramePr>
          <p:xfrm>
            <a:off x="476" y="2338"/>
            <a:ext cx="8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7" name="Equation" r:id="rId7" imgW="1282700" imgH="571500" progId="">
                    <p:embed/>
                  </p:oleObj>
                </mc:Choice>
                <mc:Fallback>
                  <p:oleObj name="Equation" r:id="rId7" imgW="1282700" imgH="571500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338"/>
                          <a:ext cx="80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9" name="Object 33"/>
            <p:cNvGraphicFramePr>
              <a:graphicFrameLocks noChangeAspect="1"/>
            </p:cNvGraphicFramePr>
            <p:nvPr/>
          </p:nvGraphicFramePr>
          <p:xfrm>
            <a:off x="1876" y="2357"/>
            <a:ext cx="15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8" name="Equation" r:id="rId9" imgW="2400300" imgH="431800" progId="Equation.DSMT4">
                    <p:embed/>
                  </p:oleObj>
                </mc:Choice>
                <mc:Fallback>
                  <p:oleObj name="Equation" r:id="rId9" imgW="24003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2357"/>
                          <a:ext cx="15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673100" y="4300538"/>
            <a:ext cx="7918450" cy="519112"/>
            <a:chOff x="424" y="2709"/>
            <a:chExt cx="4988" cy="327"/>
          </a:xfrm>
        </p:grpSpPr>
        <p:sp>
          <p:nvSpPr>
            <p:cNvPr id="39971" name="Rectangle 35"/>
            <p:cNvSpPr>
              <a:spLocks noChangeArrowheads="1"/>
            </p:cNvSpPr>
            <p:nvPr/>
          </p:nvSpPr>
          <p:spPr bwMode="auto">
            <a:xfrm>
              <a:off x="424" y="2709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初始点</a:t>
              </a:r>
              <a:r>
                <a:rPr lang="en-US" altLang="zh-CN" b="1"/>
                <a:t>,  </a:t>
              </a:r>
              <a:r>
                <a:rPr lang="zh-CN" altLang="en-US" b="1"/>
                <a:t>则由保号性定理，　　　 使得在此邻域   </a:t>
              </a:r>
            </a:p>
          </p:txBody>
        </p:sp>
        <p:graphicFrame>
          <p:nvGraphicFramePr>
            <p:cNvPr id="39972" name="Object 36"/>
            <p:cNvGraphicFramePr>
              <a:graphicFrameLocks noChangeAspect="1"/>
            </p:cNvGraphicFramePr>
            <p:nvPr/>
          </p:nvGraphicFramePr>
          <p:xfrm>
            <a:off x="3044" y="2764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9" name="Equation" r:id="rId11" imgW="1218671" imgH="431613" progId="">
                    <p:embed/>
                  </p:oleObj>
                </mc:Choice>
                <mc:Fallback>
                  <p:oleObj name="Equation" r:id="rId11" imgW="1218671" imgH="431613" progId="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2764"/>
                          <a:ext cx="76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617538" y="4926013"/>
            <a:ext cx="337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内 </a:t>
            </a:r>
            <a:r>
              <a:rPr lang="en-US" altLang="zh-CN" b="1" dirty="0"/>
              <a:t>(4)</a:t>
            </a:r>
            <a:r>
              <a:rPr lang="zh-CN" altLang="en-US" b="1" dirty="0"/>
              <a:t>式成立．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724128" y="5445224"/>
                <a:ext cx="2992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16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445224"/>
                <a:ext cx="2992742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407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724128" y="5877272"/>
                <a:ext cx="2720552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877272"/>
                <a:ext cx="2720552" cy="51270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39763" y="1176338"/>
            <a:ext cx="789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定理 </a:t>
            </a:r>
            <a:r>
              <a:rPr lang="en-US" altLang="zh-CN" b="1">
                <a:solidFill>
                  <a:srgbClr val="FF3300"/>
                </a:solidFill>
              </a:rPr>
              <a:t>18.4 </a:t>
            </a:r>
            <a:r>
              <a:rPr lang="en-US" altLang="zh-CN" b="1">
                <a:solidFill>
                  <a:srgbClr val="0000FF"/>
                </a:solidFill>
              </a:rPr>
              <a:t>( </a:t>
            </a:r>
            <a:r>
              <a:rPr lang="zh-CN" altLang="en-US" b="1">
                <a:solidFill>
                  <a:srgbClr val="0000FF"/>
                </a:solidFill>
              </a:rPr>
              <a:t>隐函数组定理 </a:t>
            </a:r>
            <a:r>
              <a:rPr lang="en-US" altLang="zh-CN" b="1">
                <a:solidFill>
                  <a:srgbClr val="0000FF"/>
                </a:solidFill>
              </a:rPr>
              <a:t>) </a:t>
            </a:r>
            <a:r>
              <a:rPr lang="zh-CN" altLang="en-US" b="1"/>
              <a:t>设方程组 </a:t>
            </a:r>
            <a:r>
              <a:rPr lang="en-US" altLang="zh-CN" b="1"/>
              <a:t>(1) </a:t>
            </a:r>
            <a:r>
              <a:rPr lang="zh-CN" altLang="en-US" b="1"/>
              <a:t>中的函数 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84213" y="18367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F </a:t>
            </a:r>
            <a:r>
              <a:rPr lang="zh-CN" altLang="en-US" b="1"/>
              <a:t>与 </a:t>
            </a:r>
            <a:r>
              <a:rPr lang="en-US" altLang="zh-CN" b="1" i="1"/>
              <a:t>G </a:t>
            </a:r>
            <a:r>
              <a:rPr lang="zh-CN" altLang="en-US" b="1"/>
              <a:t>满足下列条件：             </a:t>
            </a:r>
          </a:p>
        </p:txBody>
      </p:sp>
      <p:grpSp>
        <p:nvGrpSpPr>
          <p:cNvPr id="43038" name="Group 30"/>
          <p:cNvGrpSpPr>
            <a:grpSpLocks/>
          </p:cNvGrpSpPr>
          <p:nvPr/>
        </p:nvGrpSpPr>
        <p:grpSpPr bwMode="auto">
          <a:xfrm>
            <a:off x="650875" y="2484438"/>
            <a:ext cx="7737475" cy="519112"/>
            <a:chOff x="410" y="1565"/>
            <a:chExt cx="4874" cy="327"/>
          </a:xfrm>
        </p:grpSpPr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10" y="1565"/>
              <a:ext cx="46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(i)  </a:t>
              </a:r>
              <a:r>
                <a:rPr lang="zh-CN" altLang="en-US" b="1"/>
                <a:t>在以点                          为内点的某区域      </a:t>
              </a:r>
            </a:p>
          </p:txBody>
        </p:sp>
        <p:graphicFrame>
          <p:nvGraphicFramePr>
            <p:cNvPr id="43022" name="Object 14"/>
            <p:cNvGraphicFramePr>
              <a:graphicFrameLocks noChangeAspect="1"/>
            </p:cNvGraphicFramePr>
            <p:nvPr/>
          </p:nvGraphicFramePr>
          <p:xfrm>
            <a:off x="1474" y="1609"/>
            <a:ext cx="14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7" name="Equation" r:id="rId3" imgW="2298700" imgH="431800" progId="">
                    <p:embed/>
                  </p:oleObj>
                </mc:Choice>
                <mc:Fallback>
                  <p:oleObj name="Equation" r:id="rId3" imgW="2298700" imgH="43180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609"/>
                          <a:ext cx="14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4580" y="1565"/>
            <a:ext cx="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8" name="Equation" r:id="rId5" imgW="1117600" imgH="431800" progId="Equation.DSMT4">
                    <p:embed/>
                  </p:oleObj>
                </mc:Choice>
                <mc:Fallback>
                  <p:oleObj name="Equation" r:id="rId5" imgW="11176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1565"/>
                          <a:ext cx="7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661988" y="3116263"/>
            <a:ext cx="2109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上连续；             </a:t>
            </a: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661988" y="3671888"/>
            <a:ext cx="6850062" cy="563562"/>
            <a:chOff x="417" y="1881"/>
            <a:chExt cx="4315" cy="355"/>
          </a:xfrm>
        </p:grpSpPr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17" y="1881"/>
              <a:ext cx="431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/>
                <a:t>(ii)                                (</a:t>
              </a:r>
              <a:r>
                <a:rPr lang="zh-CN" altLang="en-US" b="1"/>
                <a:t>初始条件</a:t>
              </a:r>
              <a:r>
                <a:rPr lang="en-US" altLang="zh-CN" b="1"/>
                <a:t>);</a:t>
              </a:r>
              <a:r>
                <a:rPr lang="en-US" altLang="zh-CN"/>
                <a:t>                  </a:t>
              </a:r>
            </a:p>
          </p:txBody>
        </p:sp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832" y="1964"/>
            <a:ext cx="1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9" name="Equation" r:id="rId7" imgW="2590800" imgH="431800" progId="">
                    <p:embed/>
                  </p:oleObj>
                </mc:Choice>
                <mc:Fallback>
                  <p:oleObj name="Equation" r:id="rId7" imgW="2590800" imgH="43180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964"/>
                          <a:ext cx="16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61988" y="4405313"/>
            <a:ext cx="7510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(iii)  </a:t>
            </a:r>
            <a:r>
              <a:rPr lang="zh-CN" altLang="en-US" b="1"/>
              <a:t>在 </a:t>
            </a:r>
            <a:r>
              <a:rPr lang="en-US" altLang="zh-CN" b="1" i="1"/>
              <a:t>V</a:t>
            </a:r>
            <a:r>
              <a:rPr lang="en-US" altLang="zh-CN" b="1"/>
              <a:t> </a:t>
            </a:r>
            <a:r>
              <a:rPr lang="zh-CN" altLang="en-US" b="1"/>
              <a:t>内存在连续的一阶偏导数；         </a:t>
            </a:r>
          </a:p>
        </p:txBody>
      </p:sp>
      <p:grpSp>
        <p:nvGrpSpPr>
          <p:cNvPr id="43032" name="Group 24"/>
          <p:cNvGrpSpPr>
            <a:grpSpLocks/>
          </p:cNvGrpSpPr>
          <p:nvPr/>
        </p:nvGrpSpPr>
        <p:grpSpPr bwMode="auto">
          <a:xfrm>
            <a:off x="661988" y="5035550"/>
            <a:ext cx="4052887" cy="974725"/>
            <a:chOff x="417" y="2710"/>
            <a:chExt cx="2553" cy="614"/>
          </a:xfrm>
        </p:grpSpPr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417" y="2710"/>
              <a:ext cx="44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b="1"/>
                <a:t>(iv)</a:t>
              </a:r>
            </a:p>
          </p:txBody>
        </p:sp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930" y="2732"/>
            <a:ext cx="204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0" name="Equation" r:id="rId9" imgW="3238500" imgH="939800" progId="">
                    <p:embed/>
                  </p:oleObj>
                </mc:Choice>
                <mc:Fallback>
                  <p:oleObj name="Equation" r:id="rId9" imgW="3238500" imgH="939800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32"/>
                          <a:ext cx="204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2771775" y="454025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二、隐函数组定理</a:t>
            </a:r>
            <a:r>
              <a:rPr lang="zh-CN" altLang="en-US" sz="3600">
                <a:solidFill>
                  <a:srgbClr val="0000FF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54" name="Object 70"/>
          <p:cNvGraphicFramePr>
            <a:graphicFrameLocks noChangeAspect="1"/>
          </p:cNvGraphicFramePr>
          <p:nvPr/>
        </p:nvGraphicFramePr>
        <p:xfrm>
          <a:off x="1763713" y="2492375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" name="Equation" r:id="rId3" imgW="5029200" imgH="431800" progId="">
                  <p:embed/>
                </p:oleObj>
              </mc:Choice>
              <mc:Fallback>
                <p:oleObj name="Equation" r:id="rId3" imgW="5029200" imgH="4318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502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70" name="Group 86"/>
          <p:cNvGrpSpPr>
            <a:grpSpLocks/>
          </p:cNvGrpSpPr>
          <p:nvPr/>
        </p:nvGrpSpPr>
        <p:grpSpPr bwMode="auto">
          <a:xfrm>
            <a:off x="684213" y="3135313"/>
            <a:ext cx="7343775" cy="939800"/>
            <a:chOff x="431" y="1975"/>
            <a:chExt cx="4626" cy="592"/>
          </a:xfrm>
        </p:grpSpPr>
        <p:sp>
          <p:nvSpPr>
            <p:cNvPr id="16453" name="Rectangle 69"/>
            <p:cNvSpPr>
              <a:spLocks noChangeArrowheads="1"/>
            </p:cNvSpPr>
            <p:nvPr/>
          </p:nvSpPr>
          <p:spPr bwMode="auto">
            <a:xfrm>
              <a:off x="431" y="2115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即有         </a:t>
              </a:r>
            </a:p>
          </p:txBody>
        </p:sp>
        <p:graphicFrame>
          <p:nvGraphicFramePr>
            <p:cNvPr id="16455" name="Object 71"/>
            <p:cNvGraphicFramePr>
              <a:graphicFrameLocks noChangeAspect="1"/>
            </p:cNvGraphicFramePr>
            <p:nvPr/>
          </p:nvGraphicFramePr>
          <p:xfrm>
            <a:off x="1025" y="1975"/>
            <a:ext cx="403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" name="Equation" r:id="rId5" imgW="6400800" imgH="939800" progId="">
                    <p:embed/>
                  </p:oleObj>
                </mc:Choice>
                <mc:Fallback>
                  <p:oleObj name="Equation" r:id="rId5" imgW="6400800" imgH="939800" progId="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1975"/>
                          <a:ext cx="403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63" name="Group 79"/>
          <p:cNvGrpSpPr>
            <a:grpSpLocks/>
          </p:cNvGrpSpPr>
          <p:nvPr/>
        </p:nvGrpSpPr>
        <p:grpSpPr bwMode="auto">
          <a:xfrm>
            <a:off x="1476375" y="4957763"/>
            <a:ext cx="6551613" cy="1003300"/>
            <a:chOff x="991" y="2892"/>
            <a:chExt cx="4127" cy="632"/>
          </a:xfrm>
        </p:grpSpPr>
        <p:graphicFrame>
          <p:nvGraphicFramePr>
            <p:cNvPr id="16457" name="Object 73"/>
            <p:cNvGraphicFramePr>
              <a:graphicFrameLocks noChangeAspect="1"/>
            </p:cNvGraphicFramePr>
            <p:nvPr/>
          </p:nvGraphicFramePr>
          <p:xfrm>
            <a:off x="991" y="2892"/>
            <a:ext cx="2648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" name="Equation" r:id="rId7" imgW="4203700" imgH="1003300" progId="Equation.DSMT4">
                    <p:embed/>
                  </p:oleObj>
                </mc:Choice>
                <mc:Fallback>
                  <p:oleObj name="Equation" r:id="rId7" imgW="4203700" imgH="10033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892"/>
                          <a:ext cx="2648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8" name="Object 74"/>
            <p:cNvGraphicFramePr>
              <a:graphicFrameLocks noChangeAspect="1"/>
            </p:cNvGraphicFramePr>
            <p:nvPr/>
          </p:nvGraphicFramePr>
          <p:xfrm>
            <a:off x="3742" y="3060"/>
            <a:ext cx="1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4" name="Equation" r:id="rId9" imgW="2184400" imgH="431800" progId="">
                    <p:embed/>
                  </p:oleObj>
                </mc:Choice>
                <mc:Fallback>
                  <p:oleObj name="Equation" r:id="rId9" imgW="2184400" imgH="431800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60"/>
                          <a:ext cx="13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660400" y="461963"/>
            <a:ext cx="391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则有如下结论成立：                                   </a:t>
            </a:r>
          </a:p>
        </p:txBody>
      </p:sp>
      <p:grpSp>
        <p:nvGrpSpPr>
          <p:cNvPr id="16474" name="Group 90"/>
          <p:cNvGrpSpPr>
            <a:grpSpLocks/>
          </p:cNvGrpSpPr>
          <p:nvPr/>
        </p:nvGrpSpPr>
        <p:grpSpPr bwMode="auto">
          <a:xfrm>
            <a:off x="646113" y="4278313"/>
            <a:ext cx="6450012" cy="519112"/>
            <a:chOff x="407" y="2695"/>
            <a:chExt cx="4063" cy="327"/>
          </a:xfrm>
        </p:grpSpPr>
        <p:sp>
          <p:nvSpPr>
            <p:cNvPr id="16456" name="Rectangle 72"/>
            <p:cNvSpPr>
              <a:spLocks noChangeArrowheads="1"/>
            </p:cNvSpPr>
            <p:nvPr/>
          </p:nvSpPr>
          <p:spPr bwMode="auto">
            <a:xfrm>
              <a:off x="407" y="2695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且满足              </a:t>
              </a:r>
            </a:p>
          </p:txBody>
        </p:sp>
        <p:graphicFrame>
          <p:nvGraphicFramePr>
            <p:cNvPr id="16462" name="Object 78"/>
            <p:cNvGraphicFramePr>
              <a:graphicFrameLocks noChangeAspect="1"/>
            </p:cNvGraphicFramePr>
            <p:nvPr/>
          </p:nvGraphicFramePr>
          <p:xfrm>
            <a:off x="1238" y="2721"/>
            <a:ext cx="3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5" name="Equation" r:id="rId11" imgW="5130800" imgH="444500" progId="Equation.DSMT4">
                    <p:embed/>
                  </p:oleObj>
                </mc:Choice>
                <mc:Fallback>
                  <p:oleObj name="Equation" r:id="rId11" imgW="5130800" imgH="4445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2721"/>
                          <a:ext cx="3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72" name="Group 88"/>
          <p:cNvGrpSpPr>
            <a:grpSpLocks/>
          </p:cNvGrpSpPr>
          <p:nvPr/>
        </p:nvGrpSpPr>
        <p:grpSpPr bwMode="auto">
          <a:xfrm>
            <a:off x="755650" y="1057275"/>
            <a:ext cx="7878763" cy="587375"/>
            <a:chOff x="476" y="666"/>
            <a:chExt cx="4963" cy="370"/>
          </a:xfrm>
        </p:grpSpPr>
        <p:graphicFrame>
          <p:nvGraphicFramePr>
            <p:cNvPr id="16449" name="Object 65"/>
            <p:cNvGraphicFramePr>
              <a:graphicFrameLocks noChangeAspect="1"/>
            </p:cNvGraphicFramePr>
            <p:nvPr/>
          </p:nvGraphicFramePr>
          <p:xfrm>
            <a:off x="476" y="687"/>
            <a:ext cx="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6" name="Equation" r:id="rId13" imgW="279279" imgH="393529" progId="Equation.DSMT4">
                    <p:embed/>
                  </p:oleObj>
                </mc:Choice>
                <mc:Fallback>
                  <p:oleObj name="Equation" r:id="rId13" imgW="279279" imgH="393529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687"/>
                          <a:ext cx="17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612" y="666"/>
              <a:ext cx="2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必定存在邻域                         </a:t>
              </a:r>
              <a:endParaRPr lang="zh-CN" altLang="en-US"/>
            </a:p>
          </p:txBody>
        </p:sp>
        <p:graphicFrame>
          <p:nvGraphicFramePr>
            <p:cNvPr id="16452" name="Object 68"/>
            <p:cNvGraphicFramePr>
              <a:graphicFrameLocks noChangeAspect="1"/>
            </p:cNvGraphicFramePr>
            <p:nvPr/>
          </p:nvGraphicFramePr>
          <p:xfrm>
            <a:off x="2064" y="738"/>
            <a:ext cx="2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7" name="Equation" r:id="rId15" imgW="4089400" imgH="431800" progId="">
                    <p:embed/>
                  </p:oleObj>
                </mc:Choice>
                <mc:Fallback>
                  <p:oleObj name="Equation" r:id="rId15" imgW="4089400" imgH="431800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738"/>
                          <a:ext cx="25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8" name="Rectangle 84"/>
            <p:cNvSpPr>
              <a:spLocks noChangeArrowheads="1"/>
            </p:cNvSpPr>
            <p:nvPr/>
          </p:nvSpPr>
          <p:spPr bwMode="auto">
            <a:xfrm>
              <a:off x="4649" y="709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其中    </a:t>
              </a:r>
            </a:p>
          </p:txBody>
        </p:sp>
      </p:grpSp>
      <p:grpSp>
        <p:nvGrpSpPr>
          <p:cNvPr id="16473" name="Group 89"/>
          <p:cNvGrpSpPr>
            <a:grpSpLocks/>
          </p:cNvGrpSpPr>
          <p:nvPr/>
        </p:nvGrpSpPr>
        <p:grpSpPr bwMode="auto">
          <a:xfrm>
            <a:off x="755650" y="1700213"/>
            <a:ext cx="7345363" cy="519112"/>
            <a:chOff x="476" y="1071"/>
            <a:chExt cx="4627" cy="327"/>
          </a:xfrm>
        </p:grpSpPr>
        <p:graphicFrame>
          <p:nvGraphicFramePr>
            <p:cNvPr id="16451" name="Object 67"/>
            <p:cNvGraphicFramePr>
              <a:graphicFrameLocks noChangeAspect="1"/>
            </p:cNvGraphicFramePr>
            <p:nvPr/>
          </p:nvGraphicFramePr>
          <p:xfrm>
            <a:off x="476" y="1117"/>
            <a:ext cx="2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8" name="Equation" r:id="rId17" imgW="4178300" imgH="431800" progId="Equation.DSMT4">
                    <p:embed/>
                  </p:oleObj>
                </mc:Choice>
                <mc:Fallback>
                  <p:oleObj name="Equation" r:id="rId17" imgW="4178300" imgH="43180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117"/>
                          <a:ext cx="26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3107" y="1071"/>
              <a:ext cx="1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使得        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380312" y="2636912"/>
                <a:ext cx="1401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∃!</m:t>
                    </m:r>
                  </m:oMath>
                </a14:m>
                <a:r>
                  <a:rPr lang="zh-CN" altLang="en-US" sz="1800" b="1" i="0" dirty="0" smtClean="0">
                    <a:solidFill>
                      <a:srgbClr val="0000FF"/>
                    </a:solidFill>
                    <a:latin typeface="+mj-lt"/>
                  </a:rPr>
                  <a:t>即</a:t>
                </a:r>
                <a:r>
                  <a:rPr lang="zh-CN" altLang="en-US" sz="1800" b="1" dirty="0" smtClean="0">
                    <a:solidFill>
                      <a:srgbClr val="0000FF"/>
                    </a:solidFill>
                  </a:rPr>
                  <a:t>存在唯一</a:t>
                </a:r>
                <a:endParaRPr lang="zh-CN" altLang="en-US" sz="1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636912"/>
                <a:ext cx="140102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652" t="-33333" r="-7826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6" name="Group 38"/>
          <p:cNvGrpSpPr>
            <a:grpSpLocks/>
          </p:cNvGrpSpPr>
          <p:nvPr/>
        </p:nvGrpSpPr>
        <p:grpSpPr bwMode="auto">
          <a:xfrm>
            <a:off x="766763" y="449263"/>
            <a:ext cx="6811962" cy="519112"/>
            <a:chOff x="483" y="283"/>
            <a:chExt cx="4291" cy="327"/>
          </a:xfrm>
        </p:grpSpPr>
        <p:graphicFrame>
          <p:nvGraphicFramePr>
            <p:cNvPr id="17441" name="Object 33"/>
            <p:cNvGraphicFramePr>
              <a:graphicFrameLocks noChangeAspect="1"/>
            </p:cNvGraphicFramePr>
            <p:nvPr/>
          </p:nvGraphicFramePr>
          <p:xfrm>
            <a:off x="483" y="321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6" name="Equation" r:id="rId3" imgW="330057" imgH="380835" progId="Equation.DSMT4">
                    <p:embed/>
                  </p:oleObj>
                </mc:Choice>
                <mc:Fallback>
                  <p:oleObj name="Equation" r:id="rId3" imgW="330057" imgH="380835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321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3" name="Object 35"/>
            <p:cNvGraphicFramePr>
              <a:graphicFrameLocks noChangeAspect="1"/>
            </p:cNvGraphicFramePr>
            <p:nvPr/>
          </p:nvGraphicFramePr>
          <p:xfrm>
            <a:off x="748" y="332"/>
            <a:ext cx="1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7" name="Equation" r:id="rId5" imgW="2209800" imgH="393700" progId="Equation.DSMT4">
                    <p:embed/>
                  </p:oleObj>
                </mc:Choice>
                <mc:Fallback>
                  <p:oleObj name="Equation" r:id="rId5" imgW="2209800" imgH="3937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32"/>
                          <a:ext cx="13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2138" y="283"/>
              <a:ext cx="2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在            上连续</a:t>
              </a:r>
              <a:r>
                <a:rPr lang="en-US" altLang="zh-CN" b="1"/>
                <a:t>.                </a:t>
              </a:r>
            </a:p>
          </p:txBody>
        </p:sp>
        <p:graphicFrame>
          <p:nvGraphicFramePr>
            <p:cNvPr id="17445" name="Object 37"/>
            <p:cNvGraphicFramePr>
              <a:graphicFrameLocks noChangeAspect="1"/>
            </p:cNvGraphicFramePr>
            <p:nvPr/>
          </p:nvGraphicFramePr>
          <p:xfrm>
            <a:off x="2453" y="325"/>
            <a:ext cx="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8" name="Equation" r:id="rId7" imgW="965200" imgH="431800" progId="Equation.DSMT4">
                    <p:embed/>
                  </p:oleObj>
                </mc:Choice>
                <mc:Fallback>
                  <p:oleObj name="Equation" r:id="rId7" imgW="965200" imgH="4318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325"/>
                          <a:ext cx="6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0" name="Group 42"/>
          <p:cNvGrpSpPr>
            <a:grpSpLocks/>
          </p:cNvGrpSpPr>
          <p:nvPr/>
        </p:nvGrpSpPr>
        <p:grpSpPr bwMode="auto">
          <a:xfrm>
            <a:off x="749300" y="1125538"/>
            <a:ext cx="7710488" cy="519112"/>
            <a:chOff x="472" y="709"/>
            <a:chExt cx="4857" cy="327"/>
          </a:xfrm>
        </p:grpSpPr>
        <p:graphicFrame>
          <p:nvGraphicFramePr>
            <p:cNvPr id="17442" name="Object 34"/>
            <p:cNvGraphicFramePr>
              <a:graphicFrameLocks noChangeAspect="1"/>
            </p:cNvGraphicFramePr>
            <p:nvPr/>
          </p:nvGraphicFramePr>
          <p:xfrm>
            <a:off x="472" y="718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9" name="Equation" r:id="rId9" imgW="342603" imgH="406048" progId="Equation.DSMT4">
                    <p:embed/>
                  </p:oleObj>
                </mc:Choice>
                <mc:Fallback>
                  <p:oleObj name="Equation" r:id="rId9" imgW="342603" imgH="406048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718"/>
                          <a:ext cx="21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39"/>
            <p:cNvGraphicFramePr>
              <a:graphicFrameLocks noChangeAspect="1"/>
            </p:cNvGraphicFramePr>
            <p:nvPr/>
          </p:nvGraphicFramePr>
          <p:xfrm>
            <a:off x="748" y="740"/>
            <a:ext cx="1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0" name="Equation" r:id="rId11" imgW="2209800" imgH="393700" progId="Equation.DSMT4">
                    <p:embed/>
                  </p:oleObj>
                </mc:Choice>
                <mc:Fallback>
                  <p:oleObj name="Equation" r:id="rId11" imgW="2209800" imgH="3937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40"/>
                          <a:ext cx="13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2154" y="709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在            上存在一阶连续偏导  </a:t>
              </a:r>
            </a:p>
          </p:txBody>
        </p:sp>
        <p:graphicFrame>
          <p:nvGraphicFramePr>
            <p:cNvPr id="17449" name="Object 41"/>
            <p:cNvGraphicFramePr>
              <a:graphicFrameLocks noChangeAspect="1"/>
            </p:cNvGraphicFramePr>
            <p:nvPr/>
          </p:nvGraphicFramePr>
          <p:xfrm>
            <a:off x="2472" y="743"/>
            <a:ext cx="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1" name="Equation" r:id="rId12" imgW="965200" imgH="431800" progId="Equation.DSMT4">
                    <p:embed/>
                  </p:oleObj>
                </mc:Choice>
                <mc:Fallback>
                  <p:oleObj name="Equation" r:id="rId12" imgW="965200" imgH="4318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743"/>
                          <a:ext cx="6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661988" y="1739900"/>
            <a:ext cx="174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数</a:t>
            </a:r>
            <a:r>
              <a:rPr lang="en-US" altLang="zh-CN" b="1"/>
              <a:t>,  </a:t>
            </a:r>
            <a:r>
              <a:rPr lang="zh-CN" altLang="en-US" b="1"/>
              <a:t>且有                          </a:t>
            </a:r>
          </a:p>
        </p:txBody>
      </p:sp>
      <p:grpSp>
        <p:nvGrpSpPr>
          <p:cNvPr id="17459" name="Group 51"/>
          <p:cNvGrpSpPr>
            <a:grpSpLocks/>
          </p:cNvGrpSpPr>
          <p:nvPr/>
        </p:nvGrpSpPr>
        <p:grpSpPr bwMode="auto">
          <a:xfrm>
            <a:off x="1147763" y="2459038"/>
            <a:ext cx="7011987" cy="2006600"/>
            <a:chOff x="723" y="1549"/>
            <a:chExt cx="4417" cy="1264"/>
          </a:xfrm>
        </p:grpSpPr>
        <p:graphicFrame>
          <p:nvGraphicFramePr>
            <p:cNvPr id="17452" name="Object 44"/>
            <p:cNvGraphicFramePr>
              <a:graphicFrameLocks noChangeAspect="1"/>
            </p:cNvGraphicFramePr>
            <p:nvPr/>
          </p:nvGraphicFramePr>
          <p:xfrm>
            <a:off x="3036" y="1549"/>
            <a:ext cx="2104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2" name="Equation" r:id="rId14" imgW="3340100" imgH="2006600" progId="Equation.DSMT4">
                    <p:embed/>
                  </p:oleObj>
                </mc:Choice>
                <mc:Fallback>
                  <p:oleObj name="Equation" r:id="rId14" imgW="3340100" imgH="20066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549"/>
                          <a:ext cx="2104" cy="1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45"/>
            <p:cNvGraphicFramePr>
              <a:graphicFrameLocks noChangeAspect="1"/>
            </p:cNvGraphicFramePr>
            <p:nvPr/>
          </p:nvGraphicFramePr>
          <p:xfrm>
            <a:off x="723" y="1549"/>
            <a:ext cx="2104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3" name="Equation" r:id="rId16" imgW="3340100" imgH="2006600" progId="Equation.DSMT4">
                    <p:embed/>
                  </p:oleObj>
                </mc:Choice>
                <mc:Fallback>
                  <p:oleObj name="Equation" r:id="rId16" imgW="3340100" imgH="20066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1549"/>
                          <a:ext cx="2104" cy="1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06438" y="4724400"/>
            <a:ext cx="815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本定理的详细证明从略 </a:t>
            </a:r>
            <a:r>
              <a:rPr lang="en-US" altLang="zh-CN" b="1"/>
              <a:t>( </a:t>
            </a:r>
            <a:r>
              <a:rPr lang="zh-CN" altLang="en-US" b="1"/>
              <a:t>第二十三章有一般隐函      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84213" y="5422900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数定理及其证明 </a:t>
            </a:r>
            <a:r>
              <a:rPr lang="en-US" altLang="zh-CN" b="1"/>
              <a:t>),  </a:t>
            </a:r>
            <a:r>
              <a:rPr lang="zh-CN" altLang="en-US" b="1"/>
              <a:t>下面只作一粗略的解释</a:t>
            </a:r>
            <a:r>
              <a:rPr lang="en-US" altLang="zh-CN" b="1"/>
              <a:t>: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395536" y="332656"/>
            <a:ext cx="837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实际上，可求方程组在                              的微分：     </a:t>
            </a:r>
            <a:endParaRPr lang="zh-CN" altLang="en-US" b="1" dirty="0"/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251520" y="1268760"/>
          <a:ext cx="85582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Equation" r:id="rId3" imgW="10350360" imgH="1269720" progId="Equation.DSMT4">
                  <p:embed/>
                </p:oleObj>
              </mc:Choice>
              <mc:Fallback>
                <p:oleObj name="Equation" r:id="rId3" imgW="103503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855821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323" name="Rectangle 59"/>
              <p:cNvSpPr>
                <a:spLocks noChangeArrowheads="1"/>
              </p:cNvSpPr>
              <p:nvPr/>
            </p:nvSpPr>
            <p:spPr bwMode="auto">
              <a:xfrm>
                <a:off x="179512" y="3356992"/>
                <a:ext cx="43722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可以惟一解出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b="1" dirty="0" smtClean="0"/>
                  <a:t>的条件是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1323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56992"/>
                <a:ext cx="437222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6279" r="-2228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96158"/>
              </p:ext>
            </p:extLst>
          </p:nvPr>
        </p:nvGraphicFramePr>
        <p:xfrm>
          <a:off x="4211960" y="404664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Equation" r:id="rId6" imgW="2311200" imgH="431640" progId="Equation.DSMT4">
                  <p:embed/>
                </p:oleObj>
              </mc:Choice>
              <mc:Fallback>
                <p:oleObj name="Equation" r:id="rId6" imgW="231120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4664"/>
                        <a:ext cx="231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107504" y="2708920"/>
            <a:ext cx="8928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是一个四维空间两切面，它们的交集是三维空间平面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67977"/>
              </p:ext>
            </p:extLst>
          </p:nvPr>
        </p:nvGraphicFramePr>
        <p:xfrm>
          <a:off x="2555776" y="3933056"/>
          <a:ext cx="323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Equation" r:id="rId8" imgW="3238500" imgH="939800" progId="">
                  <p:embed/>
                </p:oleObj>
              </mc:Choice>
              <mc:Fallback>
                <p:oleObj name="Equation" r:id="rId8" imgW="3238500" imgH="9398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238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5"/>
              <p:cNvSpPr>
                <a:spLocks noChangeArrowheads="1"/>
              </p:cNvSpPr>
              <p:nvPr/>
            </p:nvSpPr>
            <p:spPr bwMode="auto">
              <a:xfrm>
                <a:off x="107504" y="5062433"/>
                <a:ext cx="882047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能解出的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是切面上的点，代表曲面上也可解出，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062433"/>
                <a:ext cx="8820472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451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107504" y="5672544"/>
            <a:ext cx="655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但曲面上的解一般不相同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1065</Words>
  <Application>Microsoft Office PowerPoint</Application>
  <PresentationFormat>全屏显示(4:3)</PresentationFormat>
  <Paragraphs>145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华文新魏</vt:lpstr>
      <vt:lpstr>楷体_GB2312</vt:lpstr>
      <vt:lpstr>隶书</vt:lpstr>
      <vt:lpstr>宋体</vt:lpstr>
      <vt:lpstr>Arial</vt:lpstr>
      <vt:lpstr>Cambria Math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mao</dc:creator>
  <cp:lastModifiedBy>Windows 用户</cp:lastModifiedBy>
  <cp:revision>184</cp:revision>
  <dcterms:created xsi:type="dcterms:W3CDTF">2005-07-22T07:59:42Z</dcterms:created>
  <dcterms:modified xsi:type="dcterms:W3CDTF">2023-04-24T23:50:28Z</dcterms:modified>
</cp:coreProperties>
</file>