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257" r:id="rId4"/>
    <p:sldId id="301" r:id="rId5"/>
    <p:sldId id="264" r:id="rId6"/>
    <p:sldId id="263" r:id="rId7"/>
    <p:sldId id="302" r:id="rId8"/>
    <p:sldId id="265" r:id="rId9"/>
    <p:sldId id="267" r:id="rId10"/>
    <p:sldId id="268" r:id="rId11"/>
    <p:sldId id="303" r:id="rId12"/>
    <p:sldId id="272" r:id="rId13"/>
    <p:sldId id="274" r:id="rId14"/>
    <p:sldId id="275" r:id="rId15"/>
    <p:sldId id="305" r:id="rId16"/>
    <p:sldId id="277" r:id="rId17"/>
    <p:sldId id="278" r:id="rId18"/>
    <p:sldId id="279" r:id="rId19"/>
    <p:sldId id="280" r:id="rId20"/>
    <p:sldId id="287" r:id="rId21"/>
    <p:sldId id="281" r:id="rId22"/>
    <p:sldId id="282" r:id="rId23"/>
    <p:sldId id="291" r:id="rId24"/>
    <p:sldId id="304" r:id="rId25"/>
    <p:sldId id="285" r:id="rId26"/>
    <p:sldId id="286" r:id="rId27"/>
    <p:sldId id="288" r:id="rId28"/>
    <p:sldId id="289" r:id="rId29"/>
    <p:sldId id="298" r:id="rId30"/>
    <p:sldId id="294" r:id="rId31"/>
    <p:sldId id="29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FEF7FF"/>
    <a:srgbClr val="FDE7FF"/>
    <a:srgbClr val="D9EDEF"/>
    <a:srgbClr val="008000"/>
    <a:srgbClr val="B6E8DB"/>
    <a:srgbClr val="800000"/>
    <a:srgbClr val="00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8276" autoAdjust="0"/>
  </p:normalViewPr>
  <p:slideViewPr>
    <p:cSldViewPr>
      <p:cViewPr varScale="1">
        <p:scale>
          <a:sx n="105" d="100"/>
          <a:sy n="105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1.wmf"/><Relationship Id="rId5" Type="http://schemas.openxmlformats.org/officeDocument/2006/relationships/image" Target="../media/image67.wmf"/><Relationship Id="rId4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20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8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0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CE64C7-767B-4C29-B571-F9D9DDB33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944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CF018-476C-46F8-A4EA-28781B70C16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4809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CD2A8-45C9-4C40-9B65-67F3CCA2101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170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13920-C2B0-4C06-8773-05719BA2F19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353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F7001-3551-4E61-BA98-2A1F230705F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846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512F1-B971-4009-91C5-9724734A6F1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90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7CAA5-D3B6-45D9-8E13-321AD156DA7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42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F7001-3551-4E61-BA98-2A1F230705F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286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D732D-DEAB-4E8F-88E3-ED153496FA5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455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5A4D6-AB2A-42C5-9B1B-0823F62A7DE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84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077A2-8526-4B69-A7F6-6520A812C2C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567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FC7CD-865B-4E57-B96E-3D4DF338A55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461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FD039-A703-41B3-BB7A-FCC4BFAC910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932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F714F-8E10-42A9-B539-4D0ED5F0E4B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6364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3D69F-01D5-46D5-B8FD-9597A367380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9722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87650-3027-4FB7-8C8D-384867E0AD7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5571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75AA1-F230-4D8A-B556-3EBEB7C70F3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6413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75AA1-F230-4D8A-B556-3EBEB7C70F3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6413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6309-AEC2-4C84-8773-E7DE3427EAE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9092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ED590-8CDB-48F1-BF13-DB452372783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319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6FAA5-45C9-4125-BB03-4EF9A9E7EE0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782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D91D1-F384-487F-AF64-022220228D8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124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DD229-3119-4535-8E4F-48CEF84EACB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286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F5B77-5C0E-4D15-921F-EE3BE9C3AC8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7293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2F983-4F04-46CC-8E80-22D93543D61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8826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35DFE-7965-48CC-8FBD-5375A9DF303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96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F5B77-5C0E-4D15-921F-EE3BE9C3AC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729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3701D-A2F1-42A3-9AEB-3415BF942C0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661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CF5D7-F128-40D6-87FE-B17E1B42685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89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CF5D7-F128-40D6-87FE-B17E1B4268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8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13920-C2B0-4C06-8773-05719BA2F19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35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8D5A1-2E01-41BF-8724-4951522A1E0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323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6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44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8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36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502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Oval 7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1032" name="Oval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1033" name="Oval 9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png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42.wmf"/><Relationship Id="rId15" Type="http://schemas.openxmlformats.org/officeDocument/2006/relationships/image" Target="../media/image47.png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20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20.wmf"/><Relationship Id="rId5" Type="http://schemas.openxmlformats.org/officeDocument/2006/relationships/image" Target="../media/image64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79.wmf"/><Relationship Id="rId7" Type="http://schemas.openxmlformats.org/officeDocument/2006/relationships/image" Target="../media/image74.wmf"/><Relationship Id="rId12" Type="http://schemas.openxmlformats.org/officeDocument/2006/relationships/image" Target="../media/image75.wmf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83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73.wmf"/><Relationship Id="rId15" Type="http://schemas.openxmlformats.org/officeDocument/2006/relationships/image" Target="../media/image84.png"/><Relationship Id="rId23" Type="http://schemas.openxmlformats.org/officeDocument/2006/relationships/image" Target="../media/image80.wmf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20.wmf"/><Relationship Id="rId14" Type="http://schemas.openxmlformats.org/officeDocument/2006/relationships/image" Target="../media/image76.wmf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9.png"/><Relationship Id="rId11" Type="http://schemas.openxmlformats.org/officeDocument/2006/relationships/image" Target="../media/image92.wmf"/><Relationship Id="rId5" Type="http://schemas.openxmlformats.org/officeDocument/2006/relationships/image" Target="../media/image88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28.png"/><Relationship Id="rId1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8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7.wmf"/><Relationship Id="rId5" Type="http://schemas.openxmlformats.org/officeDocument/2006/relationships/image" Target="../media/image105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0.png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15" Type="http://schemas.openxmlformats.org/officeDocument/2006/relationships/image" Target="../media/image19.png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png"/><Relationship Id="rId5" Type="http://schemas.openxmlformats.org/officeDocument/2006/relationships/image" Target="../media/image14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32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310.png"/><Relationship Id="rId10" Type="http://schemas.openxmlformats.org/officeDocument/2006/relationships/image" Target="../media/image23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png"/><Relationship Id="rId5" Type="http://schemas.openxmlformats.org/officeDocument/2006/relationships/image" Target="../media/image34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75556" y="1052736"/>
            <a:ext cx="7993063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rgbClr val="FFFFCC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3200" dirty="0">
                <a:ea typeface="华文新魏" panose="02010800040101010101" pitchFamily="2" charset="-122"/>
              </a:rPr>
              <a:t>在本节中所讨论的曲线和曲面</a:t>
            </a:r>
            <a:r>
              <a:rPr lang="en-US" altLang="zh-CN" sz="3200" dirty="0">
                <a:ea typeface="华文新魏" panose="02010800040101010101" pitchFamily="2" charset="-122"/>
              </a:rPr>
              <a:t>,  </a:t>
            </a:r>
            <a:r>
              <a:rPr lang="zh-CN" altLang="en-US" sz="3200" dirty="0">
                <a:ea typeface="华文新魏" panose="02010800040101010101" pitchFamily="2" charset="-122"/>
              </a:rPr>
              <a:t>由于它们 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的方程是以隐函数</a:t>
            </a:r>
            <a:r>
              <a:rPr lang="en-US" altLang="zh-CN" sz="3200" dirty="0">
                <a:ea typeface="华文新魏" panose="02010800040101010101" pitchFamily="2" charset="-122"/>
              </a:rPr>
              <a:t>(</a:t>
            </a:r>
            <a:r>
              <a:rPr lang="zh-CN" altLang="en-US" sz="3200" dirty="0">
                <a:ea typeface="华文新魏" panose="02010800040101010101" pitchFamily="2" charset="-122"/>
              </a:rPr>
              <a:t>组</a:t>
            </a:r>
            <a:r>
              <a:rPr lang="en-US" altLang="zh-CN" sz="3200" dirty="0">
                <a:ea typeface="华文新魏" panose="02010800040101010101" pitchFamily="2" charset="-122"/>
              </a:rPr>
              <a:t>)</a:t>
            </a:r>
            <a:r>
              <a:rPr lang="zh-CN" altLang="en-US" sz="3200" dirty="0">
                <a:ea typeface="华文新魏" panose="02010800040101010101" pitchFamily="2" charset="-122"/>
              </a:rPr>
              <a:t>的形式出现的</a:t>
            </a:r>
            <a:r>
              <a:rPr lang="en-US" altLang="zh-CN" sz="3200" dirty="0">
                <a:ea typeface="华文新魏" panose="02010800040101010101" pitchFamily="2" charset="-122"/>
              </a:rPr>
              <a:t>,  </a:t>
            </a:r>
            <a:r>
              <a:rPr lang="zh-CN" altLang="en-US" sz="3200" dirty="0">
                <a:ea typeface="华文新魏" panose="02010800040101010101" pitchFamily="2" charset="-122"/>
              </a:rPr>
              <a:t>因此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在求它们的切线或切平面时</a:t>
            </a:r>
            <a:r>
              <a:rPr lang="en-US" altLang="zh-CN" sz="3200" dirty="0">
                <a:ea typeface="华文新魏" panose="02010800040101010101" pitchFamily="2" charset="-122"/>
              </a:rPr>
              <a:t>,  </a:t>
            </a:r>
            <a:r>
              <a:rPr lang="zh-CN" altLang="en-US" sz="3200" dirty="0">
                <a:ea typeface="华文新魏" panose="02010800040101010101" pitchFamily="2" charset="-122"/>
              </a:rPr>
              <a:t>都要用到隐函 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数</a:t>
            </a:r>
            <a:r>
              <a:rPr lang="en-US" altLang="zh-CN" sz="3200" dirty="0">
                <a:ea typeface="华文新魏" panose="02010800040101010101" pitchFamily="2" charset="-122"/>
              </a:rPr>
              <a:t>(</a:t>
            </a:r>
            <a:r>
              <a:rPr lang="zh-CN" altLang="en-US" sz="3200" dirty="0">
                <a:ea typeface="华文新魏" panose="02010800040101010101" pitchFamily="2" charset="-122"/>
              </a:rPr>
              <a:t>组</a:t>
            </a:r>
            <a:r>
              <a:rPr lang="en-US" altLang="zh-CN" sz="3200" dirty="0">
                <a:ea typeface="华文新魏" panose="02010800040101010101" pitchFamily="2" charset="-122"/>
              </a:rPr>
              <a:t>)</a:t>
            </a:r>
            <a:r>
              <a:rPr lang="zh-CN" altLang="en-US" sz="3200" dirty="0">
                <a:ea typeface="华文新魏" panose="02010800040101010101" pitchFamily="2" charset="-122"/>
              </a:rPr>
              <a:t>的微分法</a:t>
            </a:r>
            <a:r>
              <a:rPr lang="en-US" altLang="zh-CN" sz="3200" dirty="0">
                <a:ea typeface="华文新魏" panose="02010800040101010101" pitchFamily="2" charset="-122"/>
              </a:rPr>
              <a:t>.   </a:t>
            </a:r>
            <a:r>
              <a:rPr lang="en-US" altLang="zh-CN" sz="3200" b="1" dirty="0"/>
              <a:t>         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907704" y="296652"/>
            <a:ext cx="54009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18 §</a:t>
            </a:r>
            <a:r>
              <a:rPr lang="en-US" altLang="zh-CN" sz="4000" b="1" dirty="0" smtClean="0">
                <a:ea typeface="华文新魏" panose="02010800040101010101" pitchFamily="2" charset="-122"/>
              </a:rPr>
              <a:t>3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几 何 应 用</a:t>
            </a:r>
          </a:p>
        </p:txBody>
      </p:sp>
      <p:sp>
        <p:nvSpPr>
          <p:cNvPr id="2057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636" y="4689140"/>
            <a:ext cx="55451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三、曲面的切平面与法线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</p:txBody>
      </p:sp>
      <p:sp>
        <p:nvSpPr>
          <p:cNvPr id="2060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295636" y="3392996"/>
            <a:ext cx="5976937" cy="6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一、平面曲线的切线与法线  </a:t>
            </a:r>
          </a:p>
        </p:txBody>
      </p:sp>
      <p:sp>
        <p:nvSpPr>
          <p:cNvPr id="2061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59632" y="4005064"/>
            <a:ext cx="6013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dirty="0">
                <a:ea typeface="华文新魏" panose="02010800040101010101" pitchFamily="2" charset="-122"/>
              </a:rPr>
              <a:t>二、空间曲线的切线与法平面  </a:t>
            </a:r>
          </a:p>
        </p:txBody>
      </p:sp>
      <p:sp>
        <p:nvSpPr>
          <p:cNvPr id="8" name="Rectangle 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1560" y="5661248"/>
            <a:ext cx="568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 smtClean="0"/>
              <a:t>作业  </a:t>
            </a:r>
            <a:r>
              <a:rPr kumimoji="1" lang="en-US" altLang="zh-CN" b="1" dirty="0" smtClean="0"/>
              <a:t> 1, 2, 6, 7, 11</a:t>
            </a:r>
            <a:r>
              <a:rPr lang="zh-CN" altLang="en-US" b="1" dirty="0" smtClean="0"/>
              <a:t> 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55638" y="45720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应用隐函数组求导公式</a:t>
            </a:r>
            <a:r>
              <a:rPr lang="en-US" altLang="zh-CN" b="1"/>
              <a:t>,  </a:t>
            </a:r>
            <a:r>
              <a:rPr lang="zh-CN" altLang="en-US" b="1"/>
              <a:t>有                                     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627313" y="1177925"/>
          <a:ext cx="406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" name="Equation" r:id="rId4" imgW="4064000" imgH="1066800" progId="Equation.DSMT4">
                  <p:embed/>
                </p:oleObj>
              </mc:Choice>
              <mc:Fallback>
                <p:oleObj name="Equation" r:id="rId4" imgW="4064000" imgH="1066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77925"/>
                        <a:ext cx="4064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55638" y="240665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于是最后求得切线方程为                                        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2101850" y="2997200"/>
          <a:ext cx="628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Equation" r:id="rId6" imgW="6286500" imgH="1003300" progId="Equation.DSMT4">
                  <p:embed/>
                </p:oleObj>
              </mc:Choice>
              <mc:Fallback>
                <p:oleObj name="Equation" r:id="rId6" imgW="6286500" imgH="10033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997200"/>
                        <a:ext cx="6286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55638" y="4133850"/>
            <a:ext cx="744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相应于 </a:t>
            </a:r>
            <a:r>
              <a:rPr lang="en-US" altLang="zh-CN" b="1"/>
              <a:t>(3) </a:t>
            </a:r>
            <a:r>
              <a:rPr lang="zh-CN" altLang="en-US" b="1"/>
              <a:t>式的法平面方程则为                           </a:t>
            </a:r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079500" y="4905375"/>
          <a:ext cx="549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Equation" r:id="rId8" imgW="5499100" imgH="469900" progId="Equation.DSMT4">
                  <p:embed/>
                </p:oleObj>
              </mc:Choice>
              <mc:Fallback>
                <p:oleObj name="Equation" r:id="rId8" imgW="5499100" imgH="469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905375"/>
                        <a:ext cx="549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140200" y="5589588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8" name="Equation" r:id="rId10" imgW="4254500" imgH="469900" progId="Equation.DSMT4">
                  <p:embed/>
                </p:oleObj>
              </mc:Choice>
              <mc:Fallback>
                <p:oleObj name="Equation" r:id="rId10" imgW="4254500" imgH="4699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589588"/>
                        <a:ext cx="425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2531"/>
              </p:ext>
            </p:extLst>
          </p:nvPr>
        </p:nvGraphicFramePr>
        <p:xfrm>
          <a:off x="4463988" y="188640"/>
          <a:ext cx="233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7" name="Equation" r:id="rId4" imgW="2336760" imgH="939600" progId="Equation.DSMT4">
                  <p:embed/>
                </p:oleObj>
              </mc:Choice>
              <mc:Fallback>
                <p:oleObj name="Equation" r:id="rId4" imgW="23367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88" y="188640"/>
                        <a:ext cx="2336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323528" y="368660"/>
                <a:ext cx="726459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</a:rPr>
                  <a:t>简单地，微分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b="1" dirty="0" smtClean="0">
                    <a:solidFill>
                      <a:srgbClr val="0000FF"/>
                    </a:solidFill>
                  </a:rPr>
                  <a:t>的方程组</a:t>
                </a:r>
                <a:r>
                  <a:rPr lang="zh-CN" altLang="en-US" b="1" dirty="0" smtClean="0"/>
                  <a:t>：</a:t>
                </a:r>
                <a:r>
                  <a:rPr lang="zh-CN" altLang="en-US" b="1" dirty="0" smtClean="0">
                    <a:solidFill>
                      <a:srgbClr val="0000FF"/>
                    </a:solidFill>
                  </a:rPr>
                  <a:t>            </a:t>
                </a:r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99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8660"/>
                <a:ext cx="726459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678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23528" y="2420888"/>
            <a:ext cx="8885240" cy="523874"/>
            <a:chOff x="262" y="3158"/>
            <a:chExt cx="5597" cy="330"/>
          </a:xfrm>
        </p:grpSpPr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262" y="3158"/>
              <a:ext cx="55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代入                              得到两切面，交线为</a:t>
              </a:r>
              <a:r>
                <a:rPr lang="en-US" altLang="zh-CN" b="1" dirty="0" smtClean="0"/>
                <a:t>L</a:t>
              </a:r>
              <a:r>
                <a:rPr lang="zh-CN" altLang="en-US" b="1" dirty="0" smtClean="0"/>
                <a:t>的切线，    </a:t>
              </a:r>
              <a:endParaRPr lang="zh-CN" altLang="en-US" b="1" dirty="0"/>
            </a:p>
          </p:txBody>
        </p:sp>
        <p:graphicFrame>
          <p:nvGraphicFramePr>
            <p:cNvPr id="11301" name="Object 37"/>
            <p:cNvGraphicFramePr>
              <a:graphicFrameLocks noChangeAspect="1"/>
            </p:cNvGraphicFramePr>
            <p:nvPr/>
          </p:nvGraphicFramePr>
          <p:xfrm>
            <a:off x="796" y="3203"/>
            <a:ext cx="1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58" name="Equation" r:id="rId7" imgW="2603160" imgH="419040" progId="Equation.DSMT4">
                    <p:embed/>
                  </p:oleObj>
                </mc:Choice>
                <mc:Fallback>
                  <p:oleObj name="Equation" r:id="rId7" imgW="2603160" imgH="419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3203"/>
                          <a:ext cx="16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871700" y="1268760"/>
          <a:ext cx="3746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9" name="Equation" r:id="rId9" imgW="3746160" imgH="1091880" progId="Equation.DSMT4">
                  <p:embed/>
                </p:oleObj>
              </mc:Choice>
              <mc:Fallback>
                <p:oleObj name="Equation" r:id="rId9" imgW="374616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268760"/>
                        <a:ext cx="3746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23528" y="3068960"/>
            <a:ext cx="7396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该切线的方向向量为两切法向量的</a:t>
            </a:r>
            <a:r>
              <a:rPr lang="zh-CN" altLang="en-US" b="1" dirty="0" smtClean="0">
                <a:solidFill>
                  <a:srgbClr val="FF0000"/>
                </a:solidFill>
              </a:rPr>
              <a:t>叉乘</a:t>
            </a:r>
            <a:r>
              <a:rPr lang="zh-CN" altLang="en-US" b="1" dirty="0" smtClean="0"/>
              <a:t>，即    </a:t>
            </a:r>
            <a:endParaRPr lang="zh-CN" altLang="en-US" b="1" dirty="0"/>
          </a:p>
        </p:txBody>
      </p:sp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2205038" y="3752850"/>
          <a:ext cx="2908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0" name="Equation" r:id="rId11" imgW="2908080" imgH="1828800" progId="Equation.DSMT4">
                  <p:embed/>
                </p:oleObj>
              </mc:Choice>
              <mc:Fallback>
                <p:oleObj name="Equation" r:id="rId11" imgW="2908080" imgH="1828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752850"/>
                        <a:ext cx="29083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535996" y="5877272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得到切线方程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   </a:t>
            </a:r>
            <a:endParaRPr lang="zh-CN" altLang="en-US" b="1" dirty="0"/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3823"/>
              </p:ext>
            </p:extLst>
          </p:nvPr>
        </p:nvGraphicFramePr>
        <p:xfrm>
          <a:off x="971600" y="5913276"/>
          <a:ext cx="350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1" name="Equation" r:id="rId13" imgW="3504960" imgH="419040" progId="Equation.DSMT4">
                  <p:embed/>
                </p:oleObj>
              </mc:Choice>
              <mc:Fallback>
                <p:oleObj name="Equation" r:id="rId13" imgW="3504960" imgH="419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913276"/>
                        <a:ext cx="3505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5536" y="5877272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由    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696236" y="4653136"/>
                <a:ext cx="23042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00FF"/>
                    </a:solidFill>
                  </a:rPr>
                  <a:t>叉乘的几何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定义；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反交换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律；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 i="0" dirty="0" smtClean="0">
                    <a:solidFill>
                      <a:srgbClr val="0000FF"/>
                    </a:solidFill>
                    <a:latin typeface="+mj-lt"/>
                  </a:rPr>
                  <a:t>之间的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叉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乘；叉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乘的坐标表示</a:t>
                </a:r>
                <a:endParaRPr lang="zh-CN" alt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4653136"/>
                <a:ext cx="2304256" cy="830997"/>
              </a:xfrm>
              <a:prstGeom prst="rect">
                <a:avLst/>
              </a:prstGeom>
              <a:blipFill rotWithShape="0">
                <a:blip r:embed="rId15"/>
                <a:stretch>
                  <a:fillRect l="-1323" t="-2190" r="-10317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2124075" y="1096963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4" imgW="5092700" imgH="482600" progId="Equation.DSMT4">
                  <p:embed/>
                </p:oleObj>
              </mc:Choice>
              <mc:Fallback>
                <p:oleObj name="Equation" r:id="rId4" imgW="5092700" imgH="482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096963"/>
                        <a:ext cx="509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2411413" y="3105150"/>
          <a:ext cx="4305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6" imgW="4305300" imgH="1092200" progId="Equation.DSMT4">
                  <p:embed/>
                </p:oleObj>
              </mc:Choice>
              <mc:Fallback>
                <p:oleObj name="Equation" r:id="rId6" imgW="4305300" imgH="1092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05150"/>
                        <a:ext cx="43053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665163" y="476250"/>
            <a:ext cx="48590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</a:rPr>
              <a:t>2  </a:t>
            </a:r>
            <a:r>
              <a:rPr lang="zh-CN" altLang="en-US" b="1" dirty="0"/>
              <a:t>求曲线                              </a:t>
            </a:r>
          </a:p>
        </p:txBody>
      </p:sp>
      <p:grpSp>
        <p:nvGrpSpPr>
          <p:cNvPr id="18462" name="Group 30"/>
          <p:cNvGrpSpPr>
            <a:grpSpLocks/>
          </p:cNvGrpSpPr>
          <p:nvPr/>
        </p:nvGrpSpPr>
        <p:grpSpPr bwMode="auto">
          <a:xfrm>
            <a:off x="646113" y="1744663"/>
            <a:ext cx="7296150" cy="531812"/>
            <a:chOff x="407" y="1099"/>
            <a:chExt cx="4596" cy="335"/>
          </a:xfrm>
        </p:grpSpPr>
        <p:graphicFrame>
          <p:nvGraphicFramePr>
            <p:cNvPr id="18457" name="Object 25"/>
            <p:cNvGraphicFramePr>
              <a:graphicFrameLocks noChangeAspect="1"/>
            </p:cNvGraphicFramePr>
            <p:nvPr/>
          </p:nvGraphicFramePr>
          <p:xfrm>
            <a:off x="954" y="1162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" name="Equation" r:id="rId8" imgW="1371600" imgH="431800" progId="Equation.DSMT4">
                    <p:embed/>
                  </p:oleObj>
                </mc:Choice>
                <mc:Fallback>
                  <p:oleObj name="Equation" r:id="rId8" imgW="13716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1162"/>
                          <a:ext cx="8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407" y="1099"/>
              <a:ext cx="4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在点                 处的切线与法平面</a:t>
              </a:r>
              <a:r>
                <a:rPr lang="en-US" altLang="zh-CN" b="1"/>
                <a:t>.                      </a:t>
              </a:r>
            </a:p>
          </p:txBody>
        </p:sp>
      </p:grp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646113" y="2428875"/>
            <a:ext cx="8420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解法</a:t>
            </a:r>
            <a:r>
              <a:rPr lang="en-US" altLang="zh-CN" b="1" dirty="0" smtClean="0">
                <a:solidFill>
                  <a:srgbClr val="0000FF"/>
                </a:solidFill>
              </a:rPr>
              <a:t>1*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/>
              <a:t>曲线 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zh-CN" altLang="en-US" b="1" dirty="0"/>
              <a:t>是一球面与一圆锥面的交线</a:t>
            </a:r>
            <a:r>
              <a:rPr lang="en-US" altLang="zh-CN" b="1" dirty="0"/>
              <a:t>.  </a:t>
            </a:r>
            <a:r>
              <a:rPr lang="zh-CN" altLang="en-US" b="1" dirty="0"/>
              <a:t>令          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647700" y="4424363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根据公式 </a:t>
            </a:r>
            <a:r>
              <a:rPr lang="en-US" altLang="zh-CN" b="1"/>
              <a:t>(5) </a:t>
            </a:r>
            <a:r>
              <a:rPr lang="zh-CN" altLang="en-US" b="1"/>
              <a:t>与 </a:t>
            </a:r>
            <a:r>
              <a:rPr lang="en-US" altLang="zh-CN" b="1"/>
              <a:t>(6),  </a:t>
            </a:r>
            <a:r>
              <a:rPr lang="zh-CN" altLang="en-US" b="1"/>
              <a:t>需先求出切向向量</a:t>
            </a:r>
            <a:r>
              <a:rPr lang="en-US" altLang="zh-CN" b="1"/>
              <a:t>.  </a:t>
            </a:r>
            <a:r>
              <a:rPr lang="zh-CN" altLang="en-US" b="1"/>
              <a:t>为此计算  </a:t>
            </a:r>
          </a:p>
        </p:txBody>
      </p:sp>
      <p:grpSp>
        <p:nvGrpSpPr>
          <p:cNvPr id="18467" name="Group 35"/>
          <p:cNvGrpSpPr>
            <a:grpSpLocks/>
          </p:cNvGrpSpPr>
          <p:nvPr/>
        </p:nvGrpSpPr>
        <p:grpSpPr bwMode="auto">
          <a:xfrm>
            <a:off x="684213" y="5141913"/>
            <a:ext cx="7197725" cy="519112"/>
            <a:chOff x="431" y="3113"/>
            <a:chExt cx="4534" cy="327"/>
          </a:xfrm>
        </p:grpSpPr>
        <p:graphicFrame>
          <p:nvGraphicFramePr>
            <p:cNvPr id="18459" name="Object 27"/>
            <p:cNvGraphicFramePr>
              <a:graphicFrameLocks noChangeAspect="1"/>
            </p:cNvGraphicFramePr>
            <p:nvPr/>
          </p:nvGraphicFramePr>
          <p:xfrm>
            <a:off x="1465" y="3162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3" name="Equation" r:id="rId10" imgW="355446" imgH="431613" progId="Equation.DSMT4">
                    <p:embed/>
                  </p:oleObj>
                </mc:Choice>
                <mc:Fallback>
                  <p:oleObj name="Equation" r:id="rId10" imgW="355446" imgH="431613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3162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431" y="3113"/>
              <a:ext cx="4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F</a:t>
              </a:r>
              <a:r>
                <a:rPr lang="en-US" altLang="zh-CN" b="1"/>
                <a:t>, </a:t>
              </a:r>
              <a:r>
                <a:rPr lang="en-US" altLang="zh-CN" b="1" i="1"/>
                <a:t>G</a:t>
              </a:r>
              <a:r>
                <a:rPr lang="en-US" altLang="zh-CN" b="1"/>
                <a:t> </a:t>
              </a:r>
              <a:r>
                <a:rPr lang="zh-CN" altLang="en-US" b="1"/>
                <a:t>在点      处的雅可比矩阵</a:t>
              </a:r>
              <a:r>
                <a:rPr lang="en-US" altLang="zh-CN" b="1"/>
                <a:t>:        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042988" y="523875"/>
          <a:ext cx="720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Equation" r:id="rId4" imgW="7200900" imgH="1092200" progId="Equation.DSMT4">
                  <p:embed/>
                </p:oleObj>
              </mc:Choice>
              <mc:Fallback>
                <p:oleObj name="Equation" r:id="rId4" imgW="7200900" imgH="1092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3875"/>
                        <a:ext cx="7200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20713" y="1779588"/>
            <a:ext cx="683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由此得到所需的雅可比行列式</a:t>
            </a:r>
            <a:r>
              <a:rPr lang="en-US" altLang="zh-CN" b="1"/>
              <a:t>:         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570163" y="3644900"/>
          <a:ext cx="387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4" name="Equation" r:id="rId6" imgW="3873500" imgH="977900" progId="Equation.DSMT4">
                  <p:embed/>
                </p:oleObj>
              </mc:Choice>
              <mc:Fallback>
                <p:oleObj name="Equation" r:id="rId6" imgW="3873500" imgH="977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644900"/>
                        <a:ext cx="3873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2554288" y="2420938"/>
          <a:ext cx="292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5" name="Equation" r:id="rId8" imgW="2921000" imgH="977900" progId="Equation.DSMT4">
                  <p:embed/>
                </p:oleObj>
              </mc:Choice>
              <mc:Fallback>
                <p:oleObj name="Equation" r:id="rId8" imgW="2921000" imgH="977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420938"/>
                        <a:ext cx="292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566988" y="4868863"/>
          <a:ext cx="355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6" name="Equation" r:id="rId10" imgW="3556000" imgH="977900" progId="Equation.DSMT4">
                  <p:embed/>
                </p:oleObj>
              </mc:Choice>
              <mc:Fallback>
                <p:oleObj name="Equation" r:id="rId10" imgW="3556000" imgH="9779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868863"/>
                        <a:ext cx="355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75809"/>
              </p:ext>
            </p:extLst>
          </p:nvPr>
        </p:nvGraphicFramePr>
        <p:xfrm>
          <a:off x="2455863" y="1154113"/>
          <a:ext cx="4433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Equation" r:id="rId4" imgW="4431960" imgH="495000" progId="Equation.DSMT4">
                  <p:embed/>
                </p:oleObj>
              </mc:Choice>
              <mc:Fallback>
                <p:oleObj name="Equation" r:id="rId4" imgW="4431960" imgH="495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154113"/>
                        <a:ext cx="44338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55638" y="476250"/>
            <a:ext cx="2655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故切向向量为                          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65163" y="1665288"/>
            <a:ext cx="185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据此求得                           </a:t>
            </a:r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1150938" y="2420938"/>
          <a:ext cx="6845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Equation" r:id="rId6" imgW="6845300" imgH="1511300" progId="Equation.DSMT4">
                  <p:embed/>
                </p:oleObj>
              </mc:Choice>
              <mc:Fallback>
                <p:oleObj name="Equation" r:id="rId6" imgW="6845300" imgH="1511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420938"/>
                        <a:ext cx="68453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1223963" y="4208463"/>
          <a:ext cx="665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Equation" r:id="rId8" imgW="6654800" imgH="1092200" progId="Equation.DSMT4">
                  <p:embed/>
                </p:oleObj>
              </mc:Choice>
              <mc:Fallback>
                <p:oleObj name="Equation" r:id="rId8" imgW="6654800" imgH="1092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208463"/>
                        <a:ext cx="6654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12368"/>
              </p:ext>
            </p:extLst>
          </p:nvPr>
        </p:nvGraphicFramePr>
        <p:xfrm>
          <a:off x="2627784" y="296652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8" name="Equation" r:id="rId4" imgW="5092700" imgH="482600" progId="Equation.DSMT4">
                  <p:embed/>
                </p:oleObj>
              </mc:Choice>
              <mc:Fallback>
                <p:oleObj name="Equation" r:id="rId4" imgW="5092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6652"/>
                        <a:ext cx="5092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67544" y="224644"/>
            <a:ext cx="4501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解法</a:t>
            </a:r>
            <a:r>
              <a:rPr lang="en-US" altLang="zh-CN" b="1" dirty="0" smtClean="0">
                <a:solidFill>
                  <a:srgbClr val="0000FF"/>
                </a:solidFill>
              </a:rPr>
              <a:t>2  </a:t>
            </a:r>
            <a:r>
              <a:rPr lang="zh-CN" altLang="en-US" sz="2400" b="1" dirty="0" smtClean="0"/>
              <a:t>求曲线                             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863588" y="764704"/>
                <a:ext cx="7046914" cy="523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处的切线与法平面</a:t>
                </a:r>
                <a:r>
                  <a:rPr lang="en-US" altLang="zh-CN" b="1" dirty="0"/>
                  <a:t>.                      </a:t>
                </a:r>
              </a:p>
            </p:txBody>
          </p:sp>
        </mc:Choice>
        <mc:Fallback xmlns="">
          <p:sp>
            <p:nvSpPr>
              <p:cNvPr id="18461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764704"/>
                <a:ext cx="7046914" cy="523874"/>
              </a:xfrm>
              <a:prstGeom prst="rect">
                <a:avLst/>
              </a:prstGeom>
              <a:blipFill rotWithShape="0">
                <a:blip r:embed="rId6"/>
                <a:stretch>
                  <a:fillRect l="-1384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719572" y="1304764"/>
            <a:ext cx="2938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微分方程组得</a:t>
            </a:r>
            <a:r>
              <a:rPr lang="zh-CN" altLang="en-US" b="1" dirty="0" smtClean="0"/>
              <a:t>         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7544" y="1844824"/>
                <a:ext cx="8188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𝒚𝒅𝒚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𝒛𝒅𝒛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𝒚𝒅𝒚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𝒛𝒅𝒛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44824"/>
                <a:ext cx="818878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1"/>
              <p:cNvSpPr>
                <a:spLocks noChangeArrowheads="1"/>
              </p:cNvSpPr>
              <p:nvPr/>
            </p:nvSpPr>
            <p:spPr bwMode="auto">
              <a:xfrm>
                <a:off x="719572" y="2276872"/>
                <a:ext cx="38186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得到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4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2276872"/>
                <a:ext cx="381860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396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95636" y="2960948"/>
                <a:ext cx="441556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2960948"/>
                <a:ext cx="4415568" cy="6865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79612" y="3933056"/>
                <a:ext cx="476829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1" dirty="0" smtClean="0"/>
                  <a:t>得到</a:t>
                </a:r>
                <a:r>
                  <a:rPr lang="zh-CN" altLang="en-US" sz="2000" b="1" i="0" dirty="0" smtClean="0">
                    <a:latin typeface="+mj-lt"/>
                  </a:rPr>
                  <a:t>切线方程为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933056"/>
                <a:ext cx="4768293" cy="686535"/>
              </a:xfrm>
              <a:prstGeom prst="rect">
                <a:avLst/>
              </a:prstGeom>
              <a:blipFill rotWithShape="0">
                <a:blip r:embed="rId10"/>
                <a:stretch>
                  <a:fillRect l="-3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3528" y="4725144"/>
                <a:ext cx="6848670" cy="836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1" dirty="0" smtClean="0"/>
                  <a:t>该</a:t>
                </a:r>
                <a:r>
                  <a:rPr lang="zh-CN" altLang="en-US" sz="2000" b="1" i="0" dirty="0" smtClean="0">
                    <a:latin typeface="+mj-lt"/>
                  </a:rPr>
                  <a:t>切线的方向向量为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25144"/>
                <a:ext cx="6848670" cy="836576"/>
              </a:xfrm>
              <a:prstGeom prst="rect">
                <a:avLst/>
              </a:prstGeom>
              <a:blipFill rotWithShape="0">
                <a:blip r:embed="rId11"/>
                <a:stretch>
                  <a:fillRect l="-2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7524" y="5805264"/>
                <a:ext cx="8302401" cy="538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b="1" dirty="0" smtClean="0"/>
                  <a:t>故切线</a:t>
                </a:r>
                <a:r>
                  <a:rPr lang="zh-CN" altLang="en-US" sz="2000" b="1" i="0" dirty="0" smtClean="0">
                    <a:latin typeface="+mj-lt"/>
                  </a:rPr>
                  <a:t>方程也</a:t>
                </a:r>
                <a:r>
                  <a:rPr lang="zh-CN" altLang="en-US" sz="2400" b="1" i="0" dirty="0" smtClean="0">
                    <a:latin typeface="+mj-lt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而</a:t>
                </a:r>
                <a:r>
                  <a:rPr lang="zh-CN" altLang="en-US" sz="2400" b="1" dirty="0" smtClean="0"/>
                  <a:t>法平面方程为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5805264"/>
                <a:ext cx="8302401" cy="538930"/>
              </a:xfrm>
              <a:prstGeom prst="rect">
                <a:avLst/>
              </a:prstGeom>
              <a:blipFill rotWithShape="0">
                <a:blip r:embed="rId12"/>
                <a:stretch>
                  <a:fillRect l="-1836" t="-5618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1692275" y="404813"/>
            <a:ext cx="565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三、曲面的切平面与法线   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619250" y="2444750"/>
          <a:ext cx="599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5" name="Equation" r:id="rId4" imgW="5994400" imgH="482600" progId="Equation.DSMT4">
                  <p:embed/>
                </p:oleObj>
              </mc:Choice>
              <mc:Fallback>
                <p:oleObj name="Equation" r:id="rId4" imgW="5994400" imgH="4826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44750"/>
                        <a:ext cx="599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3491880" y="3789040"/>
          <a:ext cx="495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6" name="Equation" r:id="rId6" imgW="4953000" imgH="393700" progId="Equation.DSMT4">
                  <p:embed/>
                </p:oleObj>
              </mc:Choice>
              <mc:Fallback>
                <p:oleObj name="Equation" r:id="rId6" imgW="4953000" imgH="3937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789040"/>
                        <a:ext cx="495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17538" y="1116013"/>
            <a:ext cx="7935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以前知道</a:t>
            </a:r>
            <a:r>
              <a:rPr lang="en-US" altLang="zh-CN" b="1"/>
              <a:t>,  </a:t>
            </a:r>
            <a:r>
              <a:rPr lang="zh-CN" altLang="en-US" b="1"/>
              <a:t>当  </a:t>
            </a:r>
            <a:r>
              <a:rPr lang="en-US" altLang="zh-CN" b="1" i="1"/>
              <a:t>f</a:t>
            </a:r>
            <a:r>
              <a:rPr lang="en-US" altLang="zh-CN" b="1"/>
              <a:t>  </a:t>
            </a:r>
            <a:r>
              <a:rPr lang="zh-CN" altLang="en-US" b="1"/>
              <a:t>为可微函数时</a:t>
            </a:r>
            <a:r>
              <a:rPr lang="en-US" altLang="zh-CN" b="1"/>
              <a:t>,  </a:t>
            </a:r>
            <a:r>
              <a:rPr lang="zh-CN" altLang="en-US" b="1"/>
              <a:t>曲面 </a:t>
            </a:r>
            <a:r>
              <a:rPr lang="en-US" altLang="zh-CN" b="1" i="1"/>
              <a:t>z</a:t>
            </a:r>
            <a:r>
              <a:rPr lang="en-US" altLang="zh-CN" b="1"/>
              <a:t> = </a:t>
            </a:r>
            <a:r>
              <a:rPr lang="en-US" altLang="zh-CN" b="1" i="1"/>
              <a:t>f</a:t>
            </a:r>
            <a:r>
              <a:rPr lang="en-US" altLang="zh-CN" b="1"/>
              <a:t> ( </a:t>
            </a:r>
            <a:r>
              <a:rPr lang="en-US" altLang="zh-CN" b="1" i="1"/>
              <a:t>x</a:t>
            </a:r>
            <a:r>
              <a:rPr lang="en-US" altLang="zh-CN" b="1"/>
              <a:t> , </a:t>
            </a:r>
            <a:r>
              <a:rPr lang="en-US" altLang="zh-CN" b="1" i="1"/>
              <a:t>y</a:t>
            </a:r>
            <a:r>
              <a:rPr lang="en-US" altLang="zh-CN" b="1"/>
              <a:t> )   </a:t>
            </a:r>
          </a:p>
        </p:txBody>
      </p:sp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655638" y="1744663"/>
            <a:ext cx="6051550" cy="519112"/>
            <a:chOff x="413" y="1099"/>
            <a:chExt cx="3812" cy="327"/>
          </a:xfrm>
        </p:grpSpPr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990" y="1150"/>
            <a:ext cx="1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57" name="Equation" r:id="rId8" imgW="1930400" imgH="431800" progId="Equation.DSMT4">
                    <p:embed/>
                  </p:oleObj>
                </mc:Choice>
                <mc:Fallback>
                  <p:oleObj name="Equation" r:id="rId8" imgW="19304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150"/>
                          <a:ext cx="1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13" y="1099"/>
              <a:ext cx="38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在点                        处的切平面为          </a:t>
              </a:r>
            </a:p>
          </p:txBody>
        </p:sp>
      </p:grpSp>
      <p:grpSp>
        <p:nvGrpSpPr>
          <p:cNvPr id="25638" name="Group 38"/>
          <p:cNvGrpSpPr>
            <a:grpSpLocks/>
          </p:cNvGrpSpPr>
          <p:nvPr/>
        </p:nvGrpSpPr>
        <p:grpSpPr bwMode="auto">
          <a:xfrm>
            <a:off x="665163" y="3054350"/>
            <a:ext cx="6367462" cy="519113"/>
            <a:chOff x="419" y="1903"/>
            <a:chExt cx="4011" cy="327"/>
          </a:xfrm>
        </p:grpSpPr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2704" y="1979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58" name="Equation" r:id="rId10" imgW="279279" imgH="317362" progId="Equation.DSMT4">
                    <p:embed/>
                  </p:oleObj>
                </mc:Choice>
                <mc:Fallback>
                  <p:oleObj name="Equation" r:id="rId10" imgW="279279" imgH="317362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979"/>
                          <a:ext cx="17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419" y="1903"/>
              <a:ext cx="40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现在的新问题是</a:t>
              </a:r>
              <a:r>
                <a:rPr lang="en-US" altLang="zh-CN" b="1"/>
                <a:t>:  </a:t>
              </a:r>
              <a:r>
                <a:rPr lang="zh-CN" altLang="en-US" b="1"/>
                <a:t>曲面    由方程              </a:t>
              </a:r>
            </a:p>
          </p:txBody>
        </p:sp>
      </p:grpSp>
      <p:grpSp>
        <p:nvGrpSpPr>
          <p:cNvPr id="25637" name="Group 37"/>
          <p:cNvGrpSpPr>
            <a:grpSpLocks/>
          </p:cNvGrpSpPr>
          <p:nvPr/>
        </p:nvGrpSpPr>
        <p:grpSpPr bwMode="auto">
          <a:xfrm>
            <a:off x="657225" y="4316413"/>
            <a:ext cx="8007350" cy="519112"/>
            <a:chOff x="414" y="2719"/>
            <a:chExt cx="5044" cy="327"/>
          </a:xfrm>
        </p:grpSpPr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1604" y="2765"/>
            <a:ext cx="31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59" name="Equation" r:id="rId12" imgW="5054600" imgH="444500" progId="Equation.DSMT4">
                    <p:embed/>
                  </p:oleObj>
                </mc:Choice>
                <mc:Fallback>
                  <p:oleObj name="Equation" r:id="rId12" imgW="5054600" imgH="4445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2765"/>
                          <a:ext cx="318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414" y="2719"/>
              <a:ext cx="5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给出</a:t>
              </a:r>
              <a:r>
                <a:rPr lang="en-US" altLang="zh-CN" b="1"/>
                <a:t>.  </a:t>
              </a:r>
              <a:r>
                <a:rPr lang="zh-CN" altLang="en-US" b="1"/>
                <a:t>若点                                                           近旁  </a:t>
              </a:r>
            </a:p>
          </p:txBody>
        </p:sp>
      </p:grp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46113" y="495141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具有连续的一阶偏导数</a:t>
            </a:r>
            <a:r>
              <a:rPr lang="en-US" altLang="zh-CN" b="1" dirty="0"/>
              <a:t>,  </a:t>
            </a:r>
            <a:r>
              <a:rPr lang="zh-CN" altLang="en-US" b="1" dirty="0"/>
              <a:t>而且                                   </a:t>
            </a:r>
          </a:p>
        </p:txBody>
      </p:sp>
      <p:graphicFrame>
        <p:nvGraphicFramePr>
          <p:cNvPr id="256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66607"/>
              </p:ext>
            </p:extLst>
          </p:nvPr>
        </p:nvGraphicFramePr>
        <p:xfrm>
          <a:off x="2231740" y="5661248"/>
          <a:ext cx="494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0" name="Equation" r:id="rId14" imgW="4940280" imgH="507960" progId="Equation.DSMT4">
                  <p:embed/>
                </p:oleObj>
              </mc:Choice>
              <mc:Fallback>
                <p:oleObj name="Equation" r:id="rId14" imgW="4940280" imgH="5079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5661248"/>
                        <a:ext cx="4940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1547813" y="2401888"/>
          <a:ext cx="605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4" imgW="6057900" imgH="1016000" progId="Equation.DSMT4">
                  <p:embed/>
                </p:oleObj>
              </mc:Choice>
              <mc:Fallback>
                <p:oleObj name="Equation" r:id="rId4" imgW="6057900" imgH="1016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01888"/>
                        <a:ext cx="6057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1322388" y="4292600"/>
          <a:ext cx="664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6" imgW="6642100" imgH="1016000" progId="Equation.DSMT4">
                  <p:embed/>
                </p:oleObj>
              </mc:Choice>
              <mc:Fallback>
                <p:oleObj name="Equation" r:id="rId6" imgW="6642100" imgH="1016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292600"/>
                        <a:ext cx="6642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655638" y="476250"/>
            <a:ext cx="8067675" cy="539750"/>
            <a:chOff x="413" y="300"/>
            <a:chExt cx="5082" cy="340"/>
          </a:xfrm>
        </p:grpSpPr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1195" y="352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9" name="Equation" r:id="rId8" imgW="1651000" imgH="457200" progId="Equation.DSMT4">
                    <p:embed/>
                  </p:oleObj>
                </mc:Choice>
                <mc:Fallback>
                  <p:oleObj name="Equation" r:id="rId8" imgW="1651000" imgH="4572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52"/>
                          <a:ext cx="10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23"/>
            <p:cNvGraphicFramePr>
              <a:graphicFrameLocks noChangeAspect="1"/>
            </p:cNvGraphicFramePr>
            <p:nvPr/>
          </p:nvGraphicFramePr>
          <p:xfrm>
            <a:off x="4105" y="34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" name="Equation" r:id="rId10" imgW="355446" imgH="431613" progId="Equation.DSMT4">
                    <p:embed/>
                  </p:oleObj>
                </mc:Choice>
                <mc:Fallback>
                  <p:oleObj name="Equation" r:id="rId10" imgW="355446" imgH="43161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13" y="300"/>
              <a:ext cx="5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不妨设                     则由方程 </a:t>
              </a:r>
              <a:r>
                <a:rPr lang="en-US" altLang="zh-CN" b="1"/>
                <a:t>(7) </a:t>
              </a:r>
              <a:r>
                <a:rPr lang="zh-CN" altLang="en-US" b="1"/>
                <a:t>在点      近旁惟一   </a:t>
              </a:r>
            </a:p>
          </p:txBody>
        </p:sp>
      </p:grp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58813" y="1106488"/>
            <a:ext cx="6229350" cy="519112"/>
            <a:chOff x="415" y="697"/>
            <a:chExt cx="3924" cy="327"/>
          </a:xfrm>
        </p:grpSpPr>
        <p:graphicFrame>
          <p:nvGraphicFramePr>
            <p:cNvPr id="26648" name="Object 24"/>
            <p:cNvGraphicFramePr>
              <a:graphicFrameLocks noChangeAspect="1"/>
            </p:cNvGraphicFramePr>
            <p:nvPr/>
          </p:nvGraphicFramePr>
          <p:xfrm>
            <a:off x="3243" y="754"/>
            <a:ext cx="10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1" name="Equation" r:id="rId12" imgW="1739900" imgH="393700" progId="Equation.DSMT4">
                    <p:embed/>
                  </p:oleObj>
                </mc:Choice>
                <mc:Fallback>
                  <p:oleObj name="Equation" r:id="rId12" imgW="17399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754"/>
                          <a:ext cx="10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15" y="697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地确定了连续可微的隐函数    </a:t>
              </a:r>
            </a:p>
          </p:txBody>
        </p:sp>
      </p:grp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30238" y="1722438"/>
            <a:ext cx="1096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因为                                                                 </a:t>
            </a:r>
          </a:p>
        </p:txBody>
      </p: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655638" y="3644900"/>
            <a:ext cx="7488237" cy="533400"/>
            <a:chOff x="413" y="2317"/>
            <a:chExt cx="4717" cy="336"/>
          </a:xfrm>
        </p:grpSpPr>
        <p:graphicFrame>
          <p:nvGraphicFramePr>
            <p:cNvPr id="26650" name="Object 26"/>
            <p:cNvGraphicFramePr>
              <a:graphicFrameLocks noChangeAspect="1"/>
            </p:cNvGraphicFramePr>
            <p:nvPr/>
          </p:nvGraphicFramePr>
          <p:xfrm>
            <a:off x="969" y="2387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2" name="Equation" r:id="rId14" imgW="279279" imgH="317362" progId="Equation.DSMT4">
                    <p:embed/>
                  </p:oleObj>
                </mc:Choice>
                <mc:Fallback>
                  <p:oleObj name="Equation" r:id="rId14" imgW="279279" imgH="317362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387"/>
                          <a:ext cx="17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27"/>
            <p:cNvGraphicFramePr>
              <a:graphicFrameLocks noChangeAspect="1"/>
            </p:cNvGraphicFramePr>
            <p:nvPr/>
          </p:nvGraphicFramePr>
          <p:xfrm>
            <a:off x="1480" y="2381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3" name="Equation" r:id="rId16" imgW="355446" imgH="431613" progId="Equation.DSMT4">
                    <p:embed/>
                  </p:oleObj>
                </mc:Choice>
                <mc:Fallback>
                  <p:oleObj name="Equation" r:id="rId16" imgW="355446" imgH="43161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2381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413" y="2317"/>
              <a:ext cx="47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所以     在      处的切平面为                                   </a:t>
              </a:r>
            </a:p>
          </p:txBody>
        </p:sp>
      </p:grp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620713" y="5481638"/>
            <a:ext cx="8097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又因 </a:t>
            </a:r>
            <a:r>
              <a:rPr lang="en-US" altLang="zh-CN" b="1"/>
              <a:t>(8) </a:t>
            </a:r>
            <a:r>
              <a:rPr lang="zh-CN" altLang="en-US" b="1"/>
              <a:t>式中非零元素的不指定性</a:t>
            </a:r>
            <a:r>
              <a:rPr lang="en-US" altLang="zh-CN" b="1"/>
              <a:t>,  </a:t>
            </a:r>
            <a:r>
              <a:rPr lang="zh-CN" altLang="en-US" b="1"/>
              <a:t>故切平面方程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65163" y="450850"/>
            <a:ext cx="214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一般应写成                                                               </a:t>
            </a:r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467617"/>
              </p:ext>
            </p:extLst>
          </p:nvPr>
        </p:nvGraphicFramePr>
        <p:xfrm>
          <a:off x="863588" y="1160748"/>
          <a:ext cx="759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3" name="Equation" r:id="rId4" imgW="7594560" imgH="507960" progId="Equation.DSMT4">
                  <p:embed/>
                </p:oleObj>
              </mc:Choice>
              <mc:Fallback>
                <p:oleObj name="Equation" r:id="rId4" imgW="7594560" imgH="5079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1160748"/>
                        <a:ext cx="759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47564" y="1808820"/>
            <a:ext cx="57165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/>
              <a:t>随之又得到所求的法线方程为          </a:t>
            </a:r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78873"/>
              </p:ext>
            </p:extLst>
          </p:nvPr>
        </p:nvGraphicFramePr>
        <p:xfrm>
          <a:off x="1835696" y="2492896"/>
          <a:ext cx="612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" name="Equation" r:id="rId6" imgW="6121400" imgH="1003300" progId="Equation.DSMT4">
                  <p:embed/>
                </p:oleObj>
              </mc:Choice>
              <mc:Fallback>
                <p:oleObj name="Equation" r:id="rId6" imgW="6121400" imgH="10033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92896"/>
                        <a:ext cx="6121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503548" y="3861048"/>
            <a:ext cx="7978775" cy="519113"/>
            <a:chOff x="401" y="2513"/>
            <a:chExt cx="5026" cy="327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01" y="2513"/>
              <a:ext cx="50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回顾 </a:t>
              </a:r>
              <a:r>
                <a:rPr lang="en-US" altLang="zh-CN" b="1" dirty="0">
                  <a:solidFill>
                    <a:srgbClr val="0000FF"/>
                  </a:solidFill>
                </a:rPr>
                <a:t>1   </a:t>
              </a:r>
              <a:r>
                <a:rPr lang="zh-CN" altLang="en-US" b="1" dirty="0"/>
                <a:t>现在知道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函数                  在点 </a:t>
              </a:r>
              <a:r>
                <a:rPr lang="en-US" altLang="zh-CN" b="1" i="1" dirty="0"/>
                <a:t>P </a:t>
              </a:r>
              <a:r>
                <a:rPr lang="zh-CN" altLang="en-US" b="1" dirty="0"/>
                <a:t>的梯度    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7678" name="Object 30"/>
            <p:cNvGraphicFramePr>
              <a:graphicFrameLocks noChangeAspect="1"/>
            </p:cNvGraphicFramePr>
            <p:nvPr/>
          </p:nvGraphicFramePr>
          <p:xfrm>
            <a:off x="2822" y="2592"/>
            <a:ext cx="8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5" name="Equation" r:id="rId8" imgW="1435100" imgH="393700" progId="Equation.DSMT4">
                    <p:embed/>
                  </p:oleObj>
                </mc:Choice>
                <mc:Fallback>
                  <p:oleObj name="Equation" r:id="rId8" imgW="1435100" imgH="393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2592"/>
                          <a:ext cx="8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80430"/>
              </p:ext>
            </p:extLst>
          </p:nvPr>
        </p:nvGraphicFramePr>
        <p:xfrm>
          <a:off x="1367644" y="4653136"/>
          <a:ext cx="6040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6" name="Equation" r:id="rId10" imgW="6070320" imgH="482400" progId="Equation.DSMT4">
                  <p:embed/>
                </p:oleObj>
              </mc:Choice>
              <mc:Fallback>
                <p:oleObj name="Equation" r:id="rId10" imgW="6070320" imgH="482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4653136"/>
                        <a:ext cx="6040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7" name="Group 39"/>
          <p:cNvGrpSpPr>
            <a:grpSpLocks/>
          </p:cNvGrpSpPr>
          <p:nvPr/>
        </p:nvGrpSpPr>
        <p:grpSpPr bwMode="auto">
          <a:xfrm>
            <a:off x="655638" y="5357813"/>
            <a:ext cx="7661275" cy="519112"/>
            <a:chOff x="413" y="3375"/>
            <a:chExt cx="4826" cy="327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3" y="3375"/>
              <a:ext cx="4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其实就是等值面                         在点 </a:t>
              </a:r>
              <a:r>
                <a:rPr lang="en-US" altLang="zh-CN" b="1" i="1"/>
                <a:t>P</a:t>
              </a:r>
              <a:r>
                <a:rPr lang="en-US" altLang="zh-CN" b="1"/>
                <a:t> </a:t>
              </a:r>
              <a:r>
                <a:rPr lang="zh-CN" altLang="en-US" b="1"/>
                <a:t>的法向量</a:t>
              </a:r>
              <a:r>
                <a:rPr lang="en-US" altLang="zh-CN" b="1"/>
                <a:t>:     </a:t>
              </a:r>
            </a:p>
          </p:txBody>
        </p:sp>
        <p:graphicFrame>
          <p:nvGraphicFramePr>
            <p:cNvPr id="27682" name="Object 34"/>
            <p:cNvGraphicFramePr>
              <a:graphicFrameLocks noChangeAspect="1"/>
            </p:cNvGraphicFramePr>
            <p:nvPr/>
          </p:nvGraphicFramePr>
          <p:xfrm>
            <a:off x="2079" y="3448"/>
            <a:ext cx="132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7" name="Equation" r:id="rId12" imgW="1968500" imgH="393700" progId="Equation.DSMT4">
                    <p:embed/>
                  </p:oleObj>
                </mc:Choice>
                <mc:Fallback>
                  <p:oleObj name="Equation" r:id="rId12" imgW="1968500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448"/>
                          <a:ext cx="132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65382"/>
              </p:ext>
            </p:extLst>
          </p:nvPr>
        </p:nvGraphicFramePr>
        <p:xfrm>
          <a:off x="2159732" y="512676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9" name="Equation" r:id="rId4" imgW="3124080" imgH="545760" progId="Equation.DSMT4">
                  <p:embed/>
                </p:oleObj>
              </mc:Choice>
              <mc:Fallback>
                <p:oleObj name="Equation" r:id="rId4" imgW="3124080" imgH="5457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512676"/>
                        <a:ext cx="3124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27063" y="1147763"/>
            <a:ext cx="790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回顾 </a:t>
            </a:r>
            <a:r>
              <a:rPr lang="en-US" altLang="zh-CN" b="1">
                <a:solidFill>
                  <a:srgbClr val="0000FF"/>
                </a:solidFill>
              </a:rPr>
              <a:t>2   </a:t>
            </a:r>
            <a:r>
              <a:rPr lang="zh-CN" altLang="en-US" b="1"/>
              <a:t>若把由 </a:t>
            </a:r>
            <a:r>
              <a:rPr lang="en-US" altLang="zh-CN" b="1"/>
              <a:t>(4) </a:t>
            </a:r>
            <a:r>
              <a:rPr lang="zh-CN" altLang="en-US" b="1"/>
              <a:t>表示的空间曲线 </a:t>
            </a:r>
            <a:r>
              <a:rPr lang="en-US" altLang="zh-CN" b="1" i="1"/>
              <a:t>L </a:t>
            </a:r>
            <a:r>
              <a:rPr lang="zh-CN" altLang="en-US" b="1"/>
              <a:t>看作两曲面</a:t>
            </a:r>
          </a:p>
        </p:txBody>
      </p:sp>
      <p:grpSp>
        <p:nvGrpSpPr>
          <p:cNvPr id="28761" name="Group 89"/>
          <p:cNvGrpSpPr>
            <a:grpSpLocks/>
          </p:cNvGrpSpPr>
          <p:nvPr/>
        </p:nvGrpSpPr>
        <p:grpSpPr bwMode="auto">
          <a:xfrm>
            <a:off x="684213" y="1736725"/>
            <a:ext cx="7953375" cy="519113"/>
            <a:chOff x="433" y="1095"/>
            <a:chExt cx="5010" cy="327"/>
          </a:xfrm>
        </p:grpSpPr>
        <p:graphicFrame>
          <p:nvGraphicFramePr>
            <p:cNvPr id="28706" name="Object 34"/>
            <p:cNvGraphicFramePr>
              <a:graphicFrameLocks noChangeAspect="1"/>
            </p:cNvGraphicFramePr>
            <p:nvPr/>
          </p:nvGraphicFramePr>
          <p:xfrm>
            <a:off x="433" y="1150"/>
            <a:ext cx="2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0" name="Equation" r:id="rId6" imgW="4279900" imgH="406400" progId="Equation.DSMT4">
                    <p:embed/>
                  </p:oleObj>
                </mc:Choice>
                <mc:Fallback>
                  <p:oleObj name="Equation" r:id="rId6" imgW="4279900" imgH="4064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1150"/>
                          <a:ext cx="269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3107" y="1095"/>
              <a:ext cx="2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的交线</a:t>
              </a:r>
              <a:r>
                <a:rPr lang="en-US" altLang="zh-CN" b="1"/>
                <a:t>(</a:t>
              </a:r>
              <a:r>
                <a:rPr lang="zh-CN" altLang="en-US" b="1"/>
                <a:t>图</a:t>
              </a:r>
              <a:r>
                <a:rPr lang="en-US" altLang="zh-CN" b="1"/>
                <a:t>18</a:t>
              </a:r>
              <a:r>
                <a:rPr lang="en-US" altLang="en-US" b="1"/>
                <a:t>－</a:t>
              </a:r>
              <a:r>
                <a:rPr lang="en-US" altLang="zh-CN" b="1"/>
                <a:t>9), </a:t>
              </a:r>
              <a:r>
                <a:rPr lang="zh-CN" altLang="en-US" b="1"/>
                <a:t>则 </a:t>
              </a:r>
              <a:r>
                <a:rPr lang="en-US" altLang="zh-CN" b="1" i="1"/>
                <a:t>L</a:t>
              </a:r>
              <a:endParaRPr lang="en-US" altLang="zh-CN"/>
            </a:p>
          </p:txBody>
        </p:sp>
      </p:grpSp>
      <p:grpSp>
        <p:nvGrpSpPr>
          <p:cNvPr id="28760" name="Group 88"/>
          <p:cNvGrpSpPr>
            <a:grpSpLocks/>
          </p:cNvGrpSpPr>
          <p:nvPr/>
        </p:nvGrpSpPr>
        <p:grpSpPr bwMode="auto">
          <a:xfrm>
            <a:off x="636588" y="2382838"/>
            <a:ext cx="3619500" cy="519112"/>
            <a:chOff x="401" y="1501"/>
            <a:chExt cx="2280" cy="327"/>
          </a:xfrm>
        </p:grpSpPr>
        <p:graphicFrame>
          <p:nvGraphicFramePr>
            <p:cNvPr id="28707" name="Object 35"/>
            <p:cNvGraphicFramePr>
              <a:graphicFrameLocks noChangeAspect="1"/>
            </p:cNvGraphicFramePr>
            <p:nvPr/>
          </p:nvGraphicFramePr>
          <p:xfrm>
            <a:off x="703" y="1552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1" name="Equation" r:id="rId8" imgW="355446" imgH="431613" progId="Equation.DSMT4">
                    <p:embed/>
                  </p:oleObj>
                </mc:Choice>
                <mc:Fallback>
                  <p:oleObj name="Equation" r:id="rId8" imgW="355446" imgH="431613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552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401" y="1501"/>
              <a:ext cx="2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在     的切线与此二曲 </a:t>
              </a:r>
            </a:p>
          </p:txBody>
        </p:sp>
      </p:grpSp>
      <p:grpSp>
        <p:nvGrpSpPr>
          <p:cNvPr id="28757" name="Group 85"/>
          <p:cNvGrpSpPr>
            <a:grpSpLocks/>
          </p:cNvGrpSpPr>
          <p:nvPr/>
        </p:nvGrpSpPr>
        <p:grpSpPr bwMode="auto">
          <a:xfrm>
            <a:off x="617538" y="3016250"/>
            <a:ext cx="3667125" cy="519113"/>
            <a:chOff x="389" y="1900"/>
            <a:chExt cx="2310" cy="327"/>
          </a:xfrm>
        </p:grpSpPr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389" y="1900"/>
              <a:ext cx="2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面在     的法线都相垂 </a:t>
              </a:r>
            </a:p>
          </p:txBody>
        </p:sp>
        <p:graphicFrame>
          <p:nvGraphicFramePr>
            <p:cNvPr id="28732" name="Object 60"/>
            <p:cNvGraphicFramePr>
              <a:graphicFrameLocks noChangeAspect="1"/>
            </p:cNvGraphicFramePr>
            <p:nvPr/>
          </p:nvGraphicFramePr>
          <p:xfrm>
            <a:off x="930" y="1955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2" name="Equation" r:id="rId10" imgW="355446" imgH="431613" progId="Equation.DSMT4">
                    <p:embed/>
                  </p:oleObj>
                </mc:Choice>
                <mc:Fallback>
                  <p:oleObj name="Equation" r:id="rId10" imgW="355446" imgH="431613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955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646113" y="3649663"/>
            <a:ext cx="370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直</a:t>
            </a:r>
            <a:r>
              <a:rPr lang="en-US" altLang="zh-CN" b="1"/>
              <a:t>.  </a:t>
            </a:r>
            <a:r>
              <a:rPr lang="zh-CN" altLang="en-US" b="1"/>
              <a:t>而这两条法线的 </a:t>
            </a: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665163" y="4249738"/>
            <a:ext cx="325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方向向量分别是 </a:t>
            </a:r>
          </a:p>
        </p:txBody>
      </p:sp>
      <p:graphicFrame>
        <p:nvGraphicFramePr>
          <p:cNvPr id="2874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29000"/>
              </p:ext>
            </p:extLst>
          </p:nvPr>
        </p:nvGraphicFramePr>
        <p:xfrm>
          <a:off x="906463" y="4899025"/>
          <a:ext cx="3182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3" name="Equation" r:id="rId11" imgW="2971800" imgH="583920" progId="Equation.DSMT4">
                  <p:embed/>
                </p:oleObj>
              </mc:Choice>
              <mc:Fallback>
                <p:oleObj name="Equation" r:id="rId11" imgW="2971800" imgH="583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899025"/>
                        <a:ext cx="31829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878"/>
              </p:ext>
            </p:extLst>
          </p:nvPr>
        </p:nvGraphicFramePr>
        <p:xfrm>
          <a:off x="969963" y="5543550"/>
          <a:ext cx="298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64" name="Equation" r:id="rId13" imgW="2984400" imgH="583920" progId="Equation.DSMT4">
                  <p:embed/>
                </p:oleObj>
              </mc:Choice>
              <mc:Fallback>
                <p:oleObj name="Equation" r:id="rId13" imgW="2984400" imgH="58392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543550"/>
                        <a:ext cx="298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59" name="Group 87"/>
          <p:cNvGrpSpPr>
            <a:grpSpLocks/>
          </p:cNvGrpSpPr>
          <p:nvPr/>
        </p:nvGrpSpPr>
        <p:grpSpPr bwMode="auto">
          <a:xfrm>
            <a:off x="4751388" y="2492375"/>
            <a:ext cx="3381375" cy="3086100"/>
            <a:chOff x="2993" y="1593"/>
            <a:chExt cx="2130" cy="1944"/>
          </a:xfrm>
        </p:grpSpPr>
        <p:grpSp>
          <p:nvGrpSpPr>
            <p:cNvPr id="28756" name="Group 84"/>
            <p:cNvGrpSpPr>
              <a:grpSpLocks/>
            </p:cNvGrpSpPr>
            <p:nvPr/>
          </p:nvGrpSpPr>
          <p:grpSpPr bwMode="auto">
            <a:xfrm>
              <a:off x="2993" y="1593"/>
              <a:ext cx="2130" cy="1602"/>
              <a:chOff x="2993" y="1638"/>
              <a:chExt cx="2130" cy="1602"/>
            </a:xfrm>
          </p:grpSpPr>
          <p:pic>
            <p:nvPicPr>
              <p:cNvPr id="28754" name="Picture 82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3" y="1638"/>
                <a:ext cx="2130" cy="160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28722" name="Object 50"/>
              <p:cNvGraphicFramePr>
                <a:graphicFrameLocks noChangeAspect="1"/>
              </p:cNvGraphicFramePr>
              <p:nvPr/>
            </p:nvGraphicFramePr>
            <p:xfrm>
              <a:off x="3356" y="2273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65" name="Equation" r:id="rId16" imgW="215806" imgH="330057" progId="Equation.DSMT4">
                      <p:embed/>
                    </p:oleObj>
                  </mc:Choice>
                  <mc:Fallback>
                    <p:oleObj name="Equation" r:id="rId16" imgW="215806" imgH="330057" progId="Equation.DSMT4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2273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4" name="Object 52"/>
              <p:cNvGraphicFramePr>
                <a:graphicFrameLocks noChangeAspect="1"/>
              </p:cNvGraphicFramePr>
              <p:nvPr/>
            </p:nvGraphicFramePr>
            <p:xfrm>
              <a:off x="3765" y="2189"/>
              <a:ext cx="1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66" name="Equation" r:id="rId18" imgW="177646" imgH="241091" progId="Equation.DSMT4">
                      <p:embed/>
                    </p:oleObj>
                  </mc:Choice>
                  <mc:Fallback>
                    <p:oleObj name="Equation" r:id="rId18" imgW="177646" imgH="241091" progId="Equation.DSMT4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2189"/>
                            <a:ext cx="11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7" name="Object 55"/>
              <p:cNvGraphicFramePr>
                <a:graphicFrameLocks noChangeAspect="1"/>
              </p:cNvGraphicFramePr>
              <p:nvPr/>
            </p:nvGraphicFramePr>
            <p:xfrm>
              <a:off x="4061" y="2171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67" name="Equation" r:id="rId20" imgW="177646" imgH="190335" progId="Equation.DSMT4">
                      <p:embed/>
                    </p:oleObj>
                  </mc:Choice>
                  <mc:Fallback>
                    <p:oleObj name="Equation" r:id="rId20" imgW="177646" imgH="190335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1" y="2171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8" name="Object 56"/>
              <p:cNvGraphicFramePr>
                <a:graphicFrameLocks noChangeAspect="1"/>
              </p:cNvGraphicFramePr>
              <p:nvPr/>
            </p:nvGraphicFramePr>
            <p:xfrm>
              <a:off x="3397" y="2668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68" name="Equation" r:id="rId22" imgW="228600" imgH="330200" progId="Equation.DSMT4">
                      <p:embed/>
                    </p:oleObj>
                  </mc:Choice>
                  <mc:Fallback>
                    <p:oleObj name="Equation" r:id="rId22" imgW="228600" imgH="330200" progId="Equation.DSMT4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" y="2668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6" name="Object 54"/>
              <p:cNvGraphicFramePr>
                <a:graphicFrameLocks noChangeAspect="1"/>
              </p:cNvGraphicFramePr>
              <p:nvPr/>
            </p:nvGraphicFramePr>
            <p:xfrm>
              <a:off x="3281" y="1867"/>
              <a:ext cx="7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69" name="Equation" r:id="rId24" imgW="1206500" imgH="241300" progId="Equation.DSMT4">
                      <p:embed/>
                    </p:oleObj>
                  </mc:Choice>
                  <mc:Fallback>
                    <p:oleObj name="Equation" r:id="rId24" imgW="1206500" imgH="241300" progId="Equation.DSMT4">
                      <p:embed/>
                      <p:pic>
                        <p:nvPicPr>
                          <p:cNvPr id="0" name="Picture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" y="1867"/>
                            <a:ext cx="76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5" name="Object 53"/>
              <p:cNvGraphicFramePr>
                <a:graphicFrameLocks noChangeAspect="1"/>
              </p:cNvGraphicFramePr>
              <p:nvPr/>
            </p:nvGraphicFramePr>
            <p:xfrm>
              <a:off x="4169" y="2455"/>
              <a:ext cx="76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70" name="Equation" r:id="rId26" imgW="1218671" imgH="241195" progId="Equation.DSMT4">
                      <p:embed/>
                    </p:oleObj>
                  </mc:Choice>
                  <mc:Fallback>
                    <p:oleObj name="Equation" r:id="rId26" imgW="1218671" imgH="241195" progId="Equation.DSMT4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9" y="2455"/>
                            <a:ext cx="76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55" name="Object 83"/>
              <p:cNvGraphicFramePr>
                <a:graphicFrameLocks noChangeAspect="1"/>
              </p:cNvGraphicFramePr>
              <p:nvPr/>
            </p:nvGraphicFramePr>
            <p:xfrm>
              <a:off x="3765" y="2783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71" name="Equation" r:id="rId28" imgW="228600" imgH="330200" progId="Equation.DSMT4">
                      <p:embed/>
                    </p:oleObj>
                  </mc:Choice>
                  <mc:Fallback>
                    <p:oleObj name="Equation" r:id="rId28" imgW="228600" imgH="330200" progId="Equation.DSMT4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2783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58" name="Text Box 86"/>
            <p:cNvSpPr txBox="1">
              <a:spLocks noChangeArrowheads="1"/>
            </p:cNvSpPr>
            <p:nvPr/>
          </p:nvSpPr>
          <p:spPr bwMode="auto">
            <a:xfrm>
              <a:off x="3651" y="3249"/>
              <a:ext cx="9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 </a:t>
              </a:r>
              <a:r>
                <a:rPr lang="zh-CN" altLang="en-US" sz="2400" b="1"/>
                <a:t>图 </a:t>
              </a:r>
              <a:r>
                <a:rPr lang="en-US" altLang="zh-CN" sz="2400" b="1"/>
                <a:t>18</a:t>
              </a:r>
              <a:r>
                <a:rPr lang="zh-CN" altLang="en-US" sz="2400" b="1"/>
                <a:t>－</a:t>
              </a:r>
              <a:r>
                <a:rPr lang="en-US" altLang="zh-CN" sz="2400" b="1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295400" y="512763"/>
            <a:ext cx="6003925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一、平面曲线的切线与法线   </a:t>
            </a:r>
          </a:p>
        </p:txBody>
      </p: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611188" y="1160463"/>
            <a:ext cx="3173412" cy="519112"/>
            <a:chOff x="391" y="699"/>
            <a:chExt cx="1999" cy="327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91" y="699"/>
              <a:ext cx="1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曲线 </a:t>
              </a:r>
              <a:r>
                <a:rPr lang="en-US" altLang="zh-CN" b="1" i="1">
                  <a:solidFill>
                    <a:srgbClr val="0000FF"/>
                  </a:solidFill>
                </a:rPr>
                <a:t>L </a:t>
              </a:r>
              <a:r>
                <a:rPr lang="zh-CN" altLang="en-US" b="1">
                  <a:solidFill>
                    <a:srgbClr val="0000FF"/>
                  </a:solidFill>
                </a:rPr>
                <a:t>： </a:t>
              </a:r>
            </a:p>
          </p:txBody>
        </p:sp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1166" y="775"/>
            <a:ext cx="1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7" name="Equation" r:id="rId4" imgW="1943100" imgH="368300" progId="Equation.DSMT4">
                    <p:embed/>
                  </p:oleObj>
                </mc:Choice>
                <mc:Fallback>
                  <p:oleObj name="Equation" r:id="rId4" imgW="1943100" imgH="3683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775"/>
                          <a:ext cx="122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700338" y="3152775"/>
          <a:ext cx="368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8" name="Equation" r:id="rId6" imgW="3683000" imgH="406400" progId="Equation.DSMT4">
                  <p:embed/>
                </p:oleObj>
              </mc:Choice>
              <mc:Fallback>
                <p:oleObj name="Equation" r:id="rId6" imgW="3683000" imgH="406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52775"/>
                        <a:ext cx="368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1439863" y="4400550"/>
          <a:ext cx="5600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9" name="Equation" r:id="rId8" imgW="5600700" imgH="584200" progId="Equation.DSMT4">
                  <p:embed/>
                </p:oleObj>
              </mc:Choice>
              <mc:Fallback>
                <p:oleObj name="Equation" r:id="rId8" imgW="5600700" imgH="584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400550"/>
                        <a:ext cx="5600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46113" y="1800225"/>
            <a:ext cx="7904162" cy="519113"/>
            <a:chOff x="407" y="1093"/>
            <a:chExt cx="4979" cy="327"/>
          </a:xfrm>
        </p:grpSpPr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1066" y="1130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0" name="Equation" r:id="rId10" imgW="2235200" imgH="431800" progId="Equation.DSMT4">
                    <p:embed/>
                  </p:oleObj>
                </mc:Choice>
                <mc:Fallback>
                  <p:oleObj name="Equation" r:id="rId10" imgW="2235200" imgH="4318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30"/>
                          <a:ext cx="14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3274" y="1120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1" name="Equation" r:id="rId12" imgW="876300" imgH="431800" progId="Equation.DSMT4">
                    <p:embed/>
                  </p:oleObj>
                </mc:Choice>
                <mc:Fallback>
                  <p:oleObj name="Equation" r:id="rId12" imgW="876300" imgH="4318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1120"/>
                          <a:ext cx="5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407" y="1093"/>
              <a:ext cx="4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条件：</a:t>
              </a:r>
              <a:r>
                <a:rPr lang="zh-CN" altLang="en-US" b="1"/>
                <a:t>                         上一点</a:t>
              </a:r>
              <a:r>
                <a:rPr lang="en-US" altLang="zh-CN" b="1"/>
                <a:t>,           </a:t>
              </a:r>
              <a:r>
                <a:rPr lang="zh-CN" altLang="en-US" b="1"/>
                <a:t>近旁</a:t>
              </a:r>
              <a:r>
                <a:rPr lang="en-US" altLang="zh-CN" b="1"/>
                <a:t>,  </a:t>
              </a:r>
              <a:r>
                <a:rPr lang="en-US" altLang="zh-CN" b="1" i="1"/>
                <a:t>F </a:t>
              </a:r>
              <a:r>
                <a:rPr lang="zh-CN" altLang="en-US" b="1"/>
                <a:t>满足   </a:t>
              </a:r>
            </a:p>
          </p:txBody>
        </p:sp>
      </p:grp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58813" y="2457450"/>
            <a:ext cx="744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隐函数定理条件</a:t>
            </a:r>
            <a:r>
              <a:rPr lang="en-US" altLang="zh-CN" b="1"/>
              <a:t>,  </a:t>
            </a:r>
            <a:r>
              <a:rPr lang="zh-CN" altLang="en-US" b="1"/>
              <a:t>可确定可微的隐函数</a:t>
            </a:r>
            <a:r>
              <a:rPr lang="en-US" altLang="zh-CN" b="1"/>
              <a:t>:             </a:t>
            </a:r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736600" y="3741738"/>
            <a:ext cx="3189288" cy="519112"/>
            <a:chOff x="464" y="2316"/>
            <a:chExt cx="2009" cy="327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120" y="2316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处的切线：  </a:t>
              </a:r>
            </a:p>
          </p:txBody>
        </p:sp>
        <p:graphicFrame>
          <p:nvGraphicFramePr>
            <p:cNvPr id="52243" name="Object 19"/>
            <p:cNvGraphicFramePr>
              <a:graphicFrameLocks noChangeAspect="1"/>
            </p:cNvGraphicFramePr>
            <p:nvPr/>
          </p:nvGraphicFramePr>
          <p:xfrm>
            <a:off x="464" y="2363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2" name="Equation" r:id="rId14" imgW="1066800" imgH="431800" progId="Equation.DSMT4">
                    <p:embed/>
                  </p:oleObj>
                </mc:Choice>
                <mc:Fallback>
                  <p:oleObj name="Equation" r:id="rId14" imgW="10668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" y="2363"/>
                          <a:ext cx="6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9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68315"/>
              </p:ext>
            </p:extLst>
          </p:nvPr>
        </p:nvGraphicFramePr>
        <p:xfrm>
          <a:off x="1428750" y="1160463"/>
          <a:ext cx="355123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Equation" r:id="rId4" imgW="4508280" imgH="2158920" progId="Equation.DSMT4">
                  <p:embed/>
                </p:oleObj>
              </mc:Choice>
              <mc:Fallback>
                <p:oleObj name="Equation" r:id="rId4" imgW="4508280" imgH="21589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160463"/>
                        <a:ext cx="3551238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03" name="Group 63"/>
          <p:cNvGrpSpPr>
            <a:grpSpLocks/>
          </p:cNvGrpSpPr>
          <p:nvPr/>
        </p:nvGrpSpPr>
        <p:grpSpPr bwMode="auto">
          <a:xfrm>
            <a:off x="655638" y="476250"/>
            <a:ext cx="7561262" cy="568325"/>
            <a:chOff x="413" y="300"/>
            <a:chExt cx="4763" cy="358"/>
          </a:xfrm>
        </p:grpSpPr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413" y="300"/>
              <a:ext cx="4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故曲线 </a:t>
              </a:r>
              <a:r>
                <a:rPr lang="en-US" altLang="zh-CN" b="1"/>
                <a:t>(4) </a:t>
              </a:r>
              <a:r>
                <a:rPr lang="zh-CN" altLang="en-US" b="1"/>
                <a:t>的切向向量可取                的向量积</a:t>
              </a:r>
              <a:r>
                <a:rPr lang="en-US" altLang="zh-CN" b="1"/>
                <a:t>:  </a:t>
              </a:r>
            </a:p>
          </p:txBody>
        </p:sp>
        <p:graphicFrame>
          <p:nvGraphicFramePr>
            <p:cNvPr id="3589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1021"/>
                </p:ext>
              </p:extLst>
            </p:nvPr>
          </p:nvGraphicFramePr>
          <p:xfrm>
            <a:off x="3254" y="346"/>
            <a:ext cx="6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5" name="Equation" r:id="rId6" imgW="965160" imgH="495000" progId="Equation.DSMT4">
                    <p:embed/>
                  </p:oleObj>
                </mc:Choice>
                <mc:Fallback>
                  <p:oleObj name="Equation" r:id="rId6" imgW="965160" imgH="4950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" y="346"/>
                          <a:ext cx="60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655638" y="4295775"/>
            <a:ext cx="794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这比前面导出 </a:t>
            </a:r>
            <a:r>
              <a:rPr lang="en-US" altLang="zh-CN" b="1"/>
              <a:t>(5) , (6) </a:t>
            </a:r>
            <a:r>
              <a:rPr lang="zh-CN" altLang="en-US" b="1"/>
              <a:t>两式的过程更为直观</a:t>
            </a:r>
            <a:r>
              <a:rPr lang="en-US" altLang="zh-CN" b="1"/>
              <a:t>,  </a:t>
            </a:r>
            <a:r>
              <a:rPr lang="zh-CN" altLang="en-US" b="1"/>
              <a:t>也容 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639763" y="4887913"/>
            <a:ext cx="202406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/>
              <a:t>易记得住</a:t>
            </a:r>
            <a:r>
              <a:rPr lang="en-US" altLang="zh-CN" b="1"/>
              <a:t>.                              </a:t>
            </a:r>
          </a:p>
        </p:txBody>
      </p:sp>
      <p:graphicFrame>
        <p:nvGraphicFramePr>
          <p:cNvPr id="3590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70318"/>
              </p:ext>
            </p:extLst>
          </p:nvPr>
        </p:nvGraphicFramePr>
        <p:xfrm>
          <a:off x="1547664" y="2996952"/>
          <a:ext cx="604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Equation" r:id="rId8" imgW="6045120" imgH="888840" progId="Equation.DSMT4">
                  <p:embed/>
                </p:oleObj>
              </mc:Choice>
              <mc:Fallback>
                <p:oleObj name="Equation" r:id="rId8" imgW="6045120" imgH="8888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2"/>
                        <a:ext cx="604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215516" y="512676"/>
                <a:ext cx="8536311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3  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求推球面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 的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974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16" y="512676"/>
                <a:ext cx="853631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428" t="-13636" b="-306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657225" y="1735138"/>
                <a:ext cx="77773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</a:rPr>
                  <a:t>解  </a:t>
                </a:r>
                <a:r>
                  <a:rPr lang="zh-CN" altLang="en-US" b="1" dirty="0" smtClean="0"/>
                  <a:t>微分曲面方程得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𝒙𝒅𝒙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𝒚𝒅𝒚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𝒛𝒅𝒛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9756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" y="1735138"/>
                <a:ext cx="777732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46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636588" y="1098550"/>
            <a:ext cx="314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/>
              <a:t>切平面</a:t>
            </a:r>
            <a:r>
              <a:rPr lang="zh-CN" altLang="en-US" b="1" dirty="0"/>
              <a:t>和法线</a:t>
            </a:r>
            <a:r>
              <a:rPr lang="en-US" altLang="zh-CN" b="1" dirty="0"/>
              <a:t>.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863588" y="2492896"/>
                <a:ext cx="43331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得到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9759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2492896"/>
                <a:ext cx="433310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958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60" name="Text Box 64"/>
              <p:cNvSpPr txBox="1">
                <a:spLocks noChangeArrowheads="1"/>
              </p:cNvSpPr>
              <p:nvPr/>
            </p:nvSpPr>
            <p:spPr bwMode="auto">
              <a:xfrm>
                <a:off x="1223628" y="3176972"/>
                <a:ext cx="644471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𝟔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760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628" y="3176972"/>
                <a:ext cx="644471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4"/>
              <p:cNvSpPr txBox="1">
                <a:spLocks noChangeArrowheads="1"/>
              </p:cNvSpPr>
              <p:nvPr/>
            </p:nvSpPr>
            <p:spPr bwMode="auto">
              <a:xfrm>
                <a:off x="1115616" y="3861048"/>
                <a:ext cx="644471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861048"/>
                <a:ext cx="644471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892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4"/>
              <p:cNvSpPr txBox="1">
                <a:spLocks noChangeArrowheads="1"/>
              </p:cNvSpPr>
              <p:nvPr/>
            </p:nvSpPr>
            <p:spPr bwMode="auto">
              <a:xfrm>
                <a:off x="827584" y="4689140"/>
                <a:ext cx="6444716" cy="739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法线为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689140"/>
                <a:ext cx="6444716" cy="739754"/>
              </a:xfrm>
              <a:prstGeom prst="rect">
                <a:avLst/>
              </a:prstGeom>
              <a:blipFill rotWithShape="0">
                <a:blip r:embed="rId8"/>
                <a:stretch>
                  <a:fillRect l="-1987" b="-1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81" name="Rectangle 61"/>
              <p:cNvSpPr>
                <a:spLocks noChangeArrowheads="1"/>
              </p:cNvSpPr>
              <p:nvPr/>
            </p:nvSpPr>
            <p:spPr bwMode="auto">
              <a:xfrm>
                <a:off x="827584" y="584683"/>
                <a:ext cx="7775575" cy="644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4  </a:t>
                </a:r>
                <a:r>
                  <a:rPr lang="zh-CN" altLang="en-US" sz="2400" b="1" dirty="0"/>
                  <a:t>证明</a:t>
                </a:r>
                <a:r>
                  <a:rPr lang="en-US" altLang="zh-CN" sz="2400" b="1" dirty="0"/>
                  <a:t>:  </a:t>
                </a:r>
                <a:r>
                  <a:rPr lang="zh-CN" altLang="en-US" sz="2400" b="1" dirty="0" smtClean="0"/>
                  <a:t>曲面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的任一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切</a:t>
                </a:r>
                <a:r>
                  <a:rPr lang="zh-CN" altLang="en-US" sz="2400" b="1" dirty="0" smtClean="0"/>
                  <a:t>平面都过某个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0781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84683"/>
                <a:ext cx="7775575" cy="644525"/>
              </a:xfrm>
              <a:prstGeom prst="rect">
                <a:avLst/>
              </a:prstGeom>
              <a:blipFill rotWithShape="0">
                <a:blip r:embed="rId3"/>
                <a:stretch>
                  <a:fillRect l="-1255" b="-66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4" name="Rectangle 64"/>
          <p:cNvSpPr>
            <a:spLocks noChangeArrowheads="1"/>
          </p:cNvSpPr>
          <p:nvPr/>
        </p:nvSpPr>
        <p:spPr bwMode="auto">
          <a:xfrm>
            <a:off x="647564" y="1304764"/>
            <a:ext cx="55899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个</a:t>
            </a:r>
            <a:r>
              <a:rPr lang="zh-CN" altLang="en-US" sz="2400" b="1" dirty="0"/>
              <a:t>定点 </a:t>
            </a:r>
            <a:r>
              <a:rPr lang="en-US" altLang="zh-CN" sz="2400" b="1" dirty="0"/>
              <a:t>( </a:t>
            </a:r>
            <a:r>
              <a:rPr lang="zh-CN" altLang="en-US" sz="2400" b="1" dirty="0"/>
              <a:t>这里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是连续可微函数 </a:t>
            </a:r>
            <a:r>
              <a:rPr lang="en-US" altLang="zh-CN" sz="2400" b="1" dirty="0"/>
              <a:t>) .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5" name="Rectangle 65"/>
              <p:cNvSpPr>
                <a:spLocks noChangeArrowheads="1"/>
              </p:cNvSpPr>
              <p:nvPr/>
            </p:nvSpPr>
            <p:spPr bwMode="auto">
              <a:xfrm>
                <a:off x="647564" y="1880828"/>
                <a:ext cx="5852884" cy="631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证  </a:t>
                </a:r>
                <a:r>
                  <a:rPr lang="zh-CN" altLang="en-US" sz="2400" b="1" dirty="0" smtClean="0"/>
                  <a:t>微分曲面方程，记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</a:t>
                </a:r>
                <a:r>
                  <a:rPr lang="zh-CN" altLang="en-US" sz="2400" b="1" dirty="0" smtClean="0"/>
                  <a:t>  得 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0785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1880828"/>
                <a:ext cx="5852884" cy="631391"/>
              </a:xfrm>
              <a:prstGeom prst="rect">
                <a:avLst/>
              </a:prstGeom>
              <a:blipFill rotWithShape="0">
                <a:blip r:embed="rId4"/>
                <a:stretch>
                  <a:fillRect l="-1563" b="-8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359532" y="4221088"/>
                <a:ext cx="7452828" cy="67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zh-CN" altLang="en-US" sz="2400" b="1" dirty="0" smtClean="0"/>
                  <a:t>则曲面在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i="0" dirty="0" smtClean="0">
                    <a:latin typeface="+mj-lt"/>
                  </a:rPr>
                  <a:t>的切面</a:t>
                </a:r>
                <a:r>
                  <a:rPr lang="zh-CN" altLang="en-US" sz="2400" b="1" dirty="0" smtClean="0"/>
                  <a:t>为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32" y="4221088"/>
                <a:ext cx="7452828" cy="676917"/>
              </a:xfrm>
              <a:prstGeom prst="rect">
                <a:avLst/>
              </a:prstGeom>
              <a:blipFill rotWithShape="0">
                <a:blip r:embed="rId5"/>
                <a:stretch>
                  <a:fillRect l="-1308" b="-9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43608" y="2420888"/>
                <a:ext cx="6718827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𝒅𝒛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0888"/>
                <a:ext cx="6718827" cy="680699"/>
              </a:xfrm>
              <a:prstGeom prst="rect">
                <a:avLst/>
              </a:prstGeom>
              <a:blipFill rotWithShape="0">
                <a:blip r:embed="rId6"/>
                <a:stretch>
                  <a:fillRect r="-544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5517" y="3140968"/>
                <a:ext cx="57246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𝒅𝒚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7" y="3140968"/>
                <a:ext cx="572463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5556" y="5013176"/>
                <a:ext cx="71100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013176"/>
                <a:ext cx="711002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35696" y="5553236"/>
                <a:ext cx="7136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53236"/>
                <a:ext cx="713682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359532" y="6093296"/>
                <a:ext cx="5400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/>
                  <a:t>易知点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2400" b="1" i="0" dirty="0" smtClean="0">
                    <a:latin typeface="+mj-lt"/>
                  </a:rPr>
                  <a:t>在</a:t>
                </a:r>
                <a:r>
                  <a:rPr lang="zh-CN" altLang="en-US" sz="2400" b="1" dirty="0">
                    <a:latin typeface="+mj-lt"/>
                  </a:rPr>
                  <a:t>该</a:t>
                </a:r>
                <a:r>
                  <a:rPr lang="zh-CN" altLang="en-US" sz="2400" b="1" i="0" dirty="0" smtClean="0">
                    <a:latin typeface="+mj-lt"/>
                  </a:rPr>
                  <a:t>切面中</a:t>
                </a:r>
                <a:r>
                  <a:rPr lang="en-US" altLang="zh-CN" sz="2400" b="1" i="0" dirty="0" smtClean="0">
                    <a:latin typeface="+mj-lt"/>
                  </a:rPr>
                  <a:t>.</a:t>
                </a:r>
                <a:r>
                  <a:rPr lang="zh-CN" altLang="en-US" sz="2400" b="1" dirty="0" smtClean="0"/>
                  <a:t>                  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32" y="6093296"/>
                <a:ext cx="54006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806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16316" y="1232756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</a:rPr>
                  <a:t>定义域不含点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16" y="1232756"/>
                <a:ext cx="1584176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3475" t="-4717" r="-3475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55676" y="3681028"/>
                <a:ext cx="637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𝒅𝒛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3681028"/>
                <a:ext cx="63727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331640" y="1016732"/>
          <a:ext cx="576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4" imgW="5765760" imgH="393480" progId="Equation.DSMT4">
                  <p:embed/>
                </p:oleObj>
              </mc:Choice>
              <mc:Fallback>
                <p:oleObj name="Equation" r:id="rId4" imgW="576576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016732"/>
                        <a:ext cx="576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75556" y="152636"/>
            <a:ext cx="6091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补充</a:t>
            </a:r>
            <a:r>
              <a:rPr lang="en-US" altLang="zh-CN" sz="36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36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参数方程表示的曲面  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647564" y="1592796"/>
            <a:ext cx="5614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为求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的切面，微分该方程组 得到 </a:t>
            </a:r>
            <a:endParaRPr lang="zh-CN" altLang="en-US" b="1" dirty="0"/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467544" y="5985284"/>
            <a:ext cx="3159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就是所求切面方程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aphicFrame>
        <p:nvGraphicFramePr>
          <p:cNvPr id="40008" name="Object 72"/>
          <p:cNvGraphicFramePr>
            <a:graphicFrameLocks noChangeAspect="1"/>
          </p:cNvGraphicFramePr>
          <p:nvPr/>
        </p:nvGraphicFramePr>
        <p:xfrm>
          <a:off x="1043608" y="2276872"/>
          <a:ext cx="7023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6" imgW="7022880" imgH="1587240" progId="Equation.DSMT4">
                  <p:embed/>
                </p:oleObj>
              </mc:Choice>
              <mc:Fallback>
                <p:oleObj name="Equation" r:id="rId6" imgW="7022880" imgH="15872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70231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18267"/>
              </p:ext>
            </p:extLst>
          </p:nvPr>
        </p:nvGraphicFramePr>
        <p:xfrm>
          <a:off x="1879600" y="4113213"/>
          <a:ext cx="48006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8" imgW="4800600" imgH="1688760" progId="Equation.DSMT4">
                  <p:embed/>
                </p:oleObj>
              </mc:Choice>
              <mc:Fallback>
                <p:oleObj name="Equation" r:id="rId8" imgW="4800600" imgH="16887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113213"/>
                        <a:ext cx="48006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04348" y="3861048"/>
            <a:ext cx="12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线性相关！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5409220"/>
            <a:ext cx="125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三向量混合积为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187624" y="1016732"/>
          <a:ext cx="576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5" name="Equation" r:id="rId4" imgW="5765760" imgH="393480" progId="Equation.DSMT4">
                  <p:embed/>
                </p:oleObj>
              </mc:Choice>
              <mc:Fallback>
                <p:oleObj name="Equation" r:id="rId4" imgW="57657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16732"/>
                        <a:ext cx="576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1187624" y="188640"/>
            <a:ext cx="3640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从曲线簇来考虑  </a:t>
            </a:r>
            <a:endParaRPr lang="zh-CN" altLang="en-US" sz="36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86" name="Rectangle 50"/>
              <p:cNvSpPr>
                <a:spLocks noChangeArrowheads="1"/>
              </p:cNvSpPr>
              <p:nvPr/>
            </p:nvSpPr>
            <p:spPr bwMode="auto">
              <a:xfrm>
                <a:off x="791580" y="1592796"/>
                <a:ext cx="51119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 smtClean="0"/>
                  <a:t>曲线：曲面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上固定</a:t>
                </a:r>
                <a:r>
                  <a:rPr lang="en-US" altLang="zh-CN" b="1" dirty="0" smtClean="0"/>
                  <a:t>v</a:t>
                </a:r>
                <a:r>
                  <a:rPr lang="zh-CN" altLang="en-US" b="1" dirty="0" smtClean="0"/>
                  <a:t>的曲线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9986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592796"/>
                <a:ext cx="511191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1790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755576" y="4581128"/>
            <a:ext cx="3159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故切面的法向量为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16316" y="5661248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三向量混合积为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1367644" y="2348880"/>
          <a:ext cx="551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6" name="Equation" r:id="rId7" imgW="5511600" imgH="431640" progId="Equation.DSMT4">
                  <p:embed/>
                </p:oleObj>
              </mc:Choice>
              <mc:Fallback>
                <p:oleObj name="Equation" r:id="rId7" imgW="55116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2348880"/>
                        <a:ext cx="551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575556" y="2996952"/>
                <a:ext cx="30293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 smtClean="0"/>
                  <a:t>曲线切向量为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56" y="2996952"/>
                <a:ext cx="302936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6471" r="-402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81240"/>
              </p:ext>
            </p:extLst>
          </p:nvPr>
        </p:nvGraphicFramePr>
        <p:xfrm>
          <a:off x="3600450" y="2973388"/>
          <a:ext cx="325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7" name="Equation" r:id="rId10" imgW="3251160" imgH="571320" progId="Equation.DSMT4">
                  <p:embed/>
                </p:oleObj>
              </mc:Choice>
              <mc:Fallback>
                <p:oleObj name="Equation" r:id="rId10" imgW="3251160" imgH="571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973388"/>
                        <a:ext cx="3251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863588" y="3825044"/>
            <a:ext cx="4824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类似有</a:t>
            </a:r>
            <a:r>
              <a:rPr lang="en-US" altLang="zh-CN" b="1" dirty="0" smtClean="0"/>
              <a:t>v-</a:t>
            </a:r>
            <a:r>
              <a:rPr lang="zh-CN" altLang="en-US" b="1" dirty="0" smtClean="0"/>
              <a:t>曲线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其切向量为</a:t>
            </a:r>
            <a:endParaRPr lang="zh-CN" altLang="en-US" b="1" dirty="0"/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30686"/>
              </p:ext>
            </p:extLst>
          </p:nvPr>
        </p:nvGraphicFramePr>
        <p:xfrm>
          <a:off x="5010150" y="3802063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8" name="Equation" r:id="rId12" imgW="3200400" imgH="571320" progId="Equation.DSMT4">
                  <p:embed/>
                </p:oleObj>
              </mc:Choice>
              <mc:Fallback>
                <p:oleObj name="Equation" r:id="rId12" imgW="3200400" imgH="571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802063"/>
                        <a:ext cx="320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64512"/>
              </p:ext>
            </p:extLst>
          </p:nvPr>
        </p:nvGraphicFramePr>
        <p:xfrm>
          <a:off x="3862388" y="4665663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9" name="Equation" r:id="rId14" imgW="1523880" imgH="495000" progId="Equation.DSMT4">
                  <p:embed/>
                </p:oleObj>
              </mc:Choice>
              <mc:Fallback>
                <p:oleObj name="Equation" r:id="rId14" imgW="1523880" imgH="495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665663"/>
                        <a:ext cx="152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6"/>
          <p:cNvSpPr>
            <a:spLocks noChangeArrowheads="1"/>
          </p:cNvSpPr>
          <p:nvPr/>
        </p:nvSpPr>
        <p:spPr bwMode="auto">
          <a:xfrm>
            <a:off x="791580" y="522920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而切面方程</a:t>
            </a:r>
            <a:endParaRPr lang="zh-CN" altLang="en-US" b="1" dirty="0"/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38470"/>
              </p:ext>
            </p:extLst>
          </p:nvPr>
        </p:nvGraphicFramePr>
        <p:xfrm>
          <a:off x="2879725" y="5278438"/>
          <a:ext cx="401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0" name="Equation" r:id="rId16" imgW="4012920" imgH="495000" progId="Equation.DSMT4">
                  <p:embed/>
                </p:oleObj>
              </mc:Choice>
              <mc:Fallback>
                <p:oleObj name="Equation" r:id="rId16" imgW="4012920" imgH="495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5278438"/>
                        <a:ext cx="4013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08304" y="1592796"/>
            <a:ext cx="165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切面的不同定义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2005013" y="1089025"/>
          <a:ext cx="499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Equation" r:id="rId4" imgW="4991040" imgH="482400" progId="Equation.DSMT4">
                  <p:embed/>
                </p:oleObj>
              </mc:Choice>
              <mc:Fallback>
                <p:oleObj name="Equation" r:id="rId4" imgW="4991040" imgH="482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089025"/>
                        <a:ext cx="4991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655638" y="2384425"/>
            <a:ext cx="7740650" cy="519113"/>
            <a:chOff x="413" y="1502"/>
            <a:chExt cx="4876" cy="327"/>
          </a:xfrm>
        </p:grpSpPr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413" y="1502"/>
              <a:ext cx="4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解  </a:t>
              </a:r>
              <a:r>
                <a:rPr lang="zh-CN" altLang="en-US" b="1"/>
                <a:t>先计算在点                                         处的法向  </a:t>
              </a:r>
            </a:p>
          </p:txBody>
        </p:sp>
        <p:graphicFrame>
          <p:nvGraphicFramePr>
            <p:cNvPr id="33813" name="Object 21"/>
            <p:cNvGraphicFramePr>
              <a:graphicFrameLocks noChangeAspect="1"/>
            </p:cNvGraphicFramePr>
            <p:nvPr/>
          </p:nvGraphicFramePr>
          <p:xfrm>
            <a:off x="1973" y="1581"/>
            <a:ext cx="2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4" name="Equation" r:id="rId6" imgW="3517900" imgH="368300" progId="Equation.DSMT4">
                    <p:embed/>
                  </p:oleObj>
                </mc:Choice>
                <mc:Fallback>
                  <p:oleObj name="Equation" r:id="rId6" imgW="3517900" imgH="3683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581"/>
                          <a:ext cx="22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78379"/>
              </p:ext>
            </p:extLst>
          </p:nvPr>
        </p:nvGraphicFramePr>
        <p:xfrm>
          <a:off x="1565275" y="3594100"/>
          <a:ext cx="5181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Equation" r:id="rId8" imgW="5181480" imgH="1676160" progId="Equation.DSMT4">
                  <p:embed/>
                </p:oleObj>
              </mc:Choice>
              <mc:Fallback>
                <p:oleObj name="Equation" r:id="rId8" imgW="5181480" imgH="16761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594100"/>
                        <a:ext cx="51816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47700" y="47625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8  </a:t>
            </a:r>
            <a:r>
              <a:rPr lang="zh-CN" altLang="en-US" b="1"/>
              <a:t>设曲面的参数方程为   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66750" y="1736725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试对此曲面的切平面作出讨论</a:t>
            </a:r>
            <a:r>
              <a:rPr lang="en-US" altLang="zh-CN" b="1"/>
              <a:t>.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57225" y="3033713"/>
            <a:ext cx="117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量</a:t>
            </a:r>
            <a:r>
              <a:rPr lang="en-US" altLang="zh-CN" b="1"/>
              <a:t>:                                         </a:t>
            </a:r>
          </a:p>
        </p:txBody>
      </p:sp>
      <p:graphicFrame>
        <p:nvGraphicFramePr>
          <p:cNvPr id="33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68989"/>
              </p:ext>
            </p:extLst>
          </p:nvPr>
        </p:nvGraphicFramePr>
        <p:xfrm>
          <a:off x="1958975" y="5634038"/>
          <a:ext cx="607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10" imgW="6070320" imgH="368280" progId="Equation.DSMT4">
                  <p:embed/>
                </p:oleObj>
              </mc:Choice>
              <mc:Fallback>
                <p:oleObj name="Equation" r:id="rId10" imgW="6070320" imgH="3682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5634038"/>
                        <a:ext cx="607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620713" y="466725"/>
            <a:ext cx="7504113" cy="527051"/>
            <a:chOff x="391" y="294"/>
            <a:chExt cx="4727" cy="332"/>
          </a:xfrm>
        </p:grpSpPr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91" y="294"/>
              <a:ext cx="47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由此看到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当           时                     说明在</a:t>
              </a:r>
              <a:r>
                <a:rPr lang="zh-CN" altLang="en-US" b="1" dirty="0" smtClean="0"/>
                <a:t>曲面</a:t>
              </a:r>
              <a:r>
                <a:rPr lang="en-US" altLang="zh-CN" b="1" dirty="0" smtClean="0"/>
                <a:t>  </a:t>
              </a:r>
              <a:endParaRPr lang="en-US" altLang="zh-CN" b="1" dirty="0"/>
            </a:p>
          </p:txBody>
        </p:sp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1751" y="416"/>
            <a:ext cx="4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5" name="Equation" r:id="rId4" imgW="749300" imgH="228600" progId="Equation.DSMT4">
                    <p:embed/>
                  </p:oleObj>
                </mc:Choice>
                <mc:Fallback>
                  <p:oleObj name="Equation" r:id="rId4" imgW="749300" imgH="2286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416"/>
                          <a:ext cx="4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383260"/>
                </p:ext>
              </p:extLst>
            </p:nvPr>
          </p:nvGraphicFramePr>
          <p:xfrm>
            <a:off x="2554" y="338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6" name="Equation" r:id="rId6" imgW="1676160" imgH="457200" progId="Equation.DSMT4">
                    <p:embed/>
                  </p:oleObj>
                </mc:Choice>
                <mc:Fallback>
                  <p:oleObj name="Equation" r:id="rId6" imgW="1676160" imgH="4572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338"/>
                          <a:ext cx="105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267744" y="1808820"/>
          <a:ext cx="354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7" name="Equation" r:id="rId8" imgW="3543120" imgH="482400" progId="Equation.DSMT4">
                  <p:embed/>
                </p:oleObj>
              </mc:Choice>
              <mc:Fallback>
                <p:oleObj name="Equation" r:id="rId8" imgW="3543120" imgH="482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08820"/>
                        <a:ext cx="354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65969"/>
              </p:ext>
            </p:extLst>
          </p:nvPr>
        </p:nvGraphicFramePr>
        <p:xfrm>
          <a:off x="2790825" y="4556125"/>
          <a:ext cx="358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8" name="Equation" r:id="rId10" imgW="3581280" imgH="482400" progId="Equation.DSMT4">
                  <p:embed/>
                </p:oleObj>
              </mc:Choice>
              <mc:Fallback>
                <p:oleObj name="Equation" r:id="rId10" imgW="3581280" imgH="482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556125"/>
                        <a:ext cx="358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646113" y="3813175"/>
            <a:ext cx="7562850" cy="519113"/>
            <a:chOff x="407" y="2305"/>
            <a:chExt cx="4764" cy="327"/>
          </a:xfrm>
        </p:grpSpPr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407" y="2305"/>
              <a:ext cx="4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而当           时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法向量可取                                     </a:t>
              </a:r>
            </a:p>
          </p:txBody>
        </p:sp>
        <p:graphicFrame>
          <p:nvGraphicFramePr>
            <p:cNvPr id="34837" name="Object 21"/>
            <p:cNvGraphicFramePr>
              <a:graphicFrameLocks noChangeAspect="1"/>
            </p:cNvGraphicFramePr>
            <p:nvPr/>
          </p:nvGraphicFramePr>
          <p:xfrm>
            <a:off x="992" y="2420"/>
            <a:ext cx="47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9" name="Equation" r:id="rId12" imgW="748975" imgH="253890" progId="Equation.DSMT4">
                    <p:embed/>
                  </p:oleObj>
                </mc:Choice>
                <mc:Fallback>
                  <p:oleObj name="Equation" r:id="rId12" imgW="748975" imgH="25389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2420"/>
                          <a:ext cx="47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665163" y="1117600"/>
            <a:ext cx="676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上存在着一条曲线</a:t>
            </a:r>
            <a:r>
              <a:rPr lang="en-US" altLang="zh-CN" b="1"/>
              <a:t>,  </a:t>
            </a:r>
            <a:r>
              <a:rPr lang="zh-CN" altLang="en-US" b="1"/>
              <a:t>其方程为                       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20713" y="2466975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在此曲线上各点处</a:t>
            </a:r>
            <a:r>
              <a:rPr lang="en-US" altLang="zh-CN" b="1"/>
              <a:t>, </a:t>
            </a:r>
            <a:r>
              <a:rPr lang="zh-CN" altLang="en-US" b="1"/>
              <a:t>曲面不存在切平面</a:t>
            </a:r>
            <a:r>
              <a:rPr lang="en-US" altLang="zh-CN" b="1"/>
              <a:t>,  </a:t>
            </a:r>
            <a:r>
              <a:rPr lang="zh-CN" altLang="en-US" b="1"/>
              <a:t>我们称这  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647700" y="3157538"/>
            <a:ext cx="578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种曲线为该曲面上的一条</a:t>
            </a:r>
            <a:r>
              <a:rPr lang="zh-CN" altLang="en-US" b="1">
                <a:solidFill>
                  <a:srgbClr val="0000FF"/>
                </a:solidFill>
              </a:rPr>
              <a:t>奇线</a:t>
            </a:r>
            <a:r>
              <a:rPr lang="en-US" altLang="zh-CN" b="1">
                <a:solidFill>
                  <a:srgbClr val="0000FF"/>
                </a:solidFill>
              </a:rPr>
              <a:t>.</a:t>
            </a:r>
            <a:r>
              <a:rPr lang="en-US" altLang="zh-CN"/>
              <a:t>         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61988" y="5035550"/>
            <a:ext cx="7134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与之对应的切平面则为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1547813" y="368300"/>
          <a:ext cx="596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" name="Equation" r:id="rId4" imgW="5969000" imgH="508000" progId="Equation.DSMT4">
                  <p:embed/>
                </p:oleObj>
              </mc:Choice>
              <mc:Fallback>
                <p:oleObj name="Equation" r:id="rId4" imgW="5969000" imgH="508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8300"/>
                        <a:ext cx="596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1258888" y="2349500"/>
          <a:ext cx="669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" name="Equation" r:id="rId6" imgW="6692900" imgH="1003300" progId="Equation.DSMT4">
                  <p:embed/>
                </p:oleObj>
              </mc:Choice>
              <mc:Fallback>
                <p:oleObj name="Equation" r:id="rId6" imgW="6692900" imgH="10033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66929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46494"/>
              </p:ext>
            </p:extLst>
          </p:nvPr>
        </p:nvGraphicFramePr>
        <p:xfrm>
          <a:off x="2135188" y="5500688"/>
          <a:ext cx="5041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5" name="Equation" r:id="rId8" imgW="5041800" imgH="736560" progId="Equation.DSMT4">
                  <p:embed/>
                </p:oleObj>
              </mc:Choice>
              <mc:Fallback>
                <p:oleObj name="Equation" r:id="rId8" imgW="5041800" imgH="7365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500688"/>
                        <a:ext cx="5041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655638" y="1717675"/>
            <a:ext cx="226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法线则为</a:t>
            </a: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628650" y="3506785"/>
            <a:ext cx="6929438" cy="523874"/>
            <a:chOff x="396" y="2299"/>
            <a:chExt cx="4365" cy="330"/>
          </a:xfrm>
        </p:grpSpPr>
        <p:graphicFrame>
          <p:nvGraphicFramePr>
            <p:cNvPr id="36899" name="Object 35"/>
            <p:cNvGraphicFramePr>
              <a:graphicFrameLocks noChangeAspect="1"/>
            </p:cNvGraphicFramePr>
            <p:nvPr/>
          </p:nvGraphicFramePr>
          <p:xfrm>
            <a:off x="1197" y="2377"/>
            <a:ext cx="2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6" name="Equation" r:id="rId10" imgW="3517900" imgH="368300" progId="Equation.DSMT4">
                    <p:embed/>
                  </p:oleObj>
                </mc:Choice>
                <mc:Fallback>
                  <p:oleObj name="Equation" r:id="rId10" imgW="3517900" imgH="3683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2377"/>
                          <a:ext cx="22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396" y="2299"/>
              <a:ext cx="43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当动点                                          趋于奇</a:t>
              </a:r>
              <a:r>
                <a:rPr lang="zh-CN" altLang="en-US" b="1" dirty="0" smtClean="0"/>
                <a:t>线上</a:t>
              </a:r>
              <a:endParaRPr lang="zh-CN" altLang="en-US" b="1" dirty="0"/>
            </a:p>
          </p:txBody>
        </p:sp>
      </p:grpSp>
      <p:grpSp>
        <p:nvGrpSpPr>
          <p:cNvPr id="36907" name="Group 43"/>
          <p:cNvGrpSpPr>
            <a:grpSpLocks/>
          </p:cNvGrpSpPr>
          <p:nvPr/>
        </p:nvGrpSpPr>
        <p:grpSpPr bwMode="auto">
          <a:xfrm>
            <a:off x="628650" y="4164013"/>
            <a:ext cx="7759700" cy="534987"/>
            <a:chOff x="396" y="2713"/>
            <a:chExt cx="4876" cy="337"/>
          </a:xfrm>
        </p:grpSpPr>
        <p:graphicFrame>
          <p:nvGraphicFramePr>
            <p:cNvPr id="36900" name="Object 36"/>
            <p:cNvGraphicFramePr>
              <a:graphicFrameLocks noChangeAspect="1"/>
            </p:cNvGraphicFramePr>
            <p:nvPr/>
          </p:nvGraphicFramePr>
          <p:xfrm>
            <a:off x="952" y="2762"/>
            <a:ext cx="28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7" name="Equation" r:id="rId12" imgW="4559300" imgH="431800" progId="Equation.DSMT4">
                    <p:embed/>
                  </p:oleObj>
                </mc:Choice>
                <mc:Fallback>
                  <p:oleObj name="Equation" r:id="rId12" imgW="45593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762"/>
                          <a:ext cx="28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280392"/>
                </p:ext>
              </p:extLst>
            </p:nvPr>
          </p:nvGraphicFramePr>
          <p:xfrm>
            <a:off x="5012" y="2762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8" name="Equation" r:id="rId14" imgW="342720" imgH="457200" progId="Equation.DSMT4">
                    <p:embed/>
                  </p:oleObj>
                </mc:Choice>
                <mc:Fallback>
                  <p:oleObj name="Equation" r:id="rId14" imgW="342720" imgH="4572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762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396" y="2713"/>
              <a:ext cx="4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的点                                                     时</a:t>
              </a:r>
              <a:r>
                <a:rPr lang="en-US" altLang="zh-CN" b="1"/>
                <a:t>,  </a:t>
              </a:r>
              <a:r>
                <a:rPr lang="zh-CN" altLang="en-US" b="1"/>
                <a:t>法向量     </a:t>
              </a:r>
            </a:p>
          </p:txBody>
        </p:sp>
      </p:grp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47700" y="4941888"/>
            <a:ext cx="58039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存在极限</a:t>
            </a:r>
            <a:r>
              <a:rPr lang="en-US" altLang="zh-CN" b="1"/>
              <a:t>(</a:t>
            </a:r>
            <a:r>
              <a:rPr lang="zh-CN" altLang="en-US" b="1"/>
              <a:t>一般不一定存在</a:t>
            </a:r>
            <a:r>
              <a:rPr lang="en-US" altLang="zh-CN" b="1"/>
              <a:t>):               </a:t>
            </a:r>
          </a:p>
        </p:txBody>
      </p:sp>
      <p:graphicFrame>
        <p:nvGraphicFramePr>
          <p:cNvPr id="36909" name="Object 45"/>
          <p:cNvGraphicFramePr>
            <a:graphicFrameLocks noChangeAspect="1"/>
          </p:cNvGraphicFramePr>
          <p:nvPr/>
        </p:nvGraphicFramePr>
        <p:xfrm>
          <a:off x="3095625" y="1125538"/>
          <a:ext cx="327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9" name="Equation" r:id="rId16" imgW="3276600" imgH="508000" progId="Equation.DSMT4">
                  <p:embed/>
                </p:oleObj>
              </mc:Choice>
              <mc:Fallback>
                <p:oleObj name="Equation" r:id="rId16" imgW="3276600" imgH="5080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125538"/>
                        <a:ext cx="327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50" name="Group 62"/>
          <p:cNvGrpSpPr>
            <a:grpSpLocks/>
          </p:cNvGrpSpPr>
          <p:nvPr/>
        </p:nvGrpSpPr>
        <p:grpSpPr bwMode="auto">
          <a:xfrm>
            <a:off x="647700" y="4321175"/>
            <a:ext cx="7829550" cy="527050"/>
            <a:chOff x="408" y="2722"/>
            <a:chExt cx="4932" cy="332"/>
          </a:xfrm>
        </p:grpSpPr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408" y="2722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此点处                                                        不存在法  </a:t>
              </a:r>
            </a:p>
          </p:txBody>
        </p:sp>
        <p:graphicFrame>
          <p:nvGraphicFramePr>
            <p:cNvPr id="37935" name="Object 47"/>
            <p:cNvGraphicFramePr>
              <a:graphicFrameLocks noChangeAspect="1"/>
            </p:cNvGraphicFramePr>
            <p:nvPr/>
          </p:nvGraphicFramePr>
          <p:xfrm>
            <a:off x="1190" y="2750"/>
            <a:ext cx="30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3" name="Equation" r:id="rId4" imgW="4800600" imgH="482600" progId="Equation.DSMT4">
                    <p:embed/>
                  </p:oleObj>
                </mc:Choice>
                <mc:Fallback>
                  <p:oleObj name="Equation" r:id="rId4" imgW="4800600" imgH="4826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750"/>
                          <a:ext cx="302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1476375" y="1089025"/>
          <a:ext cx="614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4" name="Equation" r:id="rId6" imgW="6146800" imgH="495300" progId="Equation.DSMT4">
                  <p:embed/>
                </p:oleObj>
              </mc:Choice>
              <mc:Fallback>
                <p:oleObj name="Equation" r:id="rId6" imgW="6146800" imgH="4953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89025"/>
                        <a:ext cx="6146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655638" y="457200"/>
            <a:ext cx="679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此时切平面存在极限位置</a:t>
            </a:r>
            <a:r>
              <a:rPr lang="en-US" altLang="zh-CN" b="1"/>
              <a:t>:                             </a:t>
            </a: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647700" y="172561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有时需要用此“极限切平面”来补充定义奇线上的  </a:t>
            </a: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666750" y="2384425"/>
            <a:ext cx="192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切平面 </a:t>
            </a:r>
            <a:r>
              <a:rPr lang="en-US" altLang="zh-CN" b="1"/>
              <a:t>.                                                                      </a:t>
            </a:r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655638" y="303371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  </a:t>
            </a:r>
            <a:r>
              <a:rPr lang="zh-CN" altLang="en-US" b="1"/>
              <a:t>曲面上的</a:t>
            </a:r>
            <a:r>
              <a:rPr lang="zh-CN" altLang="en-US" b="1">
                <a:solidFill>
                  <a:srgbClr val="0000FF"/>
                </a:solidFill>
              </a:rPr>
              <a:t>孤立奇点</a:t>
            </a:r>
            <a:r>
              <a:rPr lang="zh-CN" altLang="en-US" b="1"/>
              <a:t>往往是曲面的尖点</a:t>
            </a:r>
            <a:r>
              <a:rPr lang="en-US" altLang="zh-CN" b="1"/>
              <a:t>,  </a:t>
            </a:r>
            <a:r>
              <a:rPr lang="zh-CN" altLang="en-US" b="1"/>
              <a:t>如圆锥 </a:t>
            </a:r>
          </a:p>
        </p:txBody>
      </p:sp>
      <p:grpSp>
        <p:nvGrpSpPr>
          <p:cNvPr id="37944" name="Group 56"/>
          <p:cNvGrpSpPr>
            <a:grpSpLocks/>
          </p:cNvGrpSpPr>
          <p:nvPr/>
        </p:nvGrpSpPr>
        <p:grpSpPr bwMode="auto">
          <a:xfrm>
            <a:off x="628650" y="3640138"/>
            <a:ext cx="7913688" cy="541337"/>
            <a:chOff x="396" y="2293"/>
            <a:chExt cx="4985" cy="341"/>
          </a:xfrm>
        </p:grpSpPr>
        <p:graphicFrame>
          <p:nvGraphicFramePr>
            <p:cNvPr id="37934" name="Object 46"/>
            <p:cNvGraphicFramePr>
              <a:graphicFrameLocks noChangeAspect="1"/>
            </p:cNvGraphicFramePr>
            <p:nvPr/>
          </p:nvGraphicFramePr>
          <p:xfrm>
            <a:off x="725" y="2325"/>
            <a:ext cx="25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5" name="Equation" r:id="rId8" imgW="3975100" imgH="482600" progId="Equation.DSMT4">
                    <p:embed/>
                  </p:oleObj>
                </mc:Choice>
                <mc:Fallback>
                  <p:oleObj name="Equation" r:id="rId8" imgW="3975100" imgH="4826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325"/>
                          <a:ext cx="25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6" name="Object 48"/>
            <p:cNvGraphicFramePr>
              <a:graphicFrameLocks noChangeAspect="1"/>
            </p:cNvGraphicFramePr>
            <p:nvPr/>
          </p:nvGraphicFramePr>
          <p:xfrm>
            <a:off x="4026" y="2375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6" name="Equation" r:id="rId10" imgW="1422400" imgH="393700" progId="Equation.DSMT4">
                    <p:embed/>
                  </p:oleObj>
                </mc:Choice>
                <mc:Fallback>
                  <p:oleObj name="Equation" r:id="rId10" imgW="1422400" imgH="3937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375"/>
                          <a:ext cx="8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96" y="229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面</a:t>
              </a:r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249" y="2307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的顶点                  在  </a:t>
              </a:r>
            </a:p>
          </p:txBody>
        </p:sp>
      </p:grp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647700" y="4956175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线和切平面</a:t>
            </a:r>
            <a:r>
              <a:rPr lang="en-US" altLang="zh-CN" b="1"/>
              <a:t>.  </a:t>
            </a:r>
            <a:r>
              <a:rPr lang="zh-CN" altLang="en-US" b="1"/>
              <a:t>而曲面上的</a:t>
            </a:r>
            <a:r>
              <a:rPr lang="zh-CN" altLang="en-US" b="1">
                <a:solidFill>
                  <a:srgbClr val="0000FF"/>
                </a:solidFill>
              </a:rPr>
              <a:t>奇线</a:t>
            </a:r>
            <a:r>
              <a:rPr lang="en-US" altLang="zh-CN" b="1"/>
              <a:t>,  </a:t>
            </a:r>
            <a:r>
              <a:rPr lang="zh-CN" altLang="en-US" b="1"/>
              <a:t>则往往是该曲面的 </a:t>
            </a: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611188" y="559276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 “</a:t>
            </a:r>
            <a:r>
              <a:rPr lang="zh-CN" altLang="en-US" b="1"/>
              <a:t>摺线” 、“边界线” 或是曲面自身的 “交叉线”</a:t>
            </a:r>
            <a:r>
              <a:rPr lang="en-US" altLang="zh-CN" b="1"/>
              <a:t>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66750" y="441325"/>
            <a:ext cx="779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曲面及其</a:t>
            </a:r>
            <a:r>
              <a:rPr lang="zh-CN" altLang="en-US" b="1" dirty="0"/>
              <a:t>奇线 </a:t>
            </a:r>
            <a:r>
              <a:rPr lang="en-US" altLang="zh-CN" b="1" dirty="0"/>
              <a:t>(</a:t>
            </a:r>
            <a:r>
              <a:rPr lang="zh-CN" altLang="en-US" b="1" dirty="0"/>
              <a:t>边界线</a:t>
            </a:r>
            <a:r>
              <a:rPr lang="en-US" altLang="zh-CN" b="1" dirty="0"/>
              <a:t>) </a:t>
            </a:r>
            <a:r>
              <a:rPr lang="zh-CN" altLang="en-US" b="1" dirty="0"/>
              <a:t>的图象如下</a:t>
            </a:r>
            <a:r>
              <a:rPr lang="en-US" altLang="zh-CN" b="1" dirty="0"/>
              <a:t>:</a:t>
            </a:r>
          </a:p>
        </p:txBody>
      </p:sp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1044575" y="1169988"/>
            <a:ext cx="6948488" cy="4887912"/>
            <a:chOff x="658" y="737"/>
            <a:chExt cx="4377" cy="3079"/>
          </a:xfrm>
        </p:grpSpPr>
        <p:grpSp>
          <p:nvGrpSpPr>
            <p:cNvPr id="50209" name="Group 33"/>
            <p:cNvGrpSpPr>
              <a:grpSpLocks/>
            </p:cNvGrpSpPr>
            <p:nvPr/>
          </p:nvGrpSpPr>
          <p:grpSpPr bwMode="auto">
            <a:xfrm>
              <a:off x="658" y="737"/>
              <a:ext cx="4377" cy="2684"/>
              <a:chOff x="521" y="436"/>
              <a:chExt cx="4808" cy="3296"/>
            </a:xfrm>
          </p:grpSpPr>
          <p:pic>
            <p:nvPicPr>
              <p:cNvPr id="50210" name="Picture 34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6000"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" r="2930"/>
              <a:stretch>
                <a:fillRect/>
              </a:stretch>
            </p:blipFill>
            <p:spPr bwMode="auto">
              <a:xfrm>
                <a:off x="521" y="436"/>
                <a:ext cx="4808" cy="3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0211" name="Object 35"/>
              <p:cNvGraphicFramePr>
                <a:graphicFrameLocks noChangeAspect="1"/>
              </p:cNvGraphicFramePr>
              <p:nvPr/>
            </p:nvGraphicFramePr>
            <p:xfrm>
              <a:off x="1864" y="464"/>
              <a:ext cx="2195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51" name="Equation" r:id="rId5" imgW="3289300" imgH="317500" progId="Equation.DSMT4">
                      <p:embed/>
                    </p:oleObj>
                  </mc:Choice>
                  <mc:Fallback>
                    <p:oleObj name="Equation" r:id="rId5" imgW="3289300" imgH="317500" progId="Equation.DSMT4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6000" contrast="1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4" y="464"/>
                            <a:ext cx="2195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212" name="Object 36"/>
              <p:cNvGraphicFramePr>
                <a:graphicFrameLocks noChangeAspect="1"/>
              </p:cNvGraphicFramePr>
              <p:nvPr/>
            </p:nvGraphicFramePr>
            <p:xfrm>
              <a:off x="2073" y="2686"/>
              <a:ext cx="18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52" name="Equation" r:id="rId7" imgW="3009900" imgH="317500" progId="Equation.DSMT4">
                      <p:embed/>
                    </p:oleObj>
                  </mc:Choice>
                  <mc:Fallback>
                    <p:oleObj name="Equation" r:id="rId7" imgW="3009900" imgH="317500" progId="Equation.DSMT4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6000" contrast="1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3" y="2686"/>
                            <a:ext cx="189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2314" y="3489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</a:t>
              </a:r>
              <a:r>
                <a:rPr lang="zh-CN" altLang="en-US" b="1"/>
                <a:t>图 </a:t>
              </a:r>
              <a:r>
                <a:rPr lang="en-US" altLang="zh-CN" b="1"/>
                <a:t>18</a:t>
              </a:r>
              <a:r>
                <a:rPr lang="zh-CN" altLang="en-US" b="1"/>
                <a:t>－</a:t>
              </a:r>
              <a:r>
                <a:rPr lang="en-US" altLang="zh-CN" b="1"/>
                <a:t>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roup 36"/>
          <p:cNvGrpSpPr>
            <a:grpSpLocks/>
          </p:cNvGrpSpPr>
          <p:nvPr/>
        </p:nvGrpSpPr>
        <p:grpSpPr bwMode="auto">
          <a:xfrm>
            <a:off x="655638" y="476250"/>
            <a:ext cx="6607175" cy="558800"/>
            <a:chOff x="413" y="300"/>
            <a:chExt cx="4162" cy="352"/>
          </a:xfrm>
        </p:grpSpPr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3" y="300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总之</a:t>
              </a:r>
              <a:r>
                <a:rPr lang="en-US" altLang="zh-CN" b="1"/>
                <a:t>,  </a:t>
              </a:r>
              <a:r>
                <a:rPr lang="zh-CN" altLang="en-US" b="1"/>
                <a:t>当  </a:t>
              </a:r>
            </a:p>
          </p:txBody>
        </p:sp>
        <p:graphicFrame>
          <p:nvGraphicFramePr>
            <p:cNvPr id="3094" name="Object 22"/>
            <p:cNvGraphicFramePr>
              <a:graphicFrameLocks noChangeAspect="1"/>
            </p:cNvGraphicFramePr>
            <p:nvPr/>
          </p:nvGraphicFramePr>
          <p:xfrm>
            <a:off x="1383" y="340"/>
            <a:ext cx="31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Equation" r:id="rId4" imgW="5067300" imgH="495300" progId="Equation.DSMT4">
                    <p:embed/>
                  </p:oleObj>
                </mc:Choice>
                <mc:Fallback>
                  <p:oleObj name="Equation" r:id="rId4" imgW="5067300" imgH="4953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40"/>
                          <a:ext cx="319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40917"/>
              </p:ext>
            </p:extLst>
          </p:nvPr>
        </p:nvGraphicFramePr>
        <p:xfrm>
          <a:off x="1597025" y="1468438"/>
          <a:ext cx="607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6" imgW="6070320" imgH="1218960" progId="Equation.DSMT4">
                  <p:embed/>
                </p:oleObj>
              </mc:Choice>
              <mc:Fallback>
                <p:oleObj name="Equation" r:id="rId6" imgW="6070320" imgH="12189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1468438"/>
                        <a:ext cx="6070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935596" y="3789040"/>
                <a:ext cx="528510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简单地，曲线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的切线</a:t>
                </a:r>
                <a:r>
                  <a:rPr lang="en-US" altLang="zh-CN" b="1" dirty="0" smtClean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7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96" y="3789040"/>
                <a:ext cx="528510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307" t="-16471" r="-115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24"/>
          <p:cNvGraphicFramePr>
            <a:graphicFrameLocks noChangeAspect="1"/>
          </p:cNvGraphicFramePr>
          <p:nvPr/>
        </p:nvGraphicFramePr>
        <p:xfrm>
          <a:off x="1791618" y="4401530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9" imgW="5054400" imgH="469800" progId="Equation.DSMT4">
                  <p:embed/>
                </p:oleObj>
              </mc:Choice>
              <mc:Fallback>
                <p:oleObj name="Equation" r:id="rId9" imgW="5054400" imgH="469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18" y="4401530"/>
                        <a:ext cx="5054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963526" y="5013598"/>
                <a:ext cx="67200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就是方程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 的微分</a:t>
                </a:r>
                <a:r>
                  <a:rPr lang="en-US" altLang="zh-CN" b="1" dirty="0" smtClean="0"/>
                  <a:t>.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9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3526" y="5013598"/>
                <a:ext cx="672004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815" t="-15116" r="-99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827088" y="549275"/>
            <a:ext cx="8007350" cy="561975"/>
            <a:chOff x="408" y="675"/>
            <a:chExt cx="5044" cy="354"/>
          </a:xfrm>
        </p:grpSpPr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408" y="675"/>
              <a:ext cx="504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定义  </a:t>
              </a:r>
              <a:r>
                <a:rPr lang="zh-CN" altLang="en-US" b="1"/>
                <a:t>若                 存在连续的一阶偏导数</a:t>
              </a:r>
              <a:r>
                <a:rPr lang="en-US" altLang="zh-CN" b="1"/>
                <a:t>,  </a:t>
              </a:r>
              <a:r>
                <a:rPr lang="zh-CN" altLang="en-US" b="1"/>
                <a:t>且满足  </a:t>
              </a:r>
            </a:p>
          </p:txBody>
        </p:sp>
        <p:graphicFrame>
          <p:nvGraphicFramePr>
            <p:cNvPr id="43033" name="Object 25"/>
            <p:cNvGraphicFramePr>
              <a:graphicFrameLocks noChangeAspect="1"/>
            </p:cNvGraphicFramePr>
            <p:nvPr/>
          </p:nvGraphicFramePr>
          <p:xfrm>
            <a:off x="1260" y="778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45" name="Equation" r:id="rId4" imgW="1435100" imgH="393700" progId="Equation.DSMT4">
                    <p:embed/>
                  </p:oleObj>
                </mc:Choice>
                <mc:Fallback>
                  <p:oleObj name="Equation" r:id="rId4" imgW="1435100" imgH="3937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778"/>
                          <a:ext cx="9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908050" y="1277938"/>
            <a:ext cx="7832725" cy="576262"/>
            <a:chOff x="459" y="1108"/>
            <a:chExt cx="4934" cy="363"/>
          </a:xfrm>
        </p:grpSpPr>
        <p:graphicFrame>
          <p:nvGraphicFramePr>
            <p:cNvPr id="43035" name="Object 27"/>
            <p:cNvGraphicFramePr>
              <a:graphicFrameLocks noChangeAspect="1"/>
            </p:cNvGraphicFramePr>
            <p:nvPr/>
          </p:nvGraphicFramePr>
          <p:xfrm>
            <a:off x="3651" y="1172"/>
            <a:ext cx="12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46" name="Equation" r:id="rId6" imgW="1993900" imgH="393700" progId="Equation.DSMT4">
                    <p:embed/>
                  </p:oleObj>
                </mc:Choice>
                <mc:Fallback>
                  <p:oleObj name="Equation" r:id="rId6" imgW="1993900" imgH="3937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172"/>
                          <a:ext cx="12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6" name="Object 28"/>
            <p:cNvGraphicFramePr>
              <a:graphicFrameLocks noChangeAspect="1"/>
            </p:cNvGraphicFramePr>
            <p:nvPr/>
          </p:nvGraphicFramePr>
          <p:xfrm>
            <a:off x="459" y="1167"/>
            <a:ext cx="21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47" name="Equation" r:id="rId8" imgW="3441700" imgH="482600" progId="Equation.DSMT4">
                    <p:embed/>
                  </p:oleObj>
                </mc:Choice>
                <mc:Fallback>
                  <p:oleObj name="Equation" r:id="rId8" imgW="3441700" imgH="482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1167"/>
                          <a:ext cx="216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2645" y="1108"/>
              <a:ext cx="2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则称曲面                        为   </a:t>
              </a:r>
            </a:p>
          </p:txBody>
        </p:sp>
      </p:grp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846138" y="1984375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一</a:t>
            </a:r>
            <a:r>
              <a:rPr lang="zh-CN" altLang="en-US" b="1">
                <a:solidFill>
                  <a:srgbClr val="0000FF"/>
                </a:solidFill>
              </a:rPr>
              <a:t>光滑曲面</a:t>
            </a:r>
            <a:r>
              <a:rPr lang="en-US" altLang="zh-CN" b="1">
                <a:solidFill>
                  <a:srgbClr val="0000FF"/>
                </a:solidFill>
              </a:rPr>
              <a:t>.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3311525" y="415925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华文新魏" panose="02010800040101010101" pitchFamily="2" charset="-122"/>
              </a:rPr>
              <a:t>复习思考题 </a:t>
            </a:r>
            <a:r>
              <a:rPr lang="zh-CN" altLang="en-US" sz="320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44083" name="Group 51"/>
          <p:cNvGrpSpPr>
            <a:grpSpLocks/>
          </p:cNvGrpSpPr>
          <p:nvPr/>
        </p:nvGrpSpPr>
        <p:grpSpPr bwMode="auto">
          <a:xfrm>
            <a:off x="503548" y="1412776"/>
            <a:ext cx="8194675" cy="1792288"/>
            <a:chOff x="375" y="1563"/>
            <a:chExt cx="5162" cy="1129"/>
          </a:xfrm>
        </p:grpSpPr>
        <p:sp>
          <p:nvSpPr>
            <p:cNvPr id="44076" name="Rectangle 44"/>
            <p:cNvSpPr>
              <a:spLocks noChangeArrowheads="1"/>
            </p:cNvSpPr>
            <p:nvPr/>
          </p:nvSpPr>
          <p:spPr bwMode="auto">
            <a:xfrm>
              <a:off x="375" y="1947"/>
              <a:ext cx="5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自几何对象的计算公式也不同</a:t>
              </a:r>
              <a:r>
                <a:rPr lang="en-US" altLang="zh-CN" b="1"/>
                <a:t>. </a:t>
              </a:r>
              <a:r>
                <a:rPr lang="zh-CN" altLang="en-US" b="1"/>
                <a:t>试考虑怎样才能较</a:t>
              </a:r>
            </a:p>
          </p:txBody>
        </p:sp>
        <p:grpSp>
          <p:nvGrpSpPr>
            <p:cNvPr id="44081" name="Group 49"/>
            <p:cNvGrpSpPr>
              <a:grpSpLocks/>
            </p:cNvGrpSpPr>
            <p:nvPr/>
          </p:nvGrpSpPr>
          <p:grpSpPr bwMode="auto">
            <a:xfrm>
              <a:off x="408" y="1563"/>
              <a:ext cx="5129" cy="1129"/>
              <a:chOff x="408" y="1563"/>
              <a:chExt cx="5129" cy="1129"/>
            </a:xfrm>
          </p:grpSpPr>
          <p:sp>
            <p:nvSpPr>
              <p:cNvPr id="44075" name="Rectangle 43"/>
              <p:cNvSpPr>
                <a:spLocks noChangeArrowheads="1"/>
              </p:cNvSpPr>
              <p:nvPr/>
            </p:nvSpPr>
            <p:spPr bwMode="auto">
              <a:xfrm>
                <a:off x="425" y="1563"/>
                <a:ext cx="511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FF"/>
                    </a:solidFill>
                  </a:rPr>
                  <a:t>1.  </a:t>
                </a:r>
                <a:r>
                  <a:rPr lang="zh-CN" altLang="en-US" b="1" dirty="0"/>
                  <a:t>曲线或曲面由于它们表示形式的不同</a:t>
                </a:r>
                <a:r>
                  <a:rPr lang="en-US" altLang="zh-CN" b="1" dirty="0"/>
                  <a:t>,  </a:t>
                </a:r>
                <a:r>
                  <a:rPr lang="zh-CN" altLang="en-US" b="1" dirty="0"/>
                  <a:t>导致各  </a:t>
                </a:r>
              </a:p>
            </p:txBody>
          </p:sp>
          <p:sp>
            <p:nvSpPr>
              <p:cNvPr id="44077" name="Rectangle 45"/>
              <p:cNvSpPr>
                <a:spLocks noChangeArrowheads="1"/>
              </p:cNvSpPr>
              <p:nvPr/>
            </p:nvSpPr>
            <p:spPr bwMode="auto">
              <a:xfrm>
                <a:off x="408" y="2365"/>
                <a:ext cx="46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容易地记住这许多公式</a:t>
                </a:r>
                <a:r>
                  <a:rPr lang="en-US" altLang="zh-CN" b="1"/>
                  <a:t>?                                     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827584" y="188640"/>
            <a:ext cx="32752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  </a:t>
            </a:r>
            <a:r>
              <a:rPr lang="zh-CN" altLang="en-US" sz="2400" b="1" dirty="0"/>
              <a:t>求笛卡儿叶形线    </a:t>
            </a: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31119"/>
              </p:ext>
            </p:extLst>
          </p:nvPr>
        </p:nvGraphicFramePr>
        <p:xfrm>
          <a:off x="3887924" y="152636"/>
          <a:ext cx="2700300" cy="44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92" name="Equation" r:id="rId4" imgW="3098800" imgH="508000" progId="Equation.DSMT4">
                  <p:embed/>
                </p:oleObj>
              </mc:Choice>
              <mc:Fallback>
                <p:oleObj name="Equation" r:id="rId4" imgW="3098800" imgH="508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152636"/>
                        <a:ext cx="2700300" cy="4426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1188133" y="621317"/>
                <a:ext cx="6105526" cy="523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处的切线与法线</a:t>
                </a:r>
                <a:r>
                  <a:rPr lang="en-US" altLang="zh-CN" b="1" dirty="0"/>
                  <a:t>.                    </a:t>
                </a:r>
              </a:p>
            </p:txBody>
          </p:sp>
        </mc:Choice>
        <mc:Fallback xmlns="">
          <p:sp>
            <p:nvSpPr>
              <p:cNvPr id="22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8133" y="621317"/>
                <a:ext cx="6105526" cy="523874"/>
              </a:xfrm>
              <a:prstGeom prst="rect">
                <a:avLst/>
              </a:prstGeom>
              <a:blipFill rotWithShape="0">
                <a:blip r:embed="rId6"/>
                <a:stretch>
                  <a:fillRect l="-1598" t="-12791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215516" y="1052736"/>
                <a:ext cx="8749126" cy="509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解法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1*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  </a:t>
                </a:r>
                <a:r>
                  <a:rPr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    </a:t>
                </a:r>
                <a:r>
                  <a:rPr lang="zh-CN" altLang="en-US" sz="2400" b="1" dirty="0"/>
                  <a:t>由</a:t>
                </a:r>
                <a:r>
                  <a:rPr lang="en-US" altLang="zh-CN" sz="2400" b="1" dirty="0"/>
                  <a:t>§1 </a:t>
                </a:r>
                <a:r>
                  <a:rPr lang="zh-CN" altLang="en-US" sz="2400" b="1" dirty="0"/>
                  <a:t>例 </a:t>
                </a:r>
                <a:r>
                  <a:rPr lang="en-US" altLang="zh-CN" sz="2400" b="1" dirty="0"/>
                  <a:t>2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   </a:t>
                </a:r>
              </a:p>
            </p:txBody>
          </p:sp>
        </mc:Choice>
        <mc:Fallback xmlns="">
          <p:sp>
            <p:nvSpPr>
              <p:cNvPr id="25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16" y="1052736"/>
                <a:ext cx="8749126" cy="509178"/>
              </a:xfrm>
              <a:prstGeom prst="rect">
                <a:avLst/>
              </a:prstGeom>
              <a:blipFill rotWithShape="0">
                <a:blip r:embed="rId7"/>
                <a:stretch>
                  <a:fillRect l="-1045" t="-963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755576" y="1592796"/>
                <a:ext cx="802328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的讨论论</a:t>
                </a:r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方程在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近旁满足隐函数</a:t>
                </a:r>
                <a:r>
                  <a:rPr lang="zh-CN" altLang="en-US" sz="2400" b="1" dirty="0" smtClean="0"/>
                  <a:t>定理</a:t>
                </a:r>
                <a:r>
                  <a:rPr lang="zh-CN" altLang="en-US" sz="2000" b="1" dirty="0"/>
                  <a:t>的条件</a:t>
                </a:r>
                <a:r>
                  <a:rPr lang="en-US" altLang="zh-CN" sz="2000" b="1" dirty="0"/>
                  <a:t>.  </a:t>
                </a:r>
                <a:r>
                  <a:rPr lang="zh-CN" altLang="en-US" sz="2000" b="1" dirty="0" smtClean="0"/>
                  <a:t>因为</a:t>
                </a:r>
                <a:r>
                  <a:rPr lang="zh-CN" altLang="en-US" sz="2400" b="1" dirty="0" smtClean="0"/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592796"/>
                <a:ext cx="802328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16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5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40236"/>
              </p:ext>
            </p:extLst>
          </p:nvPr>
        </p:nvGraphicFramePr>
        <p:xfrm>
          <a:off x="2843808" y="2240868"/>
          <a:ext cx="2700300" cy="391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93" name="Equation" r:id="rId9" imgW="3504960" imgH="507960" progId="Equation.DSMT4">
                  <p:embed/>
                </p:oleObj>
              </mc:Choice>
              <mc:Fallback>
                <p:oleObj name="Equation" r:id="rId9" imgW="3504960" imgH="507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40868"/>
                        <a:ext cx="2700300" cy="3913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863588" y="2708920"/>
            <a:ext cx="5591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于是所求的切线与法线分别为                  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0626"/>
              </p:ext>
            </p:extLst>
          </p:nvPr>
        </p:nvGraphicFramePr>
        <p:xfrm>
          <a:off x="1367644" y="3392996"/>
          <a:ext cx="5112568" cy="8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94" name="Equation" r:id="rId11" imgW="6451560" imgH="1028520" progId="Equation.DSMT4">
                  <p:embed/>
                </p:oleObj>
              </mc:Choice>
              <mc:Fallback>
                <p:oleObj name="Equation" r:id="rId11" imgW="6451560" imgH="10285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3392996"/>
                        <a:ext cx="5112568" cy="815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503548" y="4221088"/>
            <a:ext cx="7308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解法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b="1" dirty="0" smtClean="0"/>
              <a:t>  微分曲线方程：              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1007604" y="4689140"/>
                <a:ext cx="73088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𝒚𝒅𝒙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𝒙𝒅𝒚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1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604" y="4689140"/>
                <a:ext cx="730881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719572" y="5769260"/>
                <a:ext cx="73088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𝟓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i="0" dirty="0" smtClean="0">
                    <a:latin typeface="+mj-lt"/>
                  </a:rPr>
                  <a:t> 即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b="1" dirty="0" smtClean="0"/>
                  <a:t>         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5769260"/>
                <a:ext cx="7308812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5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971600" y="5229200"/>
                <a:ext cx="73088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b="1" dirty="0" smtClean="0"/>
                  <a:t>  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得        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229200"/>
                <a:ext cx="7308812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9302" b="-139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584325" y="374650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二、空间曲线的切线与法平面 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04171"/>
              </p:ext>
            </p:extLst>
          </p:nvPr>
        </p:nvGraphicFramePr>
        <p:xfrm>
          <a:off x="2183978" y="1827057"/>
          <a:ext cx="448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4" imgW="4483100" imgH="393700" progId="Equation.DSMT4">
                  <p:embed/>
                </p:oleObj>
              </mc:Choice>
              <mc:Fallback>
                <p:oleObj name="Equation" r:id="rId4" imgW="4483100" imgH="3937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78" y="1827057"/>
                        <a:ext cx="448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87188"/>
              </p:ext>
            </p:extLst>
          </p:nvPr>
        </p:nvGraphicFramePr>
        <p:xfrm>
          <a:off x="803587" y="4509120"/>
          <a:ext cx="419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6" imgW="4190760" imgH="952200" progId="Equation.DSMT4">
                  <p:embed/>
                </p:oleObj>
              </mc:Choice>
              <mc:Fallback>
                <p:oleObj name="Equation" r:id="rId6" imgW="4190760" imgH="952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87" y="4509120"/>
                        <a:ext cx="4191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90103" y="1109073"/>
            <a:ext cx="7742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在第五章</a:t>
            </a:r>
            <a:r>
              <a:rPr lang="en-US" altLang="zh-CN" b="1" dirty="0"/>
              <a:t>§3 </a:t>
            </a:r>
            <a:r>
              <a:rPr lang="zh-CN" altLang="en-US" b="1" dirty="0"/>
              <a:t>已学过</a:t>
            </a:r>
            <a:r>
              <a:rPr lang="en-US" altLang="zh-CN" b="1" dirty="0"/>
              <a:t>,  </a:t>
            </a:r>
            <a:r>
              <a:rPr lang="zh-CN" altLang="en-US" b="1" dirty="0"/>
              <a:t>对于平面曲线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07505" y="2946786"/>
                <a:ext cx="9036495" cy="7827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b="1" dirty="0" smtClean="0"/>
                  <a:t>的割线的方向向量为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 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𝒕</m:t>
                        </m:r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70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2946786"/>
                <a:ext cx="9036495" cy="782715"/>
              </a:xfrm>
              <a:prstGeom prst="rect">
                <a:avLst/>
              </a:prstGeom>
              <a:blipFill rotWithShape="1">
                <a:blip r:embed="rId9"/>
                <a:stretch>
                  <a:fillRect l="-14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3" name="Text Box 33"/>
              <p:cNvSpPr txBox="1">
                <a:spLocks noChangeArrowheads="1"/>
              </p:cNvSpPr>
              <p:nvPr/>
            </p:nvSpPr>
            <p:spPr bwMode="auto">
              <a:xfrm>
                <a:off x="240432" y="5836449"/>
                <a:ext cx="842493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切线方程中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是切线上的点，不是曲线上的点</a:t>
                </a:r>
                <a:r>
                  <a:rPr lang="en-US" altLang="zh-CN" b="1" dirty="0" smtClean="0"/>
                  <a:t>.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027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432" y="5836449"/>
                <a:ext cx="8424936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447" t="-15116" r="-4631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0103" y="2348880"/>
                <a:ext cx="7522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i="0" dirty="0" smtClean="0">
                    <a:latin typeface="+mj-lt"/>
                  </a:rPr>
                  <a:t>是曲线上的一点，</a:t>
                </a:r>
                <a:r>
                  <a:rPr lang="zh-CN" altLang="en-US" b="1" dirty="0" smtClean="0">
                    <a:latin typeface="+mj-lt"/>
                  </a:rPr>
                  <a:t>在过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  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3" y="2348880"/>
                <a:ext cx="7522257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702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250169" y="3729501"/>
                <a:ext cx="6842112" cy="566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b="1" dirty="0" smtClean="0"/>
                  <a:t>故切线的方向分量为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b="1" dirty="0" smtClean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5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69" y="3729501"/>
                <a:ext cx="6842112" cy="566309"/>
              </a:xfrm>
              <a:prstGeom prst="rect">
                <a:avLst/>
              </a:prstGeom>
              <a:blipFill rotWithShape="1">
                <a:blip r:embed="rId12"/>
                <a:stretch>
                  <a:fillRect l="-1783" t="-12903" b="-23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58813" y="457200"/>
            <a:ext cx="702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(A) </a:t>
            </a:r>
            <a:r>
              <a:rPr lang="zh-CN" altLang="en-US" b="1"/>
              <a:t>用参数方程表示的空间曲线</a:t>
            </a:r>
            <a:r>
              <a:rPr lang="en-US" altLang="zh-CN" b="1"/>
              <a:t>:</a:t>
            </a:r>
            <a:r>
              <a:rPr lang="en-US" altLang="zh-CN" b="1">
                <a:solidFill>
                  <a:srgbClr val="0000FF"/>
                </a:solidFill>
              </a:rPr>
              <a:t>                     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482725" y="1179513"/>
          <a:ext cx="615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4" imgW="6159500" imgH="393700" progId="Equation.DSMT4">
                  <p:embed/>
                </p:oleObj>
              </mc:Choice>
              <mc:Fallback>
                <p:oleObj name="Equation" r:id="rId4" imgW="6159500" imgH="3937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179513"/>
                        <a:ext cx="615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728663" y="1811338"/>
          <a:ext cx="689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Equation" r:id="rId6" imgW="6896100" imgH="444500" progId="Equation.DSMT4">
                  <p:embed/>
                </p:oleObj>
              </mc:Choice>
              <mc:Fallback>
                <p:oleObj name="Equation" r:id="rId6" imgW="6896100" imgH="4445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811338"/>
                        <a:ext cx="689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943708" y="3681028"/>
          <a:ext cx="646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8" imgW="6464300" imgH="952500" progId="Equation.DSMT4">
                  <p:embed/>
                </p:oleObj>
              </mc:Choice>
              <mc:Fallback>
                <p:oleObj name="Equation" r:id="rId8" imgW="6464300" imgH="9525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3681028"/>
                        <a:ext cx="6464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392363" y="2420938"/>
          <a:ext cx="426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10" imgW="4267200" imgH="520700" progId="Equation.DSMT4">
                  <p:embed/>
                </p:oleObj>
              </mc:Choice>
              <mc:Fallback>
                <p:oleObj name="Equation" r:id="rId10" imgW="4267200" imgH="5207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420938"/>
                        <a:ext cx="4267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636588" y="3067050"/>
            <a:ext cx="7859712" cy="536575"/>
            <a:chOff x="401" y="1907"/>
            <a:chExt cx="4951" cy="338"/>
          </a:xfrm>
        </p:grpSpPr>
        <p:graphicFrame>
          <p:nvGraphicFramePr>
            <p:cNvPr id="9240" name="Object 24"/>
            <p:cNvGraphicFramePr>
              <a:graphicFrameLocks noChangeAspect="1"/>
            </p:cNvGraphicFramePr>
            <p:nvPr/>
          </p:nvGraphicFramePr>
          <p:xfrm>
            <a:off x="3796" y="1968"/>
            <a:ext cx="2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5" name="Equation" r:id="rId12" imgW="355446" imgH="431613" progId="Equation.DSMT4">
                    <p:embed/>
                  </p:oleObj>
                </mc:Choice>
                <mc:Fallback>
                  <p:oleObj name="Equation" r:id="rId12" imgW="355446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968"/>
                          <a:ext cx="230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401" y="1907"/>
              <a:ext cx="4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类似于平面曲线的情形</a:t>
              </a:r>
              <a:r>
                <a:rPr lang="en-US" altLang="zh-CN" b="1"/>
                <a:t>,  </a:t>
              </a:r>
              <a:r>
                <a:rPr lang="zh-CN" altLang="en-US" b="1"/>
                <a:t>不难求得     处的切线为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34" name="Rectangle 18"/>
              <p:cNvSpPr>
                <a:spLocks noChangeArrowheads="1"/>
              </p:cNvSpPr>
              <p:nvPr/>
            </p:nvSpPr>
            <p:spPr bwMode="auto">
              <a:xfrm>
                <a:off x="658813" y="457200"/>
                <a:ext cx="654698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solidFill>
                      <a:srgbClr val="0000FF"/>
                    </a:solidFill>
                  </a:rPr>
                  <a:t>简单地，微分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b="1" dirty="0" smtClean="0">
                    <a:solidFill>
                      <a:srgbClr val="0000FF"/>
                    </a:solidFill>
                  </a:rPr>
                  <a:t>的方程组得到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                    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34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13" y="457200"/>
                <a:ext cx="654698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862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223628" y="1124744"/>
          <a:ext cx="586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1" name="Equation" r:id="rId5" imgW="5867280" imgH="393480" progId="Equation.DSMT4">
                  <p:embed/>
                </p:oleObj>
              </mc:Choice>
              <mc:Fallback>
                <p:oleObj name="Equation" r:id="rId5" imgW="58672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1124744"/>
                        <a:ext cx="586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043608" y="1736812"/>
          <a:ext cx="633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2" name="Equation" r:id="rId7" imgW="6337080" imgH="457200" progId="Equation.DSMT4">
                  <p:embed/>
                </p:oleObj>
              </mc:Choice>
              <mc:Fallback>
                <p:oleObj name="Equation" r:id="rId7" imgW="63370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36812"/>
                        <a:ext cx="6337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763688" y="3825044"/>
          <a:ext cx="439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3" name="Equation" r:id="rId9" imgW="4394160" imgH="952200" progId="Equation.DSMT4">
                  <p:embed/>
                </p:oleObj>
              </mc:Choice>
              <mc:Fallback>
                <p:oleObj name="Equation" r:id="rId9" imgW="4394160" imgH="95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25044"/>
                        <a:ext cx="4394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007604" y="2420888"/>
          <a:ext cx="669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4" name="Equation" r:id="rId11" imgW="6692760" imgH="482400" progId="Equation.DSMT4">
                  <p:embed/>
                </p:oleObj>
              </mc:Choice>
              <mc:Fallback>
                <p:oleObj name="Equation" r:id="rId11" imgW="669276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420888"/>
                        <a:ext cx="6692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683568" y="3068960"/>
                <a:ext cx="7859712" cy="523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由向量平行可得曲线在得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 处</a:t>
                </a:r>
                <a:r>
                  <a:rPr lang="zh-CN" altLang="en-US" b="1" dirty="0"/>
                  <a:t>的切线为   </a:t>
                </a:r>
              </a:p>
            </p:txBody>
          </p:sp>
        </mc:Choice>
        <mc:Fallback xmlns="">
          <p:sp>
            <p:nvSpPr>
              <p:cNvPr id="9244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068960"/>
                <a:ext cx="7859712" cy="523876"/>
              </a:xfrm>
              <a:prstGeom prst="rect">
                <a:avLst/>
              </a:prstGeom>
              <a:blipFill rotWithShape="0">
                <a:blip r:embed="rId13"/>
                <a:stretch>
                  <a:fillRect l="-1552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Rectangle 30"/>
              <p:cNvSpPr>
                <a:spLocks noChangeArrowheads="1"/>
              </p:cNvSpPr>
              <p:nvPr/>
            </p:nvSpPr>
            <p:spPr bwMode="auto">
              <a:xfrm>
                <a:off x="647564" y="4833156"/>
                <a:ext cx="7596844" cy="523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b="1" dirty="0"/>
                  <a:t>且垂直于</a:t>
                </a:r>
                <a:r>
                  <a:rPr lang="zh-CN" altLang="en-US" b="1" dirty="0" smtClean="0"/>
                  <a:t>切线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b="1" dirty="0" smtClean="0"/>
                  <a:t>  </a:t>
                </a:r>
                <a:r>
                  <a:rPr lang="zh-CN" altLang="en-US" b="1" dirty="0"/>
                  <a:t>的</a:t>
                </a:r>
                <a:r>
                  <a:rPr lang="zh-CN" altLang="en-US" b="1" dirty="0" smtClean="0"/>
                  <a:t>平面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/>
                  <a:t>,  </a:t>
                </a:r>
                <a:r>
                  <a:rPr lang="zh-CN" altLang="en-US" b="1" dirty="0"/>
                  <a:t>称为曲线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/>
                  <a:t> </a:t>
                </a:r>
              </a:p>
            </p:txBody>
          </p:sp>
        </mc:Choice>
        <mc:Fallback xmlns="">
          <p:sp>
            <p:nvSpPr>
              <p:cNvPr id="924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4833156"/>
                <a:ext cx="7596844" cy="523526"/>
              </a:xfrm>
              <a:prstGeom prst="rect">
                <a:avLst/>
              </a:prstGeom>
              <a:blipFill rotWithShape="0">
                <a:blip r:embed="rId14"/>
                <a:stretch>
                  <a:fillRect l="-1605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8" name="Rectangle 32"/>
              <p:cNvSpPr>
                <a:spLocks noChangeArrowheads="1"/>
              </p:cNvSpPr>
              <p:nvPr/>
            </p:nvSpPr>
            <p:spPr bwMode="auto">
              <a:xfrm>
                <a:off x="719138" y="5624512"/>
                <a:ext cx="696421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b="1" dirty="0"/>
                  <a:t>处的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法平面 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见图</a:t>
                </a:r>
                <a:r>
                  <a:rPr lang="en-US" altLang="zh-CN" b="1" dirty="0"/>
                  <a:t>18</a:t>
                </a:r>
                <a:r>
                  <a:rPr lang="zh-CN" altLang="en-US" b="1" dirty="0"/>
                  <a:t>－</a:t>
                </a:r>
                <a:r>
                  <a:rPr lang="en-US" altLang="zh-CN" b="1" dirty="0"/>
                  <a:t>7).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92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5624512"/>
                <a:ext cx="6964214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1839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952500" y="2508250"/>
          <a:ext cx="748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2" name="Equation" r:id="rId4" imgW="7480300" imgH="419100" progId="Equation.DSMT4">
                  <p:embed/>
                </p:oleObj>
              </mc:Choice>
              <mc:Fallback>
                <p:oleObj name="Equation" r:id="rId4" imgW="7480300" imgH="4191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508250"/>
                        <a:ext cx="7480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724385"/>
              </p:ext>
            </p:extLst>
          </p:nvPr>
        </p:nvGraphicFramePr>
        <p:xfrm>
          <a:off x="2483768" y="4077072"/>
          <a:ext cx="585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" name="Equation" r:id="rId6" imgW="5854700" imgH="939800" progId="Equation.DSMT4">
                  <p:embed/>
                </p:oleObj>
              </mc:Choice>
              <mc:Fallback>
                <p:oleObj name="Equation" r:id="rId6" imgW="5854700" imgH="939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77072"/>
                        <a:ext cx="5854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630238" y="457200"/>
            <a:ext cx="4646612" cy="519113"/>
            <a:chOff x="397" y="288"/>
            <a:chExt cx="2927" cy="327"/>
          </a:xfrm>
        </p:grpSpPr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97" y="288"/>
              <a:ext cx="29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因为切线    的方向向量即为  </a:t>
              </a:r>
            </a:p>
          </p:txBody>
        </p:sp>
        <p:graphicFrame>
          <p:nvGraphicFramePr>
            <p:cNvPr id="11290" name="Object 26"/>
            <p:cNvGraphicFramePr>
              <a:graphicFrameLocks noChangeAspect="1"/>
            </p:cNvGraphicFramePr>
            <p:nvPr/>
          </p:nvGraphicFramePr>
          <p:xfrm>
            <a:off x="1405" y="409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4" name="Equation" r:id="rId8" imgW="215806" imgH="228501" progId="Equation.DSMT4">
                    <p:embed/>
                  </p:oleObj>
                </mc:Choice>
                <mc:Fallback>
                  <p:oleObj name="Equation" r:id="rId8" imgW="215806" imgH="228501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409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646113" y="1106488"/>
            <a:ext cx="4733925" cy="519112"/>
            <a:chOff x="407" y="697"/>
            <a:chExt cx="2982" cy="327"/>
          </a:xfrm>
        </p:grpSpPr>
        <p:graphicFrame>
          <p:nvGraphicFramePr>
            <p:cNvPr id="11291" name="Object 27"/>
            <p:cNvGraphicFramePr>
              <a:graphicFrameLocks noChangeAspect="1"/>
            </p:cNvGraphicFramePr>
            <p:nvPr/>
          </p:nvGraphicFramePr>
          <p:xfrm>
            <a:off x="1156" y="781"/>
            <a:ext cx="2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5" name="Equation" r:id="rId10" imgW="406048" imgH="291847" progId="Equation.DSMT4">
                    <p:embed/>
                  </p:oleObj>
                </mc:Choice>
                <mc:Fallback>
                  <p:oleObj name="Equation" r:id="rId10" imgW="406048" imgH="291847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781"/>
                          <a:ext cx="25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407" y="697"/>
              <a:ext cx="2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法平面      的法向量</a:t>
              </a:r>
              <a:r>
                <a:rPr lang="en-US" altLang="zh-CN" b="1"/>
                <a:t>,  </a:t>
              </a:r>
              <a:r>
                <a:rPr lang="zh-CN" altLang="en-US" b="1"/>
                <a:t>所以法  </a:t>
              </a:r>
            </a:p>
          </p:txBody>
        </p:sp>
      </p:grp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630238" y="1722438"/>
            <a:ext cx="446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平面的方程为                        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539552" y="3429000"/>
            <a:ext cx="7264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(B) </a:t>
            </a:r>
            <a:r>
              <a:rPr lang="zh-CN" altLang="en-US" b="1" dirty="0"/>
              <a:t>用直角坐标方程表示的空间曲线：</a:t>
            </a:r>
            <a:r>
              <a:rPr lang="zh-CN" altLang="en-US" b="1" dirty="0">
                <a:solidFill>
                  <a:srgbClr val="0000FF"/>
                </a:solidFill>
              </a:rPr>
              <a:t>            </a:t>
            </a:r>
          </a:p>
        </p:txBody>
      </p: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647564" y="5193196"/>
            <a:ext cx="7931150" cy="519112"/>
            <a:chOff x="421" y="3158"/>
            <a:chExt cx="4996" cy="327"/>
          </a:xfrm>
        </p:grpSpPr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421" y="3158"/>
              <a:ext cx="4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设                                                   近旁具有连续的    </a:t>
              </a:r>
            </a:p>
          </p:txBody>
        </p:sp>
        <p:graphicFrame>
          <p:nvGraphicFramePr>
            <p:cNvPr id="11301" name="Object 37"/>
            <p:cNvGraphicFramePr>
              <a:graphicFrameLocks noChangeAspect="1"/>
            </p:cNvGraphicFramePr>
            <p:nvPr/>
          </p:nvGraphicFramePr>
          <p:xfrm>
            <a:off x="743" y="3203"/>
            <a:ext cx="27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6" name="Equation" r:id="rId12" imgW="4381500" imgH="431800" progId="Equation.DSMT4">
                    <p:embed/>
                  </p:oleObj>
                </mc:Choice>
                <mc:Fallback>
                  <p:oleObj name="Equation" r:id="rId12" imgW="43815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3203"/>
                          <a:ext cx="27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47564" y="5841268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一阶偏导数</a:t>
            </a:r>
            <a:r>
              <a:rPr lang="en-US" altLang="zh-CN" b="1"/>
              <a:t>,  </a:t>
            </a:r>
            <a:r>
              <a:rPr lang="zh-CN" altLang="en-US" b="1"/>
              <a:t>且                      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4306888" y="549275"/>
            <a:ext cx="3827462" cy="1781175"/>
            <a:chOff x="2713" y="403"/>
            <a:chExt cx="2411" cy="1122"/>
          </a:xfrm>
        </p:grpSpPr>
        <p:pic>
          <p:nvPicPr>
            <p:cNvPr id="11295" name="Picture 3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403"/>
              <a:ext cx="1518" cy="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2713" y="1200"/>
              <a:ext cx="953" cy="294"/>
            </a:xfrm>
            <a:prstGeom prst="rect">
              <a:avLst/>
            </a:prstGeom>
            <a:solidFill>
              <a:srgbClr val="D9EDE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 </a:t>
              </a:r>
              <a:r>
                <a:rPr lang="zh-CN" altLang="en-US" sz="2400" b="1"/>
                <a:t>图 </a:t>
              </a:r>
              <a:r>
                <a:rPr lang="en-US" altLang="zh-CN" sz="2400" b="1"/>
                <a:t>18</a:t>
              </a:r>
              <a:r>
                <a:rPr lang="zh-CN" altLang="en-US" sz="2400" b="1"/>
                <a:t>－</a:t>
              </a:r>
              <a:r>
                <a:rPr lang="en-US" altLang="zh-CN" sz="2400" b="1"/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73" name="Object 61"/>
          <p:cNvGraphicFramePr>
            <a:graphicFrameLocks noChangeAspect="1"/>
          </p:cNvGraphicFramePr>
          <p:nvPr/>
        </p:nvGraphicFramePr>
        <p:xfrm>
          <a:off x="2617788" y="530225"/>
          <a:ext cx="393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" name="Equation" r:id="rId4" imgW="3937000" imgH="673100" progId="Equation.DSMT4">
                  <p:embed/>
                </p:oleObj>
              </mc:Choice>
              <mc:Fallback>
                <p:oleObj name="Equation" r:id="rId4" imgW="3937000" imgH="6731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530225"/>
                        <a:ext cx="3937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4" name="Object 62"/>
          <p:cNvGraphicFramePr>
            <a:graphicFrameLocks noChangeAspect="1"/>
          </p:cNvGraphicFramePr>
          <p:nvPr/>
        </p:nvGraphicFramePr>
        <p:xfrm>
          <a:off x="730250" y="1420813"/>
          <a:ext cx="744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Equation" r:id="rId6" imgW="7442200" imgH="889000" progId="Equation.DSMT4">
                  <p:embed/>
                </p:oleObj>
              </mc:Choice>
              <mc:Fallback>
                <p:oleObj name="Equation" r:id="rId6" imgW="7442200" imgH="889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420813"/>
                        <a:ext cx="7442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64"/>
          <p:cNvGraphicFramePr>
            <a:graphicFrameLocks noChangeAspect="1"/>
          </p:cNvGraphicFramePr>
          <p:nvPr/>
        </p:nvGraphicFramePr>
        <p:xfrm>
          <a:off x="2449513" y="3276600"/>
          <a:ext cx="381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Equation" r:id="rId8" imgW="3810000" imgH="368300" progId="Equation.DSMT4">
                  <p:embed/>
                </p:oleObj>
              </mc:Choice>
              <mc:Fallback>
                <p:oleObj name="Equation" r:id="rId8" imgW="3810000" imgH="3683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276600"/>
                        <a:ext cx="3810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77" name="Rectangle 65"/>
              <p:cNvSpPr>
                <a:spLocks noChangeArrowheads="1"/>
              </p:cNvSpPr>
              <p:nvPr/>
            </p:nvSpPr>
            <p:spPr bwMode="auto">
              <a:xfrm>
                <a:off x="323528" y="2492896"/>
                <a:ext cx="8028892" cy="56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zh-CN" altLang="en-US" b="1" dirty="0" smtClean="0"/>
                  <a:t>  </a:t>
                </a:r>
                <a:r>
                  <a:rPr lang="zh-CN" altLang="en-US" b="1" dirty="0"/>
                  <a:t>于是存在隐函数</a:t>
                </a:r>
                <a:r>
                  <a:rPr lang="zh-CN" altLang="en-US" b="1" dirty="0" smtClean="0"/>
                  <a:t>组可以确定    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3377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492896"/>
                <a:ext cx="8028892" cy="561975"/>
              </a:xfrm>
              <a:prstGeom prst="rect">
                <a:avLst/>
              </a:prstGeom>
              <a:blipFill rotWithShape="0">
                <a:blip r:embed="rId10"/>
                <a:stretch>
                  <a:fillRect l="-1519" t="-15217" b="-239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79" name="Rectangle 67"/>
              <p:cNvSpPr>
                <a:spLocks noChangeArrowheads="1"/>
              </p:cNvSpPr>
              <p:nvPr/>
            </p:nvSpPr>
            <p:spPr bwMode="auto">
              <a:xfrm>
                <a:off x="655638" y="3830638"/>
                <a:ext cx="78277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这也就是曲线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b="1" i="1" dirty="0"/>
                  <a:t> </a:t>
                </a:r>
                <a:r>
                  <a:rPr lang="zh-CN" altLang="en-US" b="1" dirty="0"/>
                  <a:t>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b="1" i="1" dirty="0"/>
                  <a:t> </a:t>
                </a:r>
                <a:r>
                  <a:rPr lang="zh-CN" altLang="en-US" b="1" dirty="0"/>
                  <a:t>作为参数的一个参数方程</a:t>
                </a:r>
                <a:r>
                  <a:rPr lang="en-US" altLang="zh-CN" b="1" dirty="0"/>
                  <a:t>.    </a:t>
                </a:r>
              </a:p>
            </p:txBody>
          </p:sp>
        </mc:Choice>
        <mc:Fallback xmlns="">
          <p:sp>
            <p:nvSpPr>
              <p:cNvPr id="13379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38" y="3830638"/>
                <a:ext cx="7827784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636" t="-15116" r="-116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655638" y="4322763"/>
            <a:ext cx="70008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/>
              <a:t>根据公式 </a:t>
            </a:r>
            <a:r>
              <a:rPr lang="en-US" altLang="zh-CN" b="1"/>
              <a:t>(2),  </a:t>
            </a:r>
            <a:r>
              <a:rPr lang="zh-CN" altLang="en-US" b="1"/>
              <a:t>所求切线方程为                        </a:t>
            </a:r>
          </a:p>
        </p:txBody>
      </p:sp>
      <p:graphicFrame>
        <p:nvGraphicFramePr>
          <p:cNvPr id="13381" name="Object 69"/>
          <p:cNvGraphicFramePr>
            <a:graphicFrameLocks noChangeAspect="1"/>
          </p:cNvGraphicFramePr>
          <p:nvPr/>
        </p:nvGraphicFramePr>
        <p:xfrm>
          <a:off x="2124075" y="5084763"/>
          <a:ext cx="505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" name="Equation" r:id="rId12" imgW="5054600" imgH="952500" progId="Equation.DSMT4">
                  <p:embed/>
                </p:oleObj>
              </mc:Choice>
              <mc:Fallback>
                <p:oleObj name="Equation" r:id="rId12" imgW="5054600" imgH="9525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84763"/>
                        <a:ext cx="5054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1209</Words>
  <Application>Microsoft Office PowerPoint</Application>
  <PresentationFormat>全屏显示(4:3)</PresentationFormat>
  <Paragraphs>193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华文新魏</vt:lpstr>
      <vt:lpstr>隶书</vt:lpstr>
      <vt:lpstr>宋体</vt:lpstr>
      <vt:lpstr>Arial</vt:lpstr>
      <vt:lpstr>Cambria Math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yhmao</dc:creator>
  <cp:lastModifiedBy>Windows 用户</cp:lastModifiedBy>
  <cp:revision>223</cp:revision>
  <dcterms:created xsi:type="dcterms:W3CDTF">2005-08-14T06:06:31Z</dcterms:created>
  <dcterms:modified xsi:type="dcterms:W3CDTF">2023-05-01T06:46:45Z</dcterms:modified>
</cp:coreProperties>
</file>