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2" r:id="rId12"/>
    <p:sldId id="265" r:id="rId13"/>
    <p:sldId id="266" r:id="rId14"/>
    <p:sldId id="267" r:id="rId15"/>
    <p:sldId id="268" r:id="rId16"/>
    <p:sldId id="303" r:id="rId17"/>
    <p:sldId id="286" r:id="rId18"/>
    <p:sldId id="269" r:id="rId19"/>
    <p:sldId id="270" r:id="rId20"/>
    <p:sldId id="304" r:id="rId21"/>
    <p:sldId id="309" r:id="rId22"/>
    <p:sldId id="310" r:id="rId23"/>
    <p:sldId id="277" r:id="rId24"/>
    <p:sldId id="285" r:id="rId25"/>
    <p:sldId id="293" r:id="rId26"/>
    <p:sldId id="294" r:id="rId27"/>
    <p:sldId id="288" r:id="rId28"/>
    <p:sldId id="283" r:id="rId29"/>
    <p:sldId id="29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078"/>
    <a:srgbClr val="285046"/>
    <a:srgbClr val="E2F4AA"/>
    <a:srgbClr val="FF0000"/>
    <a:srgbClr val="DCF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575" autoAdjust="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5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3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097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0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9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8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1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7534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859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Oval 8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1033" name="Oval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1034" name="Oval 10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72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92.png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96.wmf"/><Relationship Id="rId17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image" Target="../media/image97.wmf"/><Relationship Id="rId10" Type="http://schemas.openxmlformats.org/officeDocument/2006/relationships/image" Target="../media/image73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1.bin"/><Relationship Id="rId14" Type="http://schemas.openxmlformats.org/officeDocument/2006/relationships/oleObject" Target="../embeddings/oleObject8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0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19" Type="http://schemas.openxmlformats.org/officeDocument/2006/relationships/image" Target="../media/image15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30.wmf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wmf"/><Relationship Id="rId25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image" Target="../media/image32.png"/><Relationship Id="rId24" Type="http://schemas.openxmlformats.org/officeDocument/2006/relationships/image" Target="../media/image34.png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10" Type="http://schemas.openxmlformats.org/officeDocument/2006/relationships/image" Target="../media/image25.wmf"/><Relationship Id="rId19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image" Target="../media/image48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088282" y="417652"/>
            <a:ext cx="50404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Ch18§</a:t>
            </a:r>
            <a:r>
              <a:rPr kumimoji="1" lang="en-US" altLang="zh-CN" sz="4000" dirty="0" smtClean="0">
                <a:ea typeface="华文新魏" panose="02010800040101010101" pitchFamily="2" charset="-122"/>
              </a:rPr>
              <a:t>4</a:t>
            </a:r>
            <a:r>
              <a:rPr kumimoji="1"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kumimoji="1"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条 件 极 值 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84213" y="1125538"/>
            <a:ext cx="78486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b="0" dirty="0">
                <a:solidFill>
                  <a:srgbClr val="FFFFCC"/>
                </a:solidFill>
              </a:rPr>
              <a:t>     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条件极值问题的特点是</a:t>
            </a: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极值点的搜索范围要受到各自不同条件的限制</a:t>
            </a: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解决这类极值问题的方法叫做拉格朗日乘数法</a:t>
            </a: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kumimoji="1"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endParaRPr kumimoji="1" lang="en-US" altLang="zh-CN" b="0" dirty="0"/>
          </a:p>
        </p:txBody>
      </p:sp>
      <p:sp>
        <p:nvSpPr>
          <p:cNvPr id="2059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87624" y="5157192"/>
            <a:ext cx="3672408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三、应用举例  </a:t>
            </a:r>
          </a:p>
        </p:txBody>
      </p:sp>
      <p:sp>
        <p:nvSpPr>
          <p:cNvPr id="2062" name="Rectangle 1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933056"/>
            <a:ext cx="3508375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一、问题引入       </a:t>
            </a:r>
          </a:p>
        </p:txBody>
      </p:sp>
      <p:sp>
        <p:nvSpPr>
          <p:cNvPr id="2063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59632" y="4509120"/>
            <a:ext cx="433705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400" b="0" dirty="0">
                <a:ea typeface="华文新魏" panose="02010800040101010101" pitchFamily="2" charset="-122"/>
              </a:rPr>
              <a:t>二、拉格朗日乘数法</a:t>
            </a:r>
            <a:r>
              <a:rPr kumimoji="1" lang="zh-CN" altLang="en-US" dirty="0"/>
              <a:t>   </a:t>
            </a: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12788" y="2708275"/>
            <a:ext cx="79914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en-US" altLang="zh-CN" b="0" dirty="0">
                <a:solidFill>
                  <a:srgbClr val="FFFFCC"/>
                </a:solidFill>
              </a:rPr>
              <a:t>    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条件极值问题的实际应用非常广泛</a:t>
            </a: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kumimoji="1"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而且还能用来证明或建立不等式</a:t>
            </a:r>
            <a:r>
              <a:rPr kumimoji="1"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8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43608" y="5877272"/>
            <a:ext cx="6048672" cy="66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 </a:t>
            </a:r>
            <a:r>
              <a:rPr kumimoji="1" lang="en-US" altLang="zh-CN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1, 3, 4, 6, 7</a:t>
            </a:r>
            <a:r>
              <a:rPr kumimoji="1"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kumimoji="1" lang="zh-CN" altLang="en-US" sz="3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649288" y="1062038"/>
            <a:ext cx="255428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个方程的解</a:t>
            </a:r>
            <a:r>
              <a:rPr lang="en-US" altLang="zh-CN"/>
              <a:t>:                                                                </a:t>
            </a:r>
          </a:p>
        </p:txBody>
      </p:sp>
      <p:graphicFrame>
        <p:nvGraphicFramePr>
          <p:cNvPr id="11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183445"/>
              </p:ext>
            </p:extLst>
          </p:nvPr>
        </p:nvGraphicFramePr>
        <p:xfrm>
          <a:off x="823913" y="1628775"/>
          <a:ext cx="719613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3" imgW="6184800" imgH="2095200" progId="Equation.DSMT4">
                  <p:embed/>
                </p:oleObj>
              </mc:Choice>
              <mc:Fallback>
                <p:oleObj name="Equation" r:id="rId3" imgW="6184800" imgH="2095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628775"/>
                        <a:ext cx="7196137" cy="209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665163" y="3989388"/>
            <a:ext cx="7932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说明    </a:t>
            </a:r>
            <a:r>
              <a:rPr lang="zh-CN" altLang="en-US"/>
              <a:t>对于 </a:t>
            </a:r>
            <a:r>
              <a:rPr lang="en-US" altLang="zh-CN" i="1"/>
              <a:t>n</a:t>
            </a:r>
            <a:r>
              <a:rPr lang="en-US" altLang="zh-CN"/>
              <a:t> = 2, </a:t>
            </a:r>
            <a:r>
              <a:rPr lang="en-US" altLang="zh-CN" i="1"/>
              <a:t>m</a:t>
            </a:r>
            <a:r>
              <a:rPr lang="en-US" altLang="zh-CN"/>
              <a:t> = 1 </a:t>
            </a:r>
            <a:r>
              <a:rPr lang="zh-CN" altLang="en-US"/>
              <a:t>的情形</a:t>
            </a:r>
            <a:r>
              <a:rPr lang="en-US" altLang="zh-CN"/>
              <a:t>,  </a:t>
            </a:r>
            <a:r>
              <a:rPr lang="zh-CN" altLang="en-US"/>
              <a:t>已在前面作了说  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688975" y="4603750"/>
            <a:ext cx="777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明</a:t>
            </a:r>
            <a:r>
              <a:rPr lang="en-US" altLang="zh-CN"/>
              <a:t>;  </a:t>
            </a:r>
            <a:r>
              <a:rPr lang="zh-CN" altLang="en-US"/>
              <a:t>对一般情形的证明</a:t>
            </a:r>
            <a:r>
              <a:rPr lang="en-US" altLang="zh-CN"/>
              <a:t>,  </a:t>
            </a:r>
            <a:r>
              <a:rPr lang="zh-CN" altLang="en-US"/>
              <a:t>将放到二十三章的</a:t>
            </a:r>
            <a:r>
              <a:rPr lang="zh-CN" altLang="en-US">
                <a:solidFill>
                  <a:srgbClr val="FF0000"/>
                </a:solidFill>
              </a:rPr>
              <a:t>定理  </a:t>
            </a:r>
            <a:r>
              <a:rPr lang="zh-CN" altLang="en-US"/>
              <a:t> </a:t>
            </a: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722313" y="5286375"/>
            <a:ext cx="291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23.19</a:t>
            </a:r>
            <a:r>
              <a:rPr lang="en-US" altLang="zh-CN"/>
              <a:t>  </a:t>
            </a:r>
            <a:r>
              <a:rPr lang="zh-CN" altLang="en-US"/>
              <a:t>中去进行</a:t>
            </a:r>
            <a:r>
              <a:rPr lang="en-US" altLang="zh-CN"/>
              <a:t>.                  </a:t>
            </a:r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655638" y="482600"/>
            <a:ext cx="7588250" cy="519113"/>
            <a:chOff x="413" y="304"/>
            <a:chExt cx="4780" cy="327"/>
          </a:xfrm>
        </p:grpSpPr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13" y="304"/>
              <a:ext cx="4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为拉格朗日函数 </a:t>
              </a:r>
              <a:r>
                <a:rPr lang="en-US" altLang="zh-CN"/>
                <a:t>(3) </a:t>
              </a:r>
              <a:r>
                <a:rPr lang="zh-CN" altLang="en-US"/>
                <a:t>的稳定点</a:t>
              </a:r>
              <a:r>
                <a:rPr lang="en-US" altLang="zh-CN"/>
                <a:t>,  </a:t>
              </a:r>
              <a:r>
                <a:rPr lang="zh-CN" altLang="en-US"/>
                <a:t>即它是如下 </a:t>
              </a:r>
              <a:r>
                <a:rPr lang="zh-CN" altLang="en-US" i="1"/>
                <a:t>  </a:t>
              </a:r>
            </a:p>
          </p:txBody>
        </p:sp>
        <p:graphicFrame>
          <p:nvGraphicFramePr>
            <p:cNvPr id="11295" name="Object 31"/>
            <p:cNvGraphicFramePr>
              <a:graphicFrameLocks noChangeAspect="1"/>
            </p:cNvGraphicFramePr>
            <p:nvPr/>
          </p:nvGraphicFramePr>
          <p:xfrm>
            <a:off x="4657" y="391"/>
            <a:ext cx="53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6" name="Equation" r:id="rId5" imgW="850531" imgH="253890" progId="Equation.DSMT4">
                    <p:embed/>
                  </p:oleObj>
                </mc:Choice>
                <mc:Fallback>
                  <p:oleObj name="Equation" r:id="rId5" imgW="850531" imgH="25389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7" y="391"/>
                          <a:ext cx="53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2700338" y="333375"/>
            <a:ext cx="3594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三、应 用 举 例   </a:t>
            </a: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649288" y="1087438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定理 </a:t>
            </a:r>
            <a:r>
              <a:rPr kumimoji="1" lang="en-US" altLang="zh-CN"/>
              <a:t>18.6 </a:t>
            </a:r>
            <a:r>
              <a:rPr kumimoji="1" lang="zh-CN" altLang="en-US"/>
              <a:t>指出的方法称为拉格朗日乘数法</a:t>
            </a:r>
            <a:r>
              <a:rPr kumimoji="1" lang="en-US" altLang="zh-CN"/>
              <a:t>.  </a:t>
            </a:r>
            <a:r>
              <a:rPr kumimoji="1" lang="zh-CN" altLang="en-US"/>
              <a:t>下面  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655638" y="1754188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用这种方法先来求解本节开头给出的两个例题</a:t>
            </a:r>
            <a:r>
              <a:rPr kumimoji="1" lang="en-US" altLang="zh-CN"/>
              <a:t>.    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467544" y="2780928"/>
            <a:ext cx="7916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1  </a:t>
            </a:r>
            <a:r>
              <a:rPr kumimoji="1" lang="zh-CN" altLang="en-US" dirty="0"/>
              <a:t>要设计一个容积为 </a:t>
            </a:r>
            <a:r>
              <a:rPr kumimoji="1" lang="en-US" altLang="zh-CN" i="1" dirty="0"/>
              <a:t>V  </a:t>
            </a:r>
            <a:r>
              <a:rPr kumimoji="1" lang="zh-CN" altLang="en-US" dirty="0"/>
              <a:t>的长方形无盖水箱</a:t>
            </a:r>
            <a:r>
              <a:rPr kumimoji="1" lang="en-US" altLang="zh-CN" dirty="0"/>
              <a:t>,  </a:t>
            </a:r>
            <a:r>
              <a:rPr kumimoji="1" lang="zh-CN" altLang="en-US" dirty="0"/>
              <a:t>试  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55575" y="3429000"/>
            <a:ext cx="7848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/>
              <a:t>问长、宽、高各等于多少时</a:t>
            </a:r>
            <a:r>
              <a:rPr kumimoji="1" lang="en-US" altLang="zh-CN" dirty="0"/>
              <a:t>,  </a:t>
            </a:r>
            <a:r>
              <a:rPr kumimoji="1" lang="zh-CN" altLang="en-US" dirty="0"/>
              <a:t>可使得表面积达到  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755576" y="4005064"/>
            <a:ext cx="139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dirty="0"/>
              <a:t>最小</a:t>
            </a:r>
            <a:r>
              <a:rPr kumimoji="1" lang="en-US" altLang="zh-CN" dirty="0"/>
              <a:t>?                            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83568" y="4653136"/>
            <a:ext cx="7952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解  若</a:t>
            </a:r>
            <a:r>
              <a:rPr kumimoji="1" lang="zh-CN" altLang="en-US" dirty="0"/>
              <a:t>设长、宽、高各等于 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,  </a:t>
            </a:r>
            <a:r>
              <a:rPr kumimoji="1" lang="en-US" altLang="zh-CN" i="1" dirty="0"/>
              <a:t>y</a:t>
            </a:r>
            <a:r>
              <a:rPr kumimoji="1" lang="en-US" altLang="zh-CN" dirty="0"/>
              <a:t>,  </a:t>
            </a:r>
            <a:r>
              <a:rPr kumimoji="1" lang="en-US" altLang="zh-CN" i="1" dirty="0"/>
              <a:t>z</a:t>
            </a:r>
            <a:r>
              <a:rPr kumimoji="1" lang="en-US" altLang="zh-CN" dirty="0"/>
              <a:t>,  </a:t>
            </a:r>
            <a:r>
              <a:rPr kumimoji="1" lang="zh-CN" altLang="en-US" dirty="0"/>
              <a:t>则                     </a:t>
            </a: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899592" y="5301208"/>
            <a:ext cx="4708525" cy="519112"/>
            <a:chOff x="839" y="3121"/>
            <a:chExt cx="2966" cy="327"/>
          </a:xfrm>
        </p:grpSpPr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1973" y="3184"/>
            <a:ext cx="1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0" name="Equation" r:id="rId3" imgW="2908300" imgH="393700" progId="Equation.DSMT4">
                    <p:embed/>
                  </p:oleObj>
                </mc:Choice>
                <mc:Fallback>
                  <p:oleObj name="Equation" r:id="rId3" imgW="29083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84"/>
                          <a:ext cx="18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839" y="3121"/>
              <a:ext cx="1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FF"/>
                  </a:solidFill>
                </a:rPr>
                <a:t>目标函数</a:t>
              </a:r>
              <a:r>
                <a:rPr kumimoji="1" lang="en-US" altLang="zh-CN">
                  <a:solidFill>
                    <a:srgbClr val="0000FF"/>
                  </a:solidFill>
                </a:rPr>
                <a:t>:   </a:t>
              </a:r>
            </a:p>
          </p:txBody>
        </p:sp>
      </p:grpSp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1403648" y="5949280"/>
            <a:ext cx="3205163" cy="519112"/>
            <a:chOff x="842" y="3523"/>
            <a:chExt cx="2019" cy="327"/>
          </a:xfrm>
        </p:grpSpPr>
        <p:graphicFrame>
          <p:nvGraphicFramePr>
            <p:cNvPr id="13" name="Object 8"/>
            <p:cNvGraphicFramePr>
              <a:graphicFrameLocks noChangeAspect="1"/>
            </p:cNvGraphicFramePr>
            <p:nvPr/>
          </p:nvGraphicFramePr>
          <p:xfrm>
            <a:off x="1997" y="3598"/>
            <a:ext cx="8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1" name="Equation" r:id="rId5" imgW="1371600" imgH="381000" progId="Equation.DSMT4">
                    <p:embed/>
                  </p:oleObj>
                </mc:Choice>
                <mc:Fallback>
                  <p:oleObj name="Equation" r:id="rId5" imgW="1371600" imgH="3810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3598"/>
                          <a:ext cx="8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842" y="3523"/>
              <a:ext cx="1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约束条件</a:t>
              </a:r>
              <a:r>
                <a:rPr lang="en-US" altLang="zh-CN">
                  <a:solidFill>
                    <a:srgbClr val="0000FF"/>
                  </a:solidFill>
                </a:rPr>
                <a:t>: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683568" y="980728"/>
            <a:ext cx="73949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解  </a:t>
            </a:r>
            <a:r>
              <a:rPr kumimoji="1" lang="zh-CN" altLang="en-US" dirty="0"/>
              <a:t>此例以往的解法是从条件式解出显函数</a:t>
            </a:r>
            <a:r>
              <a:rPr kumimoji="1" lang="en-US" altLang="zh-CN" dirty="0"/>
              <a:t>,   </a:t>
            </a:r>
          </a:p>
        </p:txBody>
      </p:sp>
      <p:grpSp>
        <p:nvGrpSpPr>
          <p:cNvPr id="12338" name="Group 50"/>
          <p:cNvGrpSpPr>
            <a:grpSpLocks/>
          </p:cNvGrpSpPr>
          <p:nvPr/>
        </p:nvGrpSpPr>
        <p:grpSpPr bwMode="auto">
          <a:xfrm>
            <a:off x="755651" y="1628775"/>
            <a:ext cx="7661275" cy="914400"/>
            <a:chOff x="476" y="988"/>
            <a:chExt cx="4826" cy="576"/>
          </a:xfrm>
        </p:grpSpPr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476" y="988"/>
              <a:ext cx="4826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dirty="0"/>
                <a:t>例如                 代入目标函数后</a:t>
              </a:r>
              <a:r>
                <a:rPr kumimoji="1" lang="en-US" altLang="zh-CN" dirty="0"/>
                <a:t>,  </a:t>
              </a:r>
              <a:r>
                <a:rPr kumimoji="1" lang="zh-CN" altLang="en-US" dirty="0"/>
                <a:t>转而求解             </a:t>
              </a:r>
            </a:p>
          </p:txBody>
        </p:sp>
        <p:graphicFrame>
          <p:nvGraphicFramePr>
            <p:cNvPr id="12334" name="Object 46"/>
            <p:cNvGraphicFramePr>
              <a:graphicFrameLocks noChangeAspect="1"/>
            </p:cNvGraphicFramePr>
            <p:nvPr/>
          </p:nvGraphicFramePr>
          <p:xfrm>
            <a:off x="1066" y="988"/>
            <a:ext cx="7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7" name="Equation" r:id="rId3" imgW="1231900" imgH="914400" progId="Equation.DSMT4">
                    <p:embed/>
                  </p:oleObj>
                </mc:Choice>
                <mc:Fallback>
                  <p:oleObj name="Equation" r:id="rId3" imgW="1231900" imgH="914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988"/>
                          <a:ext cx="77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35" name="Object 47"/>
          <p:cNvGraphicFramePr>
            <a:graphicFrameLocks noChangeAspect="1"/>
          </p:cNvGraphicFramePr>
          <p:nvPr/>
        </p:nvGraphicFramePr>
        <p:xfrm>
          <a:off x="2843808" y="2420888"/>
          <a:ext cx="302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5" imgW="3022600" imgH="914400" progId="Equation.DSMT4">
                  <p:embed/>
                </p:oleObj>
              </mc:Choice>
              <mc:Fallback>
                <p:oleObj name="Equation" r:id="rId5" imgW="3022600" imgH="914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420888"/>
                        <a:ext cx="3022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Rectangle 48"/>
          <p:cNvSpPr>
            <a:spLocks noChangeArrowheads="1"/>
          </p:cNvSpPr>
          <p:nvPr/>
        </p:nvSpPr>
        <p:spPr bwMode="auto">
          <a:xfrm>
            <a:off x="611560" y="3645024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的普通极值问题</a:t>
            </a:r>
            <a:r>
              <a:rPr kumimoji="1" lang="en-US" altLang="zh-CN" dirty="0"/>
              <a:t>.  </a:t>
            </a:r>
            <a:r>
              <a:rPr kumimoji="1" lang="zh-CN" altLang="en-US" dirty="0"/>
              <a:t>可是这样做并不总是方便的</a:t>
            </a:r>
            <a:r>
              <a:rPr kumimoji="1" lang="en-US" altLang="zh-CN" dirty="0"/>
              <a:t>,  </a:t>
            </a:r>
            <a:r>
              <a:rPr lang="zh-CN" altLang="en-US" dirty="0"/>
              <a:t>而  </a:t>
            </a:r>
          </a:p>
        </p:txBody>
      </p:sp>
      <p:sp>
        <p:nvSpPr>
          <p:cNvPr id="12337" name="Rectangle 49"/>
          <p:cNvSpPr>
            <a:spLocks noChangeArrowheads="1"/>
          </p:cNvSpPr>
          <p:nvPr/>
        </p:nvSpPr>
        <p:spPr bwMode="auto">
          <a:xfrm>
            <a:off x="683568" y="4365104"/>
            <a:ext cx="811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且往往无法将条件式作显化处理</a:t>
            </a:r>
            <a:r>
              <a:rPr lang="en-US" altLang="zh-CN" dirty="0"/>
              <a:t>,  </a:t>
            </a:r>
            <a:r>
              <a:rPr lang="zh-CN" altLang="en-US" dirty="0"/>
              <a:t>更不用说多个条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39763" y="438150"/>
            <a:ext cx="789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件式的情形了</a:t>
            </a:r>
            <a:r>
              <a:rPr lang="en-US" altLang="zh-CN"/>
              <a:t>.  </a:t>
            </a:r>
            <a:r>
              <a:rPr lang="zh-CN" altLang="en-US"/>
              <a:t>现在的新办法是设辅助函数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193925" y="1187450"/>
          <a:ext cx="482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4" name="Equation" r:id="rId3" imgW="4826000" imgH="393700" progId="Equation.DSMT4">
                  <p:embed/>
                </p:oleObj>
              </mc:Choice>
              <mc:Fallback>
                <p:oleObj name="Equation" r:id="rId3" imgW="4826000" imgH="393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1187450"/>
                        <a:ext cx="482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2506663" y="2403475"/>
          <a:ext cx="39370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" name="Equation" r:id="rId5" imgW="3937000" imgH="2273300" progId="Equation.DSMT4">
                  <p:embed/>
                </p:oleObj>
              </mc:Choice>
              <mc:Fallback>
                <p:oleObj name="Equation" r:id="rId5" imgW="3937000" imgH="22733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2403475"/>
                        <a:ext cx="3937000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655638" y="1754188"/>
            <a:ext cx="3195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并求解以下方程组</a:t>
            </a:r>
            <a:r>
              <a:rPr lang="en-US" altLang="zh-CN"/>
              <a:t>:                          </a:t>
            </a:r>
          </a:p>
        </p:txBody>
      </p: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674688" y="4926013"/>
            <a:ext cx="7642225" cy="519112"/>
            <a:chOff x="425" y="3103"/>
            <a:chExt cx="4814" cy="327"/>
          </a:xfrm>
        </p:grpSpPr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425" y="3103"/>
              <a:ext cx="4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为消去    </a:t>
              </a:r>
              <a:r>
                <a:rPr lang="en-US" altLang="zh-CN"/>
                <a:t>,  </a:t>
              </a:r>
              <a:r>
                <a:rPr lang="zh-CN" altLang="en-US"/>
                <a:t>将前三式分别乘以 </a:t>
              </a:r>
              <a:r>
                <a:rPr lang="en-US" altLang="zh-CN" i="1"/>
                <a:t>x</a:t>
              </a:r>
              <a:r>
                <a:rPr lang="en-US" altLang="zh-CN"/>
                <a:t> , </a:t>
              </a:r>
              <a:r>
                <a:rPr lang="en-US" altLang="zh-CN" i="1"/>
                <a:t>y</a:t>
              </a:r>
              <a:r>
                <a:rPr lang="en-US" altLang="zh-CN"/>
                <a:t> , </a:t>
              </a:r>
              <a:r>
                <a:rPr lang="en-US" altLang="zh-CN" i="1"/>
                <a:t>z</a:t>
              </a:r>
              <a:r>
                <a:rPr lang="en-US" altLang="zh-CN"/>
                <a:t> ,  </a:t>
              </a:r>
              <a:r>
                <a:rPr lang="zh-CN" altLang="en-US"/>
                <a:t>则得            </a:t>
              </a:r>
            </a:p>
          </p:txBody>
        </p:sp>
        <p:graphicFrame>
          <p:nvGraphicFramePr>
            <p:cNvPr id="13330" name="Object 18"/>
            <p:cNvGraphicFramePr>
              <a:graphicFrameLocks noChangeAspect="1"/>
            </p:cNvGraphicFramePr>
            <p:nvPr/>
          </p:nvGraphicFramePr>
          <p:xfrm>
            <a:off x="1192" y="3185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" name="Equation" r:id="rId7" imgW="266353" imgH="317087" progId="Equation.DSMT4">
                    <p:embed/>
                  </p:oleObj>
                </mc:Choice>
                <mc:Fallback>
                  <p:oleObj name="Equation" r:id="rId7" imgW="266353" imgH="317087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3185"/>
                          <a:ext cx="1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909888" y="495300"/>
          <a:ext cx="3175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0" name="Equation" r:id="rId3" imgW="3175000" imgH="1562100" progId="Equation.DSMT4">
                  <p:embed/>
                </p:oleObj>
              </mc:Choice>
              <mc:Fallback>
                <p:oleObj name="Equation" r:id="rId3" imgW="3175000" imgH="15621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95300"/>
                        <a:ext cx="3175000" cy="156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1835150" y="3573463"/>
          <a:ext cx="5397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Equation" r:id="rId5" imgW="5397500" imgH="1003300" progId="Equation.DSMT4">
                  <p:embed/>
                </p:oleObj>
              </mc:Choice>
              <mc:Fallback>
                <p:oleObj name="Equation" r:id="rId5" imgW="5397500" imgH="10033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53975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630238" y="2276475"/>
            <a:ext cx="7740650" cy="519113"/>
            <a:chOff x="397" y="1434"/>
            <a:chExt cx="4876" cy="327"/>
          </a:xfrm>
        </p:grpSpPr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397" y="1434"/>
              <a:ext cx="4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两两相减后立即得出                     再代入第四式</a:t>
              </a:r>
              <a:r>
                <a:rPr lang="en-US" altLang="zh-CN"/>
                <a:t>,   </a:t>
              </a:r>
            </a:p>
          </p:txBody>
        </p:sp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2517" y="1504"/>
            <a:ext cx="10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82" name="Equation" r:id="rId7" imgW="1651000" imgH="393700" progId="Equation.DSMT4">
                    <p:embed/>
                  </p:oleObj>
                </mc:Choice>
                <mc:Fallback>
                  <p:oleObj name="Equation" r:id="rId7" imgW="1651000" imgH="3937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504"/>
                          <a:ext cx="104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655638" y="2924175"/>
            <a:ext cx="153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便求得                                                             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54050" y="4652963"/>
            <a:ext cx="7980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/>
              <a:t>   由以上结果还可以得到一个不等式 </a:t>
            </a:r>
            <a:r>
              <a:rPr lang="en-US" altLang="zh-CN"/>
              <a:t>( </a:t>
            </a:r>
            <a:r>
              <a:rPr lang="zh-CN" altLang="en-US"/>
              <a:t>这是获得 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668338" y="5300663"/>
            <a:ext cx="798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不等式的一种好方法 </a:t>
            </a:r>
            <a:r>
              <a:rPr lang="en-US" altLang="zh-CN"/>
              <a:t>).  </a:t>
            </a:r>
            <a:r>
              <a:rPr lang="zh-CN" altLang="en-US"/>
              <a:t>那就是具体算出目标函数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65163" y="601663"/>
            <a:ext cx="325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zh-CN" altLang="en-US"/>
              <a:t>表面积</a:t>
            </a:r>
            <a:r>
              <a:rPr lang="en-US" altLang="zh-CN"/>
              <a:t>) </a:t>
            </a:r>
            <a:r>
              <a:rPr lang="zh-CN" altLang="en-US"/>
              <a:t>的最小值</a:t>
            </a:r>
            <a:r>
              <a:rPr lang="en-US" altLang="zh-CN"/>
              <a:t>:                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812800" y="1303338"/>
          <a:ext cx="7581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0" name="Equation" r:id="rId3" imgW="7581900" imgH="901700" progId="Equation.DSMT4">
                  <p:embed/>
                </p:oleObj>
              </mc:Choice>
              <mc:Fallback>
                <p:oleObj name="Equation" r:id="rId3" imgW="7581900" imgH="901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1303338"/>
                        <a:ext cx="75819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55638" y="3087688"/>
            <a:ext cx="3411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去 </a:t>
            </a:r>
            <a:r>
              <a:rPr lang="en-US" altLang="zh-CN" i="1"/>
              <a:t>V </a:t>
            </a:r>
            <a:r>
              <a:rPr lang="zh-CN" altLang="en-US"/>
              <a:t>后便得不等式                                                           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1128713" y="3789363"/>
          <a:ext cx="6972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5" imgW="6972300" imgH="596900" progId="Equation.DSMT4">
                  <p:embed/>
                </p:oleObj>
              </mc:Choice>
              <mc:Fallback>
                <p:oleObj name="Equation" r:id="rId5" imgW="6972300" imgH="596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789363"/>
                        <a:ext cx="69723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646113" y="2286000"/>
            <a:ext cx="7918450" cy="596900"/>
            <a:chOff x="407" y="1440"/>
            <a:chExt cx="4988" cy="376"/>
          </a:xfrm>
        </p:grpSpPr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407" y="1476"/>
              <a:ext cx="4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于是有                                            其中 </a:t>
              </a:r>
              <a:r>
                <a:rPr lang="zh-CN" altLang="en-US" i="1"/>
                <a:t>                </a:t>
              </a:r>
              <a:r>
                <a:rPr lang="zh-CN" altLang="en-US"/>
                <a:t>消</a:t>
              </a:r>
              <a:r>
                <a:rPr lang="zh-CN" altLang="en-US" i="1"/>
                <a:t>  </a:t>
              </a:r>
            </a:p>
          </p:txBody>
        </p:sp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1208" y="1440"/>
            <a:ext cx="232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2" name="Equation" r:id="rId7" imgW="3683000" imgH="596900" progId="Equation.DSMT4">
                    <p:embed/>
                  </p:oleObj>
                </mc:Choice>
                <mc:Fallback>
                  <p:oleObj name="Equation" r:id="rId7" imgW="3683000" imgH="5969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1440"/>
                          <a:ext cx="2320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2"/>
            <p:cNvGraphicFramePr>
              <a:graphicFrameLocks noChangeAspect="1"/>
            </p:cNvGraphicFramePr>
            <p:nvPr/>
          </p:nvGraphicFramePr>
          <p:xfrm>
            <a:off x="4089" y="1543"/>
            <a:ext cx="8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3" name="Equation" r:id="rId9" imgW="1320227" imgH="380835" progId="Equation.DSMT4">
                    <p:embed/>
                  </p:oleObj>
                </mc:Choice>
                <mc:Fallback>
                  <p:oleObj name="Equation" r:id="rId9" imgW="1320227" imgH="380835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543"/>
                          <a:ext cx="83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5" name="Rectangle 13"/>
              <p:cNvSpPr>
                <a:spLocks noChangeArrowheads="1"/>
              </p:cNvSpPr>
              <p:nvPr/>
            </p:nvSpPr>
            <p:spPr bwMode="auto">
              <a:xfrm>
                <a:off x="539552" y="548680"/>
                <a:ext cx="8049127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kumimoji="1" lang="en-US" altLang="zh-CN" dirty="0">
                    <a:solidFill>
                      <a:srgbClr val="0000FF"/>
                    </a:solidFill>
                  </a:rPr>
                  <a:t>2  </a:t>
                </a:r>
                <a:r>
                  <a:rPr kumimoji="1" lang="zh-CN" altLang="en-US" dirty="0" smtClean="0"/>
                  <a:t>抛物面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zh-CN" altLang="en-US" dirty="0" smtClean="0"/>
                  <a:t>被平面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dirty="0" smtClean="0"/>
                  <a:t>截成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08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48680"/>
                <a:ext cx="8049127" cy="532966"/>
              </a:xfrm>
              <a:prstGeom prst="rect">
                <a:avLst/>
              </a:prstGeom>
              <a:blipFill rotWithShape="0">
                <a:blip r:embed="rId3"/>
                <a:stretch>
                  <a:fillRect l="-1591" t="-1379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639763" y="1189038"/>
            <a:ext cx="7935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一</a:t>
            </a:r>
            <a:r>
              <a:rPr kumimoji="1" lang="zh-CN" altLang="en-US" dirty="0" smtClean="0"/>
              <a:t>个椭圆</a:t>
            </a:r>
            <a:r>
              <a:rPr kumimoji="1" lang="en-US" altLang="zh-CN" dirty="0" smtClean="0"/>
              <a:t>. </a:t>
            </a:r>
            <a:r>
              <a:rPr kumimoji="1" lang="zh-CN" altLang="en-US" dirty="0" smtClean="0"/>
              <a:t>求椭圆到原</a:t>
            </a:r>
            <a:r>
              <a:rPr lang="zh-CN" altLang="en-US" dirty="0" smtClean="0"/>
              <a:t>点距离的最大</a:t>
            </a:r>
            <a:r>
              <a:rPr kumimoji="1" lang="zh-CN" altLang="en-US" dirty="0"/>
              <a:t>、最小值</a:t>
            </a:r>
            <a:r>
              <a:rPr kumimoji="1" lang="en-US" altLang="zh-CN" dirty="0"/>
              <a:t>.   </a:t>
            </a:r>
            <a:r>
              <a:rPr kumimoji="1" lang="zh-CN" altLang="en-US" dirty="0" smtClean="0"/>
              <a:t>    </a:t>
            </a:r>
            <a:endParaRPr kumimoji="1" lang="zh-CN" altLang="en-US" dirty="0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4888" y="1874838"/>
            <a:ext cx="4565650" cy="596900"/>
            <a:chOff x="633" y="1135"/>
            <a:chExt cx="2876" cy="376"/>
          </a:xfrm>
        </p:grpSpPr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1813" y="1135"/>
            <a:ext cx="169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78" name="Equation" r:id="rId4" imgW="2692400" imgH="596900" progId="Equation.DSMT4">
                    <p:embed/>
                  </p:oleObj>
                </mc:Choice>
                <mc:Fallback>
                  <p:oleObj name="Equation" r:id="rId4" imgW="2692400" imgH="5969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1135"/>
                          <a:ext cx="1696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633" y="1180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目标函数</a:t>
              </a:r>
              <a:r>
                <a:rPr lang="en-US" altLang="zh-CN">
                  <a:solidFill>
                    <a:srgbClr val="0000FF"/>
                  </a:solidFill>
                </a:rPr>
                <a:t>:  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014413" y="2587625"/>
            <a:ext cx="5549900" cy="554038"/>
            <a:chOff x="639" y="1584"/>
            <a:chExt cx="3496" cy="349"/>
          </a:xfrm>
        </p:grpSpPr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1823" y="1584"/>
            <a:ext cx="23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79" name="Equation" r:id="rId6" imgW="3670300" imgH="482600" progId="Equation.DSMT4">
                    <p:embed/>
                  </p:oleObj>
                </mc:Choice>
                <mc:Fallback>
                  <p:oleObj name="Equation" r:id="rId6" imgW="3670300" imgH="482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1584"/>
                          <a:ext cx="23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639" y="1606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约束条件</a:t>
              </a:r>
              <a:r>
                <a:rPr lang="en-US" altLang="zh-CN">
                  <a:solidFill>
                    <a:srgbClr val="0000FF"/>
                  </a:solidFill>
                </a:rPr>
                <a:t>:  </a:t>
              </a:r>
            </a:p>
          </p:txBody>
        </p:sp>
      </p:grp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95536" y="3501008"/>
            <a:ext cx="788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解  </a:t>
            </a:r>
            <a:r>
              <a:rPr kumimoji="1" lang="zh-CN" altLang="en-US" dirty="0"/>
              <a:t>这里有两个条件式</a:t>
            </a:r>
            <a:r>
              <a:rPr kumimoji="1" lang="en-US" altLang="zh-CN" dirty="0"/>
              <a:t>,  </a:t>
            </a:r>
            <a:r>
              <a:rPr kumimoji="1" lang="zh-CN" altLang="en-US" dirty="0"/>
              <a:t>需要引入两个拉格朗  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60611" y="4205858"/>
            <a:ext cx="803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日常数</a:t>
            </a:r>
            <a:r>
              <a:rPr kumimoji="1" lang="en-US" altLang="zh-CN"/>
              <a:t>;  </a:t>
            </a:r>
            <a:r>
              <a:rPr kumimoji="1" lang="zh-CN" altLang="en-US"/>
              <a:t>而且为了方便计算</a:t>
            </a:r>
            <a:r>
              <a:rPr kumimoji="1" lang="en-US" altLang="zh-CN"/>
              <a:t>,  </a:t>
            </a:r>
            <a:r>
              <a:rPr kumimoji="1" lang="zh-CN" altLang="en-US"/>
              <a:t>把目标函数改取距离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636588" y="530225"/>
            <a:ext cx="52308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/>
              <a:t>的平方 </a:t>
            </a:r>
            <a:r>
              <a:rPr kumimoji="1" lang="en-US" altLang="zh-CN"/>
              <a:t>(</a:t>
            </a:r>
            <a:r>
              <a:rPr kumimoji="1" lang="zh-CN" altLang="en-US"/>
              <a:t>这是等价的</a:t>
            </a:r>
            <a:r>
              <a:rPr kumimoji="1" lang="en-US" altLang="zh-CN"/>
              <a:t>),  </a:t>
            </a:r>
            <a:r>
              <a:rPr kumimoji="1" lang="zh-CN" altLang="en-US"/>
              <a:t>即设                                     </a:t>
            </a:r>
          </a:p>
        </p:txBody>
      </p:sp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1042988" y="1101725"/>
          <a:ext cx="706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9" name="Equation" r:id="rId3" imgW="7061200" imgH="482600" progId="Equation.DSMT4">
                  <p:embed/>
                </p:oleObj>
              </mc:Choice>
              <mc:Fallback>
                <p:oleObj name="Equation" r:id="rId3" imgW="7061200" imgH="482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01725"/>
                        <a:ext cx="706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6"/>
          <p:cNvGraphicFramePr>
            <a:graphicFrameLocks noChangeAspect="1"/>
          </p:cNvGraphicFramePr>
          <p:nvPr/>
        </p:nvGraphicFramePr>
        <p:xfrm>
          <a:off x="1685925" y="2384425"/>
          <a:ext cx="6143625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Equation" r:id="rId5" imgW="5867400" imgH="2844800" progId="Equation.DSMT4">
                  <p:embed/>
                </p:oleObj>
              </mc:Choice>
              <mc:Fallback>
                <p:oleObj name="Equation" r:id="rId5" imgW="5867400" imgH="2844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384425"/>
                        <a:ext cx="6143625" cy="284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55638" y="1806575"/>
            <a:ext cx="67929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/>
              <a:t>求解以下方程组</a:t>
            </a:r>
            <a:r>
              <a:rPr kumimoji="1" lang="en-US" altLang="zh-CN"/>
              <a:t>:                                             </a:t>
            </a:r>
          </a:p>
        </p:txBody>
      </p:sp>
      <p:grpSp>
        <p:nvGrpSpPr>
          <p:cNvPr id="34836" name="Group 20"/>
          <p:cNvGrpSpPr>
            <a:grpSpLocks/>
          </p:cNvGrpSpPr>
          <p:nvPr/>
        </p:nvGrpSpPr>
        <p:grpSpPr bwMode="auto">
          <a:xfrm>
            <a:off x="611188" y="5445125"/>
            <a:ext cx="7921625" cy="519113"/>
            <a:chOff x="385" y="3518"/>
            <a:chExt cx="4990" cy="327"/>
          </a:xfrm>
        </p:grpSpPr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385" y="3518"/>
              <a:ext cx="4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由此又得                                                 再代入条件 </a:t>
              </a:r>
            </a:p>
          </p:txBody>
        </p:sp>
        <p:graphicFrame>
          <p:nvGraphicFramePr>
            <p:cNvPr id="34835" name="Object 19"/>
            <p:cNvGraphicFramePr>
              <a:graphicFrameLocks noChangeAspect="1"/>
            </p:cNvGraphicFramePr>
            <p:nvPr/>
          </p:nvGraphicFramePr>
          <p:xfrm>
            <a:off x="1383" y="3590"/>
            <a:ext cx="26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1" name="Equation" r:id="rId7" imgW="4178300" imgH="393700" progId="Equation.DSMT4">
                    <p:embed/>
                  </p:oleObj>
                </mc:Choice>
                <mc:Fallback>
                  <p:oleObj name="Equation" r:id="rId7" imgW="4178300" imgH="3937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590"/>
                          <a:ext cx="26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7" name="Group 23"/>
          <p:cNvGrpSpPr>
            <a:grpSpLocks/>
          </p:cNvGrpSpPr>
          <p:nvPr/>
        </p:nvGrpSpPr>
        <p:grpSpPr bwMode="auto">
          <a:xfrm>
            <a:off x="674688" y="476250"/>
            <a:ext cx="7297737" cy="519113"/>
            <a:chOff x="425" y="300"/>
            <a:chExt cx="4597" cy="327"/>
          </a:xfrm>
        </p:grpSpPr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425" y="300"/>
              <a:ext cx="45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式</a:t>
              </a:r>
              <a:r>
                <a:rPr lang="en-US" altLang="zh-CN"/>
                <a:t>,  </a:t>
              </a:r>
              <a:r>
                <a:rPr lang="zh-CN" altLang="en-US"/>
                <a:t>继而求得</a:t>
              </a:r>
              <a:r>
                <a:rPr lang="en-US" altLang="zh-CN"/>
                <a:t>:  ( </a:t>
              </a:r>
              <a:r>
                <a:rPr lang="zh-CN" altLang="en-US"/>
                <a:t>这里              否则将无解 </a:t>
              </a:r>
              <a:r>
                <a:rPr lang="en-US" altLang="zh-CN"/>
                <a:t>)       </a:t>
              </a:r>
            </a:p>
          </p:txBody>
        </p:sp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2584" y="370"/>
            <a:ext cx="68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8" name="Equation" r:id="rId3" imgW="1079500" imgH="368300" progId="Equation.DSMT4">
                    <p:embed/>
                  </p:oleObj>
                </mc:Choice>
                <mc:Fallback>
                  <p:oleObj name="Equation" r:id="rId3" imgW="1079500" imgH="3683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370"/>
                          <a:ext cx="680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03" name="Object 19"/>
          <p:cNvGraphicFramePr>
            <a:graphicFrameLocks noChangeAspect="1"/>
          </p:cNvGraphicFramePr>
          <p:nvPr/>
        </p:nvGraphicFramePr>
        <p:xfrm>
          <a:off x="1979613" y="1109663"/>
          <a:ext cx="462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9" name="Equation" r:id="rId5" imgW="4622800" imgH="1079500" progId="Equation.DSMT4">
                  <p:embed/>
                </p:oleObj>
              </mc:Choice>
              <mc:Fallback>
                <p:oleObj name="Equation" r:id="rId5" imgW="4622800" imgH="1079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09663"/>
                        <a:ext cx="46228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65602"/>
              </p:ext>
            </p:extLst>
          </p:nvPr>
        </p:nvGraphicFramePr>
        <p:xfrm>
          <a:off x="2232025" y="2420938"/>
          <a:ext cx="4521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0" name="Equation" r:id="rId7" imgW="4520880" imgH="1650960" progId="Equation.DSMT4">
                  <p:embed/>
                </p:oleObj>
              </mc:Choice>
              <mc:Fallback>
                <p:oleObj name="Equation" r:id="rId7" imgW="4520880" imgH="165096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420938"/>
                        <a:ext cx="4521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649288" y="4306888"/>
            <a:ext cx="313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最后得到                                                                        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93901"/>
              </p:ext>
            </p:extLst>
          </p:nvPr>
        </p:nvGraphicFramePr>
        <p:xfrm>
          <a:off x="1625600" y="4949825"/>
          <a:ext cx="585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1" name="Equation" r:id="rId9" imgW="5854680" imgH="927000" progId="Equation.DSMT4">
                  <p:embed/>
                </p:oleObj>
              </mc:Choice>
              <mc:Fallback>
                <p:oleObj name="Equation" r:id="rId9" imgW="5854680" imgH="927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949825"/>
                        <a:ext cx="58547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408113" y="508000"/>
          <a:ext cx="64770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3" imgW="6477000" imgH="1841500" progId="Equation.DSMT4">
                  <p:embed/>
                </p:oleObj>
              </mc:Choice>
              <mc:Fallback>
                <p:oleObj name="Equation" r:id="rId3" imgW="6477000" imgH="1841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508000"/>
                        <a:ext cx="64770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46113" y="2587625"/>
            <a:ext cx="782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故原点至已知曲线上点的最小距离与最大距离分  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65163" y="3211513"/>
            <a:ext cx="189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别为                                                                              </a:t>
            </a:r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1879600" y="3827463"/>
          <a:ext cx="535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5" imgW="5359400" imgH="596900" progId="Equation.DSMT4">
                  <p:embed/>
                </p:oleObj>
              </mc:Choice>
              <mc:Fallback>
                <p:oleObj name="Equation" r:id="rId5" imgW="5359400" imgH="596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827463"/>
                        <a:ext cx="53594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700338" y="360363"/>
            <a:ext cx="3949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一、问 题 引 入   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46113" y="1090613"/>
            <a:ext cx="788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/>
              <a:t>很多极值问题</a:t>
            </a:r>
            <a:r>
              <a:rPr kumimoji="1" lang="en-US" altLang="zh-CN"/>
              <a:t>,  </a:t>
            </a:r>
            <a:r>
              <a:rPr kumimoji="1" lang="zh-CN" altLang="en-US"/>
              <a:t>目标函数的自变量不能在其定义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655638" y="1754188"/>
            <a:ext cx="780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/>
              <a:t>域上自由变化</a:t>
            </a:r>
            <a:r>
              <a:rPr kumimoji="1" lang="en-US" altLang="zh-CN"/>
              <a:t>,  </a:t>
            </a:r>
            <a:r>
              <a:rPr kumimoji="1" lang="zh-CN" altLang="en-US"/>
              <a:t>而是要受到某些条件的约束</a:t>
            </a:r>
            <a:r>
              <a:rPr kumimoji="1" lang="en-US" altLang="zh-CN"/>
              <a:t>.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68338" y="2392363"/>
            <a:ext cx="7916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0000FF"/>
                </a:solidFill>
              </a:rPr>
              <a:t>例</a:t>
            </a:r>
            <a:r>
              <a:rPr kumimoji="1" lang="en-US" altLang="zh-CN" dirty="0" smtClean="0">
                <a:solidFill>
                  <a:srgbClr val="0000FF"/>
                </a:solidFill>
              </a:rPr>
              <a:t>  </a:t>
            </a:r>
            <a:r>
              <a:rPr kumimoji="1" lang="zh-CN" altLang="en-US" dirty="0"/>
              <a:t>要设计一个容积为 </a:t>
            </a:r>
            <a:r>
              <a:rPr kumimoji="1" lang="en-US" altLang="zh-CN" i="1" dirty="0"/>
              <a:t>V  </a:t>
            </a:r>
            <a:r>
              <a:rPr kumimoji="1" lang="zh-CN" altLang="en-US" dirty="0"/>
              <a:t>的长方形无盖水箱</a:t>
            </a:r>
            <a:r>
              <a:rPr kumimoji="1" lang="en-US" altLang="zh-CN" dirty="0"/>
              <a:t>,  </a:t>
            </a:r>
            <a:r>
              <a:rPr kumimoji="1" lang="zh-CN" altLang="en-US" dirty="0"/>
              <a:t>试  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620713" y="301625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问长、宽、高各等于多少时</a:t>
            </a:r>
            <a:r>
              <a:rPr kumimoji="1" lang="en-US" altLang="zh-CN"/>
              <a:t>,  </a:t>
            </a:r>
            <a:r>
              <a:rPr kumimoji="1" lang="zh-CN" altLang="en-US"/>
              <a:t>可使得表面积达到  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655638" y="3678238"/>
            <a:ext cx="139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/>
              <a:t>最小</a:t>
            </a:r>
            <a:r>
              <a:rPr kumimoji="1" lang="en-US" altLang="zh-CN"/>
              <a:t>?                            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646113" y="4306888"/>
            <a:ext cx="7324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若设长、宽、高各等于 </a:t>
            </a:r>
            <a:r>
              <a:rPr kumimoji="1" lang="en-US" altLang="zh-CN" i="1"/>
              <a:t>x</a:t>
            </a:r>
            <a:r>
              <a:rPr kumimoji="1" lang="en-US" altLang="zh-CN"/>
              <a:t>,  </a:t>
            </a:r>
            <a:r>
              <a:rPr kumimoji="1" lang="en-US" altLang="zh-CN" i="1"/>
              <a:t>y</a:t>
            </a:r>
            <a:r>
              <a:rPr kumimoji="1" lang="en-US" altLang="zh-CN"/>
              <a:t>,  </a:t>
            </a:r>
            <a:r>
              <a:rPr kumimoji="1" lang="en-US" altLang="zh-CN" i="1"/>
              <a:t>z</a:t>
            </a:r>
            <a:r>
              <a:rPr kumimoji="1" lang="en-US" altLang="zh-CN"/>
              <a:t>,  </a:t>
            </a:r>
            <a:r>
              <a:rPr kumimoji="1" lang="zh-CN" altLang="en-US"/>
              <a:t>则                     </a:t>
            </a:r>
          </a:p>
        </p:txBody>
      </p:sp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1331913" y="4954588"/>
            <a:ext cx="4708525" cy="519112"/>
            <a:chOff x="839" y="3121"/>
            <a:chExt cx="2966" cy="327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973" y="3184"/>
            <a:ext cx="18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2" name="Equation" r:id="rId3" imgW="2908300" imgH="393700" progId="Equation.DSMT4">
                    <p:embed/>
                  </p:oleObj>
                </mc:Choice>
                <mc:Fallback>
                  <p:oleObj name="Equation" r:id="rId3" imgW="2908300" imgH="3937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184"/>
                          <a:ext cx="18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839" y="3121"/>
              <a:ext cx="1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solidFill>
                    <a:srgbClr val="0000FF"/>
                  </a:solidFill>
                </a:rPr>
                <a:t>目标函数</a:t>
              </a:r>
              <a:r>
                <a:rPr kumimoji="1" lang="en-US" altLang="zh-CN">
                  <a:solidFill>
                    <a:srgbClr val="0000FF"/>
                  </a:solidFill>
                </a:rPr>
                <a:t>:   </a:t>
              </a:r>
            </a:p>
          </p:txBody>
        </p:sp>
      </p:grpSp>
      <p:grpSp>
        <p:nvGrpSpPr>
          <p:cNvPr id="49173" name="Group 21"/>
          <p:cNvGrpSpPr>
            <a:grpSpLocks/>
          </p:cNvGrpSpPr>
          <p:nvPr/>
        </p:nvGrpSpPr>
        <p:grpSpPr bwMode="auto">
          <a:xfrm>
            <a:off x="1336675" y="5592763"/>
            <a:ext cx="3205163" cy="519112"/>
            <a:chOff x="842" y="3523"/>
            <a:chExt cx="2019" cy="327"/>
          </a:xfrm>
        </p:grpSpPr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1997" y="3598"/>
            <a:ext cx="8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23" name="Equation" r:id="rId5" imgW="1371600" imgH="381000" progId="Equation.DSMT4">
                    <p:embed/>
                  </p:oleObj>
                </mc:Choice>
                <mc:Fallback>
                  <p:oleObj name="Equation" r:id="rId5" imgW="1371600" imgH="3810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3598"/>
                          <a:ext cx="8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842" y="3523"/>
              <a:ext cx="1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约束条件</a:t>
              </a:r>
              <a:r>
                <a:rPr lang="en-US" altLang="zh-CN">
                  <a:solidFill>
                    <a:srgbClr val="0000FF"/>
                  </a:solidFill>
                </a:rPr>
                <a:t>:   </a:t>
              </a:r>
            </a:p>
          </p:txBody>
        </p:sp>
      </p:grpSp>
      <p:sp>
        <p:nvSpPr>
          <p:cNvPr id="15" name="Rectangle 36"/>
          <p:cNvSpPr>
            <a:spLocks noChangeArrowheads="1"/>
          </p:cNvSpPr>
          <p:nvPr/>
        </p:nvSpPr>
        <p:spPr bwMode="auto">
          <a:xfrm>
            <a:off x="6732240" y="5661248"/>
            <a:ext cx="1656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等式约束</a:t>
            </a:r>
            <a:r>
              <a:rPr lang="en-US" altLang="zh-CN" dirty="0" smtClean="0"/>
              <a:t>         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60" name="Rectangle 28"/>
              <p:cNvSpPr>
                <a:spLocks noChangeArrowheads="1"/>
              </p:cNvSpPr>
              <p:nvPr/>
            </p:nvSpPr>
            <p:spPr bwMode="auto">
              <a:xfrm>
                <a:off x="683568" y="332656"/>
                <a:ext cx="547464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3  </a:t>
                </a:r>
                <a:r>
                  <a:rPr lang="zh-CN" altLang="en-US" sz="2000" dirty="0" smtClean="0"/>
                  <a:t>求函数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𝒙𝒚𝒛</m:t>
                    </m:r>
                  </m:oMath>
                </a14:m>
                <a:r>
                  <a:rPr lang="zh-CN" altLang="en-US" sz="2000" dirty="0" smtClean="0"/>
                  <a:t>在条件                     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4060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32656"/>
                <a:ext cx="5474640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114" t="-12308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683568" y="1556792"/>
            <a:ext cx="3086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下的极小值</a:t>
            </a:r>
            <a:r>
              <a:rPr lang="en-US" altLang="zh-CN" sz="2000" dirty="0"/>
              <a:t>,  </a:t>
            </a:r>
            <a:r>
              <a:rPr lang="zh-CN" altLang="en-US" sz="2000" dirty="0"/>
              <a:t>并</a:t>
            </a:r>
            <a:r>
              <a:rPr lang="zh-CN" altLang="en-US" sz="2000" dirty="0" smtClean="0"/>
              <a:t>由此证明  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1187624" y="2060848"/>
                <a:ext cx="6696744" cy="6216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den>
                            </m:f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den>
                            </m:f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𝒂𝒃𝒄</m:t>
                        </m:r>
                      </m:e>
                    </m:ra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    </a:t>
                </a:r>
                <a:r>
                  <a:rPr lang="en-US" altLang="zh-CN" sz="2000" dirty="0" smtClean="0"/>
                  <a:t>                                                     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4065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2060848"/>
                <a:ext cx="6696744" cy="621645"/>
              </a:xfrm>
              <a:prstGeom prst="rect">
                <a:avLst/>
              </a:prstGeom>
              <a:blipFill rotWithShape="0">
                <a:blip r:embed="rId3"/>
                <a:stretch>
                  <a:fillRect b="-49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66" name="Rectangle 34"/>
              <p:cNvSpPr>
                <a:spLocks noChangeArrowheads="1"/>
              </p:cNvSpPr>
              <p:nvPr/>
            </p:nvSpPr>
            <p:spPr bwMode="auto">
              <a:xfrm>
                <a:off x="755576" y="2780928"/>
                <a:ext cx="5760640" cy="7310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000" dirty="0" smtClean="0">
                    <a:solidFill>
                      <a:srgbClr val="0000FF"/>
                    </a:solidFill>
                  </a:rPr>
                  <a:t>解  </a:t>
                </a:r>
                <a:r>
                  <a:rPr lang="zh-CN" altLang="en-US" sz="20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𝒙𝒚𝒛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den>
                        </m:f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                                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4066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780928"/>
                <a:ext cx="5760640" cy="731098"/>
              </a:xfrm>
              <a:prstGeom prst="rect">
                <a:avLst/>
              </a:prstGeom>
              <a:blipFill rotWithShape="0">
                <a:blip r:embed="rId4"/>
                <a:stretch>
                  <a:fillRect l="-11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19672" y="836712"/>
                <a:ext cx="4680520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836712"/>
                <a:ext cx="4680520" cy="7232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59632" y="371703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51720" y="3789040"/>
                <a:ext cx="3816424" cy="266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𝒚𝒛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𝒙𝒛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1" i="1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den>
                                </m:f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789040"/>
                <a:ext cx="3816424" cy="26625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60" y="47667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由此可得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27584" y="908720"/>
                <a:ext cx="4464496" cy="723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908720"/>
                <a:ext cx="4464496" cy="7232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39552" y="1700808"/>
                <a:ext cx="6408712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/>
                  <a:t>从而</a:t>
                </a:r>
                <a:r>
                  <a:rPr lang="zh-CN" altLang="en-US" sz="2000" i="0" dirty="0" smtClean="0">
                    <a:latin typeface="+mj-lt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000" i="0" dirty="0" smtClean="0">
                    <a:latin typeface="+mj-lt"/>
                  </a:rPr>
                  <a:t>的稳定点为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6408712" cy="406265"/>
              </a:xfrm>
              <a:prstGeom prst="rect">
                <a:avLst/>
              </a:prstGeom>
              <a:blipFill rotWithShape="0">
                <a:blip r:embed="rId3"/>
                <a:stretch>
                  <a:fillRect l="-1047" t="-8955" b="-2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1560" y="2204864"/>
                <a:ext cx="77768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为了判断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是否为为所求条件极值，可以把条件等式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4864"/>
                <a:ext cx="777686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784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39552" y="2708920"/>
                <a:ext cx="7128792" cy="575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r>
                  <a:rPr lang="zh-CN" altLang="en-US" sz="2000" i="0" dirty="0" smtClean="0">
                    <a:latin typeface="+mj-lt"/>
                  </a:rPr>
                  <a:t>看成</a:t>
                </a:r>
                <a:r>
                  <a:rPr lang="zh-CN" altLang="en-US" sz="2000" dirty="0" smtClean="0"/>
                  <a:t>隐函数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 smtClean="0"/>
                  <a:t>, </a:t>
                </a:r>
                <a:r>
                  <a:rPr lang="zh-CN" altLang="en-US" sz="2000" dirty="0" smtClean="0"/>
                  <a:t>并视目标函数为复合函数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08920"/>
                <a:ext cx="7128792" cy="5754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5576" y="3356992"/>
                <a:ext cx="7128792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d>
                            <m:d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7128792" cy="439736"/>
              </a:xfrm>
              <a:prstGeom prst="rect">
                <a:avLst/>
              </a:prstGeom>
              <a:blipFill rotWithShape="0">
                <a:blip r:embed="rId6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7544" y="3933056"/>
                <a:ext cx="7128792" cy="62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000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 smtClean="0"/>
                  <a:t> 我们得到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33056"/>
                <a:ext cx="7128792" cy="621452"/>
              </a:xfrm>
              <a:prstGeom prst="rect">
                <a:avLst/>
              </a:prstGeom>
              <a:blipFill rotWithShape="0">
                <a:blip r:embed="rId7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7544" y="4581128"/>
                <a:ext cx="7128792" cy="77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𝒚𝒛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𝒙𝒛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𝒙𝒛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81128"/>
                <a:ext cx="7128792" cy="7704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3528" y="5445224"/>
                <a:ext cx="7128792" cy="77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𝒙𝒙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den>
                      </m:f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𝒚𝒚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45224"/>
                <a:ext cx="7128792" cy="7704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81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27584" y="332656"/>
                <a:ext cx="6840760" cy="605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从而函数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在点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Hesse</a:t>
                </a:r>
                <a:r>
                  <a:rPr lang="zh-CN" altLang="en-US" sz="2000" dirty="0" smtClean="0"/>
                  <a:t>矩阵为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 smtClean="0"/>
                  <a:t>，   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2656"/>
                <a:ext cx="6840760" cy="605550"/>
              </a:xfrm>
              <a:prstGeom prst="rect">
                <a:avLst/>
              </a:prstGeom>
              <a:blipFill rotWithShape="0">
                <a:blip r:embed="rId2"/>
                <a:stretch>
                  <a:fillRect l="-980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1052736"/>
                <a:ext cx="71287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这是正定阵，所以点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的极小值</a:t>
                </a:r>
                <a:r>
                  <a:rPr lang="en-US" altLang="zh-CN" sz="2000" dirty="0" smtClean="0"/>
                  <a:t>. </a:t>
                </a:r>
                <a:r>
                  <a:rPr lang="zh-CN" altLang="en-US" sz="2000" dirty="0" smtClean="0"/>
                  <a:t>故有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52736"/>
                <a:ext cx="712879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41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91680" y="1484784"/>
                <a:ext cx="5472608" cy="733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𝒙𝒚𝒛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den>
                                    </m:f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den>
                                    </m:f>
                                    <m:r>
                                      <a:rPr lang="en-US" altLang="zh-CN" sz="2000" b="1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1" i="1" dirty="0" smtClean="0">
                                            <a:latin typeface="Cambria Math" panose="02040503050406030204" pitchFamily="18" charset="0"/>
                                          </a:rPr>
                                          <m:t>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484784"/>
                <a:ext cx="5472608" cy="7339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75656" y="2420888"/>
                <a:ext cx="5616624" cy="852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den>
                              </m:f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dirty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𝒙𝒚𝒛</m:t>
                          </m:r>
                        </m:e>
                      </m:ra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420888"/>
                <a:ext cx="5616624" cy="8525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827584" y="2204864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也就是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23528" y="3501008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注</a:t>
            </a:r>
            <a:r>
              <a:rPr lang="en-US" altLang="zh-CN" sz="2000" dirty="0" smtClean="0">
                <a:solidFill>
                  <a:srgbClr val="0000FF"/>
                </a:solidFill>
              </a:rPr>
              <a:t>1</a:t>
            </a:r>
            <a:r>
              <a:rPr lang="zh-CN" altLang="en-US" sz="2000" dirty="0" smtClean="0"/>
              <a:t> 有些实际问题中，可以由问题自身的意义来判别极值点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23528" y="3933056"/>
            <a:ext cx="740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FF"/>
                </a:solidFill>
              </a:rPr>
              <a:t>注</a:t>
            </a:r>
            <a:r>
              <a:rPr lang="en-US" altLang="zh-CN" sz="2000" dirty="0" smtClean="0">
                <a:solidFill>
                  <a:srgbClr val="0000FF"/>
                </a:solidFill>
              </a:rPr>
              <a:t>2</a:t>
            </a:r>
            <a:r>
              <a:rPr lang="zh-CN" altLang="en-US" sz="2000" dirty="0" smtClean="0"/>
              <a:t> 所要证明的不等式等价于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547664" y="4365104"/>
                <a:ext cx="5616624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latin typeface="Cambria Math" panose="02040503050406030204" pitchFamily="18" charset="0"/>
                                </a:rPr>
                                <m:t>𝒙𝒚𝒛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𝒚𝒛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𝒛𝒙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365104"/>
                <a:ext cx="5616624" cy="411651"/>
              </a:xfrm>
              <a:prstGeom prst="rect">
                <a:avLst/>
              </a:prstGeom>
              <a:blipFill rotWithShape="0"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4869160"/>
                <a:ext cx="8424936" cy="519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这</a:t>
                </a:r>
                <a:r>
                  <a:rPr lang="zh-CN" altLang="en-US" sz="2000" b="1" i="0" dirty="0" smtClean="0">
                    <a:latin typeface="+mj-lt"/>
                  </a:rPr>
                  <a:t>可以</a:t>
                </a:r>
                <a:r>
                  <a:rPr lang="en-US" altLang="zh-CN" sz="2000" b="1" i="0" dirty="0" smtClean="0">
                    <a:latin typeface="+mj-lt"/>
                  </a:rPr>
                  <a:t>(</a:t>
                </a:r>
                <a:r>
                  <a:rPr lang="zh-CN" altLang="en-US" sz="2000" b="1" i="0" dirty="0" smtClean="0">
                    <a:latin typeface="+mj-lt"/>
                  </a:rPr>
                  <a:t>在上式中令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𝒚𝒛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𝒛𝒙</m:t>
                    </m:r>
                  </m:oMath>
                </a14:m>
                <a:r>
                  <a:rPr lang="en-US" altLang="zh-CN" sz="2000" b="1" i="0" dirty="0" smtClean="0">
                    <a:latin typeface="+mj-lt"/>
                  </a:rPr>
                  <a:t>)</a:t>
                </a:r>
                <a:r>
                  <a:rPr lang="zh-CN" altLang="en-US" sz="2000" i="0" dirty="0" smtClean="0">
                    <a:latin typeface="+mj-lt"/>
                  </a:rPr>
                  <a:t>从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g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𝒙𝒚𝒛</m:t>
                        </m:r>
                      </m:e>
                    </m:ra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num>
                      <m:den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869160"/>
                <a:ext cx="8424936" cy="519309"/>
              </a:xfrm>
              <a:prstGeom prst="rect">
                <a:avLst/>
              </a:prstGeom>
              <a:blipFill rotWithShape="0">
                <a:blip r:embed="rId7"/>
                <a:stretch>
                  <a:fillRect l="-796" t="-1176" b="-7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95536" y="5949280"/>
                <a:ext cx="8064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𝒙𝒚𝒛</m:t>
                    </m:r>
                  </m:oMath>
                </a14:m>
                <a:r>
                  <a:rPr lang="zh-CN" altLang="en-US" sz="2000" i="0" dirty="0" smtClean="0">
                    <a:latin typeface="+mj-lt"/>
                  </a:rPr>
                  <a:t>在条件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2000" i="0" dirty="0" smtClean="0">
                    <a:latin typeface="+mj-lt"/>
                  </a:rPr>
                  <a:t>下</a:t>
                </a:r>
                <a:r>
                  <a:rPr lang="zh-CN" altLang="en-US" sz="2000" dirty="0" smtClean="0"/>
                  <a:t>的极大值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949280"/>
                <a:ext cx="8064896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378"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39552" y="5445224"/>
            <a:ext cx="8424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</a:t>
            </a:r>
            <a:r>
              <a:rPr lang="zh-CN" altLang="en-US" sz="2000" dirty="0" smtClean="0"/>
              <a:t>立即得到</a:t>
            </a:r>
            <a:r>
              <a:rPr lang="en-US" altLang="zh-CN" sz="2000" dirty="0" smtClean="0"/>
              <a:t>.  </a:t>
            </a:r>
            <a:r>
              <a:rPr lang="zh-CN" altLang="en-US" sz="2000" dirty="0" smtClean="0"/>
              <a:t>后者证明较易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只要求函数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012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2051050" y="2309813"/>
          <a:ext cx="2273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7" name="Equation" r:id="rId3" imgW="2273300" imgH="368300" progId="Equation.DSMT4">
                  <p:embed/>
                </p:oleObj>
              </mc:Choice>
              <mc:Fallback>
                <p:oleObj name="Equation" r:id="rId3" imgW="2273300" imgH="3683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09813"/>
                        <a:ext cx="2273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658813" y="1557338"/>
            <a:ext cx="507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  </a:t>
            </a:r>
            <a:r>
              <a:rPr lang="zh-CN" altLang="en-US" dirty="0"/>
              <a:t>设光滑封闭曲线                   </a:t>
            </a:r>
          </a:p>
        </p:txBody>
      </p:sp>
      <p:grpSp>
        <p:nvGrpSpPr>
          <p:cNvPr id="24607" name="Group 31"/>
          <p:cNvGrpSpPr>
            <a:grpSpLocks/>
          </p:cNvGrpSpPr>
          <p:nvPr/>
        </p:nvGrpSpPr>
        <p:grpSpPr bwMode="auto">
          <a:xfrm>
            <a:off x="674688" y="2833688"/>
            <a:ext cx="5281612" cy="519112"/>
            <a:chOff x="425" y="1785"/>
            <a:chExt cx="3327" cy="327"/>
          </a:xfrm>
        </p:grpSpPr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1106" y="1872"/>
            <a:ext cx="2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8" name="Equation" r:id="rId5" imgW="330200" imgH="279400" progId="Equation.DSMT4">
                    <p:embed/>
                  </p:oleObj>
                </mc:Choice>
                <mc:Fallback>
                  <p:oleObj name="Equation" r:id="rId5" imgW="330200" imgH="2794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1872"/>
                          <a:ext cx="20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425" y="1785"/>
              <a:ext cx="3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证明</a:t>
              </a:r>
              <a:r>
                <a:rPr lang="en-US" altLang="zh-CN"/>
                <a:t>:      </a:t>
              </a:r>
              <a:r>
                <a:rPr lang="zh-CN" altLang="en-US"/>
                <a:t>上任意两个相距最远点  </a:t>
              </a:r>
            </a:p>
          </p:txBody>
        </p:sp>
      </p:grp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655638" y="3471863"/>
            <a:ext cx="535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处的切线互相平行</a:t>
            </a:r>
            <a:r>
              <a:rPr lang="en-US" altLang="zh-CN"/>
              <a:t>,  </a:t>
            </a:r>
            <a:r>
              <a:rPr lang="zh-CN" altLang="en-US"/>
              <a:t>且垂直于这   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665163" y="4119563"/>
            <a:ext cx="6378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两点间的连线 </a:t>
            </a:r>
            <a:r>
              <a:rPr lang="en-US" altLang="zh-CN"/>
              <a:t>(</a:t>
            </a:r>
            <a:r>
              <a:rPr lang="zh-CN" altLang="en-US"/>
              <a:t>见图</a:t>
            </a:r>
            <a:r>
              <a:rPr lang="en-US" altLang="zh-CN"/>
              <a:t>18</a:t>
            </a:r>
            <a:r>
              <a:rPr lang="zh-CN" altLang="en-US"/>
              <a:t>－</a:t>
            </a:r>
            <a:r>
              <a:rPr lang="en-US" altLang="zh-CN"/>
              <a:t>13).                     </a:t>
            </a:r>
          </a:p>
        </p:txBody>
      </p:sp>
      <p:grpSp>
        <p:nvGrpSpPr>
          <p:cNvPr id="24612" name="Group 36"/>
          <p:cNvGrpSpPr>
            <a:grpSpLocks/>
          </p:cNvGrpSpPr>
          <p:nvPr/>
        </p:nvGrpSpPr>
        <p:grpSpPr bwMode="auto">
          <a:xfrm>
            <a:off x="684213" y="4738688"/>
            <a:ext cx="7593012" cy="519112"/>
            <a:chOff x="431" y="2985"/>
            <a:chExt cx="4783" cy="327"/>
          </a:xfrm>
        </p:grpSpPr>
        <p:graphicFrame>
          <p:nvGraphicFramePr>
            <p:cNvPr id="24594" name="Object 18"/>
            <p:cNvGraphicFramePr>
              <a:graphicFrameLocks noChangeAspect="1"/>
            </p:cNvGraphicFramePr>
            <p:nvPr/>
          </p:nvGraphicFramePr>
          <p:xfrm>
            <a:off x="1281" y="3071"/>
            <a:ext cx="2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79" name="Equation" r:id="rId7" imgW="330200" imgH="279400" progId="Equation.DSMT4">
                    <p:embed/>
                  </p:oleObj>
                </mc:Choice>
                <mc:Fallback>
                  <p:oleObj name="Equation" r:id="rId7" imgW="330200" imgH="2794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" y="3071"/>
                          <a:ext cx="20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431" y="2985"/>
              <a:ext cx="47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证  </a:t>
              </a:r>
              <a:r>
                <a:rPr lang="zh-CN" altLang="en-US"/>
                <a:t>由于    是光滑封闭曲线</a:t>
              </a:r>
              <a:r>
                <a:rPr lang="en-US" altLang="zh-CN"/>
                <a:t>,  </a:t>
              </a:r>
              <a:r>
                <a:rPr lang="zh-CN" altLang="en-US"/>
                <a:t>所以满足</a:t>
              </a:r>
              <a:r>
                <a:rPr lang="en-US" altLang="zh-CN"/>
                <a:t>:                 </a:t>
              </a:r>
            </a:p>
          </p:txBody>
        </p:sp>
      </p:grp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638175" y="5386388"/>
            <a:ext cx="8047038" cy="519112"/>
            <a:chOff x="402" y="3393"/>
            <a:chExt cx="5069" cy="327"/>
          </a:xfrm>
        </p:grpSpPr>
        <p:graphicFrame>
          <p:nvGraphicFramePr>
            <p:cNvPr id="24596" name="Object 20"/>
            <p:cNvGraphicFramePr>
              <a:graphicFrameLocks noChangeAspect="1"/>
            </p:cNvGraphicFramePr>
            <p:nvPr/>
          </p:nvGraphicFramePr>
          <p:xfrm>
            <a:off x="2064" y="3493"/>
            <a:ext cx="2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80" name="Equation" r:id="rId9" imgW="330200" imgH="279400" progId="Equation.DSMT4">
                    <p:embed/>
                  </p:oleObj>
                </mc:Choice>
                <mc:Fallback>
                  <p:oleObj name="Equation" r:id="rId9" imgW="330200" imgH="2794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93"/>
                          <a:ext cx="20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402" y="3393"/>
              <a:ext cx="50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(i) </a:t>
              </a:r>
              <a:r>
                <a:rPr lang="en-US" altLang="zh-CN" i="1"/>
                <a:t>F </a:t>
              </a:r>
              <a:r>
                <a:rPr lang="zh-CN" altLang="en-US"/>
                <a:t>在一个包含     的开域内有连续的一阶偏导数</a:t>
              </a:r>
              <a:r>
                <a:rPr lang="en-US" altLang="zh-CN"/>
                <a:t>,  </a:t>
              </a:r>
            </a:p>
          </p:txBody>
        </p:sp>
      </p:grp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6084888" y="1412875"/>
            <a:ext cx="2232025" cy="2741613"/>
            <a:chOff x="3833" y="890"/>
            <a:chExt cx="1406" cy="1727"/>
          </a:xfrm>
        </p:grpSpPr>
        <p:grpSp>
          <p:nvGrpSpPr>
            <p:cNvPr id="24610" name="Group 34"/>
            <p:cNvGrpSpPr>
              <a:grpSpLocks/>
            </p:cNvGrpSpPr>
            <p:nvPr/>
          </p:nvGrpSpPr>
          <p:grpSpPr bwMode="auto">
            <a:xfrm>
              <a:off x="3833" y="890"/>
              <a:ext cx="1406" cy="1406"/>
              <a:chOff x="3833" y="1162"/>
              <a:chExt cx="1406" cy="1406"/>
            </a:xfrm>
          </p:grpSpPr>
          <p:pic>
            <p:nvPicPr>
              <p:cNvPr id="24598" name="Picture 2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3" y="1162"/>
                <a:ext cx="1406" cy="14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99" name="Freeform 23"/>
              <p:cNvSpPr>
                <a:spLocks/>
              </p:cNvSpPr>
              <p:nvPr/>
            </p:nvSpPr>
            <p:spPr bwMode="auto">
              <a:xfrm>
                <a:off x="4800" y="1706"/>
                <a:ext cx="391" cy="767"/>
              </a:xfrm>
              <a:custGeom>
                <a:avLst/>
                <a:gdLst>
                  <a:gd name="T0" fmla="*/ 0 w 453"/>
                  <a:gd name="T1" fmla="*/ 841 h 841"/>
                  <a:gd name="T2" fmla="*/ 453 w 453"/>
                  <a:gd name="T3" fmla="*/ 0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3" h="841">
                    <a:moveTo>
                      <a:pt x="0" y="841"/>
                    </a:moveTo>
                    <a:lnTo>
                      <a:pt x="453" y="0"/>
                    </a:lnTo>
                  </a:path>
                </a:pathLst>
              </a:custGeom>
              <a:noFill/>
              <a:ln w="12700" cmpd="sng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0" name="Freeform 24"/>
              <p:cNvSpPr>
                <a:spLocks/>
              </p:cNvSpPr>
              <p:nvPr/>
            </p:nvSpPr>
            <p:spPr bwMode="auto">
              <a:xfrm rot="-135448">
                <a:off x="4072" y="1549"/>
                <a:ext cx="909" cy="557"/>
              </a:xfrm>
              <a:custGeom>
                <a:avLst/>
                <a:gdLst>
                  <a:gd name="T0" fmla="*/ 0 w 1051"/>
                  <a:gd name="T1" fmla="*/ 0 h 611"/>
                  <a:gd name="T2" fmla="*/ 1051 w 1051"/>
                  <a:gd name="T3" fmla="*/ 611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1" h="611">
                    <a:moveTo>
                      <a:pt x="0" y="0"/>
                    </a:moveTo>
                    <a:lnTo>
                      <a:pt x="1051" y="611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Freeform 25"/>
              <p:cNvSpPr>
                <a:spLocks/>
              </p:cNvSpPr>
              <p:nvPr/>
            </p:nvSpPr>
            <p:spPr bwMode="auto">
              <a:xfrm>
                <a:off x="3858" y="1216"/>
                <a:ext cx="376" cy="713"/>
              </a:xfrm>
              <a:custGeom>
                <a:avLst/>
                <a:gdLst>
                  <a:gd name="T0" fmla="*/ 0 w 435"/>
                  <a:gd name="T1" fmla="*/ 782 h 782"/>
                  <a:gd name="T2" fmla="*/ 435 w 435"/>
                  <a:gd name="T3" fmla="*/ 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5" h="782">
                    <a:moveTo>
                      <a:pt x="0" y="782"/>
                    </a:moveTo>
                    <a:lnTo>
                      <a:pt x="435" y="0"/>
                    </a:lnTo>
                  </a:path>
                </a:pathLst>
              </a:custGeom>
              <a:noFill/>
              <a:ln w="12700" cmpd="sng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4602" name="Object 26"/>
              <p:cNvGraphicFramePr>
                <a:graphicFrameLocks noChangeAspect="1"/>
              </p:cNvGraphicFramePr>
              <p:nvPr/>
            </p:nvGraphicFramePr>
            <p:xfrm>
              <a:off x="3866" y="1368"/>
              <a:ext cx="152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1" name="Equation" r:id="rId11" imgW="279400" imgH="330200" progId="Equation.DSMT4">
                      <p:embed/>
                    </p:oleObj>
                  </mc:Choice>
                  <mc:Fallback>
                    <p:oleObj name="Equation" r:id="rId11" imgW="279400" imgH="33020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1368"/>
                            <a:ext cx="152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3" name="Object 27"/>
              <p:cNvGraphicFramePr>
                <a:graphicFrameLocks noChangeAspect="1"/>
              </p:cNvGraphicFramePr>
              <p:nvPr/>
            </p:nvGraphicFramePr>
            <p:xfrm>
              <a:off x="5043" y="2030"/>
              <a:ext cx="17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2" name="Equation" r:id="rId13" imgW="317362" imgH="368140" progId="Equation.DSMT4">
                      <p:embed/>
                    </p:oleObj>
                  </mc:Choice>
                  <mc:Fallback>
                    <p:oleObj name="Equation" r:id="rId13" imgW="317362" imgH="368140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3" y="2030"/>
                            <a:ext cx="173" cy="2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4" name="Object 28"/>
              <p:cNvGraphicFramePr>
                <a:graphicFrameLocks noChangeAspect="1"/>
              </p:cNvGraphicFramePr>
              <p:nvPr/>
            </p:nvGraphicFramePr>
            <p:xfrm>
              <a:off x="4683" y="1533"/>
              <a:ext cx="135" cy="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183" name="Equation" r:id="rId15" imgW="317362" imgH="279279" progId="Equation.DSMT4">
                      <p:embed/>
                    </p:oleObj>
                  </mc:Choice>
                  <mc:Fallback>
                    <p:oleObj name="Equation" r:id="rId15" imgW="317362" imgH="279279" progId="Equation.DSMT4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3" y="1533"/>
                            <a:ext cx="135" cy="1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16" name="Text Box 40"/>
            <p:cNvSpPr txBox="1">
              <a:spLocks noChangeArrowheads="1"/>
            </p:cNvSpPr>
            <p:nvPr/>
          </p:nvSpPr>
          <p:spPr bwMode="auto">
            <a:xfrm>
              <a:off x="4081" y="2329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图 </a:t>
              </a:r>
              <a:r>
                <a:rPr lang="en-US" altLang="zh-CN" sz="2400"/>
                <a:t>18</a:t>
              </a:r>
              <a:r>
                <a:rPr lang="zh-CN" altLang="en-US" sz="2400"/>
                <a:t>－</a:t>
              </a:r>
              <a:r>
                <a:rPr lang="en-US" altLang="zh-CN" sz="2400"/>
                <a:t>13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26" name="Group 34"/>
          <p:cNvGrpSpPr>
            <a:grpSpLocks/>
          </p:cNvGrpSpPr>
          <p:nvPr/>
        </p:nvGrpSpPr>
        <p:grpSpPr bwMode="auto">
          <a:xfrm>
            <a:off x="668338" y="476250"/>
            <a:ext cx="4032250" cy="576263"/>
            <a:chOff x="421" y="345"/>
            <a:chExt cx="2540" cy="363"/>
          </a:xfrm>
        </p:grpSpPr>
        <p:graphicFrame>
          <p:nvGraphicFramePr>
            <p:cNvPr id="33814" name="Object 22"/>
            <p:cNvGraphicFramePr>
              <a:graphicFrameLocks noChangeAspect="1"/>
            </p:cNvGraphicFramePr>
            <p:nvPr/>
          </p:nvGraphicFramePr>
          <p:xfrm>
            <a:off x="784" y="364"/>
            <a:ext cx="12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7" name="Equation" r:id="rId3" imgW="2019300" imgH="546100" progId="Equation.DSMT4">
                    <p:embed/>
                  </p:oleObj>
                </mc:Choice>
                <mc:Fallback>
                  <p:oleObj name="Equation" r:id="rId3" imgW="2019300" imgH="5461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64"/>
                          <a:ext cx="127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421" y="345"/>
              <a:ext cx="2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且</a:t>
              </a:r>
            </a:p>
          </p:txBody>
        </p:sp>
      </p:grpSp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2268538" y="3030538"/>
          <a:ext cx="453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8" name="Equation" r:id="rId5" imgW="4533900" imgH="469900" progId="Equation.DSMT4">
                  <p:embed/>
                </p:oleObj>
              </mc:Choice>
              <mc:Fallback>
                <p:oleObj name="Equation" r:id="rId5" imgW="4533900" imgH="4699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030538"/>
                        <a:ext cx="4533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2" name="Object 40"/>
          <p:cNvGraphicFramePr>
            <a:graphicFrameLocks noChangeAspect="1"/>
          </p:cNvGraphicFramePr>
          <p:nvPr/>
        </p:nvGraphicFramePr>
        <p:xfrm>
          <a:off x="2843213" y="4383088"/>
          <a:ext cx="341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9" name="Equation" r:id="rId7" imgW="3416300" imgH="368300" progId="Equation.DSMT4">
                  <p:embed/>
                </p:oleObj>
              </mc:Choice>
              <mc:Fallback>
                <p:oleObj name="Equation" r:id="rId7" imgW="3416300" imgH="3683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383088"/>
                        <a:ext cx="3416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6" name="Group 44"/>
          <p:cNvGrpSpPr>
            <a:grpSpLocks/>
          </p:cNvGrpSpPr>
          <p:nvPr/>
        </p:nvGrpSpPr>
        <p:grpSpPr bwMode="auto">
          <a:xfrm>
            <a:off x="655638" y="1125538"/>
            <a:ext cx="7820025" cy="519112"/>
            <a:chOff x="413" y="709"/>
            <a:chExt cx="4926" cy="327"/>
          </a:xfrm>
        </p:grpSpPr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>
              <a:off x="413" y="709"/>
              <a:ext cx="4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(ii)  </a:t>
              </a:r>
              <a:r>
                <a:rPr lang="zh-CN" altLang="en-US"/>
                <a:t>在    </a:t>
              </a:r>
              <a:r>
                <a:rPr lang="zh-CN" altLang="en-US" i="1"/>
                <a:t> </a:t>
              </a:r>
              <a:r>
                <a:rPr lang="zh-CN" altLang="en-US"/>
                <a:t>上必有相距最远的点</a:t>
              </a:r>
              <a:r>
                <a:rPr lang="en-US" altLang="zh-CN"/>
                <a:t>.                                 </a:t>
              </a:r>
            </a:p>
          </p:txBody>
        </p:sp>
        <p:graphicFrame>
          <p:nvGraphicFramePr>
            <p:cNvPr id="33835" name="Object 43"/>
            <p:cNvGraphicFramePr>
              <a:graphicFrameLocks noChangeAspect="1"/>
            </p:cNvGraphicFramePr>
            <p:nvPr/>
          </p:nvGraphicFramePr>
          <p:xfrm>
            <a:off x="1132" y="807"/>
            <a:ext cx="2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0" name="Equation" r:id="rId9" imgW="330200" imgH="279400" progId="Equation.DSMT4">
                    <p:embed/>
                  </p:oleObj>
                </mc:Choice>
                <mc:Fallback>
                  <p:oleObj name="Equation" r:id="rId9" imgW="330200" imgH="2794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807"/>
                          <a:ext cx="20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8" name="Group 46"/>
          <p:cNvGrpSpPr>
            <a:grpSpLocks/>
          </p:cNvGrpSpPr>
          <p:nvPr/>
        </p:nvGrpSpPr>
        <p:grpSpPr bwMode="auto">
          <a:xfrm>
            <a:off x="649288" y="1754188"/>
            <a:ext cx="7829550" cy="519112"/>
            <a:chOff x="409" y="1105"/>
            <a:chExt cx="4932" cy="327"/>
          </a:xfrm>
        </p:grpSpPr>
        <p:graphicFrame>
          <p:nvGraphicFramePr>
            <p:cNvPr id="33829" name="Object 37"/>
            <p:cNvGraphicFramePr>
              <a:graphicFrameLocks noChangeAspect="1"/>
            </p:cNvGraphicFramePr>
            <p:nvPr/>
          </p:nvGraphicFramePr>
          <p:xfrm>
            <a:off x="766" y="1150"/>
            <a:ext cx="18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1" name="Equation" r:id="rId11" imgW="3009900" imgH="431800" progId="Equation.DSMT4">
                    <p:embed/>
                  </p:oleObj>
                </mc:Choice>
                <mc:Fallback>
                  <p:oleObj name="Equation" r:id="rId11" imgW="3009900" imgH="4318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1150"/>
                          <a:ext cx="18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4" name="Object 42"/>
            <p:cNvGraphicFramePr>
              <a:graphicFrameLocks noChangeAspect="1"/>
            </p:cNvGraphicFramePr>
            <p:nvPr/>
          </p:nvGraphicFramePr>
          <p:xfrm>
            <a:off x="2966" y="1191"/>
            <a:ext cx="2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2" name="Equation" r:id="rId13" imgW="330200" imgH="279400" progId="Equation.DSMT4">
                    <p:embed/>
                  </p:oleObj>
                </mc:Choice>
                <mc:Fallback>
                  <p:oleObj name="Equation" r:id="rId13" imgW="330200" imgH="2794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1191"/>
                          <a:ext cx="20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7" name="Rectangle 45"/>
            <p:cNvSpPr>
              <a:spLocks noChangeArrowheads="1"/>
            </p:cNvSpPr>
            <p:nvPr/>
          </p:nvSpPr>
          <p:spPr bwMode="auto">
            <a:xfrm>
              <a:off x="409" y="1105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设                                    为   </a:t>
              </a:r>
              <a:r>
                <a:rPr lang="zh-CN" altLang="en-US" i="1"/>
                <a:t>  </a:t>
              </a:r>
              <a:r>
                <a:rPr lang="zh-CN" altLang="en-US"/>
                <a:t>上相距最远的两点</a:t>
              </a:r>
              <a:r>
                <a:rPr lang="en-US" altLang="zh-CN"/>
                <a:t>,    </a:t>
              </a:r>
            </a:p>
          </p:txBody>
        </p:sp>
      </p:grpSp>
      <p:grpSp>
        <p:nvGrpSpPr>
          <p:cNvPr id="33840" name="Group 48"/>
          <p:cNvGrpSpPr>
            <a:grpSpLocks/>
          </p:cNvGrpSpPr>
          <p:nvPr/>
        </p:nvGrpSpPr>
        <p:grpSpPr bwMode="auto">
          <a:xfrm>
            <a:off x="665163" y="2390775"/>
            <a:ext cx="7651750" cy="519113"/>
            <a:chOff x="419" y="1506"/>
            <a:chExt cx="4820" cy="327"/>
          </a:xfrm>
        </p:grpSpPr>
        <p:graphicFrame>
          <p:nvGraphicFramePr>
            <p:cNvPr id="33830" name="Object 38"/>
            <p:cNvGraphicFramePr>
              <a:graphicFrameLocks noChangeAspect="1"/>
            </p:cNvGraphicFramePr>
            <p:nvPr/>
          </p:nvGraphicFramePr>
          <p:xfrm>
            <a:off x="999" y="1546"/>
            <a:ext cx="15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3" name="Equation" r:id="rId14" imgW="2476500" imgH="431800" progId="Equation.DSMT4">
                    <p:embed/>
                  </p:oleObj>
                </mc:Choice>
                <mc:Fallback>
                  <p:oleObj name="Equation" r:id="rId14" imgW="2476500" imgH="4318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546"/>
                          <a:ext cx="156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Rectangle 47"/>
            <p:cNvSpPr>
              <a:spLocks noChangeArrowheads="1"/>
            </p:cNvSpPr>
            <p:nvPr/>
          </p:nvSpPr>
          <p:spPr bwMode="auto">
            <a:xfrm>
              <a:off x="419" y="1506"/>
              <a:ext cx="48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则点                              为目标函数                          </a:t>
              </a:r>
            </a:p>
          </p:txBody>
        </p:sp>
      </p:grp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665163" y="3652838"/>
            <a:ext cx="289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在约束条件                                                                 </a:t>
            </a:r>
          </a:p>
        </p:txBody>
      </p:sp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646113" y="4945063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之下的极大值点</a:t>
            </a:r>
            <a:r>
              <a:rPr lang="en-US" altLang="zh-CN"/>
              <a:t>.  </a:t>
            </a:r>
            <a:r>
              <a:rPr lang="zh-CN" altLang="en-US"/>
              <a:t>于是由拉格朗日乘数法</a:t>
            </a:r>
            <a:r>
              <a:rPr lang="en-US" altLang="zh-CN"/>
              <a:t>,  </a:t>
            </a:r>
            <a:r>
              <a:rPr lang="zh-CN" altLang="en-US"/>
              <a:t>存在  </a:t>
            </a:r>
          </a:p>
        </p:txBody>
      </p:sp>
      <p:grpSp>
        <p:nvGrpSpPr>
          <p:cNvPr id="33844" name="Group 52"/>
          <p:cNvGrpSpPr>
            <a:grpSpLocks/>
          </p:cNvGrpSpPr>
          <p:nvPr/>
        </p:nvGrpSpPr>
        <p:grpSpPr bwMode="auto">
          <a:xfrm>
            <a:off x="746125" y="5581650"/>
            <a:ext cx="7531100" cy="579438"/>
            <a:chOff x="470" y="3516"/>
            <a:chExt cx="4744" cy="365"/>
          </a:xfrm>
        </p:grpSpPr>
        <p:graphicFrame>
          <p:nvGraphicFramePr>
            <p:cNvPr id="33833" name="Object 41"/>
            <p:cNvGraphicFramePr>
              <a:graphicFrameLocks noChangeAspect="1"/>
            </p:cNvGraphicFramePr>
            <p:nvPr/>
          </p:nvGraphicFramePr>
          <p:xfrm>
            <a:off x="470" y="3577"/>
            <a:ext cx="15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44" name="Equation" r:id="rId16" imgW="2489200" imgH="482600" progId="Equation.DSMT4">
                    <p:embed/>
                  </p:oleObj>
                </mc:Choice>
                <mc:Fallback>
                  <p:oleObj name="Equation" r:id="rId16" imgW="2489200" imgH="4826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3577"/>
                          <a:ext cx="156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3" name="Rectangle 51"/>
            <p:cNvSpPr>
              <a:spLocks noChangeArrowheads="1"/>
            </p:cNvSpPr>
            <p:nvPr/>
          </p:nvSpPr>
          <p:spPr bwMode="auto">
            <a:xfrm>
              <a:off x="2018" y="3516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成为拉格朗日函数    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27" name="Object 19"/>
          <p:cNvGraphicFramePr>
            <a:graphicFrameLocks noChangeAspect="1"/>
          </p:cNvGraphicFramePr>
          <p:nvPr/>
        </p:nvGraphicFramePr>
        <p:xfrm>
          <a:off x="1462088" y="498475"/>
          <a:ext cx="635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4" name="Equation" r:id="rId3" imgW="6350000" imgH="469900" progId="Equation.DSMT4">
                  <p:embed/>
                </p:oleObj>
              </mc:Choice>
              <mc:Fallback>
                <p:oleObj name="Equation" r:id="rId3" imgW="6350000" imgH="4699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98475"/>
                        <a:ext cx="6350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20"/>
          <p:cNvGraphicFramePr>
            <a:graphicFrameLocks noChangeAspect="1"/>
          </p:cNvGraphicFramePr>
          <p:nvPr/>
        </p:nvGraphicFramePr>
        <p:xfrm>
          <a:off x="2038350" y="1766888"/>
          <a:ext cx="48387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5" name="Equation" r:id="rId5" imgW="4838700" imgH="2286000" progId="Equation.DSMT4">
                  <p:embed/>
                </p:oleObj>
              </mc:Choice>
              <mc:Fallback>
                <p:oleObj name="Equation" r:id="rId5" imgW="4838700" imgH="2286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766888"/>
                        <a:ext cx="48387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2195736" y="4941168"/>
          <a:ext cx="4191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6" name="Equation" r:id="rId7" imgW="4190760" imgH="1091880" progId="Equation.DSMT4">
                  <p:embed/>
                </p:oleObj>
              </mc:Choice>
              <mc:Fallback>
                <p:oleObj name="Equation" r:id="rId7" imgW="4190760" imgH="109188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941168"/>
                        <a:ext cx="4191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630238" y="1096963"/>
            <a:ext cx="394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的稳定点</a:t>
            </a:r>
            <a:r>
              <a:rPr lang="en-US" altLang="zh-CN"/>
              <a:t>.  </a:t>
            </a:r>
            <a:r>
              <a:rPr lang="zh-CN" altLang="en-US"/>
              <a:t>从而满足                                                    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620713" y="4256088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由前两式与后两式分别得到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67" name="Group 35"/>
          <p:cNvGrpSpPr>
            <a:grpSpLocks/>
          </p:cNvGrpSpPr>
          <p:nvPr/>
        </p:nvGrpSpPr>
        <p:grpSpPr bwMode="auto">
          <a:xfrm>
            <a:off x="655638" y="476250"/>
            <a:ext cx="7829550" cy="552450"/>
            <a:chOff x="413" y="300"/>
            <a:chExt cx="4932" cy="348"/>
          </a:xfrm>
        </p:grpSpPr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413" y="300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前者表示                                                       后者表   </a:t>
              </a:r>
            </a:p>
          </p:txBody>
        </p:sp>
        <p:graphicFrame>
          <p:nvGraphicFramePr>
            <p:cNvPr id="44048" name="Object 16"/>
            <p:cNvGraphicFramePr>
              <a:graphicFrameLocks noChangeAspect="1"/>
            </p:cNvGraphicFramePr>
            <p:nvPr/>
          </p:nvGraphicFramePr>
          <p:xfrm>
            <a:off x="1449" y="336"/>
            <a:ext cx="28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68" name="Equation" r:id="rId3" imgW="4597400" imgH="495300" progId="Equation.DSMT4">
                    <p:embed/>
                  </p:oleObj>
                </mc:Choice>
                <mc:Fallback>
                  <p:oleObj name="Equation" r:id="rId3" imgW="4597400" imgH="4953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336"/>
                          <a:ext cx="289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665163" y="1152525"/>
            <a:ext cx="7632700" cy="544513"/>
            <a:chOff x="419" y="699"/>
            <a:chExt cx="4808" cy="343"/>
          </a:xfrm>
        </p:grpSpPr>
        <p:graphicFrame>
          <p:nvGraphicFramePr>
            <p:cNvPr id="44049" name="Object 17"/>
            <p:cNvGraphicFramePr>
              <a:graphicFrameLocks noChangeAspect="1"/>
            </p:cNvGraphicFramePr>
            <p:nvPr/>
          </p:nvGraphicFramePr>
          <p:xfrm>
            <a:off x="790" y="730"/>
            <a:ext cx="29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69" name="Equation" r:id="rId5" imgW="4635500" imgH="495300" progId="Equation.DSMT4">
                    <p:embed/>
                  </p:oleObj>
                </mc:Choice>
                <mc:Fallback>
                  <p:oleObj name="Equation" r:id="rId5" imgW="4635500" imgH="4953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730"/>
                          <a:ext cx="292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0" name="Object 18"/>
            <p:cNvGraphicFramePr>
              <a:graphicFrameLocks noChangeAspect="1"/>
            </p:cNvGraphicFramePr>
            <p:nvPr/>
          </p:nvGraphicFramePr>
          <p:xfrm>
            <a:off x="4326" y="782"/>
            <a:ext cx="20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70" name="Equation" r:id="rId7" imgW="330057" imgH="291973" progId="Equation.DSMT4">
                    <p:embed/>
                  </p:oleObj>
                </mc:Choice>
                <mc:Fallback>
                  <p:oleObj name="Equation" r:id="rId7" imgW="330057" imgH="29197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6" y="782"/>
                          <a:ext cx="20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Object 19"/>
            <p:cNvGraphicFramePr>
              <a:graphicFrameLocks noChangeAspect="1"/>
            </p:cNvGraphicFramePr>
            <p:nvPr/>
          </p:nvGraphicFramePr>
          <p:xfrm>
            <a:off x="4907" y="754"/>
            <a:ext cx="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71" name="Equation" r:id="rId9" imgW="508000" imgH="431800" progId="Equation.DSMT4">
                    <p:embed/>
                  </p:oleObj>
                </mc:Choice>
                <mc:Fallback>
                  <p:oleObj name="Equation" r:id="rId9" imgW="5080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7" y="754"/>
                          <a:ext cx="3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6" name="Rectangle 24"/>
            <p:cNvSpPr>
              <a:spLocks noChangeArrowheads="1"/>
            </p:cNvSpPr>
            <p:nvPr/>
          </p:nvSpPr>
          <p:spPr bwMode="auto">
            <a:xfrm>
              <a:off x="419" y="699"/>
              <a:ext cx="4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示                                                        所以      在   </a:t>
              </a:r>
            </a:p>
          </p:txBody>
        </p:sp>
      </p:grpSp>
      <p:grpSp>
        <p:nvGrpSpPr>
          <p:cNvPr id="44059" name="Group 27"/>
          <p:cNvGrpSpPr>
            <a:grpSpLocks/>
          </p:cNvGrpSpPr>
          <p:nvPr/>
        </p:nvGrpSpPr>
        <p:grpSpPr bwMode="auto">
          <a:xfrm>
            <a:off x="742950" y="1747838"/>
            <a:ext cx="7664450" cy="604837"/>
            <a:chOff x="468" y="1071"/>
            <a:chExt cx="4828" cy="381"/>
          </a:xfrm>
        </p:grpSpPr>
        <p:graphicFrame>
          <p:nvGraphicFramePr>
            <p:cNvPr id="44052" name="Object 20"/>
            <p:cNvGraphicFramePr>
              <a:graphicFrameLocks noChangeAspect="1"/>
            </p:cNvGraphicFramePr>
            <p:nvPr/>
          </p:nvGraphicFramePr>
          <p:xfrm>
            <a:off x="468" y="1165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72" name="Equation" r:id="rId11" imgW="393529" imgH="431613" progId="Equation.DSMT4">
                    <p:embed/>
                  </p:oleObj>
                </mc:Choice>
                <mc:Fallback>
                  <p:oleObj name="Equation" r:id="rId11" imgW="393529" imgH="431613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1165"/>
                          <a:ext cx="2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21"/>
            <p:cNvGraphicFramePr>
              <a:graphicFrameLocks noChangeAspect="1"/>
            </p:cNvGraphicFramePr>
            <p:nvPr/>
          </p:nvGraphicFramePr>
          <p:xfrm>
            <a:off x="4143" y="1135"/>
            <a:ext cx="5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73" name="Equation" r:id="rId13" imgW="901309" imgH="495085" progId="Equation.DSMT4">
                    <p:embed/>
                  </p:oleObj>
                </mc:Choice>
                <mc:Fallback>
                  <p:oleObj name="Equation" r:id="rId13" imgW="901309" imgH="495085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135"/>
                          <a:ext cx="56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8" name="Rectangle 26"/>
            <p:cNvSpPr>
              <a:spLocks noChangeArrowheads="1"/>
            </p:cNvSpPr>
            <p:nvPr/>
          </p:nvSpPr>
          <p:spPr bwMode="auto">
            <a:xfrm>
              <a:off x="700" y="1071"/>
              <a:ext cx="4596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两点处的切线互相平行</a:t>
              </a:r>
              <a:r>
                <a:rPr lang="en-US" altLang="zh-CN"/>
                <a:t>,  </a:t>
              </a:r>
              <a:r>
                <a:rPr lang="zh-CN" altLang="en-US"/>
                <a:t>且垂直于          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203575" y="425450"/>
            <a:ext cx="3067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0">
                <a:solidFill>
                  <a:srgbClr val="0000FF"/>
                </a:solidFill>
                <a:ea typeface="华文新魏" panose="02010800040101010101" pitchFamily="2" charset="-122"/>
              </a:rPr>
              <a:t>复习思考题</a:t>
            </a:r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   </a:t>
            </a:r>
          </a:p>
        </p:txBody>
      </p: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655638" y="1376363"/>
            <a:ext cx="7499350" cy="1150937"/>
            <a:chOff x="413" y="697"/>
            <a:chExt cx="4724" cy="725"/>
          </a:xfrm>
        </p:grpSpPr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419" y="1095"/>
              <a:ext cx="4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作出分析</a:t>
              </a:r>
              <a:r>
                <a:rPr lang="en-US" altLang="zh-CN"/>
                <a:t>.  </a:t>
              </a: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413" y="697"/>
              <a:ext cx="4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1.</a:t>
              </a:r>
              <a:r>
                <a:rPr lang="en-US" altLang="zh-CN"/>
                <a:t>  </a:t>
              </a:r>
              <a:r>
                <a:rPr lang="zh-CN" altLang="en-US"/>
                <a:t>例</a:t>
              </a:r>
              <a:r>
                <a:rPr lang="en-US" altLang="zh-CN"/>
                <a:t>3 </a:t>
              </a:r>
              <a:r>
                <a:rPr lang="zh-CN" altLang="en-US"/>
                <a:t>的解法对例</a:t>
              </a:r>
              <a:r>
                <a:rPr lang="en-US" altLang="zh-CN"/>
                <a:t>2 </a:t>
              </a:r>
              <a:r>
                <a:rPr lang="zh-CN" altLang="en-US"/>
                <a:t>是否适用</a:t>
              </a:r>
              <a:r>
                <a:rPr lang="en-US" altLang="zh-CN"/>
                <a:t>?  </a:t>
              </a:r>
              <a:r>
                <a:rPr lang="zh-CN" altLang="en-US"/>
                <a:t>请实践一下</a:t>
              </a:r>
              <a:r>
                <a:rPr lang="en-US" altLang="zh-CN"/>
                <a:t>,  </a:t>
              </a:r>
              <a:r>
                <a:rPr lang="zh-CN" altLang="en-US"/>
                <a:t>并    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665163" y="2652713"/>
            <a:ext cx="7839075" cy="1184275"/>
            <a:chOff x="419" y="1501"/>
            <a:chExt cx="4938" cy="746"/>
          </a:xfrm>
        </p:grpSpPr>
        <p:sp>
          <p:nvSpPr>
            <p:cNvPr id="37902" name="Rectangle 14"/>
            <p:cNvSpPr>
              <a:spLocks noChangeArrowheads="1"/>
            </p:cNvSpPr>
            <p:nvPr/>
          </p:nvSpPr>
          <p:spPr bwMode="auto">
            <a:xfrm>
              <a:off x="425" y="1501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2.  </a:t>
              </a:r>
              <a:r>
                <a:rPr lang="zh-CN" altLang="en-US"/>
                <a:t>把例</a:t>
              </a:r>
              <a:r>
                <a:rPr lang="en-US" altLang="zh-CN"/>
                <a:t>4 </a:t>
              </a:r>
              <a:r>
                <a:rPr lang="zh-CN" altLang="en-US"/>
                <a:t>关于光滑封闭曲线的命题推广至关于光  </a:t>
              </a:r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419" y="1893"/>
              <a:ext cx="386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/>
                <a:t>滑封闭曲面的情形</a:t>
              </a:r>
              <a:r>
                <a:rPr lang="en-US" altLang="zh-CN"/>
                <a:t>,  </a:t>
              </a:r>
              <a:r>
                <a:rPr lang="zh-CN" altLang="en-US"/>
                <a:t>并加以证明</a:t>
              </a:r>
              <a:r>
                <a:rPr lang="en-US" altLang="zh-CN"/>
                <a:t>.           </a:t>
              </a:r>
            </a:p>
          </p:txBody>
        </p:sp>
      </p:grpSp>
      <p:grpSp>
        <p:nvGrpSpPr>
          <p:cNvPr id="37915" name="Group 27"/>
          <p:cNvGrpSpPr>
            <a:grpSpLocks/>
          </p:cNvGrpSpPr>
          <p:nvPr/>
        </p:nvGrpSpPr>
        <p:grpSpPr bwMode="auto">
          <a:xfrm>
            <a:off x="646113" y="3938588"/>
            <a:ext cx="7956550" cy="1795462"/>
            <a:chOff x="407" y="2311"/>
            <a:chExt cx="5012" cy="1131"/>
          </a:xfrm>
        </p:grpSpPr>
        <p:grpSp>
          <p:nvGrpSpPr>
            <p:cNvPr id="37911" name="Group 23"/>
            <p:cNvGrpSpPr>
              <a:grpSpLocks/>
            </p:cNvGrpSpPr>
            <p:nvPr/>
          </p:nvGrpSpPr>
          <p:grpSpPr bwMode="auto">
            <a:xfrm>
              <a:off x="407" y="2311"/>
              <a:ext cx="5012" cy="729"/>
              <a:chOff x="407" y="2311"/>
              <a:chExt cx="5012" cy="729"/>
            </a:xfrm>
          </p:grpSpPr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431" y="2311"/>
                <a:ext cx="49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FF"/>
                    </a:solidFill>
                  </a:rPr>
                  <a:t>3. </a:t>
                </a:r>
                <a:r>
                  <a:rPr lang="en-US" altLang="zh-CN"/>
                  <a:t> </a:t>
                </a:r>
                <a:r>
                  <a:rPr lang="zh-CN" altLang="en-US"/>
                  <a:t>以二元函数为例</a:t>
                </a:r>
                <a:r>
                  <a:rPr lang="en-US" altLang="zh-CN"/>
                  <a:t>,  </a:t>
                </a:r>
                <a:r>
                  <a:rPr lang="zh-CN" altLang="en-US"/>
                  <a:t>证明一个条件极值问题与它   </a:t>
                </a:r>
              </a:p>
            </p:txBody>
          </p:sp>
          <p:grpSp>
            <p:nvGrpSpPr>
              <p:cNvPr id="37908" name="Group 20"/>
              <p:cNvGrpSpPr>
                <a:grpSpLocks/>
              </p:cNvGrpSpPr>
              <p:nvPr/>
            </p:nvGrpSpPr>
            <p:grpSpPr bwMode="auto">
              <a:xfrm>
                <a:off x="407" y="2713"/>
                <a:ext cx="4922" cy="327"/>
                <a:chOff x="407" y="2713"/>
                <a:chExt cx="4922" cy="327"/>
              </a:xfrm>
            </p:grpSpPr>
            <p:sp>
              <p:nvSpPr>
                <p:cNvPr id="37906" name="Rectangle 18"/>
                <p:cNvSpPr>
                  <a:spLocks noChangeArrowheads="1"/>
                </p:cNvSpPr>
                <p:nvPr/>
              </p:nvSpPr>
              <p:spPr bwMode="auto">
                <a:xfrm>
                  <a:off x="407" y="2713"/>
                  <a:ext cx="337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的对偶问题是等价的</a:t>
                  </a:r>
                  <a:r>
                    <a:rPr lang="en-US" altLang="zh-CN"/>
                    <a:t>.  </a:t>
                  </a:r>
                  <a:r>
                    <a:rPr lang="zh-CN" altLang="en-US"/>
                    <a:t>即若函数   </a:t>
                  </a:r>
                </a:p>
              </p:txBody>
            </p:sp>
            <p:graphicFrame>
              <p:nvGraphicFramePr>
                <p:cNvPr id="37907" name="Object 19"/>
                <p:cNvGraphicFramePr>
                  <a:graphicFrameLocks noChangeAspect="1"/>
                </p:cNvGraphicFramePr>
                <p:nvPr/>
              </p:nvGraphicFramePr>
              <p:xfrm>
                <a:off x="3601" y="2762"/>
                <a:ext cx="172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64" name="Equation" r:id="rId3" imgW="2743200" imgH="406400" progId="Equation.DSMT4">
                        <p:embed/>
                      </p:oleObj>
                    </mc:Choice>
                    <mc:Fallback>
                      <p:oleObj name="Equation" r:id="rId3" imgW="2743200" imgH="406400" progId="Equation.DSMT4">
                        <p:embed/>
                        <p:pic>
                          <p:nvPicPr>
                            <p:cNvPr id="0" name="Picture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1" y="2762"/>
                              <a:ext cx="1728" cy="25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37914" name="Group 26"/>
            <p:cNvGrpSpPr>
              <a:grpSpLocks/>
            </p:cNvGrpSpPr>
            <p:nvPr/>
          </p:nvGrpSpPr>
          <p:grpSpPr bwMode="auto">
            <a:xfrm>
              <a:off x="464" y="3115"/>
              <a:ext cx="4591" cy="327"/>
              <a:chOff x="464" y="3115"/>
              <a:chExt cx="4591" cy="327"/>
            </a:xfrm>
          </p:grpSpPr>
          <p:graphicFrame>
            <p:nvGraphicFramePr>
              <p:cNvPr id="37912" name="Object 24"/>
              <p:cNvGraphicFramePr>
                <a:graphicFrameLocks noChangeAspect="1"/>
              </p:cNvGraphicFramePr>
              <p:nvPr/>
            </p:nvGraphicFramePr>
            <p:xfrm>
              <a:off x="464" y="3164"/>
              <a:ext cx="144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65" name="Equation" r:id="rId5" imgW="2298700" imgH="431800" progId="Equation.DSMT4">
                      <p:embed/>
                    </p:oleObj>
                  </mc:Choice>
                  <mc:Fallback>
                    <p:oleObj name="Equation" r:id="rId5" imgW="2298700" imgH="43180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" y="3164"/>
                            <a:ext cx="144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3" name="Rectangle 25"/>
              <p:cNvSpPr>
                <a:spLocks noChangeArrowheads="1"/>
              </p:cNvSpPr>
              <p:nvPr/>
            </p:nvSpPr>
            <p:spPr bwMode="auto">
              <a:xfrm>
                <a:off x="1915" y="3115"/>
                <a:ext cx="31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近旁满足连续可微性条件</a:t>
                </a:r>
                <a:r>
                  <a:rPr lang="en-US" altLang="zh-CN"/>
                  <a:t>,  </a:t>
                </a:r>
                <a:r>
                  <a:rPr lang="zh-CN" altLang="en-US"/>
                  <a:t>且   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638675" y="1878946"/>
            <a:ext cx="315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</a:rPr>
              <a:t>都是关于空间椭圆的问题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2239963" y="511175"/>
          <a:ext cx="4546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" name="Equation" r:id="rId3" imgW="4546600" imgH="1117600" progId="Equation.DSMT4">
                  <p:embed/>
                </p:oleObj>
              </mc:Choice>
              <mc:Fallback>
                <p:oleObj name="Equation" r:id="rId3" imgW="4546600" imgH="1117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11175"/>
                        <a:ext cx="4546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755650" y="1741488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则有如下命题</a:t>
            </a:r>
            <a:r>
              <a:rPr lang="en-US" altLang="zh-CN"/>
              <a:t>:   </a:t>
            </a:r>
          </a:p>
        </p:txBody>
      </p: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900113" y="2432050"/>
            <a:ext cx="7300912" cy="1800225"/>
            <a:chOff x="567" y="1752"/>
            <a:chExt cx="4599" cy="1134"/>
          </a:xfrm>
        </p:grpSpPr>
        <p:sp>
          <p:nvSpPr>
            <p:cNvPr id="31761" name="Rectangle 17"/>
            <p:cNvSpPr>
              <a:spLocks noChangeArrowheads="1"/>
            </p:cNvSpPr>
            <p:nvPr/>
          </p:nvSpPr>
          <p:spPr bwMode="auto">
            <a:xfrm>
              <a:off x="567" y="1797"/>
              <a:ext cx="2132" cy="10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674" y="1923"/>
            <a:ext cx="1935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5" name="Equation" r:id="rId5" imgW="3136900" imgH="1511300" progId="Equation.DSMT4">
                    <p:embed/>
                  </p:oleObj>
                </mc:Choice>
                <mc:Fallback>
                  <p:oleObj name="Equation" r:id="rId5" imgW="3136900" imgH="15113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1923"/>
                          <a:ext cx="1935" cy="8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Rectangle 19"/>
            <p:cNvSpPr>
              <a:spLocks noChangeArrowheads="1"/>
            </p:cNvSpPr>
            <p:nvPr/>
          </p:nvSpPr>
          <p:spPr bwMode="auto">
            <a:xfrm>
              <a:off x="3061" y="1752"/>
              <a:ext cx="2105" cy="110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3153" y="1879"/>
            <a:ext cx="1926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6" name="Equation" r:id="rId7" imgW="3162300" imgH="1511300" progId="Equation.DSMT4">
                    <p:embed/>
                  </p:oleObj>
                </mc:Choice>
                <mc:Fallback>
                  <p:oleObj name="Equation" r:id="rId7" imgW="3162300" imgH="15113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879"/>
                          <a:ext cx="1926" cy="8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1"/>
            <p:cNvGraphicFramePr>
              <a:graphicFrameLocks noChangeAspect="1"/>
            </p:cNvGraphicFramePr>
            <p:nvPr/>
          </p:nvGraphicFramePr>
          <p:xfrm>
            <a:off x="2703" y="2251"/>
            <a:ext cx="4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7" name="Equation" r:id="rId9" imgW="406224" imgH="241195" progId="Equation.DSMT4">
                    <p:embed/>
                  </p:oleObj>
                </mc:Choice>
                <mc:Fallback>
                  <p:oleObj name="Equation" r:id="rId9" imgW="406224" imgH="241195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2251"/>
                          <a:ext cx="4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665163" y="456406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4.</a:t>
            </a:r>
            <a:r>
              <a:rPr lang="en-US" altLang="zh-CN"/>
              <a:t>  </a:t>
            </a:r>
            <a:r>
              <a:rPr lang="zh-CN" altLang="en-US"/>
              <a:t>例</a:t>
            </a:r>
            <a:r>
              <a:rPr lang="en-US" altLang="zh-CN"/>
              <a:t>6 </a:t>
            </a:r>
            <a:r>
              <a:rPr lang="zh-CN" altLang="en-US"/>
              <a:t>论述稳定点是条件极值点的方法能否适用  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665163" y="521493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于例</a:t>
            </a:r>
            <a:r>
              <a:rPr lang="en-US" altLang="zh-CN"/>
              <a:t>5 ?  </a:t>
            </a:r>
            <a:r>
              <a:rPr lang="zh-CN" altLang="en-US"/>
              <a:t>请说出理由</a:t>
            </a:r>
            <a:r>
              <a:rPr lang="en-US" altLang="zh-CN"/>
              <a:t>.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4128" y="5289828"/>
            <a:ext cx="277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</a:rPr>
              <a:t>求最值和证明不等式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620713" y="476250"/>
            <a:ext cx="7981950" cy="1168400"/>
            <a:chOff x="391" y="300"/>
            <a:chExt cx="5028" cy="736"/>
          </a:xfrm>
        </p:grpSpPr>
        <p:sp>
          <p:nvSpPr>
            <p:cNvPr id="47136" name="Rectangle 32"/>
            <p:cNvSpPr>
              <a:spLocks noChangeArrowheads="1"/>
            </p:cNvSpPr>
            <p:nvPr/>
          </p:nvSpPr>
          <p:spPr bwMode="auto">
            <a:xfrm>
              <a:off x="431" y="300"/>
              <a:ext cx="4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5.  </a:t>
              </a:r>
              <a:r>
                <a:rPr lang="zh-CN" altLang="en-US"/>
                <a:t>模仿例</a:t>
              </a:r>
              <a:r>
                <a:rPr lang="en-US" altLang="zh-CN"/>
                <a:t>1, </a:t>
              </a:r>
              <a:r>
                <a:rPr lang="zh-CN" altLang="en-US"/>
                <a:t>例</a:t>
              </a:r>
              <a:r>
                <a:rPr lang="en-US" altLang="zh-CN"/>
                <a:t>5 </a:t>
              </a:r>
              <a:r>
                <a:rPr lang="zh-CN" altLang="en-US"/>
                <a:t>和例</a:t>
              </a:r>
              <a:r>
                <a:rPr lang="en-US" altLang="zh-CN"/>
                <a:t>6,  </a:t>
              </a:r>
              <a:r>
                <a:rPr lang="zh-CN" altLang="en-US"/>
                <a:t>用条件极值方法证明几个  </a:t>
              </a:r>
            </a:p>
          </p:txBody>
        </p:sp>
        <p:sp>
          <p:nvSpPr>
            <p:cNvPr id="47137" name="Rectangle 33"/>
            <p:cNvSpPr>
              <a:spLocks noChangeArrowheads="1"/>
            </p:cNvSpPr>
            <p:nvPr/>
          </p:nvSpPr>
          <p:spPr bwMode="auto">
            <a:xfrm>
              <a:off x="391" y="709"/>
              <a:ext cx="4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以前熟知的重要不等式</a:t>
              </a:r>
              <a:r>
                <a:rPr lang="en-US" altLang="zh-CN"/>
                <a:t>;  </a:t>
              </a:r>
              <a:r>
                <a:rPr lang="zh-CN" altLang="en-US"/>
                <a:t>或者创立几个新不等式</a:t>
              </a:r>
              <a:r>
                <a:rPr lang="en-US" altLang="zh-CN"/>
                <a:t>.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8" name="Group 26"/>
          <p:cNvGrpSpPr>
            <a:grpSpLocks/>
          </p:cNvGrpSpPr>
          <p:nvPr/>
        </p:nvGrpSpPr>
        <p:grpSpPr bwMode="auto">
          <a:xfrm>
            <a:off x="655638" y="534988"/>
            <a:ext cx="7829550" cy="523875"/>
            <a:chOff x="413" y="337"/>
            <a:chExt cx="4932" cy="330"/>
          </a:xfrm>
        </p:grpSpPr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413" y="340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kumimoji="1" lang="en-US" altLang="zh-CN" dirty="0" smtClean="0">
                  <a:solidFill>
                    <a:srgbClr val="0000FF"/>
                  </a:solidFill>
                </a:rPr>
                <a:t>  </a:t>
              </a:r>
              <a:r>
                <a:rPr kumimoji="1" lang="zh-CN" altLang="en-US" dirty="0"/>
                <a:t>设曲线                                            求此曲线上  </a:t>
              </a:r>
            </a:p>
          </p:txBody>
        </p:sp>
        <p:graphicFrame>
          <p:nvGraphicFramePr>
            <p:cNvPr id="3086" name="Object 14"/>
            <p:cNvGraphicFramePr>
              <a:graphicFrameLocks noChangeAspect="1"/>
            </p:cNvGraphicFramePr>
            <p:nvPr/>
          </p:nvGraphicFramePr>
          <p:xfrm>
            <a:off x="1597" y="337"/>
            <a:ext cx="238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" name="Equation" r:id="rId3" imgW="3784600" imgH="482600" progId="Equation.DSMT4">
                    <p:embed/>
                  </p:oleObj>
                </mc:Choice>
                <mc:Fallback>
                  <p:oleObj name="Equation" r:id="rId3" imgW="3784600" imgH="4826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7" y="337"/>
                          <a:ext cx="238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639763" y="1189038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的</a:t>
            </a:r>
            <a:r>
              <a:rPr lang="zh-CN" altLang="en-US"/>
              <a:t>点到原点距离之最大</a:t>
            </a:r>
            <a:r>
              <a:rPr kumimoji="1" lang="zh-CN" altLang="en-US"/>
              <a:t>、最小值</a:t>
            </a:r>
            <a:r>
              <a:rPr kumimoji="1" lang="en-US" altLang="zh-CN"/>
              <a:t>.   </a:t>
            </a:r>
            <a:r>
              <a:rPr kumimoji="1" lang="zh-CN" altLang="en-US"/>
              <a:t>对此问题有     </a:t>
            </a:r>
          </a:p>
        </p:txBody>
      </p: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1004888" y="1874838"/>
            <a:ext cx="4565650" cy="596900"/>
            <a:chOff x="633" y="1135"/>
            <a:chExt cx="2876" cy="376"/>
          </a:xfrm>
        </p:grpSpPr>
        <p:graphicFrame>
          <p:nvGraphicFramePr>
            <p:cNvPr id="3087" name="Object 15"/>
            <p:cNvGraphicFramePr>
              <a:graphicFrameLocks noChangeAspect="1"/>
            </p:cNvGraphicFramePr>
            <p:nvPr/>
          </p:nvGraphicFramePr>
          <p:xfrm>
            <a:off x="1813" y="1135"/>
            <a:ext cx="169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" name="Equation" r:id="rId5" imgW="2692400" imgH="596900" progId="Equation.DSMT4">
                    <p:embed/>
                  </p:oleObj>
                </mc:Choice>
                <mc:Fallback>
                  <p:oleObj name="Equation" r:id="rId5" imgW="2692400" imgH="5969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3" y="1135"/>
                          <a:ext cx="1696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1" name="Rectangle 19"/>
            <p:cNvSpPr>
              <a:spLocks noChangeArrowheads="1"/>
            </p:cNvSpPr>
            <p:nvPr/>
          </p:nvSpPr>
          <p:spPr bwMode="auto">
            <a:xfrm>
              <a:off x="633" y="1180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目标函数</a:t>
              </a:r>
              <a:r>
                <a:rPr lang="en-US" altLang="zh-CN">
                  <a:solidFill>
                    <a:srgbClr val="0000FF"/>
                  </a:solidFill>
                </a:rPr>
                <a:t>:  </a:t>
              </a:r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1014413" y="2587625"/>
            <a:ext cx="5549900" cy="554038"/>
            <a:chOff x="639" y="1584"/>
            <a:chExt cx="3496" cy="349"/>
          </a:xfrm>
        </p:grpSpPr>
        <p:graphicFrame>
          <p:nvGraphicFramePr>
            <p:cNvPr id="3088" name="Object 16"/>
            <p:cNvGraphicFramePr>
              <a:graphicFrameLocks noChangeAspect="1"/>
            </p:cNvGraphicFramePr>
            <p:nvPr/>
          </p:nvGraphicFramePr>
          <p:xfrm>
            <a:off x="1823" y="1584"/>
            <a:ext cx="231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" name="Equation" r:id="rId7" imgW="3670300" imgH="482600" progId="Equation.DSMT4">
                    <p:embed/>
                  </p:oleObj>
                </mc:Choice>
                <mc:Fallback>
                  <p:oleObj name="Equation" r:id="rId7" imgW="3670300" imgH="4826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1584"/>
                          <a:ext cx="231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Rectangle 21"/>
            <p:cNvSpPr>
              <a:spLocks noChangeArrowheads="1"/>
            </p:cNvSpPr>
            <p:nvPr/>
          </p:nvSpPr>
          <p:spPr bwMode="auto">
            <a:xfrm>
              <a:off x="639" y="1606"/>
              <a:ext cx="11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约束条件</a:t>
              </a:r>
              <a:r>
                <a:rPr lang="en-US" altLang="zh-CN">
                  <a:solidFill>
                    <a:srgbClr val="0000FF"/>
                  </a:solidFill>
                </a:rPr>
                <a:t>:  </a:t>
              </a:r>
            </a:p>
          </p:txBody>
        </p:sp>
      </p:grp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655638" y="3243263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还可举出很多这种带有约束条件的极值问题</a:t>
            </a:r>
            <a:r>
              <a:rPr lang="en-US" altLang="zh-CN"/>
              <a:t>.        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660400" y="3919538"/>
            <a:ext cx="4198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定义  </a:t>
            </a:r>
            <a:r>
              <a:rPr lang="zh-CN" altLang="en-US"/>
              <a:t>设目标函数为                                             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655638" y="5214938"/>
            <a:ext cx="750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约束条件为如下一组方程</a:t>
            </a:r>
            <a:r>
              <a:rPr lang="en-US" altLang="zh-CN"/>
              <a:t>: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835696" y="4581128"/>
                <a:ext cx="5567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581128"/>
                <a:ext cx="5567037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156072"/>
              </p:ext>
            </p:extLst>
          </p:nvPr>
        </p:nvGraphicFramePr>
        <p:xfrm>
          <a:off x="1154113" y="482600"/>
          <a:ext cx="684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7" name="Equation" r:id="rId3" imgW="6845040" imgH="431640" progId="Equation.DSMT4">
                  <p:embed/>
                </p:oleObj>
              </mc:Choice>
              <mc:Fallback>
                <p:oleObj name="Equation" r:id="rId3" imgW="6845040" imgH="4316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82600"/>
                        <a:ext cx="684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611560" y="1196752"/>
            <a:ext cx="7753350" cy="519112"/>
            <a:chOff x="403" y="703"/>
            <a:chExt cx="4884" cy="327"/>
          </a:xfrm>
        </p:grpSpPr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403" y="703"/>
              <a:ext cx="48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为简便起见</a:t>
              </a:r>
              <a:r>
                <a:rPr lang="en-US" altLang="zh-CN"/>
                <a:t>,  </a:t>
              </a:r>
              <a:r>
                <a:rPr lang="zh-CN" altLang="en-US"/>
                <a:t>记                                  并设                </a:t>
              </a:r>
            </a:p>
          </p:txBody>
        </p:sp>
        <p:graphicFrame>
          <p:nvGraphicFramePr>
            <p:cNvPr id="514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8895496"/>
                </p:ext>
              </p:extLst>
            </p:nvPr>
          </p:nvGraphicFramePr>
          <p:xfrm>
            <a:off x="2058" y="751"/>
            <a:ext cx="17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8" name="Equation" r:id="rId5" imgW="2743200" imgH="431640" progId="Equation.DSMT4">
                    <p:embed/>
                  </p:oleObj>
                </mc:Choice>
                <mc:Fallback>
                  <p:oleObj name="Equation" r:id="rId5" imgW="2743200" imgH="43164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" y="751"/>
                          <a:ext cx="172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650097"/>
              </p:ext>
            </p:extLst>
          </p:nvPr>
        </p:nvGraphicFramePr>
        <p:xfrm>
          <a:off x="1403648" y="1916832"/>
          <a:ext cx="628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9" name="Equation" r:id="rId7" imgW="6286320" imgH="431640" progId="Equation.DSMT4">
                  <p:embed/>
                </p:oleObj>
              </mc:Choice>
              <mc:Fallback>
                <p:oleObj name="Equation" r:id="rId7" imgW="6286320" imgH="4316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16832"/>
                        <a:ext cx="628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332142"/>
              </p:ext>
            </p:extLst>
          </p:nvPr>
        </p:nvGraphicFramePr>
        <p:xfrm>
          <a:off x="971600" y="3501008"/>
          <a:ext cx="681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0" name="Equation" r:id="rId9" imgW="6819900" imgH="469900" progId="Equation.DSMT4">
                  <p:embed/>
                </p:oleObj>
              </mc:Choice>
              <mc:Fallback>
                <p:oleObj name="Equation" r:id="rId9" imgW="6819900" imgH="4699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01008"/>
                        <a:ext cx="681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611560" y="2708920"/>
            <a:ext cx="4213225" cy="560388"/>
            <a:chOff x="407" y="1500"/>
            <a:chExt cx="2654" cy="353"/>
          </a:xfrm>
        </p:grpSpPr>
        <p:graphicFrame>
          <p:nvGraphicFramePr>
            <p:cNvPr id="5143" name="Object 23"/>
            <p:cNvGraphicFramePr>
              <a:graphicFrameLocks noChangeAspect="1"/>
            </p:cNvGraphicFramePr>
            <p:nvPr/>
          </p:nvGraphicFramePr>
          <p:xfrm>
            <a:off x="1205" y="1549"/>
            <a:ext cx="18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1" name="Equation" r:id="rId11" imgW="2946400" imgH="482600" progId="Equation.DSMT4">
                    <p:embed/>
                  </p:oleObj>
                </mc:Choice>
                <mc:Fallback>
                  <p:oleObj name="Equation" r:id="rId11" imgW="2946400" imgH="4826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1549"/>
                          <a:ext cx="185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407" y="1500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若存在  </a:t>
              </a:r>
            </a:p>
          </p:txBody>
        </p:sp>
      </p:grpSp>
      <p:grpSp>
        <p:nvGrpSpPr>
          <p:cNvPr id="5153" name="Group 33"/>
          <p:cNvGrpSpPr>
            <a:grpSpLocks/>
          </p:cNvGrpSpPr>
          <p:nvPr/>
        </p:nvGrpSpPr>
        <p:grpSpPr bwMode="auto">
          <a:xfrm>
            <a:off x="395536" y="4221088"/>
            <a:ext cx="7851775" cy="530225"/>
            <a:chOff x="409" y="2317"/>
            <a:chExt cx="4946" cy="334"/>
          </a:xfrm>
        </p:grpSpPr>
        <p:graphicFrame>
          <p:nvGraphicFramePr>
            <p:cNvPr id="5145" name="Object 25"/>
            <p:cNvGraphicFramePr>
              <a:graphicFrameLocks noChangeAspect="1"/>
            </p:cNvGraphicFramePr>
            <p:nvPr/>
          </p:nvGraphicFramePr>
          <p:xfrm>
            <a:off x="969" y="2347"/>
            <a:ext cx="57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2" name="Equation" r:id="rId13" imgW="914400" imgH="482600" progId="Equation.DSMT4">
                    <p:embed/>
                  </p:oleObj>
                </mc:Choice>
                <mc:Fallback>
                  <p:oleObj name="Equation" r:id="rId13" imgW="914400" imgH="4826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347"/>
                          <a:ext cx="576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6" name="Object 26"/>
            <p:cNvGraphicFramePr>
              <a:graphicFrameLocks noChangeAspect="1"/>
            </p:cNvGraphicFramePr>
            <p:nvPr/>
          </p:nvGraphicFramePr>
          <p:xfrm>
            <a:off x="1842" y="2393"/>
            <a:ext cx="4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3" name="Equation" r:id="rId15" imgW="787400" imgH="368300" progId="Equation.DSMT4">
                    <p:embed/>
                  </p:oleObj>
                </mc:Choice>
                <mc:Fallback>
                  <p:oleObj name="Equation" r:id="rId15" imgW="787400" imgH="3683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2393"/>
                          <a:ext cx="49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7" name="Object 27"/>
            <p:cNvGraphicFramePr>
              <a:graphicFrameLocks noChangeAspect="1"/>
            </p:cNvGraphicFramePr>
            <p:nvPr/>
          </p:nvGraphicFramePr>
          <p:xfrm>
            <a:off x="3542" y="2401"/>
            <a:ext cx="2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24" name="Equation" r:id="rId17" imgW="317362" imgH="279279" progId="Equation.DSMT4">
                    <p:embed/>
                  </p:oleObj>
                </mc:Choice>
                <mc:Fallback>
                  <p:oleObj name="Equation" r:id="rId17" imgW="317362" imgH="27927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2" y="2401"/>
                          <a:ext cx="200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409" y="2317"/>
              <a:ext cx="49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则称            </a:t>
              </a:r>
              <a:r>
                <a:rPr lang="zh-CN" altLang="en-US" dirty="0">
                  <a:solidFill>
                    <a:srgbClr val="0000FF"/>
                  </a:solidFill>
                </a:rPr>
                <a:t>是</a:t>
              </a:r>
              <a:r>
                <a:rPr lang="zh-CN" altLang="en-US" dirty="0"/>
                <a:t>          </a:t>
              </a:r>
              <a:r>
                <a:rPr lang="zh-CN" altLang="en-US" dirty="0">
                  <a:solidFill>
                    <a:srgbClr val="0000FF"/>
                  </a:solidFill>
                </a:rPr>
                <a:t>在约束条件     之下的极小值  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54" name="Rectangle 34"/>
              <p:cNvSpPr>
                <a:spLocks noChangeArrowheads="1"/>
              </p:cNvSpPr>
              <p:nvPr/>
            </p:nvSpPr>
            <p:spPr bwMode="auto">
              <a:xfrm>
                <a:off x="395536" y="4869160"/>
                <a:ext cx="840371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0000FF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或最小值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)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, 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</a:rPr>
                  <a:t>是相应的极小值点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或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最小值点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).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 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154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869160"/>
                <a:ext cx="8403711" cy="523220"/>
              </a:xfrm>
              <a:prstGeom prst="rect">
                <a:avLst/>
              </a:prstGeom>
              <a:blipFill rotWithShape="0">
                <a:blip r:embed="rId19"/>
                <a:stretch>
                  <a:fillRect l="-1524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467544" y="5445224"/>
            <a:ext cx="73613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类似</a:t>
            </a:r>
            <a:r>
              <a:rPr lang="zh-CN" altLang="en-US" dirty="0"/>
              <a:t>地又可定义条件极大 </a:t>
            </a:r>
            <a:r>
              <a:rPr lang="en-US" altLang="zh-CN" dirty="0"/>
              <a:t>(</a:t>
            </a:r>
            <a:r>
              <a:rPr lang="zh-CN" altLang="en-US" dirty="0"/>
              <a:t>或最大</a:t>
            </a:r>
            <a:r>
              <a:rPr lang="en-US" altLang="zh-CN" dirty="0"/>
              <a:t>) </a:t>
            </a:r>
            <a:r>
              <a:rPr lang="zh-CN" altLang="en-US" dirty="0"/>
              <a:t>值</a:t>
            </a:r>
            <a:r>
              <a:rPr lang="en-US" altLang="zh-CN" dirty="0"/>
              <a:t>.           </a:t>
            </a:r>
          </a:p>
        </p:txBody>
      </p:sp>
      <p:sp>
        <p:nvSpPr>
          <p:cNvPr id="20" name="Rectangle 36"/>
          <p:cNvSpPr>
            <a:spLocks noChangeArrowheads="1"/>
          </p:cNvSpPr>
          <p:nvPr/>
        </p:nvSpPr>
        <p:spPr bwMode="auto">
          <a:xfrm>
            <a:off x="611560" y="5949280"/>
            <a:ext cx="4608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</a:rPr>
              <a:t>注意：这里约束为</a:t>
            </a:r>
            <a:r>
              <a:rPr lang="zh-CN" altLang="en-US" dirty="0" smtClean="0">
                <a:solidFill>
                  <a:srgbClr val="FF0000"/>
                </a:solidFill>
              </a:rPr>
              <a:t>等式约束</a:t>
            </a:r>
            <a:r>
              <a:rPr lang="en-US" altLang="zh-CN" dirty="0" smtClean="0"/>
              <a:t>          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2268538" y="339725"/>
            <a:ext cx="52562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二、拉格朗日乘数法  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649288" y="1096963"/>
            <a:ext cx="7954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UcParenBoth"/>
            </a:pP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拉格朗日乘数法探源  </a:t>
            </a:r>
            <a:r>
              <a:rPr kumimoji="1" lang="zh-CN" altLang="en-US" dirty="0"/>
              <a:t>先</a:t>
            </a:r>
            <a:r>
              <a:rPr kumimoji="1" lang="zh-CN" altLang="en-US" dirty="0" smtClean="0"/>
              <a:t>从的</a:t>
            </a:r>
            <a:r>
              <a:rPr kumimoji="1" lang="zh-CN" altLang="en-US" dirty="0"/>
              <a:t>最</a:t>
            </a:r>
            <a:r>
              <a:rPr kumimoji="1" lang="zh-CN" altLang="en-US" dirty="0"/>
              <a:t>简情形说起</a:t>
            </a:r>
            <a:r>
              <a:rPr kumimoji="1" lang="en-US" altLang="zh-CN" dirty="0"/>
              <a:t>,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665163" y="1754188"/>
            <a:ext cx="5052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/>
              <a:t>设</a:t>
            </a:r>
            <a:r>
              <a:rPr kumimoji="1" lang="zh-CN" altLang="en-US" dirty="0"/>
              <a:t>目标函数与约束条件分别为  </a:t>
            </a:r>
          </a:p>
        </p:txBody>
      </p:sp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2466975" y="2435225"/>
          <a:ext cx="593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" name="Equation" r:id="rId3" imgW="5930900" imgH="419100" progId="Equation.DSMT4">
                  <p:embed/>
                </p:oleObj>
              </mc:Choice>
              <mc:Fallback>
                <p:oleObj name="Equation" r:id="rId3" imgW="5930900" imgH="4191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435225"/>
                        <a:ext cx="5930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1979613" y="4292600"/>
          <a:ext cx="5499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" name="Equation" r:id="rId5" imgW="5499100" imgH="1003300" progId="Equation.DSMT4">
                  <p:embed/>
                </p:oleObj>
              </mc:Choice>
              <mc:Fallback>
                <p:oleObj name="Equation" r:id="rId5" imgW="5499100" imgH="10033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92600"/>
                        <a:ext cx="54991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6" name="Group 32"/>
          <p:cNvGrpSpPr>
            <a:grpSpLocks/>
          </p:cNvGrpSpPr>
          <p:nvPr/>
        </p:nvGrpSpPr>
        <p:grpSpPr bwMode="auto">
          <a:xfrm>
            <a:off x="611188" y="3025775"/>
            <a:ext cx="7921625" cy="519113"/>
            <a:chOff x="385" y="1906"/>
            <a:chExt cx="4990" cy="327"/>
          </a:xfrm>
        </p:grpSpPr>
        <p:graphicFrame>
          <p:nvGraphicFramePr>
            <p:cNvPr id="6170" name="Object 26"/>
            <p:cNvGraphicFramePr>
              <a:graphicFrameLocks noChangeAspect="1"/>
            </p:cNvGraphicFramePr>
            <p:nvPr/>
          </p:nvGraphicFramePr>
          <p:xfrm>
            <a:off x="941" y="1973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7" name="Equation" r:id="rId7" imgW="1637589" imgH="393529" progId="Equation.DSMT4">
                    <p:embed/>
                  </p:oleObj>
                </mc:Choice>
                <mc:Fallback>
                  <p:oleObj name="Equation" r:id="rId7" imgW="1637589" imgH="393529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1973"/>
                          <a:ext cx="10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29"/>
            <p:cNvGraphicFramePr>
              <a:graphicFrameLocks noChangeAspect="1"/>
            </p:cNvGraphicFramePr>
            <p:nvPr/>
          </p:nvGraphicFramePr>
          <p:xfrm>
            <a:off x="3406" y="1951"/>
            <a:ext cx="8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8" name="Equation" r:id="rId9" imgW="1396394" imgH="393529" progId="Equation.DSMT4">
                    <p:embed/>
                  </p:oleObj>
                </mc:Choice>
                <mc:Fallback>
                  <p:oleObj name="Equation" r:id="rId9" imgW="1396394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1951"/>
                          <a:ext cx="88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5" name="Rectangle 31"/>
            <p:cNvSpPr>
              <a:spLocks noChangeArrowheads="1"/>
            </p:cNvSpPr>
            <p:nvPr/>
          </p:nvSpPr>
          <p:spPr bwMode="auto">
            <a:xfrm>
              <a:off x="385" y="1906"/>
              <a:ext cx="4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/>
                <a:t>若由                    确定了隐函数                  则使得目  </a:t>
              </a:r>
            </a:p>
          </p:txBody>
        </p:sp>
      </p:grpSp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627063" y="3678238"/>
            <a:ext cx="7296150" cy="519112"/>
            <a:chOff x="395" y="2317"/>
            <a:chExt cx="4596" cy="327"/>
          </a:xfrm>
        </p:grpSpPr>
        <p:graphicFrame>
          <p:nvGraphicFramePr>
            <p:cNvPr id="6174" name="Object 30"/>
            <p:cNvGraphicFramePr>
              <a:graphicFrameLocks noChangeAspect="1"/>
            </p:cNvGraphicFramePr>
            <p:nvPr/>
          </p:nvGraphicFramePr>
          <p:xfrm>
            <a:off x="2502" y="2369"/>
            <a:ext cx="1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9" name="Equation" r:id="rId11" imgW="2222500" imgH="393700" progId="Equation.DSMT4">
                    <p:embed/>
                  </p:oleObj>
                </mc:Choice>
                <mc:Fallback>
                  <p:oleObj name="Equation" r:id="rId11" imgW="2222500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" y="2369"/>
                          <a:ext cx="140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7" name="Rectangle 33"/>
            <p:cNvSpPr>
              <a:spLocks noChangeArrowheads="1"/>
            </p:cNvSpPr>
            <p:nvPr/>
          </p:nvSpPr>
          <p:spPr bwMode="auto">
            <a:xfrm>
              <a:off x="395" y="2317"/>
              <a:ext cx="4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标函数成为一元函数                           再由         </a:t>
              </a:r>
            </a:p>
          </p:txBody>
        </p:sp>
      </p:grpSp>
      <p:grpSp>
        <p:nvGrpSpPr>
          <p:cNvPr id="6180" name="Group 36"/>
          <p:cNvGrpSpPr>
            <a:grpSpLocks/>
          </p:cNvGrpSpPr>
          <p:nvPr/>
        </p:nvGrpSpPr>
        <p:grpSpPr bwMode="auto">
          <a:xfrm>
            <a:off x="647700" y="5329238"/>
            <a:ext cx="8096250" cy="519112"/>
            <a:chOff x="414" y="3529"/>
            <a:chExt cx="5100" cy="327"/>
          </a:xfrm>
        </p:grpSpPr>
        <p:graphicFrame>
          <p:nvGraphicFramePr>
            <p:cNvPr id="6172" name="Object 28"/>
            <p:cNvGraphicFramePr>
              <a:graphicFrameLocks noChangeAspect="1"/>
            </p:cNvGraphicFramePr>
            <p:nvPr/>
          </p:nvGraphicFramePr>
          <p:xfrm>
            <a:off x="1655" y="3584"/>
            <a:ext cx="2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0" name="Equation" r:id="rId13" imgW="3517900" imgH="431800" progId="Equation.DSMT4">
                    <p:embed/>
                  </p:oleObj>
                </mc:Choice>
                <mc:Fallback>
                  <p:oleObj name="Equation" r:id="rId13" imgW="35179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584"/>
                          <a:ext cx="2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9" name="Rectangle 35"/>
            <p:cNvSpPr>
              <a:spLocks noChangeArrowheads="1"/>
            </p:cNvSpPr>
            <p:nvPr/>
          </p:nvSpPr>
          <p:spPr bwMode="auto">
            <a:xfrm>
              <a:off x="414" y="3529"/>
              <a:ext cx="51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求出稳定点                                          在此点处满足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14515"/>
              </p:ext>
            </p:extLst>
          </p:nvPr>
        </p:nvGraphicFramePr>
        <p:xfrm>
          <a:off x="1331640" y="2132856"/>
          <a:ext cx="179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4" name="Equation" r:id="rId3" imgW="1790700" imgH="482600" progId="Equation.DSMT4">
                  <p:embed/>
                </p:oleObj>
              </mc:Choice>
              <mc:Fallback>
                <p:oleObj name="Equation" r:id="rId3" imgW="1790700" imgH="4826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132856"/>
                        <a:ext cx="1790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186856"/>
              </p:ext>
            </p:extLst>
          </p:nvPr>
        </p:nvGraphicFramePr>
        <p:xfrm>
          <a:off x="755576" y="5229200"/>
          <a:ext cx="732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5" name="Equation" r:id="rId5" imgW="7327900" imgH="482600" progId="Equation.DSMT4">
                  <p:embed/>
                </p:oleObj>
              </mc:Choice>
              <mc:Fallback>
                <p:oleObj name="Equation" r:id="rId5" imgW="7327900" imgH="4826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229200"/>
                        <a:ext cx="7327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12" name="Group 44"/>
          <p:cNvGrpSpPr>
            <a:grpSpLocks/>
          </p:cNvGrpSpPr>
          <p:nvPr/>
        </p:nvGrpSpPr>
        <p:grpSpPr bwMode="auto">
          <a:xfrm>
            <a:off x="539552" y="1484784"/>
            <a:ext cx="3295650" cy="519112"/>
            <a:chOff x="2697" y="294"/>
            <a:chExt cx="2076" cy="306"/>
          </a:xfrm>
        </p:grpSpPr>
        <p:graphicFrame>
          <p:nvGraphicFramePr>
            <p:cNvPr id="7210" name="Object 42"/>
            <p:cNvGraphicFramePr>
              <a:graphicFrameLocks noChangeAspect="1"/>
            </p:cNvGraphicFramePr>
            <p:nvPr/>
          </p:nvGraphicFramePr>
          <p:xfrm>
            <a:off x="3472" y="352"/>
            <a:ext cx="1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6" name="Equation" r:id="rId7" imgW="304536" imgH="393359" progId="Equation.DSMT4">
                    <p:embed/>
                  </p:oleObj>
                </mc:Choice>
                <mc:Fallback>
                  <p:oleObj name="Equation" r:id="rId7" imgW="304536" imgH="393359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2" y="352"/>
                          <a:ext cx="1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2697" y="294"/>
              <a:ext cx="2076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/>
                <a:t>这表示     的等值线  </a:t>
              </a:r>
            </a:p>
          </p:txBody>
        </p:sp>
      </p:grp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539552" y="3933056"/>
            <a:ext cx="3341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18</a:t>
            </a:r>
            <a:r>
              <a:rPr lang="zh-CN" altLang="en-US" dirty="0"/>
              <a:t>－</a:t>
            </a:r>
            <a:r>
              <a:rPr lang="en-US" altLang="zh-CN" dirty="0"/>
              <a:t>12). </a:t>
            </a:r>
            <a:r>
              <a:rPr lang="zh-CN" altLang="en-US" dirty="0"/>
              <a:t>由此推知</a:t>
            </a:r>
            <a:r>
              <a:rPr lang="en-US" altLang="zh-CN" dirty="0"/>
              <a:t>:    </a:t>
            </a:r>
          </a:p>
        </p:txBody>
      </p:sp>
      <p:grpSp>
        <p:nvGrpSpPr>
          <p:cNvPr id="7221" name="Group 53"/>
          <p:cNvGrpSpPr>
            <a:grpSpLocks/>
          </p:cNvGrpSpPr>
          <p:nvPr/>
        </p:nvGrpSpPr>
        <p:grpSpPr bwMode="auto">
          <a:xfrm>
            <a:off x="539552" y="4581128"/>
            <a:ext cx="4013200" cy="603250"/>
            <a:chOff x="419" y="2692"/>
            <a:chExt cx="2528" cy="380"/>
          </a:xfrm>
        </p:grpSpPr>
        <p:grpSp>
          <p:nvGrpSpPr>
            <p:cNvPr id="7219" name="Group 51"/>
            <p:cNvGrpSpPr>
              <a:grpSpLocks/>
            </p:cNvGrpSpPr>
            <p:nvPr/>
          </p:nvGrpSpPr>
          <p:grpSpPr bwMode="auto">
            <a:xfrm>
              <a:off x="419" y="2692"/>
              <a:ext cx="2053" cy="380"/>
              <a:chOff x="419" y="2692"/>
              <a:chExt cx="2053" cy="380"/>
            </a:xfrm>
          </p:grpSpPr>
          <p:graphicFrame>
            <p:nvGraphicFramePr>
              <p:cNvPr id="7208" name="Object 40"/>
              <p:cNvGraphicFramePr>
                <a:graphicFrameLocks noChangeAspect="1"/>
              </p:cNvGraphicFramePr>
              <p:nvPr/>
            </p:nvGraphicFramePr>
            <p:xfrm>
              <a:off x="1831" y="2768"/>
              <a:ext cx="512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7" name="Equation" r:id="rId9" imgW="812447" imgH="482391" progId="Equation.DSMT4">
                      <p:embed/>
                    </p:oleObj>
                  </mc:Choice>
                  <mc:Fallback>
                    <p:oleObj name="Equation" r:id="rId9" imgW="812447" imgH="482391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1" y="2768"/>
                            <a:ext cx="512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8" name="Rectangle 50"/>
              <p:cNvSpPr>
                <a:spLocks noChangeArrowheads="1"/>
              </p:cNvSpPr>
              <p:nvPr/>
            </p:nvSpPr>
            <p:spPr bwMode="auto">
              <a:xfrm>
                <a:off x="419" y="2692"/>
                <a:ext cx="20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存在比例常数</a:t>
                </a:r>
              </a:p>
            </p:txBody>
          </p:sp>
        </p:grpSp>
        <p:sp>
          <p:nvSpPr>
            <p:cNvPr id="7220" name="Rectangle 52"/>
            <p:cNvSpPr>
              <a:spLocks noChangeArrowheads="1"/>
            </p:cNvSpPr>
            <p:nvPr/>
          </p:nvSpPr>
          <p:spPr bwMode="auto">
            <a:xfrm>
              <a:off x="2271" y="2712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满足  </a:t>
              </a:r>
            </a:p>
          </p:txBody>
        </p:sp>
      </p:grp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611560" y="5877272"/>
            <a:ext cx="4570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这又表示</a:t>
            </a:r>
            <a:r>
              <a:rPr lang="en-US" altLang="zh-CN" dirty="0"/>
              <a:t>:  </a:t>
            </a:r>
            <a:r>
              <a:rPr lang="zh-CN" altLang="en-US" dirty="0"/>
              <a:t>对于函数              </a:t>
            </a:r>
          </a:p>
        </p:txBody>
      </p:sp>
      <p:grpSp>
        <p:nvGrpSpPr>
          <p:cNvPr id="7224" name="Group 56"/>
          <p:cNvGrpSpPr>
            <a:grpSpLocks/>
          </p:cNvGrpSpPr>
          <p:nvPr/>
        </p:nvGrpSpPr>
        <p:grpSpPr bwMode="auto">
          <a:xfrm>
            <a:off x="4716463" y="1412875"/>
            <a:ext cx="3744912" cy="3084513"/>
            <a:chOff x="2789" y="823"/>
            <a:chExt cx="2359" cy="1943"/>
          </a:xfrm>
        </p:grpSpPr>
        <p:grpSp>
          <p:nvGrpSpPr>
            <p:cNvPr id="7196" name="Group 28"/>
            <p:cNvGrpSpPr>
              <a:grpSpLocks/>
            </p:cNvGrpSpPr>
            <p:nvPr/>
          </p:nvGrpSpPr>
          <p:grpSpPr bwMode="auto">
            <a:xfrm>
              <a:off x="2789" y="823"/>
              <a:ext cx="2359" cy="1609"/>
              <a:chOff x="2517" y="1026"/>
              <a:chExt cx="2630" cy="1768"/>
            </a:xfrm>
          </p:grpSpPr>
          <p:pic>
            <p:nvPicPr>
              <p:cNvPr id="7197" name="Picture 29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79" t="23026" r="20280" b="32193"/>
              <a:stretch>
                <a:fillRect/>
              </a:stretch>
            </p:blipFill>
            <p:spPr bwMode="auto">
              <a:xfrm>
                <a:off x="2517" y="1026"/>
                <a:ext cx="2630" cy="17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198" name="Freeform 30"/>
              <p:cNvSpPr>
                <a:spLocks/>
              </p:cNvSpPr>
              <p:nvPr/>
            </p:nvSpPr>
            <p:spPr bwMode="auto">
              <a:xfrm>
                <a:off x="3696" y="1752"/>
                <a:ext cx="1361" cy="291"/>
              </a:xfrm>
              <a:custGeom>
                <a:avLst/>
                <a:gdLst>
                  <a:gd name="T0" fmla="*/ 0 w 964"/>
                  <a:gd name="T1" fmla="*/ 0 h 206"/>
                  <a:gd name="T2" fmla="*/ 964 w 964"/>
                  <a:gd name="T3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64" h="206">
                    <a:moveTo>
                      <a:pt x="0" y="0"/>
                    </a:moveTo>
                    <a:lnTo>
                      <a:pt x="964" y="206"/>
                    </a:ln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199" name="Object 31"/>
              <p:cNvGraphicFramePr>
                <a:graphicFrameLocks noChangeAspect="1"/>
              </p:cNvGraphicFramePr>
              <p:nvPr/>
            </p:nvGraphicFramePr>
            <p:xfrm>
              <a:off x="4249" y="18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8" name="Equation" r:id="rId12" imgW="241091" imgH="317225" progId="Equation.DSMT4">
                      <p:embed/>
                    </p:oleObj>
                  </mc:Choice>
                  <mc:Fallback>
                    <p:oleObj name="Equation" r:id="rId12" imgW="241091" imgH="317225" progId="Equation.DSMT4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9" y="18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0" name="Object 32"/>
              <p:cNvGraphicFramePr>
                <a:graphicFrameLocks noChangeAspect="1"/>
              </p:cNvGraphicFramePr>
              <p:nvPr/>
            </p:nvGraphicFramePr>
            <p:xfrm>
              <a:off x="4150" y="2534"/>
              <a:ext cx="74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9" name="Equation" r:id="rId14" imgW="1180588" imgH="342751" progId="Equation.DSMT4">
                      <p:embed/>
                    </p:oleObj>
                  </mc:Choice>
                  <mc:Fallback>
                    <p:oleObj name="Equation" r:id="rId14" imgW="1180588" imgH="342751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2534"/>
                            <a:ext cx="744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1" name="Line 33"/>
              <p:cNvSpPr>
                <a:spLocks noChangeShapeType="1"/>
              </p:cNvSpPr>
              <p:nvPr/>
            </p:nvSpPr>
            <p:spPr bwMode="auto">
              <a:xfrm flipH="1" flipV="1">
                <a:off x="4159" y="2188"/>
                <a:ext cx="272" cy="363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02" name="Object 34"/>
              <p:cNvGraphicFramePr>
                <a:graphicFrameLocks noChangeAspect="1"/>
              </p:cNvGraphicFramePr>
              <p:nvPr/>
            </p:nvGraphicFramePr>
            <p:xfrm>
              <a:off x="3923" y="1207"/>
              <a:ext cx="68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0" name="Equation" r:id="rId16" imgW="1079032" imgH="266584" progId="Equation.DSMT4">
                      <p:embed/>
                    </p:oleObj>
                  </mc:Choice>
                  <mc:Fallback>
                    <p:oleObj name="Equation" r:id="rId16" imgW="1079032" imgH="266584" progId="Equation.DSMT4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3" y="1207"/>
                            <a:ext cx="680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03" name="Object 35"/>
              <p:cNvGraphicFramePr>
                <a:graphicFrameLocks noChangeAspect="1"/>
              </p:cNvGraphicFramePr>
              <p:nvPr/>
            </p:nvGraphicFramePr>
            <p:xfrm>
              <a:off x="2880" y="1371"/>
              <a:ext cx="68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1" name="Equation" r:id="rId18" imgW="1079032" imgH="266584" progId="Equation.DSMT4">
                      <p:embed/>
                    </p:oleObj>
                  </mc:Choice>
                  <mc:Fallback>
                    <p:oleObj name="Equation" r:id="rId18" imgW="1079032" imgH="266584" progId="Equation.DSMT4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371"/>
                            <a:ext cx="680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23" name="Text Box 55"/>
            <p:cNvSpPr txBox="1">
              <a:spLocks noChangeArrowheads="1"/>
            </p:cNvSpPr>
            <p:nvPr/>
          </p:nvSpPr>
          <p:spPr bwMode="auto">
            <a:xfrm>
              <a:off x="3515" y="2478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/>
                <a:t>图 </a:t>
              </a:r>
              <a:r>
                <a:rPr lang="en-US" altLang="zh-CN" sz="2400"/>
                <a:t>18</a:t>
              </a:r>
              <a:r>
                <a:rPr lang="zh-CN" altLang="en-US" sz="2400"/>
                <a:t>－</a:t>
              </a:r>
              <a:r>
                <a:rPr lang="en-US" altLang="zh-CN" sz="2400"/>
                <a:t>12 </a:t>
              </a:r>
            </a:p>
          </p:txBody>
        </p:sp>
      </p:grpSp>
      <p:grpSp>
        <p:nvGrpSpPr>
          <p:cNvPr id="7226" name="Group 58"/>
          <p:cNvGrpSpPr>
            <a:grpSpLocks/>
          </p:cNvGrpSpPr>
          <p:nvPr/>
        </p:nvGrpSpPr>
        <p:grpSpPr bwMode="auto">
          <a:xfrm>
            <a:off x="467544" y="2708920"/>
            <a:ext cx="3572621" cy="598294"/>
            <a:chOff x="419" y="1472"/>
            <a:chExt cx="2190" cy="339"/>
          </a:xfrm>
        </p:grpSpPr>
        <p:grpSp>
          <p:nvGrpSpPr>
            <p:cNvPr id="7214" name="Group 46"/>
            <p:cNvGrpSpPr>
              <a:grpSpLocks/>
            </p:cNvGrpSpPr>
            <p:nvPr/>
          </p:nvGrpSpPr>
          <p:grpSpPr bwMode="auto">
            <a:xfrm>
              <a:off x="419" y="1484"/>
              <a:ext cx="1826" cy="327"/>
              <a:chOff x="419" y="1506"/>
              <a:chExt cx="1826" cy="327"/>
            </a:xfrm>
          </p:grpSpPr>
          <p:graphicFrame>
            <p:nvGraphicFramePr>
              <p:cNvPr id="7207" name="Object 39"/>
              <p:cNvGraphicFramePr>
                <a:graphicFrameLocks noChangeAspect="1"/>
              </p:cNvGraphicFramePr>
              <p:nvPr/>
            </p:nvGraphicFramePr>
            <p:xfrm>
              <a:off x="1205" y="1564"/>
              <a:ext cx="104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2" name="Equation" r:id="rId20" imgW="1651000" imgH="393700" progId="Equation.DSMT4">
                      <p:embed/>
                    </p:oleObj>
                  </mc:Choice>
                  <mc:Fallback>
                    <p:oleObj name="Equation" r:id="rId20" imgW="1651000" imgH="393700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5" y="1564"/>
                            <a:ext cx="1040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3" name="Rectangle 45"/>
              <p:cNvSpPr>
                <a:spLocks noChangeArrowheads="1"/>
              </p:cNvSpPr>
              <p:nvPr/>
            </p:nvSpPr>
            <p:spPr bwMode="auto">
              <a:xfrm>
                <a:off x="419" y="1506"/>
                <a:ext cx="9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与曲线  </a:t>
                </a:r>
              </a:p>
            </p:txBody>
          </p:sp>
        </p:grpSp>
        <p:sp>
          <p:nvSpPr>
            <p:cNvPr id="7225" name="Rectangle 57"/>
            <p:cNvSpPr>
              <a:spLocks noChangeArrowheads="1"/>
            </p:cNvSpPr>
            <p:nvPr/>
          </p:nvSpPr>
          <p:spPr bwMode="auto">
            <a:xfrm>
              <a:off x="2213" y="147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 </a:t>
              </a:r>
            </a:p>
          </p:txBody>
        </p:sp>
      </p:grpSp>
      <p:grpSp>
        <p:nvGrpSpPr>
          <p:cNvPr id="7229" name="Group 61"/>
          <p:cNvGrpSpPr>
            <a:grpSpLocks/>
          </p:cNvGrpSpPr>
          <p:nvPr/>
        </p:nvGrpSpPr>
        <p:grpSpPr bwMode="auto">
          <a:xfrm>
            <a:off x="611560" y="3356992"/>
            <a:ext cx="3681413" cy="522288"/>
            <a:chOff x="380" y="1896"/>
            <a:chExt cx="2319" cy="329"/>
          </a:xfrm>
        </p:grpSpPr>
        <p:graphicFrame>
          <p:nvGraphicFramePr>
            <p:cNvPr id="7205" name="Object 37"/>
            <p:cNvGraphicFramePr>
              <a:graphicFrameLocks noChangeAspect="1"/>
            </p:cNvGraphicFramePr>
            <p:nvPr/>
          </p:nvGraphicFramePr>
          <p:xfrm>
            <a:off x="670" y="1953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3" name="Equation" r:id="rId22" imgW="355446" imgH="431613" progId="Equation.DSMT4">
                    <p:embed/>
                  </p:oleObj>
                </mc:Choice>
                <mc:Fallback>
                  <p:oleObj name="Equation" r:id="rId22" imgW="355446" imgH="431613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953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864" y="1896"/>
              <a:ext cx="18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/>
                <a:t>有公共切线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图 </a:t>
              </a:r>
              <a:endParaRPr lang="zh-CN" altLang="en-US" dirty="0"/>
            </a:p>
          </p:txBody>
        </p:sp>
        <p:sp>
          <p:nvSpPr>
            <p:cNvPr id="7227" name="Rectangle 59"/>
            <p:cNvSpPr>
              <a:spLocks noChangeArrowheads="1"/>
            </p:cNvSpPr>
            <p:nvPr/>
          </p:nvSpPr>
          <p:spPr bwMode="auto">
            <a:xfrm>
              <a:off x="380" y="1896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点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56176" y="5805264"/>
                <a:ext cx="2448272" cy="644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805264"/>
                <a:ext cx="2448272" cy="64421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1"/>
              <p:cNvSpPr txBox="1"/>
              <p:nvPr/>
            </p:nvSpPr>
            <p:spPr>
              <a:xfrm>
                <a:off x="971600" y="476672"/>
                <a:ext cx="2664296" cy="87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𝝋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6672"/>
                <a:ext cx="2664296" cy="87395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588224" y="26064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</a:rPr>
              <a:t>左右分别为两等值线切线斜率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81188"/>
              </p:ext>
            </p:extLst>
          </p:nvPr>
        </p:nvGraphicFramePr>
        <p:xfrm>
          <a:off x="2195736" y="692696"/>
          <a:ext cx="469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7" name="Equation" r:id="rId3" imgW="4699000" imgH="393700" progId="Equation.DSMT4">
                  <p:embed/>
                </p:oleObj>
              </mc:Choice>
              <mc:Fallback>
                <p:oleObj name="Equation" r:id="rId3" imgW="4699000" imgH="3937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92696"/>
                        <a:ext cx="4699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8" name="Group 46"/>
          <p:cNvGrpSpPr>
            <a:grpSpLocks/>
          </p:cNvGrpSpPr>
          <p:nvPr/>
        </p:nvGrpSpPr>
        <p:grpSpPr bwMode="auto">
          <a:xfrm>
            <a:off x="611560" y="1196752"/>
            <a:ext cx="7561262" cy="519112"/>
            <a:chOff x="419" y="697"/>
            <a:chExt cx="4763" cy="327"/>
          </a:xfrm>
        </p:grpSpPr>
        <p:sp>
          <p:nvSpPr>
            <p:cNvPr id="8234" name="Text Box 42"/>
            <p:cNvSpPr txBox="1">
              <a:spLocks noChangeArrowheads="1"/>
            </p:cNvSpPr>
            <p:nvPr/>
          </p:nvSpPr>
          <p:spPr bwMode="auto">
            <a:xfrm>
              <a:off x="419" y="697"/>
              <a:ext cx="47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在点                     处恰好满足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8236" name="Object 44"/>
            <p:cNvGraphicFramePr>
              <a:graphicFrameLocks noChangeAspect="1"/>
            </p:cNvGraphicFramePr>
            <p:nvPr/>
          </p:nvGraphicFramePr>
          <p:xfrm>
            <a:off x="1002" y="734"/>
            <a:ext cx="10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" name="Equation" r:id="rId5" imgW="1651000" imgH="431800" progId="Equation.DSMT4">
                    <p:embed/>
                  </p:oleObj>
                </mc:Choice>
                <mc:Fallback>
                  <p:oleObj name="Equation" r:id="rId5" imgW="1651000" imgH="4318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734"/>
                          <a:ext cx="104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3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65278"/>
              </p:ext>
            </p:extLst>
          </p:nvPr>
        </p:nvGraphicFramePr>
        <p:xfrm>
          <a:off x="1691680" y="1844824"/>
          <a:ext cx="6197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9" name="Equation" r:id="rId7" imgW="6197600" imgH="1727200" progId="Equation.DSMT4">
                  <p:embed/>
                </p:oleObj>
              </mc:Choice>
              <mc:Fallback>
                <p:oleObj name="Equation" r:id="rId7" imgW="6197600" imgH="17272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44824"/>
                        <a:ext cx="6197600" cy="172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41" name="Group 49"/>
          <p:cNvGrpSpPr>
            <a:grpSpLocks/>
          </p:cNvGrpSpPr>
          <p:nvPr/>
        </p:nvGrpSpPr>
        <p:grpSpPr bwMode="auto">
          <a:xfrm>
            <a:off x="646113" y="3673475"/>
            <a:ext cx="7978775" cy="519113"/>
            <a:chOff x="407" y="2314"/>
            <a:chExt cx="5026" cy="327"/>
          </a:xfrm>
        </p:grpSpPr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407" y="2314"/>
              <a:ext cx="50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也就是说</a:t>
              </a:r>
              <a:r>
                <a:rPr lang="en-US" altLang="zh-CN"/>
                <a:t>,  (2) </a:t>
              </a:r>
              <a:r>
                <a:rPr lang="zh-CN" altLang="en-US"/>
                <a:t>式是函数                 在其极值点处所  </a:t>
              </a:r>
            </a:p>
          </p:txBody>
        </p:sp>
        <p:graphicFrame>
          <p:nvGraphicFramePr>
            <p:cNvPr id="8240" name="Object 48"/>
            <p:cNvGraphicFramePr>
              <a:graphicFrameLocks noChangeAspect="1"/>
            </p:cNvGraphicFramePr>
            <p:nvPr/>
          </p:nvGraphicFramePr>
          <p:xfrm>
            <a:off x="2771" y="2387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" name="Equation" r:id="rId9" imgW="1435100" imgH="393700" progId="Equation.DSMT4">
                    <p:embed/>
                  </p:oleObj>
                </mc:Choice>
                <mc:Fallback>
                  <p:oleObj name="Equation" r:id="rId9" imgW="14351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2387"/>
                          <a:ext cx="90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42" name="Rectangle 50"/>
          <p:cNvSpPr>
            <a:spLocks noChangeArrowheads="1"/>
          </p:cNvSpPr>
          <p:nvPr/>
        </p:nvSpPr>
        <p:spPr bwMode="auto">
          <a:xfrm>
            <a:off x="655638" y="4070350"/>
            <a:ext cx="7593012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/>
              <a:t>满足的必要条件</a:t>
            </a:r>
            <a:r>
              <a:rPr lang="en-US" altLang="zh-CN"/>
              <a:t>.  </a:t>
            </a:r>
            <a:r>
              <a:rPr lang="zh-CN" altLang="en-US"/>
              <a:t>由此产生了一个重要思想</a:t>
            </a:r>
            <a:r>
              <a:rPr lang="en-US" altLang="zh-CN"/>
              <a:t>:       </a:t>
            </a:r>
          </a:p>
        </p:txBody>
      </p:sp>
      <p:grpSp>
        <p:nvGrpSpPr>
          <p:cNvPr id="8245" name="Group 53"/>
          <p:cNvGrpSpPr>
            <a:grpSpLocks/>
          </p:cNvGrpSpPr>
          <p:nvPr/>
        </p:nvGrpSpPr>
        <p:grpSpPr bwMode="auto">
          <a:xfrm>
            <a:off x="665163" y="4954588"/>
            <a:ext cx="7889875" cy="519112"/>
            <a:chOff x="419" y="3121"/>
            <a:chExt cx="4970" cy="327"/>
          </a:xfrm>
        </p:grpSpPr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419" y="3121"/>
              <a:ext cx="49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</a:rPr>
                <a:t>通过引入辅助函数                    把条件极值问题 </a:t>
              </a:r>
              <a:r>
                <a:rPr lang="en-US" altLang="zh-CN">
                  <a:solidFill>
                    <a:srgbClr val="0000FF"/>
                  </a:solidFill>
                </a:rPr>
                <a:t>(1) </a:t>
              </a:r>
            </a:p>
          </p:txBody>
        </p:sp>
        <p:graphicFrame>
          <p:nvGraphicFramePr>
            <p:cNvPr id="8244" name="Object 52"/>
            <p:cNvGraphicFramePr>
              <a:graphicFrameLocks noChangeAspect="1"/>
            </p:cNvGraphicFramePr>
            <p:nvPr/>
          </p:nvGraphicFramePr>
          <p:xfrm>
            <a:off x="2316" y="3188"/>
            <a:ext cx="9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" name="Equation" r:id="rId11" imgW="1524000" imgH="393700" progId="Equation.DSMT4">
                    <p:embed/>
                  </p:oleObj>
                </mc:Choice>
                <mc:Fallback>
                  <p:oleObj name="Equation" r:id="rId11" imgW="1524000" imgH="3937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188"/>
                          <a:ext cx="96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665163" y="561181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转化成为关于这个辅助函数的普通极值问题</a:t>
            </a:r>
            <a:r>
              <a:rPr lang="en-US" altLang="zh-CN">
                <a:solidFill>
                  <a:srgbClr val="0000FF"/>
                </a:solidFill>
              </a:rPr>
              <a:t>.       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58813" y="457200"/>
            <a:ext cx="7948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(B)  </a:t>
            </a:r>
            <a:r>
              <a:rPr kumimoji="1" lang="zh-CN" altLang="en-US">
                <a:solidFill>
                  <a:srgbClr val="0000FF"/>
                </a:solidFill>
              </a:rPr>
              <a:t>拉格朗日乘数法  </a:t>
            </a:r>
            <a:r>
              <a:rPr kumimoji="1" lang="zh-CN" altLang="en-US"/>
              <a:t>对于前面定义中所设的一般  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592138" y="1087438"/>
            <a:ext cx="738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目标</a:t>
            </a:r>
            <a:r>
              <a:rPr lang="zh-CN" altLang="en-US"/>
              <a:t>函数和约束条件组</a:t>
            </a:r>
            <a:r>
              <a:rPr lang="en-US" altLang="zh-CN"/>
              <a:t>,  </a:t>
            </a:r>
            <a:r>
              <a:rPr lang="zh-CN" altLang="en-US"/>
              <a:t>应引入辅助函数          </a:t>
            </a:r>
          </a:p>
        </p:txBody>
      </p:sp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643361"/>
              </p:ext>
            </p:extLst>
          </p:nvPr>
        </p:nvGraphicFramePr>
        <p:xfrm>
          <a:off x="1392238" y="2278063"/>
          <a:ext cx="695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Equation" r:id="rId3" imgW="6959520" imgH="977760" progId="Equation.DSMT4">
                  <p:embed/>
                </p:oleObj>
              </mc:Choice>
              <mc:Fallback>
                <p:oleObj name="Equation" r:id="rId3" imgW="6959520" imgH="97776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278063"/>
                        <a:ext cx="69596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654050" y="3357563"/>
            <a:ext cx="7829550" cy="519112"/>
            <a:chOff x="412" y="2151"/>
            <a:chExt cx="4932" cy="327"/>
          </a:xfrm>
        </p:grpSpPr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412" y="2151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称此函数为</a:t>
              </a:r>
              <a:r>
                <a:rPr lang="zh-CN" altLang="en-US">
                  <a:solidFill>
                    <a:srgbClr val="0000FF"/>
                  </a:solidFill>
                </a:rPr>
                <a:t>拉格朗日函数</a:t>
              </a:r>
              <a:r>
                <a:rPr lang="en-US" altLang="zh-CN"/>
                <a:t>,  </a:t>
              </a:r>
              <a:r>
                <a:rPr lang="zh-CN" altLang="en-US"/>
                <a:t>其中                        称   </a:t>
              </a:r>
            </a:p>
          </p:txBody>
        </p:sp>
        <p:graphicFrame>
          <p:nvGraphicFramePr>
            <p:cNvPr id="9246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5485633"/>
                </p:ext>
              </p:extLst>
            </p:nvPr>
          </p:nvGraphicFramePr>
          <p:xfrm>
            <a:off x="3610" y="2178"/>
            <a:ext cx="1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8" name="Equation" r:id="rId5" imgW="1981080" imgH="431640" progId="Equation.DSMT4">
                    <p:embed/>
                  </p:oleObj>
                </mc:Choice>
                <mc:Fallback>
                  <p:oleObj name="Equation" r:id="rId5" imgW="1981080" imgH="43164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2178"/>
                          <a:ext cx="124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55638" y="3995738"/>
            <a:ext cx="334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为</a:t>
            </a:r>
            <a:r>
              <a:rPr lang="zh-CN" altLang="en-US">
                <a:solidFill>
                  <a:srgbClr val="0000FF"/>
                </a:solidFill>
              </a:rPr>
              <a:t>拉格朗日乘数</a:t>
            </a:r>
            <a:r>
              <a:rPr lang="en-US" altLang="zh-CN"/>
              <a:t>.                   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636588" y="4613275"/>
            <a:ext cx="7640637" cy="577850"/>
            <a:chOff x="401" y="2906"/>
            <a:chExt cx="4813" cy="364"/>
          </a:xfrm>
        </p:grpSpPr>
        <p:graphicFrame>
          <p:nvGraphicFramePr>
            <p:cNvPr id="9249" name="Object 33"/>
            <p:cNvGraphicFramePr>
              <a:graphicFrameLocks noChangeAspect="1"/>
            </p:cNvGraphicFramePr>
            <p:nvPr/>
          </p:nvGraphicFramePr>
          <p:xfrm>
            <a:off x="4422" y="2958"/>
            <a:ext cx="7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" name="Equation" r:id="rId7" imgW="1256755" imgH="495085" progId="Equation.DSMT4">
                    <p:embed/>
                  </p:oleObj>
                </mc:Choice>
                <mc:Fallback>
                  <p:oleObj name="Equation" r:id="rId7" imgW="1256755" imgH="495085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958"/>
                          <a:ext cx="79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401" y="2906"/>
              <a:ext cx="4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定理 </a:t>
              </a:r>
              <a:r>
                <a:rPr lang="en-US" altLang="zh-CN">
                  <a:solidFill>
                    <a:srgbClr val="FF0000"/>
                  </a:solidFill>
                </a:rPr>
                <a:t>18.6  </a:t>
              </a:r>
              <a:r>
                <a:rPr lang="zh-CN" altLang="en-US"/>
                <a:t>设上述条件极值问题中的函数    </a:t>
              </a:r>
            </a:p>
          </p:txBody>
        </p:sp>
      </p:grpSp>
      <p:grpSp>
        <p:nvGrpSpPr>
          <p:cNvPr id="9255" name="Group 39"/>
          <p:cNvGrpSpPr>
            <a:grpSpLocks/>
          </p:cNvGrpSpPr>
          <p:nvPr/>
        </p:nvGrpSpPr>
        <p:grpSpPr bwMode="auto">
          <a:xfrm>
            <a:off x="800100" y="5281613"/>
            <a:ext cx="7834313" cy="519112"/>
            <a:chOff x="504" y="3327"/>
            <a:chExt cx="4935" cy="327"/>
          </a:xfrm>
        </p:grpSpPr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1857" y="3327"/>
              <a:ext cx="3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在区域 </a:t>
              </a:r>
              <a:r>
                <a:rPr lang="en-US" altLang="zh-CN" i="1"/>
                <a:t>D</a:t>
              </a:r>
              <a:r>
                <a:rPr lang="zh-CN" altLang="en-US"/>
                <a:t>上有连续一阶偏导数</a:t>
              </a:r>
              <a:r>
                <a:rPr lang="en-US" altLang="zh-CN"/>
                <a:t>.  </a:t>
              </a:r>
              <a:r>
                <a:rPr lang="zh-CN" altLang="en-US"/>
                <a:t>若   </a:t>
              </a:r>
              <a:endParaRPr lang="zh-CN" altLang="en-US" i="1"/>
            </a:p>
          </p:txBody>
        </p:sp>
        <p:graphicFrame>
          <p:nvGraphicFramePr>
            <p:cNvPr id="925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512715"/>
                </p:ext>
              </p:extLst>
            </p:nvPr>
          </p:nvGraphicFramePr>
          <p:xfrm>
            <a:off x="504" y="3364"/>
            <a:ext cx="13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0" name="Equation" r:id="rId9" imgW="2095200" imgH="393480" progId="Equation.DSMT4">
                    <p:embed/>
                  </p:oleObj>
                </mc:Choice>
                <mc:Fallback>
                  <p:oleObj name="Equation" r:id="rId9" imgW="2095200" imgH="39348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3364"/>
                          <a:ext cx="13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5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59738"/>
              </p:ext>
            </p:extLst>
          </p:nvPr>
        </p:nvGraphicFramePr>
        <p:xfrm>
          <a:off x="1363663" y="1773238"/>
          <a:ext cx="542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" name="Equation" r:id="rId11" imgW="5422680" imgH="482400" progId="Equation.DSMT4">
                  <p:embed/>
                </p:oleObj>
              </mc:Choice>
              <mc:Fallback>
                <p:oleObj name="Equation" r:id="rId11" imgW="5422680" imgH="4824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1773238"/>
                        <a:ext cx="542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0" name="Group 20"/>
          <p:cNvGrpSpPr>
            <a:grpSpLocks/>
          </p:cNvGrpSpPr>
          <p:nvPr/>
        </p:nvGrpSpPr>
        <p:grpSpPr bwMode="auto">
          <a:xfrm>
            <a:off x="611560" y="476672"/>
            <a:ext cx="8225036" cy="523876"/>
            <a:chOff x="664" y="572"/>
            <a:chExt cx="4944" cy="330"/>
          </a:xfrm>
        </p:grpSpPr>
        <p:graphicFrame>
          <p:nvGraphicFramePr>
            <p:cNvPr id="102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066840"/>
                </p:ext>
              </p:extLst>
            </p:nvPr>
          </p:nvGraphicFramePr>
          <p:xfrm>
            <a:off x="1616" y="572"/>
            <a:ext cx="21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1" name="Equation" r:id="rId3" imgW="3365280" imgH="507960" progId="Equation.DSMT4">
                    <p:embed/>
                  </p:oleObj>
                </mc:Choice>
                <mc:Fallback>
                  <p:oleObj name="Equation" r:id="rId3" imgW="3365280" imgH="50796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572"/>
                          <a:ext cx="211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664" y="572"/>
              <a:ext cx="4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/>
                <a:t>D </a:t>
              </a:r>
              <a:r>
                <a:rPr lang="zh-CN" altLang="en-US" dirty="0"/>
                <a:t>的内点                        </a:t>
              </a:r>
              <a:r>
                <a:rPr lang="zh-CN" altLang="en-US" dirty="0" smtClean="0"/>
                <a:t>                </a:t>
              </a:r>
              <a:r>
                <a:rPr lang="zh-CN" altLang="en-US" dirty="0"/>
                <a:t>是该条件极值问 </a:t>
              </a:r>
            </a:p>
          </p:txBody>
        </p:sp>
      </p:grp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674688" y="1100138"/>
            <a:ext cx="310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题的极值点</a:t>
            </a:r>
            <a:r>
              <a:rPr lang="en-US" altLang="zh-CN"/>
              <a:t>,  </a:t>
            </a:r>
            <a:r>
              <a:rPr lang="zh-CN" altLang="en-US"/>
              <a:t>且</a:t>
            </a:r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1516922" y="5589240"/>
            <a:ext cx="6836586" cy="520700"/>
            <a:chOff x="1044" y="3102"/>
            <a:chExt cx="3916" cy="328"/>
          </a:xfrm>
        </p:grpSpPr>
        <p:graphicFrame>
          <p:nvGraphicFramePr>
            <p:cNvPr id="1026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2747500"/>
                </p:ext>
              </p:extLst>
            </p:nvPr>
          </p:nvGraphicFramePr>
          <p:xfrm>
            <a:off x="1044" y="3102"/>
            <a:ext cx="188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2" name="Equation" r:id="rId5" imgW="2997000" imgH="520560" progId="Equation.DSMT4">
                    <p:embed/>
                  </p:oleObj>
                </mc:Choice>
                <mc:Fallback>
                  <p:oleObj name="Equation" r:id="rId5" imgW="2997000" imgH="52056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102"/>
                          <a:ext cx="188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334317"/>
                </p:ext>
              </p:extLst>
            </p:nvPr>
          </p:nvGraphicFramePr>
          <p:xfrm>
            <a:off x="3000" y="3102"/>
            <a:ext cx="196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3" name="Equation" r:id="rId7" imgW="3111480" imgH="520560" progId="Equation.DSMT4">
                    <p:embed/>
                  </p:oleObj>
                </mc:Choice>
                <mc:Fallback>
                  <p:oleObj name="Equation" r:id="rId7" imgW="3111480" imgH="52056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102"/>
                          <a:ext cx="196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683289" y="4725674"/>
            <a:ext cx="8460957" cy="548989"/>
            <a:chOff x="744" y="2581"/>
            <a:chExt cx="4768" cy="515"/>
          </a:xfrm>
        </p:grpSpPr>
        <p:graphicFrame>
          <p:nvGraphicFramePr>
            <p:cNvPr id="10262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2762110"/>
                </p:ext>
              </p:extLst>
            </p:nvPr>
          </p:nvGraphicFramePr>
          <p:xfrm>
            <a:off x="2327" y="2581"/>
            <a:ext cx="1631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4" name="Equation" r:id="rId9" imgW="2997000" imgH="520560" progId="Equation.DSMT4">
                    <p:embed/>
                  </p:oleObj>
                </mc:Choice>
                <mc:Fallback>
                  <p:oleObj name="Equation" r:id="rId9" imgW="2997000" imgH="52056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2581"/>
                          <a:ext cx="1631" cy="5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744" y="2581"/>
              <a:ext cx="4768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则存在 </a:t>
              </a:r>
              <a:r>
                <a:rPr lang="en-US" altLang="zh-CN" i="1" dirty="0"/>
                <a:t>m</a:t>
              </a:r>
              <a:r>
                <a:rPr lang="en-US" altLang="zh-CN" dirty="0"/>
                <a:t> </a:t>
              </a:r>
              <a:r>
                <a:rPr lang="zh-CN" altLang="en-US" dirty="0"/>
                <a:t>个常数                                     </a:t>
              </a:r>
              <a:r>
                <a:rPr lang="zh-CN" altLang="en-US" dirty="0" smtClean="0"/>
                <a:t> 使得           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19672" y="1844824"/>
                <a:ext cx="4956550" cy="2191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𝒓𝒂𝒏𝒌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44824"/>
                <a:ext cx="4956550" cy="219169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1313</Words>
  <Application>Microsoft Office PowerPoint</Application>
  <PresentationFormat>全屏显示(4:3)</PresentationFormat>
  <Paragraphs>167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华文新魏</vt:lpstr>
      <vt:lpstr>隶书</vt:lpstr>
      <vt:lpstr>宋体</vt:lpstr>
      <vt:lpstr>Arial</vt:lpstr>
      <vt:lpstr>Cambria Math</vt:lpstr>
      <vt:lpstr>Times New Roman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yhmao</dc:creator>
  <cp:lastModifiedBy>Windows 用户</cp:lastModifiedBy>
  <cp:revision>150</cp:revision>
  <dcterms:created xsi:type="dcterms:W3CDTF">2005-08-20T15:02:25Z</dcterms:created>
  <dcterms:modified xsi:type="dcterms:W3CDTF">2024-04-18T00:21:25Z</dcterms:modified>
</cp:coreProperties>
</file>