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1" r:id="rId24"/>
    <p:sldId id="282" r:id="rId25"/>
  </p:sldIdLst>
  <p:sldSz cx="9144000" cy="6858000" type="screen4x3"/>
  <p:notesSz cx="9823450" cy="6808788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92442" autoAdjust="0"/>
  </p:normalViewPr>
  <p:slideViewPr>
    <p:cSldViewPr>
      <p:cViewPr varScale="1">
        <p:scale>
          <a:sx n="100" d="100"/>
          <a:sy n="100" d="100"/>
        </p:scale>
        <p:origin x="19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image" Target="../media/image83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12" Type="http://schemas.openxmlformats.org/officeDocument/2006/relationships/image" Target="../media/image53.wmf"/><Relationship Id="rId2" Type="http://schemas.openxmlformats.org/officeDocument/2006/relationships/image" Target="../media/image73.wmf"/><Relationship Id="rId16" Type="http://schemas.openxmlformats.org/officeDocument/2006/relationships/image" Target="../media/image86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11" Type="http://schemas.openxmlformats.org/officeDocument/2006/relationships/image" Target="../media/image82.wmf"/><Relationship Id="rId5" Type="http://schemas.openxmlformats.org/officeDocument/2006/relationships/image" Target="../media/image76.wmf"/><Relationship Id="rId15" Type="http://schemas.openxmlformats.org/officeDocument/2006/relationships/image" Target="../media/image85.wmf"/><Relationship Id="rId10" Type="http://schemas.openxmlformats.org/officeDocument/2006/relationships/image" Target="../media/image81.wmf"/><Relationship Id="rId4" Type="http://schemas.openxmlformats.org/officeDocument/2006/relationships/image" Target="../media/image75.wmf"/><Relationship Id="rId9" Type="http://schemas.openxmlformats.org/officeDocument/2006/relationships/image" Target="../media/image80.wmf"/><Relationship Id="rId14" Type="http://schemas.openxmlformats.org/officeDocument/2006/relationships/image" Target="../media/image8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53.wmf"/><Relationship Id="rId1" Type="http://schemas.openxmlformats.org/officeDocument/2006/relationships/image" Target="../media/image87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10" Type="http://schemas.openxmlformats.org/officeDocument/2006/relationships/image" Target="../media/image104.wmf"/><Relationship Id="rId4" Type="http://schemas.openxmlformats.org/officeDocument/2006/relationships/image" Target="../media/image98.wmf"/><Relationship Id="rId9" Type="http://schemas.openxmlformats.org/officeDocument/2006/relationships/image" Target="../media/image10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4" Type="http://schemas.openxmlformats.org/officeDocument/2006/relationships/image" Target="../media/image12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4" Type="http://schemas.openxmlformats.org/officeDocument/2006/relationships/image" Target="../media/image14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4" Type="http://schemas.openxmlformats.org/officeDocument/2006/relationships/image" Target="../media/image14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7.wmf"/><Relationship Id="rId1" Type="http://schemas.openxmlformats.org/officeDocument/2006/relationships/image" Target="../media/image158.wmf"/><Relationship Id="rId6" Type="http://schemas.openxmlformats.org/officeDocument/2006/relationships/image" Target="../media/image161.wmf"/><Relationship Id="rId5" Type="http://schemas.openxmlformats.org/officeDocument/2006/relationships/image" Target="../media/image151.wmf"/><Relationship Id="rId4" Type="http://schemas.openxmlformats.org/officeDocument/2006/relationships/image" Target="../media/image16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5.wmf"/><Relationship Id="rId3" Type="http://schemas.openxmlformats.org/officeDocument/2006/relationships/image" Target="../media/image10.wmf"/><Relationship Id="rId7" Type="http://schemas.openxmlformats.org/officeDocument/2006/relationships/image" Target="../media/image19.wmf"/><Relationship Id="rId12" Type="http://schemas.openxmlformats.org/officeDocument/2006/relationships/image" Target="../media/image24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Relationship Id="rId14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25.wmf"/><Relationship Id="rId5" Type="http://schemas.openxmlformats.org/officeDocument/2006/relationships/image" Target="../media/image3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2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32.wmf"/><Relationship Id="rId1" Type="http://schemas.openxmlformats.org/officeDocument/2006/relationships/image" Target="../media/image42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53.wmf"/><Relationship Id="rId7" Type="http://schemas.openxmlformats.org/officeDocument/2006/relationships/image" Target="../media/image64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7.wmf"/><Relationship Id="rId7" Type="http://schemas.openxmlformats.org/officeDocument/2006/relationships/image" Target="../media/image70.wmf"/><Relationship Id="rId2" Type="http://schemas.openxmlformats.org/officeDocument/2006/relationships/image" Target="../media/image66.wmf"/><Relationship Id="rId1" Type="http://schemas.openxmlformats.org/officeDocument/2006/relationships/image" Target="../media/image10.wmf"/><Relationship Id="rId6" Type="http://schemas.openxmlformats.org/officeDocument/2006/relationships/image" Target="../media/image53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560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64188" y="0"/>
            <a:ext cx="42576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67475"/>
            <a:ext cx="42560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64188" y="6467475"/>
            <a:ext cx="42576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latin typeface="Arial" panose="020B0604020202020204" pitchFamily="34" charset="0"/>
              </a:defRPr>
            </a:lvl1pPr>
          </a:lstStyle>
          <a:p>
            <a:fld id="{8A4825EA-3237-424A-85F9-1192E9A98A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6910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560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64188" y="0"/>
            <a:ext cx="42576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09925" y="511175"/>
            <a:ext cx="3403600" cy="2552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2663" y="3233738"/>
            <a:ext cx="7858125" cy="306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67475"/>
            <a:ext cx="42560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64188" y="6467475"/>
            <a:ext cx="42576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latin typeface="Arial" panose="020B0604020202020204" pitchFamily="34" charset="0"/>
              </a:defRPr>
            </a:lvl1pPr>
          </a:lstStyle>
          <a:p>
            <a:fld id="{F06667B7-DAE2-4F83-BB15-662B46235A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3030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99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90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33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31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609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06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39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41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074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1493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944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val 2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返回</a:t>
            </a:r>
          </a:p>
        </p:txBody>
      </p:sp>
      <p:sp>
        <p:nvSpPr>
          <p:cNvPr id="4099" name="Oval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390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后页</a:t>
            </a:r>
          </a:p>
        </p:txBody>
      </p:sp>
      <p:sp>
        <p:nvSpPr>
          <p:cNvPr id="4100" name="Oval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246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前页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slide" Target="slide12.xml"/><Relationship Id="rId15" Type="http://schemas.openxmlformats.org/officeDocument/2006/relationships/oleObject" Target="../embeddings/oleObject6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2.wmf"/><Relationship Id="rId9" Type="http://schemas.openxmlformats.org/officeDocument/2006/relationships/image" Target="../media/image4.wmf"/><Relationship Id="rId14" Type="http://schemas.openxmlformats.org/officeDocument/2006/relationships/slide" Target="slide1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79.wmf"/><Relationship Id="rId26" Type="http://schemas.openxmlformats.org/officeDocument/2006/relationships/oleObject" Target="../embeddings/oleObject92.bin"/><Relationship Id="rId39" Type="http://schemas.openxmlformats.org/officeDocument/2006/relationships/oleObject" Target="../embeddings/oleObject102.bin"/><Relationship Id="rId3" Type="http://schemas.openxmlformats.org/officeDocument/2006/relationships/oleObject" Target="../embeddings/oleObject80.bin"/><Relationship Id="rId21" Type="http://schemas.openxmlformats.org/officeDocument/2006/relationships/oleObject" Target="../embeddings/oleObject89.bin"/><Relationship Id="rId34" Type="http://schemas.openxmlformats.org/officeDocument/2006/relationships/image" Target="../media/image53.wmf"/><Relationship Id="rId42" Type="http://schemas.openxmlformats.org/officeDocument/2006/relationships/oleObject" Target="../embeddings/oleObject104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87.bin"/><Relationship Id="rId25" Type="http://schemas.openxmlformats.org/officeDocument/2006/relationships/oleObject" Target="../embeddings/oleObject91.bin"/><Relationship Id="rId33" Type="http://schemas.openxmlformats.org/officeDocument/2006/relationships/oleObject" Target="../embeddings/oleObject99.bin"/><Relationship Id="rId38" Type="http://schemas.openxmlformats.org/officeDocument/2006/relationships/image" Target="../media/image8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8.wmf"/><Relationship Id="rId20" Type="http://schemas.openxmlformats.org/officeDocument/2006/relationships/image" Target="../media/image80.wmf"/><Relationship Id="rId29" Type="http://schemas.openxmlformats.org/officeDocument/2006/relationships/oleObject" Target="../embeddings/oleObject95.bin"/><Relationship Id="rId41" Type="http://schemas.openxmlformats.org/officeDocument/2006/relationships/image" Target="../media/image8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84.bin"/><Relationship Id="rId24" Type="http://schemas.openxmlformats.org/officeDocument/2006/relationships/image" Target="../media/image82.wmf"/><Relationship Id="rId32" Type="http://schemas.openxmlformats.org/officeDocument/2006/relationships/oleObject" Target="../embeddings/oleObject98.bin"/><Relationship Id="rId37" Type="http://schemas.openxmlformats.org/officeDocument/2006/relationships/oleObject" Target="../embeddings/oleObject101.bin"/><Relationship Id="rId40" Type="http://schemas.openxmlformats.org/officeDocument/2006/relationships/oleObject" Target="../embeddings/oleObject103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23" Type="http://schemas.openxmlformats.org/officeDocument/2006/relationships/oleObject" Target="../embeddings/oleObject90.bin"/><Relationship Id="rId28" Type="http://schemas.openxmlformats.org/officeDocument/2006/relationships/oleObject" Target="../embeddings/oleObject94.bin"/><Relationship Id="rId36" Type="http://schemas.openxmlformats.org/officeDocument/2006/relationships/image" Target="../media/image83.wmf"/><Relationship Id="rId10" Type="http://schemas.openxmlformats.org/officeDocument/2006/relationships/image" Target="../media/image75.wmf"/><Relationship Id="rId19" Type="http://schemas.openxmlformats.org/officeDocument/2006/relationships/oleObject" Target="../embeddings/oleObject88.bin"/><Relationship Id="rId31" Type="http://schemas.openxmlformats.org/officeDocument/2006/relationships/oleObject" Target="../embeddings/oleObject97.bin"/><Relationship Id="rId44" Type="http://schemas.openxmlformats.org/officeDocument/2006/relationships/oleObject" Target="../embeddings/oleObject105.bin"/><Relationship Id="rId4" Type="http://schemas.openxmlformats.org/officeDocument/2006/relationships/image" Target="../media/image72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77.wmf"/><Relationship Id="rId22" Type="http://schemas.openxmlformats.org/officeDocument/2006/relationships/image" Target="../media/image81.wmf"/><Relationship Id="rId27" Type="http://schemas.openxmlformats.org/officeDocument/2006/relationships/oleObject" Target="../embeddings/oleObject93.bin"/><Relationship Id="rId30" Type="http://schemas.openxmlformats.org/officeDocument/2006/relationships/oleObject" Target="../embeddings/oleObject96.bin"/><Relationship Id="rId35" Type="http://schemas.openxmlformats.org/officeDocument/2006/relationships/oleObject" Target="../embeddings/oleObject100.bin"/><Relationship Id="rId43" Type="http://schemas.openxmlformats.org/officeDocument/2006/relationships/image" Target="../media/image8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89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9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9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102.wmf"/><Relationship Id="rId3" Type="http://schemas.openxmlformats.org/officeDocument/2006/relationships/oleObject" Target="../embeddings/oleObject115.bin"/><Relationship Id="rId21" Type="http://schemas.openxmlformats.org/officeDocument/2006/relationships/oleObject" Target="../embeddings/oleObject124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99.wmf"/><Relationship Id="rId1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wmf"/><Relationship Id="rId20" Type="http://schemas.openxmlformats.org/officeDocument/2006/relationships/image" Target="../media/image10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10" Type="http://schemas.openxmlformats.org/officeDocument/2006/relationships/image" Target="../media/image98.wmf"/><Relationship Id="rId19" Type="http://schemas.openxmlformats.org/officeDocument/2006/relationships/oleObject" Target="../embeddings/oleObject123.bin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00.wmf"/><Relationship Id="rId22" Type="http://schemas.openxmlformats.org/officeDocument/2006/relationships/image" Target="../media/image10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12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09.wmf"/><Relationship Id="rId17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1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1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1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41.bin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2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43.bin"/><Relationship Id="rId10" Type="http://schemas.openxmlformats.org/officeDocument/2006/relationships/image" Target="../media/image125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4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4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oleObject" Target="../embeddings/oleObject156.bin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0" Type="http://schemas.openxmlformats.org/officeDocument/2006/relationships/image" Target="../media/image134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3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58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6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62.bin"/><Relationship Id="rId10" Type="http://schemas.openxmlformats.org/officeDocument/2006/relationships/image" Target="../media/image144.w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6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70.bin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6.bin"/><Relationship Id="rId10" Type="http://schemas.openxmlformats.org/officeDocument/2006/relationships/image" Target="../media/image148.w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5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image" Target="../media/image155.wmf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12" Type="http://schemas.openxmlformats.org/officeDocument/2006/relationships/oleObject" Target="../embeddings/oleObject176.bin"/><Relationship Id="rId17" Type="http://schemas.openxmlformats.org/officeDocument/2006/relationships/image" Target="../media/image15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8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72.bin"/><Relationship Id="rId15" Type="http://schemas.openxmlformats.org/officeDocument/2006/relationships/image" Target="../media/image156.wmf"/><Relationship Id="rId10" Type="http://schemas.openxmlformats.org/officeDocument/2006/relationships/image" Target="../media/image154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74.bin"/><Relationship Id="rId14" Type="http://schemas.openxmlformats.org/officeDocument/2006/relationships/oleObject" Target="../embeddings/oleObject17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oleObject" Target="../embeddings/oleObject184.bin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80.bin"/><Relationship Id="rId10" Type="http://schemas.openxmlformats.org/officeDocument/2006/relationships/image" Target="../media/image160.wmf"/><Relationship Id="rId4" Type="http://schemas.openxmlformats.org/officeDocument/2006/relationships/image" Target="../media/image158.w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6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0.wmf"/><Relationship Id="rId26" Type="http://schemas.openxmlformats.org/officeDocument/2006/relationships/image" Target="../media/image24.w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29" Type="http://schemas.openxmlformats.org/officeDocument/2006/relationships/oleObject" Target="../embeddings/oleObject26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23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28" Type="http://schemas.openxmlformats.org/officeDocument/2006/relationships/image" Target="../media/image25.wmf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8.wmf"/><Relationship Id="rId22" Type="http://schemas.openxmlformats.org/officeDocument/2006/relationships/image" Target="../media/image22.wmf"/><Relationship Id="rId27" Type="http://schemas.openxmlformats.org/officeDocument/2006/relationships/oleObject" Target="../embeddings/oleObject25.bin"/><Relationship Id="rId30" Type="http://schemas.openxmlformats.org/officeDocument/2006/relationships/image" Target="../media/image2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4.bin"/><Relationship Id="rId25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1.bin"/><Relationship Id="rId24" Type="http://schemas.openxmlformats.org/officeDocument/2006/relationships/oleObject" Target="../embeddings/oleObject38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image" Target="../media/image36.wmf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2.wmf"/><Relationship Id="rId22" Type="http://schemas.openxmlformats.org/officeDocument/2006/relationships/oleObject" Target="../embeddings/oleObject3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2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48.png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5.wmf"/><Relationship Id="rId17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2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44.wmf"/><Relationship Id="rId19" Type="http://schemas.openxmlformats.org/officeDocument/2006/relationships/image" Target="../media/image49.png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4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8.bin"/><Relationship Id="rId18" Type="http://schemas.openxmlformats.org/officeDocument/2006/relationships/oleObject" Target="../embeddings/oleObject61.bin"/><Relationship Id="rId3" Type="http://schemas.openxmlformats.org/officeDocument/2006/relationships/oleObject" Target="../embeddings/oleObject53.bin"/><Relationship Id="rId21" Type="http://schemas.openxmlformats.org/officeDocument/2006/relationships/image" Target="../media/image58.wmf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20" Type="http://schemas.openxmlformats.org/officeDocument/2006/relationships/oleObject" Target="../embeddings/oleObject62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53.wmf"/><Relationship Id="rId19" Type="http://schemas.openxmlformats.org/officeDocument/2006/relationships/image" Target="../media/image57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62.wmf"/><Relationship Id="rId18" Type="http://schemas.openxmlformats.org/officeDocument/2006/relationships/oleObject" Target="../embeddings/oleObject71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0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image" Target="../media/image63.wmf"/><Relationship Id="rId10" Type="http://schemas.openxmlformats.org/officeDocument/2006/relationships/image" Target="../media/image61.wmf"/><Relationship Id="rId19" Type="http://schemas.openxmlformats.org/officeDocument/2006/relationships/image" Target="../media/image65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6.bin"/><Relationship Id="rId14" Type="http://schemas.openxmlformats.org/officeDocument/2006/relationships/oleObject" Target="../embeddings/oleObject6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71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68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5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547664" y="476672"/>
            <a:ext cx="59919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kumimoji="0" lang="en-US" altLang="zh-CN" sz="40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Ch19 §</a:t>
            </a:r>
            <a:r>
              <a:rPr kumimoji="0" lang="en-US" altLang="zh-CN" sz="4000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3  </a:t>
            </a:r>
            <a:r>
              <a:rPr kumimoji="0" lang="en-US" altLang="zh-CN" sz="40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0" lang="zh-CN" altLang="en-US" sz="4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欧 拉 积 分</a:t>
            </a:r>
            <a:r>
              <a:rPr kumimoji="0"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899592" y="1340768"/>
            <a:ext cx="7661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kumimoji="0" lang="zh-CN" altLang="en-US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在本节中我们将讨论由含参量反常积</a:t>
            </a:r>
            <a:r>
              <a:rPr kumimoji="0" lang="zh-CN" altLang="en-US" sz="36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分 </a:t>
            </a: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611560" y="2199308"/>
            <a:ext cx="7921253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kumimoji="0" lang="zh-CN" altLang="en-US" sz="3400" b="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定义的两个很重要的非</a:t>
            </a:r>
            <a:r>
              <a:rPr kumimoji="0" lang="zh-CN" altLang="en-US" sz="3400" b="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初等函数：</a:t>
            </a:r>
            <a:endParaRPr kumimoji="0" lang="en-US" altLang="zh-CN" sz="3400" b="0" dirty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104" name="Group 56"/>
          <p:cNvGrpSpPr>
            <a:grpSpLocks/>
          </p:cNvGrpSpPr>
          <p:nvPr/>
        </p:nvGrpSpPr>
        <p:grpSpPr bwMode="auto">
          <a:xfrm>
            <a:off x="1259632" y="3645024"/>
            <a:ext cx="2503488" cy="655637"/>
            <a:chOff x="767" y="2370"/>
            <a:chExt cx="1577" cy="413"/>
          </a:xfrm>
        </p:grpSpPr>
        <p:sp>
          <p:nvSpPr>
            <p:cNvPr id="2066" name="Rectangle 18"/>
            <p:cNvSpPr>
              <a:spLocks noChangeArrowheads="1"/>
            </p:cNvSpPr>
            <p:nvPr/>
          </p:nvSpPr>
          <p:spPr bwMode="auto">
            <a:xfrm>
              <a:off x="767" y="2379"/>
              <a:ext cx="70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kumimoji="0" lang="zh-CN" altLang="en-US" sz="3600" b="0" dirty="0"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一、</a:t>
              </a:r>
              <a:endParaRPr kumimoji="0" lang="zh-CN" altLang="en-US" sz="1800" b="0" dirty="0">
                <a:latin typeface="Arial" panose="020B0604020202020204" pitchFamily="34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67" name="Rectangle 19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>
              <a:off x="1119" y="2370"/>
              <a:ext cx="122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indent="6858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3600" b="0" dirty="0"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函数</a:t>
              </a:r>
              <a:endParaRPr kumimoji="0" lang="zh-CN" altLang="en-US" sz="1800" b="0" dirty="0"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065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7277699"/>
                </p:ext>
              </p:extLst>
            </p:nvPr>
          </p:nvGraphicFramePr>
          <p:xfrm>
            <a:off x="1374" y="2485"/>
            <a:ext cx="19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3" name="Equation" r:id="rId3" imgW="304560" imgH="342720" progId="Equation.DSMT4">
                    <p:embed/>
                  </p:oleObj>
                </mc:Choice>
                <mc:Fallback>
                  <p:oleObj name="Equation" r:id="rId3" imgW="304560" imgH="342720" progId="Equation.DSMT4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4" y="2485"/>
                          <a:ext cx="194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02" name="Group 54"/>
          <p:cNvGrpSpPr>
            <a:grpSpLocks/>
          </p:cNvGrpSpPr>
          <p:nvPr/>
        </p:nvGrpSpPr>
        <p:grpSpPr bwMode="auto">
          <a:xfrm>
            <a:off x="1259632" y="4293096"/>
            <a:ext cx="2368550" cy="646113"/>
            <a:chOff x="763" y="2800"/>
            <a:chExt cx="1492" cy="407"/>
          </a:xfrm>
        </p:grpSpPr>
        <p:sp>
          <p:nvSpPr>
            <p:cNvPr id="2068" name="Rectangle 20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131" y="2800"/>
              <a:ext cx="11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indent="6858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3600" b="0" dirty="0"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函数</a:t>
              </a:r>
              <a:endParaRPr kumimoji="0" lang="zh-CN" altLang="en-US" sz="1800" b="0" dirty="0"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1" name="Rectangle 23"/>
            <p:cNvSpPr>
              <a:spLocks noChangeArrowheads="1"/>
            </p:cNvSpPr>
            <p:nvPr/>
          </p:nvSpPr>
          <p:spPr bwMode="auto">
            <a:xfrm>
              <a:off x="763" y="2803"/>
              <a:ext cx="69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3600" b="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二</a:t>
              </a:r>
              <a:r>
                <a:rPr kumimoji="0" lang="zh-CN" altLang="en-US" sz="3600" b="0" dirty="0">
                  <a:solidFill>
                    <a:srgbClr val="FFFFCC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、</a:t>
              </a:r>
            </a:p>
          </p:txBody>
        </p:sp>
        <p:graphicFrame>
          <p:nvGraphicFramePr>
            <p:cNvPr id="2064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4818555"/>
                </p:ext>
              </p:extLst>
            </p:nvPr>
          </p:nvGraphicFramePr>
          <p:xfrm>
            <a:off x="1366" y="2911"/>
            <a:ext cx="203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4" name="Equation" r:id="rId6" imgW="317160" imgH="342720" progId="Equation.DSMT4">
                    <p:embed/>
                  </p:oleObj>
                </mc:Choice>
                <mc:Fallback>
                  <p:oleObj name="Equation" r:id="rId6" imgW="317160" imgH="342720" progId="Equation.DSMT4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6" y="2911"/>
                          <a:ext cx="203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94" name="Group 46"/>
          <p:cNvGrpSpPr>
            <a:grpSpLocks/>
          </p:cNvGrpSpPr>
          <p:nvPr/>
        </p:nvGrpSpPr>
        <p:grpSpPr bwMode="auto">
          <a:xfrm>
            <a:off x="899592" y="2924944"/>
            <a:ext cx="3521075" cy="655637"/>
            <a:chOff x="524" y="1821"/>
            <a:chExt cx="2218" cy="413"/>
          </a:xfrm>
        </p:grpSpPr>
        <p:grpSp>
          <p:nvGrpSpPr>
            <p:cNvPr id="2093" name="Group 45"/>
            <p:cNvGrpSpPr>
              <a:grpSpLocks/>
            </p:cNvGrpSpPr>
            <p:nvPr/>
          </p:nvGrpSpPr>
          <p:grpSpPr bwMode="auto">
            <a:xfrm>
              <a:off x="524" y="1830"/>
              <a:ext cx="1178" cy="404"/>
              <a:chOff x="524" y="1830"/>
              <a:chExt cx="1178" cy="404"/>
            </a:xfrm>
          </p:grpSpPr>
          <p:graphicFrame>
            <p:nvGraphicFramePr>
              <p:cNvPr id="2089" name="Object 4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45264726"/>
                  </p:ext>
                </p:extLst>
              </p:nvPr>
            </p:nvGraphicFramePr>
            <p:xfrm>
              <a:off x="524" y="1951"/>
              <a:ext cx="17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15" name="Equation" r:id="rId8" imgW="279360" imgH="317160" progId="Equation.DSMT4">
                      <p:embed/>
                    </p:oleObj>
                  </mc:Choice>
                  <mc:Fallback>
                    <p:oleObj name="Equation" r:id="rId8" imgW="279360" imgH="317160" progId="Equation.DSMT4">
                      <p:embed/>
                      <p:pic>
                        <p:nvPicPr>
                          <p:cNvPr id="0" name="Picture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4" y="1951"/>
                            <a:ext cx="176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90" name="Rectangle 42"/>
              <p:cNvSpPr>
                <a:spLocks noChangeArrowheads="1"/>
              </p:cNvSpPr>
              <p:nvPr/>
            </p:nvSpPr>
            <p:spPr bwMode="auto">
              <a:xfrm>
                <a:off x="700" y="1830"/>
                <a:ext cx="100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zh-CN" altLang="en-US" sz="3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函数和</a:t>
                </a:r>
                <a:r>
                  <a:rPr kumimoji="0" lang="zh-CN" altLang="en-US" sz="36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</a:p>
            </p:txBody>
          </p:sp>
        </p:grpSp>
        <p:grpSp>
          <p:nvGrpSpPr>
            <p:cNvPr id="2092" name="Group 44"/>
            <p:cNvGrpSpPr>
              <a:grpSpLocks/>
            </p:cNvGrpSpPr>
            <p:nvPr/>
          </p:nvGrpSpPr>
          <p:grpSpPr bwMode="auto">
            <a:xfrm>
              <a:off x="1659" y="1821"/>
              <a:ext cx="1083" cy="404"/>
              <a:chOff x="1659" y="1821"/>
              <a:chExt cx="1083" cy="404"/>
            </a:xfrm>
          </p:grpSpPr>
          <p:graphicFrame>
            <p:nvGraphicFramePr>
              <p:cNvPr id="2087" name="Object 3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89503136"/>
                  </p:ext>
                </p:extLst>
              </p:nvPr>
            </p:nvGraphicFramePr>
            <p:xfrm>
              <a:off x="1659" y="1941"/>
              <a:ext cx="264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16" name="Equation" r:id="rId10" imgW="419040" imgH="406080" progId="Equation.DSMT4">
                      <p:embed/>
                    </p:oleObj>
                  </mc:Choice>
                  <mc:Fallback>
                    <p:oleObj name="Equation" r:id="rId10" imgW="419040" imgH="406080" progId="Equation.DSMT4">
                      <p:embed/>
                      <p:pic>
                        <p:nvPicPr>
                          <p:cNvPr id="0" name="Picture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59" y="1941"/>
                            <a:ext cx="264" cy="2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91" name="Rectangle 43"/>
              <p:cNvSpPr>
                <a:spLocks noChangeArrowheads="1"/>
              </p:cNvSpPr>
              <p:nvPr/>
            </p:nvSpPr>
            <p:spPr bwMode="auto">
              <a:xfrm>
                <a:off x="1864" y="1821"/>
                <a:ext cx="87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zh-CN" altLang="en-US" sz="3400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函数</a:t>
                </a:r>
                <a:r>
                  <a:rPr kumimoji="0" lang="en-US" altLang="zh-CN" sz="3400" b="0" dirty="0">
                    <a:solidFill>
                      <a:srgbClr val="FFFF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.</a:t>
                </a:r>
                <a:r>
                  <a:rPr kumimoji="0" lang="en-US" altLang="zh-CN" sz="3600" b="0" dirty="0">
                    <a:solidFill>
                      <a:srgbClr val="FFFFCC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</a:t>
                </a:r>
              </a:p>
            </p:txBody>
          </p:sp>
        </p:grpSp>
      </p:grpSp>
      <p:grpSp>
        <p:nvGrpSpPr>
          <p:cNvPr id="2101" name="Group 53"/>
          <p:cNvGrpSpPr>
            <a:grpSpLocks/>
          </p:cNvGrpSpPr>
          <p:nvPr/>
        </p:nvGrpSpPr>
        <p:grpSpPr bwMode="auto">
          <a:xfrm>
            <a:off x="1259632" y="4941168"/>
            <a:ext cx="6630988" cy="641350"/>
            <a:chOff x="748" y="3158"/>
            <a:chExt cx="4177" cy="404"/>
          </a:xfrm>
        </p:grpSpPr>
        <p:sp>
          <p:nvSpPr>
            <p:cNvPr id="2072" name="Rectangle 24"/>
            <p:cNvSpPr>
              <a:spLocks noChangeArrowheads="1"/>
            </p:cNvSpPr>
            <p:nvPr/>
          </p:nvSpPr>
          <p:spPr bwMode="auto">
            <a:xfrm>
              <a:off x="748" y="3158"/>
              <a:ext cx="69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3600" b="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三、</a:t>
              </a:r>
            </a:p>
          </p:txBody>
        </p:sp>
        <p:sp>
          <p:nvSpPr>
            <p:cNvPr id="2097" name="Rectangle 49"/>
            <p:cNvSpPr>
              <a:spLocks noChangeArrowheads="1"/>
            </p:cNvSpPr>
            <p:nvPr/>
          </p:nvSpPr>
          <p:spPr bwMode="auto">
            <a:xfrm>
              <a:off x="1202" y="3158"/>
              <a:ext cx="149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indent="6858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3600" b="0" dirty="0"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函数与</a:t>
              </a:r>
              <a:endParaRPr kumimoji="0" lang="zh-CN" altLang="en-US" sz="1800" b="0" dirty="0"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098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9100027"/>
                </p:ext>
              </p:extLst>
            </p:nvPr>
          </p:nvGraphicFramePr>
          <p:xfrm>
            <a:off x="1428" y="3249"/>
            <a:ext cx="19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7" name="Equation" r:id="rId12" imgW="304560" imgH="342720" progId="Equation.DSMT4">
                    <p:embed/>
                  </p:oleObj>
                </mc:Choice>
                <mc:Fallback>
                  <p:oleObj name="Equation" r:id="rId12" imgW="304560" imgH="342720" progId="Equation.DSMT4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" y="3249"/>
                          <a:ext cx="194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9" name="Rectangle 51">
              <a:hlinkClick r:id="rId14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290" y="3158"/>
              <a:ext cx="263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indent="685800"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3600" b="0" dirty="0"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函数</a:t>
              </a:r>
              <a:r>
                <a:rPr kumimoji="0" lang="zh-CN" altLang="en-US" sz="3600" b="0" dirty="0"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之间的关系</a:t>
              </a:r>
              <a:r>
                <a:rPr kumimoji="0" lang="zh-CN" altLang="en-US" sz="3600" dirty="0"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2100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2897345"/>
                </p:ext>
              </p:extLst>
            </p:nvPr>
          </p:nvGraphicFramePr>
          <p:xfrm>
            <a:off x="2562" y="3249"/>
            <a:ext cx="203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8" name="Equation" r:id="rId15" imgW="317160" imgH="342720" progId="Equation.DSMT4">
                    <p:embed/>
                  </p:oleObj>
                </mc:Choice>
                <mc:Fallback>
                  <p:oleObj name="Equation" r:id="rId15" imgW="317160" imgH="342720" progId="Equation.DSMT4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3249"/>
                          <a:ext cx="203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1043608" y="5733256"/>
            <a:ext cx="44644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kumimoji="0" lang="zh-CN" altLang="en-US" sz="3600" b="0" dirty="0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作业 </a:t>
            </a:r>
            <a:r>
              <a:rPr kumimoji="0" lang="en-US" altLang="zh-CN" sz="3600" b="0" dirty="0" smtClean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1, 2, 4, 5</a:t>
            </a:r>
            <a:endParaRPr kumimoji="0" lang="zh-CN" altLang="en-US" sz="1800" b="0" dirty="0">
              <a:latin typeface="Arial" panose="020B0604020202020204" pitchFamily="34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9" name="Group 5"/>
          <p:cNvGrpSpPr>
            <a:grpSpLocks/>
          </p:cNvGrpSpPr>
          <p:nvPr/>
        </p:nvGrpSpPr>
        <p:grpSpPr bwMode="auto">
          <a:xfrm>
            <a:off x="4791075" y="620713"/>
            <a:ext cx="3307398" cy="3860800"/>
            <a:chOff x="7850" y="624"/>
            <a:chExt cx="5208" cy="6079"/>
          </a:xfrm>
        </p:grpSpPr>
        <p:graphicFrame>
          <p:nvGraphicFramePr>
            <p:cNvPr id="31791" name="Object 47"/>
            <p:cNvGraphicFramePr>
              <a:graphicFrameLocks noChangeAspect="1"/>
            </p:cNvGraphicFramePr>
            <p:nvPr/>
          </p:nvGraphicFramePr>
          <p:xfrm>
            <a:off x="9740" y="6204"/>
            <a:ext cx="1440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96" name="Equation" r:id="rId3" imgW="914003" imgH="317362" progId="Equation.DSMT4">
                    <p:embed/>
                  </p:oleObj>
                </mc:Choice>
                <mc:Fallback>
                  <p:oleObj name="Equation" r:id="rId3" imgW="914003" imgH="317362" progId="Equation.DSMT4">
                    <p:embed/>
                    <p:pic>
                      <p:nvPicPr>
                        <p:cNvPr id="0" name="Picture 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40" y="6204"/>
                          <a:ext cx="1440" cy="4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90" name="Line 46"/>
            <p:cNvSpPr>
              <a:spLocks noChangeShapeType="1"/>
            </p:cNvSpPr>
            <p:nvPr/>
          </p:nvSpPr>
          <p:spPr bwMode="auto">
            <a:xfrm>
              <a:off x="7850" y="3600"/>
              <a:ext cx="52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9" name="Line 45"/>
            <p:cNvSpPr>
              <a:spLocks noChangeShapeType="1"/>
            </p:cNvSpPr>
            <p:nvPr/>
          </p:nvSpPr>
          <p:spPr bwMode="auto">
            <a:xfrm flipV="1">
              <a:off x="10370" y="686"/>
              <a:ext cx="0" cy="53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88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121051"/>
                </p:ext>
              </p:extLst>
            </p:nvPr>
          </p:nvGraphicFramePr>
          <p:xfrm>
            <a:off x="12762" y="3723"/>
            <a:ext cx="26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97" name="Equation" r:id="rId5" imgW="164880" imgH="203040" progId="Equation.DSMT4">
                    <p:embed/>
                  </p:oleObj>
                </mc:Choice>
                <mc:Fallback>
                  <p:oleObj name="Equation" r:id="rId5" imgW="164880" imgH="203040" progId="Equation.DSMT4">
                    <p:embed/>
                    <p:pic>
                      <p:nvPicPr>
                        <p:cNvPr id="0" name="Picture 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62" y="3723"/>
                          <a:ext cx="260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7" name="Object 43"/>
            <p:cNvGraphicFramePr>
              <a:graphicFrameLocks noChangeAspect="1"/>
            </p:cNvGraphicFramePr>
            <p:nvPr/>
          </p:nvGraphicFramePr>
          <p:xfrm>
            <a:off x="9446" y="3662"/>
            <a:ext cx="44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98" name="Equation" r:id="rId7" imgW="279279" imgH="215806" progId="Equation.DSMT4">
                    <p:embed/>
                  </p:oleObj>
                </mc:Choice>
                <mc:Fallback>
                  <p:oleObj name="Equation" r:id="rId7" imgW="279279" imgH="215806" progId="Equation.DSMT4">
                    <p:embed/>
                    <p:pic>
                      <p:nvPicPr>
                        <p:cNvPr id="0" name="Picture 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46" y="3662"/>
                          <a:ext cx="440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6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0698892"/>
                </p:ext>
              </p:extLst>
            </p:nvPr>
          </p:nvGraphicFramePr>
          <p:xfrm>
            <a:off x="10532" y="624"/>
            <a:ext cx="772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99" name="Equation" r:id="rId9" imgW="545760" imgH="291960" progId="Equation.DSMT4">
                    <p:embed/>
                  </p:oleObj>
                </mc:Choice>
                <mc:Fallback>
                  <p:oleObj name="Equation" r:id="rId9" imgW="545760" imgH="291960" progId="Equation.DSMT4">
                    <p:embed/>
                    <p:pic>
                      <p:nvPicPr>
                        <p:cNvPr id="0" name="Picture 1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32" y="624"/>
                          <a:ext cx="772" cy="4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5" name="Line 41"/>
            <p:cNvSpPr>
              <a:spLocks noChangeShapeType="1"/>
            </p:cNvSpPr>
            <p:nvPr/>
          </p:nvSpPr>
          <p:spPr bwMode="auto">
            <a:xfrm>
              <a:off x="9866" y="1492"/>
              <a:ext cx="0" cy="43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84" name="Object 40"/>
            <p:cNvGraphicFramePr>
              <a:graphicFrameLocks noChangeAspect="1"/>
            </p:cNvGraphicFramePr>
            <p:nvPr/>
          </p:nvGraphicFramePr>
          <p:xfrm>
            <a:off x="8922" y="3662"/>
            <a:ext cx="44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0" name="Equation" r:id="rId11" imgW="279279" imgH="215806" progId="Equation.DSMT4">
                    <p:embed/>
                  </p:oleObj>
                </mc:Choice>
                <mc:Fallback>
                  <p:oleObj name="Equation" r:id="rId11" imgW="279279" imgH="215806" progId="Equation.DSMT4">
                    <p:embed/>
                    <p:pic>
                      <p:nvPicPr>
                        <p:cNvPr id="0" name="Picture 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22" y="3662"/>
                          <a:ext cx="440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3" name="Object 39"/>
            <p:cNvGraphicFramePr>
              <a:graphicFrameLocks noChangeAspect="1"/>
            </p:cNvGraphicFramePr>
            <p:nvPr/>
          </p:nvGraphicFramePr>
          <p:xfrm>
            <a:off x="8396" y="3662"/>
            <a:ext cx="44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1" name="Equation" r:id="rId13" imgW="279400" imgH="228600" progId="Equation.DSMT4">
                    <p:embed/>
                  </p:oleObj>
                </mc:Choice>
                <mc:Fallback>
                  <p:oleObj name="Equation" r:id="rId13" imgW="279400" imgH="228600" progId="Equation.DSMT4">
                    <p:embed/>
                    <p:pic>
                      <p:nvPicPr>
                        <p:cNvPr id="0" name="Picture 1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6" y="3662"/>
                          <a:ext cx="440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2" name="Object 38"/>
            <p:cNvGraphicFramePr>
              <a:graphicFrameLocks noChangeAspect="1"/>
            </p:cNvGraphicFramePr>
            <p:nvPr/>
          </p:nvGraphicFramePr>
          <p:xfrm>
            <a:off x="7934" y="3632"/>
            <a:ext cx="44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2" name="Equation" r:id="rId15" imgW="279279" imgH="215806" progId="Equation.DSMT4">
                    <p:embed/>
                  </p:oleObj>
                </mc:Choice>
                <mc:Fallback>
                  <p:oleObj name="Equation" r:id="rId15" imgW="279279" imgH="215806" progId="Equation.DSMT4">
                    <p:embed/>
                    <p:pic>
                      <p:nvPicPr>
                        <p:cNvPr id="0" name="Picture 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4" y="3632"/>
                          <a:ext cx="440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1" name="Line 37"/>
            <p:cNvSpPr>
              <a:spLocks noChangeShapeType="1"/>
            </p:cNvSpPr>
            <p:nvPr/>
          </p:nvSpPr>
          <p:spPr bwMode="auto">
            <a:xfrm>
              <a:off x="10874" y="3414"/>
              <a:ext cx="0" cy="1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0" name="Line 36"/>
            <p:cNvSpPr>
              <a:spLocks noChangeShapeType="1"/>
            </p:cNvSpPr>
            <p:nvPr/>
          </p:nvSpPr>
          <p:spPr bwMode="auto">
            <a:xfrm>
              <a:off x="11378" y="3414"/>
              <a:ext cx="0" cy="1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9" name="Line 35"/>
            <p:cNvSpPr>
              <a:spLocks noChangeShapeType="1"/>
            </p:cNvSpPr>
            <p:nvPr/>
          </p:nvSpPr>
          <p:spPr bwMode="auto">
            <a:xfrm>
              <a:off x="11882" y="3414"/>
              <a:ext cx="0" cy="1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8" name="Line 34"/>
            <p:cNvSpPr>
              <a:spLocks noChangeShapeType="1"/>
            </p:cNvSpPr>
            <p:nvPr/>
          </p:nvSpPr>
          <p:spPr bwMode="auto">
            <a:xfrm>
              <a:off x="12386" y="3414"/>
              <a:ext cx="0" cy="1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7" name="Line 33"/>
            <p:cNvSpPr>
              <a:spLocks noChangeShapeType="1"/>
            </p:cNvSpPr>
            <p:nvPr/>
          </p:nvSpPr>
          <p:spPr bwMode="auto">
            <a:xfrm>
              <a:off x="10370" y="3104"/>
              <a:ext cx="1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6" name="Line 32"/>
            <p:cNvSpPr>
              <a:spLocks noChangeShapeType="1"/>
            </p:cNvSpPr>
            <p:nvPr/>
          </p:nvSpPr>
          <p:spPr bwMode="auto">
            <a:xfrm>
              <a:off x="10370" y="2608"/>
              <a:ext cx="1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5" name="Line 31"/>
            <p:cNvSpPr>
              <a:spLocks noChangeShapeType="1"/>
            </p:cNvSpPr>
            <p:nvPr/>
          </p:nvSpPr>
          <p:spPr bwMode="auto">
            <a:xfrm>
              <a:off x="10370" y="2112"/>
              <a:ext cx="1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4" name="Line 30"/>
            <p:cNvSpPr>
              <a:spLocks noChangeShapeType="1"/>
            </p:cNvSpPr>
            <p:nvPr/>
          </p:nvSpPr>
          <p:spPr bwMode="auto">
            <a:xfrm>
              <a:off x="10370" y="1554"/>
              <a:ext cx="1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3" name="Line 29"/>
            <p:cNvSpPr>
              <a:spLocks noChangeShapeType="1"/>
            </p:cNvSpPr>
            <p:nvPr/>
          </p:nvSpPr>
          <p:spPr bwMode="auto">
            <a:xfrm>
              <a:off x="10370" y="5646"/>
              <a:ext cx="1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2" name="Line 28"/>
            <p:cNvSpPr>
              <a:spLocks noChangeShapeType="1"/>
            </p:cNvSpPr>
            <p:nvPr/>
          </p:nvSpPr>
          <p:spPr bwMode="auto">
            <a:xfrm>
              <a:off x="10370" y="5150"/>
              <a:ext cx="1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1" name="Line 27"/>
            <p:cNvSpPr>
              <a:spLocks noChangeShapeType="1"/>
            </p:cNvSpPr>
            <p:nvPr/>
          </p:nvSpPr>
          <p:spPr bwMode="auto">
            <a:xfrm>
              <a:off x="10370" y="4654"/>
              <a:ext cx="1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0" name="Line 26"/>
            <p:cNvSpPr>
              <a:spLocks noChangeShapeType="1"/>
            </p:cNvSpPr>
            <p:nvPr/>
          </p:nvSpPr>
          <p:spPr bwMode="auto">
            <a:xfrm>
              <a:off x="10370" y="4096"/>
              <a:ext cx="1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69" name="Object 25"/>
            <p:cNvGraphicFramePr>
              <a:graphicFrameLocks noChangeAspect="1"/>
            </p:cNvGraphicFramePr>
            <p:nvPr/>
          </p:nvGraphicFramePr>
          <p:xfrm>
            <a:off x="10748" y="3662"/>
            <a:ext cx="22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3" name="Equation" r:id="rId17" imgW="139579" imgH="215713" progId="Equation.DSMT4">
                    <p:embed/>
                  </p:oleObj>
                </mc:Choice>
                <mc:Fallback>
                  <p:oleObj name="Equation" r:id="rId17" imgW="139579" imgH="215713" progId="Equation.DSMT4">
                    <p:embed/>
                    <p:pic>
                      <p:nvPicPr>
                        <p:cNvPr id="0" name="Picture 1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48" y="3662"/>
                          <a:ext cx="220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8" name="Object 24"/>
            <p:cNvGraphicFramePr>
              <a:graphicFrameLocks noChangeAspect="1"/>
            </p:cNvGraphicFramePr>
            <p:nvPr/>
          </p:nvGraphicFramePr>
          <p:xfrm>
            <a:off x="11210" y="3662"/>
            <a:ext cx="24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4" name="Equation" r:id="rId19" imgW="152268" imgH="215713" progId="Equation.DSMT4">
                    <p:embed/>
                  </p:oleObj>
                </mc:Choice>
                <mc:Fallback>
                  <p:oleObj name="Equation" r:id="rId19" imgW="152268" imgH="215713" progId="Equation.DSMT4">
                    <p:embed/>
                    <p:pic>
                      <p:nvPicPr>
                        <p:cNvPr id="0" name="Picture 1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10" y="3662"/>
                          <a:ext cx="240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7" name="Object 23"/>
            <p:cNvGraphicFramePr>
              <a:graphicFrameLocks noChangeAspect="1"/>
            </p:cNvGraphicFramePr>
            <p:nvPr/>
          </p:nvGraphicFramePr>
          <p:xfrm>
            <a:off x="11756" y="3662"/>
            <a:ext cx="24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5" name="Equation" r:id="rId21" imgW="152334" imgH="228501" progId="Equation.DSMT4">
                    <p:embed/>
                  </p:oleObj>
                </mc:Choice>
                <mc:Fallback>
                  <p:oleObj name="Equation" r:id="rId21" imgW="152334" imgH="228501" progId="Equation.DSMT4">
                    <p:embed/>
                    <p:pic>
                      <p:nvPicPr>
                        <p:cNvPr id="0" name="Picture 1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56" y="3662"/>
                          <a:ext cx="240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6" name="Object 22"/>
            <p:cNvGraphicFramePr>
              <a:graphicFrameLocks noChangeAspect="1"/>
            </p:cNvGraphicFramePr>
            <p:nvPr/>
          </p:nvGraphicFramePr>
          <p:xfrm>
            <a:off x="12272" y="3632"/>
            <a:ext cx="24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6" name="Equation" r:id="rId23" imgW="152268" imgH="215713" progId="Equation.DSMT4">
                    <p:embed/>
                  </p:oleObj>
                </mc:Choice>
                <mc:Fallback>
                  <p:oleObj name="Equation" r:id="rId23" imgW="152268" imgH="215713" progId="Equation.DSMT4">
                    <p:embed/>
                    <p:pic>
                      <p:nvPicPr>
                        <p:cNvPr id="0" name="Picture 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72" y="3632"/>
                          <a:ext cx="240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5" name="Object 21"/>
            <p:cNvGraphicFramePr>
              <a:graphicFrameLocks noChangeAspect="1"/>
            </p:cNvGraphicFramePr>
            <p:nvPr/>
          </p:nvGraphicFramePr>
          <p:xfrm>
            <a:off x="10118" y="2918"/>
            <a:ext cx="22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7" name="Equation" r:id="rId25" imgW="139579" imgH="215713" progId="Equation.DSMT4">
                    <p:embed/>
                  </p:oleObj>
                </mc:Choice>
                <mc:Fallback>
                  <p:oleObj name="Equation" r:id="rId25" imgW="139579" imgH="215713" progId="Equation.DSMT4">
                    <p:embed/>
                    <p:pic>
                      <p:nvPicPr>
                        <p:cNvPr id="0" name="Picture 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18" y="2918"/>
                          <a:ext cx="220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4" name="Object 20"/>
            <p:cNvGraphicFramePr>
              <a:graphicFrameLocks noChangeAspect="1"/>
            </p:cNvGraphicFramePr>
            <p:nvPr/>
          </p:nvGraphicFramePr>
          <p:xfrm>
            <a:off x="10118" y="2422"/>
            <a:ext cx="24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8" name="Equation" r:id="rId26" imgW="152268" imgH="215713" progId="Equation.DSMT4">
                    <p:embed/>
                  </p:oleObj>
                </mc:Choice>
                <mc:Fallback>
                  <p:oleObj name="Equation" r:id="rId26" imgW="152268" imgH="215713" progId="Equation.DSMT4">
                    <p:embed/>
                    <p:pic>
                      <p:nvPicPr>
                        <p:cNvPr id="0" name="Picture 1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18" y="2422"/>
                          <a:ext cx="240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3" name="Object 19"/>
            <p:cNvGraphicFramePr>
              <a:graphicFrameLocks noChangeAspect="1"/>
            </p:cNvGraphicFramePr>
            <p:nvPr/>
          </p:nvGraphicFramePr>
          <p:xfrm>
            <a:off x="10076" y="1926"/>
            <a:ext cx="24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9" name="Equation" r:id="rId27" imgW="152334" imgH="228501" progId="Equation.DSMT4">
                    <p:embed/>
                  </p:oleObj>
                </mc:Choice>
                <mc:Fallback>
                  <p:oleObj name="Equation" r:id="rId27" imgW="152334" imgH="228501" progId="Equation.DSMT4">
                    <p:embed/>
                    <p:pic>
                      <p:nvPicPr>
                        <p:cNvPr id="0" name="Picture 1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76" y="1926"/>
                          <a:ext cx="240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2" name="Object 18"/>
            <p:cNvGraphicFramePr>
              <a:graphicFrameLocks noChangeAspect="1"/>
            </p:cNvGraphicFramePr>
            <p:nvPr/>
          </p:nvGraphicFramePr>
          <p:xfrm>
            <a:off x="10076" y="1368"/>
            <a:ext cx="24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10" name="Equation" r:id="rId28" imgW="152268" imgH="215713" progId="Equation.DSMT4">
                    <p:embed/>
                  </p:oleObj>
                </mc:Choice>
                <mc:Fallback>
                  <p:oleObj name="Equation" r:id="rId28" imgW="152268" imgH="215713" progId="Equation.DSMT4">
                    <p:embed/>
                    <p:pic>
                      <p:nvPicPr>
                        <p:cNvPr id="0" name="Picture 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76" y="1368"/>
                          <a:ext cx="240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1" name="Object 17"/>
            <p:cNvGraphicFramePr>
              <a:graphicFrameLocks noChangeAspect="1"/>
            </p:cNvGraphicFramePr>
            <p:nvPr/>
          </p:nvGraphicFramePr>
          <p:xfrm>
            <a:off x="10560" y="3910"/>
            <a:ext cx="44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11" name="Equation" r:id="rId29" imgW="279279" imgH="215806" progId="Equation.DSMT4">
                    <p:embed/>
                  </p:oleObj>
                </mc:Choice>
                <mc:Fallback>
                  <p:oleObj name="Equation" r:id="rId29" imgW="279279" imgH="215806" progId="Equation.DSMT4">
                    <p:embed/>
                    <p:pic>
                      <p:nvPicPr>
                        <p:cNvPr id="0" name="Picture 1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0" y="3910"/>
                          <a:ext cx="440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0" name="Object 16"/>
            <p:cNvGraphicFramePr>
              <a:graphicFrameLocks noChangeAspect="1"/>
            </p:cNvGraphicFramePr>
            <p:nvPr/>
          </p:nvGraphicFramePr>
          <p:xfrm>
            <a:off x="10560" y="4468"/>
            <a:ext cx="44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12" name="Equation" r:id="rId30" imgW="279279" imgH="215806" progId="Equation.DSMT4">
                    <p:embed/>
                  </p:oleObj>
                </mc:Choice>
                <mc:Fallback>
                  <p:oleObj name="Equation" r:id="rId30" imgW="279279" imgH="215806" progId="Equation.DSMT4">
                    <p:embed/>
                    <p:pic>
                      <p:nvPicPr>
                        <p:cNvPr id="0" name="Picture 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0" y="4468"/>
                          <a:ext cx="440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9" name="Object 15"/>
            <p:cNvGraphicFramePr>
              <a:graphicFrameLocks noChangeAspect="1"/>
            </p:cNvGraphicFramePr>
            <p:nvPr/>
          </p:nvGraphicFramePr>
          <p:xfrm>
            <a:off x="10560" y="4964"/>
            <a:ext cx="44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13" name="Equation" r:id="rId31" imgW="279400" imgH="228600" progId="Equation.DSMT4">
                    <p:embed/>
                  </p:oleObj>
                </mc:Choice>
                <mc:Fallback>
                  <p:oleObj name="Equation" r:id="rId31" imgW="279400" imgH="228600" progId="Equation.DSMT4">
                    <p:embed/>
                    <p:pic>
                      <p:nvPicPr>
                        <p:cNvPr id="0" name="Picture 1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0" y="4964"/>
                          <a:ext cx="440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8" name="Object 14"/>
            <p:cNvGraphicFramePr>
              <a:graphicFrameLocks noChangeAspect="1"/>
            </p:cNvGraphicFramePr>
            <p:nvPr/>
          </p:nvGraphicFramePr>
          <p:xfrm>
            <a:off x="10560" y="5492"/>
            <a:ext cx="44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14" name="Equation" r:id="rId32" imgW="279279" imgH="215806" progId="Equation.DSMT4">
                    <p:embed/>
                  </p:oleObj>
                </mc:Choice>
                <mc:Fallback>
                  <p:oleObj name="Equation" r:id="rId32" imgW="279279" imgH="215806" progId="Equation.DSMT4">
                    <p:embed/>
                    <p:pic>
                      <p:nvPicPr>
                        <p:cNvPr id="0" name="Picture 1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0" y="5492"/>
                          <a:ext cx="440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7" name="Line 13"/>
            <p:cNvSpPr>
              <a:spLocks noChangeShapeType="1"/>
            </p:cNvSpPr>
            <p:nvPr/>
          </p:nvSpPr>
          <p:spPr bwMode="auto">
            <a:xfrm>
              <a:off x="8858" y="1492"/>
              <a:ext cx="0" cy="43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6" name="Line 12"/>
            <p:cNvSpPr>
              <a:spLocks noChangeShapeType="1"/>
            </p:cNvSpPr>
            <p:nvPr/>
          </p:nvSpPr>
          <p:spPr bwMode="auto">
            <a:xfrm>
              <a:off x="9362" y="1492"/>
              <a:ext cx="0" cy="43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5" name="Line 11"/>
            <p:cNvSpPr>
              <a:spLocks noChangeShapeType="1"/>
            </p:cNvSpPr>
            <p:nvPr/>
          </p:nvSpPr>
          <p:spPr bwMode="auto">
            <a:xfrm>
              <a:off x="8354" y="1492"/>
              <a:ext cx="0" cy="43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4" name="Freeform 10"/>
            <p:cNvSpPr>
              <a:spLocks/>
            </p:cNvSpPr>
            <p:nvPr/>
          </p:nvSpPr>
          <p:spPr bwMode="auto">
            <a:xfrm>
              <a:off x="8381" y="1492"/>
              <a:ext cx="435" cy="1800"/>
            </a:xfrm>
            <a:custGeom>
              <a:avLst/>
              <a:gdLst>
                <a:gd name="T0" fmla="*/ 18 w 435"/>
                <a:gd name="T1" fmla="*/ 19 h 1800"/>
                <a:gd name="T2" fmla="*/ 52 w 435"/>
                <a:gd name="T3" fmla="*/ 1635 h 1800"/>
                <a:gd name="T4" fmla="*/ 390 w 435"/>
                <a:gd name="T5" fmla="*/ 1642 h 1800"/>
                <a:gd name="T6" fmla="*/ 435 w 435"/>
                <a:gd name="T7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5" h="1800">
                  <a:moveTo>
                    <a:pt x="18" y="19"/>
                  </a:moveTo>
                  <a:cubicBezTo>
                    <a:pt x="24" y="288"/>
                    <a:pt x="0" y="1470"/>
                    <a:pt x="52" y="1635"/>
                  </a:cubicBezTo>
                  <a:cubicBezTo>
                    <a:pt x="104" y="1800"/>
                    <a:pt x="353" y="1754"/>
                    <a:pt x="390" y="1642"/>
                  </a:cubicBezTo>
                  <a:cubicBezTo>
                    <a:pt x="427" y="1530"/>
                    <a:pt x="426" y="342"/>
                    <a:pt x="435" y="0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3" name="Freeform 9"/>
            <p:cNvSpPr>
              <a:spLocks/>
            </p:cNvSpPr>
            <p:nvPr/>
          </p:nvSpPr>
          <p:spPr bwMode="auto">
            <a:xfrm>
              <a:off x="8888" y="4096"/>
              <a:ext cx="434" cy="1736"/>
            </a:xfrm>
            <a:custGeom>
              <a:avLst/>
              <a:gdLst>
                <a:gd name="T0" fmla="*/ 14 w 434"/>
                <a:gd name="T1" fmla="*/ 1736 h 1736"/>
                <a:gd name="T2" fmla="*/ 56 w 434"/>
                <a:gd name="T3" fmla="*/ 248 h 1736"/>
                <a:gd name="T4" fmla="*/ 350 w 434"/>
                <a:gd name="T5" fmla="*/ 248 h 1736"/>
                <a:gd name="T6" fmla="*/ 434 w 434"/>
                <a:gd name="T7" fmla="*/ 1736 h 1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4" h="1736">
                  <a:moveTo>
                    <a:pt x="14" y="1736"/>
                  </a:moveTo>
                  <a:cubicBezTo>
                    <a:pt x="7" y="1116"/>
                    <a:pt x="0" y="496"/>
                    <a:pt x="56" y="248"/>
                  </a:cubicBezTo>
                  <a:cubicBezTo>
                    <a:pt x="112" y="0"/>
                    <a:pt x="287" y="0"/>
                    <a:pt x="350" y="248"/>
                  </a:cubicBezTo>
                  <a:cubicBezTo>
                    <a:pt x="413" y="496"/>
                    <a:pt x="423" y="1116"/>
                    <a:pt x="434" y="1736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2" name="Freeform 8"/>
            <p:cNvSpPr>
              <a:spLocks/>
            </p:cNvSpPr>
            <p:nvPr/>
          </p:nvSpPr>
          <p:spPr bwMode="auto">
            <a:xfrm>
              <a:off x="9404" y="1492"/>
              <a:ext cx="420" cy="1054"/>
            </a:xfrm>
            <a:custGeom>
              <a:avLst/>
              <a:gdLst>
                <a:gd name="T0" fmla="*/ 0 w 420"/>
                <a:gd name="T1" fmla="*/ 0 h 1158"/>
                <a:gd name="T2" fmla="*/ 84 w 420"/>
                <a:gd name="T3" fmla="*/ 868 h 1158"/>
                <a:gd name="T4" fmla="*/ 336 w 420"/>
                <a:gd name="T5" fmla="*/ 868 h 1158"/>
                <a:gd name="T6" fmla="*/ 420 w 420"/>
                <a:gd name="T7" fmla="*/ 0 h 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0" h="1158">
                  <a:moveTo>
                    <a:pt x="0" y="0"/>
                  </a:moveTo>
                  <a:cubicBezTo>
                    <a:pt x="14" y="361"/>
                    <a:pt x="16" y="578"/>
                    <a:pt x="84" y="868"/>
                  </a:cubicBezTo>
                  <a:cubicBezTo>
                    <a:pt x="152" y="1158"/>
                    <a:pt x="296" y="1143"/>
                    <a:pt x="336" y="868"/>
                  </a:cubicBezTo>
                  <a:cubicBezTo>
                    <a:pt x="376" y="593"/>
                    <a:pt x="406" y="361"/>
                    <a:pt x="420" y="0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1" name="Freeform 7"/>
            <p:cNvSpPr>
              <a:spLocks/>
            </p:cNvSpPr>
            <p:nvPr/>
          </p:nvSpPr>
          <p:spPr bwMode="auto">
            <a:xfrm>
              <a:off x="9992" y="5398"/>
              <a:ext cx="210" cy="434"/>
            </a:xfrm>
            <a:custGeom>
              <a:avLst/>
              <a:gdLst>
                <a:gd name="T0" fmla="*/ 0 w 294"/>
                <a:gd name="T1" fmla="*/ 248 h 248"/>
                <a:gd name="T2" fmla="*/ 126 w 294"/>
                <a:gd name="T3" fmla="*/ 0 h 248"/>
                <a:gd name="T4" fmla="*/ 294 w 294"/>
                <a:gd name="T5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4" h="248">
                  <a:moveTo>
                    <a:pt x="0" y="248"/>
                  </a:moveTo>
                  <a:cubicBezTo>
                    <a:pt x="38" y="124"/>
                    <a:pt x="77" y="0"/>
                    <a:pt x="126" y="0"/>
                  </a:cubicBezTo>
                  <a:cubicBezTo>
                    <a:pt x="175" y="0"/>
                    <a:pt x="234" y="124"/>
                    <a:pt x="294" y="248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0" name="Freeform 6"/>
            <p:cNvSpPr>
              <a:spLocks/>
            </p:cNvSpPr>
            <p:nvPr/>
          </p:nvSpPr>
          <p:spPr bwMode="auto">
            <a:xfrm>
              <a:off x="10496" y="1515"/>
              <a:ext cx="1834" cy="1726"/>
            </a:xfrm>
            <a:custGeom>
              <a:avLst/>
              <a:gdLst>
                <a:gd name="T0" fmla="*/ 0 w 1834"/>
                <a:gd name="T1" fmla="*/ 39 h 1726"/>
                <a:gd name="T2" fmla="*/ 139 w 1834"/>
                <a:gd name="T3" fmla="*/ 1260 h 1726"/>
                <a:gd name="T4" fmla="*/ 588 w 1834"/>
                <a:gd name="T5" fmla="*/ 1713 h 1726"/>
                <a:gd name="T6" fmla="*/ 1386 w 1834"/>
                <a:gd name="T7" fmla="*/ 1341 h 1726"/>
                <a:gd name="T8" fmla="*/ 1834 w 1834"/>
                <a:gd name="T9" fmla="*/ 0 h 1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4" h="1726">
                  <a:moveTo>
                    <a:pt x="0" y="39"/>
                  </a:moveTo>
                  <a:cubicBezTo>
                    <a:pt x="23" y="242"/>
                    <a:pt x="41" y="981"/>
                    <a:pt x="139" y="1260"/>
                  </a:cubicBezTo>
                  <a:cubicBezTo>
                    <a:pt x="237" y="1539"/>
                    <a:pt x="380" y="1700"/>
                    <a:pt x="588" y="1713"/>
                  </a:cubicBezTo>
                  <a:cubicBezTo>
                    <a:pt x="796" y="1726"/>
                    <a:pt x="1178" y="1626"/>
                    <a:pt x="1386" y="1341"/>
                  </a:cubicBezTo>
                  <a:cubicBezTo>
                    <a:pt x="1594" y="1056"/>
                    <a:pt x="1741" y="279"/>
                    <a:pt x="1834" y="0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95" name="Rectangle 51"/>
          <p:cNvSpPr>
            <a:spLocks noChangeArrowheads="1"/>
          </p:cNvSpPr>
          <p:nvPr/>
        </p:nvSpPr>
        <p:spPr bwMode="auto">
          <a:xfrm>
            <a:off x="595313" y="620713"/>
            <a:ext cx="3308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用同样的方法</a:t>
            </a:r>
            <a:r>
              <a:rPr kumimoji="0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endParaRPr kumimoji="0"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31824" name="Group 80"/>
          <p:cNvGrpSpPr>
            <a:grpSpLocks/>
          </p:cNvGrpSpPr>
          <p:nvPr/>
        </p:nvGrpSpPr>
        <p:grpSpPr bwMode="auto">
          <a:xfrm>
            <a:off x="608013" y="2611438"/>
            <a:ext cx="3313112" cy="525462"/>
            <a:chOff x="383" y="1661"/>
            <a:chExt cx="2087" cy="331"/>
          </a:xfrm>
        </p:grpSpPr>
        <p:sp>
          <p:nvSpPr>
            <p:cNvPr id="31799" name="Rectangle 55"/>
            <p:cNvSpPr>
              <a:spLocks noChangeArrowheads="1"/>
            </p:cNvSpPr>
            <p:nvPr/>
          </p:nvSpPr>
          <p:spPr bwMode="auto">
            <a:xfrm>
              <a:off x="383" y="1661"/>
              <a:ext cx="20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式又可定</a:t>
              </a:r>
              <a:r>
                <a:rPr kumimoji="0" lang="zh-CN" altLang="en-US"/>
                <a:t>义     </a:t>
              </a:r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 </a:t>
              </a:r>
            </a:p>
          </p:txBody>
        </p:sp>
        <p:graphicFrame>
          <p:nvGraphicFramePr>
            <p:cNvPr id="31801" name="Object 57"/>
            <p:cNvGraphicFramePr>
              <a:graphicFrameLocks noChangeAspect="1"/>
            </p:cNvGraphicFramePr>
            <p:nvPr/>
          </p:nvGraphicFramePr>
          <p:xfrm>
            <a:off x="1618" y="1746"/>
            <a:ext cx="42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15" name="Equation" r:id="rId33" imgW="672808" imgH="393529" progId="Equation.DSMT4">
                    <p:embed/>
                  </p:oleObj>
                </mc:Choice>
                <mc:Fallback>
                  <p:oleObj name="Equation" r:id="rId33" imgW="672808" imgH="393529" progId="Equation.DSMT4">
                    <p:embed/>
                    <p:pic>
                      <p:nvPicPr>
                        <p:cNvPr id="0" name="Picture 1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8" y="1746"/>
                          <a:ext cx="42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826" name="Group 82"/>
          <p:cNvGrpSpPr>
            <a:grpSpLocks/>
          </p:cNvGrpSpPr>
          <p:nvPr/>
        </p:nvGrpSpPr>
        <p:grpSpPr bwMode="auto">
          <a:xfrm>
            <a:off x="666750" y="3284538"/>
            <a:ext cx="3295650" cy="519112"/>
            <a:chOff x="412" y="2160"/>
            <a:chExt cx="2076" cy="327"/>
          </a:xfrm>
        </p:grpSpPr>
        <p:graphicFrame>
          <p:nvGraphicFramePr>
            <p:cNvPr id="31800" name="Object 56"/>
            <p:cNvGraphicFramePr>
              <a:graphicFrameLocks noChangeAspect="1"/>
            </p:cNvGraphicFramePr>
            <p:nvPr/>
          </p:nvGraphicFramePr>
          <p:xfrm>
            <a:off x="412" y="2216"/>
            <a:ext cx="76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16" name="Equation" r:id="rId35" imgW="1218671" imgH="393529" progId="Equation.DSMT4">
                    <p:embed/>
                  </p:oleObj>
                </mc:Choice>
                <mc:Fallback>
                  <p:oleObj name="Equation" r:id="rId35" imgW="1218671" imgH="393529" progId="Equation.DSMT4">
                    <p:embed/>
                    <p:pic>
                      <p:nvPicPr>
                        <p:cNvPr id="0" name="Picture 1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" y="2216"/>
                          <a:ext cx="76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04" name="Rectangle 60"/>
            <p:cNvSpPr>
              <a:spLocks noChangeArrowheads="1"/>
            </p:cNvSpPr>
            <p:nvPr/>
          </p:nvSpPr>
          <p:spPr bwMode="auto">
            <a:xfrm>
              <a:off x="1079" y="2160"/>
              <a:ext cx="14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内的值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而且</a:t>
              </a:r>
            </a:p>
          </p:txBody>
        </p:sp>
      </p:grpSp>
      <p:grpSp>
        <p:nvGrpSpPr>
          <p:cNvPr id="31825" name="Group 81"/>
          <p:cNvGrpSpPr>
            <a:grpSpLocks/>
          </p:cNvGrpSpPr>
          <p:nvPr/>
        </p:nvGrpSpPr>
        <p:grpSpPr bwMode="auto">
          <a:xfrm>
            <a:off x="598488" y="3987800"/>
            <a:ext cx="3392487" cy="519113"/>
            <a:chOff x="431" y="2659"/>
            <a:chExt cx="2137" cy="327"/>
          </a:xfrm>
        </p:grpSpPr>
        <p:sp>
          <p:nvSpPr>
            <p:cNvPr id="31806" name="Rectangle 62"/>
            <p:cNvSpPr>
              <a:spLocks noChangeArrowheads="1"/>
            </p:cNvSpPr>
            <p:nvPr/>
          </p:nvSpPr>
          <p:spPr bwMode="auto">
            <a:xfrm>
              <a:off x="431" y="2659"/>
              <a:ext cx="21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这时                  </a:t>
              </a:r>
              <a:r>
                <a:rPr kumimoji="0" lang="zh-CN" altLang="en-US">
                  <a:cs typeface="Times New Roman" panose="02020603050405020304" pitchFamily="18" charset="0"/>
                </a:rPr>
                <a:t>依此 </a:t>
              </a:r>
            </a:p>
          </p:txBody>
        </p:sp>
        <p:graphicFrame>
          <p:nvGraphicFramePr>
            <p:cNvPr id="31805" name="Object 61"/>
            <p:cNvGraphicFramePr>
              <a:graphicFrameLocks noChangeAspect="1"/>
            </p:cNvGraphicFramePr>
            <p:nvPr/>
          </p:nvGraphicFramePr>
          <p:xfrm>
            <a:off x="983" y="2739"/>
            <a:ext cx="85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17" name="Equation" r:id="rId37" imgW="1358310" imgH="393529" progId="Equation.DSMT4">
                    <p:embed/>
                  </p:oleObj>
                </mc:Choice>
                <mc:Fallback>
                  <p:oleObj name="Equation" r:id="rId37" imgW="1358310" imgH="393529" progId="Equation.DSMT4">
                    <p:embed/>
                    <p:pic>
                      <p:nvPicPr>
                        <p:cNvPr id="0" name="Picture 1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3" y="2739"/>
                          <a:ext cx="85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827" name="Group 83"/>
          <p:cNvGrpSpPr>
            <a:grpSpLocks/>
          </p:cNvGrpSpPr>
          <p:nvPr/>
        </p:nvGrpSpPr>
        <p:grpSpPr bwMode="auto">
          <a:xfrm>
            <a:off x="576263" y="4737100"/>
            <a:ext cx="7918450" cy="544513"/>
            <a:chOff x="375" y="3113"/>
            <a:chExt cx="4988" cy="343"/>
          </a:xfrm>
        </p:grpSpPr>
        <p:sp>
          <p:nvSpPr>
            <p:cNvPr id="31808" name="Rectangle 64"/>
            <p:cNvSpPr>
              <a:spLocks noChangeArrowheads="1"/>
            </p:cNvSpPr>
            <p:nvPr/>
          </p:nvSpPr>
          <p:spPr bwMode="auto">
            <a:xfrm>
              <a:off x="375" y="3113"/>
              <a:ext cx="11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下去可把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31807" name="Object 63"/>
            <p:cNvGraphicFramePr>
              <a:graphicFrameLocks noChangeAspect="1"/>
            </p:cNvGraphicFramePr>
            <p:nvPr/>
          </p:nvGraphicFramePr>
          <p:xfrm>
            <a:off x="1341" y="3197"/>
            <a:ext cx="42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18" name="Equation" r:id="rId39" imgW="672808" imgH="393529" progId="Equation.DSMT4">
                    <p:embed/>
                  </p:oleObj>
                </mc:Choice>
                <mc:Fallback>
                  <p:oleObj name="Equation" r:id="rId39" imgW="672808" imgH="393529" progId="Equation.DSMT4">
                    <p:embed/>
                    <p:pic>
                      <p:nvPicPr>
                        <p:cNvPr id="0" name="Picture 1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1" y="3197"/>
                          <a:ext cx="42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09" name="Rectangle 65"/>
            <p:cNvSpPr>
              <a:spLocks noChangeArrowheads="1"/>
            </p:cNvSpPr>
            <p:nvPr/>
          </p:nvSpPr>
          <p:spPr bwMode="auto">
            <a:xfrm>
              <a:off x="1701" y="3129"/>
              <a:ext cx="2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延拓到整个数轴</a:t>
              </a:r>
              <a:r>
                <a:rPr kumimoji="0" lang="en-US" altLang="zh-CN">
                  <a:cs typeface="Times New Roman" panose="02020603050405020304" pitchFamily="18" charset="0"/>
                </a:rPr>
                <a:t>(</a:t>
              </a:r>
              <a:r>
                <a:rPr kumimoji="0" lang="zh-CN" altLang="en-US">
                  <a:cs typeface="Times New Roman" panose="02020603050405020304" pitchFamily="18" charset="0"/>
                </a:rPr>
                <a:t>除了</a:t>
              </a:r>
              <a:r>
                <a:rPr kumimoji="0" lang="zh-CN" altLang="en-US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31810" name="Object 66"/>
            <p:cNvGraphicFramePr>
              <a:graphicFrameLocks noChangeAspect="1"/>
            </p:cNvGraphicFramePr>
            <p:nvPr/>
          </p:nvGraphicFramePr>
          <p:xfrm>
            <a:off x="3875" y="3182"/>
            <a:ext cx="148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19" name="Equation" r:id="rId40" imgW="2362200" imgH="393700" progId="Equation.DSMT4">
                    <p:embed/>
                  </p:oleObj>
                </mc:Choice>
                <mc:Fallback>
                  <p:oleObj name="Equation" r:id="rId40" imgW="2362200" imgH="393700" progId="Equation.DSMT4">
                    <p:embed/>
                    <p:pic>
                      <p:nvPicPr>
                        <p:cNvPr id="0" name="Picture 1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5" y="3182"/>
                          <a:ext cx="148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812" name="Rectangle 68"/>
          <p:cNvSpPr>
            <a:spLocks noChangeArrowheads="1"/>
          </p:cNvSpPr>
          <p:nvPr/>
        </p:nvSpPr>
        <p:spPr bwMode="auto">
          <a:xfrm>
            <a:off x="573088" y="5470525"/>
            <a:ext cx="4624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>
                <a:cs typeface="Times New Roman" panose="02020603050405020304" pitchFamily="18" charset="0"/>
              </a:rPr>
              <a:t>以外</a:t>
            </a:r>
            <a:r>
              <a:rPr kumimoji="0" lang="en-US" altLang="zh-CN">
                <a:cs typeface="Times New Roman" panose="02020603050405020304" pitchFamily="18" charset="0"/>
              </a:rPr>
              <a:t>),</a:t>
            </a:r>
            <a:r>
              <a:rPr kumimoji="0" lang="zh-CN" altLang="en-US">
                <a:cs typeface="Times New Roman" panose="02020603050405020304" pitchFamily="18" charset="0"/>
              </a:rPr>
              <a:t>其图象如图</a:t>
            </a:r>
            <a:r>
              <a:rPr kumimoji="0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19-2</a:t>
            </a:r>
            <a:r>
              <a:rPr kumimoji="0" lang="zh-CN" altLang="en-US">
                <a:cs typeface="Times New Roman" panose="02020603050405020304" pitchFamily="18" charset="0"/>
              </a:rPr>
              <a:t>所示</a:t>
            </a:r>
            <a:r>
              <a:rPr kumimoji="0" lang="en-US" altLang="zh-CN">
                <a:cs typeface="Times New Roman" panose="02020603050405020304" pitchFamily="18" charset="0"/>
              </a:rPr>
              <a:t>.</a:t>
            </a:r>
            <a:r>
              <a:rPr kumimoji="0" lang="en-US" altLang="zh-CN" sz="11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kumimoji="0" lang="en-US" altLang="zh-CN" sz="1800" b="0">
              <a:latin typeface="Arial" panose="020B0604020202020204" pitchFamily="34" charset="0"/>
            </a:endParaRPr>
          </a:p>
        </p:txBody>
      </p:sp>
      <p:grpSp>
        <p:nvGrpSpPr>
          <p:cNvPr id="31821" name="Group 77"/>
          <p:cNvGrpSpPr>
            <a:grpSpLocks/>
          </p:cNvGrpSpPr>
          <p:nvPr/>
        </p:nvGrpSpPr>
        <p:grpSpPr bwMode="auto">
          <a:xfrm>
            <a:off x="684213" y="1255713"/>
            <a:ext cx="3176587" cy="544512"/>
            <a:chOff x="431" y="799"/>
            <a:chExt cx="2001" cy="343"/>
          </a:xfrm>
        </p:grpSpPr>
        <p:sp>
          <p:nvSpPr>
            <p:cNvPr id="31797" name="Rectangle 53"/>
            <p:cNvSpPr>
              <a:spLocks noChangeArrowheads="1"/>
            </p:cNvSpPr>
            <p:nvPr/>
          </p:nvSpPr>
          <p:spPr bwMode="auto">
            <a:xfrm>
              <a:off x="782" y="815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已在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31796" name="Object 52"/>
            <p:cNvGraphicFramePr>
              <a:graphicFrameLocks noChangeAspect="1"/>
            </p:cNvGraphicFramePr>
            <p:nvPr/>
          </p:nvGraphicFramePr>
          <p:xfrm>
            <a:off x="1297" y="869"/>
            <a:ext cx="63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20" name="Equation" r:id="rId42" imgW="1002865" imgH="393529" progId="Equation.DSMT4">
                    <p:embed/>
                  </p:oleObj>
                </mc:Choice>
                <mc:Fallback>
                  <p:oleObj name="Equation" r:id="rId42" imgW="1002865" imgH="393529" progId="Equation.DSMT4">
                    <p:embed/>
                    <p:pic>
                      <p:nvPicPr>
                        <p:cNvPr id="0" name="Picture 1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7" y="869"/>
                          <a:ext cx="63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98" name="Rectangle 54"/>
            <p:cNvSpPr>
              <a:spLocks noChangeArrowheads="1"/>
            </p:cNvSpPr>
            <p:nvPr/>
          </p:nvSpPr>
          <p:spPr bwMode="auto">
            <a:xfrm>
              <a:off x="1866" y="799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内有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31820" name="Object 76"/>
            <p:cNvGraphicFramePr>
              <a:graphicFrameLocks noChangeAspect="1"/>
            </p:cNvGraphicFramePr>
            <p:nvPr/>
          </p:nvGraphicFramePr>
          <p:xfrm>
            <a:off x="431" y="887"/>
            <a:ext cx="42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21" name="Equation" r:id="rId44" imgW="672808" imgH="393529" progId="Equation.DSMT4">
                    <p:embed/>
                  </p:oleObj>
                </mc:Choice>
                <mc:Fallback>
                  <p:oleObj name="Equation" r:id="rId44" imgW="672808" imgH="393529" progId="Equation.DSMT4">
                    <p:embed/>
                    <p:pic>
                      <p:nvPicPr>
                        <p:cNvPr id="0" name="Picture 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887"/>
                          <a:ext cx="42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823" name="Rectangle 79"/>
          <p:cNvSpPr>
            <a:spLocks noChangeArrowheads="1"/>
          </p:cNvSpPr>
          <p:nvPr/>
        </p:nvSpPr>
        <p:spPr bwMode="auto">
          <a:xfrm>
            <a:off x="595313" y="1973263"/>
            <a:ext cx="3278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定义这一事实</a:t>
            </a:r>
            <a:r>
              <a:rPr kumimoji="0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kumimoji="0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88" name="Group 20"/>
          <p:cNvGrpSpPr>
            <a:grpSpLocks/>
          </p:cNvGrpSpPr>
          <p:nvPr/>
        </p:nvGrpSpPr>
        <p:grpSpPr bwMode="auto">
          <a:xfrm>
            <a:off x="646113" y="625475"/>
            <a:ext cx="3049587" cy="531813"/>
            <a:chOff x="407" y="394"/>
            <a:chExt cx="1921" cy="335"/>
          </a:xfrm>
        </p:grpSpPr>
        <p:sp>
          <p:nvSpPr>
            <p:cNvPr id="32773" name="Rectangle 5"/>
            <p:cNvSpPr>
              <a:spLocks noChangeArrowheads="1"/>
            </p:cNvSpPr>
            <p:nvPr/>
          </p:nvSpPr>
          <p:spPr bwMode="auto">
            <a:xfrm>
              <a:off x="407" y="394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 </a:t>
              </a:r>
              <a:endParaRPr kumimoji="0" lang="en-US" altLang="zh-CN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32772" name="Object 4"/>
            <p:cNvGraphicFramePr>
              <a:graphicFrameLocks noChangeAspect="1"/>
            </p:cNvGraphicFramePr>
            <p:nvPr/>
          </p:nvGraphicFramePr>
          <p:xfrm>
            <a:off x="719" y="460"/>
            <a:ext cx="42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9" name="Equation" r:id="rId3" imgW="672808" imgH="393529" progId="Equation.DSMT4">
                    <p:embed/>
                  </p:oleObj>
                </mc:Choice>
                <mc:Fallback>
                  <p:oleObj name="Equation" r:id="rId3" imgW="672808" imgH="393529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9" y="460"/>
                          <a:ext cx="42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4" name="Rectangle 6"/>
            <p:cNvSpPr>
              <a:spLocks noChangeArrowheads="1"/>
            </p:cNvSpPr>
            <p:nvPr/>
          </p:nvSpPr>
          <p:spPr bwMode="auto">
            <a:xfrm>
              <a:off x="1087" y="402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的其他形式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32789" name="Group 21"/>
          <p:cNvGrpSpPr>
            <a:grpSpLocks/>
          </p:cNvGrpSpPr>
          <p:nvPr/>
        </p:nvGrpSpPr>
        <p:grpSpPr bwMode="auto">
          <a:xfrm>
            <a:off x="585788" y="1341438"/>
            <a:ext cx="7650162" cy="531812"/>
            <a:chOff x="369" y="845"/>
            <a:chExt cx="4819" cy="335"/>
          </a:xfrm>
        </p:grpSpPr>
        <p:graphicFrame>
          <p:nvGraphicFramePr>
            <p:cNvPr id="32776" name="Object 8"/>
            <p:cNvGraphicFramePr>
              <a:graphicFrameLocks noChangeAspect="1"/>
            </p:cNvGraphicFramePr>
            <p:nvPr/>
          </p:nvGraphicFramePr>
          <p:xfrm>
            <a:off x="1461" y="906"/>
            <a:ext cx="42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00" name="Equation" r:id="rId5" imgW="672808" imgH="393529" progId="Equation.DSMT4">
                    <p:embed/>
                  </p:oleObj>
                </mc:Choice>
                <mc:Fallback>
                  <p:oleObj name="Equation" r:id="rId5" imgW="672808" imgH="393529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1" y="906"/>
                          <a:ext cx="42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5" name="Object 7"/>
            <p:cNvGraphicFramePr>
              <a:graphicFrameLocks noChangeAspect="1"/>
            </p:cNvGraphicFramePr>
            <p:nvPr/>
          </p:nvGraphicFramePr>
          <p:xfrm>
            <a:off x="4468" y="866"/>
            <a:ext cx="72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01" name="Equation" r:id="rId7" imgW="1143000" imgH="469900" progId="Equation.DSMT4">
                    <p:embed/>
                  </p:oleObj>
                </mc:Choice>
                <mc:Fallback>
                  <p:oleObj name="Equation" r:id="rId7" imgW="1143000" imgH="469900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866"/>
                          <a:ext cx="720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7" name="Rectangle 9"/>
            <p:cNvSpPr>
              <a:spLocks noChangeArrowheads="1"/>
            </p:cNvSpPr>
            <p:nvPr/>
          </p:nvSpPr>
          <p:spPr bwMode="auto">
            <a:xfrm>
              <a:off x="369" y="845"/>
              <a:ext cx="1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在应用上</a:t>
              </a:r>
              <a:r>
                <a:rPr kumimoji="0" lang="en-US" altLang="zh-CN">
                  <a:cs typeface="Times New Roman" panose="02020603050405020304" pitchFamily="18" charset="0"/>
                </a:rPr>
                <a:t>, </a:t>
              </a:r>
              <a:endParaRPr kumimoji="0" lang="en-US" altLang="zh-CN" sz="1800" b="0">
                <a:latin typeface="Arial" panose="020B0604020202020204" pitchFamily="34" charset="0"/>
              </a:endParaRPr>
            </a:p>
          </p:txBody>
        </p:sp>
        <p:sp>
          <p:nvSpPr>
            <p:cNvPr id="32778" name="Rectangle 10"/>
            <p:cNvSpPr>
              <a:spLocks noChangeArrowheads="1"/>
            </p:cNvSpPr>
            <p:nvPr/>
          </p:nvSpPr>
          <p:spPr bwMode="auto">
            <a:xfrm>
              <a:off x="1821" y="853"/>
              <a:ext cx="2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也常以如下形式出现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0" lang="zh-CN" altLang="en-US">
                  <a:cs typeface="Times New Roman" panose="02020603050405020304" pitchFamily="18" charset="0"/>
                </a:rPr>
                <a:t>如令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2425700" y="4246563"/>
            <a:ext cx="2190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en-US" altLang="zh-CN" sz="11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kumimoji="0"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611188" y="2001838"/>
            <a:ext cx="10112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>
                <a:cs typeface="Times New Roman" panose="02020603050405020304" pitchFamily="18" charset="0"/>
              </a:rPr>
              <a:t>则有</a:t>
            </a:r>
            <a:r>
              <a:rPr kumimoji="0"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aphicFrame>
        <p:nvGraphicFramePr>
          <p:cNvPr id="32781" name="Object 13"/>
          <p:cNvGraphicFramePr>
            <a:graphicFrameLocks noChangeAspect="1"/>
          </p:cNvGraphicFramePr>
          <p:nvPr/>
        </p:nvGraphicFramePr>
        <p:xfrm>
          <a:off x="1314450" y="2884488"/>
          <a:ext cx="67913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2" name="Equation" r:id="rId9" imgW="6794500" imgH="685800" progId="Equation.DSMT4">
                  <p:embed/>
                </p:oleObj>
              </mc:Choice>
              <mc:Fallback>
                <p:oleObj name="Equation" r:id="rId9" imgW="6794500" imgH="6858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2884488"/>
                        <a:ext cx="6791325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90" name="Group 22"/>
          <p:cNvGrpSpPr>
            <a:grpSpLocks/>
          </p:cNvGrpSpPr>
          <p:nvPr/>
        </p:nvGrpSpPr>
        <p:grpSpPr bwMode="auto">
          <a:xfrm>
            <a:off x="595313" y="3808413"/>
            <a:ext cx="2790825" cy="557212"/>
            <a:chOff x="375" y="2205"/>
            <a:chExt cx="1758" cy="351"/>
          </a:xfrm>
        </p:grpSpPr>
        <p:sp>
          <p:nvSpPr>
            <p:cNvPr id="32784" name="Rectangle 16"/>
            <p:cNvSpPr>
              <a:spLocks noChangeArrowheads="1"/>
            </p:cNvSpPr>
            <p:nvPr/>
          </p:nvSpPr>
          <p:spPr bwMode="auto">
            <a:xfrm>
              <a:off x="375" y="2205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令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32783" name="Object 15"/>
            <p:cNvGraphicFramePr>
              <a:graphicFrameLocks noChangeAspect="1"/>
            </p:cNvGraphicFramePr>
            <p:nvPr/>
          </p:nvGraphicFramePr>
          <p:xfrm>
            <a:off x="679" y="2320"/>
            <a:ext cx="73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03" name="Equation" r:id="rId11" imgW="1167893" imgH="317362" progId="Equation.DSMT4">
                    <p:embed/>
                  </p:oleObj>
                </mc:Choice>
                <mc:Fallback>
                  <p:oleObj name="Equation" r:id="rId11" imgW="1167893" imgH="317362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9" y="2320"/>
                          <a:ext cx="738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5" name="Rectangle 17"/>
            <p:cNvSpPr>
              <a:spLocks noChangeArrowheads="1"/>
            </p:cNvSpPr>
            <p:nvPr/>
          </p:nvSpPr>
          <p:spPr bwMode="auto">
            <a:xfrm>
              <a:off x="1399" y="2229"/>
              <a:ext cx="7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就有 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32786" name="Object 18"/>
          <p:cNvGraphicFramePr>
            <a:graphicFrameLocks noChangeAspect="1"/>
          </p:cNvGraphicFramePr>
          <p:nvPr/>
        </p:nvGraphicFramePr>
        <p:xfrm>
          <a:off x="2047875" y="4514850"/>
          <a:ext cx="648493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4" name="Equation" r:id="rId13" imgW="6489700" imgH="1219200" progId="Equation.DSMT4">
                  <p:embed/>
                </p:oleObj>
              </mc:Choice>
              <mc:Fallback>
                <p:oleObj name="Equation" r:id="rId13" imgW="6489700" imgH="12192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4514850"/>
                        <a:ext cx="6484938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181350" y="587375"/>
            <a:ext cx="28305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36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</a:t>
            </a:r>
            <a:r>
              <a:rPr kumimoji="0"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 </a:t>
            </a:r>
            <a:r>
              <a:rPr kumimoji="0" lang="zh-CN" altLang="en-US" sz="36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 数   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611188" y="1268413"/>
            <a:ext cx="24399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>
                <a:cs typeface="Times New Roman" panose="02020603050405020304" pitchFamily="18" charset="0"/>
              </a:rPr>
              <a:t>含参量积分</a:t>
            </a:r>
            <a:r>
              <a: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0"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1663700" y="2009775"/>
          <a:ext cx="67786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3" name="Equation" r:id="rId3" imgW="6781800" imgH="685800" progId="Equation.DSMT4">
                  <p:embed/>
                </p:oleObj>
              </mc:Choice>
              <mc:Fallback>
                <p:oleObj name="Equation" r:id="rId3" imgW="6781800" imgH="6858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2009775"/>
                        <a:ext cx="67786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620713" y="2806700"/>
            <a:ext cx="6275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称为贝塔 </a:t>
            </a:r>
            <a:r>
              <a:rPr kumimoji="0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Beta</a:t>
            </a:r>
            <a:r>
              <a:rPr kumimoji="0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kumimoji="0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或写作 </a:t>
            </a:r>
            <a:r>
              <a:rPr kumimoji="0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kumimoji="0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).   </a:t>
            </a:r>
            <a:endParaRPr kumimoji="0"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608013" y="3454400"/>
            <a:ext cx="8101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>
                <a:solidFill>
                  <a:srgbClr val="0000FF"/>
                </a:solidFill>
                <a:cs typeface="Times New Roman" panose="02020603050405020304" pitchFamily="18" charset="0"/>
              </a:rPr>
              <a:t>注</a:t>
            </a:r>
            <a:r>
              <a: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>
                <a:cs typeface="Times New Roman" panose="02020603050405020304" pitchFamily="18" charset="0"/>
              </a:rPr>
              <a:t>与前讨论的单参变量的含参数积分不同</a:t>
            </a:r>
            <a:r>
              <a:rPr kumimoji="0" lang="en-US" altLang="zh-CN">
                <a:cs typeface="Times New Roman" panose="02020603050405020304" pitchFamily="18" charset="0"/>
              </a:rPr>
              <a:t>,</a:t>
            </a:r>
            <a:r>
              <a:rPr kumimoji="0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kumimoji="0" lang="zh-CN" altLang="en-US"/>
              <a:t>函数 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585788" y="4076700"/>
            <a:ext cx="8221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>
                <a:cs typeface="Times New Roman" panose="02020603050405020304" pitchFamily="18" charset="0"/>
              </a:rPr>
              <a:t>是含两元的含参量积分，但讨论的步骤与方法是完 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585788" y="4691063"/>
            <a:ext cx="190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>
                <a:cs typeface="Times New Roman" panose="02020603050405020304" pitchFamily="18" charset="0"/>
              </a:rPr>
              <a:t>全类似的</a:t>
            </a:r>
            <a:r>
              <a:rPr kumimoji="0" lang="en-US" altLang="zh-CN">
                <a:cs typeface="Times New Roman" panose="02020603050405020304" pitchFamily="18" charset="0"/>
              </a:rPr>
              <a:t>.</a:t>
            </a:r>
            <a:r>
              <a:rPr kumimoji="0"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pSp>
        <p:nvGrpSpPr>
          <p:cNvPr id="33818" name="Group 26"/>
          <p:cNvGrpSpPr>
            <a:grpSpLocks/>
          </p:cNvGrpSpPr>
          <p:nvPr/>
        </p:nvGrpSpPr>
        <p:grpSpPr bwMode="auto">
          <a:xfrm>
            <a:off x="620713" y="5373688"/>
            <a:ext cx="7912100" cy="566737"/>
            <a:chOff x="391" y="3385"/>
            <a:chExt cx="4984" cy="357"/>
          </a:xfrm>
        </p:grpSpPr>
        <p:graphicFrame>
          <p:nvGraphicFramePr>
            <p:cNvPr id="33809" name="Object 17"/>
            <p:cNvGraphicFramePr>
              <a:graphicFrameLocks noChangeAspect="1"/>
            </p:cNvGraphicFramePr>
            <p:nvPr/>
          </p:nvGraphicFramePr>
          <p:xfrm>
            <a:off x="1525" y="3468"/>
            <a:ext cx="528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4" name="Equation" r:id="rId5" imgW="838200" imgH="368300" progId="Equation.DSMT4">
                    <p:embed/>
                  </p:oleObj>
                </mc:Choice>
                <mc:Fallback>
                  <p:oleObj name="Equation" r:id="rId5" imgW="838200" imgH="368300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5" y="3468"/>
                          <a:ext cx="528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8" name="Object 16"/>
            <p:cNvGraphicFramePr>
              <a:graphicFrameLocks noChangeAspect="1"/>
            </p:cNvGraphicFramePr>
            <p:nvPr/>
          </p:nvGraphicFramePr>
          <p:xfrm>
            <a:off x="2938" y="3468"/>
            <a:ext cx="48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5" name="Equation" r:id="rId7" imgW="774364" imgH="304668" progId="Equation.DSMT4">
                    <p:embed/>
                  </p:oleObj>
                </mc:Choice>
                <mc:Fallback>
                  <p:oleObj name="Equation" r:id="rId7" imgW="774364" imgH="304668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8" y="3468"/>
                          <a:ext cx="48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0" name="Rectangle 18"/>
            <p:cNvSpPr>
              <a:spLocks noChangeArrowheads="1"/>
            </p:cNvSpPr>
            <p:nvPr/>
          </p:nvSpPr>
          <p:spPr bwMode="auto">
            <a:xfrm>
              <a:off x="391" y="3407"/>
              <a:ext cx="14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B </a:t>
              </a:r>
              <a:r>
                <a:rPr kumimoji="0" lang="zh-CN" altLang="en-US">
                  <a:cs typeface="Times New Roman" panose="02020603050405020304" pitchFamily="18" charset="0"/>
                </a:rPr>
                <a:t>函数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(2)</a:t>
              </a:r>
              <a:r>
                <a:rPr kumimoji="0" lang="zh-CN" altLang="en-US">
                  <a:cs typeface="Times New Roman" panose="02020603050405020304" pitchFamily="18" charset="0"/>
                </a:rPr>
                <a:t>当 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3811" name="Rectangle 19"/>
            <p:cNvSpPr>
              <a:spLocks noChangeArrowheads="1"/>
            </p:cNvSpPr>
            <p:nvPr/>
          </p:nvSpPr>
          <p:spPr bwMode="auto">
            <a:xfrm>
              <a:off x="1978" y="3415"/>
              <a:ext cx="1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>
                  <a:cs typeface="Times New Roman" panose="02020603050405020304" pitchFamily="18" charset="0"/>
                </a:rPr>
                <a:t>时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0" lang="zh-CN" altLang="en-US">
                  <a:cs typeface="Times New Roman" panose="02020603050405020304" pitchFamily="18" charset="0"/>
                </a:rPr>
                <a:t>是以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3812" name="Rectangle 20"/>
            <p:cNvSpPr>
              <a:spLocks noChangeArrowheads="1"/>
            </p:cNvSpPr>
            <p:nvPr/>
          </p:nvSpPr>
          <p:spPr bwMode="auto">
            <a:xfrm>
              <a:off x="3437" y="3385"/>
              <a:ext cx="19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为瑕点的无界函数</a:t>
              </a:r>
              <a:r>
                <a:rPr kumimoji="0" lang="zh-CN" altLang="en-US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60" name="Group 44"/>
          <p:cNvGrpSpPr>
            <a:grpSpLocks/>
          </p:cNvGrpSpPr>
          <p:nvPr/>
        </p:nvGrpSpPr>
        <p:grpSpPr bwMode="auto">
          <a:xfrm>
            <a:off x="611188" y="620713"/>
            <a:ext cx="8064500" cy="531812"/>
            <a:chOff x="385" y="391"/>
            <a:chExt cx="5080" cy="335"/>
          </a:xfrm>
        </p:grpSpPr>
        <p:graphicFrame>
          <p:nvGraphicFramePr>
            <p:cNvPr id="34821" name="Object 5"/>
            <p:cNvGraphicFramePr>
              <a:graphicFrameLocks noChangeAspect="1"/>
            </p:cNvGraphicFramePr>
            <p:nvPr/>
          </p:nvGraphicFramePr>
          <p:xfrm>
            <a:off x="1716" y="454"/>
            <a:ext cx="498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41" name="Equation" r:id="rId3" imgW="787400" imgH="368300" progId="Equation.DSMT4">
                    <p:embed/>
                  </p:oleObj>
                </mc:Choice>
                <mc:Fallback>
                  <p:oleObj name="Equation" r:id="rId3" imgW="787400" imgH="368300" progId="Equation.DSMT4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6" y="454"/>
                          <a:ext cx="498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0" name="Object 4"/>
            <p:cNvGraphicFramePr>
              <a:graphicFrameLocks noChangeAspect="1"/>
            </p:cNvGraphicFramePr>
            <p:nvPr/>
          </p:nvGraphicFramePr>
          <p:xfrm>
            <a:off x="3046" y="477"/>
            <a:ext cx="53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42" name="Equation" r:id="rId5" imgW="838200" imgH="368300" progId="Equation.DSMT4">
                    <p:embed/>
                  </p:oleObj>
                </mc:Choice>
                <mc:Fallback>
                  <p:oleObj name="Equation" r:id="rId5" imgW="838200" imgH="368300" progId="Equation.DSMT4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6" y="477"/>
                          <a:ext cx="530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>
              <a:off x="385" y="392"/>
              <a:ext cx="15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反常积分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;  </a:t>
              </a:r>
              <a:r>
                <a:rPr kumimoji="0" lang="zh-CN" altLang="en-US">
                  <a:cs typeface="Times New Roman" panose="02020603050405020304" pitchFamily="18" charset="0"/>
                </a:rPr>
                <a:t>当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4823" name="Rectangle 7"/>
            <p:cNvSpPr>
              <a:spLocks noChangeArrowheads="1"/>
            </p:cNvSpPr>
            <p:nvPr/>
          </p:nvSpPr>
          <p:spPr bwMode="auto">
            <a:xfrm>
              <a:off x="2143" y="399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>
                  <a:cs typeface="Times New Roman" panose="02020603050405020304" pitchFamily="18" charset="0"/>
                </a:rPr>
                <a:t>时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kumimoji="0" lang="zh-CN" altLang="en-US">
                  <a:cs typeface="Times New Roman" panose="02020603050405020304" pitchFamily="18" charset="0"/>
                </a:rPr>
                <a:t>是以 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4824" name="Rectangle 8"/>
            <p:cNvSpPr>
              <a:spLocks noChangeArrowheads="1"/>
            </p:cNvSpPr>
            <p:nvPr/>
          </p:nvSpPr>
          <p:spPr bwMode="auto">
            <a:xfrm>
              <a:off x="3527" y="391"/>
              <a:ext cx="19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为瑕点的无界函数</a:t>
              </a:r>
              <a:r>
                <a:rPr kumimoji="0" lang="zh-CN" altLang="en-US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34855" name="Group 39"/>
          <p:cNvGrpSpPr>
            <a:grpSpLocks/>
          </p:cNvGrpSpPr>
          <p:nvPr/>
        </p:nvGrpSpPr>
        <p:grpSpPr bwMode="auto">
          <a:xfrm>
            <a:off x="611188" y="1196975"/>
            <a:ext cx="8126412" cy="531813"/>
            <a:chOff x="369" y="754"/>
            <a:chExt cx="5119" cy="335"/>
          </a:xfrm>
        </p:grpSpPr>
        <p:sp>
          <p:nvSpPr>
            <p:cNvPr id="34826" name="Rectangle 10"/>
            <p:cNvSpPr>
              <a:spLocks noChangeArrowheads="1"/>
            </p:cNvSpPr>
            <p:nvPr/>
          </p:nvSpPr>
          <p:spPr bwMode="auto">
            <a:xfrm>
              <a:off x="369" y="762"/>
              <a:ext cx="38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反常积分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 </a:t>
              </a:r>
              <a:r>
                <a:rPr kumimoji="0" lang="zh-CN" altLang="en-US">
                  <a:cs typeface="Times New Roman" panose="02020603050405020304" pitchFamily="18" charset="0"/>
                </a:rPr>
                <a:t>应用柯西判别法可证得当 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34825" name="Object 9"/>
            <p:cNvGraphicFramePr>
              <a:graphicFrameLocks noChangeAspect="1"/>
            </p:cNvGraphicFramePr>
            <p:nvPr/>
          </p:nvGraphicFramePr>
          <p:xfrm>
            <a:off x="4043" y="837"/>
            <a:ext cx="1014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43" name="Equation" r:id="rId7" imgW="1612900" imgH="368300" progId="Equation.DSMT4">
                    <p:embed/>
                  </p:oleObj>
                </mc:Choice>
                <mc:Fallback>
                  <p:oleObj name="Equation" r:id="rId7" imgW="1612900" imgH="368300" progId="Equation.DSMT4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3" y="837"/>
                          <a:ext cx="1014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7" name="Rectangle 11"/>
            <p:cNvSpPr>
              <a:spLocks noChangeArrowheads="1"/>
            </p:cNvSpPr>
            <p:nvPr/>
          </p:nvSpPr>
          <p:spPr bwMode="auto">
            <a:xfrm>
              <a:off x="5034" y="754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时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34856" name="Group 40"/>
          <p:cNvGrpSpPr>
            <a:grpSpLocks/>
          </p:cNvGrpSpPr>
          <p:nvPr/>
        </p:nvGrpSpPr>
        <p:grpSpPr bwMode="auto">
          <a:xfrm>
            <a:off x="655638" y="1844675"/>
            <a:ext cx="7972425" cy="519113"/>
            <a:chOff x="377" y="1117"/>
            <a:chExt cx="5022" cy="327"/>
          </a:xfrm>
        </p:grpSpPr>
        <p:sp>
          <p:nvSpPr>
            <p:cNvPr id="34829" name="Rectangle 13"/>
            <p:cNvSpPr>
              <a:spLocks noChangeArrowheads="1"/>
            </p:cNvSpPr>
            <p:nvPr/>
          </p:nvSpPr>
          <p:spPr bwMode="auto">
            <a:xfrm>
              <a:off x="377" y="1117"/>
              <a:ext cx="44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这两个无界函数反常积分都收敛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 </a:t>
              </a:r>
              <a:r>
                <a:rPr kumimoji="0" lang="zh-CN" altLang="en-US">
                  <a:cs typeface="Times New Roman" panose="02020603050405020304" pitchFamily="18" charset="0"/>
                </a:rPr>
                <a:t>所以函数 </a:t>
              </a:r>
            </a:p>
          </p:txBody>
        </p:sp>
        <p:graphicFrame>
          <p:nvGraphicFramePr>
            <p:cNvPr id="34828" name="Object 12"/>
            <p:cNvGraphicFramePr>
              <a:graphicFrameLocks noChangeAspect="1"/>
            </p:cNvGraphicFramePr>
            <p:nvPr/>
          </p:nvGraphicFramePr>
          <p:xfrm>
            <a:off x="4621" y="1179"/>
            <a:ext cx="77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44" name="Equation" r:id="rId9" imgW="1231366" imgH="393529" progId="Equation.DSMT4">
                    <p:embed/>
                  </p:oleObj>
                </mc:Choice>
                <mc:Fallback>
                  <p:oleObj name="Equation" r:id="rId9" imgW="1231366" imgH="393529" progId="Equation.DSMT4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1" y="1179"/>
                          <a:ext cx="77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58" name="Group 42"/>
          <p:cNvGrpSpPr>
            <a:grpSpLocks/>
          </p:cNvGrpSpPr>
          <p:nvPr/>
        </p:nvGrpSpPr>
        <p:grpSpPr bwMode="auto">
          <a:xfrm>
            <a:off x="684213" y="2492375"/>
            <a:ext cx="3625850" cy="519113"/>
            <a:chOff x="369" y="1515"/>
            <a:chExt cx="2284" cy="327"/>
          </a:xfrm>
        </p:grpSpPr>
        <p:sp>
          <p:nvSpPr>
            <p:cNvPr id="34832" name="Rectangle 16"/>
            <p:cNvSpPr>
              <a:spLocks noChangeArrowheads="1"/>
            </p:cNvSpPr>
            <p:nvPr/>
          </p:nvSpPr>
          <p:spPr bwMode="auto">
            <a:xfrm>
              <a:off x="369" y="1515"/>
              <a:ext cx="1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的定义域为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34831" name="Object 15"/>
            <p:cNvGraphicFramePr>
              <a:graphicFrameLocks noChangeAspect="1"/>
            </p:cNvGraphicFramePr>
            <p:nvPr/>
          </p:nvGraphicFramePr>
          <p:xfrm>
            <a:off x="1591" y="1560"/>
            <a:ext cx="1062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45" name="Equation" r:id="rId11" imgW="1689100" imgH="368300" progId="Equation.DSMT4">
                    <p:embed/>
                  </p:oleObj>
                </mc:Choice>
                <mc:Fallback>
                  <p:oleObj name="Equation" r:id="rId11" imgW="1689100" imgH="368300" progId="Equation.DSMT4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1" y="1560"/>
                          <a:ext cx="1062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51" name="Group 35"/>
          <p:cNvGrpSpPr>
            <a:grpSpLocks/>
          </p:cNvGrpSpPr>
          <p:nvPr/>
        </p:nvGrpSpPr>
        <p:grpSpPr bwMode="auto">
          <a:xfrm>
            <a:off x="755650" y="3141663"/>
            <a:ext cx="6097588" cy="544512"/>
            <a:chOff x="385" y="2205"/>
            <a:chExt cx="3841" cy="343"/>
          </a:xfrm>
        </p:grpSpPr>
        <p:graphicFrame>
          <p:nvGraphicFramePr>
            <p:cNvPr id="34835" name="Object 19"/>
            <p:cNvGraphicFramePr>
              <a:graphicFrameLocks noChangeAspect="1"/>
            </p:cNvGraphicFramePr>
            <p:nvPr/>
          </p:nvGraphicFramePr>
          <p:xfrm>
            <a:off x="693" y="2267"/>
            <a:ext cx="72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46" name="Equation" r:id="rId13" imgW="1143000" imgH="393700" progId="Equation.DSMT4">
                    <p:embed/>
                  </p:oleObj>
                </mc:Choice>
                <mc:Fallback>
                  <p:oleObj name="Equation" r:id="rId13" imgW="1143000" imgH="393700" progId="Equation.DSMT4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" y="2267"/>
                          <a:ext cx="72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4" name="Object 18"/>
            <p:cNvGraphicFramePr>
              <a:graphicFrameLocks noChangeAspect="1"/>
            </p:cNvGraphicFramePr>
            <p:nvPr/>
          </p:nvGraphicFramePr>
          <p:xfrm>
            <a:off x="2336" y="2267"/>
            <a:ext cx="103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47" name="Equation" r:id="rId15" imgW="1637589" imgH="393529" progId="Equation.DSMT4">
                    <p:embed/>
                  </p:oleObj>
                </mc:Choice>
                <mc:Fallback>
                  <p:oleObj name="Equation" r:id="rId15" imgW="1637589" imgH="393529" progId="Equation.DSMT4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2267"/>
                          <a:ext cx="103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6" name="Rectangle 20"/>
            <p:cNvSpPr>
              <a:spLocks noChangeArrowheads="1"/>
            </p:cNvSpPr>
            <p:nvPr/>
          </p:nvSpPr>
          <p:spPr bwMode="auto">
            <a:xfrm>
              <a:off x="385" y="2221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 </a:t>
              </a:r>
              <a:endParaRPr kumimoji="0" lang="en-US" altLang="zh-CN" sz="1800" b="0">
                <a:latin typeface="Arial" panose="020B0604020202020204" pitchFamily="34" charset="0"/>
              </a:endParaRPr>
            </a:p>
          </p:txBody>
        </p:sp>
        <p:sp>
          <p:nvSpPr>
            <p:cNvPr id="34837" name="Rectangle 21"/>
            <p:cNvSpPr>
              <a:spLocks noChangeArrowheads="1"/>
            </p:cNvSpPr>
            <p:nvPr/>
          </p:nvSpPr>
          <p:spPr bwMode="auto">
            <a:xfrm>
              <a:off x="1346" y="2205"/>
              <a:ext cx="1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在定义域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4838" name="Rectangle 22"/>
            <p:cNvSpPr>
              <a:spLocks noChangeArrowheads="1"/>
            </p:cNvSpPr>
            <p:nvPr/>
          </p:nvSpPr>
          <p:spPr bwMode="auto">
            <a:xfrm>
              <a:off x="3323" y="2205"/>
              <a:ext cx="9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内连续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34859" name="Group 43"/>
          <p:cNvGrpSpPr>
            <a:grpSpLocks/>
          </p:cNvGrpSpPr>
          <p:nvPr/>
        </p:nvGrpSpPr>
        <p:grpSpPr bwMode="auto">
          <a:xfrm>
            <a:off x="558800" y="3848100"/>
            <a:ext cx="5724525" cy="519113"/>
            <a:chOff x="352" y="2424"/>
            <a:chExt cx="3606" cy="327"/>
          </a:xfrm>
        </p:grpSpPr>
        <p:sp>
          <p:nvSpPr>
            <p:cNvPr id="34840" name="Rectangle 24"/>
            <p:cNvSpPr>
              <a:spLocks noChangeArrowheads="1"/>
            </p:cNvSpPr>
            <p:nvPr/>
          </p:nvSpPr>
          <p:spPr bwMode="auto">
            <a:xfrm>
              <a:off x="352" y="2424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由于对任何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34839" name="Object 23"/>
            <p:cNvGraphicFramePr>
              <a:graphicFrameLocks noChangeAspect="1"/>
            </p:cNvGraphicFramePr>
            <p:nvPr/>
          </p:nvGraphicFramePr>
          <p:xfrm>
            <a:off x="1522" y="2477"/>
            <a:ext cx="109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48" name="Equation" r:id="rId17" imgW="1727200" imgH="431800" progId="Equation.DSMT4">
                    <p:embed/>
                  </p:oleObj>
                </mc:Choice>
                <mc:Fallback>
                  <p:oleObj name="Equation" r:id="rId17" imgW="1727200" imgH="431800" progId="Equation.DSMT4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2" y="2477"/>
                          <a:ext cx="109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1" name="Rectangle 25"/>
            <p:cNvSpPr>
              <a:spLocks noChangeArrowheads="1"/>
            </p:cNvSpPr>
            <p:nvPr/>
          </p:nvSpPr>
          <p:spPr bwMode="auto">
            <a:xfrm>
              <a:off x="2549" y="2424"/>
              <a:ext cx="14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成立不等式 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34842" name="Object 26"/>
          <p:cNvGraphicFramePr>
            <a:graphicFrameLocks noChangeAspect="1"/>
          </p:cNvGraphicFramePr>
          <p:nvPr/>
        </p:nvGraphicFramePr>
        <p:xfrm>
          <a:off x="1093788" y="4556125"/>
          <a:ext cx="6934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9" name="Equation" r:id="rId19" imgW="6934200" imgH="533400" progId="Equation.DSMT4">
                  <p:embed/>
                </p:oleObj>
              </mc:Choice>
              <mc:Fallback>
                <p:oleObj name="Equation" r:id="rId19" imgW="6934200" imgH="53340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4556125"/>
                        <a:ext cx="6934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53" name="Group 37"/>
          <p:cNvGrpSpPr>
            <a:grpSpLocks/>
          </p:cNvGrpSpPr>
          <p:nvPr/>
        </p:nvGrpSpPr>
        <p:grpSpPr bwMode="auto">
          <a:xfrm>
            <a:off x="684213" y="5157788"/>
            <a:ext cx="7966075" cy="685800"/>
            <a:chOff x="377" y="3483"/>
            <a:chExt cx="5018" cy="432"/>
          </a:xfrm>
        </p:grpSpPr>
        <p:sp>
          <p:nvSpPr>
            <p:cNvPr id="34845" name="Rectangle 29"/>
            <p:cNvSpPr>
              <a:spLocks noChangeArrowheads="1"/>
            </p:cNvSpPr>
            <p:nvPr/>
          </p:nvSpPr>
          <p:spPr bwMode="auto">
            <a:xfrm>
              <a:off x="377" y="3521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而积分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34844" name="Object 28"/>
            <p:cNvGraphicFramePr>
              <a:graphicFrameLocks noChangeAspect="1"/>
            </p:cNvGraphicFramePr>
            <p:nvPr/>
          </p:nvGraphicFramePr>
          <p:xfrm>
            <a:off x="1092" y="3483"/>
            <a:ext cx="177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50" name="Equation" r:id="rId21" imgW="2819400" imgH="685800" progId="Equation.DSMT4">
                    <p:embed/>
                  </p:oleObj>
                </mc:Choice>
                <mc:Fallback>
                  <p:oleObj name="Equation" r:id="rId21" imgW="2819400" imgH="685800" progId="Equation.DSMT4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2" y="3483"/>
                          <a:ext cx="1776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6" name="Rectangle 30"/>
            <p:cNvSpPr>
              <a:spLocks noChangeArrowheads="1"/>
            </p:cNvSpPr>
            <p:nvPr/>
          </p:nvSpPr>
          <p:spPr bwMode="auto">
            <a:xfrm>
              <a:off x="2829" y="3515"/>
              <a:ext cx="2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收敛</a:t>
              </a:r>
              <a:r>
                <a:rPr kumimoji="0" lang="en-US" altLang="zh-CN">
                  <a:cs typeface="Times New Roman" panose="02020603050405020304" pitchFamily="18" charset="0"/>
                </a:rPr>
                <a:t>, </a:t>
              </a:r>
              <a:r>
                <a:rPr kumimoji="0" lang="zh-CN" altLang="en-US">
                  <a:cs typeface="Times New Roman" panose="02020603050405020304" pitchFamily="18" charset="0"/>
                </a:rPr>
                <a:t>故由</a:t>
              </a:r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 </a:t>
              </a:r>
              <a:r>
                <a:rPr kumimoji="0" lang="zh-CN" altLang="en-US">
                  <a:cs typeface="Times New Roman" panose="02020603050405020304" pitchFamily="18" charset="0"/>
                </a:rPr>
                <a:t>判别法知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71" name="Group 31"/>
          <p:cNvGrpSpPr>
            <a:grpSpLocks/>
          </p:cNvGrpSpPr>
          <p:nvPr/>
        </p:nvGrpSpPr>
        <p:grpSpPr bwMode="auto">
          <a:xfrm>
            <a:off x="668338" y="630238"/>
            <a:ext cx="7804150" cy="523875"/>
            <a:chOff x="427" y="404"/>
            <a:chExt cx="4916" cy="330"/>
          </a:xfrm>
        </p:grpSpPr>
        <p:graphicFrame>
          <p:nvGraphicFramePr>
            <p:cNvPr id="35845" name="Object 5"/>
            <p:cNvGraphicFramePr>
              <a:graphicFrameLocks noChangeAspect="1"/>
            </p:cNvGraphicFramePr>
            <p:nvPr/>
          </p:nvGraphicFramePr>
          <p:xfrm>
            <a:off x="427" y="476"/>
            <a:ext cx="72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19" name="Equation" r:id="rId3" imgW="1143000" imgH="393700" progId="Equation.DSMT4">
                    <p:embed/>
                  </p:oleObj>
                </mc:Choice>
                <mc:Fallback>
                  <p:oleObj name="Equation" r:id="rId3" imgW="1143000" imgH="393700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" y="476"/>
                          <a:ext cx="72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4" name="Object 4"/>
            <p:cNvGraphicFramePr>
              <a:graphicFrameLocks noChangeAspect="1"/>
            </p:cNvGraphicFramePr>
            <p:nvPr/>
          </p:nvGraphicFramePr>
          <p:xfrm>
            <a:off x="1386" y="436"/>
            <a:ext cx="237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20" name="Equation" r:id="rId5" imgW="3771900" imgH="431800" progId="Equation.DSMT4">
                    <p:embed/>
                  </p:oleObj>
                </mc:Choice>
                <mc:Fallback>
                  <p:oleObj name="Equation" r:id="rId5" imgW="3771900" imgH="431800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6" y="436"/>
                          <a:ext cx="237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1104" y="407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在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3708" y="404"/>
              <a:ext cx="1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上一致收敛</a:t>
              </a:r>
              <a:r>
                <a:rPr kumimoji="0" lang="en-US" altLang="zh-CN">
                  <a:cs typeface="Times New Roman" panose="02020603050405020304" pitchFamily="18" charset="0"/>
                </a:rPr>
                <a:t>.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>
                  <a:cs typeface="Times New Roman" panose="02020603050405020304" pitchFamily="18" charset="0"/>
                </a:rPr>
                <a:t>因</a:t>
              </a:r>
            </a:p>
          </p:txBody>
        </p:sp>
      </p:grpSp>
      <p:grpSp>
        <p:nvGrpSpPr>
          <p:cNvPr id="35872" name="Group 32"/>
          <p:cNvGrpSpPr>
            <a:grpSpLocks/>
          </p:cNvGrpSpPr>
          <p:nvPr/>
        </p:nvGrpSpPr>
        <p:grpSpPr bwMode="auto">
          <a:xfrm>
            <a:off x="568325" y="1341438"/>
            <a:ext cx="5608638" cy="552450"/>
            <a:chOff x="390" y="845"/>
            <a:chExt cx="3533" cy="348"/>
          </a:xfrm>
        </p:grpSpPr>
        <p:graphicFrame>
          <p:nvGraphicFramePr>
            <p:cNvPr id="35852" name="Object 12"/>
            <p:cNvGraphicFramePr>
              <a:graphicFrameLocks noChangeAspect="1"/>
            </p:cNvGraphicFramePr>
            <p:nvPr/>
          </p:nvGraphicFramePr>
          <p:xfrm>
            <a:off x="1120" y="922"/>
            <a:ext cx="72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21" name="Equation" r:id="rId7" imgW="1143000" imgH="393700" progId="Equation.DSMT4">
                    <p:embed/>
                  </p:oleObj>
                </mc:Choice>
                <mc:Fallback>
                  <p:oleObj name="Equation" r:id="rId7" imgW="1143000" imgH="39370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0" y="922"/>
                          <a:ext cx="72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1" name="Object 11"/>
            <p:cNvGraphicFramePr>
              <a:graphicFrameLocks noChangeAspect="1"/>
            </p:cNvGraphicFramePr>
            <p:nvPr/>
          </p:nvGraphicFramePr>
          <p:xfrm>
            <a:off x="2101" y="938"/>
            <a:ext cx="1014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22" name="Equation" r:id="rId9" imgW="1612900" imgH="368300" progId="Equation.DSMT4">
                    <p:embed/>
                  </p:oleObj>
                </mc:Choice>
                <mc:Fallback>
                  <p:oleObj name="Equation" r:id="rId9" imgW="1612900" imgH="368300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1" y="938"/>
                          <a:ext cx="1014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3" name="Rectangle 13"/>
            <p:cNvSpPr>
              <a:spLocks noChangeArrowheads="1"/>
            </p:cNvSpPr>
            <p:nvPr/>
          </p:nvSpPr>
          <p:spPr bwMode="auto">
            <a:xfrm>
              <a:off x="390" y="845"/>
              <a:ext cx="9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而推得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5854" name="Rectangle 14"/>
            <p:cNvSpPr>
              <a:spLocks noChangeArrowheads="1"/>
            </p:cNvSpPr>
            <p:nvPr/>
          </p:nvSpPr>
          <p:spPr bwMode="auto">
            <a:xfrm>
              <a:off x="1789" y="86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在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5855" name="Rectangle 15"/>
            <p:cNvSpPr>
              <a:spLocks noChangeArrowheads="1"/>
            </p:cNvSpPr>
            <p:nvPr/>
          </p:nvSpPr>
          <p:spPr bwMode="auto">
            <a:xfrm>
              <a:off x="3054" y="866"/>
              <a:ext cx="8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内连续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kumimoji="0" lang="en-US" altLang="zh-CN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kumimoji="0" lang="en-US" altLang="zh-CN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35873" name="Group 33"/>
          <p:cNvGrpSpPr>
            <a:grpSpLocks/>
          </p:cNvGrpSpPr>
          <p:nvPr/>
        </p:nvGrpSpPr>
        <p:grpSpPr bwMode="auto">
          <a:xfrm>
            <a:off x="646113" y="2079625"/>
            <a:ext cx="4286250" cy="519113"/>
            <a:chOff x="407" y="1310"/>
            <a:chExt cx="2700" cy="327"/>
          </a:xfrm>
        </p:grpSpPr>
        <p:sp>
          <p:nvSpPr>
            <p:cNvPr id="35857" name="Rectangle 17"/>
            <p:cNvSpPr>
              <a:spLocks noChangeArrowheads="1"/>
            </p:cNvSpPr>
            <p:nvPr/>
          </p:nvSpPr>
          <p:spPr bwMode="auto">
            <a:xfrm>
              <a:off x="407" y="1310"/>
              <a:ext cx="11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</a:t>
              </a:r>
              <a:r>
                <a:rPr kumimoji="0"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对称 性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35856" name="Object 16"/>
            <p:cNvGraphicFramePr>
              <a:graphicFrameLocks noChangeAspect="1"/>
            </p:cNvGraphicFramePr>
            <p:nvPr/>
          </p:nvGraphicFramePr>
          <p:xfrm>
            <a:off x="1475" y="1376"/>
            <a:ext cx="163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23" name="Equation" r:id="rId11" imgW="2590800" imgH="393700" progId="Equation.DSMT4">
                    <p:embed/>
                  </p:oleObj>
                </mc:Choice>
                <mc:Fallback>
                  <p:oleObj name="Equation" r:id="rId11" imgW="2590800" imgH="393700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" y="1376"/>
                          <a:ext cx="163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874" name="Group 34"/>
          <p:cNvGrpSpPr>
            <a:grpSpLocks/>
          </p:cNvGrpSpPr>
          <p:nvPr/>
        </p:nvGrpSpPr>
        <p:grpSpPr bwMode="auto">
          <a:xfrm>
            <a:off x="590550" y="2794000"/>
            <a:ext cx="3248025" cy="519113"/>
            <a:chOff x="372" y="1760"/>
            <a:chExt cx="2046" cy="327"/>
          </a:xfrm>
        </p:grpSpPr>
        <p:sp>
          <p:nvSpPr>
            <p:cNvPr id="35860" name="Rectangle 20"/>
            <p:cNvSpPr>
              <a:spLocks noChangeArrowheads="1"/>
            </p:cNvSpPr>
            <p:nvPr/>
          </p:nvSpPr>
          <p:spPr bwMode="auto">
            <a:xfrm>
              <a:off x="372" y="1760"/>
              <a:ext cx="9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作变 换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35859" name="Object 19"/>
            <p:cNvGraphicFramePr>
              <a:graphicFrameLocks noChangeAspect="1"/>
            </p:cNvGraphicFramePr>
            <p:nvPr/>
          </p:nvGraphicFramePr>
          <p:xfrm>
            <a:off x="1197" y="1816"/>
            <a:ext cx="91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24" name="Equation" r:id="rId13" imgW="1447172" imgH="393529" progId="Equation.DSMT4">
                    <p:embed/>
                  </p:oleObj>
                </mc:Choice>
                <mc:Fallback>
                  <p:oleObj name="Equation" r:id="rId13" imgW="1447172" imgH="393529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7" y="1816"/>
                          <a:ext cx="91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1" name="Rectangle 21"/>
            <p:cNvSpPr>
              <a:spLocks noChangeArrowheads="1"/>
            </p:cNvSpPr>
            <p:nvPr/>
          </p:nvSpPr>
          <p:spPr bwMode="auto">
            <a:xfrm>
              <a:off x="2077" y="176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得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35862" name="Object 22"/>
          <p:cNvGraphicFramePr>
            <a:graphicFrameLocks noChangeAspect="1"/>
          </p:cNvGraphicFramePr>
          <p:nvPr/>
        </p:nvGraphicFramePr>
        <p:xfrm>
          <a:off x="2233613" y="3535363"/>
          <a:ext cx="41814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5" name="Equation" r:id="rId15" imgW="4178300" imgH="685800" progId="Equation.DSMT4">
                  <p:embed/>
                </p:oleObj>
              </mc:Choice>
              <mc:Fallback>
                <p:oleObj name="Equation" r:id="rId15" imgW="4178300" imgH="68580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3535363"/>
                        <a:ext cx="41814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4" name="Object 24"/>
          <p:cNvGraphicFramePr>
            <a:graphicFrameLocks noChangeAspect="1"/>
          </p:cNvGraphicFramePr>
          <p:nvPr/>
        </p:nvGraphicFramePr>
        <p:xfrm>
          <a:off x="3419475" y="4398963"/>
          <a:ext cx="44672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6" name="Equation" r:id="rId17" imgW="4470400" imgH="685800" progId="Equation.DSMT4">
                  <p:embed/>
                </p:oleObj>
              </mc:Choice>
              <mc:Fallback>
                <p:oleObj name="Equation" r:id="rId17" imgW="4470400" imgH="68580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398963"/>
                        <a:ext cx="44672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611188" y="5357813"/>
            <a:ext cx="2324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en-US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kumimoji="0"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递推公式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1042988" y="627063"/>
          <a:ext cx="74295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0" name="Equation" r:id="rId3" imgW="7429500" imgH="914400" progId="Equation.DSMT4">
                  <p:embed/>
                </p:oleObj>
              </mc:Choice>
              <mc:Fallback>
                <p:oleObj name="Equation" r:id="rId3" imgW="7429500" imgH="9144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27063"/>
                        <a:ext cx="7429500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950913" y="1773238"/>
          <a:ext cx="75438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1" name="Equation" r:id="rId5" imgW="7543800" imgH="889000" progId="Equation.DSMT4">
                  <p:embed/>
                </p:oleObj>
              </mc:Choice>
              <mc:Fallback>
                <p:oleObj name="Equation" r:id="rId5" imgW="7543800" imgH="8890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1773238"/>
                        <a:ext cx="75438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1292225" y="2924175"/>
          <a:ext cx="683577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2" name="Equation" r:id="rId7" imgW="6832600" imgH="1460500" progId="Equation.DSMT4">
                  <p:embed/>
                </p:oleObj>
              </mc:Choice>
              <mc:Fallback>
                <p:oleObj name="Equation" r:id="rId7" imgW="6832600" imgH="14605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2924175"/>
                        <a:ext cx="6835775" cy="1457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582613" y="4581525"/>
            <a:ext cx="7948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</a:t>
            </a:r>
            <a:r>
              <a: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下面只证公式</a:t>
            </a:r>
            <a:r>
              <a:rPr kumimoji="0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(8),  </a:t>
            </a:r>
            <a:r>
              <a: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公式</a:t>
            </a:r>
            <a:r>
              <a:rPr kumimoji="0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(9)</a:t>
            </a:r>
            <a:r>
              <a: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可由对称性及公式</a:t>
            </a:r>
            <a:r>
              <a:rPr kumimoji="0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(8) 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595313" y="5302250"/>
            <a:ext cx="7353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推得</a:t>
            </a:r>
            <a:r>
              <a:rPr kumimoji="0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而最后一个公式则可由公式</a:t>
            </a:r>
            <a:r>
              <a:rPr kumimoji="0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(8), (9)</a:t>
            </a:r>
            <a:r>
              <a: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推得</a:t>
            </a:r>
            <a:r>
              <a:rPr kumimoji="0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2554288" y="1171575"/>
          <a:ext cx="4178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3" name="Equation" r:id="rId3" imgW="4178300" imgH="685800" progId="Equation.DSMT4">
                  <p:embed/>
                </p:oleObj>
              </mc:Choice>
              <mc:Fallback>
                <p:oleObj name="Equation" r:id="rId3" imgW="4178300" imgH="6858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1171575"/>
                        <a:ext cx="41783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1246188" y="3103563"/>
          <a:ext cx="5867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4" name="Equation" r:id="rId5" imgW="5867400" imgH="914400" progId="Equation.DSMT4">
                  <p:embed/>
                </p:oleObj>
              </mc:Choice>
              <mc:Fallback>
                <p:oleObj name="Equation" r:id="rId5" imgW="5867400" imgH="9144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3103563"/>
                        <a:ext cx="58674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1233488" y="4116388"/>
          <a:ext cx="72866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5" name="Equation" r:id="rId7" imgW="7289800" imgH="914400" progId="Equation.DSMT4">
                  <p:embed/>
                </p:oleObj>
              </mc:Choice>
              <mc:Fallback>
                <p:oleObj name="Equation" r:id="rId7" imgW="7289800" imgH="9144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4116388"/>
                        <a:ext cx="72866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1257300" y="5106988"/>
          <a:ext cx="49244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6" name="Equation" r:id="rId9" imgW="4927600" imgH="914400" progId="Equation.DSMT4">
                  <p:embed/>
                </p:oleObj>
              </mc:Choice>
              <mc:Fallback>
                <p:oleObj name="Equation" r:id="rId9" imgW="4927600" imgH="9144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5106988"/>
                        <a:ext cx="49244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03" name="Group 15"/>
          <p:cNvGrpSpPr>
            <a:grpSpLocks/>
          </p:cNvGrpSpPr>
          <p:nvPr/>
        </p:nvGrpSpPr>
        <p:grpSpPr bwMode="auto">
          <a:xfrm>
            <a:off x="557213" y="620713"/>
            <a:ext cx="3211512" cy="519112"/>
            <a:chOff x="383" y="859"/>
            <a:chExt cx="2023" cy="327"/>
          </a:xfrm>
        </p:grpSpPr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383" y="859"/>
              <a:ext cx="20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当</a:t>
              </a:r>
              <a:r>
                <a:rPr kumimoji="0" lang="zh-CN" alt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</a:t>
              </a:r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时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有</a:t>
              </a:r>
            </a:p>
          </p:txBody>
        </p:sp>
        <p:graphicFrame>
          <p:nvGraphicFramePr>
            <p:cNvPr id="37902" name="Object 14"/>
            <p:cNvGraphicFramePr>
              <a:graphicFrameLocks noChangeAspect="1"/>
            </p:cNvGraphicFramePr>
            <p:nvPr/>
          </p:nvGraphicFramePr>
          <p:xfrm>
            <a:off x="703" y="914"/>
            <a:ext cx="10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17" name="Equation" r:id="rId11" imgW="1586811" imgH="393529" progId="Equation.DSMT4">
                    <p:embed/>
                  </p:oleObj>
                </mc:Choice>
                <mc:Fallback>
                  <p:oleObj name="Equation" r:id="rId11" imgW="1586811" imgH="393529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914"/>
                          <a:ext cx="1000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904" name="Object 16"/>
          <p:cNvGraphicFramePr>
            <a:graphicFrameLocks noChangeAspect="1"/>
          </p:cNvGraphicFramePr>
          <p:nvPr/>
        </p:nvGraphicFramePr>
        <p:xfrm>
          <a:off x="1258888" y="1912938"/>
          <a:ext cx="57912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8" name="Equation" r:id="rId13" imgW="5791200" imgH="1117600" progId="Equation.DSMT4">
                  <p:embed/>
                </p:oleObj>
              </mc:Choice>
              <mc:Fallback>
                <p:oleObj name="Equation" r:id="rId13" imgW="5791200" imgH="11176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912938"/>
                        <a:ext cx="57912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598488" y="635000"/>
            <a:ext cx="32781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>
                <a:cs typeface="Times New Roman" panose="02020603050405020304" pitchFamily="18" charset="0"/>
              </a:rPr>
              <a:t>移项并整理就得</a:t>
            </a:r>
            <a:r>
              <a:rPr kumimoji="0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(8) .</a:t>
            </a:r>
          </a:p>
        </p:txBody>
      </p:sp>
      <p:grpSp>
        <p:nvGrpSpPr>
          <p:cNvPr id="38931" name="Group 19"/>
          <p:cNvGrpSpPr>
            <a:grpSpLocks/>
          </p:cNvGrpSpPr>
          <p:nvPr/>
        </p:nvGrpSpPr>
        <p:grpSpPr bwMode="auto">
          <a:xfrm>
            <a:off x="623888" y="1354138"/>
            <a:ext cx="3871912" cy="519112"/>
            <a:chOff x="393" y="853"/>
            <a:chExt cx="2439" cy="327"/>
          </a:xfrm>
        </p:grpSpPr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393" y="853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4.  </a:t>
              </a:r>
              <a:endParaRPr kumimoji="0" lang="en-US" altLang="zh-CN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38917" name="Object 5"/>
            <p:cNvGraphicFramePr>
              <a:graphicFrameLocks noChangeAspect="1"/>
            </p:cNvGraphicFramePr>
            <p:nvPr/>
          </p:nvGraphicFramePr>
          <p:xfrm>
            <a:off x="685" y="914"/>
            <a:ext cx="72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08" name="Equation" r:id="rId3" imgW="1143000" imgH="393700" progId="Equation.DSMT4">
                    <p:embed/>
                  </p:oleObj>
                </mc:Choice>
                <mc:Fallback>
                  <p:oleObj name="Equation" r:id="rId3" imgW="1143000" imgH="393700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" y="914"/>
                          <a:ext cx="72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1367" y="853"/>
              <a:ext cx="14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的其他形 式  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573088" y="2060575"/>
            <a:ext cx="78041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/>
              <a:t>在应用中</a:t>
            </a:r>
            <a:r>
              <a:rPr kumimoji="0" lang="zh-CN" altLang="en-US">
                <a:latin typeface="Times New Roman" panose="02020603050405020304" pitchFamily="18" charset="0"/>
              </a:rPr>
              <a:t> </a:t>
            </a:r>
            <a:r>
              <a:rPr kumimoji="0" lang="en-US" altLang="zh-CN" sz="3000">
                <a:latin typeface="Times New Roman" panose="02020603050405020304" pitchFamily="18" charset="0"/>
              </a:rPr>
              <a:t>B </a:t>
            </a:r>
            <a:r>
              <a:rPr kumimoji="0" lang="zh-CN" altLang="en-US">
                <a:cs typeface="Times New Roman" panose="02020603050405020304" pitchFamily="18" charset="0"/>
              </a:rPr>
              <a:t>函数也常常以如下形式出现</a:t>
            </a:r>
            <a:r>
              <a:rPr kumimoji="0" lang="en-US" altLang="zh-CN">
                <a:cs typeface="Times New Roman" panose="02020603050405020304" pitchFamily="18" charset="0"/>
              </a:rPr>
              <a:t>: </a:t>
            </a:r>
            <a:r>
              <a:rPr kumimoji="0" lang="zh-CN" altLang="en-US">
                <a:cs typeface="Times New Roman" panose="02020603050405020304" pitchFamily="18" charset="0"/>
              </a:rPr>
              <a:t>如令  </a:t>
            </a:r>
            <a:r>
              <a:rPr kumimoji="0" lang="zh-CN" altLang="en-US" sz="11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pSp>
        <p:nvGrpSpPr>
          <p:cNvPr id="38933" name="Group 21"/>
          <p:cNvGrpSpPr>
            <a:grpSpLocks/>
          </p:cNvGrpSpPr>
          <p:nvPr/>
        </p:nvGrpSpPr>
        <p:grpSpPr bwMode="auto">
          <a:xfrm>
            <a:off x="684213" y="2781300"/>
            <a:ext cx="2617787" cy="531813"/>
            <a:chOff x="431" y="1752"/>
            <a:chExt cx="1649" cy="335"/>
          </a:xfrm>
        </p:grpSpPr>
        <p:graphicFrame>
          <p:nvGraphicFramePr>
            <p:cNvPr id="38923" name="Object 11"/>
            <p:cNvGraphicFramePr>
              <a:graphicFrameLocks noChangeAspect="1"/>
            </p:cNvGraphicFramePr>
            <p:nvPr/>
          </p:nvGraphicFramePr>
          <p:xfrm>
            <a:off x="431" y="1752"/>
            <a:ext cx="103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09" name="Equation" r:id="rId5" imgW="1651000" imgH="469900" progId="Equation.DSMT4">
                    <p:embed/>
                  </p:oleObj>
                </mc:Choice>
                <mc:Fallback>
                  <p:oleObj name="Equation" r:id="rId5" imgW="1651000" imgH="469900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752"/>
                          <a:ext cx="1038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458" y="1760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则有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38926" name="Object 14"/>
          <p:cNvGraphicFramePr>
            <a:graphicFrameLocks noChangeAspect="1"/>
          </p:cNvGraphicFramePr>
          <p:nvPr/>
        </p:nvGraphicFramePr>
        <p:xfrm>
          <a:off x="1116013" y="3435350"/>
          <a:ext cx="73818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0" name="Equation" r:id="rId7" imgW="7378700" imgH="812800" progId="Equation.DSMT4">
                  <p:embed/>
                </p:oleObj>
              </mc:Choice>
              <mc:Fallback>
                <p:oleObj name="Equation" r:id="rId7" imgW="7378700" imgH="8128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435350"/>
                        <a:ext cx="7381875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35" name="Group 23"/>
          <p:cNvGrpSpPr>
            <a:grpSpLocks/>
          </p:cNvGrpSpPr>
          <p:nvPr/>
        </p:nvGrpSpPr>
        <p:grpSpPr bwMode="auto">
          <a:xfrm>
            <a:off x="611188" y="4437063"/>
            <a:ext cx="7489825" cy="914400"/>
            <a:chOff x="385" y="2887"/>
            <a:chExt cx="4718" cy="576"/>
          </a:xfrm>
        </p:grpSpPr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385" y="2963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如令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38928" name="Object 16"/>
            <p:cNvGraphicFramePr>
              <a:graphicFrameLocks noChangeAspect="1"/>
            </p:cNvGraphicFramePr>
            <p:nvPr/>
          </p:nvGraphicFramePr>
          <p:xfrm>
            <a:off x="943" y="2887"/>
            <a:ext cx="3552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11" name="Equation" r:id="rId9" imgW="5638800" imgH="914400" progId="Equation.DSMT4">
                    <p:embed/>
                  </p:oleObj>
                </mc:Choice>
                <mc:Fallback>
                  <p:oleObj name="Equation" r:id="rId9" imgW="5638800" imgH="91440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3" y="2887"/>
                          <a:ext cx="3552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0" name="Rectangle 18"/>
            <p:cNvSpPr>
              <a:spLocks noChangeArrowheads="1"/>
            </p:cNvSpPr>
            <p:nvPr/>
          </p:nvSpPr>
          <p:spPr bwMode="auto">
            <a:xfrm>
              <a:off x="4481" y="3009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则有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293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2398713" y="574675"/>
          <a:ext cx="40513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3" name="Equation" r:id="rId3" imgW="4051300" imgH="952500" progId="Equation.DSMT4">
                  <p:embed/>
                </p:oleObj>
              </mc:Choice>
              <mc:Fallback>
                <p:oleObj name="Equation" r:id="rId3" imgW="4051300" imgH="9525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574675"/>
                        <a:ext cx="4051300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52" name="Group 16"/>
          <p:cNvGrpSpPr>
            <a:grpSpLocks/>
          </p:cNvGrpSpPr>
          <p:nvPr/>
        </p:nvGrpSpPr>
        <p:grpSpPr bwMode="auto">
          <a:xfrm>
            <a:off x="611188" y="1700213"/>
            <a:ext cx="5815012" cy="952500"/>
            <a:chOff x="383" y="1053"/>
            <a:chExt cx="3663" cy="600"/>
          </a:xfrm>
        </p:grpSpPr>
        <p:graphicFrame>
          <p:nvGraphicFramePr>
            <p:cNvPr id="39943" name="Object 7"/>
            <p:cNvGraphicFramePr>
              <a:graphicFrameLocks noChangeAspect="1"/>
            </p:cNvGraphicFramePr>
            <p:nvPr/>
          </p:nvGraphicFramePr>
          <p:xfrm>
            <a:off x="878" y="1053"/>
            <a:ext cx="1694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44" name="Equation" r:id="rId5" imgW="2692400" imgH="952500" progId="Equation.DSMT4">
                    <p:embed/>
                  </p:oleObj>
                </mc:Choice>
                <mc:Fallback>
                  <p:oleObj name="Equation" r:id="rId5" imgW="2692400" imgH="952500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8" y="1053"/>
                          <a:ext cx="1694" cy="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2" name="Object 6"/>
            <p:cNvGraphicFramePr>
              <a:graphicFrameLocks noChangeAspect="1"/>
            </p:cNvGraphicFramePr>
            <p:nvPr/>
          </p:nvGraphicFramePr>
          <p:xfrm>
            <a:off x="2789" y="1071"/>
            <a:ext cx="606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45" name="Equation" r:id="rId7" imgW="965200" imgH="850900" progId="Equation.DSMT4">
                    <p:embed/>
                  </p:oleObj>
                </mc:Choice>
                <mc:Fallback>
                  <p:oleObj name="Equation" r:id="rId7" imgW="965200" imgH="85090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1071"/>
                          <a:ext cx="606" cy="5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4" name="Rectangle 8"/>
            <p:cNvSpPr>
              <a:spLocks noChangeArrowheads="1"/>
            </p:cNvSpPr>
            <p:nvPr/>
          </p:nvSpPr>
          <p:spPr bwMode="auto">
            <a:xfrm>
              <a:off x="383" y="1205"/>
              <a:ext cx="7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考 察 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9945" name="Rectangle 9"/>
            <p:cNvSpPr>
              <a:spLocks noChangeArrowheads="1"/>
            </p:cNvSpPr>
            <p:nvPr/>
          </p:nvSpPr>
          <p:spPr bwMode="auto">
            <a:xfrm>
              <a:off x="2472" y="1165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令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9946" name="Rectangle 10"/>
            <p:cNvSpPr>
              <a:spLocks noChangeArrowheads="1"/>
            </p:cNvSpPr>
            <p:nvPr/>
          </p:nvSpPr>
          <p:spPr bwMode="auto">
            <a:xfrm>
              <a:off x="3424" y="1205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则有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0" y="2952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39947" name="Object 11"/>
          <p:cNvGraphicFramePr>
            <a:graphicFrameLocks noChangeAspect="1"/>
          </p:cNvGraphicFramePr>
          <p:nvPr/>
        </p:nvGraphicFramePr>
        <p:xfrm>
          <a:off x="1920875" y="2924175"/>
          <a:ext cx="51720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6" name="Equation" r:id="rId9" imgW="5168900" imgH="952500" progId="Equation.DSMT4">
                  <p:embed/>
                </p:oleObj>
              </mc:Choice>
              <mc:Fallback>
                <p:oleObj name="Equation" r:id="rId9" imgW="5168900" imgH="9525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2924175"/>
                        <a:ext cx="5172075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649288" y="4076700"/>
            <a:ext cx="107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所以  </a:t>
            </a:r>
          </a:p>
        </p:txBody>
      </p:sp>
      <p:graphicFrame>
        <p:nvGraphicFramePr>
          <p:cNvPr id="39950" name="Object 14"/>
          <p:cNvGraphicFramePr>
            <a:graphicFrameLocks noChangeAspect="1"/>
          </p:cNvGraphicFramePr>
          <p:nvPr/>
        </p:nvGraphicFramePr>
        <p:xfrm>
          <a:off x="2493963" y="4635500"/>
          <a:ext cx="40227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47" name="Equation" r:id="rId11" imgW="4025900" imgH="952500" progId="Equation.DSMT4">
                  <p:embed/>
                </p:oleObj>
              </mc:Choice>
              <mc:Fallback>
                <p:oleObj name="Equation" r:id="rId11" imgW="4025900" imgH="9525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4635500"/>
                        <a:ext cx="4022725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4" name="Group 24"/>
          <p:cNvGrpSpPr>
            <a:grpSpLocks/>
          </p:cNvGrpSpPr>
          <p:nvPr/>
        </p:nvGrpSpPr>
        <p:grpSpPr bwMode="auto">
          <a:xfrm>
            <a:off x="1403350" y="568325"/>
            <a:ext cx="6572250" cy="655638"/>
            <a:chOff x="1049" y="358"/>
            <a:chExt cx="4140" cy="413"/>
          </a:xfrm>
        </p:grpSpPr>
        <p:graphicFrame>
          <p:nvGraphicFramePr>
            <p:cNvPr id="40965" name="Object 5"/>
            <p:cNvGraphicFramePr>
              <a:graphicFrameLocks noChangeAspect="1"/>
            </p:cNvGraphicFramePr>
            <p:nvPr/>
          </p:nvGraphicFramePr>
          <p:xfrm>
            <a:off x="1665" y="467"/>
            <a:ext cx="186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94" name="Equation" r:id="rId3" imgW="291973" imgH="330057" progId="Equation.DSMT4">
                    <p:embed/>
                  </p:oleObj>
                </mc:Choice>
                <mc:Fallback>
                  <p:oleObj name="Equation" r:id="rId3" imgW="291973" imgH="330057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5" y="467"/>
                          <a:ext cx="186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4" name="Object 4"/>
            <p:cNvGraphicFramePr>
              <a:graphicFrameLocks noChangeAspect="1"/>
            </p:cNvGraphicFramePr>
            <p:nvPr/>
          </p:nvGraphicFramePr>
          <p:xfrm>
            <a:off x="2794" y="466"/>
            <a:ext cx="234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95" name="Equation" r:id="rId5" imgW="368140" imgH="431613" progId="Equation.DSMT4">
                    <p:embed/>
                  </p:oleObj>
                </mc:Choice>
                <mc:Fallback>
                  <p:oleObj name="Equation" r:id="rId5" imgW="368140" imgH="431613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4" y="466"/>
                          <a:ext cx="234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1049" y="367"/>
              <a:ext cx="83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0" lang="zh-CN" altLang="en-US" sz="3600" b="0">
                  <a:solidFill>
                    <a:srgbClr val="0000FF"/>
                  </a:solidFill>
                  <a:latin typeface="Arial" panose="020B0604020202020204" pitchFamily="34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三、</a:t>
              </a:r>
              <a:endParaRPr kumimoji="0" lang="zh-CN" altLang="en-US" sz="1800" b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1837" y="358"/>
              <a:ext cx="9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 sz="3600" b="0">
                  <a:solidFill>
                    <a:srgbClr val="0000FF"/>
                  </a:solidFill>
                  <a:latin typeface="Arial" panose="020B0604020202020204" pitchFamily="34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函数与</a:t>
              </a:r>
              <a:endParaRPr kumimoji="0" lang="zh-CN" altLang="en-US" sz="1800" b="0">
                <a:latin typeface="Arial" panose="020B0604020202020204" pitchFamily="34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968" name="Rectangle 8"/>
            <p:cNvSpPr>
              <a:spLocks noChangeArrowheads="1"/>
            </p:cNvSpPr>
            <p:nvPr/>
          </p:nvSpPr>
          <p:spPr bwMode="auto">
            <a:xfrm>
              <a:off x="2953" y="359"/>
              <a:ext cx="22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 sz="3600" b="0">
                  <a:solidFill>
                    <a:srgbClr val="0000FF"/>
                  </a:solidFill>
                  <a:latin typeface="Arial" panose="020B0604020202020204" pitchFamily="34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函数之间的关系 </a:t>
              </a:r>
              <a:r>
                <a:rPr kumimoji="0" lang="zh-CN" altLang="en-US" sz="1100" b="0">
                  <a:latin typeface="Arial" panose="020B0604020202020204" pitchFamily="34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 </a:t>
              </a:r>
              <a:endParaRPr kumimoji="0" lang="zh-CN" altLang="en-US" sz="1800" b="0">
                <a:latin typeface="Arial" panose="020B0604020202020204" pitchFamily="34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985" name="Group 25"/>
          <p:cNvGrpSpPr>
            <a:grpSpLocks/>
          </p:cNvGrpSpPr>
          <p:nvPr/>
        </p:nvGrpSpPr>
        <p:grpSpPr bwMode="auto">
          <a:xfrm>
            <a:off x="558800" y="1366838"/>
            <a:ext cx="8334375" cy="579437"/>
            <a:chOff x="365" y="861"/>
            <a:chExt cx="5250" cy="365"/>
          </a:xfrm>
        </p:grpSpPr>
        <p:graphicFrame>
          <p:nvGraphicFramePr>
            <p:cNvPr id="40970" name="Object 10"/>
            <p:cNvGraphicFramePr>
              <a:graphicFrameLocks noChangeAspect="1"/>
            </p:cNvGraphicFramePr>
            <p:nvPr/>
          </p:nvGraphicFramePr>
          <p:xfrm>
            <a:off x="680" y="997"/>
            <a:ext cx="41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96" name="Equation" r:id="rId7" imgW="660113" imgH="291973" progId="Equation.DSMT4">
                    <p:embed/>
                  </p:oleObj>
                </mc:Choice>
                <mc:Fallback>
                  <p:oleObj name="Equation" r:id="rId7" imgW="660113" imgH="291973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" y="997"/>
                          <a:ext cx="41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1" name="Rectangle 11"/>
            <p:cNvSpPr>
              <a:spLocks noChangeArrowheads="1"/>
            </p:cNvSpPr>
            <p:nvPr/>
          </p:nvSpPr>
          <p:spPr bwMode="auto">
            <a:xfrm>
              <a:off x="365" y="87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当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0972" name="Rectangle 12"/>
            <p:cNvSpPr>
              <a:spLocks noChangeArrowheads="1"/>
            </p:cNvSpPr>
            <p:nvPr/>
          </p:nvSpPr>
          <p:spPr bwMode="auto">
            <a:xfrm>
              <a:off x="1044" y="861"/>
              <a:ext cx="45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为正数时</a:t>
              </a:r>
              <a:r>
                <a:rPr kumimoji="0" lang="en-US" altLang="zh-CN">
                  <a:cs typeface="Times New Roman" panose="02020603050405020304" pitchFamily="18" charset="0"/>
                </a:rPr>
                <a:t>,</a:t>
              </a:r>
              <a:r>
                <a:rPr kumimoji="0" lang="zh-CN" altLang="en-US">
                  <a:cs typeface="Times New Roman" panose="02020603050405020304" pitchFamily="18" charset="0"/>
                </a:rPr>
                <a:t>反复应用</a:t>
              </a:r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B </a:t>
              </a:r>
              <a:r>
                <a:rPr kumimoji="0" lang="zh-CN" altLang="en-US"/>
                <a:t>函数的递推公式</a:t>
              </a:r>
              <a:r>
                <a:rPr kumimoji="0" lang="en-US" altLang="zh-CN"/>
                <a:t>,</a:t>
              </a:r>
              <a:r>
                <a:rPr kumimoji="0" lang="zh-CN" altLang="en-US"/>
                <a:t>可得 </a:t>
              </a:r>
            </a:p>
          </p:txBody>
        </p:sp>
      </p:grpSp>
      <p:graphicFrame>
        <p:nvGraphicFramePr>
          <p:cNvPr id="40975" name="Object 15"/>
          <p:cNvGraphicFramePr>
            <a:graphicFrameLocks noChangeAspect="1"/>
          </p:cNvGraphicFramePr>
          <p:nvPr/>
        </p:nvGraphicFramePr>
        <p:xfrm>
          <a:off x="2216150" y="2076450"/>
          <a:ext cx="45878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7" name="Equation" r:id="rId9" imgW="4584700" imgH="850900" progId="Equation.DSMT4">
                  <p:embed/>
                </p:oleObj>
              </mc:Choice>
              <mc:Fallback>
                <p:oleObj name="Equation" r:id="rId9" imgW="4584700" imgH="8509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2076450"/>
                        <a:ext cx="458787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144762"/>
              </p:ext>
            </p:extLst>
          </p:nvPr>
        </p:nvGraphicFramePr>
        <p:xfrm>
          <a:off x="1841500" y="3141663"/>
          <a:ext cx="55530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8" name="Equation" r:id="rId11" imgW="5549760" imgH="850680" progId="Equation.DSMT4">
                  <p:embed/>
                </p:oleObj>
              </mc:Choice>
              <mc:Fallback>
                <p:oleObj name="Equation" r:id="rId11" imgW="5549760" imgH="85068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3141663"/>
                        <a:ext cx="555307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83" name="Group 23"/>
          <p:cNvGrpSpPr>
            <a:grpSpLocks/>
          </p:cNvGrpSpPr>
          <p:nvPr/>
        </p:nvGrpSpPr>
        <p:grpSpPr bwMode="auto">
          <a:xfrm>
            <a:off x="615950" y="4289425"/>
            <a:ext cx="6111875" cy="847725"/>
            <a:chOff x="388" y="2702"/>
            <a:chExt cx="3850" cy="534"/>
          </a:xfrm>
        </p:grpSpPr>
        <p:sp>
          <p:nvSpPr>
            <p:cNvPr id="40979" name="Rectangle 19"/>
            <p:cNvSpPr>
              <a:spLocks noChangeArrowheads="1"/>
            </p:cNvSpPr>
            <p:nvPr/>
          </p:nvSpPr>
          <p:spPr bwMode="auto">
            <a:xfrm>
              <a:off x="388" y="2776"/>
              <a:ext cx="9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又由于 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40978" name="Object 18"/>
            <p:cNvGraphicFramePr>
              <a:graphicFrameLocks noChangeAspect="1"/>
            </p:cNvGraphicFramePr>
            <p:nvPr/>
          </p:nvGraphicFramePr>
          <p:xfrm>
            <a:off x="1147" y="2702"/>
            <a:ext cx="2334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99" name="Equation" r:id="rId13" imgW="3708400" imgH="850900" progId="Equation.DSMT4">
                    <p:embed/>
                  </p:oleObj>
                </mc:Choice>
                <mc:Fallback>
                  <p:oleObj name="Equation" r:id="rId13" imgW="3708400" imgH="85090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7" y="2702"/>
                          <a:ext cx="2334" cy="5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80" name="Rectangle 20"/>
            <p:cNvSpPr>
              <a:spLocks noChangeArrowheads="1"/>
            </p:cNvSpPr>
            <p:nvPr/>
          </p:nvSpPr>
          <p:spPr bwMode="auto">
            <a:xfrm>
              <a:off x="3560" y="2779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所以 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1" name="Group 7"/>
          <p:cNvGrpSpPr>
            <a:grpSpLocks/>
          </p:cNvGrpSpPr>
          <p:nvPr/>
        </p:nvGrpSpPr>
        <p:grpSpPr bwMode="auto">
          <a:xfrm>
            <a:off x="2916238" y="568325"/>
            <a:ext cx="2787650" cy="660400"/>
            <a:chOff x="1314" y="2850"/>
            <a:chExt cx="1756" cy="416"/>
          </a:xfrm>
        </p:grpSpPr>
        <p:sp>
          <p:nvSpPr>
            <p:cNvPr id="6152" name="Rectangle 8"/>
            <p:cNvSpPr>
              <a:spLocks noChangeArrowheads="1"/>
            </p:cNvSpPr>
            <p:nvPr/>
          </p:nvSpPr>
          <p:spPr bwMode="auto">
            <a:xfrm>
              <a:off x="1314" y="2850"/>
              <a:ext cx="69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 sz="3600" b="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一．</a:t>
              </a:r>
            </a:p>
          </p:txBody>
        </p:sp>
        <p:graphicFrame>
          <p:nvGraphicFramePr>
            <p:cNvPr id="6153" name="Object 9"/>
            <p:cNvGraphicFramePr>
              <a:graphicFrameLocks noChangeAspect="1"/>
            </p:cNvGraphicFramePr>
            <p:nvPr/>
          </p:nvGraphicFramePr>
          <p:xfrm>
            <a:off x="1973" y="2976"/>
            <a:ext cx="16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0" name="Equation" r:id="rId3" imgW="253890" imgH="291973" progId="Equation.DSMT4">
                    <p:embed/>
                  </p:oleObj>
                </mc:Choice>
                <mc:Fallback>
                  <p:oleObj name="Equation" r:id="rId3" imgW="253890" imgH="291973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976"/>
                          <a:ext cx="162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2074" y="2862"/>
              <a:ext cx="9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 sz="3600" b="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3600" b="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函 数  </a:t>
              </a:r>
              <a:r>
                <a:rPr kumimoji="0" lang="zh-CN" altLang="en-US" sz="1100" b="0">
                  <a:latin typeface="Arial" panose="020B0604020202020204" pitchFamily="34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 </a:t>
              </a:r>
              <a:endParaRPr kumimoji="0" lang="zh-CN" altLang="en-US" sz="1800" b="0">
                <a:latin typeface="Arial" panose="020B0604020202020204" pitchFamily="34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579438" y="1125538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/>
              <a:t>含参量积分：</a:t>
            </a:r>
          </a:p>
        </p:txBody>
      </p:sp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1692275" y="1806575"/>
          <a:ext cx="68294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" name="Equation" r:id="rId5" imgW="6832600" imgH="685800" progId="Equation.DSMT4">
                  <p:embed/>
                </p:oleObj>
              </mc:Choice>
              <mc:Fallback>
                <p:oleObj name="Equation" r:id="rId5" imgW="6832600" imgH="6858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806575"/>
                        <a:ext cx="68294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588963" y="2622550"/>
            <a:ext cx="40302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 dirty="0"/>
              <a:t>称为格</a:t>
            </a:r>
            <a:r>
              <a:rPr kumimoji="0" lang="zh-CN" altLang="en-US" dirty="0" smtClean="0"/>
              <a:t>马</a:t>
            </a:r>
            <a:r>
              <a:rPr kumimoji="0" lang="en-US" altLang="zh-CN" dirty="0" smtClean="0"/>
              <a:t>(</a:t>
            </a:r>
            <a:r>
              <a:rPr kumimoji="0" lang="en-US" altLang="zh-CN" dirty="0" smtClean="0">
                <a:latin typeface="+mn-lt"/>
              </a:rPr>
              <a:t>gamma</a:t>
            </a:r>
            <a:r>
              <a:rPr kumimoji="0" lang="en-US" altLang="zh-CN" dirty="0" smtClean="0"/>
              <a:t>)</a:t>
            </a:r>
            <a:r>
              <a:rPr kumimoji="0" lang="zh-CN" altLang="en-US" dirty="0" smtClean="0"/>
              <a:t>函数</a:t>
            </a:r>
            <a:r>
              <a:rPr kumimoji="0" lang="en-US" altLang="zh-CN" dirty="0"/>
              <a:t>.</a:t>
            </a:r>
          </a:p>
        </p:txBody>
      </p:sp>
      <p:grpSp>
        <p:nvGrpSpPr>
          <p:cNvPr id="6163" name="Group 19"/>
          <p:cNvGrpSpPr>
            <a:grpSpLocks/>
          </p:cNvGrpSpPr>
          <p:nvPr/>
        </p:nvGrpSpPr>
        <p:grpSpPr bwMode="auto">
          <a:xfrm>
            <a:off x="684213" y="3270250"/>
            <a:ext cx="5846762" cy="519113"/>
            <a:chOff x="1050" y="2251"/>
            <a:chExt cx="3683" cy="327"/>
          </a:xfrm>
        </p:grpSpPr>
        <p:graphicFrame>
          <p:nvGraphicFramePr>
            <p:cNvPr id="6158" name="Object 14"/>
            <p:cNvGraphicFramePr>
              <a:graphicFrameLocks noChangeAspect="1"/>
            </p:cNvGraphicFramePr>
            <p:nvPr/>
          </p:nvGraphicFramePr>
          <p:xfrm>
            <a:off x="1050" y="2327"/>
            <a:ext cx="16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2" r:id="rId7" imgW="253890" imgH="291973" progId="Equation.DSMT4">
                    <p:embed/>
                  </p:oleObj>
                </mc:Choice>
                <mc:Fallback>
                  <p:oleObj r:id="rId7" imgW="253890" imgH="291973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0" y="2327"/>
                          <a:ext cx="162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0" name="Rectangle 16"/>
            <p:cNvSpPr>
              <a:spLocks noChangeArrowheads="1"/>
            </p:cNvSpPr>
            <p:nvPr/>
          </p:nvSpPr>
          <p:spPr bwMode="auto">
            <a:xfrm>
              <a:off x="1159" y="2251"/>
              <a:ext cx="35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>
                  <a:cs typeface="Times New Roman" panose="02020603050405020304" pitchFamily="18" charset="0"/>
                </a:rPr>
                <a:t>函数可以写成如下两个积分之和：</a:t>
              </a:r>
              <a:r>
                <a:rPr kumimoji="0" lang="zh-CN" altLang="en-US" sz="14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6161" name="Object 17"/>
          <p:cNvGraphicFramePr>
            <a:graphicFrameLocks noChangeAspect="1"/>
          </p:cNvGraphicFramePr>
          <p:nvPr/>
        </p:nvGraphicFramePr>
        <p:xfrm>
          <a:off x="1187450" y="3967163"/>
          <a:ext cx="69627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3" r:id="rId9" imgW="6959600" imgH="685800" progId="Equation.DSMT4">
                  <p:embed/>
                </p:oleObj>
              </mc:Choice>
              <mc:Fallback>
                <p:oleObj r:id="rId9" imgW="6959600" imgH="6858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967163"/>
                        <a:ext cx="69627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70" name="Group 26"/>
          <p:cNvGrpSpPr>
            <a:grpSpLocks/>
          </p:cNvGrpSpPr>
          <p:nvPr/>
        </p:nvGrpSpPr>
        <p:grpSpPr bwMode="auto">
          <a:xfrm>
            <a:off x="579438" y="4768850"/>
            <a:ext cx="8096250" cy="531813"/>
            <a:chOff x="349" y="3277"/>
            <a:chExt cx="5100" cy="335"/>
          </a:xfrm>
        </p:grpSpPr>
        <p:graphicFrame>
          <p:nvGraphicFramePr>
            <p:cNvPr id="6165" name="Object 21"/>
            <p:cNvGraphicFramePr>
              <a:graphicFrameLocks noChangeAspect="1"/>
            </p:cNvGraphicFramePr>
            <p:nvPr/>
          </p:nvGraphicFramePr>
          <p:xfrm>
            <a:off x="860" y="3330"/>
            <a:ext cx="103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4" r:id="rId11" imgW="1637589" imgH="431613" progId="Equation.DSMT4">
                    <p:embed/>
                  </p:oleObj>
                </mc:Choice>
                <mc:Fallback>
                  <p:oleObj r:id="rId11" imgW="1637589" imgH="431613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0" y="3330"/>
                          <a:ext cx="103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6" name="Object 22"/>
            <p:cNvGraphicFramePr>
              <a:graphicFrameLocks noChangeAspect="1"/>
            </p:cNvGraphicFramePr>
            <p:nvPr/>
          </p:nvGraphicFramePr>
          <p:xfrm>
            <a:off x="3670" y="3352"/>
            <a:ext cx="786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5" r:id="rId13" imgW="1244060" imgH="317362" progId="Equation.DSMT4">
                    <p:embed/>
                  </p:oleObj>
                </mc:Choice>
                <mc:Fallback>
                  <p:oleObj r:id="rId13" imgW="1244060" imgH="317362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0" y="3352"/>
                          <a:ext cx="786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7" name="Rectangle 23"/>
            <p:cNvSpPr>
              <a:spLocks noChangeArrowheads="1"/>
            </p:cNvSpPr>
            <p:nvPr/>
          </p:nvSpPr>
          <p:spPr bwMode="auto">
            <a:xfrm>
              <a:off x="349" y="3285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其中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6168" name="Rectangle 24"/>
            <p:cNvSpPr>
              <a:spLocks noChangeArrowheads="1"/>
            </p:cNvSpPr>
            <p:nvPr/>
          </p:nvSpPr>
          <p:spPr bwMode="auto">
            <a:xfrm>
              <a:off x="1879" y="3285"/>
              <a:ext cx="18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时是正常积分</a:t>
              </a:r>
              <a:r>
                <a:rPr kumimoji="0" lang="en-US" altLang="zh-CN">
                  <a:cs typeface="Times New Roman" panose="02020603050405020304" pitchFamily="18" charset="0"/>
                </a:rPr>
                <a:t>,</a:t>
              </a:r>
              <a:r>
                <a:rPr kumimoji="0" lang="zh-CN" altLang="en-US">
                  <a:cs typeface="Times New Roman" panose="02020603050405020304" pitchFamily="18" charset="0"/>
                </a:rPr>
                <a:t>当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6169" name="Rectangle 25"/>
            <p:cNvSpPr>
              <a:spLocks noChangeArrowheads="1"/>
            </p:cNvSpPr>
            <p:nvPr/>
          </p:nvSpPr>
          <p:spPr bwMode="auto">
            <a:xfrm>
              <a:off x="4406" y="3277"/>
              <a:ext cx="10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时是收敛</a:t>
              </a:r>
              <a:r>
                <a:rPr kumimoji="0" lang="zh-CN" altLang="en-US" sz="14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571500" y="5380038"/>
            <a:ext cx="7083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>
                <a:cs typeface="Times New Roman" panose="02020603050405020304" pitchFamily="18" charset="0"/>
              </a:rPr>
              <a:t>的无界函数反常积分</a:t>
            </a:r>
            <a:r>
              <a:rPr kumimoji="0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CN" altLang="en-US">
                <a:cs typeface="Times New Roman" panose="02020603050405020304" pitchFamily="18" charset="0"/>
              </a:rPr>
              <a:t>可用柯西判别法推得</a:t>
            </a:r>
            <a:r>
              <a:rPr kumimoji="0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kumimoji="0"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489214"/>
              </p:ext>
            </p:extLst>
          </p:nvPr>
        </p:nvGraphicFramePr>
        <p:xfrm>
          <a:off x="839788" y="476250"/>
          <a:ext cx="72802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1" name="Equation" r:id="rId3" imgW="7277040" imgH="914400" progId="Equation.DSMT4">
                  <p:embed/>
                </p:oleObj>
              </mc:Choice>
              <mc:Fallback>
                <p:oleObj name="Equation" r:id="rId3" imgW="7277040" imgH="9144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476250"/>
                        <a:ext cx="7280275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3028950" y="1490663"/>
          <a:ext cx="26955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2" name="Equation" r:id="rId5" imgW="2692400" imgH="914400" progId="Equation.DSMT4">
                  <p:embed/>
                </p:oleObj>
              </mc:Choice>
              <mc:Fallback>
                <p:oleObj name="Equation" r:id="rId5" imgW="2692400" imgH="9144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1490663"/>
                        <a:ext cx="26955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2909888" y="2874963"/>
          <a:ext cx="553878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3" name="Equation" r:id="rId7" imgW="5537200" imgH="914400" progId="Equation.DSMT4">
                  <p:embed/>
                </p:oleObj>
              </mc:Choice>
              <mc:Fallback>
                <p:oleObj name="Equation" r:id="rId7" imgW="5537200" imgH="9144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2874963"/>
                        <a:ext cx="5538787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585788" y="2354263"/>
            <a:ext cx="985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即     </a:t>
            </a: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88963" y="3789363"/>
            <a:ext cx="57705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对任何正实数 </a:t>
            </a:r>
            <a:r>
              <a:rPr kumimoji="0"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也有相同的关系</a:t>
            </a:r>
            <a:r>
              <a:rPr kumimoji="0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aphicFrame>
        <p:nvGraphicFramePr>
          <p:cNvPr id="41996" name="Object 12"/>
          <p:cNvGraphicFramePr>
            <a:graphicFrameLocks noChangeAspect="1"/>
          </p:cNvGraphicFramePr>
          <p:nvPr/>
        </p:nvGraphicFramePr>
        <p:xfrm>
          <a:off x="1804988" y="4505325"/>
          <a:ext cx="67214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4" name="Equation" r:id="rId9" imgW="6718300" imgH="914400" progId="Equation.DSMT4">
                  <p:embed/>
                </p:oleObj>
              </mc:Choice>
              <mc:Fallback>
                <p:oleObj name="Equation" r:id="rId9" imgW="6718300" imgH="9144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4505325"/>
                        <a:ext cx="6721475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608013" y="5516563"/>
            <a:ext cx="7146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这个关系式将在第二十一章</a:t>
            </a:r>
            <a:r>
              <a:rPr kumimoji="0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§8 </a:t>
            </a:r>
            <a:r>
              <a: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中加以证明</a:t>
            </a:r>
            <a:r>
              <a:rPr kumimoji="0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23" name="Group 15"/>
          <p:cNvGrpSpPr>
            <a:grpSpLocks/>
          </p:cNvGrpSpPr>
          <p:nvPr/>
        </p:nvGrpSpPr>
        <p:grpSpPr bwMode="auto">
          <a:xfrm>
            <a:off x="598488" y="633413"/>
            <a:ext cx="5845175" cy="898525"/>
            <a:chOff x="377" y="399"/>
            <a:chExt cx="3682" cy="566"/>
          </a:xfrm>
        </p:grpSpPr>
        <p:sp>
          <p:nvSpPr>
            <p:cNvPr id="43014" name="Rectangle 6"/>
            <p:cNvSpPr>
              <a:spLocks noChangeArrowheads="1"/>
            </p:cNvSpPr>
            <p:nvPr/>
          </p:nvSpPr>
          <p:spPr bwMode="auto">
            <a:xfrm>
              <a:off x="377" y="506"/>
              <a:ext cx="85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例</a:t>
              </a:r>
              <a:r>
                <a:rPr kumimoji="0" lang="en-US" altLang="zh-CN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求证</a:t>
              </a:r>
              <a:endParaRPr kumimoji="0" lang="zh-CN" altLang="en-US" sz="1800" b="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43013" name="Object 5"/>
            <p:cNvGraphicFramePr>
              <a:graphicFrameLocks noChangeAspect="1"/>
            </p:cNvGraphicFramePr>
            <p:nvPr/>
          </p:nvGraphicFramePr>
          <p:xfrm>
            <a:off x="1371" y="399"/>
            <a:ext cx="2688" cy="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96" name="Equation" r:id="rId3" imgW="4267200" imgH="901700" progId="Equation.DSMT4">
                    <p:embed/>
                  </p:oleObj>
                </mc:Choice>
                <mc:Fallback>
                  <p:oleObj name="Equation" r:id="rId3" imgW="4267200" imgH="901700" progId="Equation.DSMT4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" y="399"/>
                          <a:ext cx="2688" cy="5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20" name="Group 12"/>
          <p:cNvGrpSpPr>
            <a:grpSpLocks/>
          </p:cNvGrpSpPr>
          <p:nvPr/>
        </p:nvGrpSpPr>
        <p:grpSpPr bwMode="auto">
          <a:xfrm>
            <a:off x="595313" y="1700213"/>
            <a:ext cx="3184525" cy="847725"/>
            <a:chOff x="375" y="1426"/>
            <a:chExt cx="2006" cy="534"/>
          </a:xfrm>
        </p:grpSpPr>
        <p:sp>
          <p:nvSpPr>
            <p:cNvPr id="43016" name="Rectangle 8"/>
            <p:cNvSpPr>
              <a:spLocks noChangeArrowheads="1"/>
            </p:cNvSpPr>
            <p:nvPr/>
          </p:nvSpPr>
          <p:spPr bwMode="auto">
            <a:xfrm>
              <a:off x="375" y="1525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证 </a:t>
              </a:r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令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43015" name="Object 7"/>
            <p:cNvGraphicFramePr>
              <a:graphicFrameLocks noChangeAspect="1"/>
            </p:cNvGraphicFramePr>
            <p:nvPr/>
          </p:nvGraphicFramePr>
          <p:xfrm>
            <a:off x="951" y="1426"/>
            <a:ext cx="1056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97" name="Equation" r:id="rId5" imgW="1676400" imgH="850900" progId="Equation.DSMT4">
                    <p:embed/>
                  </p:oleObj>
                </mc:Choice>
                <mc:Fallback>
                  <p:oleObj name="Equation" r:id="rId5" imgW="1676400" imgH="850900" progId="Equation.DSMT4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1" y="1426"/>
                          <a:ext cx="1056" cy="5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17" name="Rectangle 9"/>
            <p:cNvSpPr>
              <a:spLocks noChangeArrowheads="1"/>
            </p:cNvSpPr>
            <p:nvPr/>
          </p:nvSpPr>
          <p:spPr bwMode="auto">
            <a:xfrm>
              <a:off x="2040" y="155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43018" name="Object 10"/>
          <p:cNvGraphicFramePr>
            <a:graphicFrameLocks noChangeAspect="1"/>
          </p:cNvGraphicFramePr>
          <p:nvPr/>
        </p:nvGraphicFramePr>
        <p:xfrm>
          <a:off x="2152650" y="2781300"/>
          <a:ext cx="47244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8" name="Equation" r:id="rId7" imgW="4724400" imgH="1409700" progId="Equation.DSMT4">
                  <p:embed/>
                </p:oleObj>
              </mc:Choice>
              <mc:Fallback>
                <p:oleObj name="Equation" r:id="rId7" imgW="4724400" imgH="14097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2781300"/>
                        <a:ext cx="4724400" cy="140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2" name="Object 14"/>
          <p:cNvGraphicFramePr>
            <a:graphicFrameLocks noChangeAspect="1"/>
          </p:cNvGraphicFramePr>
          <p:nvPr/>
        </p:nvGraphicFramePr>
        <p:xfrm>
          <a:off x="2051050" y="4437063"/>
          <a:ext cx="54102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9" name="Equation" r:id="rId9" imgW="5410200" imgH="1041400" progId="Equation.DSMT4">
                  <p:embed/>
                </p:oleObj>
              </mc:Choice>
              <mc:Fallback>
                <p:oleObj name="Equation" r:id="rId9" imgW="5410200" imgH="10414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437063"/>
                        <a:ext cx="5410200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3059113" y="536575"/>
          <a:ext cx="38385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1" name="Equation" r:id="rId3" imgW="3835400" imgH="914400" progId="Equation.DSMT4">
                  <p:embed/>
                </p:oleObj>
              </mc:Choice>
              <mc:Fallback>
                <p:oleObj name="Equation" r:id="rId3" imgW="3835400" imgH="9144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36575"/>
                        <a:ext cx="38385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47" name="Group 15"/>
          <p:cNvGrpSpPr>
            <a:grpSpLocks/>
          </p:cNvGrpSpPr>
          <p:nvPr/>
        </p:nvGrpSpPr>
        <p:grpSpPr bwMode="auto">
          <a:xfrm>
            <a:off x="608013" y="1625600"/>
            <a:ext cx="2344737" cy="527050"/>
            <a:chOff x="383" y="1058"/>
            <a:chExt cx="1477" cy="332"/>
          </a:xfrm>
        </p:grpSpPr>
        <p:sp>
          <p:nvSpPr>
            <p:cNvPr id="44041" name="Rectangle 9"/>
            <p:cNvSpPr>
              <a:spLocks noChangeArrowheads="1"/>
            </p:cNvSpPr>
            <p:nvPr/>
          </p:nvSpPr>
          <p:spPr bwMode="auto">
            <a:xfrm>
              <a:off x="383" y="1058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再令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44040" name="Object 8"/>
            <p:cNvGraphicFramePr>
              <a:graphicFrameLocks noChangeAspect="1"/>
            </p:cNvGraphicFramePr>
            <p:nvPr/>
          </p:nvGraphicFramePr>
          <p:xfrm>
            <a:off x="880" y="1069"/>
            <a:ext cx="674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62" name="Equation" r:id="rId5" imgW="1066800" imgH="469900" progId="Equation.DSMT4">
                    <p:embed/>
                  </p:oleObj>
                </mc:Choice>
                <mc:Fallback>
                  <p:oleObj name="Equation" r:id="rId5" imgW="1066800" imgH="46990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0" y="1069"/>
                          <a:ext cx="674" cy="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2" name="Rectangle 10"/>
            <p:cNvSpPr>
              <a:spLocks noChangeArrowheads="1"/>
            </p:cNvSpPr>
            <p:nvPr/>
          </p:nvSpPr>
          <p:spPr bwMode="auto">
            <a:xfrm>
              <a:off x="1519" y="1063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44052" name="Group 20"/>
          <p:cNvGrpSpPr>
            <a:grpSpLocks/>
          </p:cNvGrpSpPr>
          <p:nvPr/>
        </p:nvGrpSpPr>
        <p:grpSpPr bwMode="auto">
          <a:xfrm>
            <a:off x="900113" y="2393950"/>
            <a:ext cx="7564437" cy="922338"/>
            <a:chOff x="567" y="1419"/>
            <a:chExt cx="4765" cy="581"/>
          </a:xfrm>
        </p:grpSpPr>
        <p:graphicFrame>
          <p:nvGraphicFramePr>
            <p:cNvPr id="44044" name="Object 12"/>
            <p:cNvGraphicFramePr>
              <a:graphicFrameLocks noChangeAspect="1"/>
            </p:cNvGraphicFramePr>
            <p:nvPr/>
          </p:nvGraphicFramePr>
          <p:xfrm>
            <a:off x="567" y="1424"/>
            <a:ext cx="2184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63" name="Equation" r:id="rId7" imgW="3467100" imgH="914400" progId="Equation.DSMT4">
                    <p:embed/>
                  </p:oleObj>
                </mc:Choice>
                <mc:Fallback>
                  <p:oleObj name="Equation" r:id="rId7" imgW="3467100" imgH="91440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424"/>
                          <a:ext cx="2184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3" name="Object 11"/>
            <p:cNvGraphicFramePr>
              <a:graphicFrameLocks noChangeAspect="1"/>
            </p:cNvGraphicFramePr>
            <p:nvPr/>
          </p:nvGraphicFramePr>
          <p:xfrm>
            <a:off x="2780" y="1419"/>
            <a:ext cx="2552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64" name="Equation" r:id="rId9" imgW="4051300" imgH="889000" progId="Equation.DSMT4">
                    <p:embed/>
                  </p:oleObj>
                </mc:Choice>
                <mc:Fallback>
                  <p:oleObj name="Equation" r:id="rId9" imgW="4051300" imgH="889000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0" y="1419"/>
                          <a:ext cx="2552" cy="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051" name="Group 19"/>
          <p:cNvGrpSpPr>
            <a:grpSpLocks/>
          </p:cNvGrpSpPr>
          <p:nvPr/>
        </p:nvGrpSpPr>
        <p:grpSpPr bwMode="auto">
          <a:xfrm>
            <a:off x="1763713" y="3641725"/>
            <a:ext cx="5907087" cy="939800"/>
            <a:chOff x="1474" y="2822"/>
            <a:chExt cx="3721" cy="592"/>
          </a:xfrm>
        </p:grpSpPr>
        <p:graphicFrame>
          <p:nvGraphicFramePr>
            <p:cNvPr id="44048" name="Object 16"/>
            <p:cNvGraphicFramePr>
              <a:graphicFrameLocks noChangeAspect="1"/>
            </p:cNvGraphicFramePr>
            <p:nvPr/>
          </p:nvGraphicFramePr>
          <p:xfrm>
            <a:off x="1474" y="2822"/>
            <a:ext cx="2158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65" name="Equation" r:id="rId11" imgW="3429000" imgH="939800" progId="Equation.DSMT4">
                    <p:embed/>
                  </p:oleObj>
                </mc:Choice>
                <mc:Fallback>
                  <p:oleObj name="Equation" r:id="rId11" imgW="3429000" imgH="939800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2822"/>
                          <a:ext cx="2158" cy="5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9" name="Object 17"/>
            <p:cNvGraphicFramePr>
              <a:graphicFrameLocks noChangeAspect="1"/>
            </p:cNvGraphicFramePr>
            <p:nvPr/>
          </p:nvGraphicFramePr>
          <p:xfrm>
            <a:off x="3531" y="2847"/>
            <a:ext cx="1664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66" name="Equation" r:id="rId13" imgW="2641600" imgH="889000" progId="Equation.DSMT4">
                    <p:embed/>
                  </p:oleObj>
                </mc:Choice>
                <mc:Fallback>
                  <p:oleObj name="Equation" r:id="rId13" imgW="2641600" imgH="88900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1" y="2847"/>
                          <a:ext cx="1664" cy="5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071813" y="495300"/>
            <a:ext cx="272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40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复习思考题</a:t>
            </a:r>
          </a:p>
        </p:txBody>
      </p:sp>
      <p:grpSp>
        <p:nvGrpSpPr>
          <p:cNvPr id="48162" name="Group 34"/>
          <p:cNvGrpSpPr>
            <a:grpSpLocks/>
          </p:cNvGrpSpPr>
          <p:nvPr/>
        </p:nvGrpSpPr>
        <p:grpSpPr bwMode="auto">
          <a:xfrm>
            <a:off x="611188" y="1366838"/>
            <a:ext cx="8088312" cy="552450"/>
            <a:chOff x="385" y="861"/>
            <a:chExt cx="5095" cy="348"/>
          </a:xfrm>
        </p:grpSpPr>
        <p:graphicFrame>
          <p:nvGraphicFramePr>
            <p:cNvPr id="48134" name="Object 6"/>
            <p:cNvGraphicFramePr>
              <a:graphicFrameLocks noChangeAspect="1"/>
            </p:cNvGraphicFramePr>
            <p:nvPr/>
          </p:nvGraphicFramePr>
          <p:xfrm>
            <a:off x="831" y="906"/>
            <a:ext cx="89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07" name="Equation" r:id="rId3" imgW="1422400" imgH="393700" progId="Equation.DSMT4">
                    <p:embed/>
                  </p:oleObj>
                </mc:Choice>
                <mc:Fallback>
                  <p:oleObj name="Equation" r:id="rId3" imgW="1422400" imgH="393700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1" y="906"/>
                          <a:ext cx="89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3" name="Object 5"/>
            <p:cNvGraphicFramePr>
              <a:graphicFrameLocks noChangeAspect="1"/>
            </p:cNvGraphicFramePr>
            <p:nvPr/>
          </p:nvGraphicFramePr>
          <p:xfrm>
            <a:off x="2637" y="927"/>
            <a:ext cx="194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08" name="Equation" r:id="rId5" imgW="3086100" imgH="393700" progId="Equation.DSMT4">
                    <p:embed/>
                  </p:oleObj>
                </mc:Choice>
                <mc:Fallback>
                  <p:oleObj name="Equation" r:id="rId5" imgW="3086100" imgH="393700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7" y="927"/>
                          <a:ext cx="194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385" y="871"/>
              <a:ext cx="5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</a:t>
              </a:r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若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1677" y="861"/>
              <a:ext cx="11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是定义 在 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4521" y="882"/>
              <a:ext cx="9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的函数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endParaRPr kumimoji="0" lang="en-US" altLang="zh-CN" sz="1800" b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912813" y="2025650"/>
          <a:ext cx="68072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9" name="Equation" r:id="rId7" imgW="6807200" imgH="685800" progId="Equation.DSMT4">
                  <p:embed/>
                </p:oleObj>
              </mc:Choice>
              <mc:Fallback>
                <p:oleObj name="Equation" r:id="rId7" imgW="6807200" imgH="6858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2025650"/>
                        <a:ext cx="6807200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58" name="Group 30"/>
          <p:cNvGrpSpPr>
            <a:grpSpLocks/>
          </p:cNvGrpSpPr>
          <p:nvPr/>
        </p:nvGrpSpPr>
        <p:grpSpPr bwMode="auto">
          <a:xfrm>
            <a:off x="611188" y="2871788"/>
            <a:ext cx="6423025" cy="557212"/>
            <a:chOff x="385" y="1765"/>
            <a:chExt cx="4046" cy="351"/>
          </a:xfrm>
        </p:grpSpPr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385" y="1765"/>
              <a:ext cx="20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试定义含参量积 分 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48140" name="Object 12"/>
            <p:cNvGraphicFramePr>
              <a:graphicFrameLocks noChangeAspect="1"/>
            </p:cNvGraphicFramePr>
            <p:nvPr/>
          </p:nvGraphicFramePr>
          <p:xfrm>
            <a:off x="2261" y="1842"/>
            <a:ext cx="67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10" name="Equation" r:id="rId9" imgW="1079032" imgH="393529" progId="Equation.DSMT4">
                    <p:embed/>
                  </p:oleObj>
                </mc:Choice>
                <mc:Fallback>
                  <p:oleObj name="Equation" r:id="rId9" imgW="1079032" imgH="393529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1" y="1842"/>
                          <a:ext cx="67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2" name="Rectangle 14"/>
            <p:cNvSpPr>
              <a:spLocks noChangeArrowheads="1"/>
            </p:cNvSpPr>
            <p:nvPr/>
          </p:nvSpPr>
          <p:spPr bwMode="auto">
            <a:xfrm>
              <a:off x="2909" y="1789"/>
              <a:ext cx="15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的一致收敛性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kumimoji="0" lang="en-US" altLang="zh-CN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48159" name="Group 31"/>
          <p:cNvGrpSpPr>
            <a:grpSpLocks/>
          </p:cNvGrpSpPr>
          <p:nvPr/>
        </p:nvGrpSpPr>
        <p:grpSpPr bwMode="auto">
          <a:xfrm>
            <a:off x="611188" y="3644900"/>
            <a:ext cx="8083550" cy="544513"/>
            <a:chOff x="385" y="2211"/>
            <a:chExt cx="5092" cy="343"/>
          </a:xfrm>
        </p:grpSpPr>
        <p:graphicFrame>
          <p:nvGraphicFramePr>
            <p:cNvPr id="48144" name="Object 16"/>
            <p:cNvGraphicFramePr>
              <a:graphicFrameLocks noChangeAspect="1"/>
            </p:cNvGraphicFramePr>
            <p:nvPr/>
          </p:nvGraphicFramePr>
          <p:xfrm>
            <a:off x="884" y="2256"/>
            <a:ext cx="89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11" name="Equation" r:id="rId11" imgW="1422400" imgH="393700" progId="Equation.DSMT4">
                    <p:embed/>
                  </p:oleObj>
                </mc:Choice>
                <mc:Fallback>
                  <p:oleObj name="Equation" r:id="rId11" imgW="1422400" imgH="393700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256"/>
                          <a:ext cx="89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3" name="Object 15"/>
            <p:cNvGraphicFramePr>
              <a:graphicFrameLocks noChangeAspect="1"/>
            </p:cNvGraphicFramePr>
            <p:nvPr/>
          </p:nvGraphicFramePr>
          <p:xfrm>
            <a:off x="2696" y="2280"/>
            <a:ext cx="194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12" name="Equation" r:id="rId12" imgW="3086100" imgH="393700" progId="Equation.DSMT4">
                    <p:embed/>
                  </p:oleObj>
                </mc:Choice>
                <mc:Fallback>
                  <p:oleObj name="Equation" r:id="rId12" imgW="3086100" imgH="393700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6" y="2280"/>
                          <a:ext cx="194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5" name="Rectangle 17"/>
            <p:cNvSpPr>
              <a:spLocks noChangeArrowheads="1"/>
            </p:cNvSpPr>
            <p:nvPr/>
          </p:nvSpPr>
          <p:spPr bwMode="auto">
            <a:xfrm>
              <a:off x="385" y="2211"/>
              <a:ext cx="5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若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8146" name="Rectangle 18"/>
            <p:cNvSpPr>
              <a:spLocks noChangeArrowheads="1"/>
            </p:cNvSpPr>
            <p:nvPr/>
          </p:nvSpPr>
          <p:spPr bwMode="auto">
            <a:xfrm>
              <a:off x="1727" y="2211"/>
              <a:ext cx="11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是定义 在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8147" name="Rectangle 19"/>
            <p:cNvSpPr>
              <a:spLocks noChangeArrowheads="1"/>
            </p:cNvSpPr>
            <p:nvPr/>
          </p:nvSpPr>
          <p:spPr bwMode="auto">
            <a:xfrm>
              <a:off x="4574" y="2227"/>
              <a:ext cx="9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的函数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endParaRPr kumimoji="0" lang="en-US" altLang="zh-CN" sz="1800" b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48148" name="Object 20"/>
          <p:cNvGraphicFramePr>
            <a:graphicFrameLocks noChangeAspect="1"/>
          </p:cNvGraphicFramePr>
          <p:nvPr/>
        </p:nvGraphicFramePr>
        <p:xfrm>
          <a:off x="1149350" y="4292600"/>
          <a:ext cx="68072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13" name="Equation" r:id="rId14" imgW="6807200" imgH="685800" progId="Equation.DSMT4">
                  <p:embed/>
                </p:oleObj>
              </mc:Choice>
              <mc:Fallback>
                <p:oleObj name="Equation" r:id="rId14" imgW="6807200" imgH="68580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4292600"/>
                        <a:ext cx="6807200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61" name="Group 33"/>
          <p:cNvGrpSpPr>
            <a:grpSpLocks/>
          </p:cNvGrpSpPr>
          <p:nvPr/>
        </p:nvGrpSpPr>
        <p:grpSpPr bwMode="auto">
          <a:xfrm>
            <a:off x="608013" y="5176838"/>
            <a:ext cx="8064500" cy="557212"/>
            <a:chOff x="383" y="3129"/>
            <a:chExt cx="5080" cy="351"/>
          </a:xfrm>
        </p:grpSpPr>
        <p:sp>
          <p:nvSpPr>
            <p:cNvPr id="48151" name="Rectangle 23"/>
            <p:cNvSpPr>
              <a:spLocks noChangeArrowheads="1"/>
            </p:cNvSpPr>
            <p:nvPr/>
          </p:nvSpPr>
          <p:spPr bwMode="auto">
            <a:xfrm>
              <a:off x="383" y="3129"/>
              <a:ext cx="22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试推广含参量积分  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48150" name="Object 22"/>
            <p:cNvGraphicFramePr>
              <a:graphicFrameLocks noChangeAspect="1"/>
            </p:cNvGraphicFramePr>
            <p:nvPr/>
          </p:nvGraphicFramePr>
          <p:xfrm>
            <a:off x="2253" y="3206"/>
            <a:ext cx="67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14" name="Equation" r:id="rId16" imgW="1079032" imgH="393529" progId="Equation.DSMT4">
                    <p:embed/>
                  </p:oleObj>
                </mc:Choice>
                <mc:Fallback>
                  <p:oleObj name="Equation" r:id="rId16" imgW="1079032" imgH="393529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3" y="3206"/>
                          <a:ext cx="67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2" name="Rectangle 24"/>
            <p:cNvSpPr>
              <a:spLocks noChangeArrowheads="1"/>
            </p:cNvSpPr>
            <p:nvPr/>
          </p:nvSpPr>
          <p:spPr bwMode="auto">
            <a:xfrm>
              <a:off x="2933" y="3153"/>
              <a:ext cx="25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一致收敛性的</a:t>
              </a:r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 </a:t>
              </a:r>
              <a:r>
                <a:rPr kumimoji="0" lang="zh-CN" altLang="en-US">
                  <a:cs typeface="Times New Roman" panose="02020603050405020304" pitchFamily="18" charset="0"/>
                </a:rPr>
                <a:t>判别法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kumimoji="0" lang="en-US" altLang="zh-CN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kumimoji="0" lang="en-US" altLang="zh-CN" sz="1800" b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585788" y="1255713"/>
            <a:ext cx="1166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>
                <a:cs typeface="Times New Roman" panose="02020603050405020304" pitchFamily="18" charset="0"/>
              </a:rPr>
              <a:t>函数</a:t>
            </a:r>
            <a:r>
              <a:rPr kumimoji="0" lang="en-US" altLang="zh-CN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1258888" y="1989138"/>
          <a:ext cx="68072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4" name="Equation" r:id="rId3" imgW="6807200" imgH="685800" progId="Equation.DSMT4">
                  <p:embed/>
                </p:oleObj>
              </mc:Choice>
              <mc:Fallback>
                <p:oleObj name="Equation" r:id="rId3" imgW="6807200" imgH="6858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989138"/>
                        <a:ext cx="6807200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67" name="Group 15"/>
          <p:cNvGrpSpPr>
            <a:grpSpLocks/>
          </p:cNvGrpSpPr>
          <p:nvPr/>
        </p:nvGrpSpPr>
        <p:grpSpPr bwMode="auto">
          <a:xfrm>
            <a:off x="585788" y="2808288"/>
            <a:ext cx="7731125" cy="557212"/>
            <a:chOff x="369" y="1296"/>
            <a:chExt cx="4870" cy="351"/>
          </a:xfrm>
        </p:grpSpPr>
        <p:graphicFrame>
          <p:nvGraphicFramePr>
            <p:cNvPr id="49160" name="Object 8"/>
            <p:cNvGraphicFramePr>
              <a:graphicFrameLocks noChangeAspect="1"/>
            </p:cNvGraphicFramePr>
            <p:nvPr/>
          </p:nvGraphicFramePr>
          <p:xfrm>
            <a:off x="1767" y="1373"/>
            <a:ext cx="67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85" name="Equation" r:id="rId5" imgW="1079032" imgH="393529" progId="Equation.DSMT4">
                    <p:embed/>
                  </p:oleObj>
                </mc:Choice>
                <mc:Fallback>
                  <p:oleObj name="Equation" r:id="rId5" imgW="1079032" imgH="393529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7" y="1373"/>
                          <a:ext cx="67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9" name="Object 7"/>
            <p:cNvGraphicFramePr>
              <a:graphicFrameLocks noChangeAspect="1"/>
            </p:cNvGraphicFramePr>
            <p:nvPr/>
          </p:nvGraphicFramePr>
          <p:xfrm>
            <a:off x="4238" y="1381"/>
            <a:ext cx="67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86" name="Equation" r:id="rId7" imgW="1079032" imgH="393529" progId="Equation.DSMT4">
                    <p:embed/>
                  </p:oleObj>
                </mc:Choice>
                <mc:Fallback>
                  <p:oleObj name="Equation" r:id="rId7" imgW="1079032" imgH="393529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8" y="1381"/>
                          <a:ext cx="67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1" name="Rectangle 9"/>
            <p:cNvSpPr>
              <a:spLocks noChangeArrowheads="1"/>
            </p:cNvSpPr>
            <p:nvPr/>
          </p:nvSpPr>
          <p:spPr bwMode="auto">
            <a:xfrm>
              <a:off x="369" y="1296"/>
              <a:ext cx="1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若含参量积分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9162" name="Rectangle 10"/>
            <p:cNvSpPr>
              <a:spLocks noChangeArrowheads="1"/>
            </p:cNvSpPr>
            <p:nvPr/>
          </p:nvSpPr>
          <p:spPr bwMode="auto">
            <a:xfrm>
              <a:off x="2402" y="1320"/>
              <a:ext cx="18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为一致收敛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kumimoji="0" lang="zh-CN" altLang="en-US">
                  <a:cs typeface="Times New Roman" panose="02020603050405020304" pitchFamily="18" charset="0"/>
                </a:rPr>
                <a:t>试证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9163" name="Rectangle 11"/>
            <p:cNvSpPr>
              <a:spLocks noChangeArrowheads="1"/>
            </p:cNvSpPr>
            <p:nvPr/>
          </p:nvSpPr>
          <p:spPr bwMode="auto">
            <a:xfrm>
              <a:off x="4876" y="1312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在</a:t>
              </a:r>
              <a:r>
                <a:rPr kumimoji="0" lang="zh-CN" altLang="en-US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49168" name="Group 16"/>
          <p:cNvGrpSpPr>
            <a:grpSpLocks/>
          </p:cNvGrpSpPr>
          <p:nvPr/>
        </p:nvGrpSpPr>
        <p:grpSpPr bwMode="auto">
          <a:xfrm>
            <a:off x="714375" y="3557588"/>
            <a:ext cx="3065463" cy="519112"/>
            <a:chOff x="439" y="1768"/>
            <a:chExt cx="1931" cy="327"/>
          </a:xfrm>
        </p:grpSpPr>
        <p:graphicFrame>
          <p:nvGraphicFramePr>
            <p:cNvPr id="49164" name="Object 12"/>
            <p:cNvGraphicFramePr>
              <a:graphicFrameLocks noChangeAspect="1"/>
            </p:cNvGraphicFramePr>
            <p:nvPr/>
          </p:nvGraphicFramePr>
          <p:xfrm>
            <a:off x="439" y="1805"/>
            <a:ext cx="110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87" name="Equation" r:id="rId9" imgW="1752600" imgH="381000" progId="Equation.DSMT4">
                    <p:embed/>
                  </p:oleObj>
                </mc:Choice>
                <mc:Fallback>
                  <p:oleObj name="Equation" r:id="rId9" imgW="1752600" imgH="381000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" y="1805"/>
                          <a:ext cx="110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6" name="Rectangle 14"/>
            <p:cNvSpPr>
              <a:spLocks noChangeArrowheads="1"/>
            </p:cNvSpPr>
            <p:nvPr/>
          </p:nvSpPr>
          <p:spPr bwMode="auto">
            <a:xfrm>
              <a:off x="1501" y="1768"/>
              <a:ext cx="8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上连续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kumimoji="0" lang="en-US" altLang="zh-CN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kumimoji="0" lang="en-US" altLang="zh-CN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49175" name="Group 23"/>
          <p:cNvGrpSpPr>
            <a:grpSpLocks/>
          </p:cNvGrpSpPr>
          <p:nvPr/>
        </p:nvGrpSpPr>
        <p:grpSpPr bwMode="auto">
          <a:xfrm>
            <a:off x="611188" y="561975"/>
            <a:ext cx="8021637" cy="563563"/>
            <a:chOff x="385" y="354"/>
            <a:chExt cx="5053" cy="355"/>
          </a:xfrm>
        </p:grpSpPr>
        <p:graphicFrame>
          <p:nvGraphicFramePr>
            <p:cNvPr id="49170" name="Object 18"/>
            <p:cNvGraphicFramePr>
              <a:graphicFrameLocks noChangeAspect="1"/>
            </p:cNvGraphicFramePr>
            <p:nvPr/>
          </p:nvGraphicFramePr>
          <p:xfrm>
            <a:off x="875" y="428"/>
            <a:ext cx="89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88" name="Equation" r:id="rId11" imgW="1422400" imgH="393700" progId="Equation.DSMT4">
                    <p:embed/>
                  </p:oleObj>
                </mc:Choice>
                <mc:Fallback>
                  <p:oleObj name="Equation" r:id="rId11" imgW="1422400" imgH="393700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5" y="428"/>
                          <a:ext cx="89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1" name="Object 19"/>
            <p:cNvGraphicFramePr>
              <a:graphicFrameLocks noChangeAspect="1"/>
            </p:cNvGraphicFramePr>
            <p:nvPr/>
          </p:nvGraphicFramePr>
          <p:xfrm>
            <a:off x="2734" y="425"/>
            <a:ext cx="191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89" name="Equation" r:id="rId13" imgW="3035300" imgH="393700" progId="Equation.DSMT4">
                    <p:embed/>
                  </p:oleObj>
                </mc:Choice>
                <mc:Fallback>
                  <p:oleObj name="Equation" r:id="rId13" imgW="3035300" imgH="393700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4" y="425"/>
                          <a:ext cx="191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2" name="Rectangle 20"/>
            <p:cNvSpPr>
              <a:spLocks noChangeArrowheads="1"/>
            </p:cNvSpPr>
            <p:nvPr/>
          </p:nvSpPr>
          <p:spPr bwMode="auto">
            <a:xfrm>
              <a:off x="385" y="382"/>
              <a:ext cx="5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>
                  <a:cs typeface="Times New Roman" panose="02020603050405020304" pitchFamily="18" charset="0"/>
                </a:rPr>
                <a:t>若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9173" name="Rectangle 21"/>
            <p:cNvSpPr>
              <a:spLocks noChangeArrowheads="1"/>
            </p:cNvSpPr>
            <p:nvPr/>
          </p:nvSpPr>
          <p:spPr bwMode="auto">
            <a:xfrm>
              <a:off x="1758" y="364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是定义在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9174" name="Rectangle 22"/>
            <p:cNvSpPr>
              <a:spLocks noChangeArrowheads="1"/>
            </p:cNvSpPr>
            <p:nvPr/>
          </p:nvSpPr>
          <p:spPr bwMode="auto">
            <a:xfrm>
              <a:off x="4625" y="354"/>
              <a:ext cx="8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的连续</a:t>
              </a:r>
              <a:r>
                <a:rPr kumimoji="0" lang="zh-CN" altLang="en-US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21" name="Group 45"/>
          <p:cNvGrpSpPr>
            <a:grpSpLocks/>
          </p:cNvGrpSpPr>
          <p:nvPr/>
        </p:nvGrpSpPr>
        <p:grpSpPr bwMode="auto">
          <a:xfrm>
            <a:off x="665163" y="620713"/>
            <a:ext cx="8021637" cy="519112"/>
            <a:chOff x="419" y="883"/>
            <a:chExt cx="5053" cy="327"/>
          </a:xfrm>
        </p:grpSpPr>
        <p:graphicFrame>
          <p:nvGraphicFramePr>
            <p:cNvPr id="24586" name="Object 10"/>
            <p:cNvGraphicFramePr>
              <a:graphicFrameLocks noChangeAspect="1"/>
            </p:cNvGraphicFramePr>
            <p:nvPr/>
          </p:nvGraphicFramePr>
          <p:xfrm>
            <a:off x="419" y="920"/>
            <a:ext cx="10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86" name="Equation" r:id="rId3" imgW="1701800" imgH="431800" progId="Equation.DSMT4">
                    <p:embed/>
                  </p:oleObj>
                </mc:Choice>
                <mc:Fallback>
                  <p:oleObj name="Equation" r:id="rId3" imgW="1701800" imgH="431800" progId="Equation.DSMT4">
                    <p:embed/>
                    <p:pic>
                      <p:nvPicPr>
                        <p:cNvPr id="0" name="Picture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" y="920"/>
                          <a:ext cx="107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1429" y="883"/>
              <a:ext cx="40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时是收敛的无穷限反常积分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0" lang="zh-CN" altLang="en-US">
                  <a:cs typeface="Times New Roman" panose="02020603050405020304" pitchFamily="18" charset="0"/>
                </a:rPr>
                <a:t>也可用柯西</a:t>
              </a:r>
              <a:r>
                <a:rPr kumimoji="0" lang="zh-CN" altLang="en-US" sz="14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24594" name="Group 18"/>
          <p:cNvGrpSpPr>
            <a:grpSpLocks/>
          </p:cNvGrpSpPr>
          <p:nvPr/>
        </p:nvGrpSpPr>
        <p:grpSpPr bwMode="auto">
          <a:xfrm>
            <a:off x="611188" y="1287463"/>
            <a:ext cx="7704137" cy="557212"/>
            <a:chOff x="385" y="1909"/>
            <a:chExt cx="4853" cy="351"/>
          </a:xfrm>
        </p:grpSpPr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385" y="1933"/>
              <a:ext cx="34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判别法推得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). </a:t>
              </a:r>
              <a:r>
                <a:rPr kumimoji="0" lang="zh-CN" altLang="en-US">
                  <a:cs typeface="Times New Roman" panose="02020603050405020304" pitchFamily="18" charset="0"/>
                </a:rPr>
                <a:t>所以含参量积分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0" lang="en-US" altLang="zh-CN">
                  <a:cs typeface="Times New Roman" panose="02020603050405020304" pitchFamily="18" charset="0"/>
                </a:rPr>
                <a:t>1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kumimoji="0" lang="zh-CN" altLang="en-US">
                  <a:cs typeface="Times New Roman" panose="02020603050405020304" pitchFamily="18" charset="0"/>
                </a:rPr>
                <a:t>在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24589" name="Object 13"/>
            <p:cNvGraphicFramePr>
              <a:graphicFrameLocks noChangeAspect="1"/>
            </p:cNvGraphicFramePr>
            <p:nvPr/>
          </p:nvGraphicFramePr>
          <p:xfrm>
            <a:off x="3826" y="2012"/>
            <a:ext cx="46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87" r:id="rId5" imgW="736280" imgH="317362" progId="Equation.DSMT4">
                    <p:embed/>
                  </p:oleObj>
                </mc:Choice>
                <mc:Fallback>
                  <p:oleObj r:id="rId5" imgW="736280" imgH="317362" progId="Equation.DSMT4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6" y="2012"/>
                          <a:ext cx="462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1" name="Rectangle 15"/>
            <p:cNvSpPr>
              <a:spLocks noChangeArrowheads="1"/>
            </p:cNvSpPr>
            <p:nvPr/>
          </p:nvSpPr>
          <p:spPr bwMode="auto">
            <a:xfrm>
              <a:off x="4221" y="1909"/>
              <a:ext cx="10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时收敛</a:t>
              </a:r>
              <a:r>
                <a:rPr kumimoji="0" lang="en-US" altLang="zh-CN">
                  <a:cs typeface="Times New Roman" panose="02020603050405020304" pitchFamily="18" charset="0"/>
                </a:rPr>
                <a:t>, </a:t>
              </a:r>
              <a:endParaRPr kumimoji="0" lang="en-US" altLang="zh-CN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24600" name="Group 24"/>
          <p:cNvGrpSpPr>
            <a:grpSpLocks/>
          </p:cNvGrpSpPr>
          <p:nvPr/>
        </p:nvGrpSpPr>
        <p:grpSpPr bwMode="auto">
          <a:xfrm>
            <a:off x="598488" y="2049463"/>
            <a:ext cx="4217987" cy="549275"/>
            <a:chOff x="371" y="2516"/>
            <a:chExt cx="2657" cy="346"/>
          </a:xfrm>
        </p:grpSpPr>
        <p:graphicFrame>
          <p:nvGraphicFramePr>
            <p:cNvPr id="24596" name="Object 20"/>
            <p:cNvGraphicFramePr>
              <a:graphicFrameLocks noChangeAspect="1"/>
            </p:cNvGraphicFramePr>
            <p:nvPr/>
          </p:nvGraphicFramePr>
          <p:xfrm>
            <a:off x="700" y="2614"/>
            <a:ext cx="16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88" r:id="rId7" imgW="253890" imgH="291973" progId="Equation.DSMT4">
                    <p:embed/>
                  </p:oleObj>
                </mc:Choice>
                <mc:Fallback>
                  <p:oleObj r:id="rId7" imgW="253890" imgH="291973" progId="Equation.DSMT4">
                    <p:embed/>
                    <p:pic>
                      <p:nvPicPr>
                        <p:cNvPr id="0" name="Picture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0" y="2614"/>
                          <a:ext cx="162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5" name="Object 19"/>
            <p:cNvGraphicFramePr>
              <a:graphicFrameLocks noChangeAspect="1"/>
            </p:cNvGraphicFramePr>
            <p:nvPr/>
          </p:nvGraphicFramePr>
          <p:xfrm>
            <a:off x="2390" y="2590"/>
            <a:ext cx="6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89" name="Equation" r:id="rId9" imgW="1016000" imgH="393700" progId="Equation.DSMT4">
                    <p:embed/>
                  </p:oleObj>
                </mc:Choice>
                <mc:Fallback>
                  <p:oleObj name="Equation" r:id="rId9" imgW="1016000" imgH="393700" progId="Equation.DSMT4">
                    <p:embed/>
                    <p:pic>
                      <p:nvPicPr>
                        <p:cNvPr id="0" name="Picture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0" y="2590"/>
                          <a:ext cx="63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7" name="Rectangle 21"/>
            <p:cNvSpPr>
              <a:spLocks noChangeArrowheads="1"/>
            </p:cNvSpPr>
            <p:nvPr/>
          </p:nvSpPr>
          <p:spPr bwMode="auto">
            <a:xfrm>
              <a:off x="371" y="2535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即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834" y="2523"/>
              <a:ext cx="19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函数的定义域为 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4599" name="Rectangle 23"/>
            <p:cNvSpPr>
              <a:spLocks noChangeArrowheads="1"/>
            </p:cNvSpPr>
            <p:nvPr/>
          </p:nvSpPr>
          <p:spPr bwMode="auto">
            <a:xfrm>
              <a:off x="1939" y="2516"/>
              <a:ext cx="2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>
                  <a:cs typeface="Times New Roman" panose="02020603050405020304" pitchFamily="18" charset="0"/>
                </a:rPr>
                <a:t>.</a:t>
              </a:r>
              <a:r>
                <a:rPr kumimoji="0" lang="en-US" altLang="zh-CN" sz="14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kumimoji="0" lang="en-US" altLang="zh-CN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24624" name="Group 48"/>
          <p:cNvGrpSpPr>
            <a:grpSpLocks/>
          </p:cNvGrpSpPr>
          <p:nvPr/>
        </p:nvGrpSpPr>
        <p:grpSpPr bwMode="auto">
          <a:xfrm>
            <a:off x="577850" y="2803525"/>
            <a:ext cx="7270750" cy="554038"/>
            <a:chOff x="364" y="2085"/>
            <a:chExt cx="4580" cy="349"/>
          </a:xfrm>
        </p:grpSpPr>
        <p:graphicFrame>
          <p:nvGraphicFramePr>
            <p:cNvPr id="24602" name="Object 26"/>
            <p:cNvGraphicFramePr>
              <a:graphicFrameLocks noChangeAspect="1"/>
            </p:cNvGraphicFramePr>
            <p:nvPr/>
          </p:nvGraphicFramePr>
          <p:xfrm>
            <a:off x="693" y="2173"/>
            <a:ext cx="42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0" r:id="rId11" imgW="672808" imgH="393529" progId="Equation.DSMT4">
                    <p:embed/>
                  </p:oleObj>
                </mc:Choice>
                <mc:Fallback>
                  <p:oleObj r:id="rId11" imgW="672808" imgH="393529" progId="Equation.DSMT4">
                    <p:embed/>
                    <p:pic>
                      <p:nvPicPr>
                        <p:cNvPr id="0" name="Picture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" y="2173"/>
                          <a:ext cx="42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1" name="Object 25"/>
            <p:cNvGraphicFramePr>
              <a:graphicFrameLocks noChangeAspect="1"/>
            </p:cNvGraphicFramePr>
            <p:nvPr/>
          </p:nvGraphicFramePr>
          <p:xfrm>
            <a:off x="2059" y="2159"/>
            <a:ext cx="46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1" r:id="rId13" imgW="736280" imgH="317362" progId="Equation.DSMT4">
                    <p:embed/>
                  </p:oleObj>
                </mc:Choice>
                <mc:Fallback>
                  <p:oleObj r:id="rId13" imgW="736280" imgH="317362" progId="Equation.DSMT4">
                    <p:embed/>
                    <p:pic>
                      <p:nvPicPr>
                        <p:cNvPr id="0" name="Picture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9" y="2159"/>
                          <a:ext cx="462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3" name="Rectangle 27"/>
            <p:cNvSpPr>
              <a:spLocks noChangeArrowheads="1"/>
            </p:cNvSpPr>
            <p:nvPr/>
          </p:nvSpPr>
          <p:spPr bwMode="auto">
            <a:xfrm>
              <a:off x="364" y="2105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 </a:t>
              </a:r>
              <a:endParaRPr kumimoji="0" lang="en-US" altLang="zh-CN" sz="1800" b="0">
                <a:latin typeface="Arial" panose="020B0604020202020204" pitchFamily="34" charset="0"/>
              </a:endParaRPr>
            </a:p>
          </p:txBody>
        </p:sp>
        <p:sp>
          <p:nvSpPr>
            <p:cNvPr id="24604" name="Rectangle 28"/>
            <p:cNvSpPr>
              <a:spLocks noChangeArrowheads="1"/>
            </p:cNvSpPr>
            <p:nvPr/>
          </p:nvSpPr>
          <p:spPr bwMode="auto">
            <a:xfrm>
              <a:off x="1063" y="2107"/>
              <a:ext cx="1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在定义域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2466" y="2085"/>
              <a:ext cx="24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内连续且有任意阶导数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24622" name="Group 46"/>
          <p:cNvGrpSpPr>
            <a:grpSpLocks/>
          </p:cNvGrpSpPr>
          <p:nvPr/>
        </p:nvGrpSpPr>
        <p:grpSpPr bwMode="auto">
          <a:xfrm>
            <a:off x="611188" y="3548063"/>
            <a:ext cx="7681912" cy="528637"/>
            <a:chOff x="385" y="2584"/>
            <a:chExt cx="4839" cy="333"/>
          </a:xfrm>
        </p:grpSpPr>
        <p:graphicFrame>
          <p:nvGraphicFramePr>
            <p:cNvPr id="24608" name="Object 32"/>
            <p:cNvGraphicFramePr>
              <a:graphicFrameLocks noChangeAspect="1"/>
            </p:cNvGraphicFramePr>
            <p:nvPr/>
          </p:nvGraphicFramePr>
          <p:xfrm>
            <a:off x="1792" y="2635"/>
            <a:ext cx="113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2" r:id="rId15" imgW="1803400" imgH="393700" progId="Equation.DSMT4">
                    <p:embed/>
                  </p:oleObj>
                </mc:Choice>
                <mc:Fallback>
                  <p:oleObj r:id="rId15" imgW="1803400" imgH="393700" progId="Equation.DSMT4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2" y="2635"/>
                          <a:ext cx="113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7" name="Object 31"/>
            <p:cNvGraphicFramePr>
              <a:graphicFrameLocks noChangeAspect="1"/>
            </p:cNvGraphicFramePr>
            <p:nvPr/>
          </p:nvGraphicFramePr>
          <p:xfrm>
            <a:off x="4228" y="2651"/>
            <a:ext cx="50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3" r:id="rId17" imgW="799753" imgH="393529" progId="Equation.DSMT4">
                    <p:embed/>
                  </p:oleObj>
                </mc:Choice>
                <mc:Fallback>
                  <p:oleObj r:id="rId17" imgW="799753" imgH="393529" progId="Equation.DSMT4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8" y="2651"/>
                          <a:ext cx="50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9" name="Rectangle 33"/>
            <p:cNvSpPr>
              <a:spLocks noChangeArrowheads="1"/>
            </p:cNvSpPr>
            <p:nvPr/>
          </p:nvSpPr>
          <p:spPr bwMode="auto">
            <a:xfrm>
              <a:off x="385" y="2584"/>
              <a:ext cx="15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在任何闭区间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4610" name="Rectangle 34"/>
            <p:cNvSpPr>
              <a:spLocks noChangeArrowheads="1"/>
            </p:cNvSpPr>
            <p:nvPr/>
          </p:nvSpPr>
          <p:spPr bwMode="auto">
            <a:xfrm>
              <a:off x="2872" y="2590"/>
              <a:ext cx="15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上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kumimoji="0" lang="zh-CN" altLang="en-US">
                  <a:cs typeface="Times New Roman" panose="02020603050405020304" pitchFamily="18" charset="0"/>
                </a:rPr>
                <a:t>对于函数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4743" y="2584"/>
              <a:ext cx="4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当 </a:t>
              </a:r>
              <a:r>
                <a:rPr kumimoji="0" lang="zh-CN" altLang="en-US" sz="14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24623" name="Group 47"/>
          <p:cNvGrpSpPr>
            <a:grpSpLocks/>
          </p:cNvGrpSpPr>
          <p:nvPr/>
        </p:nvGrpSpPr>
        <p:grpSpPr bwMode="auto">
          <a:xfrm>
            <a:off x="704850" y="4324350"/>
            <a:ext cx="8053388" cy="682625"/>
            <a:chOff x="444" y="3056"/>
            <a:chExt cx="5073" cy="430"/>
          </a:xfrm>
        </p:grpSpPr>
        <p:graphicFrame>
          <p:nvGraphicFramePr>
            <p:cNvPr id="24615" name="Object 39"/>
            <p:cNvGraphicFramePr>
              <a:graphicFrameLocks noChangeAspect="1"/>
            </p:cNvGraphicFramePr>
            <p:nvPr/>
          </p:nvGraphicFramePr>
          <p:xfrm>
            <a:off x="444" y="3180"/>
            <a:ext cx="82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4" name="Equation" r:id="rId19" imgW="1307532" imgH="317362" progId="Equation.DSMT4">
                    <p:embed/>
                  </p:oleObj>
                </mc:Choice>
                <mc:Fallback>
                  <p:oleObj name="Equation" r:id="rId19" imgW="1307532" imgH="317362" progId="Equation.DSMT4">
                    <p:embed/>
                    <p:pic>
                      <p:nvPicPr>
                        <p:cNvPr id="0" name="Picture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" y="3180"/>
                          <a:ext cx="822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4" name="Object 38"/>
            <p:cNvGraphicFramePr>
              <a:graphicFrameLocks noChangeAspect="1"/>
            </p:cNvGraphicFramePr>
            <p:nvPr/>
          </p:nvGraphicFramePr>
          <p:xfrm>
            <a:off x="1762" y="3159"/>
            <a:ext cx="1600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5" name="Equation" r:id="rId21" imgW="2540000" imgH="444500" progId="Equation.DSMT4">
                    <p:embed/>
                  </p:oleObj>
                </mc:Choice>
                <mc:Fallback>
                  <p:oleObj name="Equation" r:id="rId21" imgW="2540000" imgH="444500" progId="Equation.DSMT4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2" y="3159"/>
                          <a:ext cx="1600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3" name="Object 37"/>
            <p:cNvGraphicFramePr>
              <a:graphicFrameLocks noChangeAspect="1"/>
            </p:cNvGraphicFramePr>
            <p:nvPr/>
          </p:nvGraphicFramePr>
          <p:xfrm>
            <a:off x="3905" y="3056"/>
            <a:ext cx="1176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6" name="Equation" r:id="rId23" imgW="1866900" imgH="685800" progId="Equation.DSMT4">
                    <p:embed/>
                  </p:oleObj>
                </mc:Choice>
                <mc:Fallback>
                  <p:oleObj name="Equation" r:id="rId23" imgW="1866900" imgH="685800" progId="Equation.DSMT4">
                    <p:embed/>
                    <p:pic>
                      <p:nvPicPr>
                        <p:cNvPr id="0" name="Picture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5" y="3056"/>
                          <a:ext cx="1176" cy="4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7" name="Rectangle 41"/>
            <p:cNvSpPr>
              <a:spLocks noChangeArrowheads="1"/>
            </p:cNvSpPr>
            <p:nvPr/>
          </p:nvSpPr>
          <p:spPr bwMode="auto">
            <a:xfrm>
              <a:off x="1215" y="3113"/>
              <a:ext cx="7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时有 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4618" name="Rectangle 42"/>
            <p:cNvSpPr>
              <a:spLocks noChangeArrowheads="1"/>
            </p:cNvSpPr>
            <p:nvPr/>
          </p:nvSpPr>
          <p:spPr bwMode="auto">
            <a:xfrm>
              <a:off x="3347" y="3111"/>
              <a:ext cx="7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由于 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4619" name="Rectangle 43"/>
            <p:cNvSpPr>
              <a:spLocks noChangeArrowheads="1"/>
            </p:cNvSpPr>
            <p:nvPr/>
          </p:nvSpPr>
          <p:spPr bwMode="auto">
            <a:xfrm>
              <a:off x="5041" y="3103"/>
              <a:ext cx="4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收 </a:t>
              </a:r>
              <a:r>
                <a:rPr kumimoji="0" lang="zh-CN" altLang="en-US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24625" name="Group 49"/>
          <p:cNvGrpSpPr>
            <a:grpSpLocks/>
          </p:cNvGrpSpPr>
          <p:nvPr/>
        </p:nvGrpSpPr>
        <p:grpSpPr bwMode="auto">
          <a:xfrm>
            <a:off x="611188" y="5272088"/>
            <a:ext cx="7964487" cy="533400"/>
            <a:chOff x="385" y="390"/>
            <a:chExt cx="5017" cy="336"/>
          </a:xfrm>
        </p:grpSpPr>
        <p:graphicFrame>
          <p:nvGraphicFramePr>
            <p:cNvPr id="24626" name="Object 50"/>
            <p:cNvGraphicFramePr>
              <a:graphicFrameLocks noChangeAspect="1"/>
            </p:cNvGraphicFramePr>
            <p:nvPr/>
          </p:nvGraphicFramePr>
          <p:xfrm>
            <a:off x="1276" y="476"/>
            <a:ext cx="47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7" name="Equation" r:id="rId25" imgW="748975" imgH="393529" progId="Equation.DSMT4">
                    <p:embed/>
                  </p:oleObj>
                </mc:Choice>
                <mc:Fallback>
                  <p:oleObj name="Equation" r:id="rId25" imgW="748975" imgH="393529" progId="Equation.DSMT4">
                    <p:embed/>
                    <p:pic>
                      <p:nvPicPr>
                        <p:cNvPr id="0" name="Picture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6" y="476"/>
                          <a:ext cx="47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7" name="Object 51"/>
            <p:cNvGraphicFramePr>
              <a:graphicFrameLocks noChangeAspect="1"/>
            </p:cNvGraphicFramePr>
            <p:nvPr/>
          </p:nvGraphicFramePr>
          <p:xfrm>
            <a:off x="1940" y="458"/>
            <a:ext cx="48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8" name="Equation" r:id="rId27" imgW="774364" imgH="393529" progId="Equation.DSMT4">
                    <p:embed/>
                  </p:oleObj>
                </mc:Choice>
                <mc:Fallback>
                  <p:oleObj name="Equation" r:id="rId27" imgW="774364" imgH="393529" progId="Equation.DSMT4">
                    <p:embed/>
                    <p:pic>
                      <p:nvPicPr>
                        <p:cNvPr id="0" name="Picture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0" y="458"/>
                          <a:ext cx="48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8" name="Rectangle 52"/>
            <p:cNvSpPr>
              <a:spLocks noChangeArrowheads="1"/>
            </p:cNvSpPr>
            <p:nvPr/>
          </p:nvSpPr>
          <p:spPr bwMode="auto">
            <a:xfrm>
              <a:off x="385" y="399"/>
              <a:ext cx="11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敛</a:t>
              </a:r>
              <a:r>
                <a:rPr kumimoji="0" lang="en-US" altLang="zh-CN">
                  <a:cs typeface="Times New Roman" panose="02020603050405020304" pitchFamily="18" charset="0"/>
                </a:rPr>
                <a:t>,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>
                  <a:cs typeface="Times New Roman" panose="02020603050405020304" pitchFamily="18" charset="0"/>
                </a:rPr>
                <a:t>从而 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4629" name="Rectangle 53"/>
            <p:cNvSpPr>
              <a:spLocks noChangeArrowheads="1"/>
            </p:cNvSpPr>
            <p:nvPr/>
          </p:nvSpPr>
          <p:spPr bwMode="auto">
            <a:xfrm>
              <a:off x="1632" y="399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在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4630" name="Rectangle 54"/>
            <p:cNvSpPr>
              <a:spLocks noChangeArrowheads="1"/>
            </p:cNvSpPr>
            <p:nvPr/>
          </p:nvSpPr>
          <p:spPr bwMode="auto">
            <a:xfrm>
              <a:off x="2401" y="399"/>
              <a:ext cx="15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上也一致收敛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endParaRPr kumimoji="0" lang="en-US" altLang="zh-CN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24631" name="Object 55"/>
            <p:cNvGraphicFramePr>
              <a:graphicFrameLocks noChangeAspect="1"/>
            </p:cNvGraphicFramePr>
            <p:nvPr/>
          </p:nvGraphicFramePr>
          <p:xfrm>
            <a:off x="4392" y="476"/>
            <a:ext cx="52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9" name="Equation" r:id="rId29" imgW="837836" imgH="393529" progId="Equation.DSMT4">
                    <p:embed/>
                  </p:oleObj>
                </mc:Choice>
                <mc:Fallback>
                  <p:oleObj name="Equation" r:id="rId29" imgW="837836" imgH="393529" progId="Equation.DSMT4">
                    <p:embed/>
                    <p:pic>
                      <p:nvPicPr>
                        <p:cNvPr id="0" name="Picture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2" y="476"/>
                          <a:ext cx="52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32" name="Rectangle 56"/>
            <p:cNvSpPr>
              <a:spLocks noChangeArrowheads="1"/>
            </p:cNvSpPr>
            <p:nvPr/>
          </p:nvSpPr>
          <p:spPr bwMode="auto">
            <a:xfrm>
              <a:off x="3896" y="390"/>
              <a:ext cx="6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对于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4633" name="Rectangle 57"/>
            <p:cNvSpPr>
              <a:spLocks noChangeArrowheads="1"/>
            </p:cNvSpPr>
            <p:nvPr/>
          </p:nvSpPr>
          <p:spPr bwMode="auto">
            <a:xfrm>
              <a:off x="4921" y="391"/>
              <a:ext cx="4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当 </a:t>
              </a:r>
              <a:r>
                <a:rPr kumimoji="0" lang="zh-CN" altLang="en-US" sz="14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59" name="Group 59"/>
          <p:cNvGrpSpPr>
            <a:grpSpLocks/>
          </p:cNvGrpSpPr>
          <p:nvPr/>
        </p:nvGrpSpPr>
        <p:grpSpPr bwMode="auto">
          <a:xfrm>
            <a:off x="714375" y="2117725"/>
            <a:ext cx="2084388" cy="519113"/>
            <a:chOff x="0" y="1887"/>
            <a:chExt cx="1313" cy="327"/>
          </a:xfrm>
        </p:grpSpPr>
        <p:graphicFrame>
          <p:nvGraphicFramePr>
            <p:cNvPr id="25604" name="Object 4"/>
            <p:cNvGraphicFramePr>
              <a:graphicFrameLocks noChangeAspect="1"/>
            </p:cNvGraphicFramePr>
            <p:nvPr/>
          </p:nvGraphicFramePr>
          <p:xfrm>
            <a:off x="0" y="1955"/>
            <a:ext cx="45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80" name="Equation" r:id="rId3" imgW="710891" imgH="304668" progId="Equation.DSMT4">
                    <p:embed/>
                  </p:oleObj>
                </mc:Choice>
                <mc:Fallback>
                  <p:oleObj name="Equation" r:id="rId3" imgW="710891" imgH="304668" progId="Equation.DSMT4">
                    <p:embed/>
                    <p:pic>
                      <p:nvPicPr>
                        <p:cNvPr id="0" name="Picture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955"/>
                          <a:ext cx="45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4" name="Rectangle 14"/>
            <p:cNvSpPr>
              <a:spLocks noChangeArrowheads="1"/>
            </p:cNvSpPr>
            <p:nvPr/>
          </p:nvSpPr>
          <p:spPr bwMode="auto">
            <a:xfrm>
              <a:off x="353" y="1887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>
                  <a:cs typeface="Times New Roman" panose="02020603050405020304" pitchFamily="18" charset="0"/>
                </a:rPr>
                <a:t> </a:t>
              </a:r>
              <a:r>
                <a:rPr kumimoji="0" lang="zh-CN" altLang="en-US">
                  <a:cs typeface="Times New Roman" panose="02020603050405020304" pitchFamily="18" charset="0"/>
                </a:rPr>
                <a:t>上连续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603250" y="2765425"/>
            <a:ext cx="447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>
                <a:cs typeface="Times New Roman" panose="02020603050405020304" pitchFamily="18" charset="0"/>
              </a:rPr>
              <a:t>用上述相同的方法考察积分</a:t>
            </a:r>
          </a:p>
        </p:txBody>
      </p:sp>
      <p:graphicFrame>
        <p:nvGraphicFramePr>
          <p:cNvPr id="25616" name="Object 16"/>
          <p:cNvGraphicFramePr>
            <a:graphicFrameLocks noChangeAspect="1"/>
          </p:cNvGraphicFramePr>
          <p:nvPr/>
        </p:nvGraphicFramePr>
        <p:xfrm>
          <a:off x="1795463" y="3373438"/>
          <a:ext cx="58293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1" name="Equation" r:id="rId5" imgW="5829300" imgH="850900" progId="Equation.DSMT4">
                  <p:embed/>
                </p:oleObj>
              </mc:Choice>
              <mc:Fallback>
                <p:oleObj name="Equation" r:id="rId5" imgW="5829300" imgH="85090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3373438"/>
                        <a:ext cx="58293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21" name="Group 21"/>
          <p:cNvGrpSpPr>
            <a:grpSpLocks/>
          </p:cNvGrpSpPr>
          <p:nvPr/>
        </p:nvGrpSpPr>
        <p:grpSpPr bwMode="auto">
          <a:xfrm>
            <a:off x="577850" y="4333875"/>
            <a:ext cx="7907338" cy="534988"/>
            <a:chOff x="356" y="2219"/>
            <a:chExt cx="4981" cy="337"/>
          </a:xfrm>
        </p:grpSpPr>
        <p:sp>
          <p:nvSpPr>
            <p:cNvPr id="25619" name="Rectangle 19"/>
            <p:cNvSpPr>
              <a:spLocks noChangeArrowheads="1"/>
            </p:cNvSpPr>
            <p:nvPr/>
          </p:nvSpPr>
          <p:spPr bwMode="auto">
            <a:xfrm>
              <a:off x="356" y="2219"/>
              <a:ext cx="16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它在任何区间 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25618" name="Object 18"/>
            <p:cNvGraphicFramePr>
              <a:graphicFrameLocks noChangeAspect="1"/>
            </p:cNvGraphicFramePr>
            <p:nvPr/>
          </p:nvGraphicFramePr>
          <p:xfrm>
            <a:off x="1783" y="2283"/>
            <a:ext cx="111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82" name="Equation" r:id="rId7" imgW="1765300" imgH="393700" progId="Equation.DSMT4">
                    <p:embed/>
                  </p:oleObj>
                </mc:Choice>
                <mc:Fallback>
                  <p:oleObj name="Equation" r:id="rId7" imgW="1765300" imgH="393700" progId="Equation.DSMT4">
                    <p:embed/>
                    <p:pic>
                      <p:nvPicPr>
                        <p:cNvPr id="0" name="Picture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3" y="2283"/>
                          <a:ext cx="111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0" name="Rectangle 20"/>
            <p:cNvSpPr>
              <a:spLocks noChangeArrowheads="1"/>
            </p:cNvSpPr>
            <p:nvPr/>
          </p:nvSpPr>
          <p:spPr bwMode="auto">
            <a:xfrm>
              <a:off x="2837" y="2229"/>
              <a:ext cx="25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上一致收敛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kumimoji="0" lang="zh-CN" altLang="en-US">
                  <a:cs typeface="Times New Roman" panose="02020603050405020304" pitchFamily="18" charset="0"/>
                </a:rPr>
                <a:t>于是由定理</a:t>
              </a:r>
              <a:r>
                <a:rPr kumimoji="0" lang="zh-CN" altLang="en-US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25660" name="Group 60"/>
          <p:cNvGrpSpPr>
            <a:grpSpLocks/>
          </p:cNvGrpSpPr>
          <p:nvPr/>
        </p:nvGrpSpPr>
        <p:grpSpPr bwMode="auto">
          <a:xfrm>
            <a:off x="617538" y="5083175"/>
            <a:ext cx="7924800" cy="577850"/>
            <a:chOff x="383" y="3395"/>
            <a:chExt cx="4992" cy="364"/>
          </a:xfrm>
        </p:grpSpPr>
        <p:graphicFrame>
          <p:nvGraphicFramePr>
            <p:cNvPr id="25624" name="Object 24"/>
            <p:cNvGraphicFramePr>
              <a:graphicFrameLocks noChangeAspect="1"/>
            </p:cNvGraphicFramePr>
            <p:nvPr/>
          </p:nvGraphicFramePr>
          <p:xfrm>
            <a:off x="1367" y="3475"/>
            <a:ext cx="49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83" name="Equation" r:id="rId9" imgW="774364" imgH="393529" progId="Equation.DSMT4">
                    <p:embed/>
                  </p:oleObj>
                </mc:Choice>
                <mc:Fallback>
                  <p:oleObj name="Equation" r:id="rId9" imgW="774364" imgH="393529" progId="Equation.DSMT4">
                    <p:embed/>
                    <p:pic>
                      <p:nvPicPr>
                        <p:cNvPr id="0" name="Picture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7" y="3475"/>
                          <a:ext cx="49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3" name="Object 23"/>
            <p:cNvGraphicFramePr>
              <a:graphicFrameLocks noChangeAspect="1"/>
            </p:cNvGraphicFramePr>
            <p:nvPr/>
          </p:nvGraphicFramePr>
          <p:xfrm>
            <a:off x="2038" y="3464"/>
            <a:ext cx="54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84" name="Equation" r:id="rId11" imgW="863225" imgH="393529" progId="Equation.DSMT4">
                    <p:embed/>
                  </p:oleObj>
                </mc:Choice>
                <mc:Fallback>
                  <p:oleObj name="Equation" r:id="rId11" imgW="863225" imgH="393529" progId="Equation.DSMT4">
                    <p:embed/>
                    <p:pic>
                      <p:nvPicPr>
                        <p:cNvPr id="0" name="Picture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8" y="3464"/>
                          <a:ext cx="54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2" name="Object 22"/>
            <p:cNvGraphicFramePr>
              <a:graphicFrameLocks noChangeAspect="1"/>
            </p:cNvGraphicFramePr>
            <p:nvPr/>
          </p:nvGraphicFramePr>
          <p:xfrm>
            <a:off x="4949" y="3486"/>
            <a:ext cx="42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85" name="Equation" r:id="rId13" imgW="672808" imgH="393529" progId="Equation.DSMT4">
                    <p:embed/>
                  </p:oleObj>
                </mc:Choice>
                <mc:Fallback>
                  <p:oleObj name="Equation" r:id="rId13" imgW="672808" imgH="393529" progId="Equation.DSMT4">
                    <p:embed/>
                    <p:pic>
                      <p:nvPicPr>
                        <p:cNvPr id="0" name="Picture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9" y="3486"/>
                          <a:ext cx="42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5" name="Rectangle 25"/>
            <p:cNvSpPr>
              <a:spLocks noChangeArrowheads="1"/>
            </p:cNvSpPr>
            <p:nvPr/>
          </p:nvSpPr>
          <p:spPr bwMode="auto">
            <a:xfrm>
              <a:off x="383" y="3414"/>
              <a:ext cx="11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19.10</a:t>
              </a:r>
              <a:r>
                <a:rPr kumimoji="0" lang="zh-CN" altLang="en-US">
                  <a:cs typeface="Times New Roman" panose="02020603050405020304" pitchFamily="18" charset="0"/>
                </a:rPr>
                <a:t>得到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5626" name="Rectangle 26"/>
            <p:cNvSpPr>
              <a:spLocks noChangeArrowheads="1"/>
            </p:cNvSpPr>
            <p:nvPr/>
          </p:nvSpPr>
          <p:spPr bwMode="auto">
            <a:xfrm>
              <a:off x="1757" y="3395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>
                  <a:cs typeface="Times New Roman" panose="02020603050405020304" pitchFamily="18" charset="0"/>
                </a:rPr>
                <a:t>在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5627" name="Rectangle 27"/>
            <p:cNvSpPr>
              <a:spLocks noChangeArrowheads="1"/>
            </p:cNvSpPr>
            <p:nvPr/>
          </p:nvSpPr>
          <p:spPr bwMode="auto">
            <a:xfrm>
              <a:off x="2501" y="3432"/>
              <a:ext cx="25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>
                  <a:cs typeface="Times New Roman" panose="02020603050405020304" pitchFamily="18" charset="0"/>
                </a:rPr>
                <a:t>上可导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0" lang="zh-CN" altLang="en-US">
                  <a:cs typeface="Times New Roman" panose="02020603050405020304" pitchFamily="18" charset="0"/>
                </a:rPr>
                <a:t>由</a:t>
              </a:r>
              <a:r>
                <a:rPr kumimoji="0"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0"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0" lang="zh-CN" altLang="en-US">
                  <a:cs typeface="Times New Roman" panose="02020603050405020304" pitchFamily="18" charset="0"/>
                </a:rPr>
                <a:t>的任意性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kumimoji="0" lang="en-US" altLang="zh-CN">
                  <a:cs typeface="Times New Roman" panose="02020603050405020304" pitchFamily="18" charset="0"/>
                </a:rPr>
                <a:t> </a:t>
              </a:r>
              <a:endParaRPr kumimoji="0" lang="en-US" altLang="zh-CN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25647" name="Group 47"/>
          <p:cNvGrpSpPr>
            <a:grpSpLocks/>
          </p:cNvGrpSpPr>
          <p:nvPr/>
        </p:nvGrpSpPr>
        <p:grpSpPr bwMode="auto">
          <a:xfrm>
            <a:off x="661988" y="555625"/>
            <a:ext cx="7910512" cy="682625"/>
            <a:chOff x="348" y="1272"/>
            <a:chExt cx="4983" cy="430"/>
          </a:xfrm>
        </p:grpSpPr>
        <p:graphicFrame>
          <p:nvGraphicFramePr>
            <p:cNvPr id="25640" name="Object 40"/>
            <p:cNvGraphicFramePr>
              <a:graphicFrameLocks noChangeAspect="1"/>
            </p:cNvGraphicFramePr>
            <p:nvPr/>
          </p:nvGraphicFramePr>
          <p:xfrm>
            <a:off x="348" y="1396"/>
            <a:ext cx="101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86" name="Equation" r:id="rId15" imgW="1612200" imgH="317362" progId="Equation.DSMT4">
                    <p:embed/>
                  </p:oleObj>
                </mc:Choice>
                <mc:Fallback>
                  <p:oleObj name="Equation" r:id="rId15" imgW="1612200" imgH="317362" progId="Equation.DSMT4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" y="1396"/>
                          <a:ext cx="1014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1" name="Object 41"/>
            <p:cNvGraphicFramePr>
              <a:graphicFrameLocks noChangeAspect="1"/>
            </p:cNvGraphicFramePr>
            <p:nvPr/>
          </p:nvGraphicFramePr>
          <p:xfrm>
            <a:off x="1931" y="1344"/>
            <a:ext cx="159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87" name="Equation" r:id="rId17" imgW="2527300" imgH="444500" progId="Equation.DSMT4">
                    <p:embed/>
                  </p:oleObj>
                </mc:Choice>
                <mc:Fallback>
                  <p:oleObj name="Equation" r:id="rId17" imgW="2527300" imgH="444500" progId="Equation.DSMT4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1" y="1344"/>
                          <a:ext cx="1592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2" name="Object 42"/>
            <p:cNvGraphicFramePr>
              <a:graphicFrameLocks noChangeAspect="1"/>
            </p:cNvGraphicFramePr>
            <p:nvPr/>
          </p:nvGraphicFramePr>
          <p:xfrm>
            <a:off x="4051" y="1272"/>
            <a:ext cx="1280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88" name="Equation" r:id="rId19" imgW="2032000" imgH="685800" progId="Equation.DSMT4">
                    <p:embed/>
                  </p:oleObj>
                </mc:Choice>
                <mc:Fallback>
                  <p:oleObj name="Equation" r:id="rId19" imgW="2032000" imgH="685800" progId="Equation.DSMT4">
                    <p:embed/>
                    <p:pic>
                      <p:nvPicPr>
                        <p:cNvPr id="0" name="Picture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1" y="1272"/>
                          <a:ext cx="1280" cy="4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43" name="Rectangle 43"/>
            <p:cNvSpPr>
              <a:spLocks noChangeArrowheads="1"/>
            </p:cNvSpPr>
            <p:nvPr/>
          </p:nvSpPr>
          <p:spPr bwMode="auto">
            <a:xfrm>
              <a:off x="1329" y="1329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时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0" lang="zh-CN" altLang="en-US">
                  <a:cs typeface="Times New Roman" panose="02020603050405020304" pitchFamily="18" charset="0"/>
                </a:rPr>
                <a:t>有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5644" name="Rectangle 44"/>
            <p:cNvSpPr>
              <a:spLocks noChangeArrowheads="1"/>
            </p:cNvSpPr>
            <p:nvPr/>
          </p:nvSpPr>
          <p:spPr bwMode="auto">
            <a:xfrm>
              <a:off x="3537" y="1327"/>
              <a:ext cx="6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由于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25658" name="Group 58"/>
          <p:cNvGrpSpPr>
            <a:grpSpLocks/>
          </p:cNvGrpSpPr>
          <p:nvPr/>
        </p:nvGrpSpPr>
        <p:grpSpPr bwMode="auto">
          <a:xfrm>
            <a:off x="595313" y="1412875"/>
            <a:ext cx="7937500" cy="531813"/>
            <a:chOff x="375" y="1207"/>
            <a:chExt cx="5000" cy="335"/>
          </a:xfrm>
        </p:grpSpPr>
        <p:graphicFrame>
          <p:nvGraphicFramePr>
            <p:cNvPr id="25605" name="Object 5"/>
            <p:cNvGraphicFramePr>
              <a:graphicFrameLocks noChangeAspect="1"/>
            </p:cNvGraphicFramePr>
            <p:nvPr/>
          </p:nvGraphicFramePr>
          <p:xfrm>
            <a:off x="4631" y="1292"/>
            <a:ext cx="42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89" name="Equation" r:id="rId21" imgW="672808" imgH="393529" progId="Equation.DSMT4">
                    <p:embed/>
                  </p:oleObj>
                </mc:Choice>
                <mc:Fallback>
                  <p:oleObj name="Equation" r:id="rId21" imgW="672808" imgH="393529" progId="Equation.DSMT4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1" y="1292"/>
                          <a:ext cx="42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1" name="Rectangle 11"/>
            <p:cNvSpPr>
              <a:spLocks noChangeArrowheads="1"/>
            </p:cNvSpPr>
            <p:nvPr/>
          </p:nvSpPr>
          <p:spPr bwMode="auto">
            <a:xfrm>
              <a:off x="5034" y="1207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在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5645" name="Rectangle 45"/>
            <p:cNvSpPr>
              <a:spLocks noChangeArrowheads="1"/>
            </p:cNvSpPr>
            <p:nvPr/>
          </p:nvSpPr>
          <p:spPr bwMode="auto">
            <a:xfrm>
              <a:off x="375" y="1207"/>
              <a:ext cx="1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收敛</a:t>
              </a:r>
              <a:r>
                <a:rPr kumimoji="0" lang="en-US" altLang="zh-CN">
                  <a:cs typeface="Times New Roman" panose="02020603050405020304" pitchFamily="18" charset="0"/>
                </a:rPr>
                <a:t>,</a:t>
              </a:r>
              <a:r>
                <a:rPr kumimoji="0" lang="zh-CN" altLang="en-US">
                  <a:cs typeface="Times New Roman" panose="02020603050405020304" pitchFamily="18" charset="0"/>
                </a:rPr>
                <a:t>从而 </a:t>
              </a:r>
            </a:p>
          </p:txBody>
        </p:sp>
        <p:graphicFrame>
          <p:nvGraphicFramePr>
            <p:cNvPr id="25650" name="Object 50"/>
            <p:cNvGraphicFramePr>
              <a:graphicFrameLocks noChangeAspect="1"/>
            </p:cNvGraphicFramePr>
            <p:nvPr/>
          </p:nvGraphicFramePr>
          <p:xfrm>
            <a:off x="1466" y="1293"/>
            <a:ext cx="48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90" name="Equation" r:id="rId22" imgW="774364" imgH="393529" progId="Equation.DSMT4">
                    <p:embed/>
                  </p:oleObj>
                </mc:Choice>
                <mc:Fallback>
                  <p:oleObj name="Equation" r:id="rId22" imgW="774364" imgH="393529" progId="Equation.DSMT4">
                    <p:embed/>
                    <p:pic>
                      <p:nvPicPr>
                        <p:cNvPr id="0" name="Picture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6" y="1293"/>
                          <a:ext cx="48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51" name="Object 51"/>
            <p:cNvGraphicFramePr>
              <a:graphicFrameLocks noChangeAspect="1"/>
            </p:cNvGraphicFramePr>
            <p:nvPr/>
          </p:nvGraphicFramePr>
          <p:xfrm>
            <a:off x="2146" y="1274"/>
            <a:ext cx="48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91" name="Equation" r:id="rId24" imgW="774364" imgH="393529" progId="Equation.DSMT4">
                    <p:embed/>
                  </p:oleObj>
                </mc:Choice>
                <mc:Fallback>
                  <p:oleObj name="Equation" r:id="rId24" imgW="774364" imgH="393529" progId="Equation.DSMT4">
                    <p:embed/>
                    <p:pic>
                      <p:nvPicPr>
                        <p:cNvPr id="0" name="Picture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6" y="1274"/>
                          <a:ext cx="48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53" name="Rectangle 53"/>
            <p:cNvSpPr>
              <a:spLocks noChangeArrowheads="1"/>
            </p:cNvSpPr>
            <p:nvPr/>
          </p:nvSpPr>
          <p:spPr bwMode="auto">
            <a:xfrm>
              <a:off x="1838" y="1215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在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5654" name="Rectangle 54"/>
            <p:cNvSpPr>
              <a:spLocks noChangeArrowheads="1"/>
            </p:cNvSpPr>
            <p:nvPr/>
          </p:nvSpPr>
          <p:spPr bwMode="auto">
            <a:xfrm>
              <a:off x="2607" y="1215"/>
              <a:ext cx="21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上也一致收敛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于是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1908175" y="1052513"/>
          <a:ext cx="4714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9" name="Equation" r:id="rId3" imgW="4711700" imgH="685800" progId="Equation.DSMT4">
                  <p:embed/>
                </p:oleObj>
              </mc:Choice>
              <mc:Fallback>
                <p:oleObj name="Equation" r:id="rId3" imgW="4711700" imgH="6858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052513"/>
                        <a:ext cx="47148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585788" y="1700213"/>
            <a:ext cx="17256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同理可证</a:t>
            </a:r>
            <a:r>
              <a:rPr kumimoji="0"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966567"/>
              </p:ext>
            </p:extLst>
          </p:nvPr>
        </p:nvGraphicFramePr>
        <p:xfrm>
          <a:off x="1187450" y="2420938"/>
          <a:ext cx="6934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0" name="Equation" r:id="rId5" imgW="6934200" imgH="685800" progId="Equation.DSMT4">
                  <p:embed/>
                </p:oleObj>
              </mc:Choice>
              <mc:Fallback>
                <p:oleObj name="Equation" r:id="rId5" imgW="6934200" imgH="6858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420938"/>
                        <a:ext cx="69342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35" name="Group 11"/>
          <p:cNvGrpSpPr>
            <a:grpSpLocks/>
          </p:cNvGrpSpPr>
          <p:nvPr/>
        </p:nvGrpSpPr>
        <p:grpSpPr bwMode="auto">
          <a:xfrm>
            <a:off x="611188" y="3238500"/>
            <a:ext cx="4227512" cy="519113"/>
            <a:chOff x="385" y="1752"/>
            <a:chExt cx="2663" cy="327"/>
          </a:xfrm>
        </p:grpSpPr>
        <p:sp>
          <p:nvSpPr>
            <p:cNvPr id="26634" name="Rectangle 10"/>
            <p:cNvSpPr>
              <a:spLocks noChangeArrowheads="1"/>
            </p:cNvSpPr>
            <p:nvPr/>
          </p:nvSpPr>
          <p:spPr bwMode="auto">
            <a:xfrm>
              <a:off x="385" y="1752"/>
              <a:ext cx="12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</a:t>
              </a:r>
              <a:r>
                <a:rPr kumimoji="0"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递推公式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26633" name="Object 9"/>
            <p:cNvGraphicFramePr>
              <a:graphicFrameLocks noChangeAspect="1"/>
            </p:cNvGraphicFramePr>
            <p:nvPr/>
          </p:nvGraphicFramePr>
          <p:xfrm>
            <a:off x="1602" y="1805"/>
            <a:ext cx="144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71" name="Equation" r:id="rId7" imgW="2298700" imgH="393700" progId="Equation.DSMT4">
                    <p:embed/>
                  </p:oleObj>
                </mc:Choice>
                <mc:Fallback>
                  <p:oleObj name="Equation" r:id="rId7" imgW="2298700" imgH="393700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" y="1805"/>
                          <a:ext cx="144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1182688" y="3763963"/>
            <a:ext cx="5118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对下述积分应用分部积分法</a:t>
            </a:r>
            <a:r>
              <a:rPr kumimoji="0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kumimoji="0"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aphicFrame>
        <p:nvGraphicFramePr>
          <p:cNvPr id="26638" name="Object 14"/>
          <p:cNvGraphicFramePr>
            <a:graphicFrameLocks noChangeAspect="1"/>
          </p:cNvGraphicFramePr>
          <p:nvPr/>
        </p:nvGraphicFramePr>
        <p:xfrm>
          <a:off x="1895475" y="4471988"/>
          <a:ext cx="54260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2" name="Equation" r:id="rId9" imgW="5422900" imgH="685800" progId="Equation.DSMT4">
                  <p:embed/>
                </p:oleObj>
              </mc:Choice>
              <mc:Fallback>
                <p:oleObj name="Equation" r:id="rId9" imgW="5422900" imgH="6858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4471988"/>
                        <a:ext cx="54260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3"/>
          <p:cNvGraphicFramePr>
            <a:graphicFrameLocks noChangeAspect="1"/>
          </p:cNvGraphicFramePr>
          <p:nvPr/>
        </p:nvGraphicFramePr>
        <p:xfrm>
          <a:off x="3492500" y="5264150"/>
          <a:ext cx="37623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3" name="Equation" r:id="rId11" imgW="3759200" imgH="685800" progId="Equation.DSMT4">
                  <p:embed/>
                </p:oleObj>
              </mc:Choice>
              <mc:Fallback>
                <p:oleObj name="Equation" r:id="rId11" imgW="3759200" imgH="6858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264150"/>
                        <a:ext cx="37623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58" name="Group 34"/>
          <p:cNvGrpSpPr>
            <a:grpSpLocks/>
          </p:cNvGrpSpPr>
          <p:nvPr/>
        </p:nvGrpSpPr>
        <p:grpSpPr bwMode="auto">
          <a:xfrm>
            <a:off x="598488" y="549275"/>
            <a:ext cx="2954337" cy="519113"/>
            <a:chOff x="1217" y="391"/>
            <a:chExt cx="1861" cy="327"/>
          </a:xfrm>
        </p:grpSpPr>
        <p:graphicFrame>
          <p:nvGraphicFramePr>
            <p:cNvPr id="26659" name="Object 35"/>
            <p:cNvGraphicFramePr>
              <a:graphicFrameLocks noChangeAspect="1"/>
            </p:cNvGraphicFramePr>
            <p:nvPr/>
          </p:nvGraphicFramePr>
          <p:xfrm>
            <a:off x="1519" y="459"/>
            <a:ext cx="45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74" name="Equation" r:id="rId13" imgW="710891" imgH="304668" progId="Equation.DSMT4">
                    <p:embed/>
                  </p:oleObj>
                </mc:Choice>
                <mc:Fallback>
                  <p:oleObj name="Equation" r:id="rId13" imgW="710891" imgH="304668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459"/>
                          <a:ext cx="45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60" name="Rectangle 36"/>
            <p:cNvSpPr>
              <a:spLocks noChangeArrowheads="1"/>
            </p:cNvSpPr>
            <p:nvPr/>
          </p:nvSpPr>
          <p:spPr bwMode="auto">
            <a:xfrm>
              <a:off x="1217" y="391"/>
              <a:ext cx="18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在    上可导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且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7" name="Group 9"/>
          <p:cNvGrpSpPr>
            <a:grpSpLocks/>
          </p:cNvGrpSpPr>
          <p:nvPr/>
        </p:nvGrpSpPr>
        <p:grpSpPr bwMode="auto">
          <a:xfrm>
            <a:off x="611188" y="581025"/>
            <a:ext cx="5541962" cy="544513"/>
            <a:chOff x="385" y="383"/>
            <a:chExt cx="3491" cy="343"/>
          </a:xfrm>
        </p:grpSpPr>
        <p:graphicFrame>
          <p:nvGraphicFramePr>
            <p:cNvPr id="27653" name="Object 5"/>
            <p:cNvGraphicFramePr>
              <a:graphicFrameLocks noChangeAspect="1"/>
            </p:cNvGraphicFramePr>
            <p:nvPr/>
          </p:nvGraphicFramePr>
          <p:xfrm>
            <a:off x="703" y="460"/>
            <a:ext cx="79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21" name="Equation" r:id="rId3" imgW="1256755" imgH="317362" progId="Equation.DSMT4">
                    <p:embed/>
                  </p:oleObj>
                </mc:Choice>
                <mc:Fallback>
                  <p:oleObj name="Equation" r:id="rId3" imgW="1256755" imgH="317362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460"/>
                          <a:ext cx="792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2" name="Object 4"/>
            <p:cNvGraphicFramePr>
              <a:graphicFrameLocks noChangeAspect="1"/>
            </p:cNvGraphicFramePr>
            <p:nvPr/>
          </p:nvGraphicFramePr>
          <p:xfrm>
            <a:off x="2192" y="452"/>
            <a:ext cx="42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22" name="Equation" r:id="rId5" imgW="672808" imgH="393529" progId="Equation.DSMT4">
                    <p:embed/>
                  </p:oleObj>
                </mc:Choice>
                <mc:Fallback>
                  <p:oleObj name="Equation" r:id="rId5" imgW="672808" imgH="393529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2" y="452"/>
                          <a:ext cx="42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4" name="Rectangle 6"/>
            <p:cNvSpPr>
              <a:spLocks noChangeArrowheads="1"/>
            </p:cNvSpPr>
            <p:nvPr/>
          </p:nvSpPr>
          <p:spPr bwMode="auto">
            <a:xfrm>
              <a:off x="385" y="388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让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7655" name="Rectangle 7"/>
            <p:cNvSpPr>
              <a:spLocks noChangeArrowheads="1"/>
            </p:cNvSpPr>
            <p:nvPr/>
          </p:nvSpPr>
          <p:spPr bwMode="auto">
            <a:xfrm>
              <a:off x="1442" y="383"/>
              <a:ext cx="8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就得到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2560" y="399"/>
              <a:ext cx="1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的递推公式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kumimoji="0" lang="en-US" altLang="zh-CN" sz="1800" b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1785938" y="1333500"/>
          <a:ext cx="70723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3" name="Equation" r:id="rId7" imgW="7086600" imgH="393480" progId="Equation.DSMT4">
                  <p:embed/>
                </p:oleObj>
              </mc:Choice>
              <mc:Fallback>
                <p:oleObj name="Equation" r:id="rId7" imgW="7086600" imgH="39348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1333500"/>
                        <a:ext cx="707231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74" name="Group 26"/>
          <p:cNvGrpSpPr>
            <a:grpSpLocks/>
          </p:cNvGrpSpPr>
          <p:nvPr/>
        </p:nvGrpSpPr>
        <p:grpSpPr bwMode="auto">
          <a:xfrm>
            <a:off x="585788" y="1989138"/>
            <a:ext cx="8053387" cy="531812"/>
            <a:chOff x="369" y="1298"/>
            <a:chExt cx="5073" cy="335"/>
          </a:xfrm>
        </p:grpSpPr>
        <p:sp>
          <p:nvSpPr>
            <p:cNvPr id="27661" name="Rectangle 13"/>
            <p:cNvSpPr>
              <a:spLocks noChangeArrowheads="1"/>
            </p:cNvSpPr>
            <p:nvPr/>
          </p:nvSpPr>
          <p:spPr bwMode="auto">
            <a:xfrm>
              <a:off x="369" y="1298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设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27660" name="Object 12"/>
            <p:cNvGraphicFramePr>
              <a:graphicFrameLocks noChangeAspect="1"/>
            </p:cNvGraphicFramePr>
            <p:nvPr/>
          </p:nvGraphicFramePr>
          <p:xfrm>
            <a:off x="657" y="1336"/>
            <a:ext cx="268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24" name="Equation" r:id="rId9" imgW="4254500" imgH="419100" progId="Equation.DSMT4">
                    <p:embed/>
                  </p:oleObj>
                </mc:Choice>
                <mc:Fallback>
                  <p:oleObj name="Equation" r:id="rId9" imgW="4254500" imgH="419100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336"/>
                          <a:ext cx="2682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2" name="Rectangle 14"/>
            <p:cNvSpPr>
              <a:spLocks noChangeArrowheads="1"/>
            </p:cNvSpPr>
            <p:nvPr/>
          </p:nvSpPr>
          <p:spPr bwMode="auto">
            <a:xfrm>
              <a:off x="3286" y="1306"/>
              <a:ext cx="21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应用递推公式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(3) </a:t>
              </a:r>
              <a:r>
                <a:rPr kumimoji="0"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0" lang="zh-CN" altLang="en-US">
                  <a:cs typeface="Times New Roman" panose="02020603050405020304" pitchFamily="18" charset="0"/>
                </a:rPr>
                <a:t>次</a:t>
              </a:r>
              <a:r>
                <a:rPr kumimoji="0" lang="zh-CN" altLang="en-US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590550" y="2708275"/>
            <a:ext cx="1700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>
                <a:cs typeface="Times New Roman" panose="02020603050405020304" pitchFamily="18" charset="0"/>
              </a:rPr>
              <a:t>可以得到</a:t>
            </a:r>
            <a:r>
              <a:rPr kumimoji="0"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aphicFrame>
        <p:nvGraphicFramePr>
          <p:cNvPr id="27664" name="Object 16"/>
          <p:cNvGraphicFramePr>
            <a:graphicFrameLocks noChangeAspect="1"/>
          </p:cNvGraphicFramePr>
          <p:nvPr/>
        </p:nvGraphicFramePr>
        <p:xfrm>
          <a:off x="1763713" y="3500438"/>
          <a:ext cx="54387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5" name="Equation" r:id="rId11" imgW="5435600" imgH="393700" progId="Equation.DSMT4">
                  <p:embed/>
                </p:oleObj>
              </mc:Choice>
              <mc:Fallback>
                <p:oleObj name="Equation" r:id="rId11" imgW="5435600" imgH="3937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500438"/>
                        <a:ext cx="54387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6" name="Object 18"/>
          <p:cNvGraphicFramePr>
            <a:graphicFrameLocks noChangeAspect="1"/>
          </p:cNvGraphicFramePr>
          <p:nvPr/>
        </p:nvGraphicFramePr>
        <p:xfrm>
          <a:off x="2398713" y="4221163"/>
          <a:ext cx="61341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6" name="Equation" r:id="rId13" imgW="6134100" imgH="393700" progId="Equation.DSMT4">
                  <p:embed/>
                </p:oleObj>
              </mc:Choice>
              <mc:Fallback>
                <p:oleObj name="Equation" r:id="rId13" imgW="6134100" imgH="3937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4221163"/>
                        <a:ext cx="61341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73" name="Group 25"/>
          <p:cNvGrpSpPr>
            <a:grpSpLocks/>
          </p:cNvGrpSpPr>
          <p:nvPr/>
        </p:nvGrpSpPr>
        <p:grpSpPr bwMode="auto">
          <a:xfrm>
            <a:off x="539750" y="4868858"/>
            <a:ext cx="7978775" cy="536574"/>
            <a:chOff x="340" y="3113"/>
            <a:chExt cx="5026" cy="338"/>
          </a:xfrm>
        </p:grpSpPr>
        <p:graphicFrame>
          <p:nvGraphicFramePr>
            <p:cNvPr id="27669" name="Object 21"/>
            <p:cNvGraphicFramePr>
              <a:graphicFrameLocks noChangeAspect="1"/>
            </p:cNvGraphicFramePr>
            <p:nvPr/>
          </p:nvGraphicFramePr>
          <p:xfrm>
            <a:off x="2808" y="3182"/>
            <a:ext cx="42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27" name="Equation" r:id="rId15" imgW="672808" imgH="393529" progId="Equation.DSMT4">
                    <p:embed/>
                  </p:oleObj>
                </mc:Choice>
                <mc:Fallback>
                  <p:oleObj name="Equation" r:id="rId15" imgW="672808" imgH="393529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8" y="3182"/>
                          <a:ext cx="42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8" name="Object 20"/>
            <p:cNvGraphicFramePr>
              <a:graphicFrameLocks noChangeAspect="1"/>
            </p:cNvGraphicFramePr>
            <p:nvPr/>
          </p:nvGraphicFramePr>
          <p:xfrm>
            <a:off x="3472" y="3182"/>
            <a:ext cx="786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28" name="Equation" r:id="rId16" imgW="1244060" imgH="317362" progId="Equation.DSMT4">
                    <p:embed/>
                  </p:oleObj>
                </mc:Choice>
                <mc:Fallback>
                  <p:oleObj name="Equation" r:id="rId16" imgW="1244060" imgH="317362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2" y="3182"/>
                          <a:ext cx="786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0" name="Rectangle 22"/>
            <p:cNvSpPr>
              <a:spLocks noChangeArrowheads="1"/>
            </p:cNvSpPr>
            <p:nvPr/>
          </p:nvSpPr>
          <p:spPr bwMode="auto">
            <a:xfrm>
              <a:off x="340" y="3121"/>
              <a:ext cx="265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 dirty="0">
                  <a:cs typeface="Times New Roman" panose="02020603050405020304" pitchFamily="18" charset="0"/>
                </a:rPr>
                <a:t>公式</a:t>
              </a:r>
              <a:r>
                <a:rPr kumimoji="0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(3)</a:t>
              </a:r>
              <a:r>
                <a:rPr kumimoji="0" lang="zh-CN" altLang="en-US" dirty="0">
                  <a:cs typeface="Times New Roman" panose="02020603050405020304" pitchFamily="18" charset="0"/>
                </a:rPr>
                <a:t>还</a:t>
              </a:r>
              <a:r>
                <a:rPr kumimoji="0" lang="zh-CN" altLang="en-US" dirty="0" smtClean="0">
                  <a:cs typeface="Times New Roman" panose="02020603050405020304" pitchFamily="18" charset="0"/>
                </a:rPr>
                <a:t>指出</a:t>
              </a:r>
              <a:r>
                <a:rPr kumimoji="0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0" lang="zh-CN" altLang="en-US" dirty="0">
                  <a:cs typeface="Times New Roman" panose="02020603050405020304" pitchFamily="18" charset="0"/>
                </a:rPr>
                <a:t>如果已知 </a:t>
              </a:r>
              <a:endParaRPr kumimoji="0" lang="zh-CN" altLang="en-US" sz="1800" b="0" dirty="0">
                <a:latin typeface="Arial" panose="020B0604020202020204" pitchFamily="34" charset="0"/>
              </a:endParaRPr>
            </a:p>
          </p:txBody>
        </p:sp>
        <p:sp>
          <p:nvSpPr>
            <p:cNvPr id="27671" name="Rectangle 23"/>
            <p:cNvSpPr>
              <a:spLocks noChangeArrowheads="1"/>
            </p:cNvSpPr>
            <p:nvPr/>
          </p:nvSpPr>
          <p:spPr bwMode="auto">
            <a:xfrm>
              <a:off x="3182" y="3113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在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7672" name="Rectangle 24"/>
            <p:cNvSpPr>
              <a:spLocks noChangeArrowheads="1"/>
            </p:cNvSpPr>
            <p:nvPr/>
          </p:nvSpPr>
          <p:spPr bwMode="auto">
            <a:xfrm>
              <a:off x="4182" y="3121"/>
              <a:ext cx="11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上的值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kumimoji="0" lang="zh-CN" altLang="en-US">
                  <a:cs typeface="Times New Roman" panose="02020603050405020304" pitchFamily="18" charset="0"/>
                </a:rPr>
                <a:t>那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4572000" y="5589240"/>
                <a:ext cx="4139183" cy="569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400" b="1" i="0" smtClean="0">
                          <a:solidFill>
                            <a:srgbClr val="0000FF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𝚪</m:t>
                      </m:r>
                      <m:d>
                        <m:dPr>
                          <m:ctrlPr>
                            <a:rPr kumimoji="0" lang="en-US" altLang="zh-CN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14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d>
                      <m:r>
                        <a:rPr kumimoji="0" lang="en-US" altLang="zh-CN" sz="1400" b="1" i="1" smtClean="0">
                          <a:solidFill>
                            <a:srgbClr val="0000FF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0" lang="en-US" altLang="zh-CN" sz="1400" b="1" i="1" smtClean="0">
                          <a:solidFill>
                            <a:srgbClr val="0000FF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kumimoji="0" lang="en-US" altLang="zh-CN" sz="1400" b="1" i="1" smtClean="0">
                          <a:solidFill>
                            <a:srgbClr val="0000FF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kumimoji="0" lang="en-US" altLang="zh-CN" sz="1400" b="1" i="0" smtClean="0">
                          <a:solidFill>
                            <a:srgbClr val="0000FF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𝚪</m:t>
                      </m:r>
                      <m:d>
                        <m:dPr>
                          <m:ctrlPr>
                            <a:rPr kumimoji="0" lang="en-US" altLang="zh-CN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kumimoji="0" lang="en-US" altLang="zh-CN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∕</m:t>
                          </m:r>
                          <m:r>
                            <a:rPr kumimoji="0" lang="en-US" altLang="zh-CN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kumimoji="0" lang="en-US" altLang="zh-CN" sz="1400" b="1" i="0" smtClean="0">
                          <a:solidFill>
                            <a:srgbClr val="0000FF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0" lang="en-US" altLang="zh-CN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14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kumimoji="0" lang="en-US" altLang="zh-CN" sz="14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altLang="zh-CN" sz="1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0" lang="en-US" altLang="zh-CN" sz="1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kumimoji="0" lang="en-US" altLang="zh-CN" sz="14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14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kumimoji="0" lang="en-US" altLang="zh-CN" sz="14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kumimoji="0" lang="en-US" altLang="zh-CN" sz="1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0" lang="en-US" altLang="zh-CN" sz="1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kumimoji="0" lang="en-US" altLang="zh-CN" sz="1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kumimoji="0" lang="en-US" altLang="zh-CN" sz="14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𝒅𝒙</m:t>
                          </m:r>
                        </m:e>
                      </m:nary>
                      <m:r>
                        <a:rPr kumimoji="0" lang="en-US" altLang="zh-CN" sz="1400" b="1" i="1" smtClean="0">
                          <a:solidFill>
                            <a:srgbClr val="0000FF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n-US" altLang="zh-CN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0" lang="en-US" altLang="zh-CN" sz="1400" b="1" i="1" smtClean="0">
                              <a:solidFill>
                                <a:srgbClr val="0000FF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𝝅</m:t>
                          </m:r>
                        </m:e>
                      </m:rad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589240"/>
                <a:ext cx="4139183" cy="569580"/>
              </a:xfrm>
              <a:prstGeom prst="rect">
                <a:avLst/>
              </a:prstGeom>
              <a:blipFill rotWithShape="0">
                <a:blip r:embed="rId18"/>
                <a:stretch>
                  <a:fillRect t="-147312" b="-2204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4572000" y="6165304"/>
                <a:ext cx="4139183" cy="4253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kumimoji="0" lang="zh-CN" altLang="en-US" sz="1400" dirty="0" smtClean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以后</a:t>
                </a:r>
                <a:r>
                  <a:rPr kumimoji="0" lang="zh-CN" altLang="en-US" sz="1400" b="1" i="0" dirty="0" smtClean="0">
                    <a:solidFill>
                      <a:srgbClr val="0000FF"/>
                    </a:solidFill>
                    <a:latin typeface="+mj-lt"/>
                    <a:cs typeface="Times New Roman" panose="02020603050405020304" pitchFamily="18" charset="0"/>
                  </a:rPr>
                  <a:t>证明</a:t>
                </a:r>
                <a:r>
                  <a:rPr kumimoji="0" lang="zh-CN" altLang="en-US" sz="1400" i="0" dirty="0" smtClean="0">
                    <a:solidFill>
                      <a:srgbClr val="0000FF"/>
                    </a:solidFill>
                    <a:latin typeface="+mj-lt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kumimoji="0" lang="en-US" altLang="zh-CN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CN" sz="1400" b="1" i="1" smtClean="0">
                            <a:solidFill>
                              <a:srgbClr val="0000FF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kumimoji="0" lang="en-US" altLang="zh-CN" sz="1400" b="1" i="1" smtClean="0">
                            <a:solidFill>
                              <a:srgbClr val="0000FF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kumimoji="0" lang="en-US" altLang="zh-CN" sz="1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1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𝒆</m:t>
                            </m:r>
                          </m:e>
                          <m:sup>
                            <m:sSup>
                              <m:sSupPr>
                                <m:ctrlPr>
                                  <a:rPr kumimoji="0" lang="en-US" altLang="zh-CN" sz="14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14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kumimoji="0" lang="en-US" altLang="zh-CN" sz="14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kumimoji="0" lang="en-US" altLang="zh-CN" sz="14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sup>
                        </m:sSup>
                        <m:r>
                          <a:rPr kumimoji="0" lang="en-US" altLang="zh-CN" sz="1400" b="1" i="1" smtClean="0">
                            <a:solidFill>
                              <a:srgbClr val="0000FF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𝒅𝒙</m:t>
                        </m:r>
                      </m:e>
                    </m:nary>
                    <m:r>
                      <a:rPr kumimoji="0" lang="en-US" altLang="zh-CN" sz="1400" b="1" i="1" smtClean="0">
                        <a:solidFill>
                          <a:srgbClr val="0000FF"/>
                        </a:solidFill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kumimoji="0" lang="en-US" altLang="zh-CN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kumimoji="0" lang="en-US" altLang="zh-CN" sz="1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0" lang="en-US" altLang="zh-CN" sz="1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𝝅</m:t>
                            </m:r>
                          </m:e>
                        </m:rad>
                      </m:num>
                      <m:den>
                        <m:r>
                          <a:rPr kumimoji="0" lang="en-US" altLang="zh-CN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6165304"/>
                <a:ext cx="4139183" cy="425309"/>
              </a:xfrm>
              <a:prstGeom prst="rect">
                <a:avLst/>
              </a:prstGeom>
              <a:blipFill rotWithShape="0">
                <a:blip r:embed="rId19"/>
                <a:stretch>
                  <a:fillRect t="-77143" b="-1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565150" y="609600"/>
            <a:ext cx="6789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>
                <a:cs typeface="Times New Roman" panose="02020603050405020304" pitchFamily="18" charset="0"/>
              </a:rPr>
              <a:t>么</a:t>
            </a:r>
            <a:r>
              <a: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在其他范围内的函数值可由它计算出来</a:t>
            </a:r>
            <a:r>
              <a:rPr kumimoji="0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601663" y="1325563"/>
            <a:ext cx="5915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kumimoji="0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为正整数</a:t>
            </a:r>
            <a:r>
              <a:rPr kumimoji="0"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+1,</a:t>
            </a:r>
            <a:r>
              <a: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kumimoji="0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式可写成 </a:t>
            </a:r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522841"/>
              </p:ext>
            </p:extLst>
          </p:nvPr>
        </p:nvGraphicFramePr>
        <p:xfrm>
          <a:off x="687388" y="2022475"/>
          <a:ext cx="7886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9" name="Equation" r:id="rId3" imgW="7886520" imgH="685800" progId="Equation.DSMT4">
                  <p:embed/>
                </p:oleObj>
              </mc:Choice>
              <mc:Fallback>
                <p:oleObj name="Equation" r:id="rId3" imgW="7886520" imgH="68580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2022475"/>
                        <a:ext cx="78867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83" name="Group 11"/>
          <p:cNvGrpSpPr>
            <a:grpSpLocks/>
          </p:cNvGrpSpPr>
          <p:nvPr/>
        </p:nvGrpSpPr>
        <p:grpSpPr bwMode="auto">
          <a:xfrm>
            <a:off x="611188" y="2833688"/>
            <a:ext cx="3557587" cy="523875"/>
            <a:chOff x="385" y="1757"/>
            <a:chExt cx="2241" cy="330"/>
          </a:xfrm>
        </p:grpSpPr>
        <p:sp>
          <p:nvSpPr>
            <p:cNvPr id="28681" name="Rectangle 9"/>
            <p:cNvSpPr>
              <a:spLocks noChangeArrowheads="1"/>
            </p:cNvSpPr>
            <p:nvPr/>
          </p:nvSpPr>
          <p:spPr bwMode="auto">
            <a:xfrm>
              <a:off x="385" y="1757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kumimoji="0" lang="en-US" altLang="zh-CN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28680" name="Object 8"/>
            <p:cNvGraphicFramePr>
              <a:graphicFrameLocks noChangeAspect="1"/>
            </p:cNvGraphicFramePr>
            <p:nvPr/>
          </p:nvGraphicFramePr>
          <p:xfrm>
            <a:off x="703" y="1842"/>
            <a:ext cx="16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90" name="Equation" r:id="rId5" imgW="253890" imgH="291973" progId="Equation.DSMT4">
                    <p:embed/>
                  </p:oleObj>
                </mc:Choice>
                <mc:Fallback>
                  <p:oleObj name="Equation" r:id="rId5" imgW="253890" imgH="291973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1842"/>
                          <a:ext cx="162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2" name="Rectangle 10"/>
            <p:cNvSpPr>
              <a:spLocks noChangeArrowheads="1"/>
            </p:cNvSpPr>
            <p:nvPr/>
          </p:nvSpPr>
          <p:spPr bwMode="auto">
            <a:xfrm>
              <a:off x="823" y="1760"/>
              <a:ext cx="18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函数图象的讨论 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28692" name="Group 20"/>
          <p:cNvGrpSpPr>
            <a:grpSpLocks/>
          </p:cNvGrpSpPr>
          <p:nvPr/>
        </p:nvGrpSpPr>
        <p:grpSpPr bwMode="auto">
          <a:xfrm>
            <a:off x="598488" y="3584575"/>
            <a:ext cx="7924800" cy="565150"/>
            <a:chOff x="377" y="2192"/>
            <a:chExt cx="4992" cy="356"/>
          </a:xfrm>
        </p:grpSpPr>
        <p:graphicFrame>
          <p:nvGraphicFramePr>
            <p:cNvPr id="28685" name="Object 13"/>
            <p:cNvGraphicFramePr>
              <a:graphicFrameLocks noChangeAspect="1"/>
            </p:cNvGraphicFramePr>
            <p:nvPr/>
          </p:nvGraphicFramePr>
          <p:xfrm>
            <a:off x="1669" y="2259"/>
            <a:ext cx="114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91" name="Equation" r:id="rId7" imgW="1816100" imgH="431800" progId="Equation.DSMT4">
                    <p:embed/>
                  </p:oleObj>
                </mc:Choice>
                <mc:Fallback>
                  <p:oleObj name="Equation" r:id="rId7" imgW="1816100" imgH="431800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9" y="2259"/>
                          <a:ext cx="114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4" name="Object 12"/>
            <p:cNvGraphicFramePr>
              <a:graphicFrameLocks noChangeAspect="1"/>
            </p:cNvGraphicFramePr>
            <p:nvPr/>
          </p:nvGraphicFramePr>
          <p:xfrm>
            <a:off x="4190" y="2275"/>
            <a:ext cx="42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92" name="Equation" r:id="rId9" imgW="672808" imgH="393529" progId="Equation.DSMT4">
                    <p:embed/>
                  </p:oleObj>
                </mc:Choice>
                <mc:Fallback>
                  <p:oleObj name="Equation" r:id="rId9" imgW="672808" imgH="393529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0" y="2275"/>
                          <a:ext cx="42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7" name="Rectangle 15"/>
            <p:cNvSpPr>
              <a:spLocks noChangeArrowheads="1"/>
            </p:cNvSpPr>
            <p:nvPr/>
          </p:nvSpPr>
          <p:spPr bwMode="auto">
            <a:xfrm>
              <a:off x="377" y="2213"/>
              <a:ext cx="9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对一切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28691" name="Group 19"/>
            <p:cNvGrpSpPr>
              <a:grpSpLocks/>
            </p:cNvGrpSpPr>
            <p:nvPr/>
          </p:nvGrpSpPr>
          <p:grpSpPr bwMode="auto">
            <a:xfrm>
              <a:off x="1103" y="2197"/>
              <a:ext cx="650" cy="327"/>
              <a:chOff x="839" y="2840"/>
              <a:chExt cx="650" cy="327"/>
            </a:xfrm>
          </p:grpSpPr>
          <p:graphicFrame>
            <p:nvGraphicFramePr>
              <p:cNvPr id="28686" name="Object 14"/>
              <p:cNvGraphicFramePr>
                <a:graphicFrameLocks noChangeAspect="1"/>
              </p:cNvGraphicFramePr>
              <p:nvPr/>
            </p:nvGraphicFramePr>
            <p:xfrm>
              <a:off x="839" y="2931"/>
              <a:ext cx="462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893" name="Equation" r:id="rId11" imgW="736280" imgH="317362" progId="Equation.DSMT4">
                      <p:embed/>
                    </p:oleObj>
                  </mc:Choice>
                  <mc:Fallback>
                    <p:oleObj name="Equation" r:id="rId11" imgW="736280" imgH="317362" progId="Equation.DSMT4">
                      <p:embed/>
                      <p:pic>
                        <p:nvPicPr>
                          <p:cNvPr id="0" name="Picture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9" y="2931"/>
                            <a:ext cx="462" cy="19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688" name="Rectangle 16"/>
              <p:cNvSpPr>
                <a:spLocks noChangeArrowheads="1"/>
              </p:cNvSpPr>
              <p:nvPr/>
            </p:nvSpPr>
            <p:spPr bwMode="auto">
              <a:xfrm>
                <a:off x="1260" y="2840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0" lang="en-US" altLang="zh-CN">
                    <a:cs typeface="Times New Roman" panose="02020603050405020304" pitchFamily="18" charset="0"/>
                  </a:rPr>
                  <a:t>,</a:t>
                </a:r>
                <a:endParaRPr kumimoji="0" lang="en-US" altLang="zh-CN" sz="1800" b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8689" name="Rectangle 17"/>
            <p:cNvSpPr>
              <a:spLocks noChangeArrowheads="1"/>
            </p:cNvSpPr>
            <p:nvPr/>
          </p:nvSpPr>
          <p:spPr bwMode="auto">
            <a:xfrm>
              <a:off x="2765" y="2221"/>
              <a:ext cx="15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恒大于</a:t>
              </a:r>
              <a:r>
                <a:rPr kumimoji="0" lang="en-US" altLang="zh-CN">
                  <a:cs typeface="Times New Roman" panose="02020603050405020304" pitchFamily="18" charset="0"/>
                </a:rPr>
                <a:t>0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0" lang="zh-CN" altLang="en-US">
                  <a:cs typeface="Times New Roman" panose="02020603050405020304" pitchFamily="18" charset="0"/>
                </a:rPr>
                <a:t>因此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8690" name="Rectangle 18"/>
            <p:cNvSpPr>
              <a:spLocks noChangeArrowheads="1"/>
            </p:cNvSpPr>
            <p:nvPr/>
          </p:nvSpPr>
          <p:spPr bwMode="auto">
            <a:xfrm>
              <a:off x="4556" y="2192"/>
              <a:ext cx="8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的图形</a:t>
              </a:r>
              <a:r>
                <a:rPr kumimoji="0" lang="zh-CN" altLang="en-US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28707" name="Group 35"/>
          <p:cNvGrpSpPr>
            <a:grpSpLocks/>
          </p:cNvGrpSpPr>
          <p:nvPr/>
        </p:nvGrpSpPr>
        <p:grpSpPr bwMode="auto">
          <a:xfrm>
            <a:off x="565150" y="4418013"/>
            <a:ext cx="7835900" cy="523875"/>
            <a:chOff x="356" y="2667"/>
            <a:chExt cx="4936" cy="330"/>
          </a:xfrm>
        </p:grpSpPr>
        <p:graphicFrame>
          <p:nvGraphicFramePr>
            <p:cNvPr id="28694" name="Object 22"/>
            <p:cNvGraphicFramePr>
              <a:graphicFrameLocks noChangeAspect="1"/>
            </p:cNvGraphicFramePr>
            <p:nvPr/>
          </p:nvGraphicFramePr>
          <p:xfrm>
            <a:off x="855" y="2795"/>
            <a:ext cx="16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94" name="Equation" r:id="rId13" imgW="253890" imgH="241195" progId="Equation.DSMT4">
                    <p:embed/>
                  </p:oleObj>
                </mc:Choice>
                <mc:Fallback>
                  <p:oleObj name="Equation" r:id="rId13" imgW="253890" imgH="241195" progId="Equation.DSMT4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5" y="2795"/>
                          <a:ext cx="162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3" name="Object 21"/>
            <p:cNvGraphicFramePr>
              <a:graphicFrameLocks noChangeAspect="1"/>
            </p:cNvGraphicFramePr>
            <p:nvPr/>
          </p:nvGraphicFramePr>
          <p:xfrm>
            <a:off x="3828" y="2744"/>
            <a:ext cx="146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95" name="Equation" r:id="rId15" imgW="2324100" imgH="393700" progId="Equation.DSMT4">
                    <p:embed/>
                  </p:oleObj>
                </mc:Choice>
                <mc:Fallback>
                  <p:oleObj name="Equation" r:id="rId15" imgW="2324100" imgH="393700" progId="Equation.DSMT4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8" y="2744"/>
                          <a:ext cx="146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5" name="Rectangle 23"/>
            <p:cNvSpPr>
              <a:spLocks noChangeArrowheads="1"/>
            </p:cNvSpPr>
            <p:nvPr/>
          </p:nvSpPr>
          <p:spPr bwMode="auto">
            <a:xfrm>
              <a:off x="356" y="2670"/>
              <a:ext cx="5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位于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972" y="2667"/>
              <a:ext cx="30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轴上方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kumimoji="0" lang="zh-CN" altLang="en-US">
                  <a:cs typeface="Times New Roman" panose="02020603050405020304" pitchFamily="18" charset="0"/>
                </a:rPr>
                <a:t>且是向下凸的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 </a:t>
              </a:r>
              <a:r>
                <a:rPr kumimoji="0" lang="zh-CN" altLang="en-US">
                  <a:cs typeface="Times New Roman" panose="02020603050405020304" pitchFamily="18" charset="0"/>
                </a:rPr>
                <a:t>因为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28708" name="Group 36"/>
          <p:cNvGrpSpPr>
            <a:grpSpLocks/>
          </p:cNvGrpSpPr>
          <p:nvPr/>
        </p:nvGrpSpPr>
        <p:grpSpPr bwMode="auto">
          <a:xfrm>
            <a:off x="585788" y="5129213"/>
            <a:ext cx="8048625" cy="531812"/>
            <a:chOff x="345" y="2939"/>
            <a:chExt cx="5070" cy="335"/>
          </a:xfrm>
        </p:grpSpPr>
        <p:graphicFrame>
          <p:nvGraphicFramePr>
            <p:cNvPr id="28701" name="Object 29"/>
            <p:cNvGraphicFramePr>
              <a:graphicFrameLocks noChangeAspect="1"/>
            </p:cNvGraphicFramePr>
            <p:nvPr/>
          </p:nvGraphicFramePr>
          <p:xfrm>
            <a:off x="839" y="3016"/>
            <a:ext cx="42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96" name="Equation" r:id="rId17" imgW="672808" imgH="393529" progId="Equation.DSMT4">
                    <p:embed/>
                  </p:oleObj>
                </mc:Choice>
                <mc:Fallback>
                  <p:oleObj name="Equation" r:id="rId17" imgW="672808" imgH="393529" progId="Equation.DSMT4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3016"/>
                          <a:ext cx="42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0" name="Object 28"/>
            <p:cNvGraphicFramePr>
              <a:graphicFrameLocks noChangeAspect="1"/>
            </p:cNvGraphicFramePr>
            <p:nvPr/>
          </p:nvGraphicFramePr>
          <p:xfrm>
            <a:off x="1485" y="3013"/>
            <a:ext cx="46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97" name="Equation" r:id="rId18" imgW="736280" imgH="317362" progId="Equation.DSMT4">
                    <p:embed/>
                  </p:oleObj>
                </mc:Choice>
                <mc:Fallback>
                  <p:oleObj name="Equation" r:id="rId18" imgW="736280" imgH="317362" progId="Equation.DSMT4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5" y="3013"/>
                          <a:ext cx="462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9" name="Object 27"/>
            <p:cNvGraphicFramePr>
              <a:graphicFrameLocks noChangeAspect="1"/>
            </p:cNvGraphicFramePr>
            <p:nvPr/>
          </p:nvGraphicFramePr>
          <p:xfrm>
            <a:off x="3993" y="2984"/>
            <a:ext cx="142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98" name="Equation" r:id="rId20" imgW="2260600" imgH="431800" progId="Equation.DSMT4">
                    <p:embed/>
                  </p:oleObj>
                </mc:Choice>
                <mc:Fallback>
                  <p:oleObj name="Equation" r:id="rId20" imgW="2260600" imgH="431800" progId="Equation.DSMT4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3" y="2984"/>
                          <a:ext cx="142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345" y="2947"/>
              <a:ext cx="6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/>
                <a:t>所</a:t>
              </a:r>
              <a:r>
                <a:rPr kumimoji="0" lang="zh-CN" altLang="en-US">
                  <a:cs typeface="Times New Roman" panose="02020603050405020304" pitchFamily="18" charset="0"/>
                </a:rPr>
                <a:t>以 </a:t>
              </a:r>
            </a:p>
          </p:txBody>
        </p:sp>
        <p:sp>
          <p:nvSpPr>
            <p:cNvPr id="28703" name="Rectangle 31"/>
            <p:cNvSpPr>
              <a:spLocks noChangeArrowheads="1"/>
            </p:cNvSpPr>
            <p:nvPr/>
          </p:nvSpPr>
          <p:spPr bwMode="auto">
            <a:xfrm>
              <a:off x="1192" y="2939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在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1891" y="2939"/>
              <a:ext cx="2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上存在唯一的极小点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2428875" y="2428875"/>
          <a:ext cx="34639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9" name="Equation" r:id="rId3" imgW="3467100" imgH="571500" progId="Equation.DSMT4">
                  <p:embed/>
                </p:oleObj>
              </mc:Choice>
              <mc:Fallback>
                <p:oleObj name="Equation" r:id="rId3" imgW="3467100" imgH="5715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2428875"/>
                        <a:ext cx="3463925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598488" y="2924175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>
                <a:cs typeface="Times New Roman" panose="02020603050405020304" pitchFamily="18" charset="0"/>
              </a:rPr>
              <a:t>故有</a:t>
            </a:r>
          </a:p>
        </p:txBody>
      </p:sp>
      <p:graphicFrame>
        <p:nvGraphicFramePr>
          <p:cNvPr id="29711" name="Object 15"/>
          <p:cNvGraphicFramePr>
            <a:graphicFrameLocks noChangeAspect="1"/>
          </p:cNvGraphicFramePr>
          <p:nvPr/>
        </p:nvGraphicFramePr>
        <p:xfrm>
          <a:off x="2239963" y="3517900"/>
          <a:ext cx="4419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0" name="Equation" r:id="rId5" imgW="4419600" imgH="850900" progId="Equation.DSMT4">
                  <p:embed/>
                </p:oleObj>
              </mc:Choice>
              <mc:Fallback>
                <p:oleObj name="Equation" r:id="rId5" imgW="4419600" imgH="8509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3517900"/>
                        <a:ext cx="44196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19" name="Group 23"/>
          <p:cNvGrpSpPr>
            <a:grpSpLocks/>
          </p:cNvGrpSpPr>
          <p:nvPr/>
        </p:nvGrpSpPr>
        <p:grpSpPr bwMode="auto">
          <a:xfrm>
            <a:off x="566738" y="4527550"/>
            <a:ext cx="6615112" cy="557213"/>
            <a:chOff x="343" y="2771"/>
            <a:chExt cx="4167" cy="351"/>
          </a:xfrm>
        </p:grpSpPr>
        <p:graphicFrame>
          <p:nvGraphicFramePr>
            <p:cNvPr id="29714" name="Object 18"/>
            <p:cNvGraphicFramePr>
              <a:graphicFrameLocks noChangeAspect="1"/>
            </p:cNvGraphicFramePr>
            <p:nvPr/>
          </p:nvGraphicFramePr>
          <p:xfrm>
            <a:off x="1349" y="2846"/>
            <a:ext cx="42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91" name="Equation" r:id="rId7" imgW="672808" imgH="393529" progId="Equation.DSMT4">
                    <p:embed/>
                  </p:oleObj>
                </mc:Choice>
                <mc:Fallback>
                  <p:oleObj name="Equation" r:id="rId7" imgW="672808" imgH="393529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9" y="2846"/>
                          <a:ext cx="42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3" name="Object 17"/>
            <p:cNvGraphicFramePr>
              <a:graphicFrameLocks noChangeAspect="1"/>
            </p:cNvGraphicFramePr>
            <p:nvPr/>
          </p:nvGraphicFramePr>
          <p:xfrm>
            <a:off x="2021" y="2819"/>
            <a:ext cx="84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92" name="Equation" r:id="rId9" imgW="1346200" imgH="431800" progId="Equation.DSMT4">
                    <p:embed/>
                  </p:oleObj>
                </mc:Choice>
                <mc:Fallback>
                  <p:oleObj name="Equation" r:id="rId9" imgW="1346200" imgH="43180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1" y="2819"/>
                          <a:ext cx="84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343" y="2784"/>
              <a:ext cx="11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由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(5)</a:t>
              </a:r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式及 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1722" y="2771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2819" y="2795"/>
              <a:ext cx="16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上严格增可推得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29723" name="Group 27"/>
          <p:cNvGrpSpPr>
            <a:grpSpLocks/>
          </p:cNvGrpSpPr>
          <p:nvPr/>
        </p:nvGrpSpPr>
        <p:grpSpPr bwMode="auto">
          <a:xfrm>
            <a:off x="585788" y="574675"/>
            <a:ext cx="7734300" cy="546100"/>
            <a:chOff x="385" y="362"/>
            <a:chExt cx="4872" cy="344"/>
          </a:xfrm>
        </p:grpSpPr>
        <p:graphicFrame>
          <p:nvGraphicFramePr>
            <p:cNvPr id="29702" name="Object 6"/>
            <p:cNvGraphicFramePr>
              <a:graphicFrameLocks noChangeAspect="1"/>
            </p:cNvGraphicFramePr>
            <p:nvPr/>
          </p:nvGraphicFramePr>
          <p:xfrm>
            <a:off x="680" y="460"/>
            <a:ext cx="42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93" name="Equation" r:id="rId11" imgW="672808" imgH="393529" progId="Equation.DSMT4">
                    <p:embed/>
                  </p:oleObj>
                </mc:Choice>
                <mc:Fallback>
                  <p:oleObj name="Equation" r:id="rId11" imgW="672808" imgH="393529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" y="460"/>
                          <a:ext cx="42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1" name="Object 5"/>
            <p:cNvGraphicFramePr>
              <a:graphicFrameLocks noChangeAspect="1"/>
            </p:cNvGraphicFramePr>
            <p:nvPr/>
          </p:nvGraphicFramePr>
          <p:xfrm>
            <a:off x="1384" y="423"/>
            <a:ext cx="60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94" name="Equation" r:id="rId12" imgW="965200" imgH="431800" progId="Equation.DSMT4">
                    <p:embed/>
                  </p:oleObj>
                </mc:Choice>
                <mc:Fallback>
                  <p:oleObj name="Equation" r:id="rId12" imgW="965200" imgH="431800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4" y="423"/>
                          <a:ext cx="60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0" name="Object 4"/>
            <p:cNvGraphicFramePr>
              <a:graphicFrameLocks noChangeAspect="1"/>
            </p:cNvGraphicFramePr>
            <p:nvPr/>
          </p:nvGraphicFramePr>
          <p:xfrm>
            <a:off x="3289" y="431"/>
            <a:ext cx="84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95" name="Equation" r:id="rId14" imgW="1346200" imgH="431800" progId="Equation.DSMT4">
                    <p:embed/>
                  </p:oleObj>
                </mc:Choice>
                <mc:Fallback>
                  <p:oleObj name="Equation" r:id="rId14" imgW="1346200" imgH="431800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9" y="431"/>
                          <a:ext cx="84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1066" y="367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在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1974" y="378"/>
              <a:ext cx="14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内严格减</a:t>
              </a:r>
              <a:r>
                <a:rPr kumimoji="0" lang="en-US" altLang="zh-CN">
                  <a:cs typeface="Times New Roman" panose="02020603050405020304" pitchFamily="18" charset="0"/>
                </a:rPr>
                <a:t>;</a:t>
              </a:r>
              <a:r>
                <a:rPr kumimoji="0" lang="zh-CN" altLang="en-US">
                  <a:cs typeface="Times New Roman" panose="02020603050405020304" pitchFamily="18" charset="0"/>
                </a:rPr>
                <a:t>在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4106" y="378"/>
              <a:ext cx="11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内严格增</a:t>
              </a:r>
              <a:r>
                <a:rPr kumimoji="0" lang="en-US" altLang="zh-CN">
                  <a:cs typeface="Times New Roman" panose="02020603050405020304" pitchFamily="18" charset="0"/>
                </a:rPr>
                <a:t>.</a:t>
              </a:r>
              <a:r>
                <a:rPr kumimoji="0" lang="en-US" altLang="zh-CN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kumimoji="0" lang="en-US" altLang="zh-CN" sz="1800" b="0">
                <a:latin typeface="Arial" panose="020B0604020202020204" pitchFamily="34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385" y="36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cs typeface="Times New Roman" panose="02020603050405020304" pitchFamily="18" charset="0"/>
                </a:rPr>
                <a:t>又</a:t>
              </a:r>
            </a:p>
          </p:txBody>
        </p:sp>
      </p:grpSp>
      <p:grpSp>
        <p:nvGrpSpPr>
          <p:cNvPr id="29725" name="Group 29"/>
          <p:cNvGrpSpPr>
            <a:grpSpLocks/>
          </p:cNvGrpSpPr>
          <p:nvPr/>
        </p:nvGrpSpPr>
        <p:grpSpPr bwMode="auto">
          <a:xfrm>
            <a:off x="552450" y="1341438"/>
            <a:ext cx="6146800" cy="850900"/>
            <a:chOff x="356" y="853"/>
            <a:chExt cx="3872" cy="536"/>
          </a:xfrm>
        </p:grpSpPr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56" y="920"/>
              <a:ext cx="7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由于  </a:t>
              </a:r>
            </a:p>
          </p:txBody>
        </p:sp>
        <p:graphicFrame>
          <p:nvGraphicFramePr>
            <p:cNvPr id="29724" name="Object 28"/>
            <p:cNvGraphicFramePr>
              <a:graphicFrameLocks noChangeAspect="1"/>
            </p:cNvGraphicFramePr>
            <p:nvPr/>
          </p:nvGraphicFramePr>
          <p:xfrm>
            <a:off x="1148" y="853"/>
            <a:ext cx="3080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96" name="Equation" r:id="rId16" imgW="4889500" imgH="850900" progId="Equation.DSMT4">
                    <p:embed/>
                  </p:oleObj>
                </mc:Choice>
                <mc:Fallback>
                  <p:oleObj name="Equation" r:id="rId16" imgW="4889500" imgH="850900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8" y="853"/>
                          <a:ext cx="3080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26" name="Object 30"/>
          <p:cNvGraphicFramePr>
            <a:graphicFrameLocks noChangeAspect="1"/>
          </p:cNvGraphicFramePr>
          <p:nvPr/>
        </p:nvGraphicFramePr>
        <p:xfrm>
          <a:off x="3049588" y="5334000"/>
          <a:ext cx="23145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7" name="Equation" r:id="rId18" imgW="2311400" imgH="546100" progId="Equation.DSMT4">
                  <p:embed/>
                </p:oleObj>
              </mc:Choice>
              <mc:Fallback>
                <p:oleObj name="Equation" r:id="rId18" imgW="2311400" imgH="54610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5334000"/>
                        <a:ext cx="231457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4" name="Group 24"/>
          <p:cNvGrpSpPr>
            <a:grpSpLocks/>
          </p:cNvGrpSpPr>
          <p:nvPr/>
        </p:nvGrpSpPr>
        <p:grpSpPr bwMode="auto">
          <a:xfrm>
            <a:off x="611188" y="549275"/>
            <a:ext cx="7912100" cy="531813"/>
            <a:chOff x="385" y="845"/>
            <a:chExt cx="4984" cy="335"/>
          </a:xfrm>
        </p:grpSpPr>
        <p:graphicFrame>
          <p:nvGraphicFramePr>
            <p:cNvPr id="30727" name="Object 7"/>
            <p:cNvGraphicFramePr>
              <a:graphicFrameLocks noChangeAspect="1"/>
            </p:cNvGraphicFramePr>
            <p:nvPr/>
          </p:nvGraphicFramePr>
          <p:xfrm>
            <a:off x="1498" y="922"/>
            <a:ext cx="16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6" name="Equation" r:id="rId3" imgW="253890" imgH="291973" progId="Equation.DSMT4">
                    <p:embed/>
                  </p:oleObj>
                </mc:Choice>
                <mc:Fallback>
                  <p:oleObj name="Equation" r:id="rId3" imgW="253890" imgH="291973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8" y="922"/>
                          <a:ext cx="162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6" name="Object 6"/>
            <p:cNvGraphicFramePr>
              <a:graphicFrameLocks noChangeAspect="1"/>
            </p:cNvGraphicFramePr>
            <p:nvPr/>
          </p:nvGraphicFramePr>
          <p:xfrm>
            <a:off x="3878" y="906"/>
            <a:ext cx="46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7" name="Equation" r:id="rId5" imgW="736280" imgH="317362" progId="Equation.DSMT4">
                    <p:embed/>
                  </p:oleObj>
                </mc:Choice>
                <mc:Fallback>
                  <p:oleObj name="Equation" r:id="rId5" imgW="736280" imgH="317362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906"/>
                          <a:ext cx="462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28" name="Rectangle 8"/>
            <p:cNvSpPr>
              <a:spLocks noChangeArrowheads="1"/>
            </p:cNvSpPr>
            <p:nvPr/>
          </p:nvSpPr>
          <p:spPr bwMode="auto">
            <a:xfrm>
              <a:off x="385" y="845"/>
              <a:ext cx="11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综上所述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endParaRPr kumimoji="0" lang="en-US" altLang="zh-CN" sz="1800" b="0">
                <a:latin typeface="Arial" panose="020B0604020202020204" pitchFamily="34" charset="0"/>
              </a:endParaRPr>
            </a:p>
          </p:txBody>
        </p:sp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>
              <a:off x="1607" y="853"/>
              <a:ext cx="23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函数的图象如图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19-2</a:t>
              </a:r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中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>
              <a:off x="4297" y="853"/>
              <a:ext cx="1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部分所示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kumimoji="0" lang="en-US" altLang="zh-CN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30745" name="Group 25"/>
          <p:cNvGrpSpPr>
            <a:grpSpLocks/>
          </p:cNvGrpSpPr>
          <p:nvPr/>
        </p:nvGrpSpPr>
        <p:grpSpPr bwMode="auto">
          <a:xfrm>
            <a:off x="601663" y="1254125"/>
            <a:ext cx="1835150" cy="519113"/>
            <a:chOff x="385" y="1298"/>
            <a:chExt cx="1156" cy="327"/>
          </a:xfrm>
        </p:grpSpPr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>
              <a:off x="385" y="1298"/>
              <a:ext cx="8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4. </a:t>
              </a:r>
              <a:r>
                <a:rPr kumimoji="0"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延拓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30731" name="Object 11"/>
            <p:cNvGraphicFramePr>
              <a:graphicFrameLocks noChangeAspect="1"/>
            </p:cNvGraphicFramePr>
            <p:nvPr/>
          </p:nvGraphicFramePr>
          <p:xfrm>
            <a:off x="1055" y="1368"/>
            <a:ext cx="48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8" name="Equation" r:id="rId7" imgW="774364" imgH="393529" progId="Equation.DSMT4">
                    <p:embed/>
                  </p:oleObj>
                </mc:Choice>
                <mc:Fallback>
                  <p:oleObj name="Equation" r:id="rId7" imgW="774364" imgH="393529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5" y="1368"/>
                          <a:ext cx="48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608013" y="1924050"/>
            <a:ext cx="3568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改写递推公式 </a:t>
            </a:r>
            <a:r>
              <a:rPr kumimoji="0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为  </a:t>
            </a:r>
            <a:r>
              <a:rPr kumimoji="0"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aphicFrame>
        <p:nvGraphicFramePr>
          <p:cNvPr id="30734" name="Object 14"/>
          <p:cNvGraphicFramePr>
            <a:graphicFrameLocks noChangeAspect="1"/>
          </p:cNvGraphicFramePr>
          <p:nvPr/>
        </p:nvGraphicFramePr>
        <p:xfrm>
          <a:off x="1187624" y="2636912"/>
          <a:ext cx="70945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9" name="Equation" r:id="rId9" imgW="7111800" imgH="850680" progId="Equation.DSMT4">
                  <p:embed/>
                </p:oleObj>
              </mc:Choice>
              <mc:Fallback>
                <p:oleObj name="Equation" r:id="rId9" imgW="7111800" imgH="85068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636912"/>
                        <a:ext cx="709453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46" name="Group 26"/>
          <p:cNvGrpSpPr>
            <a:grpSpLocks/>
          </p:cNvGrpSpPr>
          <p:nvPr/>
        </p:nvGrpSpPr>
        <p:grpSpPr bwMode="auto">
          <a:xfrm>
            <a:off x="582613" y="3586163"/>
            <a:ext cx="7896225" cy="519112"/>
            <a:chOff x="367" y="2712"/>
            <a:chExt cx="4974" cy="327"/>
          </a:xfrm>
        </p:grpSpPr>
        <p:sp>
          <p:nvSpPr>
            <p:cNvPr id="30737" name="Rectangle 17"/>
            <p:cNvSpPr>
              <a:spLocks noChangeArrowheads="1"/>
            </p:cNvSpPr>
            <p:nvPr/>
          </p:nvSpPr>
          <p:spPr bwMode="auto">
            <a:xfrm>
              <a:off x="367" y="271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当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30736" name="Object 16"/>
            <p:cNvGraphicFramePr>
              <a:graphicFrameLocks noChangeAspect="1"/>
            </p:cNvGraphicFramePr>
            <p:nvPr/>
          </p:nvGraphicFramePr>
          <p:xfrm>
            <a:off x="652" y="2766"/>
            <a:ext cx="91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0" name="Equation" r:id="rId11" imgW="1459866" imgH="317362" progId="Equation.DSMT4">
                    <p:embed/>
                  </p:oleObj>
                </mc:Choice>
                <mc:Fallback>
                  <p:oleObj name="Equation" r:id="rId11" imgW="1459866" imgH="317362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" y="2766"/>
                          <a:ext cx="918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8" name="Rectangle 18"/>
            <p:cNvSpPr>
              <a:spLocks noChangeArrowheads="1"/>
            </p:cNvSpPr>
            <p:nvPr/>
          </p:nvSpPr>
          <p:spPr bwMode="auto">
            <a:xfrm>
              <a:off x="1530" y="2712"/>
              <a:ext cx="38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时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(6)</a:t>
              </a:r>
              <a:r>
                <a:rPr kumimoji="0" lang="zh-CN" altLang="en-US">
                  <a:cs typeface="Times New Roman" panose="02020603050405020304" pitchFamily="18" charset="0"/>
                </a:rPr>
                <a:t>式右端有意义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0" lang="zh-CN" altLang="en-US">
                  <a:cs typeface="Times New Roman" panose="02020603050405020304" pitchFamily="18" charset="0"/>
                </a:rPr>
                <a:t>于是可应用</a:t>
              </a:r>
              <a:r>
                <a:rPr kumimoji="0"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(6)</a:t>
              </a:r>
              <a:r>
                <a:rPr kumimoji="0" lang="zh-CN" altLang="en-US">
                  <a:cs typeface="Times New Roman" panose="02020603050405020304" pitchFamily="18" charset="0"/>
                </a:rPr>
                <a:t>式</a:t>
              </a:r>
              <a:r>
                <a:rPr kumimoji="0" lang="zh-CN" altLang="en-US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30747" name="Group 27"/>
          <p:cNvGrpSpPr>
            <a:grpSpLocks/>
          </p:cNvGrpSpPr>
          <p:nvPr/>
        </p:nvGrpSpPr>
        <p:grpSpPr bwMode="auto">
          <a:xfrm>
            <a:off x="585788" y="4319588"/>
            <a:ext cx="7927975" cy="531812"/>
            <a:chOff x="369" y="3174"/>
            <a:chExt cx="4994" cy="335"/>
          </a:xfrm>
        </p:grpSpPr>
        <p:graphicFrame>
          <p:nvGraphicFramePr>
            <p:cNvPr id="30740" name="Object 20"/>
            <p:cNvGraphicFramePr>
              <a:graphicFrameLocks noChangeAspect="1"/>
            </p:cNvGraphicFramePr>
            <p:nvPr/>
          </p:nvGraphicFramePr>
          <p:xfrm>
            <a:off x="2002" y="3259"/>
            <a:ext cx="42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1" name="Equation" r:id="rId13" imgW="672808" imgH="393529" progId="Equation.DSMT4">
                    <p:embed/>
                  </p:oleObj>
                </mc:Choice>
                <mc:Fallback>
                  <p:oleObj name="Equation" r:id="rId13" imgW="672808" imgH="393529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2" y="3259"/>
                          <a:ext cx="42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9" name="Object 19"/>
            <p:cNvGraphicFramePr>
              <a:graphicFrameLocks noChangeAspect="1"/>
            </p:cNvGraphicFramePr>
            <p:nvPr/>
          </p:nvGraphicFramePr>
          <p:xfrm>
            <a:off x="2651" y="3249"/>
            <a:ext cx="61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2" name="Equation" r:id="rId15" imgW="977476" imgH="393529" progId="Equation.DSMT4">
                    <p:embed/>
                  </p:oleObj>
                </mc:Choice>
                <mc:Fallback>
                  <p:oleObj name="Equation" r:id="rId15" imgW="977476" imgH="393529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1" y="3249"/>
                          <a:ext cx="61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1" name="Rectangle 21"/>
            <p:cNvSpPr>
              <a:spLocks noChangeArrowheads="1"/>
            </p:cNvSpPr>
            <p:nvPr/>
          </p:nvSpPr>
          <p:spPr bwMode="auto">
            <a:xfrm>
              <a:off x="369" y="3174"/>
              <a:ext cx="19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来定义左端函数 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0742" name="Rectangle 22"/>
            <p:cNvSpPr>
              <a:spLocks noChangeArrowheads="1"/>
            </p:cNvSpPr>
            <p:nvPr/>
          </p:nvSpPr>
          <p:spPr bwMode="auto">
            <a:xfrm>
              <a:off x="2370" y="318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在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0743" name="Rectangle 23"/>
            <p:cNvSpPr>
              <a:spLocks noChangeArrowheads="1"/>
            </p:cNvSpPr>
            <p:nvPr/>
          </p:nvSpPr>
          <p:spPr bwMode="auto">
            <a:xfrm>
              <a:off x="3222" y="3174"/>
              <a:ext cx="21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cs typeface="Times New Roman" panose="02020603050405020304" pitchFamily="18" charset="0"/>
                </a:rPr>
                <a:t>内的值</a:t>
              </a:r>
              <a:r>
                <a:rPr kumimoji="0" lang="en-US" altLang="zh-CN">
                  <a:cs typeface="Times New Roman" panose="02020603050405020304" pitchFamily="18" charset="0"/>
                </a:rPr>
                <a:t>,</a:t>
              </a:r>
              <a:r>
                <a:rPr kumimoji="0" lang="zh-CN" altLang="en-US">
                  <a:cs typeface="Times New Roman" panose="02020603050405020304" pitchFamily="18" charset="0"/>
                </a:rPr>
                <a:t>并且可推知</a:t>
              </a:r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</a:p>
          </p:txBody>
        </p:sp>
      </p:grpSp>
      <p:grpSp>
        <p:nvGrpSpPr>
          <p:cNvPr id="30751" name="Group 31"/>
          <p:cNvGrpSpPr>
            <a:grpSpLocks/>
          </p:cNvGrpSpPr>
          <p:nvPr/>
        </p:nvGrpSpPr>
        <p:grpSpPr bwMode="auto">
          <a:xfrm>
            <a:off x="569913" y="5070475"/>
            <a:ext cx="2195512" cy="519113"/>
            <a:chOff x="359" y="3194"/>
            <a:chExt cx="1383" cy="327"/>
          </a:xfrm>
        </p:grpSpPr>
        <p:graphicFrame>
          <p:nvGraphicFramePr>
            <p:cNvPr id="30749" name="Object 29"/>
            <p:cNvGraphicFramePr>
              <a:graphicFrameLocks noChangeAspect="1"/>
            </p:cNvGraphicFramePr>
            <p:nvPr/>
          </p:nvGraphicFramePr>
          <p:xfrm>
            <a:off x="884" y="3271"/>
            <a:ext cx="85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3" name="Equation" r:id="rId17" imgW="1358310" imgH="393529" progId="Equation.DSMT4">
                    <p:embed/>
                  </p:oleObj>
                </mc:Choice>
                <mc:Fallback>
                  <p:oleObj name="Equation" r:id="rId17" imgW="1358310" imgH="393529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3271"/>
                          <a:ext cx="85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359" y="3194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这时 </a:t>
              </a:r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钮正底">
  <a:themeElements>
    <a:clrScheme name="框钮正底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框钮正底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框钮正底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框钮正底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19-2</Template>
  <TotalTime>768</TotalTime>
  <Words>890</Words>
  <Application>Microsoft Office PowerPoint</Application>
  <PresentationFormat>全屏显示(4:3)</PresentationFormat>
  <Paragraphs>201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华文新魏</vt:lpstr>
      <vt:lpstr>隶书</vt:lpstr>
      <vt:lpstr>宋体</vt:lpstr>
      <vt:lpstr>Arial</vt:lpstr>
      <vt:lpstr>Cambria Math</vt:lpstr>
      <vt:lpstr>Times New Roman</vt:lpstr>
      <vt:lpstr>框钮正底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Windows 用户</cp:lastModifiedBy>
  <cp:revision>62</cp:revision>
  <dcterms:created xsi:type="dcterms:W3CDTF">2006-04-24T04:38:13Z</dcterms:created>
  <dcterms:modified xsi:type="dcterms:W3CDTF">2023-05-10T02:01:06Z</dcterms:modified>
</cp:coreProperties>
</file>