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4"/>
  </p:notesMasterIdLst>
  <p:handoutMasterIdLst>
    <p:handoutMasterId r:id="rId25"/>
  </p:handoutMasterIdLst>
  <p:sldIdLst>
    <p:sldId id="26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80" r:id="rId12"/>
    <p:sldId id="281" r:id="rId13"/>
    <p:sldId id="282" r:id="rId14"/>
    <p:sldId id="292" r:id="rId15"/>
    <p:sldId id="293" r:id="rId16"/>
    <p:sldId id="283" r:id="rId17"/>
    <p:sldId id="284" r:id="rId18"/>
    <p:sldId id="285" r:id="rId19"/>
    <p:sldId id="286" r:id="rId20"/>
    <p:sldId id="288" r:id="rId21"/>
    <p:sldId id="289" r:id="rId22"/>
    <p:sldId id="290" r:id="rId23"/>
  </p:sldIdLst>
  <p:sldSz cx="9144000" cy="6858000" type="screen4x3"/>
  <p:notesSz cx="9823450" cy="6808788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83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68.wmf"/><Relationship Id="rId7" Type="http://schemas.openxmlformats.org/officeDocument/2006/relationships/image" Target="../media/image75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9.wmf"/><Relationship Id="rId7" Type="http://schemas.openxmlformats.org/officeDocument/2006/relationships/image" Target="../media/image82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68.wmf"/><Relationship Id="rId5" Type="http://schemas.openxmlformats.org/officeDocument/2006/relationships/image" Target="../media/image81.wmf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4" Type="http://schemas.openxmlformats.org/officeDocument/2006/relationships/image" Target="../media/image14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1.wmf"/><Relationship Id="rId1" Type="http://schemas.openxmlformats.org/officeDocument/2006/relationships/image" Target="../media/image148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4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4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4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67363" y="0"/>
            <a:ext cx="425608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0963"/>
            <a:ext cx="425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7363" y="6430963"/>
            <a:ext cx="425608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B4D1F441-89CD-4DA6-ADA8-DD57EA77A4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814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560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64188" y="0"/>
            <a:ext cx="42576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3F26E-8253-4A75-A3D3-07E44506810E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09925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2663" y="3233738"/>
            <a:ext cx="7858125" cy="30638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67475"/>
            <a:ext cx="42560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64188" y="6467475"/>
            <a:ext cx="42576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797E1-A640-4AD1-A483-015144CC0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7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797E1-A640-4AD1-A483-015144CC04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6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2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53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1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68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2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8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5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7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60602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20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5.bin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76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7.wmf"/><Relationship Id="rId26" Type="http://schemas.openxmlformats.org/officeDocument/2006/relationships/oleObject" Target="../embeddings/oleObject94.bin"/><Relationship Id="rId3" Type="http://schemas.openxmlformats.org/officeDocument/2006/relationships/oleObject" Target="../embeddings/oleObject85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1.wmf"/><Relationship Id="rId17" Type="http://schemas.openxmlformats.org/officeDocument/2006/relationships/image" Target="../media/image86.wmf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9.bin"/><Relationship Id="rId24" Type="http://schemas.openxmlformats.org/officeDocument/2006/relationships/oleObject" Target="../embeddings/oleObject93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95.bin"/><Relationship Id="rId10" Type="http://schemas.openxmlformats.org/officeDocument/2006/relationships/image" Target="../media/image80.wmf"/><Relationship Id="rId19" Type="http://schemas.openxmlformats.org/officeDocument/2006/relationships/image" Target="../media/image88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68.wmf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8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103.bin"/><Relationship Id="rId3" Type="http://schemas.openxmlformats.org/officeDocument/2006/relationships/oleObject" Target="../embeddings/oleObject96.bin"/><Relationship Id="rId7" Type="http://schemas.openxmlformats.org/officeDocument/2006/relationships/image" Target="../media/image132.png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9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2.bin"/><Relationship Id="rId20" Type="http://schemas.openxmlformats.org/officeDocument/2006/relationships/image" Target="../media/image133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2.w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98.wmf"/><Relationship Id="rId4" Type="http://schemas.openxmlformats.org/officeDocument/2006/relationships/image" Target="../media/image91.wmf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10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2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26.bin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12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25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3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35.wmf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4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9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7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3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oleObject" Target="../embeddings/oleObject1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image" Target="../media/image145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2.wmf"/><Relationship Id="rId11" Type="http://schemas.openxmlformats.org/officeDocument/2006/relationships/image" Target="../media/image144.wmf"/><Relationship Id="rId5" Type="http://schemas.openxmlformats.org/officeDocument/2006/relationships/oleObject" Target="../embeddings/oleObject148.bin"/><Relationship Id="rId15" Type="http://schemas.openxmlformats.org/officeDocument/2006/relationships/image" Target="../media/image146.wmf"/><Relationship Id="rId10" Type="http://schemas.openxmlformats.org/officeDocument/2006/relationships/oleObject" Target="../embeddings/oleObject151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50.bin"/><Relationship Id="rId14" Type="http://schemas.openxmlformats.org/officeDocument/2006/relationships/oleObject" Target="../embeddings/oleObject1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0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5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56.wmf"/><Relationship Id="rId10" Type="http://schemas.openxmlformats.org/officeDocument/2006/relationships/image" Target="../media/image54.wmf"/><Relationship Id="rId19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image" Target="../media/image80.png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image" Target="../media/image78.png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475656" y="475596"/>
            <a:ext cx="63882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Ch20§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1  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第一型曲线积分 </a:t>
            </a:r>
            <a:r>
              <a:rPr lang="zh-CN" altLang="en-US" sz="4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16" name="Rectangle 28"/>
          <p:cNvSpPr>
            <a:spLocks noChangeAspect="1" noChangeArrowheads="1"/>
          </p:cNvSpPr>
          <p:nvPr/>
        </p:nvSpPr>
        <p:spPr bwMode="auto">
          <a:xfrm>
            <a:off x="611188" y="1268413"/>
            <a:ext cx="7920037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altLang="zh-CN" sz="36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本节将研究定义在平面或空间曲线段上的第一型曲线积分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此类积分的典型物理背景是求非均匀分布的曲线状物体的质量</a:t>
            </a:r>
            <a:r>
              <a:rPr lang="en-US" altLang="zh-CN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2321" name="Rectangle 3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59632" y="4581128"/>
            <a:ext cx="589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二、第一型曲线积分的计算  </a:t>
            </a:r>
          </a:p>
        </p:txBody>
      </p:sp>
      <p:sp>
        <p:nvSpPr>
          <p:cNvPr id="12322" name="Rectangle 3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789040"/>
            <a:ext cx="5899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>
                <a:ea typeface="华文新魏" panose="02010800040101010101" pitchFamily="2" charset="-122"/>
              </a:rPr>
              <a:t>一、第一型曲线积分的定义  </a:t>
            </a:r>
          </a:p>
        </p:txBody>
      </p:sp>
      <p:sp>
        <p:nvSpPr>
          <p:cNvPr id="6" name="Rectangle 3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99592" y="5517232"/>
            <a:ext cx="40559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lang="en-US" altLang="zh-CN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1, 2, 3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36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379538" y="1125538"/>
          <a:ext cx="61849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7" name="Equation" r:id="rId3" imgW="6184900" imgH="927100" progId="Equation.DSMT4">
                  <p:embed/>
                </p:oleObj>
              </mc:Choice>
              <mc:Fallback>
                <p:oleObj name="Equation" r:id="rId3" imgW="6184900" imgH="927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1125538"/>
                        <a:ext cx="61849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2055813" y="2205038"/>
          <a:ext cx="5203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58" name="Equation" r:id="rId5" imgW="5207000" imgH="685800" progId="Equation.DSMT4">
                  <p:embed/>
                </p:oleObj>
              </mc:Choice>
              <mc:Fallback>
                <p:oleObj name="Equation" r:id="rId5" imgW="5207000" imgH="685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2205038"/>
                        <a:ext cx="52038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65150" y="3054350"/>
            <a:ext cx="788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因此当在</a:t>
            </a:r>
            <a:r>
              <a:rPr lang="en-US" altLang="zh-CN"/>
              <a:t>(4)</a:t>
            </a:r>
            <a:r>
              <a:rPr lang="zh-CN" altLang="en-US"/>
              <a:t>式两边取极限后</a:t>
            </a:r>
            <a:r>
              <a:rPr lang="en-US" altLang="zh-CN"/>
              <a:t>,  </a:t>
            </a:r>
            <a:r>
              <a:rPr lang="zh-CN" altLang="en-US"/>
              <a:t>即得所要证的</a:t>
            </a:r>
            <a:r>
              <a:rPr lang="en-US" altLang="zh-CN"/>
              <a:t>(3)</a:t>
            </a:r>
            <a:r>
              <a:rPr lang="zh-CN" altLang="en-US"/>
              <a:t>式</a:t>
            </a:r>
            <a:r>
              <a:rPr lang="en-US" altLang="zh-CN"/>
              <a:t>. </a:t>
            </a:r>
          </a:p>
        </p:txBody>
      </p:sp>
      <p:grpSp>
        <p:nvGrpSpPr>
          <p:cNvPr id="59418" name="Group 26"/>
          <p:cNvGrpSpPr>
            <a:grpSpLocks/>
          </p:cNvGrpSpPr>
          <p:nvPr/>
        </p:nvGrpSpPr>
        <p:grpSpPr bwMode="auto">
          <a:xfrm>
            <a:off x="684213" y="4422775"/>
            <a:ext cx="6165850" cy="519113"/>
            <a:chOff x="431" y="2786"/>
            <a:chExt cx="3884" cy="327"/>
          </a:xfrm>
        </p:grpSpPr>
        <p:graphicFrame>
          <p:nvGraphicFramePr>
            <p:cNvPr id="59406" name="Object 14"/>
            <p:cNvGraphicFramePr>
              <a:graphicFrameLocks noChangeAspect="1"/>
            </p:cNvGraphicFramePr>
            <p:nvPr/>
          </p:nvGraphicFramePr>
          <p:xfrm>
            <a:off x="431" y="2843"/>
            <a:ext cx="48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59" name="Equation" r:id="rId7" imgW="774364" imgH="393529" progId="Equation.DSMT4">
                    <p:embed/>
                  </p:oleObj>
                </mc:Choice>
                <mc:Fallback>
                  <p:oleObj name="Equation" r:id="rId7" imgW="774364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843"/>
                          <a:ext cx="48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845" y="2786"/>
              <a:ext cx="34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/>
                <a:t> </a:t>
              </a:r>
              <a:r>
                <a:rPr lang="zh-CN" altLang="en-US" dirty="0"/>
                <a:t>上有连续的导函数时</a:t>
              </a:r>
              <a:r>
                <a:rPr lang="en-US" altLang="zh-CN" dirty="0"/>
                <a:t>,  (3)</a:t>
              </a:r>
              <a:r>
                <a:rPr lang="zh-CN" altLang="en-US" dirty="0"/>
                <a:t>式成为   </a:t>
              </a:r>
              <a:endParaRPr lang="zh-CN" altLang="en-US" sz="2400" b="0" dirty="0"/>
            </a:p>
          </p:txBody>
        </p:sp>
      </p:grpSp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1476375" y="5157788"/>
          <a:ext cx="6200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60" r:id="rId9" imgW="6197600" imgH="685800" progId="Equation.DSMT4">
                  <p:embed/>
                </p:oleObj>
              </mc:Choice>
              <mc:Fallback>
                <p:oleObj r:id="rId9" imgW="6197600" imgH="685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157788"/>
                        <a:ext cx="6200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611560" y="476672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/>
              <a:t>因此  </a:t>
            </a:r>
            <a:endParaRPr lang="zh-CN" altLang="en-US" dirty="0"/>
          </a:p>
        </p:txBody>
      </p:sp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468313" y="3716338"/>
            <a:ext cx="8321675" cy="520700"/>
            <a:chOff x="295" y="2363"/>
            <a:chExt cx="5242" cy="328"/>
          </a:xfrm>
        </p:grpSpPr>
        <p:graphicFrame>
          <p:nvGraphicFramePr>
            <p:cNvPr id="59401" name="Object 9"/>
            <p:cNvGraphicFramePr>
              <a:graphicFrameLocks noChangeAspect="1"/>
            </p:cNvGraphicFramePr>
            <p:nvPr/>
          </p:nvGraphicFramePr>
          <p:xfrm>
            <a:off x="1973" y="2409"/>
            <a:ext cx="18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1" r:id="rId11" imgW="2857500" imgH="393700" progId="Equation.DSMT4">
                    <p:embed/>
                  </p:oleObj>
                </mc:Choice>
                <mc:Fallback>
                  <p:oleObj r:id="rId11" imgW="2857500" imgH="3937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409"/>
                          <a:ext cx="18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405" name="Group 13"/>
            <p:cNvGrpSpPr>
              <a:grpSpLocks/>
            </p:cNvGrpSpPr>
            <p:nvPr/>
          </p:nvGrpSpPr>
          <p:grpSpPr bwMode="auto">
            <a:xfrm>
              <a:off x="295" y="2364"/>
              <a:ext cx="2041" cy="327"/>
              <a:chOff x="295" y="2478"/>
              <a:chExt cx="2041" cy="327"/>
            </a:xfrm>
          </p:grpSpPr>
          <p:graphicFrame>
            <p:nvGraphicFramePr>
              <p:cNvPr id="59402" name="Object 10"/>
              <p:cNvGraphicFramePr>
                <a:graphicFrameLocks noChangeAspect="1"/>
              </p:cNvGraphicFramePr>
              <p:nvPr/>
            </p:nvGraphicFramePr>
            <p:xfrm>
              <a:off x="1111" y="2568"/>
              <a:ext cx="168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662" r:id="rId13" imgW="266469" imgH="291847" progId="Equation.DSMT4">
                      <p:embed/>
                    </p:oleObj>
                  </mc:Choice>
                  <mc:Fallback>
                    <p:oleObj r:id="rId13" imgW="266469" imgH="291847" progId="Equation.DSMT4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568"/>
                            <a:ext cx="168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9403" name="Rectangle 11"/>
              <p:cNvSpPr>
                <a:spLocks noChangeArrowheads="1"/>
              </p:cNvSpPr>
              <p:nvPr/>
            </p:nvSpPr>
            <p:spPr bwMode="auto">
              <a:xfrm>
                <a:off x="295" y="2478"/>
                <a:ext cx="10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/>
                  <a:t> </a:t>
                </a:r>
                <a:r>
                  <a:rPr lang="zh-CN" altLang="en-US"/>
                  <a:t>当曲线   </a:t>
                </a:r>
                <a:endParaRPr lang="zh-CN" altLang="en-US" sz="2400" b="0"/>
              </a:p>
            </p:txBody>
          </p:sp>
          <p:sp>
            <p:nvSpPr>
              <p:cNvPr id="59404" name="Rectangle 12"/>
              <p:cNvSpPr>
                <a:spLocks noChangeArrowheads="1"/>
              </p:cNvSpPr>
              <p:nvPr/>
            </p:nvSpPr>
            <p:spPr bwMode="auto">
              <a:xfrm>
                <a:off x="709" y="2478"/>
                <a:ext cx="16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indent="704850"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800"/>
                  <a:t> </a:t>
                </a:r>
                <a:r>
                  <a:rPr lang="zh-CN" altLang="en-US" sz="2800"/>
                  <a:t>由方程      </a:t>
                </a:r>
                <a:endParaRPr lang="zh-CN" altLang="en-US" b="0"/>
              </a:p>
            </p:txBody>
          </p:sp>
        </p:grpSp>
        <p:sp>
          <p:nvSpPr>
            <p:cNvPr id="59413" name="Rectangle 21"/>
            <p:cNvSpPr>
              <a:spLocks noChangeArrowheads="1"/>
            </p:cNvSpPr>
            <p:nvPr/>
          </p:nvSpPr>
          <p:spPr bwMode="auto">
            <a:xfrm>
              <a:off x="3737" y="2363"/>
              <a:ext cx="18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表示</a:t>
              </a:r>
              <a:r>
                <a:rPr lang="en-US" altLang="zh-CN"/>
                <a:t>,  </a:t>
              </a:r>
              <a:r>
                <a:rPr lang="zh-CN" altLang="en-US"/>
                <a:t>且         在  </a:t>
              </a:r>
            </a:p>
          </p:txBody>
        </p:sp>
        <p:graphicFrame>
          <p:nvGraphicFramePr>
            <p:cNvPr id="59416" name="Object 24"/>
            <p:cNvGraphicFramePr>
              <a:graphicFrameLocks noChangeAspect="1"/>
            </p:cNvGraphicFramePr>
            <p:nvPr/>
          </p:nvGraphicFramePr>
          <p:xfrm>
            <a:off x="4649" y="2411"/>
            <a:ext cx="4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63" name="Equation" r:id="rId15" imgW="761669" imgH="393529" progId="Equation.DSMT4">
                    <p:embed/>
                  </p:oleObj>
                </mc:Choice>
                <mc:Fallback>
                  <p:oleObj name="Equation" r:id="rId15" imgW="761669" imgH="393529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411"/>
                          <a:ext cx="48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94" name="Group 26"/>
          <p:cNvGrpSpPr>
            <a:grpSpLocks/>
          </p:cNvGrpSpPr>
          <p:nvPr/>
        </p:nvGrpSpPr>
        <p:grpSpPr bwMode="auto">
          <a:xfrm>
            <a:off x="684213" y="1268413"/>
            <a:ext cx="5783262" cy="519112"/>
            <a:chOff x="431" y="799"/>
            <a:chExt cx="3643" cy="327"/>
          </a:xfrm>
        </p:grpSpPr>
        <p:graphicFrame>
          <p:nvGraphicFramePr>
            <p:cNvPr id="58374" name="Object 6"/>
            <p:cNvGraphicFramePr>
              <a:graphicFrameLocks noChangeAspect="1"/>
            </p:cNvGraphicFramePr>
            <p:nvPr/>
          </p:nvGraphicFramePr>
          <p:xfrm>
            <a:off x="431" y="845"/>
            <a:ext cx="4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68" name="Equation" r:id="rId3" imgW="787058" imgH="393529" progId="Equation.DSMT4">
                    <p:embed/>
                  </p:oleObj>
                </mc:Choice>
                <mc:Fallback>
                  <p:oleObj name="Equation" r:id="rId3" imgW="787058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845"/>
                          <a:ext cx="496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885" y="799"/>
              <a:ext cx="31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上有连续导函数时</a:t>
              </a:r>
              <a:r>
                <a:rPr lang="en-US" altLang="zh-CN"/>
                <a:t>,  (3)</a:t>
              </a:r>
              <a:r>
                <a:rPr lang="zh-CN" altLang="en-US"/>
                <a:t>式成为   </a:t>
              </a:r>
              <a:endParaRPr lang="zh-CN" altLang="en-US" sz="2400" b="0"/>
            </a:p>
          </p:txBody>
        </p:sp>
      </p:grpSp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619250" y="1844675"/>
          <a:ext cx="61245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69" r:id="rId5" imgW="6121400" imgH="685800" progId="Equation.DSMT4">
                  <p:embed/>
                </p:oleObj>
              </mc:Choice>
              <mc:Fallback>
                <p:oleObj r:id="rId5" imgW="6121400" imgH="6858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44675"/>
                        <a:ext cx="61245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574675" y="2708275"/>
            <a:ext cx="3121025" cy="519113"/>
            <a:chOff x="340" y="2069"/>
            <a:chExt cx="1966" cy="327"/>
          </a:xfrm>
        </p:grpSpPr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340" y="2069"/>
              <a:ext cx="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  <a:r>
                <a:rPr lang="en-US" altLang="zh-CN"/>
                <a:t> </a:t>
              </a:r>
              <a:r>
                <a:rPr lang="zh-CN" altLang="en-US"/>
                <a:t>设   </a:t>
              </a:r>
              <a:endParaRPr lang="zh-CN" altLang="en-US" sz="2400" b="0"/>
            </a:p>
          </p:txBody>
        </p:sp>
        <p:graphicFrame>
          <p:nvGraphicFramePr>
            <p:cNvPr id="58380" name="Object 12"/>
            <p:cNvGraphicFramePr>
              <a:graphicFrameLocks noChangeAspect="1"/>
            </p:cNvGraphicFramePr>
            <p:nvPr/>
          </p:nvGraphicFramePr>
          <p:xfrm>
            <a:off x="1020" y="2155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0" r:id="rId7" imgW="266469" imgH="291847" progId="Equation.DSMT4">
                    <p:embed/>
                  </p:oleObj>
                </mc:Choice>
                <mc:Fallback>
                  <p:oleObj r:id="rId7" imgW="266469" imgH="291847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155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1066" y="2069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是半圆周   </a:t>
              </a:r>
              <a:endParaRPr lang="zh-CN" altLang="en-US" sz="2400" b="0"/>
            </a:p>
          </p:txBody>
        </p:sp>
      </p:grp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2646363" y="3327400"/>
          <a:ext cx="3581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71" r:id="rId9" imgW="3581400" imgH="1016000" progId="Equation.DSMT4">
                  <p:embed/>
                </p:oleObj>
              </mc:Choice>
              <mc:Fallback>
                <p:oleObj r:id="rId9" imgW="3581400" imgH="1016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3327400"/>
                        <a:ext cx="35814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5" name="Group 27"/>
          <p:cNvGrpSpPr>
            <a:grpSpLocks/>
          </p:cNvGrpSpPr>
          <p:nvPr/>
        </p:nvGrpSpPr>
        <p:grpSpPr bwMode="auto">
          <a:xfrm>
            <a:off x="590550" y="4508500"/>
            <a:ext cx="5761038" cy="609600"/>
            <a:chOff x="372" y="2864"/>
            <a:chExt cx="3629" cy="384"/>
          </a:xfrm>
        </p:grpSpPr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372" y="2885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试计算第一型曲线积分   </a:t>
              </a:r>
              <a:endParaRPr lang="zh-CN" altLang="en-US" sz="2400" b="0"/>
            </a:p>
          </p:txBody>
        </p:sp>
        <p:graphicFrame>
          <p:nvGraphicFramePr>
            <p:cNvPr id="58386" name="Object 18"/>
            <p:cNvGraphicFramePr>
              <a:graphicFrameLocks noChangeAspect="1"/>
            </p:cNvGraphicFramePr>
            <p:nvPr/>
          </p:nvGraphicFramePr>
          <p:xfrm>
            <a:off x="2699" y="2864"/>
            <a:ext cx="13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2" r:id="rId11" imgW="2070100" imgH="609600" progId="Equation.DSMT4">
                    <p:embed/>
                  </p:oleObj>
                </mc:Choice>
                <mc:Fallback>
                  <p:oleObj r:id="rId11" imgW="2070100" imgH="609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864"/>
                          <a:ext cx="130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1" name="Group 23"/>
          <p:cNvGrpSpPr>
            <a:grpSpLocks/>
          </p:cNvGrpSpPr>
          <p:nvPr/>
        </p:nvGrpSpPr>
        <p:grpSpPr bwMode="auto">
          <a:xfrm>
            <a:off x="590550" y="5300663"/>
            <a:ext cx="7777163" cy="685800"/>
            <a:chOff x="340" y="3497"/>
            <a:chExt cx="4899" cy="432"/>
          </a:xfrm>
        </p:grpSpPr>
        <p:sp>
          <p:nvSpPr>
            <p:cNvPr id="58390" name="Rectangle 22"/>
            <p:cNvSpPr>
              <a:spLocks noChangeArrowheads="1"/>
            </p:cNvSpPr>
            <p:nvPr/>
          </p:nvSpPr>
          <p:spPr bwMode="auto">
            <a:xfrm>
              <a:off x="340" y="3557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 </a:t>
              </a:r>
              <a:endParaRPr lang="zh-CN" altLang="en-US" sz="2400" b="0"/>
            </a:p>
          </p:txBody>
        </p:sp>
        <p:graphicFrame>
          <p:nvGraphicFramePr>
            <p:cNvPr id="58389" name="Object 21"/>
            <p:cNvGraphicFramePr>
              <a:graphicFrameLocks noChangeAspect="1"/>
            </p:cNvGraphicFramePr>
            <p:nvPr/>
          </p:nvGraphicFramePr>
          <p:xfrm>
            <a:off x="817" y="3497"/>
            <a:ext cx="442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3" r:id="rId13" imgW="7023100" imgH="685800" progId="Equation.DSMT4">
                    <p:embed/>
                  </p:oleObj>
                </mc:Choice>
                <mc:Fallback>
                  <p:oleObj r:id="rId13" imgW="7023100" imgH="685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7" y="3497"/>
                          <a:ext cx="442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573088" y="582613"/>
            <a:ext cx="8191500" cy="531812"/>
            <a:chOff x="377" y="367"/>
            <a:chExt cx="5160" cy="335"/>
          </a:xfrm>
        </p:grpSpPr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2018" y="417"/>
            <a:ext cx="18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4" name="Equation" r:id="rId15" imgW="2857500" imgH="393700" progId="Equation.DSMT4">
                    <p:embed/>
                  </p:oleObj>
                </mc:Choice>
                <mc:Fallback>
                  <p:oleObj name="Equation" r:id="rId15" imgW="2857500" imgH="3937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417"/>
                          <a:ext cx="18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377" y="375"/>
              <a:ext cx="2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当曲线 </a:t>
              </a:r>
              <a:r>
                <a:rPr lang="en-US" altLang="zh-CN" i="1"/>
                <a:t>L</a:t>
              </a:r>
              <a:r>
                <a:rPr lang="zh-CN" altLang="en-US"/>
                <a:t>由方程</a:t>
              </a:r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3793" y="367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表示</a:t>
              </a:r>
              <a:r>
                <a:rPr lang="en-US" altLang="zh-CN"/>
                <a:t>, </a:t>
              </a:r>
              <a:r>
                <a:rPr lang="zh-CN" altLang="en-US"/>
                <a:t>且        在   </a:t>
              </a:r>
              <a:endParaRPr lang="zh-CN" altLang="en-US" sz="2400" b="0"/>
            </a:p>
          </p:txBody>
        </p:sp>
        <p:graphicFrame>
          <p:nvGraphicFramePr>
            <p:cNvPr id="58392" name="Object 24"/>
            <p:cNvGraphicFramePr>
              <a:graphicFrameLocks noChangeAspect="1"/>
            </p:cNvGraphicFramePr>
            <p:nvPr/>
          </p:nvGraphicFramePr>
          <p:xfrm>
            <a:off x="4641" y="388"/>
            <a:ext cx="4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5" name="Equation" r:id="rId17" imgW="736280" imgH="393529" progId="Equation.DSMT4">
                    <p:embed/>
                  </p:oleObj>
                </mc:Choice>
                <mc:Fallback>
                  <p:oleObj name="Equation" r:id="rId17" imgW="736280" imgH="393529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1" y="388"/>
                          <a:ext cx="4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92" name="Group 48"/>
          <p:cNvGrpSpPr>
            <a:grpSpLocks/>
          </p:cNvGrpSpPr>
          <p:nvPr/>
        </p:nvGrpSpPr>
        <p:grpSpPr bwMode="auto">
          <a:xfrm>
            <a:off x="611188" y="571500"/>
            <a:ext cx="8281987" cy="561975"/>
            <a:chOff x="385" y="360"/>
            <a:chExt cx="5217" cy="354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385" y="360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r>
                <a:rPr lang="en-US" altLang="zh-CN"/>
                <a:t> </a:t>
              </a:r>
              <a:endParaRPr lang="en-US" altLang="zh-CN" sz="2400" b="0"/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836" y="396"/>
            <a:ext cx="330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69" name="Equation" r:id="rId3" imgW="5245100" imgH="469900" progId="Equation.DSMT4">
                    <p:embed/>
                  </p:oleObj>
                </mc:Choice>
                <mc:Fallback>
                  <p:oleObj name="Equation" r:id="rId3" imgW="5245100" imgH="4699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396"/>
                          <a:ext cx="3307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4138" y="387"/>
              <a:ext cx="14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一段</a:t>
              </a:r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图</a:t>
              </a:r>
              <a:r>
                <a:rPr lang="en-US" altLang="zh-CN"/>
                <a:t>20-2), </a:t>
              </a:r>
              <a:endParaRPr lang="en-US" altLang="zh-CN" sz="2400" b="0"/>
            </a:p>
          </p:txBody>
        </p:sp>
      </p:grpSp>
      <p:grpSp>
        <p:nvGrpSpPr>
          <p:cNvPr id="57393" name="Group 49"/>
          <p:cNvGrpSpPr>
            <a:grpSpLocks/>
          </p:cNvGrpSpPr>
          <p:nvPr/>
        </p:nvGrpSpPr>
        <p:grpSpPr bwMode="auto">
          <a:xfrm>
            <a:off x="600075" y="1189038"/>
            <a:ext cx="4692650" cy="609600"/>
            <a:chOff x="378" y="776"/>
            <a:chExt cx="2956" cy="384"/>
          </a:xfrm>
        </p:grpSpPr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78" y="799"/>
              <a:ext cx="2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试计算第一型曲线积分  </a:t>
              </a:r>
              <a:endParaRPr lang="zh-CN" altLang="en-US" sz="2400" b="0"/>
            </a:p>
          </p:txBody>
        </p:sp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2716" y="776"/>
            <a:ext cx="61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0" r:id="rId5" imgW="977900" imgH="609600" progId="Equation.DSMT4">
                    <p:embed/>
                  </p:oleObj>
                </mc:Choice>
                <mc:Fallback>
                  <p:oleObj r:id="rId5" imgW="977900" imgH="6096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776"/>
                          <a:ext cx="61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1" name="Group 47"/>
          <p:cNvGrpSpPr>
            <a:grpSpLocks/>
          </p:cNvGrpSpPr>
          <p:nvPr/>
        </p:nvGrpSpPr>
        <p:grpSpPr bwMode="auto">
          <a:xfrm>
            <a:off x="611188" y="1871663"/>
            <a:ext cx="3881437" cy="981075"/>
            <a:chOff x="385" y="1224"/>
            <a:chExt cx="2445" cy="618"/>
          </a:xfrm>
        </p:grpSpPr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385" y="137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748" y="1224"/>
            <a:ext cx="2082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1" r:id="rId7" imgW="3302000" imgH="977900" progId="Equation.DSMT4">
                    <p:embed/>
                  </p:oleObj>
                </mc:Choice>
                <mc:Fallback>
                  <p:oleObj r:id="rId7" imgW="3302000" imgH="9779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24"/>
                          <a:ext cx="2082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9" name="Object 15"/>
          <p:cNvGraphicFramePr>
            <a:graphicFrameLocks noChangeAspect="1"/>
          </p:cNvGraphicFramePr>
          <p:nvPr/>
        </p:nvGraphicFramePr>
        <p:xfrm>
          <a:off x="2193925" y="2925763"/>
          <a:ext cx="2451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2" name="Equation" r:id="rId9" imgW="2451100" imgH="1143000" progId="Equation.DSMT4">
                  <p:embed/>
                </p:oleObj>
              </mc:Choice>
              <mc:Fallback>
                <p:oleObj name="Equation" r:id="rId9" imgW="2451100" imgH="11430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2925763"/>
                        <a:ext cx="2451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/>
        </p:nvGraphicFramePr>
        <p:xfrm>
          <a:off x="2195513" y="4056063"/>
          <a:ext cx="22256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73" name="Equation" r:id="rId11" imgW="2222500" imgH="850900" progId="Equation.DSMT4">
                  <p:embed/>
                </p:oleObj>
              </mc:Choice>
              <mc:Fallback>
                <p:oleObj name="Equation" r:id="rId11" imgW="2222500" imgH="8509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56063"/>
                        <a:ext cx="22256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90" name="Group 46"/>
          <p:cNvGrpSpPr>
            <a:grpSpLocks/>
          </p:cNvGrpSpPr>
          <p:nvPr/>
        </p:nvGrpSpPr>
        <p:grpSpPr bwMode="auto">
          <a:xfrm>
            <a:off x="577850" y="4941888"/>
            <a:ext cx="8097838" cy="519112"/>
            <a:chOff x="340" y="3113"/>
            <a:chExt cx="5101" cy="327"/>
          </a:xfrm>
        </p:grpSpPr>
        <p:sp>
          <p:nvSpPr>
            <p:cNvPr id="57365" name="Rectangle 21"/>
            <p:cNvSpPr>
              <a:spLocks noChangeArrowheads="1"/>
            </p:cNvSpPr>
            <p:nvPr/>
          </p:nvSpPr>
          <p:spPr bwMode="auto">
            <a:xfrm>
              <a:off x="4797" y="3113"/>
              <a:ext cx="6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由参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340" y="3113"/>
              <a:ext cx="45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仿照定理</a:t>
              </a:r>
              <a:r>
                <a:rPr lang="en-US" altLang="zh-CN"/>
                <a:t>20.1, </a:t>
              </a:r>
              <a:r>
                <a:rPr lang="zh-CN" altLang="en-US">
                  <a:cs typeface="Times New Roman" panose="02020603050405020304" pitchFamily="18" charset="0"/>
                </a:rPr>
                <a:t>对于空间曲线积分</a:t>
              </a:r>
              <a:r>
                <a:rPr lang="en-US" altLang="zh-CN"/>
                <a:t>(2),  </a:t>
              </a:r>
              <a:r>
                <a:rPr lang="zh-CN" altLang="en-US">
                  <a:cs typeface="Times New Roman" panose="02020603050405020304" pitchFamily="18" charset="0"/>
                </a:rPr>
                <a:t>当曲线  </a:t>
              </a:r>
              <a:endParaRPr lang="zh-CN" altLang="en-US" sz="2400" b="0"/>
            </a:p>
          </p:txBody>
        </p:sp>
        <p:graphicFrame>
          <p:nvGraphicFramePr>
            <p:cNvPr id="57363" name="Object 19"/>
            <p:cNvGraphicFramePr>
              <a:graphicFrameLocks noChangeAspect="1"/>
            </p:cNvGraphicFramePr>
            <p:nvPr/>
          </p:nvGraphicFramePr>
          <p:xfrm>
            <a:off x="4745" y="3183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4" r:id="rId13" imgW="266469" imgH="291847" progId="Equation.DSMT4">
                    <p:embed/>
                  </p:oleObj>
                </mc:Choice>
                <mc:Fallback>
                  <p:oleObj r:id="rId13" imgW="266469" imgH="291847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3183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94" name="Group 50"/>
          <p:cNvGrpSpPr>
            <a:grpSpLocks/>
          </p:cNvGrpSpPr>
          <p:nvPr/>
        </p:nvGrpSpPr>
        <p:grpSpPr bwMode="auto">
          <a:xfrm>
            <a:off x="590550" y="5487988"/>
            <a:ext cx="7859713" cy="533400"/>
            <a:chOff x="372" y="3457"/>
            <a:chExt cx="4951" cy="336"/>
          </a:xfrm>
        </p:grpSpPr>
        <p:sp>
          <p:nvSpPr>
            <p:cNvPr id="57368" name="Rectangle 24"/>
            <p:cNvSpPr>
              <a:spLocks noChangeArrowheads="1"/>
            </p:cNvSpPr>
            <p:nvPr/>
          </p:nvSpPr>
          <p:spPr bwMode="auto">
            <a:xfrm>
              <a:off x="372" y="3457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量方程  </a:t>
              </a:r>
              <a:endParaRPr lang="zh-CN" altLang="en-US" sz="2400" b="0"/>
            </a:p>
          </p:txBody>
        </p:sp>
        <p:graphicFrame>
          <p:nvGraphicFramePr>
            <p:cNvPr id="57367" name="Object 23"/>
            <p:cNvGraphicFramePr>
              <a:graphicFrameLocks noChangeAspect="1"/>
            </p:cNvGraphicFramePr>
            <p:nvPr/>
          </p:nvGraphicFramePr>
          <p:xfrm>
            <a:off x="1143" y="3520"/>
            <a:ext cx="33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5" r:id="rId15" imgW="5283200" imgH="393700" progId="Equation.DSMT4">
                    <p:embed/>
                  </p:oleObj>
                </mc:Choice>
                <mc:Fallback>
                  <p:oleObj r:id="rId15" imgW="5283200" imgH="3937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3520"/>
                          <a:ext cx="33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9" name="Rectangle 25"/>
            <p:cNvSpPr>
              <a:spLocks noChangeArrowheads="1"/>
            </p:cNvSpPr>
            <p:nvPr/>
          </p:nvSpPr>
          <p:spPr bwMode="auto">
            <a:xfrm>
              <a:off x="4364" y="3466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表示时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grpSp>
        <p:nvGrpSpPr>
          <p:cNvPr id="57389" name="Group 45"/>
          <p:cNvGrpSpPr>
            <a:grpSpLocks/>
          </p:cNvGrpSpPr>
          <p:nvPr/>
        </p:nvGrpSpPr>
        <p:grpSpPr bwMode="auto">
          <a:xfrm>
            <a:off x="5935663" y="1390650"/>
            <a:ext cx="2524125" cy="3406775"/>
            <a:chOff x="3603" y="935"/>
            <a:chExt cx="1590" cy="2146"/>
          </a:xfrm>
        </p:grpSpPr>
        <p:sp>
          <p:nvSpPr>
            <p:cNvPr id="57373" name="Line 29"/>
            <p:cNvSpPr>
              <a:spLocks noChangeShapeType="1"/>
            </p:cNvSpPr>
            <p:nvPr/>
          </p:nvSpPr>
          <p:spPr bwMode="auto">
            <a:xfrm>
              <a:off x="3603" y="2569"/>
              <a:ext cx="1298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74" name="Line 30"/>
            <p:cNvSpPr>
              <a:spLocks noChangeShapeType="1"/>
            </p:cNvSpPr>
            <p:nvPr/>
          </p:nvSpPr>
          <p:spPr bwMode="auto">
            <a:xfrm flipV="1">
              <a:off x="3821" y="960"/>
              <a:ext cx="5" cy="18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7375" name="Picture 31"/>
            <p:cNvPicPr preferRelativeResize="0"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582"/>
              <a:ext cx="15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76" name="Line 32"/>
            <p:cNvSpPr>
              <a:spLocks noChangeShapeType="1"/>
            </p:cNvSpPr>
            <p:nvPr/>
          </p:nvSpPr>
          <p:spPr bwMode="auto">
            <a:xfrm>
              <a:off x="4465" y="1208"/>
              <a:ext cx="0" cy="13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7377" name="Picture 33"/>
            <p:cNvPicPr preferRelativeResize="0"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" y="985"/>
              <a:ext cx="15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8" name="Picture 34"/>
            <p:cNvPicPr preferRelativeResize="0"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7" y="2621"/>
              <a:ext cx="136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79" name="Picture 35"/>
            <p:cNvPicPr preferRelativeResize="0"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1" y="2597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381" name="Freeform 37"/>
            <p:cNvSpPr>
              <a:spLocks/>
            </p:cNvSpPr>
            <p:nvPr/>
          </p:nvSpPr>
          <p:spPr bwMode="auto">
            <a:xfrm>
              <a:off x="3826" y="1059"/>
              <a:ext cx="769" cy="1494"/>
            </a:xfrm>
            <a:custGeom>
              <a:avLst/>
              <a:gdLst>
                <a:gd name="T0" fmla="*/ 15 w 1923"/>
                <a:gd name="T1" fmla="*/ 3390 h 3735"/>
                <a:gd name="T2" fmla="*/ 45 w 1923"/>
                <a:gd name="T3" fmla="*/ 3135 h 3735"/>
                <a:gd name="T4" fmla="*/ 75 w 1923"/>
                <a:gd name="T5" fmla="*/ 2970 h 3735"/>
                <a:gd name="T6" fmla="*/ 105 w 1923"/>
                <a:gd name="T7" fmla="*/ 2820 h 3735"/>
                <a:gd name="T8" fmla="*/ 135 w 1923"/>
                <a:gd name="T9" fmla="*/ 2700 h 3735"/>
                <a:gd name="T10" fmla="*/ 165 w 1923"/>
                <a:gd name="T11" fmla="*/ 2595 h 3735"/>
                <a:gd name="T12" fmla="*/ 195 w 1923"/>
                <a:gd name="T13" fmla="*/ 2505 h 3735"/>
                <a:gd name="T14" fmla="*/ 240 w 1923"/>
                <a:gd name="T15" fmla="*/ 2415 h 3735"/>
                <a:gd name="T16" fmla="*/ 270 w 1923"/>
                <a:gd name="T17" fmla="*/ 2325 h 3735"/>
                <a:gd name="T18" fmla="*/ 300 w 1923"/>
                <a:gd name="T19" fmla="*/ 2235 h 3735"/>
                <a:gd name="T20" fmla="*/ 330 w 1923"/>
                <a:gd name="T21" fmla="*/ 2160 h 3735"/>
                <a:gd name="T22" fmla="*/ 360 w 1923"/>
                <a:gd name="T23" fmla="*/ 2100 h 3735"/>
                <a:gd name="T24" fmla="*/ 390 w 1923"/>
                <a:gd name="T25" fmla="*/ 2025 h 3735"/>
                <a:gd name="T26" fmla="*/ 420 w 1923"/>
                <a:gd name="T27" fmla="*/ 1950 h 3735"/>
                <a:gd name="T28" fmla="*/ 465 w 1923"/>
                <a:gd name="T29" fmla="*/ 1890 h 3735"/>
                <a:gd name="T30" fmla="*/ 495 w 1923"/>
                <a:gd name="T31" fmla="*/ 1830 h 3735"/>
                <a:gd name="T32" fmla="*/ 525 w 1923"/>
                <a:gd name="T33" fmla="*/ 1770 h 3735"/>
                <a:gd name="T34" fmla="*/ 555 w 1923"/>
                <a:gd name="T35" fmla="*/ 1710 h 3735"/>
                <a:gd name="T36" fmla="*/ 586 w 1923"/>
                <a:gd name="T37" fmla="*/ 1650 h 3735"/>
                <a:gd name="T38" fmla="*/ 616 w 1923"/>
                <a:gd name="T39" fmla="*/ 1605 h 3735"/>
                <a:gd name="T40" fmla="*/ 646 w 1923"/>
                <a:gd name="T41" fmla="*/ 1545 h 3735"/>
                <a:gd name="T42" fmla="*/ 691 w 1923"/>
                <a:gd name="T43" fmla="*/ 1500 h 3735"/>
                <a:gd name="T44" fmla="*/ 721 w 1923"/>
                <a:gd name="T45" fmla="*/ 1440 h 3735"/>
                <a:gd name="T46" fmla="*/ 751 w 1923"/>
                <a:gd name="T47" fmla="*/ 1395 h 3735"/>
                <a:gd name="T48" fmla="*/ 781 w 1923"/>
                <a:gd name="T49" fmla="*/ 1335 h 3735"/>
                <a:gd name="T50" fmla="*/ 811 w 1923"/>
                <a:gd name="T51" fmla="*/ 1290 h 3735"/>
                <a:gd name="T52" fmla="*/ 841 w 1923"/>
                <a:gd name="T53" fmla="*/ 1245 h 3735"/>
                <a:gd name="T54" fmla="*/ 871 w 1923"/>
                <a:gd name="T55" fmla="*/ 1200 h 3735"/>
                <a:gd name="T56" fmla="*/ 916 w 1923"/>
                <a:gd name="T57" fmla="*/ 1155 h 3735"/>
                <a:gd name="T58" fmla="*/ 946 w 1923"/>
                <a:gd name="T59" fmla="*/ 1110 h 3735"/>
                <a:gd name="T60" fmla="*/ 976 w 1923"/>
                <a:gd name="T61" fmla="*/ 1065 h 3735"/>
                <a:gd name="T62" fmla="*/ 1006 w 1923"/>
                <a:gd name="T63" fmla="*/ 1020 h 3735"/>
                <a:gd name="T64" fmla="*/ 1036 w 1923"/>
                <a:gd name="T65" fmla="*/ 975 h 3735"/>
                <a:gd name="T66" fmla="*/ 1066 w 1923"/>
                <a:gd name="T67" fmla="*/ 945 h 3735"/>
                <a:gd name="T68" fmla="*/ 1096 w 1923"/>
                <a:gd name="T69" fmla="*/ 900 h 3735"/>
                <a:gd name="T70" fmla="*/ 1141 w 1923"/>
                <a:gd name="T71" fmla="*/ 855 h 3735"/>
                <a:gd name="T72" fmla="*/ 1171 w 1923"/>
                <a:gd name="T73" fmla="*/ 810 h 3735"/>
                <a:gd name="T74" fmla="*/ 1202 w 1923"/>
                <a:gd name="T75" fmla="*/ 780 h 3735"/>
                <a:gd name="T76" fmla="*/ 1232 w 1923"/>
                <a:gd name="T77" fmla="*/ 735 h 3735"/>
                <a:gd name="T78" fmla="*/ 1262 w 1923"/>
                <a:gd name="T79" fmla="*/ 705 h 3735"/>
                <a:gd name="T80" fmla="*/ 1292 w 1923"/>
                <a:gd name="T81" fmla="*/ 660 h 3735"/>
                <a:gd name="T82" fmla="*/ 1322 w 1923"/>
                <a:gd name="T83" fmla="*/ 630 h 3735"/>
                <a:gd name="T84" fmla="*/ 1367 w 1923"/>
                <a:gd name="T85" fmla="*/ 585 h 3735"/>
                <a:gd name="T86" fmla="*/ 1397 w 1923"/>
                <a:gd name="T87" fmla="*/ 555 h 3735"/>
                <a:gd name="T88" fmla="*/ 1427 w 1923"/>
                <a:gd name="T89" fmla="*/ 510 h 3735"/>
                <a:gd name="T90" fmla="*/ 1457 w 1923"/>
                <a:gd name="T91" fmla="*/ 480 h 3735"/>
                <a:gd name="T92" fmla="*/ 1487 w 1923"/>
                <a:gd name="T93" fmla="*/ 435 h 3735"/>
                <a:gd name="T94" fmla="*/ 1517 w 1923"/>
                <a:gd name="T95" fmla="*/ 405 h 3735"/>
                <a:gd name="T96" fmla="*/ 1547 w 1923"/>
                <a:gd name="T97" fmla="*/ 375 h 3735"/>
                <a:gd name="T98" fmla="*/ 1592 w 1923"/>
                <a:gd name="T99" fmla="*/ 330 h 3735"/>
                <a:gd name="T100" fmla="*/ 1622 w 1923"/>
                <a:gd name="T101" fmla="*/ 300 h 3735"/>
                <a:gd name="T102" fmla="*/ 1652 w 1923"/>
                <a:gd name="T103" fmla="*/ 270 h 3735"/>
                <a:gd name="T104" fmla="*/ 1682 w 1923"/>
                <a:gd name="T105" fmla="*/ 240 h 3735"/>
                <a:gd name="T106" fmla="*/ 1712 w 1923"/>
                <a:gd name="T107" fmla="*/ 195 h 3735"/>
                <a:gd name="T108" fmla="*/ 1742 w 1923"/>
                <a:gd name="T109" fmla="*/ 165 h 3735"/>
                <a:gd name="T110" fmla="*/ 1772 w 1923"/>
                <a:gd name="T111" fmla="*/ 135 h 3735"/>
                <a:gd name="T112" fmla="*/ 1818 w 1923"/>
                <a:gd name="T113" fmla="*/ 105 h 3735"/>
                <a:gd name="T114" fmla="*/ 1848 w 1923"/>
                <a:gd name="T115" fmla="*/ 75 h 3735"/>
                <a:gd name="T116" fmla="*/ 1878 w 1923"/>
                <a:gd name="T117" fmla="*/ 45 h 3735"/>
                <a:gd name="T118" fmla="*/ 1908 w 1923"/>
                <a:gd name="T119" fmla="*/ 15 h 3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23" h="3735">
                  <a:moveTo>
                    <a:pt x="0" y="3735"/>
                  </a:moveTo>
                  <a:lnTo>
                    <a:pt x="15" y="3390"/>
                  </a:lnTo>
                  <a:lnTo>
                    <a:pt x="30" y="3240"/>
                  </a:lnTo>
                  <a:lnTo>
                    <a:pt x="45" y="3135"/>
                  </a:lnTo>
                  <a:lnTo>
                    <a:pt x="60" y="3045"/>
                  </a:lnTo>
                  <a:lnTo>
                    <a:pt x="75" y="2970"/>
                  </a:lnTo>
                  <a:lnTo>
                    <a:pt x="90" y="2895"/>
                  </a:lnTo>
                  <a:lnTo>
                    <a:pt x="105" y="2820"/>
                  </a:lnTo>
                  <a:lnTo>
                    <a:pt x="120" y="2760"/>
                  </a:lnTo>
                  <a:lnTo>
                    <a:pt x="135" y="2700"/>
                  </a:lnTo>
                  <a:lnTo>
                    <a:pt x="150" y="2655"/>
                  </a:lnTo>
                  <a:lnTo>
                    <a:pt x="165" y="2595"/>
                  </a:lnTo>
                  <a:lnTo>
                    <a:pt x="180" y="2550"/>
                  </a:lnTo>
                  <a:lnTo>
                    <a:pt x="195" y="2505"/>
                  </a:lnTo>
                  <a:lnTo>
                    <a:pt x="225" y="2445"/>
                  </a:lnTo>
                  <a:lnTo>
                    <a:pt x="240" y="2415"/>
                  </a:lnTo>
                  <a:lnTo>
                    <a:pt x="255" y="2370"/>
                  </a:lnTo>
                  <a:lnTo>
                    <a:pt x="270" y="2325"/>
                  </a:lnTo>
                  <a:lnTo>
                    <a:pt x="285" y="2280"/>
                  </a:lnTo>
                  <a:lnTo>
                    <a:pt x="300" y="2235"/>
                  </a:lnTo>
                  <a:lnTo>
                    <a:pt x="315" y="2205"/>
                  </a:lnTo>
                  <a:lnTo>
                    <a:pt x="330" y="2160"/>
                  </a:lnTo>
                  <a:lnTo>
                    <a:pt x="345" y="2130"/>
                  </a:lnTo>
                  <a:lnTo>
                    <a:pt x="360" y="2100"/>
                  </a:lnTo>
                  <a:lnTo>
                    <a:pt x="375" y="2055"/>
                  </a:lnTo>
                  <a:lnTo>
                    <a:pt x="390" y="2025"/>
                  </a:lnTo>
                  <a:lnTo>
                    <a:pt x="405" y="1995"/>
                  </a:lnTo>
                  <a:lnTo>
                    <a:pt x="420" y="1950"/>
                  </a:lnTo>
                  <a:lnTo>
                    <a:pt x="450" y="1920"/>
                  </a:lnTo>
                  <a:lnTo>
                    <a:pt x="465" y="1890"/>
                  </a:lnTo>
                  <a:lnTo>
                    <a:pt x="480" y="1860"/>
                  </a:lnTo>
                  <a:lnTo>
                    <a:pt x="495" y="1830"/>
                  </a:lnTo>
                  <a:lnTo>
                    <a:pt x="510" y="1800"/>
                  </a:lnTo>
                  <a:lnTo>
                    <a:pt x="525" y="1770"/>
                  </a:lnTo>
                  <a:lnTo>
                    <a:pt x="540" y="1740"/>
                  </a:lnTo>
                  <a:lnTo>
                    <a:pt x="555" y="1710"/>
                  </a:lnTo>
                  <a:lnTo>
                    <a:pt x="571" y="1680"/>
                  </a:lnTo>
                  <a:lnTo>
                    <a:pt x="586" y="1650"/>
                  </a:lnTo>
                  <a:lnTo>
                    <a:pt x="601" y="1620"/>
                  </a:lnTo>
                  <a:lnTo>
                    <a:pt x="616" y="1605"/>
                  </a:lnTo>
                  <a:lnTo>
                    <a:pt x="631" y="1575"/>
                  </a:lnTo>
                  <a:lnTo>
                    <a:pt x="646" y="1545"/>
                  </a:lnTo>
                  <a:lnTo>
                    <a:pt x="676" y="1515"/>
                  </a:lnTo>
                  <a:lnTo>
                    <a:pt x="691" y="1500"/>
                  </a:lnTo>
                  <a:lnTo>
                    <a:pt x="706" y="1470"/>
                  </a:lnTo>
                  <a:lnTo>
                    <a:pt x="721" y="1440"/>
                  </a:lnTo>
                  <a:lnTo>
                    <a:pt x="736" y="1410"/>
                  </a:lnTo>
                  <a:lnTo>
                    <a:pt x="751" y="1395"/>
                  </a:lnTo>
                  <a:lnTo>
                    <a:pt x="766" y="1365"/>
                  </a:lnTo>
                  <a:lnTo>
                    <a:pt x="781" y="1335"/>
                  </a:lnTo>
                  <a:lnTo>
                    <a:pt x="796" y="1320"/>
                  </a:lnTo>
                  <a:lnTo>
                    <a:pt x="811" y="1290"/>
                  </a:lnTo>
                  <a:lnTo>
                    <a:pt x="826" y="1275"/>
                  </a:lnTo>
                  <a:lnTo>
                    <a:pt x="841" y="1245"/>
                  </a:lnTo>
                  <a:lnTo>
                    <a:pt x="856" y="1230"/>
                  </a:lnTo>
                  <a:lnTo>
                    <a:pt x="871" y="1200"/>
                  </a:lnTo>
                  <a:lnTo>
                    <a:pt x="901" y="1170"/>
                  </a:lnTo>
                  <a:lnTo>
                    <a:pt x="916" y="1155"/>
                  </a:lnTo>
                  <a:lnTo>
                    <a:pt x="931" y="1125"/>
                  </a:lnTo>
                  <a:lnTo>
                    <a:pt x="946" y="1110"/>
                  </a:lnTo>
                  <a:lnTo>
                    <a:pt x="961" y="1095"/>
                  </a:lnTo>
                  <a:lnTo>
                    <a:pt x="976" y="1065"/>
                  </a:lnTo>
                  <a:lnTo>
                    <a:pt x="991" y="1050"/>
                  </a:lnTo>
                  <a:lnTo>
                    <a:pt x="1006" y="1020"/>
                  </a:lnTo>
                  <a:lnTo>
                    <a:pt x="1021" y="1005"/>
                  </a:lnTo>
                  <a:lnTo>
                    <a:pt x="1036" y="975"/>
                  </a:lnTo>
                  <a:lnTo>
                    <a:pt x="1051" y="960"/>
                  </a:lnTo>
                  <a:lnTo>
                    <a:pt x="1066" y="945"/>
                  </a:lnTo>
                  <a:lnTo>
                    <a:pt x="1081" y="915"/>
                  </a:lnTo>
                  <a:lnTo>
                    <a:pt x="1096" y="900"/>
                  </a:lnTo>
                  <a:lnTo>
                    <a:pt x="1111" y="870"/>
                  </a:lnTo>
                  <a:lnTo>
                    <a:pt x="1141" y="855"/>
                  </a:lnTo>
                  <a:lnTo>
                    <a:pt x="1156" y="840"/>
                  </a:lnTo>
                  <a:lnTo>
                    <a:pt x="1171" y="810"/>
                  </a:lnTo>
                  <a:lnTo>
                    <a:pt x="1186" y="795"/>
                  </a:lnTo>
                  <a:lnTo>
                    <a:pt x="1202" y="780"/>
                  </a:lnTo>
                  <a:lnTo>
                    <a:pt x="1217" y="750"/>
                  </a:lnTo>
                  <a:lnTo>
                    <a:pt x="1232" y="735"/>
                  </a:lnTo>
                  <a:lnTo>
                    <a:pt x="1247" y="720"/>
                  </a:lnTo>
                  <a:lnTo>
                    <a:pt x="1262" y="705"/>
                  </a:lnTo>
                  <a:lnTo>
                    <a:pt x="1277" y="675"/>
                  </a:lnTo>
                  <a:lnTo>
                    <a:pt x="1292" y="660"/>
                  </a:lnTo>
                  <a:lnTo>
                    <a:pt x="1307" y="645"/>
                  </a:lnTo>
                  <a:lnTo>
                    <a:pt x="1322" y="630"/>
                  </a:lnTo>
                  <a:lnTo>
                    <a:pt x="1337" y="600"/>
                  </a:lnTo>
                  <a:lnTo>
                    <a:pt x="1367" y="585"/>
                  </a:lnTo>
                  <a:lnTo>
                    <a:pt x="1382" y="570"/>
                  </a:lnTo>
                  <a:lnTo>
                    <a:pt x="1397" y="555"/>
                  </a:lnTo>
                  <a:lnTo>
                    <a:pt x="1412" y="525"/>
                  </a:lnTo>
                  <a:lnTo>
                    <a:pt x="1427" y="510"/>
                  </a:lnTo>
                  <a:lnTo>
                    <a:pt x="1442" y="495"/>
                  </a:lnTo>
                  <a:lnTo>
                    <a:pt x="1457" y="480"/>
                  </a:lnTo>
                  <a:lnTo>
                    <a:pt x="1472" y="465"/>
                  </a:lnTo>
                  <a:lnTo>
                    <a:pt x="1487" y="435"/>
                  </a:lnTo>
                  <a:lnTo>
                    <a:pt x="1502" y="420"/>
                  </a:lnTo>
                  <a:lnTo>
                    <a:pt x="1517" y="405"/>
                  </a:lnTo>
                  <a:lnTo>
                    <a:pt x="1532" y="390"/>
                  </a:lnTo>
                  <a:lnTo>
                    <a:pt x="1547" y="375"/>
                  </a:lnTo>
                  <a:lnTo>
                    <a:pt x="1577" y="360"/>
                  </a:lnTo>
                  <a:lnTo>
                    <a:pt x="1592" y="330"/>
                  </a:lnTo>
                  <a:lnTo>
                    <a:pt x="1607" y="315"/>
                  </a:lnTo>
                  <a:lnTo>
                    <a:pt x="1622" y="300"/>
                  </a:lnTo>
                  <a:lnTo>
                    <a:pt x="1637" y="285"/>
                  </a:lnTo>
                  <a:lnTo>
                    <a:pt x="1652" y="270"/>
                  </a:lnTo>
                  <a:lnTo>
                    <a:pt x="1667" y="255"/>
                  </a:lnTo>
                  <a:lnTo>
                    <a:pt x="1682" y="240"/>
                  </a:lnTo>
                  <a:lnTo>
                    <a:pt x="1697" y="225"/>
                  </a:lnTo>
                  <a:lnTo>
                    <a:pt x="1712" y="195"/>
                  </a:lnTo>
                  <a:lnTo>
                    <a:pt x="1727" y="180"/>
                  </a:lnTo>
                  <a:lnTo>
                    <a:pt x="1742" y="165"/>
                  </a:lnTo>
                  <a:lnTo>
                    <a:pt x="1757" y="150"/>
                  </a:lnTo>
                  <a:lnTo>
                    <a:pt x="1772" y="135"/>
                  </a:lnTo>
                  <a:lnTo>
                    <a:pt x="1787" y="120"/>
                  </a:lnTo>
                  <a:lnTo>
                    <a:pt x="1818" y="105"/>
                  </a:lnTo>
                  <a:lnTo>
                    <a:pt x="1833" y="90"/>
                  </a:lnTo>
                  <a:lnTo>
                    <a:pt x="1848" y="75"/>
                  </a:lnTo>
                  <a:lnTo>
                    <a:pt x="1863" y="60"/>
                  </a:lnTo>
                  <a:lnTo>
                    <a:pt x="1878" y="45"/>
                  </a:lnTo>
                  <a:lnTo>
                    <a:pt x="1893" y="30"/>
                  </a:lnTo>
                  <a:lnTo>
                    <a:pt x="1908" y="15"/>
                  </a:lnTo>
                  <a:lnTo>
                    <a:pt x="1923" y="0"/>
                  </a:lnTo>
                </a:path>
              </a:pathLst>
            </a:custGeom>
            <a:noFill/>
            <a:ln w="25400" cap="flat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57382" name="Picture 38"/>
            <p:cNvPicPr preferRelativeResize="0"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935"/>
              <a:ext cx="54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7384" name="Object 40"/>
            <p:cNvGraphicFramePr>
              <a:graphicFrameLocks noChangeAspect="1"/>
            </p:cNvGraphicFramePr>
            <p:nvPr/>
          </p:nvGraphicFramePr>
          <p:xfrm>
            <a:off x="3824" y="2840"/>
            <a:ext cx="713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6" name="Equation" r:id="rId22" imgW="952087" imgH="317362" progId="Equation.DSMT4">
                    <p:embed/>
                  </p:oleObj>
                </mc:Choice>
                <mc:Fallback>
                  <p:oleObj name="Equation" r:id="rId22" imgW="952087" imgH="317362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840"/>
                          <a:ext cx="713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5" name="Object 41"/>
            <p:cNvGraphicFramePr>
              <a:graphicFrameLocks noChangeAspect="1"/>
            </p:cNvGraphicFramePr>
            <p:nvPr/>
          </p:nvGraphicFramePr>
          <p:xfrm>
            <a:off x="4195" y="1026"/>
            <a:ext cx="18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7" name="Equation" r:id="rId24" imgW="241195" imgH="253890" progId="Equation.DSMT4">
                    <p:embed/>
                  </p:oleObj>
                </mc:Choice>
                <mc:Fallback>
                  <p:oleObj name="Equation" r:id="rId24" imgW="241195" imgH="25389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026"/>
                          <a:ext cx="180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6" name="Object 42"/>
            <p:cNvGraphicFramePr>
              <a:graphicFrameLocks noChangeAspect="1"/>
            </p:cNvGraphicFramePr>
            <p:nvPr/>
          </p:nvGraphicFramePr>
          <p:xfrm>
            <a:off x="4428" y="1135"/>
            <a:ext cx="9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8" name="Equation" r:id="rId26" imgW="126780" imgH="164814" progId="Equation.DSMT4">
                    <p:embed/>
                  </p:oleObj>
                </mc:Choice>
                <mc:Fallback>
                  <p:oleObj name="Equation" r:id="rId26" imgW="126780" imgH="164814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1135"/>
                          <a:ext cx="94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87" name="Object 43"/>
            <p:cNvGraphicFramePr>
              <a:graphicFrameLocks noChangeAspect="1"/>
            </p:cNvGraphicFramePr>
            <p:nvPr/>
          </p:nvGraphicFramePr>
          <p:xfrm>
            <a:off x="3778" y="2525"/>
            <a:ext cx="94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779" name="Equation" r:id="rId28" imgW="126780" imgH="164814" progId="Equation.DSMT4">
                    <p:embed/>
                  </p:oleObj>
                </mc:Choice>
                <mc:Fallback>
                  <p:oleObj name="Equation" r:id="rId28" imgW="126780" imgH="164814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8" y="2525"/>
                          <a:ext cx="94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143661"/>
              </p:ext>
            </p:extLst>
          </p:nvPr>
        </p:nvGraphicFramePr>
        <p:xfrm>
          <a:off x="755576" y="1196752"/>
          <a:ext cx="2095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8" r:id="rId3" imgW="2095500" imgH="609600" progId="Equation.DSMT4">
                  <p:embed/>
                </p:oleObj>
              </mc:Choice>
              <mc:Fallback>
                <p:oleObj r:id="rId3" imgW="2095500" imgH="609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2095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96283"/>
              </p:ext>
            </p:extLst>
          </p:nvPr>
        </p:nvGraphicFramePr>
        <p:xfrm>
          <a:off x="683568" y="1916832"/>
          <a:ext cx="7877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19" r:id="rId5" imgW="7874000" imgH="685800" progId="Equation.DSMT4">
                  <p:embed/>
                </p:oleObj>
              </mc:Choice>
              <mc:Fallback>
                <p:oleObj r:id="rId5" imgW="7874000" imgH="685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16832"/>
                        <a:ext cx="78771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Rectangle 4"/>
              <p:cNvSpPr>
                <a:spLocks noChangeArrowheads="1"/>
              </p:cNvSpPr>
              <p:nvPr/>
            </p:nvSpPr>
            <p:spPr bwMode="auto">
              <a:xfrm>
                <a:off x="539552" y="404664"/>
                <a:ext cx="785958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dirty="0" smtClean="0"/>
                  <a:t>对于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空间曲线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𝝍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𝝌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r>
                  <a:rPr lang="en-US" altLang="zh-CN" dirty="0" smtClean="0"/>
                  <a:t> </a:t>
                </a:r>
                <a:endParaRPr lang="en-US" altLang="zh-CN" sz="2400" b="0" dirty="0"/>
              </a:p>
            </p:txBody>
          </p:sp>
        </mc:Choice>
        <mc:Fallback xmlns="">
          <p:sp>
            <p:nvSpPr>
              <p:cNvPr id="5632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04664"/>
                <a:ext cx="7859587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629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342" name="Group 22"/>
          <p:cNvGrpSpPr>
            <a:grpSpLocks/>
          </p:cNvGrpSpPr>
          <p:nvPr/>
        </p:nvGrpSpPr>
        <p:grpSpPr bwMode="auto">
          <a:xfrm>
            <a:off x="611560" y="3140968"/>
            <a:ext cx="7489825" cy="628650"/>
            <a:chOff x="385" y="1764"/>
            <a:chExt cx="4718" cy="396"/>
          </a:xfrm>
        </p:grpSpPr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1422" y="1776"/>
            <a:ext cx="76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0" r:id="rId8" imgW="1219200" imgH="609600" progId="Equation.DSMT4">
                    <p:embed/>
                  </p:oleObj>
                </mc:Choice>
                <mc:Fallback>
                  <p:oleObj r:id="rId8" imgW="1219200" imgH="6096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1776"/>
                          <a:ext cx="76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2712" y="1848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1" r:id="rId10" imgW="266469" imgH="291847" progId="Equation.DSMT4">
                    <p:embed/>
                  </p:oleObj>
                </mc:Choice>
                <mc:Fallback>
                  <p:oleObj r:id="rId10" imgW="266469" imgH="291847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848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6" name="Object 6"/>
            <p:cNvGraphicFramePr>
              <a:graphicFrameLocks noChangeAspect="1"/>
            </p:cNvGraphicFramePr>
            <p:nvPr/>
          </p:nvGraphicFramePr>
          <p:xfrm>
            <a:off x="3597" y="1776"/>
            <a:ext cx="150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2" r:id="rId12" imgW="2387600" imgH="469900" progId="Equation.DSMT4">
                    <p:embed/>
                  </p:oleObj>
                </mc:Choice>
                <mc:Fallback>
                  <p:oleObj r:id="rId12" imgW="2387600" imgH="4699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1776"/>
                          <a:ext cx="150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385" y="1767"/>
              <a:ext cx="11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</a:rPr>
                <a:t>3   </a:t>
              </a:r>
              <a:r>
                <a:rPr lang="zh-CN" altLang="en-US" dirty="0">
                  <a:cs typeface="Times New Roman" panose="02020603050405020304" pitchFamily="18" charset="0"/>
                </a:rPr>
                <a:t>计算  </a:t>
              </a:r>
              <a:endParaRPr lang="zh-CN" altLang="en-US" sz="2400" b="0" dirty="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2164" y="1764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其中   </a:t>
              </a:r>
              <a:endParaRPr lang="zh-CN" altLang="en-US" sz="2400" b="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2830" y="1767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为球面  </a:t>
              </a:r>
              <a:endParaRPr lang="zh-CN" altLang="en-US" sz="2400" b="0"/>
            </a:p>
          </p:txBody>
        </p:sp>
      </p:grpSp>
      <p:grpSp>
        <p:nvGrpSpPr>
          <p:cNvPr id="56343" name="Group 23"/>
          <p:cNvGrpSpPr>
            <a:grpSpLocks/>
          </p:cNvGrpSpPr>
          <p:nvPr/>
        </p:nvGrpSpPr>
        <p:grpSpPr bwMode="auto">
          <a:xfrm>
            <a:off x="611560" y="3789040"/>
            <a:ext cx="5443537" cy="519112"/>
            <a:chOff x="357" y="2205"/>
            <a:chExt cx="3429" cy="327"/>
          </a:xfrm>
        </p:grpSpPr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357" y="2205"/>
              <a:ext cx="34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被平面                      所截得的圆周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56333" name="Object 13"/>
            <p:cNvGraphicFramePr>
              <a:graphicFrameLocks noChangeAspect="1"/>
            </p:cNvGraphicFramePr>
            <p:nvPr/>
          </p:nvGraphicFramePr>
          <p:xfrm>
            <a:off x="1117" y="2263"/>
            <a:ext cx="11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23" r:id="rId14" imgW="1815312" imgH="393529" progId="Equation.DSMT4">
                    <p:embed/>
                  </p:oleObj>
                </mc:Choice>
                <mc:Fallback>
                  <p:oleObj r:id="rId14" imgW="1815312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263"/>
                          <a:ext cx="11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611560" y="4509120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由对称性知   </a:t>
            </a:r>
          </a:p>
        </p:txBody>
      </p:sp>
      <p:graphicFrame>
        <p:nvGraphicFramePr>
          <p:cNvPr id="563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36848"/>
              </p:ext>
            </p:extLst>
          </p:nvPr>
        </p:nvGraphicFramePr>
        <p:xfrm>
          <a:off x="2555776" y="5229200"/>
          <a:ext cx="3857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4" r:id="rId16" imgW="3860800" imgH="609600" progId="Equation.DSMT4">
                  <p:embed/>
                </p:oleObj>
              </mc:Choice>
              <mc:Fallback>
                <p:oleObj r:id="rId16" imgW="3860800" imgH="6096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5229200"/>
                        <a:ext cx="38576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467544" y="5949280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所以   </a:t>
            </a: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70223"/>
              </p:ext>
            </p:extLst>
          </p:nvPr>
        </p:nvGraphicFramePr>
        <p:xfrm>
          <a:off x="1403648" y="5805264"/>
          <a:ext cx="7096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5" name="Equation" r:id="rId18" imgW="7099300" imgH="889000" progId="Equation.DSMT4">
                  <p:embed/>
                </p:oleObj>
              </mc:Choice>
              <mc:Fallback>
                <p:oleObj name="Equation" r:id="rId18" imgW="70993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5805264"/>
                        <a:ext cx="70961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233476" y="1196752"/>
                <a:ext cx="2232855" cy="299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en-US" altLang="zh-CN" sz="1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altLang="zh-CN" sz="16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76" y="1196752"/>
                <a:ext cx="2232855" cy="299506"/>
              </a:xfrm>
              <a:prstGeom prst="rect">
                <a:avLst/>
              </a:prstGeom>
              <a:blipFill rotWithShape="0">
                <a:blip r:embed="rId20"/>
                <a:stretch>
                  <a:fillRect l="-3005" b="-22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70" name="Group 46"/>
          <p:cNvGrpSpPr>
            <a:grpSpLocks/>
          </p:cNvGrpSpPr>
          <p:nvPr/>
        </p:nvGrpSpPr>
        <p:grpSpPr bwMode="auto">
          <a:xfrm>
            <a:off x="4644008" y="620688"/>
            <a:ext cx="4113213" cy="534988"/>
            <a:chOff x="356" y="2912"/>
            <a:chExt cx="2591" cy="337"/>
          </a:xfrm>
        </p:grpSpPr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56" y="2922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线密度为  </a:t>
              </a:r>
              <a:endParaRPr lang="zh-CN" altLang="en-US" sz="2400" b="0"/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1912" y="2957"/>
            <a:ext cx="69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2" r:id="rId3" imgW="1104900" imgH="393700" progId="Equation.DSMT4">
                    <p:embed/>
                  </p:oleObj>
                </mc:Choice>
                <mc:Fallback>
                  <p:oleObj r:id="rId3" imgW="11049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957"/>
                          <a:ext cx="69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550" y="2912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 </a:t>
              </a:r>
              <a:endParaRPr lang="zh-CN" altLang="en-US" sz="2400" b="0"/>
            </a:p>
          </p:txBody>
        </p:sp>
      </p:grp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827584" y="1412776"/>
            <a:ext cx="68564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曲线状物体对于 </a:t>
            </a:r>
            <a:r>
              <a:rPr lang="en-US" altLang="zh-CN" i="1" dirty="0"/>
              <a:t>x 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zh-CN" altLang="en-US" dirty="0"/>
              <a:t>轴的转动惯量分别为  </a:t>
            </a:r>
          </a:p>
        </p:txBody>
      </p:sp>
      <p:sp>
        <p:nvSpPr>
          <p:cNvPr id="52264" name="Rectangle 40"/>
          <p:cNvSpPr>
            <a:spLocks noChangeArrowheads="1"/>
          </p:cNvSpPr>
          <p:nvPr/>
        </p:nvSpPr>
        <p:spPr bwMode="auto">
          <a:xfrm>
            <a:off x="755576" y="620688"/>
            <a:ext cx="393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注 </a:t>
            </a:r>
            <a:r>
              <a:rPr lang="zh-CN" altLang="en-US" dirty="0"/>
              <a:t>由第一型曲线积分的 </a:t>
            </a:r>
          </a:p>
        </p:txBody>
      </p: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1187624" y="2492896"/>
            <a:ext cx="6353175" cy="609600"/>
            <a:chOff x="828" y="375"/>
            <a:chExt cx="4002" cy="384"/>
          </a:xfrm>
        </p:grpSpPr>
        <p:graphicFrame>
          <p:nvGraphicFramePr>
            <p:cNvPr id="35" name="Object 17"/>
            <p:cNvGraphicFramePr>
              <a:graphicFrameLocks noChangeAspect="1"/>
            </p:cNvGraphicFramePr>
            <p:nvPr/>
          </p:nvGraphicFramePr>
          <p:xfrm>
            <a:off x="828" y="375"/>
            <a:ext cx="18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3" r:id="rId5" imgW="2895600" imgH="609600" progId="Equation.DSMT4">
                    <p:embed/>
                  </p:oleObj>
                </mc:Choice>
                <mc:Fallback>
                  <p:oleObj r:id="rId5" imgW="2895600" imgH="60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375"/>
                          <a:ext cx="182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8"/>
            <p:cNvGraphicFramePr>
              <a:graphicFrameLocks noChangeAspect="1"/>
            </p:cNvGraphicFramePr>
            <p:nvPr/>
          </p:nvGraphicFramePr>
          <p:xfrm>
            <a:off x="3000" y="375"/>
            <a:ext cx="183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04" r:id="rId7" imgW="2908300" imgH="609600" progId="Equation.DSMT4">
                    <p:embed/>
                  </p:oleObj>
                </mc:Choice>
                <mc:Fallback>
                  <p:oleObj r:id="rId7" imgW="2908300" imgH="60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" y="375"/>
                          <a:ext cx="183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1952" y="375"/>
              <a:ext cx="10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latin typeface="宋体" panose="02010600030101010101" pitchFamily="2" charset="-122"/>
                </a:rPr>
                <a:t>      </a:t>
              </a:r>
              <a:r>
                <a:rPr lang="zh-CN" altLang="en-US" dirty="0">
                  <a:latin typeface="宋体" panose="02010600030101010101" pitchFamily="2" charset="-122"/>
                </a:rPr>
                <a:t>和</a:t>
              </a:r>
              <a:endParaRPr lang="zh-CN" alt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27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5" name="Group 5"/>
          <p:cNvGrpSpPr>
            <a:grpSpLocks/>
          </p:cNvGrpSpPr>
          <p:nvPr/>
        </p:nvGrpSpPr>
        <p:grpSpPr bwMode="auto">
          <a:xfrm>
            <a:off x="611560" y="908720"/>
            <a:ext cx="6919912" cy="962025"/>
            <a:chOff x="340" y="346"/>
            <a:chExt cx="4359" cy="606"/>
          </a:xfrm>
        </p:grpSpPr>
        <p:sp>
          <p:nvSpPr>
            <p:cNvPr id="51203" name="Rectangle 3"/>
            <p:cNvSpPr>
              <a:spLocks noChangeArrowheads="1"/>
            </p:cNvSpPr>
            <p:nvPr/>
          </p:nvSpPr>
          <p:spPr bwMode="auto">
            <a:xfrm>
              <a:off x="340" y="472"/>
              <a:ext cx="16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4 </a:t>
              </a:r>
              <a:r>
                <a:rPr lang="zh-CN" altLang="en-US" dirty="0"/>
                <a:t>求线密度为</a:t>
              </a:r>
              <a:endParaRPr lang="zh-CN" altLang="en-US" sz="2400" b="0" dirty="0"/>
            </a:p>
          </p:txBody>
        </p:sp>
        <p:graphicFrame>
          <p:nvGraphicFramePr>
            <p:cNvPr id="51202" name="Object 2"/>
            <p:cNvGraphicFramePr>
              <a:graphicFrameLocks noChangeAspect="1"/>
            </p:cNvGraphicFramePr>
            <p:nvPr/>
          </p:nvGraphicFramePr>
          <p:xfrm>
            <a:off x="1927" y="346"/>
            <a:ext cx="1680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3" r:id="rId3" imgW="2667000" imgH="965200" progId="Equation.DSMT4">
                    <p:embed/>
                  </p:oleObj>
                </mc:Choice>
                <mc:Fallback>
                  <p:oleObj r:id="rId3" imgW="2667000" imgH="965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346"/>
                          <a:ext cx="1680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4" name="Rectangle 4"/>
            <p:cNvSpPr>
              <a:spLocks noChangeArrowheads="1"/>
            </p:cNvSpPr>
            <p:nvPr/>
          </p:nvSpPr>
          <p:spPr bwMode="auto">
            <a:xfrm>
              <a:off x="3515" y="482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的曲线段  </a:t>
              </a:r>
              <a:endParaRPr lang="zh-CN" altLang="en-US" sz="2400" b="0"/>
            </a:p>
          </p:txBody>
        </p:sp>
      </p:grpSp>
      <p:graphicFrame>
        <p:nvGraphicFramePr>
          <p:cNvPr id="512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408821"/>
              </p:ext>
            </p:extLst>
          </p:nvPr>
        </p:nvGraphicFramePr>
        <p:xfrm>
          <a:off x="2411760" y="2132856"/>
          <a:ext cx="3057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4" r:id="rId5" imgW="3060700" imgH="393700" progId="Equation.DSMT4">
                  <p:embed/>
                </p:oleObj>
              </mc:Choice>
              <mc:Fallback>
                <p:oleObj r:id="rId5" imgW="30607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132856"/>
                        <a:ext cx="3057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11560" y="2852936"/>
            <a:ext cx="355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对于 </a:t>
            </a:r>
            <a:r>
              <a:rPr lang="en-US" altLang="zh-CN" i="1" dirty="0"/>
              <a:t>y </a:t>
            </a:r>
            <a:r>
              <a:rPr lang="zh-CN" altLang="en-US" dirty="0"/>
              <a:t>轴的转动惯量</a:t>
            </a:r>
            <a:r>
              <a:rPr lang="en-US" altLang="zh-CN" dirty="0"/>
              <a:t>. </a:t>
            </a:r>
            <a:endParaRPr lang="en-US" altLang="zh-CN" sz="2400" b="0" dirty="0"/>
          </a:p>
        </p:txBody>
      </p: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611560" y="3573016"/>
            <a:ext cx="7019925" cy="1038225"/>
            <a:chOff x="385" y="1888"/>
            <a:chExt cx="4422" cy="654"/>
          </a:xfrm>
        </p:grpSpPr>
        <p:graphicFrame>
          <p:nvGraphicFramePr>
            <p:cNvPr id="51210" name="Object 10"/>
            <p:cNvGraphicFramePr>
              <a:graphicFrameLocks noChangeAspect="1"/>
            </p:cNvGraphicFramePr>
            <p:nvPr/>
          </p:nvGraphicFramePr>
          <p:xfrm>
            <a:off x="946" y="1893"/>
            <a:ext cx="1662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5" r:id="rId7" imgW="2641600" imgH="1003300" progId="Equation.DSMT4">
                    <p:embed/>
                  </p:oleObj>
                </mc:Choice>
                <mc:Fallback>
                  <p:oleObj r:id="rId7" imgW="2641600" imgH="1003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893"/>
                          <a:ext cx="1662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2653" y="1888"/>
            <a:ext cx="2154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56" r:id="rId9" imgW="3416300" imgH="1041400" progId="Equation.DSMT4">
                    <p:embed/>
                  </p:oleObj>
                </mc:Choice>
                <mc:Fallback>
                  <p:oleObj r:id="rId9" imgW="3416300" imgH="1041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888"/>
                          <a:ext cx="2154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385" y="202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</a:rPr>
                <a:t>解  </a:t>
              </a:r>
              <a:endParaRPr lang="zh-CN" altLang="en-US" sz="2400" b="0" dirty="0"/>
            </a:p>
          </p:txBody>
        </p:sp>
      </p:grpSp>
      <p:graphicFrame>
        <p:nvGraphicFramePr>
          <p:cNvPr id="512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638158"/>
              </p:ext>
            </p:extLst>
          </p:nvPr>
        </p:nvGraphicFramePr>
        <p:xfrm>
          <a:off x="2051720" y="4797152"/>
          <a:ext cx="34385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7" r:id="rId11" imgW="3441700" imgH="850900" progId="Equation.DSMT4">
                  <p:embed/>
                </p:oleObj>
              </mc:Choice>
              <mc:Fallback>
                <p:oleObj r:id="rId11" imgW="34417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797152"/>
                        <a:ext cx="34385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104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611560" y="1124745"/>
            <a:ext cx="8174038" cy="639764"/>
            <a:chOff x="358" y="862"/>
            <a:chExt cx="5149" cy="403"/>
          </a:xfrm>
        </p:grpSpPr>
        <p:graphicFrame>
          <p:nvGraphicFramePr>
            <p:cNvPr id="5530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32369"/>
                </p:ext>
              </p:extLst>
            </p:nvPr>
          </p:nvGraphicFramePr>
          <p:xfrm>
            <a:off x="1353" y="867"/>
            <a:ext cx="219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90" name="Equation" r:id="rId3" imgW="3479760" imgH="609480" progId="Equation.DSMT4">
                    <p:embed/>
                  </p:oleObj>
                </mc:Choice>
                <mc:Fallback>
                  <p:oleObj name="Equation" r:id="rId3" imgW="3479760" imgH="60948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3" y="867"/>
                          <a:ext cx="2192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358" y="935"/>
              <a:ext cx="11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00FF"/>
                  </a:solidFill>
                </a:rPr>
                <a:t>*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dirty="0"/>
                <a:t>计算   </a:t>
              </a:r>
              <a:endParaRPr lang="zh-CN" altLang="en-US" sz="2400" b="0" dirty="0"/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651" y="862"/>
              <a:ext cx="18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/>
                <a:t> </a:t>
              </a:r>
              <a:r>
                <a:rPr lang="zh-CN" altLang="en-US" dirty="0" smtClean="0"/>
                <a:t>其中</a:t>
              </a:r>
              <a:r>
                <a:rPr lang="en-US" altLang="zh-CN" dirty="0" smtClean="0"/>
                <a:t>L</a:t>
              </a:r>
              <a:r>
                <a:rPr lang="zh-CN" altLang="en-US" dirty="0" smtClean="0"/>
                <a:t>为</a:t>
              </a:r>
              <a:r>
                <a:rPr lang="zh-CN" altLang="en-US" dirty="0"/>
                <a:t>内摆线   </a:t>
              </a:r>
              <a:endParaRPr lang="zh-CN" altLang="en-US" sz="2400" b="0" dirty="0"/>
            </a:p>
          </p:txBody>
        </p:sp>
      </p:grpSp>
      <p:graphicFrame>
        <p:nvGraphicFramePr>
          <p:cNvPr id="553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774816"/>
              </p:ext>
            </p:extLst>
          </p:nvPr>
        </p:nvGraphicFramePr>
        <p:xfrm>
          <a:off x="3059832" y="1988840"/>
          <a:ext cx="2387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1" name="Equation" r:id="rId5" imgW="2387520" imgH="520560" progId="Equation.DSMT4">
                  <p:embed/>
                </p:oleObj>
              </mc:Choice>
              <mc:Fallback>
                <p:oleObj name="Equation" r:id="rId5" imgW="2387520" imgH="52056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988840"/>
                        <a:ext cx="2387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11560" y="2636912"/>
            <a:ext cx="277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/>
              <a:t> 由对称性知    </a:t>
            </a:r>
          </a:p>
        </p:txBody>
      </p:sp>
      <p:graphicFrame>
        <p:nvGraphicFramePr>
          <p:cNvPr id="553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670048"/>
              </p:ext>
            </p:extLst>
          </p:nvPr>
        </p:nvGraphicFramePr>
        <p:xfrm>
          <a:off x="3059832" y="3356992"/>
          <a:ext cx="2867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2" r:id="rId7" imgW="2870200" imgH="609600" progId="Equation.DSMT4">
                  <p:embed/>
                </p:oleObj>
              </mc:Choice>
              <mc:Fallback>
                <p:oleObj r:id="rId7" imgW="2870200" imgH="609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356992"/>
                        <a:ext cx="28670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948697"/>
              </p:ext>
            </p:extLst>
          </p:nvPr>
        </p:nvGraphicFramePr>
        <p:xfrm>
          <a:off x="2483768" y="4293096"/>
          <a:ext cx="38004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93" r:id="rId9" imgW="3797300" imgH="1066800" progId="Equation.DSMT4">
                  <p:embed/>
                </p:oleObj>
              </mc:Choice>
              <mc:Fallback>
                <p:oleObj r:id="rId9" imgW="3797300" imgH="1066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293096"/>
                        <a:ext cx="38004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4"/>
          <p:cNvGrpSpPr>
            <a:grpSpLocks/>
          </p:cNvGrpSpPr>
          <p:nvPr/>
        </p:nvGrpSpPr>
        <p:grpSpPr bwMode="auto">
          <a:xfrm>
            <a:off x="899592" y="5661248"/>
            <a:ext cx="4641850" cy="519113"/>
            <a:chOff x="1680" y="1841"/>
            <a:chExt cx="2924" cy="327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1680" y="184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其中 </a:t>
              </a:r>
              <a:endParaRPr lang="zh-CN" altLang="en-US" sz="2400" b="0"/>
            </a:p>
          </p:txBody>
        </p:sp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2204" y="1842"/>
            <a:ext cx="240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94" r:id="rId11" imgW="3810000" imgH="495300" progId="Equation.DSMT4">
                    <p:embed/>
                  </p:oleObj>
                </mc:Choice>
                <mc:Fallback>
                  <p:oleObj r:id="rId11" imgW="3810000" imgH="495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842"/>
                          <a:ext cx="240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735022"/>
              </p:ext>
            </p:extLst>
          </p:nvPr>
        </p:nvGraphicFramePr>
        <p:xfrm>
          <a:off x="2051720" y="1556792"/>
          <a:ext cx="5311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" name="Equation" r:id="rId3" imgW="5308560" imgH="952200" progId="Equation.DSMT4">
                  <p:embed/>
                </p:oleObj>
              </mc:Choice>
              <mc:Fallback>
                <p:oleObj name="Equation" r:id="rId3" imgW="5308560" imgH="9522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556792"/>
                        <a:ext cx="53117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259632" y="3212976"/>
          <a:ext cx="46577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" name="Equation" r:id="rId5" imgW="4660560" imgH="825480" progId="Equation.DSMT4">
                  <p:embed/>
                </p:oleObj>
              </mc:Choice>
              <mc:Fallback>
                <p:oleObj name="Equation" r:id="rId5" imgW="4660560" imgH="82548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212976"/>
                        <a:ext cx="46577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619672" y="4149080"/>
          <a:ext cx="39116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" name="Equation" r:id="rId7" imgW="3911400" imgH="825480" progId="Equation.DSMT4">
                  <p:embed/>
                </p:oleObj>
              </mc:Choice>
              <mc:Fallback>
                <p:oleObj name="Equation" r:id="rId7" imgW="3911400" imgH="82548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149080"/>
                        <a:ext cx="39116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11560" y="908720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/>
              <a:t>而</a:t>
            </a:r>
            <a:r>
              <a:rPr lang="zh-CN" altLang="en-US" dirty="0" smtClean="0">
                <a:solidFill>
                  <a:srgbClr val="0000FF"/>
                </a:solidFill>
              </a:rPr>
              <a:t>这一段</a:t>
            </a:r>
            <a:r>
              <a:rPr lang="zh-CN" altLang="en-US" dirty="0" smtClean="0"/>
              <a:t>内摆线</a:t>
            </a:r>
            <a:r>
              <a:rPr lang="zh-CN" altLang="en-US" dirty="0"/>
              <a:t>的参数方程为   </a:t>
            </a: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577850" y="2636838"/>
            <a:ext cx="107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因此  </a:t>
            </a:r>
          </a:p>
        </p:txBody>
      </p:sp>
      <p:graphicFrame>
        <p:nvGraphicFramePr>
          <p:cNvPr id="54310" name="Object 38"/>
          <p:cNvGraphicFramePr>
            <a:graphicFrameLocks noChangeAspect="1"/>
          </p:cNvGraphicFramePr>
          <p:nvPr/>
        </p:nvGraphicFramePr>
        <p:xfrm>
          <a:off x="1835696" y="2780928"/>
          <a:ext cx="26812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" name="Equation" r:id="rId9" imgW="2679480" imgH="317160" progId="Equation.DSMT4">
                  <p:embed/>
                </p:oleObj>
              </mc:Choice>
              <mc:Fallback>
                <p:oleObj name="Equation" r:id="rId9" imgW="2679480" imgH="31716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80928"/>
                        <a:ext cx="26812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39552" y="1124744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包围部分的面积 </a:t>
            </a:r>
            <a:r>
              <a:rPr lang="en-US" altLang="zh-CN" i="1" dirty="0"/>
              <a:t>A. </a:t>
            </a:r>
            <a:r>
              <a:rPr lang="en-US" altLang="zh-CN" dirty="0"/>
              <a:t> </a:t>
            </a:r>
            <a:endParaRPr lang="en-US" altLang="zh-CN" sz="2400" b="0" dirty="0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539552" y="1700808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/>
              <a:t>  图中直影线部分为被围柱面在第一卦限的部分</a:t>
            </a:r>
            <a:r>
              <a:rPr lang="en-US" altLang="zh-CN" dirty="0"/>
              <a:t>, </a:t>
            </a:r>
          </a:p>
        </p:txBody>
      </p:sp>
      <p:grpSp>
        <p:nvGrpSpPr>
          <p:cNvPr id="53283" name="Group 35"/>
          <p:cNvGrpSpPr>
            <a:grpSpLocks/>
          </p:cNvGrpSpPr>
          <p:nvPr/>
        </p:nvGrpSpPr>
        <p:grpSpPr bwMode="auto">
          <a:xfrm>
            <a:off x="539552" y="2204864"/>
            <a:ext cx="7740650" cy="847725"/>
            <a:chOff x="357" y="1071"/>
            <a:chExt cx="4876" cy="534"/>
          </a:xfrm>
        </p:grpSpPr>
        <p:graphicFrame>
          <p:nvGraphicFramePr>
            <p:cNvPr id="53255" name="Object 7"/>
            <p:cNvGraphicFramePr>
              <a:graphicFrameLocks noChangeAspect="1"/>
            </p:cNvGraphicFramePr>
            <p:nvPr/>
          </p:nvGraphicFramePr>
          <p:xfrm>
            <a:off x="1526" y="1071"/>
            <a:ext cx="77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5" r:id="rId3" imgW="1231366" imgH="850531" progId="Equation.DSMT4">
                    <p:embed/>
                  </p:oleObj>
                </mc:Choice>
                <mc:Fallback>
                  <p:oleObj r:id="rId3" imgW="1231366" imgH="850531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" y="1071"/>
                          <a:ext cx="774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4" name="Object 6"/>
            <p:cNvGraphicFramePr>
              <a:graphicFrameLocks noChangeAspect="1"/>
            </p:cNvGraphicFramePr>
            <p:nvPr/>
          </p:nvGraphicFramePr>
          <p:xfrm>
            <a:off x="2699" y="1234"/>
            <a:ext cx="4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6" r:id="rId5" imgW="634725" imgH="393529" progId="Equation.DSMT4">
                    <p:embed/>
                  </p:oleObj>
                </mc:Choice>
                <mc:Fallback>
                  <p:oleObj r:id="rId5" imgW="634725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234"/>
                          <a:ext cx="4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57" y="1162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它的面积为  </a:t>
              </a:r>
              <a:endParaRPr lang="zh-CN" altLang="en-US" sz="2400" b="0"/>
            </a:p>
          </p:txBody>
        </p:sp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2354" y="116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把  </a:t>
              </a:r>
              <a:endParaRPr lang="zh-CN" altLang="en-US" sz="2400" b="0"/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3081" y="1171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平面上的  </a:t>
              </a:r>
            </a:p>
          </p:txBody>
        </p:sp>
        <p:graphicFrame>
          <p:nvGraphicFramePr>
            <p:cNvPr id="53260" name="Object 12"/>
            <p:cNvGraphicFramePr>
              <a:graphicFrameLocks noChangeAspect="1"/>
            </p:cNvGraphicFramePr>
            <p:nvPr/>
          </p:nvGraphicFramePr>
          <p:xfrm>
            <a:off x="4087" y="1183"/>
            <a:ext cx="114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7" r:id="rId7" imgW="1816100" imgH="469900" progId="Equation.DSMT4">
                    <p:embed/>
                  </p:oleObj>
                </mc:Choice>
                <mc:Fallback>
                  <p:oleObj r:id="rId7" imgW="1816100" imgH="4699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1183"/>
                          <a:ext cx="114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84" name="Group 36"/>
          <p:cNvGrpSpPr>
            <a:grpSpLocks/>
          </p:cNvGrpSpPr>
          <p:nvPr/>
        </p:nvGrpSpPr>
        <p:grpSpPr bwMode="auto">
          <a:xfrm>
            <a:off x="539552" y="3140968"/>
            <a:ext cx="7867650" cy="533400"/>
            <a:chOff x="373" y="1628"/>
            <a:chExt cx="4956" cy="336"/>
          </a:xfrm>
        </p:grpSpPr>
        <p:graphicFrame>
          <p:nvGraphicFramePr>
            <p:cNvPr id="53259" name="Object 11"/>
            <p:cNvGraphicFramePr>
              <a:graphicFrameLocks noChangeAspect="1"/>
            </p:cNvGraphicFramePr>
            <p:nvPr/>
          </p:nvGraphicFramePr>
          <p:xfrm>
            <a:off x="3842" y="1723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08" r:id="rId9" imgW="266469" imgH="291847" progId="Equation.DSMT4">
                    <p:embed/>
                  </p:oleObj>
                </mc:Choice>
                <mc:Fallback>
                  <p:oleObj r:id="rId9" imgW="266469" imgH="291847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1723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373" y="1628"/>
              <a:ext cx="34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/>
                <a:t>位于第一象限的四分之一圆周记为</a:t>
              </a:r>
              <a:endParaRPr lang="zh-CN" altLang="en-US" sz="2400" b="0" dirty="0"/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3976" y="1637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则被围柱面</a:t>
              </a:r>
              <a:endParaRPr lang="zh-CN" altLang="en-US" sz="2400" b="0"/>
            </a:p>
          </p:txBody>
        </p:sp>
      </p:grp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95536" y="3789040"/>
            <a:ext cx="812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在第一卦限部分正是以曲线 </a:t>
            </a:r>
            <a:r>
              <a:rPr lang="en-US" altLang="zh-CN" i="1" dirty="0"/>
              <a:t>L </a:t>
            </a:r>
            <a:r>
              <a:rPr lang="zh-CN" altLang="en-US" dirty="0"/>
              <a:t>为准线母线平行于 </a:t>
            </a:r>
            <a:r>
              <a:rPr lang="en-US" altLang="zh-CN" i="1" dirty="0"/>
              <a:t>z  </a:t>
            </a:r>
            <a:endParaRPr lang="en-US" altLang="zh-CN" dirty="0"/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467544" y="5373216"/>
            <a:ext cx="5451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积分的几何意义可知它的面积为   </a:t>
            </a:r>
          </a:p>
        </p:txBody>
      </p:sp>
      <p:grpSp>
        <p:nvGrpSpPr>
          <p:cNvPr id="53280" name="Group 32"/>
          <p:cNvGrpSpPr>
            <a:grpSpLocks/>
          </p:cNvGrpSpPr>
          <p:nvPr/>
        </p:nvGrpSpPr>
        <p:grpSpPr bwMode="auto">
          <a:xfrm>
            <a:off x="467544" y="4581128"/>
            <a:ext cx="8153400" cy="531813"/>
            <a:chOff x="377" y="2472"/>
            <a:chExt cx="5136" cy="335"/>
          </a:xfrm>
        </p:grpSpPr>
        <p:grpSp>
          <p:nvGrpSpPr>
            <p:cNvPr id="53271" name="Group 23"/>
            <p:cNvGrpSpPr>
              <a:grpSpLocks/>
            </p:cNvGrpSpPr>
            <p:nvPr/>
          </p:nvGrpSpPr>
          <p:grpSpPr bwMode="auto">
            <a:xfrm>
              <a:off x="908" y="2472"/>
              <a:ext cx="4605" cy="327"/>
              <a:chOff x="431" y="2523"/>
              <a:chExt cx="4605" cy="327"/>
            </a:xfrm>
          </p:grpSpPr>
          <p:graphicFrame>
            <p:nvGraphicFramePr>
              <p:cNvPr id="53267" name="Object 19"/>
              <p:cNvGraphicFramePr>
                <a:graphicFrameLocks noChangeAspect="1"/>
              </p:cNvGraphicFramePr>
              <p:nvPr/>
            </p:nvGraphicFramePr>
            <p:xfrm>
              <a:off x="431" y="2523"/>
              <a:ext cx="153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509" r:id="rId11" imgW="2438400" imgH="495300" progId="Equation.DSMT4">
                      <p:embed/>
                    </p:oleObj>
                  </mc:Choice>
                  <mc:Fallback>
                    <p:oleObj r:id="rId11" imgW="2438400" imgH="495300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2523"/>
                            <a:ext cx="1536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3269" name="Rectangle 21"/>
              <p:cNvSpPr>
                <a:spLocks noChangeArrowheads="1"/>
              </p:cNvSpPr>
              <p:nvPr/>
            </p:nvSpPr>
            <p:spPr bwMode="auto">
              <a:xfrm>
                <a:off x="1940" y="2523"/>
                <a:ext cx="30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/>
                  <a:t>的那部分柱面</a:t>
                </a:r>
                <a:r>
                  <a:rPr lang="en-US" altLang="zh-CN"/>
                  <a:t>.  </a:t>
                </a:r>
                <a:r>
                  <a:rPr lang="zh-CN" altLang="en-US"/>
                  <a:t>由第一型曲面  </a:t>
                </a:r>
              </a:p>
            </p:txBody>
          </p:sp>
        </p:grpSp>
        <p:sp>
          <p:nvSpPr>
            <p:cNvPr id="53274" name="Rectangle 26"/>
            <p:cNvSpPr>
              <a:spLocks noChangeArrowheads="1"/>
            </p:cNvSpPr>
            <p:nvPr/>
          </p:nvSpPr>
          <p:spPr bwMode="auto">
            <a:xfrm>
              <a:off x="377" y="2480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轴的  </a:t>
              </a:r>
            </a:p>
          </p:txBody>
        </p:sp>
      </p:grpSp>
      <p:grpSp>
        <p:nvGrpSpPr>
          <p:cNvPr id="23" name="Group 19"/>
          <p:cNvGrpSpPr>
            <a:grpSpLocks/>
          </p:cNvGrpSpPr>
          <p:nvPr/>
        </p:nvGrpSpPr>
        <p:grpSpPr bwMode="auto">
          <a:xfrm>
            <a:off x="539552" y="548680"/>
            <a:ext cx="8048625" cy="523874"/>
            <a:chOff x="372" y="3421"/>
            <a:chExt cx="5070" cy="330"/>
          </a:xfrm>
        </p:grpSpPr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1771" y="3445"/>
            <a:ext cx="118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0" name="Equation" r:id="rId13" imgW="1879600" imgH="469900" progId="Equation.DSMT4">
                    <p:embed/>
                  </p:oleObj>
                </mc:Choice>
                <mc:Fallback>
                  <p:oleObj name="Equation" r:id="rId13" imgW="18796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445"/>
                          <a:ext cx="118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1"/>
            <p:cNvGraphicFramePr>
              <a:graphicFrameLocks noChangeAspect="1"/>
            </p:cNvGraphicFramePr>
            <p:nvPr/>
          </p:nvGraphicFramePr>
          <p:xfrm>
            <a:off x="3923" y="3445"/>
            <a:ext cx="11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11" r:id="rId15" imgW="1752600" imgH="469900" progId="Equation.DSMT4">
                    <p:embed/>
                  </p:oleObj>
                </mc:Choice>
                <mc:Fallback>
                  <p:oleObj r:id="rId15" imgW="17526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3445"/>
                          <a:ext cx="110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372" y="3421"/>
              <a:ext cx="15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dirty="0">
                  <a:solidFill>
                    <a:srgbClr val="0000FF"/>
                  </a:solidFill>
                </a:rPr>
                <a:t>*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dirty="0">
                  <a:cs typeface="Times New Roman" panose="02020603050405020304" pitchFamily="18" charset="0"/>
                </a:rPr>
                <a:t>求</a:t>
              </a:r>
              <a:r>
                <a:rPr lang="zh-CN" altLang="en-US" dirty="0"/>
                <a:t>圆柱面   </a:t>
              </a:r>
              <a:endParaRPr lang="zh-CN" altLang="en-US" sz="2400" b="0" dirty="0"/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2867" y="3421"/>
              <a:ext cx="12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被圆柱面         </a:t>
              </a:r>
              <a:endParaRPr lang="zh-CN" altLang="en-US" sz="2400" b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4967" y="3421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所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611560" y="1268760"/>
            <a:ext cx="7345362" cy="847725"/>
            <a:chOff x="385" y="175"/>
            <a:chExt cx="4627" cy="534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385" y="300"/>
              <a:ext cx="1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i="1" dirty="0"/>
                <a:t>L </a:t>
              </a:r>
              <a:r>
                <a:rPr lang="zh-CN" altLang="en-US" dirty="0"/>
                <a:t>的参数方程为</a:t>
              </a:r>
              <a:r>
                <a:rPr lang="en-US" altLang="zh-CN" dirty="0"/>
                <a:t>:</a:t>
              </a:r>
              <a:endParaRPr lang="en-US" altLang="zh-CN" sz="2400" b="0" dirty="0"/>
            </a:p>
          </p:txBody>
        </p:sp>
        <p:graphicFrame>
          <p:nvGraphicFramePr>
            <p:cNvPr id="52226" name="Object 2"/>
            <p:cNvGraphicFramePr>
              <a:graphicFrameLocks noChangeAspect="1"/>
            </p:cNvGraphicFramePr>
            <p:nvPr/>
          </p:nvGraphicFramePr>
          <p:xfrm>
            <a:off x="2108" y="175"/>
            <a:ext cx="290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5" r:id="rId3" imgW="4610100" imgH="850900" progId="Equation.DSMT4">
                    <p:embed/>
                  </p:oleObj>
                </mc:Choice>
                <mc:Fallback>
                  <p:oleObj r:id="rId3" imgW="4610100" imgH="8509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175"/>
                          <a:ext cx="2904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011775"/>
              </p:ext>
            </p:extLst>
          </p:nvPr>
        </p:nvGraphicFramePr>
        <p:xfrm>
          <a:off x="683568" y="2132856"/>
          <a:ext cx="2717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6" name="Equation" r:id="rId5" imgW="2717640" imgH="622080" progId="Equation.DSMT4">
                  <p:embed/>
                </p:oleObj>
              </mc:Choice>
              <mc:Fallback>
                <p:oleObj name="Equation" r:id="rId5" imgW="2717640" imgH="62208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132856"/>
                        <a:ext cx="27178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962716"/>
              </p:ext>
            </p:extLst>
          </p:nvPr>
        </p:nvGraphicFramePr>
        <p:xfrm>
          <a:off x="1043608" y="3645024"/>
          <a:ext cx="2933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97" r:id="rId7" imgW="2933700" imgH="622300" progId="Equation.DSMT4">
                  <p:embed/>
                </p:oleObj>
              </mc:Choice>
              <mc:Fallback>
                <p:oleObj r:id="rId7" imgW="2933700" imgH="622300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645024"/>
                        <a:ext cx="29337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68" name="Group 44"/>
          <p:cNvGrpSpPr>
            <a:grpSpLocks/>
          </p:cNvGrpSpPr>
          <p:nvPr/>
        </p:nvGrpSpPr>
        <p:grpSpPr bwMode="auto">
          <a:xfrm>
            <a:off x="539552" y="4437112"/>
            <a:ext cx="3333750" cy="519113"/>
            <a:chOff x="372" y="1868"/>
            <a:chExt cx="2100" cy="327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372" y="1868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因此</a:t>
              </a:r>
              <a:r>
                <a:rPr lang="en-US" altLang="zh-CN"/>
                <a:t>,  </a:t>
              </a:r>
              <a:endParaRPr lang="en-US" altLang="zh-CN" sz="2400" b="0"/>
            </a:p>
          </p:txBody>
        </p:sp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1088" y="1880"/>
            <a:ext cx="138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698" name="Equation" r:id="rId9" imgW="2197100" imgH="482600" progId="Equation.DSMT4">
                    <p:embed/>
                  </p:oleObj>
                </mc:Choice>
                <mc:Fallback>
                  <p:oleObj name="Equation" r:id="rId9" imgW="2197100" imgH="4826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880"/>
                          <a:ext cx="138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67" name="Group 43"/>
          <p:cNvGrpSpPr>
            <a:grpSpLocks/>
          </p:cNvGrpSpPr>
          <p:nvPr/>
        </p:nvGrpSpPr>
        <p:grpSpPr bwMode="auto">
          <a:xfrm>
            <a:off x="5004048" y="2924944"/>
            <a:ext cx="3449638" cy="3135313"/>
            <a:chOff x="3202" y="1298"/>
            <a:chExt cx="2173" cy="1975"/>
          </a:xfrm>
        </p:grpSpPr>
        <p:grpSp>
          <p:nvGrpSpPr>
            <p:cNvPr id="52265" name="Group 41"/>
            <p:cNvGrpSpPr>
              <a:grpSpLocks/>
            </p:cNvGrpSpPr>
            <p:nvPr/>
          </p:nvGrpSpPr>
          <p:grpSpPr bwMode="auto">
            <a:xfrm>
              <a:off x="3202" y="1298"/>
              <a:ext cx="2173" cy="1691"/>
              <a:chOff x="3016" y="1298"/>
              <a:chExt cx="2173" cy="1691"/>
            </a:xfrm>
          </p:grpSpPr>
          <p:sp>
            <p:nvSpPr>
              <p:cNvPr id="52249" name="Line 25"/>
              <p:cNvSpPr>
                <a:spLocks noChangeShapeType="1"/>
              </p:cNvSpPr>
              <p:nvPr/>
            </p:nvSpPr>
            <p:spPr bwMode="auto">
              <a:xfrm flipH="1" flipV="1">
                <a:off x="3814" y="1298"/>
                <a:ext cx="5" cy="1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250" name="Object 26"/>
              <p:cNvGraphicFramePr>
                <a:graphicFrameLocks noChangeAspect="1"/>
              </p:cNvGraphicFramePr>
              <p:nvPr/>
            </p:nvGraphicFramePr>
            <p:xfrm>
              <a:off x="5069" y="2480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699" name="Equation" r:id="rId11" imgW="190417" imgH="241195" progId="Equation.DSMT4">
                      <p:embed/>
                    </p:oleObj>
                  </mc:Choice>
                  <mc:Fallback>
                    <p:oleObj name="Equation" r:id="rId11" imgW="190417" imgH="241195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9" y="2480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1" name="Object 27"/>
              <p:cNvGraphicFramePr>
                <a:graphicFrameLocks noChangeAspect="1"/>
              </p:cNvGraphicFramePr>
              <p:nvPr/>
            </p:nvGraphicFramePr>
            <p:xfrm>
              <a:off x="3083" y="2861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00" name="Equation" r:id="rId13" imgW="215713" imgH="203024" progId="Equation.DSMT4">
                      <p:embed/>
                    </p:oleObj>
                  </mc:Choice>
                  <mc:Fallback>
                    <p:oleObj name="Equation" r:id="rId13" imgW="215713" imgH="203024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3" y="2861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2" name="Object 28"/>
              <p:cNvGraphicFramePr>
                <a:graphicFrameLocks noChangeAspect="1"/>
              </p:cNvGraphicFramePr>
              <p:nvPr/>
            </p:nvGraphicFramePr>
            <p:xfrm>
              <a:off x="3878" y="1344"/>
              <a:ext cx="10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01" name="Equation" r:id="rId15" imgW="164957" imgH="203024" progId="Equation.DSMT4">
                      <p:embed/>
                    </p:oleObj>
                  </mc:Choice>
                  <mc:Fallback>
                    <p:oleObj name="Equation" r:id="rId15" imgW="164957" imgH="203024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1344"/>
                            <a:ext cx="104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3815" y="2407"/>
                <a:ext cx="13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4" name="Line 30"/>
              <p:cNvSpPr>
                <a:spLocks noChangeShapeType="1"/>
              </p:cNvSpPr>
              <p:nvPr/>
            </p:nvSpPr>
            <p:spPr bwMode="auto">
              <a:xfrm flipH="1">
                <a:off x="3016" y="2407"/>
                <a:ext cx="798" cy="4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255" name="Object 31"/>
              <p:cNvGraphicFramePr>
                <a:graphicFrameLocks noChangeAspect="1"/>
              </p:cNvGraphicFramePr>
              <p:nvPr/>
            </p:nvGraphicFramePr>
            <p:xfrm>
              <a:off x="3671" y="2303"/>
              <a:ext cx="121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02" name="Equation" r:id="rId17" imgW="241091" imgH="266469" progId="Equation.DSMT4">
                      <p:embed/>
                    </p:oleObj>
                  </mc:Choice>
                  <mc:Fallback>
                    <p:oleObj name="Equation" r:id="rId17" imgW="241091" imgH="266469" progId="Equation.DSMT4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1" y="2303"/>
                            <a:ext cx="121" cy="1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56" name="Object 32"/>
              <p:cNvGraphicFramePr>
                <a:graphicFrameLocks noChangeAspect="1"/>
              </p:cNvGraphicFramePr>
              <p:nvPr/>
            </p:nvGraphicFramePr>
            <p:xfrm>
              <a:off x="3797" y="2687"/>
              <a:ext cx="888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03" name="Equation" r:id="rId19" imgW="1409700" imgH="368300" progId="Equation.DSMT4">
                      <p:embed/>
                    </p:oleObj>
                  </mc:Choice>
                  <mc:Fallback>
                    <p:oleObj name="Equation" r:id="rId19" imgW="1409700" imgH="368300" progId="Equation.DSMT4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2687"/>
                            <a:ext cx="888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257" name="Rectangle 33"/>
              <p:cNvSpPr>
                <a:spLocks noChangeArrowheads="1"/>
              </p:cNvSpPr>
              <p:nvPr/>
            </p:nvSpPr>
            <p:spPr bwMode="auto">
              <a:xfrm>
                <a:off x="3814" y="1645"/>
                <a:ext cx="832" cy="769"/>
              </a:xfrm>
              <a:prstGeom prst="rect">
                <a:avLst/>
              </a:prstGeom>
              <a:noFill/>
              <a:ln w="15875" algn="ctr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8" name="Arc 34"/>
              <p:cNvSpPr>
                <a:spLocks/>
              </p:cNvSpPr>
              <p:nvPr/>
            </p:nvSpPr>
            <p:spPr bwMode="auto">
              <a:xfrm>
                <a:off x="3449" y="1645"/>
                <a:ext cx="415" cy="963"/>
              </a:xfrm>
              <a:custGeom>
                <a:avLst/>
                <a:gdLst>
                  <a:gd name="G0" fmla="+- 21600 0 0"/>
                  <a:gd name="G1" fmla="+- 21525 0 0"/>
                  <a:gd name="G2" fmla="+- 21600 0 0"/>
                  <a:gd name="T0" fmla="*/ 867 w 21600"/>
                  <a:gd name="T1" fmla="*/ 27582 h 27582"/>
                  <a:gd name="T2" fmla="*/ 19802 w 21600"/>
                  <a:gd name="T3" fmla="*/ 0 h 27582"/>
                  <a:gd name="T4" fmla="*/ 21600 w 21600"/>
                  <a:gd name="T5" fmla="*/ 21525 h 275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7582" fill="none" extrusionOk="0">
                    <a:moveTo>
                      <a:pt x="866" y="27582"/>
                    </a:moveTo>
                    <a:cubicBezTo>
                      <a:pt x="291" y="25614"/>
                      <a:pt x="0" y="23574"/>
                      <a:pt x="0" y="21525"/>
                    </a:cubicBezTo>
                    <a:cubicBezTo>
                      <a:pt x="0" y="10292"/>
                      <a:pt x="8608" y="934"/>
                      <a:pt x="19801" y="-1"/>
                    </a:cubicBezTo>
                  </a:path>
                  <a:path w="21600" h="27582" stroke="0" extrusionOk="0">
                    <a:moveTo>
                      <a:pt x="866" y="27582"/>
                    </a:moveTo>
                    <a:cubicBezTo>
                      <a:pt x="291" y="25614"/>
                      <a:pt x="0" y="23574"/>
                      <a:pt x="0" y="21525"/>
                    </a:cubicBezTo>
                    <a:cubicBezTo>
                      <a:pt x="0" y="10292"/>
                      <a:pt x="8608" y="934"/>
                      <a:pt x="19801" y="-1"/>
                    </a:cubicBezTo>
                    <a:lnTo>
                      <a:pt x="21600" y="21525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59" name="Arc 35"/>
              <p:cNvSpPr>
                <a:spLocks/>
              </p:cNvSpPr>
              <p:nvPr/>
            </p:nvSpPr>
            <p:spPr bwMode="auto">
              <a:xfrm>
                <a:off x="3461" y="2402"/>
                <a:ext cx="1185" cy="223"/>
              </a:xfrm>
              <a:custGeom>
                <a:avLst/>
                <a:gdLst>
                  <a:gd name="G0" fmla="+- 7298 0 0"/>
                  <a:gd name="G1" fmla="+- 0 0 0"/>
                  <a:gd name="G2" fmla="+- 21600 0 0"/>
                  <a:gd name="T0" fmla="*/ 28897 w 28897"/>
                  <a:gd name="T1" fmla="*/ 240 h 21600"/>
                  <a:gd name="T2" fmla="*/ 0 w 28897"/>
                  <a:gd name="T3" fmla="*/ 20330 h 21600"/>
                  <a:gd name="T4" fmla="*/ 7298 w 28897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897" h="21600" fill="none" extrusionOk="0">
                    <a:moveTo>
                      <a:pt x="28896" y="239"/>
                    </a:moveTo>
                    <a:cubicBezTo>
                      <a:pt x="28765" y="12074"/>
                      <a:pt x="19133" y="21600"/>
                      <a:pt x="7298" y="21600"/>
                    </a:cubicBezTo>
                    <a:cubicBezTo>
                      <a:pt x="4810" y="21600"/>
                      <a:pt x="2341" y="21170"/>
                      <a:pt x="0" y="20329"/>
                    </a:cubicBezTo>
                  </a:path>
                  <a:path w="28897" h="21600" stroke="0" extrusionOk="0">
                    <a:moveTo>
                      <a:pt x="28896" y="239"/>
                    </a:moveTo>
                    <a:cubicBezTo>
                      <a:pt x="28765" y="12074"/>
                      <a:pt x="19133" y="21600"/>
                      <a:pt x="7298" y="21600"/>
                    </a:cubicBezTo>
                    <a:cubicBezTo>
                      <a:pt x="4810" y="21600"/>
                      <a:pt x="2341" y="21170"/>
                      <a:pt x="0" y="20329"/>
                    </a:cubicBezTo>
                    <a:lnTo>
                      <a:pt x="7298" y="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 flipH="1">
                <a:off x="3470" y="1645"/>
                <a:ext cx="1167" cy="96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1" name="Freeform 37"/>
              <p:cNvSpPr>
                <a:spLocks/>
              </p:cNvSpPr>
              <p:nvPr/>
            </p:nvSpPr>
            <p:spPr bwMode="auto">
              <a:xfrm>
                <a:off x="3436" y="1645"/>
                <a:ext cx="1201" cy="968"/>
              </a:xfrm>
              <a:custGeom>
                <a:avLst/>
                <a:gdLst>
                  <a:gd name="T0" fmla="*/ 946 w 3004"/>
                  <a:gd name="T1" fmla="*/ 0 h 2418"/>
                  <a:gd name="T2" fmla="*/ 143 w 3004"/>
                  <a:gd name="T3" fmla="*/ 1014 h 2418"/>
                  <a:gd name="T4" fmla="*/ 85 w 3004"/>
                  <a:gd name="T5" fmla="*/ 2418 h 2418"/>
                  <a:gd name="T6" fmla="*/ 3004 w 3004"/>
                  <a:gd name="T7" fmla="*/ 0 h 2418"/>
                  <a:gd name="T8" fmla="*/ 946 w 3004"/>
                  <a:gd name="T9" fmla="*/ 0 h 2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04" h="2418">
                    <a:moveTo>
                      <a:pt x="946" y="0"/>
                    </a:moveTo>
                    <a:cubicBezTo>
                      <a:pt x="469" y="169"/>
                      <a:pt x="286" y="611"/>
                      <a:pt x="143" y="1014"/>
                    </a:cubicBezTo>
                    <a:cubicBezTo>
                      <a:pt x="0" y="1417"/>
                      <a:pt x="23" y="2064"/>
                      <a:pt x="85" y="2418"/>
                    </a:cubicBezTo>
                    <a:cubicBezTo>
                      <a:pt x="1544" y="1209"/>
                      <a:pt x="3004" y="0"/>
                      <a:pt x="3004" y="0"/>
                    </a:cubicBezTo>
                    <a:lnTo>
                      <a:pt x="94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CCFF">
                      <a:gamma/>
                      <a:shade val="46275"/>
                      <a:invGamma/>
                      <a:alpha val="70000"/>
                    </a:srgbClr>
                  </a:gs>
                  <a:gs pos="50000">
                    <a:srgbClr val="00CCFF">
                      <a:alpha val="70000"/>
                    </a:srgbClr>
                  </a:gs>
                  <a:gs pos="100000">
                    <a:srgbClr val="00CCFF">
                      <a:gamma/>
                      <a:shade val="46275"/>
                      <a:invGamma/>
                      <a:alpha val="70000"/>
                    </a:srgbClr>
                  </a:gs>
                </a:gsLst>
                <a:lin ang="5400000" scaled="1"/>
              </a:gradFill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62" name="Freeform 38" descr="浅色竖线"/>
              <p:cNvSpPr>
                <a:spLocks/>
              </p:cNvSpPr>
              <p:nvPr/>
            </p:nvSpPr>
            <p:spPr bwMode="auto">
              <a:xfrm>
                <a:off x="3461" y="1645"/>
                <a:ext cx="1185" cy="978"/>
              </a:xfrm>
              <a:custGeom>
                <a:avLst/>
                <a:gdLst>
                  <a:gd name="T0" fmla="*/ 2940 w 2961"/>
                  <a:gd name="T1" fmla="*/ 0 h 2444"/>
                  <a:gd name="T2" fmla="*/ 0 w 2961"/>
                  <a:gd name="T3" fmla="*/ 2418 h 2444"/>
                  <a:gd name="T4" fmla="*/ 1849 w 2961"/>
                  <a:gd name="T5" fmla="*/ 2374 h 2444"/>
                  <a:gd name="T6" fmla="*/ 2961 w 2961"/>
                  <a:gd name="T7" fmla="*/ 1891 h 2444"/>
                  <a:gd name="T8" fmla="*/ 2940 w 2961"/>
                  <a:gd name="T9" fmla="*/ 0 h 2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1" h="2444">
                    <a:moveTo>
                      <a:pt x="2940" y="0"/>
                    </a:moveTo>
                    <a:cubicBezTo>
                      <a:pt x="2940" y="0"/>
                      <a:pt x="339" y="2144"/>
                      <a:pt x="0" y="2418"/>
                    </a:cubicBezTo>
                    <a:cubicBezTo>
                      <a:pt x="349" y="2444"/>
                      <a:pt x="1539" y="2434"/>
                      <a:pt x="1849" y="2374"/>
                    </a:cubicBezTo>
                    <a:cubicBezTo>
                      <a:pt x="2159" y="2314"/>
                      <a:pt x="2879" y="2224"/>
                      <a:pt x="2961" y="1891"/>
                    </a:cubicBezTo>
                    <a:cubicBezTo>
                      <a:pt x="2961" y="1891"/>
                      <a:pt x="2940" y="0"/>
                      <a:pt x="2940" y="0"/>
                    </a:cubicBezTo>
                    <a:close/>
                  </a:path>
                </a:pathLst>
              </a:custGeom>
              <a:pattFill prst="ltVert">
                <a:fgClr>
                  <a:srgbClr val="0000FF">
                    <a:alpha val="67000"/>
                  </a:srgbClr>
                </a:fgClr>
                <a:bgClr>
                  <a:srgbClr val="FFFFFF">
                    <a:alpha val="67000"/>
                  </a:srgbClr>
                </a:bgClr>
              </a:pattFill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2263" name="Object 39"/>
              <p:cNvGraphicFramePr>
                <a:graphicFrameLocks noChangeAspect="1"/>
              </p:cNvGraphicFramePr>
              <p:nvPr/>
            </p:nvGraphicFramePr>
            <p:xfrm>
              <a:off x="4352" y="2055"/>
              <a:ext cx="19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704" name="Equation" r:id="rId21" imgW="317362" imgH="368140" progId="Equation.DSMT4">
                      <p:embed/>
                    </p:oleObj>
                  </mc:Choice>
                  <mc:Fallback>
                    <p:oleObj name="Equation" r:id="rId21" imgW="317362" imgH="368140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2" y="2055"/>
                            <a:ext cx="199" cy="2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2266" name="Object 42"/>
            <p:cNvGraphicFramePr>
              <a:graphicFrameLocks noChangeAspect="1"/>
            </p:cNvGraphicFramePr>
            <p:nvPr/>
          </p:nvGraphicFramePr>
          <p:xfrm>
            <a:off x="3900" y="3013"/>
            <a:ext cx="76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05" name="Equation" r:id="rId23" imgW="1016000" imgH="342900" progId="Equation.DSMT4">
                    <p:embed/>
                  </p:oleObj>
                </mc:Choice>
                <mc:Fallback>
                  <p:oleObj name="Equation" r:id="rId23" imgW="1016000" imgH="3429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3013"/>
                          <a:ext cx="76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837836"/>
              </p:ext>
            </p:extLst>
          </p:nvPr>
        </p:nvGraphicFramePr>
        <p:xfrm>
          <a:off x="1043608" y="2996952"/>
          <a:ext cx="29083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6" name="Equation" r:id="rId25" imgW="2908080" imgH="622080" progId="Equation.DSMT4">
                  <p:embed/>
                </p:oleObj>
              </mc:Choice>
              <mc:Fallback>
                <p:oleObj name="Equation" r:id="rId25" imgW="29080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96952"/>
                        <a:ext cx="29083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11384"/>
              </p:ext>
            </p:extLst>
          </p:nvPr>
        </p:nvGraphicFramePr>
        <p:xfrm>
          <a:off x="1547664" y="548680"/>
          <a:ext cx="27146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7" r:id="rId27" imgW="2717800" imgH="800100" progId="Equation.DSMT4">
                  <p:embed/>
                </p:oleObj>
              </mc:Choice>
              <mc:Fallback>
                <p:oleObj r:id="rId27" imgW="27178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48680"/>
                        <a:ext cx="27146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80" name="Group 48"/>
          <p:cNvGrpSpPr>
            <a:grpSpLocks/>
          </p:cNvGrpSpPr>
          <p:nvPr/>
        </p:nvGrpSpPr>
        <p:grpSpPr bwMode="auto">
          <a:xfrm>
            <a:off x="742950" y="3054350"/>
            <a:ext cx="7964488" cy="547688"/>
            <a:chOff x="468" y="1915"/>
            <a:chExt cx="5017" cy="345"/>
          </a:xfrm>
        </p:grpSpPr>
        <p:graphicFrame>
          <p:nvGraphicFramePr>
            <p:cNvPr id="696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8894705"/>
                </p:ext>
              </p:extLst>
            </p:nvPr>
          </p:nvGraphicFramePr>
          <p:xfrm>
            <a:off x="2906" y="1988"/>
            <a:ext cx="17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57" name="Equation" r:id="rId3" imgW="2844720" imgH="431640" progId="Equation.DSMT4">
                    <p:embed/>
                  </p:oleObj>
                </mc:Choice>
                <mc:Fallback>
                  <p:oleObj name="Equation" r:id="rId3" imgW="2844720" imgH="43164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6" y="1988"/>
                          <a:ext cx="17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559" y="1933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个可求长度的小曲线段   </a:t>
              </a:r>
              <a:endParaRPr lang="zh-CN" altLang="en-US" sz="2400" b="0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4694" y="191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的弧</a:t>
              </a:r>
              <a:r>
                <a:rPr lang="zh-CN" altLang="en-US"/>
                <a:t>长</a:t>
              </a:r>
            </a:p>
          </p:txBody>
        </p:sp>
        <p:graphicFrame>
          <p:nvGraphicFramePr>
            <p:cNvPr id="69652" name="Object 20"/>
            <p:cNvGraphicFramePr>
              <a:graphicFrameLocks noChangeAspect="1"/>
            </p:cNvGraphicFramePr>
            <p:nvPr/>
          </p:nvGraphicFramePr>
          <p:xfrm>
            <a:off x="468" y="2033"/>
            <a:ext cx="14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58" r:id="rId5" imgW="228600" imgH="241300" progId="Equation.DSMT4">
                    <p:embed/>
                  </p:oleObj>
                </mc:Choice>
                <mc:Fallback>
                  <p:oleObj r:id="rId5" imgW="228600" imgH="2413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2033"/>
                          <a:ext cx="14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79" name="Group 47"/>
          <p:cNvGrpSpPr>
            <a:grpSpLocks/>
          </p:cNvGrpSpPr>
          <p:nvPr/>
        </p:nvGrpSpPr>
        <p:grpSpPr bwMode="auto">
          <a:xfrm>
            <a:off x="593725" y="2420938"/>
            <a:ext cx="8154988" cy="547687"/>
            <a:chOff x="374" y="1552"/>
            <a:chExt cx="5137" cy="345"/>
          </a:xfrm>
        </p:grpSpPr>
        <p:sp>
          <p:nvSpPr>
            <p:cNvPr id="69648" name="Rectangle 16"/>
            <p:cNvSpPr>
              <a:spLocks noChangeArrowheads="1"/>
            </p:cNvSpPr>
            <p:nvPr/>
          </p:nvSpPr>
          <p:spPr bwMode="auto">
            <a:xfrm>
              <a:off x="4168" y="1570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,</a:t>
              </a:r>
              <a:r>
                <a:rPr lang="zh-CN" altLang="en-US">
                  <a:cs typeface="Times New Roman" panose="02020603050405020304" pitchFamily="18" charset="0"/>
                </a:rPr>
                <a:t>它把 </a:t>
              </a:r>
              <a:endParaRPr lang="zh-CN" altLang="en-US" sz="2400" b="0"/>
            </a:p>
          </p:txBody>
        </p:sp>
        <p:graphicFrame>
          <p:nvGraphicFramePr>
            <p:cNvPr id="69644" name="Object 12"/>
            <p:cNvGraphicFramePr>
              <a:graphicFrameLocks noChangeAspect="1"/>
            </p:cNvGraphicFramePr>
            <p:nvPr/>
          </p:nvGraphicFramePr>
          <p:xfrm>
            <a:off x="1147" y="1643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59" r:id="rId7" imgW="266469" imgH="291847" progId="Equation.DSMT4">
                    <p:embed/>
                  </p:oleObj>
                </mc:Choice>
                <mc:Fallback>
                  <p:oleObj r:id="rId7" imgW="266469" imgH="291847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643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11"/>
            <p:cNvGraphicFramePr>
              <a:graphicFrameLocks noChangeAspect="1"/>
            </p:cNvGraphicFramePr>
            <p:nvPr/>
          </p:nvGraphicFramePr>
          <p:xfrm>
            <a:off x="3125" y="1634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0" r:id="rId9" imgW="266469" imgH="291847" progId="Equation.DSMT4">
                    <p:embed/>
                  </p:oleObj>
                </mc:Choice>
                <mc:Fallback>
                  <p:oleObj r:id="rId9" imgW="266469" imgH="291847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1634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10"/>
            <p:cNvGraphicFramePr>
              <a:graphicFrameLocks noChangeAspect="1"/>
            </p:cNvGraphicFramePr>
            <p:nvPr/>
          </p:nvGraphicFramePr>
          <p:xfrm>
            <a:off x="4032" y="1643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1" r:id="rId10" imgW="279279" imgH="291973" progId="Equation.DSMT4">
                    <p:embed/>
                  </p:oleObj>
                </mc:Choice>
                <mc:Fallback>
                  <p:oleObj r:id="rId10" imgW="279279" imgH="291973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43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4760" y="1643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2" r:id="rId12" imgW="266469" imgH="291847" progId="Equation.DSMT4">
                    <p:embed/>
                  </p:oleObj>
                </mc:Choice>
                <mc:Fallback>
                  <p:oleObj r:id="rId12" imgW="266469" imgH="291847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643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374" y="1570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定义在 </a:t>
              </a:r>
              <a:endParaRPr lang="zh-CN" altLang="en-US" sz="2400" b="0"/>
            </a:p>
          </p:txBody>
        </p:sp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1274" y="1570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上的函数</a:t>
              </a:r>
              <a:r>
                <a:rPr lang="en-US" altLang="zh-CN"/>
                <a:t>.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对曲线 </a:t>
              </a:r>
              <a:endParaRPr lang="zh-CN" altLang="en-US" sz="2400" b="0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212" y="1570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做分割   </a:t>
              </a:r>
              <a:endParaRPr lang="zh-CN" altLang="en-US" sz="2400" b="0"/>
            </a:p>
          </p:txBody>
        </p:sp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4865" y="1552"/>
              <a:ext cx="6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分成</a:t>
              </a:r>
            </a:p>
          </p:txBody>
        </p:sp>
      </p:grpSp>
      <p:grpSp>
        <p:nvGrpSpPr>
          <p:cNvPr id="69673" name="Group 41"/>
          <p:cNvGrpSpPr>
            <a:grpSpLocks/>
          </p:cNvGrpSpPr>
          <p:nvPr/>
        </p:nvGrpSpPr>
        <p:grpSpPr bwMode="auto">
          <a:xfrm>
            <a:off x="539750" y="3773488"/>
            <a:ext cx="8277225" cy="720725"/>
            <a:chOff x="340" y="2341"/>
            <a:chExt cx="5214" cy="454"/>
          </a:xfrm>
        </p:grpSpPr>
        <p:graphicFrame>
          <p:nvGraphicFramePr>
            <p:cNvPr id="69663" name="Object 31"/>
            <p:cNvGraphicFramePr>
              <a:graphicFrameLocks noChangeAspect="1"/>
            </p:cNvGraphicFramePr>
            <p:nvPr/>
          </p:nvGraphicFramePr>
          <p:xfrm>
            <a:off x="841" y="2387"/>
            <a:ext cx="4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3" r:id="rId13" imgW="685800" imgH="431800" progId="Equation.DSMT4">
                    <p:embed/>
                  </p:oleObj>
                </mc:Choice>
                <mc:Fallback>
                  <p:oleObj r:id="rId13" imgW="685800" imgH="4318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1" y="2387"/>
                          <a:ext cx="43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2" name="Object 30"/>
            <p:cNvGraphicFramePr>
              <a:graphicFrameLocks noChangeAspect="1"/>
            </p:cNvGraphicFramePr>
            <p:nvPr/>
          </p:nvGraphicFramePr>
          <p:xfrm>
            <a:off x="1756" y="2432"/>
            <a:ext cx="17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4" r:id="rId15" imgW="279279" imgH="291973" progId="Equation.DSMT4">
                    <p:embed/>
                  </p:oleObj>
                </mc:Choice>
                <mc:Fallback>
                  <p:oleObj r:id="rId15" imgW="279279" imgH="291973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2432"/>
                          <a:ext cx="17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1" name="Object 29"/>
            <p:cNvGraphicFramePr>
              <a:graphicFrameLocks noChangeAspect="1"/>
            </p:cNvGraphicFramePr>
            <p:nvPr/>
          </p:nvGraphicFramePr>
          <p:xfrm>
            <a:off x="2882" y="2387"/>
            <a:ext cx="1446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5" r:id="rId16" imgW="2298700" imgH="647700" progId="Equation.DSMT4">
                    <p:embed/>
                  </p:oleObj>
                </mc:Choice>
                <mc:Fallback>
                  <p:oleObj r:id="rId16" imgW="2298700" imgH="6477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2" y="2387"/>
                          <a:ext cx="1446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0" name="Object 28"/>
            <p:cNvGraphicFramePr>
              <a:graphicFrameLocks noChangeAspect="1"/>
            </p:cNvGraphicFramePr>
            <p:nvPr/>
          </p:nvGraphicFramePr>
          <p:xfrm>
            <a:off x="4515" y="2387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6" r:id="rId18" imgW="330057" imgH="431613" progId="Equation.DSMT4">
                    <p:embed/>
                  </p:oleObj>
                </mc:Choice>
                <mc:Fallback>
                  <p:oleObj r:id="rId18" imgW="330057" imgH="431613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2387"/>
                          <a:ext cx="2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4" name="Rectangle 32"/>
            <p:cNvSpPr>
              <a:spLocks noChangeArrowheads="1"/>
            </p:cNvSpPr>
            <p:nvPr/>
          </p:nvSpPr>
          <p:spPr bwMode="auto">
            <a:xfrm>
              <a:off x="340" y="234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记为  </a:t>
              </a:r>
              <a:endParaRPr lang="zh-CN" altLang="en-US" sz="2400" b="0"/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1182" y="234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分割  </a:t>
              </a:r>
              <a:endParaRPr lang="zh-CN" altLang="en-US" sz="2400" b="0"/>
            </a:p>
          </p:txBody>
        </p:sp>
        <p:sp>
          <p:nvSpPr>
            <p:cNvPr id="69666" name="Rectangle 34"/>
            <p:cNvSpPr>
              <a:spLocks noChangeArrowheads="1"/>
            </p:cNvSpPr>
            <p:nvPr/>
          </p:nvSpPr>
          <p:spPr bwMode="auto">
            <a:xfrm>
              <a:off x="1884" y="2341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的细度为  </a:t>
              </a:r>
              <a:endParaRPr lang="zh-CN" altLang="en-US" sz="2400" b="0"/>
            </a:p>
          </p:txBody>
        </p:sp>
        <p:sp>
          <p:nvSpPr>
            <p:cNvPr id="69667" name="Rectangle 35"/>
            <p:cNvSpPr>
              <a:spLocks noChangeArrowheads="1"/>
            </p:cNvSpPr>
            <p:nvPr/>
          </p:nvSpPr>
          <p:spPr bwMode="auto">
            <a:xfrm>
              <a:off x="4219" y="23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  </a:t>
              </a:r>
              <a:endParaRPr lang="zh-CN" altLang="en-US" sz="2400" b="0"/>
            </a:p>
          </p:txBody>
        </p:sp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4651" y="2341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上任</a:t>
              </a:r>
              <a:r>
                <a:rPr lang="zh-CN" altLang="en-US" dirty="0"/>
                <a:t>取  </a:t>
              </a:r>
            </a:p>
          </p:txBody>
        </p:sp>
      </p:grpSp>
      <p:grpSp>
        <p:nvGrpSpPr>
          <p:cNvPr id="69674" name="Group 42"/>
          <p:cNvGrpSpPr>
            <a:grpSpLocks/>
          </p:cNvGrpSpPr>
          <p:nvPr/>
        </p:nvGrpSpPr>
        <p:grpSpPr bwMode="auto">
          <a:xfrm>
            <a:off x="611188" y="4508500"/>
            <a:ext cx="6046787" cy="558800"/>
            <a:chOff x="1111" y="2976"/>
            <a:chExt cx="3809" cy="352"/>
          </a:xfrm>
        </p:grpSpPr>
        <p:sp>
          <p:nvSpPr>
            <p:cNvPr id="69671" name="Rectangle 39"/>
            <p:cNvSpPr>
              <a:spLocks noChangeArrowheads="1"/>
            </p:cNvSpPr>
            <p:nvPr/>
          </p:nvSpPr>
          <p:spPr bwMode="auto">
            <a:xfrm>
              <a:off x="1111" y="297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一点</a:t>
              </a:r>
              <a:endParaRPr lang="zh-CN" altLang="en-US" sz="2400" b="0"/>
            </a:p>
          </p:txBody>
        </p:sp>
        <p:graphicFrame>
          <p:nvGraphicFramePr>
            <p:cNvPr id="6967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6325804"/>
                </p:ext>
              </p:extLst>
            </p:nvPr>
          </p:nvGraphicFramePr>
          <p:xfrm>
            <a:off x="1687" y="3022"/>
            <a:ext cx="20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7" name="Equation" r:id="rId20" imgW="3276360" imgH="482400" progId="Equation.DSMT4">
                    <p:embed/>
                  </p:oleObj>
                </mc:Choice>
                <mc:Fallback>
                  <p:oleObj name="Equation" r:id="rId20" imgW="3276360" imgH="4824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3022"/>
                          <a:ext cx="206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2" name="Rectangle 40"/>
            <p:cNvSpPr>
              <a:spLocks noChangeArrowheads="1"/>
            </p:cNvSpPr>
            <p:nvPr/>
          </p:nvSpPr>
          <p:spPr bwMode="auto">
            <a:xfrm>
              <a:off x="3678" y="2976"/>
              <a:ext cx="1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宋体" panose="02010600030101010101" pitchFamily="2" charset="-122"/>
                </a:rPr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若有极限 </a:t>
              </a:r>
              <a:endParaRPr lang="zh-CN" altLang="en-US" sz="2400" b="0"/>
            </a:p>
          </p:txBody>
        </p:sp>
      </p:grpSp>
      <p:graphicFrame>
        <p:nvGraphicFramePr>
          <p:cNvPr id="6967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891164"/>
              </p:ext>
            </p:extLst>
          </p:nvPr>
        </p:nvGraphicFramePr>
        <p:xfrm>
          <a:off x="1619672" y="5157192"/>
          <a:ext cx="35433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68" r:id="rId22" imgW="3543300" imgH="927100" progId="Equation.DSMT4">
                  <p:embed/>
                </p:oleObj>
              </mc:Choice>
              <mc:Fallback>
                <p:oleObj r:id="rId22" imgW="3543300" imgH="9271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157192"/>
                        <a:ext cx="35433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78" name="Group 46"/>
          <p:cNvGrpSpPr>
            <a:grpSpLocks/>
          </p:cNvGrpSpPr>
          <p:nvPr/>
        </p:nvGrpSpPr>
        <p:grpSpPr bwMode="auto">
          <a:xfrm>
            <a:off x="596900" y="1787525"/>
            <a:ext cx="7993063" cy="547688"/>
            <a:chOff x="340" y="1144"/>
            <a:chExt cx="5035" cy="345"/>
          </a:xfrm>
        </p:grpSpPr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429" y="1162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为平面上可求长度的曲线段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69637" name="Object 5"/>
            <p:cNvGraphicFramePr>
              <a:graphicFrameLocks noChangeAspect="1"/>
            </p:cNvGraphicFramePr>
            <p:nvPr/>
          </p:nvGraphicFramePr>
          <p:xfrm>
            <a:off x="1292" y="1248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69" r:id="rId24" imgW="266469" imgH="291847" progId="Equation.DSMT4">
                    <p:embed/>
                  </p:oleObj>
                </mc:Choice>
                <mc:Fallback>
                  <p:oleObj r:id="rId24" imgW="266469" imgH="291847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248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6" name="Object 4"/>
            <p:cNvGraphicFramePr>
              <a:graphicFrameLocks noChangeAspect="1"/>
            </p:cNvGraphicFramePr>
            <p:nvPr/>
          </p:nvGraphicFramePr>
          <p:xfrm>
            <a:off x="4332" y="1207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0" r:id="rId25" imgW="1167893" imgH="393529" progId="Equation.DSMT4">
                    <p:embed/>
                  </p:oleObj>
                </mc:Choice>
                <mc:Fallback>
                  <p:oleObj r:id="rId25" imgW="1167893" imgH="393529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07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8" name="Rectangle 6"/>
            <p:cNvSpPr>
              <a:spLocks noChangeArrowheads="1"/>
            </p:cNvSpPr>
            <p:nvPr/>
          </p:nvSpPr>
          <p:spPr bwMode="auto">
            <a:xfrm>
              <a:off x="340" y="1162"/>
              <a:ext cx="11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</a:rPr>
                <a:t>1 </a:t>
              </a:r>
              <a:r>
                <a:rPr lang="zh-CN" altLang="en-US">
                  <a:cs typeface="Times New Roman" panose="02020603050405020304" pitchFamily="18" charset="0"/>
                </a:rPr>
                <a:t>设   </a:t>
              </a:r>
              <a:endParaRPr lang="zh-CN" altLang="en-US" sz="2400" b="0"/>
            </a:p>
          </p:txBody>
        </p:sp>
        <p:sp>
          <p:nvSpPr>
            <p:cNvPr id="69677" name="Rectangle 45"/>
            <p:cNvSpPr>
              <a:spLocks noChangeArrowheads="1"/>
            </p:cNvSpPr>
            <p:nvPr/>
          </p:nvSpPr>
          <p:spPr bwMode="auto">
            <a:xfrm>
              <a:off x="5034" y="11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44208" y="5805264"/>
            <a:ext cx="255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0000FF"/>
                </a:solidFill>
              </a:rPr>
              <a:t>由定积分得到曲线弧长公式，现在相当于求加权弧长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1259632" y="332656"/>
            <a:ext cx="5892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一． 第一型曲线积分的定义 </a:t>
            </a:r>
          </a:p>
        </p:txBody>
      </p:sp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128890" y="1052736"/>
            <a:ext cx="898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我们讨论过求曲线的弧长</a:t>
            </a:r>
            <a:r>
              <a:rPr lang="en-US" altLang="zh-CN" dirty="0" smtClean="0">
                <a:latin typeface="+mn-ea"/>
                <a:ea typeface="+mn-ea"/>
              </a:rPr>
              <a:t>,</a:t>
            </a:r>
            <a:r>
              <a:rPr lang="zh-CN" altLang="en-US" dirty="0" smtClean="0">
                <a:latin typeface="+mn-ea"/>
                <a:ea typeface="+mn-ea"/>
              </a:rPr>
              <a:t>现在定义</a:t>
            </a:r>
            <a:r>
              <a:rPr lang="zh-CN" altLang="en-US" dirty="0" smtClean="0">
                <a:solidFill>
                  <a:srgbClr val="0000FF"/>
                </a:solidFill>
                <a:latin typeface="+mn-ea"/>
                <a:ea typeface="+mn-ea"/>
              </a:rPr>
              <a:t>对弧长</a:t>
            </a:r>
            <a:r>
              <a:rPr lang="zh-CN" altLang="en-US" dirty="0" smtClean="0">
                <a:latin typeface="+mn-ea"/>
                <a:ea typeface="+mn-ea"/>
              </a:rPr>
              <a:t>的曲线积分</a:t>
            </a:r>
            <a:r>
              <a:rPr lang="en-US" altLang="zh-CN" dirty="0" smtClean="0">
                <a:latin typeface="+mn-ea"/>
                <a:ea typeface="+mn-ea"/>
              </a:rPr>
              <a:t>.</a:t>
            </a:r>
            <a:endParaRPr lang="zh-CN" altLang="en-US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2979738" y="549275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 </a:t>
            </a:r>
          </a:p>
        </p:txBody>
      </p:sp>
      <p:grpSp>
        <p:nvGrpSpPr>
          <p:cNvPr id="50188" name="Group 12"/>
          <p:cNvGrpSpPr>
            <a:grpSpLocks/>
          </p:cNvGrpSpPr>
          <p:nvPr/>
        </p:nvGrpSpPr>
        <p:grpSpPr bwMode="auto">
          <a:xfrm>
            <a:off x="595313" y="1470025"/>
            <a:ext cx="7607300" cy="519113"/>
            <a:chOff x="375" y="754"/>
            <a:chExt cx="4792" cy="327"/>
          </a:xfrm>
        </p:grpSpPr>
        <p:graphicFrame>
          <p:nvGraphicFramePr>
            <p:cNvPr id="50180" name="Object 4"/>
            <p:cNvGraphicFramePr>
              <a:graphicFrameLocks noChangeAspect="1"/>
            </p:cNvGraphicFramePr>
            <p:nvPr/>
          </p:nvGraphicFramePr>
          <p:xfrm>
            <a:off x="793" y="825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2" r:id="rId3" imgW="1129810" imgH="393529" progId="Equation.DSMT4">
                    <p:embed/>
                  </p:oleObj>
                </mc:Choice>
                <mc:Fallback>
                  <p:oleObj r:id="rId3" imgW="1129810" imgH="393529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825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79" name="Object 3"/>
            <p:cNvGraphicFramePr>
              <a:graphicFrameLocks noChangeAspect="1"/>
            </p:cNvGraphicFramePr>
            <p:nvPr/>
          </p:nvGraphicFramePr>
          <p:xfrm>
            <a:off x="2712" y="840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3" r:id="rId5" imgW="266469" imgH="291847" progId="Equation.DSMT4">
                    <p:embed/>
                  </p:oleObj>
                </mc:Choice>
                <mc:Fallback>
                  <p:oleObj r:id="rId5" imgW="266469" imgH="291847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840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375" y="754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1.</a:t>
              </a:r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1429" y="754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在光滑曲线</a:t>
              </a:r>
              <a:endParaRPr lang="zh-CN" altLang="en-US" sz="2400" b="0"/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2830" y="754"/>
              <a:ext cx="2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华文新魏" panose="02010800040101010101" pitchFamily="2" charset="-122"/>
                  <a:cs typeface="Times New Roman" panose="02020603050405020304" pitchFamily="18" charset="0"/>
                </a:rPr>
                <a:t>上连续</a:t>
              </a:r>
              <a:r>
                <a:rPr lang="en-US" altLang="zh-CN">
                  <a:latin typeface="华文新魏" panose="020108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华文新魏" panose="02010800040101010101" pitchFamily="2" charset="-122"/>
                  <a:cs typeface="Times New Roman" panose="02020603050405020304" pitchFamily="18" charset="0"/>
                </a:rPr>
                <a:t>是否一定存在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684213" y="2133600"/>
            <a:ext cx="2679700" cy="519113"/>
            <a:chOff x="431" y="1162"/>
            <a:chExt cx="1688" cy="327"/>
          </a:xfrm>
        </p:grpSpPr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431" y="1210"/>
            <a:ext cx="11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4" r:id="rId7" imgW="1790700" imgH="431800" progId="Equation.DSMT4">
                    <p:embed/>
                  </p:oleObj>
                </mc:Choice>
                <mc:Fallback>
                  <p:oleObj r:id="rId7" imgW="1790700" imgH="4318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210"/>
                          <a:ext cx="11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1498" y="1162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</a:rPr>
                <a:t>使得</a:t>
              </a:r>
              <a:endParaRPr lang="zh-CN" altLang="en-US" sz="2400" b="0"/>
            </a:p>
          </p:txBody>
        </p:sp>
      </p:grp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2714625" y="2989263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5" r:id="rId9" imgW="3657600" imgH="800100" progId="Equation.DSMT4">
                  <p:embed/>
                </p:oleObj>
              </mc:Choice>
              <mc:Fallback>
                <p:oleObj r:id="rId9" imgW="3657600" imgH="800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989263"/>
                        <a:ext cx="36576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581025" y="3917950"/>
            <a:ext cx="384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其中 </a:t>
            </a:r>
            <a:r>
              <a:rPr lang="en-US" altLang="zh-CN" i="1"/>
              <a:t>s </a:t>
            </a:r>
            <a:r>
              <a:rPr lang="zh-CN" altLang="en-US"/>
              <a:t>是曲线 </a:t>
            </a:r>
            <a:r>
              <a:rPr lang="en-US" altLang="zh-CN" i="1"/>
              <a:t>L </a:t>
            </a:r>
            <a:r>
              <a:rPr lang="zh-CN" altLang="en-US"/>
              <a:t>的弧长</a:t>
            </a:r>
            <a:r>
              <a:rPr lang="en-US" altLang="zh-CN"/>
              <a:t>.</a:t>
            </a:r>
          </a:p>
        </p:txBody>
      </p:sp>
      <p:graphicFrame>
        <p:nvGraphicFramePr>
          <p:cNvPr id="50192" name="Object 16"/>
          <p:cNvGraphicFramePr>
            <a:graphicFrameLocks noChangeAspect="1"/>
          </p:cNvGraphicFramePr>
          <p:nvPr/>
        </p:nvGraphicFramePr>
        <p:xfrm>
          <a:off x="2498725" y="5516563"/>
          <a:ext cx="36576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06" r:id="rId11" imgW="3657600" imgH="393700" progId="Equation.DSMT4">
                  <p:embed/>
                </p:oleObj>
              </mc:Choice>
              <mc:Fallback>
                <p:oleObj r:id="rId11" imgW="3657600" imgH="3937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5516563"/>
                        <a:ext cx="36576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7" name="Group 21"/>
          <p:cNvGrpSpPr>
            <a:grpSpLocks/>
          </p:cNvGrpSpPr>
          <p:nvPr/>
        </p:nvGrpSpPr>
        <p:grpSpPr bwMode="auto">
          <a:xfrm>
            <a:off x="611188" y="4652963"/>
            <a:ext cx="7324725" cy="519112"/>
            <a:chOff x="385" y="2931"/>
            <a:chExt cx="4614" cy="327"/>
          </a:xfrm>
        </p:grpSpPr>
        <p:graphicFrame>
          <p:nvGraphicFramePr>
            <p:cNvPr id="50193" name="Object 17"/>
            <p:cNvGraphicFramePr>
              <a:graphicFrameLocks noChangeAspect="1"/>
            </p:cNvGraphicFramePr>
            <p:nvPr/>
          </p:nvGraphicFramePr>
          <p:xfrm>
            <a:off x="883" y="2977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407" r:id="rId13" imgW="1129810" imgH="393529" progId="Equation.DSMT4">
                    <p:embed/>
                  </p:oleObj>
                </mc:Choice>
                <mc:Fallback>
                  <p:oleObj r:id="rId13" imgW="1129810" imgH="393529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2977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385" y="2931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2.</a:t>
              </a:r>
              <a:r>
                <a:rPr lang="en-US" altLang="zh-CN"/>
                <a:t> </a:t>
              </a:r>
              <a:r>
                <a:rPr lang="zh-CN" altLang="en-US"/>
                <a:t>设</a:t>
              </a:r>
              <a:endParaRPr lang="zh-CN" altLang="en-US" sz="2400" b="0"/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548" y="2931"/>
              <a:ext cx="3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在光滑曲线 </a:t>
              </a:r>
              <a:r>
                <a:rPr lang="en-US" altLang="zh-CN" i="1"/>
                <a:t>L </a:t>
              </a:r>
              <a:r>
                <a:rPr lang="zh-CN" altLang="en-US">
                  <a:latin typeface="华文新魏" panose="02010800040101010101" pitchFamily="2" charset="-122"/>
                </a:rPr>
                <a:t>上连续</a:t>
              </a:r>
              <a:r>
                <a:rPr lang="en-US" altLang="zh-CN">
                  <a:latin typeface="华文新魏" panose="02010800040101010101" pitchFamily="2" charset="-122"/>
                </a:rPr>
                <a:t>,  </a:t>
              </a:r>
              <a:r>
                <a:rPr lang="en-US" altLang="zh-CN" i="1"/>
                <a:t>L</a:t>
              </a:r>
              <a:r>
                <a:rPr lang="zh-CN" altLang="en-US">
                  <a:latin typeface="华文新魏" panose="02010800040101010101" pitchFamily="2" charset="-122"/>
                </a:rPr>
                <a:t>满足条件</a:t>
              </a:r>
              <a:r>
                <a:rPr lang="en-US" altLang="zh-CN">
                  <a:ea typeface="华文新魏" panose="02010800040101010101" pitchFamily="2" charset="-122"/>
                </a:rPr>
                <a:t>: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574675" y="620713"/>
            <a:ext cx="7702550" cy="533400"/>
            <a:chOff x="362" y="291"/>
            <a:chExt cx="4852" cy="336"/>
          </a:xfrm>
        </p:grpSpPr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657" y="346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1" r:id="rId3" imgW="1129810" imgH="393529" progId="Equation.DSMT4">
                    <p:embed/>
                  </p:oleObj>
                </mc:Choice>
                <mc:Fallback>
                  <p:oleObj r:id="rId3" imgW="1129810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6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4" name="Object 2"/>
            <p:cNvGraphicFramePr>
              <a:graphicFrameLocks noChangeAspect="1"/>
            </p:cNvGraphicFramePr>
            <p:nvPr/>
          </p:nvGraphicFramePr>
          <p:xfrm>
            <a:off x="2415" y="346"/>
            <a:ext cx="19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2" r:id="rId5" imgW="3111500" imgH="393700" progId="Equation.DSMT4">
                    <p:embed/>
                  </p:oleObj>
                </mc:Choice>
                <mc:Fallback>
                  <p:oleObj r:id="rId5" imgW="3111500" imgH="3937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346"/>
                          <a:ext cx="19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362" y="2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华文新魏" panose="02010800040101010101" pitchFamily="2" charset="-122"/>
                </a:rPr>
                <a:t>若</a:t>
              </a:r>
              <a:endParaRPr lang="zh-CN" altLang="en-US" sz="2400" b="0"/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1338" y="300"/>
              <a:ext cx="10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华文新魏" panose="02010800040101010101" pitchFamily="2" charset="-122"/>
                </a:rPr>
                <a:t>满足条件</a:t>
              </a:r>
              <a:r>
                <a:rPr lang="en-US" altLang="zh-CN">
                  <a:ea typeface="华文新魏" panose="02010800040101010101" pitchFamily="2" charset="-122"/>
                </a:rPr>
                <a:t>:</a:t>
              </a:r>
              <a:endParaRPr lang="en-US" altLang="zh-CN" sz="2400" b="0"/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4256" y="300"/>
              <a:ext cx="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a typeface="华文新魏" panose="02010800040101010101" pitchFamily="2" charset="-122"/>
                </a:rPr>
                <a:t>  </a:t>
              </a:r>
              <a:r>
                <a:rPr lang="zh-CN" altLang="en-US">
                  <a:latin typeface="华文新魏" panose="02010800040101010101" pitchFamily="2" charset="-122"/>
                </a:rPr>
                <a:t>是否有 </a:t>
              </a:r>
              <a:endParaRPr lang="zh-CN" altLang="en-US" sz="2400" b="0"/>
            </a:p>
          </p:txBody>
        </p:sp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3059113" y="1333500"/>
          <a:ext cx="2409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3" r:id="rId7" imgW="2413000" imgH="800100" progId="Equation.DSMT4">
                  <p:embed/>
                </p:oleObj>
              </mc:Choice>
              <mc:Fallback>
                <p:oleObj r:id="rId7" imgW="2413000" imgH="8001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333500"/>
                        <a:ext cx="24098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574675" y="2247900"/>
            <a:ext cx="7389813" cy="533400"/>
            <a:chOff x="362" y="1289"/>
            <a:chExt cx="4655" cy="336"/>
          </a:xfrm>
        </p:grpSpPr>
        <p:graphicFrame>
          <p:nvGraphicFramePr>
            <p:cNvPr id="49163" name="Object 11"/>
            <p:cNvGraphicFramePr>
              <a:graphicFrameLocks noChangeAspect="1"/>
            </p:cNvGraphicFramePr>
            <p:nvPr/>
          </p:nvGraphicFramePr>
          <p:xfrm>
            <a:off x="624" y="1344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4" r:id="rId9" imgW="1129810" imgH="393529" progId="Equation.DSMT4">
                    <p:embed/>
                  </p:oleObj>
                </mc:Choice>
                <mc:Fallback>
                  <p:oleObj r:id="rId9" imgW="1129810" imgH="393529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344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2336" y="1344"/>
            <a:ext cx="18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5" r:id="rId10" imgW="2895600" imgH="393700" progId="Equation.DSMT4">
                    <p:embed/>
                  </p:oleObj>
                </mc:Choice>
                <mc:Fallback>
                  <p:oleObj r:id="rId10" imgW="28956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344"/>
                          <a:ext cx="18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362" y="128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华文新魏" panose="02010800040101010101" pitchFamily="2" charset="-122"/>
                </a:rPr>
                <a:t>若</a:t>
              </a:r>
              <a:endParaRPr lang="zh-CN" altLang="en-US" sz="2400" b="0"/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1290" y="1298"/>
              <a:ext cx="10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华文新魏" panose="02010800040101010101" pitchFamily="2" charset="-122"/>
                </a:rPr>
                <a:t>满足条件</a:t>
              </a:r>
              <a:r>
                <a:rPr lang="en-US" altLang="zh-CN">
                  <a:ea typeface="华文新魏" panose="02010800040101010101" pitchFamily="2" charset="-122"/>
                </a:rPr>
                <a:t>:</a:t>
              </a:r>
              <a:endParaRPr lang="en-US" altLang="zh-CN" sz="2400" b="0"/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4059" y="1298"/>
              <a:ext cx="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ea typeface="华文新魏" panose="02010800040101010101" pitchFamily="2" charset="-122"/>
                </a:rPr>
                <a:t>  </a:t>
              </a:r>
              <a:r>
                <a:rPr lang="zh-CN" altLang="en-US">
                  <a:latin typeface="华文新魏" panose="02010800040101010101" pitchFamily="2" charset="-122"/>
                </a:rPr>
                <a:t>是否有 </a:t>
              </a:r>
              <a:endParaRPr lang="zh-CN" altLang="en-US" sz="2400" b="0"/>
            </a:p>
          </p:txBody>
        </p:sp>
      </p:grpSp>
      <p:graphicFrame>
        <p:nvGraphicFramePr>
          <p:cNvPr id="49168" name="Object 16"/>
          <p:cNvGraphicFramePr>
            <a:graphicFrameLocks noChangeAspect="1"/>
          </p:cNvGraphicFramePr>
          <p:nvPr/>
        </p:nvGraphicFramePr>
        <p:xfrm>
          <a:off x="2444750" y="3032125"/>
          <a:ext cx="41433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6" r:id="rId12" imgW="4140200" imgH="825500" progId="Equation.DSMT4">
                  <p:embed/>
                </p:oleObj>
              </mc:Choice>
              <mc:Fallback>
                <p:oleObj r:id="rId12" imgW="4140200" imgH="825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032125"/>
                        <a:ext cx="41433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72" name="Group 20"/>
          <p:cNvGrpSpPr>
            <a:grpSpLocks/>
          </p:cNvGrpSpPr>
          <p:nvPr/>
        </p:nvGrpSpPr>
        <p:grpSpPr bwMode="auto">
          <a:xfrm>
            <a:off x="577850" y="3932238"/>
            <a:ext cx="4416425" cy="576262"/>
            <a:chOff x="364" y="2296"/>
            <a:chExt cx="2782" cy="363"/>
          </a:xfrm>
        </p:grpSpPr>
        <p:sp>
          <p:nvSpPr>
            <p:cNvPr id="49171" name="Rectangle 19"/>
            <p:cNvSpPr>
              <a:spLocks noChangeArrowheads="1"/>
            </p:cNvSpPr>
            <p:nvPr/>
          </p:nvSpPr>
          <p:spPr bwMode="auto">
            <a:xfrm>
              <a:off x="364" y="229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华文新魏" panose="02010800040101010101" pitchFamily="2" charset="-122"/>
                </a:rPr>
                <a:t>其中</a:t>
              </a:r>
              <a:endParaRPr lang="zh-CN" altLang="en-US" sz="2400" b="0"/>
            </a:p>
          </p:txBody>
        </p:sp>
        <p:graphicFrame>
          <p:nvGraphicFramePr>
            <p:cNvPr id="49170" name="Object 18"/>
            <p:cNvGraphicFramePr>
              <a:graphicFrameLocks noChangeAspect="1"/>
            </p:cNvGraphicFramePr>
            <p:nvPr/>
          </p:nvGraphicFramePr>
          <p:xfrm>
            <a:off x="884" y="2341"/>
            <a:ext cx="226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7" r:id="rId14" imgW="3594100" imgH="508000" progId="Equation.DSMT4">
                    <p:embed/>
                  </p:oleObj>
                </mc:Choice>
                <mc:Fallback>
                  <p:oleObj r:id="rId14" imgW="3594100" imgH="5080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341"/>
                          <a:ext cx="226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622300" y="4724400"/>
            <a:ext cx="601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</a:rPr>
              <a:t>3.</a:t>
            </a:r>
            <a:r>
              <a:rPr lang="en-US" altLang="zh-CN"/>
              <a:t> </a:t>
            </a:r>
            <a:r>
              <a:rPr lang="zh-CN" altLang="en-US"/>
              <a:t>证明以下第一型曲面的轮换对称性</a:t>
            </a:r>
            <a:r>
              <a:rPr lang="en-US" altLang="zh-CN"/>
              <a:t>:</a:t>
            </a:r>
          </a:p>
        </p:txBody>
      </p:sp>
      <p:grpSp>
        <p:nvGrpSpPr>
          <p:cNvPr id="49178" name="Group 26"/>
          <p:cNvGrpSpPr>
            <a:grpSpLocks/>
          </p:cNvGrpSpPr>
          <p:nvPr/>
        </p:nvGrpSpPr>
        <p:grpSpPr bwMode="auto">
          <a:xfrm>
            <a:off x="565150" y="5373688"/>
            <a:ext cx="7004050" cy="523875"/>
            <a:chOff x="340" y="3385"/>
            <a:chExt cx="4412" cy="330"/>
          </a:xfrm>
        </p:grpSpPr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340" y="3388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设</a:t>
              </a:r>
              <a:endParaRPr lang="zh-CN" altLang="en-US" sz="2400" b="0"/>
            </a:p>
          </p:txBody>
        </p:sp>
        <p:graphicFrame>
          <p:nvGraphicFramePr>
            <p:cNvPr id="49174" name="Object 22"/>
            <p:cNvGraphicFramePr>
              <a:graphicFrameLocks noChangeAspect="1"/>
            </p:cNvGraphicFramePr>
            <p:nvPr/>
          </p:nvGraphicFramePr>
          <p:xfrm>
            <a:off x="624" y="3460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58" r:id="rId16" imgW="1129810" imgH="393529" progId="Equation.DSMT4">
                    <p:embed/>
                  </p:oleObj>
                </mc:Choice>
                <mc:Fallback>
                  <p:oleObj r:id="rId16" imgW="1129810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60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1307" y="3385"/>
              <a:ext cx="34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在光滑曲线 </a:t>
              </a:r>
              <a:r>
                <a:rPr lang="en-US" altLang="zh-CN" i="1">
                  <a:ea typeface="华文新魏" panose="02010800040101010101" pitchFamily="2" charset="-122"/>
                </a:rPr>
                <a:t>L</a:t>
              </a:r>
              <a:r>
                <a:rPr lang="zh-CN" altLang="en-US">
                  <a:latin typeface="华文新魏" panose="02010800040101010101" pitchFamily="2" charset="-122"/>
                </a:rPr>
                <a:t>上连续</a:t>
              </a:r>
              <a:r>
                <a:rPr lang="en-US" altLang="zh-CN">
                  <a:ea typeface="华文新魏" panose="02010800040101010101" pitchFamily="2" charset="-122"/>
                </a:rPr>
                <a:t>,  </a:t>
              </a:r>
              <a:r>
                <a:rPr lang="en-US" altLang="zh-CN" i="1">
                  <a:ea typeface="华文新魏" panose="02010800040101010101" pitchFamily="2" charset="-122"/>
                </a:rPr>
                <a:t>L </a:t>
              </a:r>
              <a:r>
                <a:rPr lang="zh-CN" altLang="en-US">
                  <a:latin typeface="华文新魏" panose="02010800040101010101" pitchFamily="2" charset="-122"/>
                </a:rPr>
                <a:t>满足条件</a:t>
              </a:r>
              <a:r>
                <a:rPr lang="en-US" altLang="zh-CN">
                  <a:ea typeface="华文新魏" panose="02010800040101010101" pitchFamily="2" charset="-122"/>
                </a:rPr>
                <a:t>: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2646363" y="806450"/>
          <a:ext cx="34385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2" r:id="rId3" imgW="3441700" imgH="393700" progId="Equation.DSMT4">
                  <p:embed/>
                </p:oleObj>
              </mc:Choice>
              <mc:Fallback>
                <p:oleObj r:id="rId3" imgW="3441700" imgH="3937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363" y="806450"/>
                        <a:ext cx="34385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7" name="Group 9"/>
          <p:cNvGrpSpPr>
            <a:grpSpLocks/>
          </p:cNvGrpSpPr>
          <p:nvPr/>
        </p:nvGrpSpPr>
        <p:grpSpPr bwMode="auto">
          <a:xfrm>
            <a:off x="493713" y="1397000"/>
            <a:ext cx="6637337" cy="534988"/>
            <a:chOff x="295" y="880"/>
            <a:chExt cx="4181" cy="337"/>
          </a:xfrm>
        </p:grpSpPr>
        <p:graphicFrame>
          <p:nvGraphicFramePr>
            <p:cNvPr id="48133" name="Object 5"/>
            <p:cNvGraphicFramePr>
              <a:graphicFrameLocks noChangeAspect="1"/>
            </p:cNvGraphicFramePr>
            <p:nvPr/>
          </p:nvGraphicFramePr>
          <p:xfrm>
            <a:off x="624" y="935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73" r:id="rId5" imgW="1129810" imgH="393529" progId="Equation.DSMT4">
                    <p:embed/>
                  </p:oleObj>
                </mc:Choice>
                <mc:Fallback>
                  <p:oleObj r:id="rId5" imgW="1129810" imgH="393529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35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2336" y="935"/>
            <a:ext cx="16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74" r:id="rId7" imgW="2679700" imgH="393700" progId="Equation.DSMT4">
                    <p:embed/>
                  </p:oleObj>
                </mc:Choice>
                <mc:Fallback>
                  <p:oleObj r:id="rId7" imgW="2679700" imgH="3937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935"/>
                          <a:ext cx="16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295" y="880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</a:rPr>
                <a:t>若</a:t>
              </a:r>
              <a:endParaRPr lang="zh-CN" altLang="en-US" sz="2400" b="0"/>
            </a:p>
          </p:txBody>
        </p:sp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1235" y="890"/>
              <a:ext cx="11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</a:rPr>
                <a:t>满足条件</a:t>
              </a:r>
              <a:r>
                <a:rPr lang="en-US" altLang="zh-CN">
                  <a:ea typeface="华文新魏" panose="02010800040101010101" pitchFamily="2" charset="-122"/>
                </a:rPr>
                <a:t>:</a:t>
              </a:r>
              <a:endParaRPr lang="en-US" altLang="zh-CN" sz="2400" b="0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969" y="890"/>
              <a:ext cx="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latin typeface="华文新魏" panose="02010800040101010101" pitchFamily="2" charset="-122"/>
                </a:rPr>
                <a:t> </a:t>
              </a:r>
              <a:r>
                <a:rPr lang="zh-CN" altLang="en-US">
                  <a:latin typeface="华文新魏" panose="02010800040101010101" pitchFamily="2" charset="-122"/>
                </a:rPr>
                <a:t>则 </a:t>
              </a:r>
              <a:r>
                <a:rPr lang="zh-CN" altLang="en-US"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2481263" y="2205038"/>
          <a:ext cx="38195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5" r:id="rId9" imgW="3822700" imgH="825500" progId="Equation.DSMT4">
                  <p:embed/>
                </p:oleObj>
              </mc:Choice>
              <mc:Fallback>
                <p:oleObj r:id="rId9" imgW="3822700" imgH="8255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2205038"/>
                        <a:ext cx="381952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899592" y="3429000"/>
            <a:ext cx="31582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</a:rPr>
              <a:t>4.</a:t>
            </a:r>
            <a:r>
              <a:rPr lang="en-US" altLang="zh-CN" dirty="0" smtClean="0"/>
              <a:t>  </a:t>
            </a:r>
            <a:r>
              <a:rPr lang="zh-CN" altLang="en-US" dirty="0" smtClean="0"/>
              <a:t>若曲线为极坐标</a:t>
            </a:r>
            <a:endParaRPr lang="en-US" altLang="zh-CN" dirty="0"/>
          </a:p>
        </p:txBody>
      </p:sp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4139952" y="3501008"/>
          <a:ext cx="13477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6" name="Equation" r:id="rId11" imgW="1346040" imgH="393480" progId="Equation.DSMT4">
                  <p:embed/>
                </p:oleObj>
              </mc:Choice>
              <mc:Fallback>
                <p:oleObj name="Equation" r:id="rId11" imgW="1346040" imgH="39348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501008"/>
                        <a:ext cx="1347787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/>
        </p:nvGraphicFramePr>
        <p:xfrm>
          <a:off x="1979712" y="4221088"/>
          <a:ext cx="52832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7" name="Equation" r:id="rId13" imgW="5283000" imgH="571320" progId="Equation.DSMT4">
                  <p:embed/>
                </p:oleObj>
              </mc:Choice>
              <mc:Fallback>
                <p:oleObj name="Equation" r:id="rId13" imgW="5283000" imgH="57132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528320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827584" y="4221088"/>
            <a:ext cx="1656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latin typeface="华文新魏" panose="02010800040101010101" pitchFamily="2" charset="-122"/>
              </a:rPr>
              <a:t>则有</a:t>
            </a:r>
            <a:endParaRPr lang="zh-CN" altLang="en-US" sz="2400" b="0" dirty="0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971600" y="5157192"/>
            <a:ext cx="31683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dirty="0" smtClean="0">
                <a:latin typeface="华文新魏" panose="02010800040101010101" pitchFamily="2" charset="-122"/>
              </a:rPr>
              <a:t>特别地，在圆周</a:t>
            </a:r>
            <a:endParaRPr lang="zh-CN" altLang="en-US" sz="2400" b="0" dirty="0"/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3779912" y="5229200"/>
          <a:ext cx="28956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78" name="Equation" r:id="rId15" imgW="2895480" imgH="380880" progId="Equation.DSMT4">
                  <p:embed/>
                </p:oleObj>
              </mc:Choice>
              <mc:Fallback>
                <p:oleObj name="Equation" r:id="rId15" imgW="2895480" imgH="3808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5229200"/>
                        <a:ext cx="289560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45" name="Group 37"/>
          <p:cNvGrpSpPr>
            <a:grpSpLocks/>
          </p:cNvGrpSpPr>
          <p:nvPr/>
        </p:nvGrpSpPr>
        <p:grpSpPr bwMode="auto">
          <a:xfrm>
            <a:off x="617856" y="290353"/>
            <a:ext cx="7999412" cy="519113"/>
            <a:chOff x="381" y="346"/>
            <a:chExt cx="5039" cy="327"/>
          </a:xfrm>
        </p:grpSpPr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653" y="437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9" r:id="rId4" imgW="266469" imgH="304536" progId="Equation.DSMT4">
                    <p:embed/>
                  </p:oleObj>
                </mc:Choice>
                <mc:Fallback>
                  <p:oleObj r:id="rId4" imgW="266469" imgH="304536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3" y="437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0" name="Object 2"/>
            <p:cNvGraphicFramePr>
              <a:graphicFrameLocks noChangeAspect="1"/>
            </p:cNvGraphicFramePr>
            <p:nvPr/>
          </p:nvGraphicFramePr>
          <p:xfrm>
            <a:off x="1989" y="382"/>
            <a:ext cx="138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0" r:id="rId6" imgW="2197100" imgH="444500" progId="Equation.DSMT4">
                    <p:embed/>
                  </p:oleObj>
                </mc:Choice>
                <mc:Fallback>
                  <p:oleObj r:id="rId6" imgW="2197100" imgH="4445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382"/>
                          <a:ext cx="138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381" y="34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且 </a:t>
              </a:r>
              <a:endParaRPr lang="zh-CN" altLang="en-US" sz="2400" b="0"/>
            </a:p>
          </p:txBody>
        </p:sp>
        <p:sp>
          <p:nvSpPr>
            <p:cNvPr id="68613" name="Rectangle 5"/>
            <p:cNvSpPr>
              <a:spLocks noChangeArrowheads="1"/>
            </p:cNvSpPr>
            <p:nvPr/>
          </p:nvSpPr>
          <p:spPr bwMode="auto">
            <a:xfrm>
              <a:off x="773" y="346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的值与分割  </a:t>
              </a:r>
              <a:endParaRPr lang="zh-CN" altLang="en-US" sz="2400" b="0"/>
            </a:p>
          </p:txBody>
        </p:sp>
        <p:sp>
          <p:nvSpPr>
            <p:cNvPr id="68614" name="Rectangle 6"/>
            <p:cNvSpPr>
              <a:spLocks noChangeArrowheads="1"/>
            </p:cNvSpPr>
            <p:nvPr/>
          </p:nvSpPr>
          <p:spPr bwMode="auto">
            <a:xfrm>
              <a:off x="3280" y="346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的取法无关</a:t>
              </a:r>
              <a:r>
                <a:rPr lang="en-US" altLang="zh-CN"/>
                <a:t>,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则称此 </a:t>
              </a:r>
              <a:endParaRPr lang="zh-CN" altLang="en-US"/>
            </a:p>
          </p:txBody>
        </p:sp>
      </p:grpSp>
      <p:grpSp>
        <p:nvGrpSpPr>
          <p:cNvPr id="68643" name="Group 35"/>
          <p:cNvGrpSpPr>
            <a:grpSpLocks/>
          </p:cNvGrpSpPr>
          <p:nvPr/>
        </p:nvGrpSpPr>
        <p:grpSpPr bwMode="auto">
          <a:xfrm>
            <a:off x="611188" y="957103"/>
            <a:ext cx="7416800" cy="519113"/>
            <a:chOff x="340" y="709"/>
            <a:chExt cx="4672" cy="327"/>
          </a:xfrm>
        </p:grpSpPr>
        <p:sp>
          <p:nvSpPr>
            <p:cNvPr id="68616" name="Rectangle 8"/>
            <p:cNvSpPr>
              <a:spLocks noChangeArrowheads="1"/>
            </p:cNvSpPr>
            <p:nvPr/>
          </p:nvSpPr>
          <p:spPr bwMode="auto">
            <a:xfrm>
              <a:off x="340" y="709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dirty="0"/>
                <a:t>极</a:t>
              </a:r>
              <a:r>
                <a:rPr lang="zh-CN" altLang="en-US" dirty="0">
                  <a:latin typeface="宋体" panose="02010600030101010101" pitchFamily="2" charset="-122"/>
                </a:rPr>
                <a:t>限为</a:t>
              </a:r>
            </a:p>
          </p:txBody>
        </p:sp>
        <p:graphicFrame>
          <p:nvGraphicFramePr>
            <p:cNvPr id="68615" name="Object 7"/>
            <p:cNvGraphicFramePr>
              <a:graphicFrameLocks noChangeAspect="1"/>
            </p:cNvGraphicFramePr>
            <p:nvPr/>
          </p:nvGraphicFramePr>
          <p:xfrm>
            <a:off x="1078" y="754"/>
            <a:ext cx="11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1" r:id="rId8" imgW="1892300" imgH="431800" progId="Equation.DSMT4">
                    <p:embed/>
                  </p:oleObj>
                </mc:Choice>
                <mc:Fallback>
                  <p:oleObj r:id="rId8" imgW="1892300" imgH="4318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" y="754"/>
                          <a:ext cx="11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2252" y="709"/>
              <a:ext cx="27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上的</a:t>
              </a:r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第一型曲线积分</a:t>
              </a:r>
              <a:r>
                <a:rPr lang="en-US" altLang="zh-CN"/>
                <a:t>,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记作</a:t>
              </a:r>
              <a:endParaRPr lang="zh-CN" altLang="en-US" sz="2400" b="0"/>
            </a:p>
          </p:txBody>
        </p:sp>
      </p:grpSp>
      <p:sp>
        <p:nvSpPr>
          <p:cNvPr id="68621" name="Rectangle 13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54178"/>
              </p:ext>
            </p:extLst>
          </p:nvPr>
        </p:nvGraphicFramePr>
        <p:xfrm>
          <a:off x="3119756" y="1476216"/>
          <a:ext cx="19526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2" r:id="rId10" imgW="1955800" imgH="609600" progId="Equation.DSMT4">
                  <p:embed/>
                </p:oleObj>
              </mc:Choice>
              <mc:Fallback>
                <p:oleObj r:id="rId10" imgW="1955800" imgH="609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756" y="1476216"/>
                        <a:ext cx="19526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6" name="Group 38"/>
          <p:cNvGrpSpPr>
            <a:grpSpLocks/>
          </p:cNvGrpSpPr>
          <p:nvPr/>
        </p:nvGrpSpPr>
        <p:grpSpPr bwMode="auto">
          <a:xfrm>
            <a:off x="520700" y="2543174"/>
            <a:ext cx="8575675" cy="581026"/>
            <a:chOff x="763" y="1616"/>
            <a:chExt cx="4582" cy="366"/>
          </a:xfrm>
        </p:grpSpPr>
        <p:sp>
          <p:nvSpPr>
            <p:cNvPr id="68626" name="Rectangle 18"/>
            <p:cNvSpPr>
              <a:spLocks noChangeArrowheads="1"/>
            </p:cNvSpPr>
            <p:nvPr/>
          </p:nvSpPr>
          <p:spPr bwMode="auto">
            <a:xfrm>
              <a:off x="763" y="1652"/>
              <a:ext cx="228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 smtClean="0">
                  <a:cs typeface="Times New Roman" panose="02020603050405020304" pitchFamily="18" charset="0"/>
                </a:rPr>
                <a:t>若</a:t>
              </a:r>
              <a:r>
                <a:rPr lang="en-US" altLang="zh-CN" i="1" dirty="0" smtClean="0">
                  <a:cs typeface="Times New Roman" panose="02020603050405020304" pitchFamily="18" charset="0"/>
                </a:rPr>
                <a:t>L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为</a:t>
              </a:r>
              <a:r>
                <a:rPr lang="zh-CN" altLang="en-US" dirty="0">
                  <a:cs typeface="Times New Roman" panose="02020603050405020304" pitchFamily="18" charset="0"/>
                </a:rPr>
                <a:t>空间可求长曲线段 </a:t>
              </a:r>
              <a:r>
                <a:rPr lang="en-US" altLang="zh-CN" dirty="0"/>
                <a:t>,</a:t>
              </a:r>
              <a:r>
                <a:rPr lang="en-US" altLang="zh-CN" dirty="0">
                  <a:cs typeface="Times New Roman" panose="02020603050405020304" pitchFamily="18" charset="0"/>
                </a:rPr>
                <a:t> </a:t>
              </a:r>
              <a:endParaRPr lang="en-US" altLang="zh-CN" sz="2400" b="0" dirty="0"/>
            </a:p>
          </p:txBody>
        </p:sp>
        <p:graphicFrame>
          <p:nvGraphicFramePr>
            <p:cNvPr id="6862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772360"/>
                </p:ext>
              </p:extLst>
            </p:nvPr>
          </p:nvGraphicFramePr>
          <p:xfrm>
            <a:off x="3040" y="1687"/>
            <a:ext cx="91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3" name="Equation" r:id="rId12" imgW="1460160" imgH="393480" progId="Equation.DSMT4">
                    <p:embed/>
                  </p:oleObj>
                </mc:Choice>
                <mc:Fallback>
                  <p:oleObj name="Equation" r:id="rId12" imgW="1460160" imgH="39348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0" y="1687"/>
                          <a:ext cx="91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942" y="1616"/>
              <a:ext cx="14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为定义在 </a:t>
              </a:r>
              <a:r>
                <a:rPr lang="en-US" altLang="zh-CN" dirty="0" smtClean="0">
                  <a:cs typeface="Times New Roman" panose="02020603050405020304" pitchFamily="18" charset="0"/>
                </a:rPr>
                <a:t>L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上 </a:t>
              </a:r>
              <a:endParaRPr lang="zh-CN" altLang="en-US" sz="2400" b="0" dirty="0"/>
            </a:p>
          </p:txBody>
        </p:sp>
      </p:grpSp>
      <p:grpSp>
        <p:nvGrpSpPr>
          <p:cNvPr id="68635" name="Group 27"/>
          <p:cNvGrpSpPr>
            <a:grpSpLocks/>
          </p:cNvGrpSpPr>
          <p:nvPr/>
        </p:nvGrpSpPr>
        <p:grpSpPr bwMode="auto">
          <a:xfrm>
            <a:off x="568325" y="3132891"/>
            <a:ext cx="8256588" cy="409267"/>
            <a:chOff x="385" y="2493"/>
            <a:chExt cx="5201" cy="330"/>
          </a:xfrm>
        </p:grpSpPr>
        <p:graphicFrame>
          <p:nvGraphicFramePr>
            <p:cNvPr id="68631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552549"/>
                </p:ext>
              </p:extLst>
            </p:nvPr>
          </p:nvGraphicFramePr>
          <p:xfrm>
            <a:off x="2907" y="2577"/>
            <a:ext cx="9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4" r:id="rId14" imgW="1497950" imgH="393529" progId="Equation.DSMT4">
                    <p:embed/>
                  </p:oleObj>
                </mc:Choice>
                <mc:Fallback>
                  <p:oleObj r:id="rId14" imgW="1497950" imgH="393529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577"/>
                          <a:ext cx="9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2" name="Rectangle 24"/>
            <p:cNvSpPr>
              <a:spLocks noChangeArrowheads="1"/>
            </p:cNvSpPr>
            <p:nvPr/>
          </p:nvSpPr>
          <p:spPr bwMode="auto">
            <a:xfrm>
              <a:off x="385" y="2493"/>
              <a:ext cx="26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的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函数</a:t>
              </a:r>
              <a:r>
                <a:rPr lang="en-US" altLang="zh-CN" dirty="0" smtClean="0">
                  <a:cs typeface="Times New Roman" panose="02020603050405020304" pitchFamily="18" charset="0"/>
                </a:rPr>
                <a:t>.  </a:t>
              </a:r>
              <a:r>
                <a:rPr lang="zh-CN" altLang="en-US" dirty="0">
                  <a:cs typeface="Times New Roman" panose="02020603050405020304" pitchFamily="18" charset="0"/>
                </a:rPr>
                <a:t>则可类似地定义  </a:t>
              </a:r>
              <a:endParaRPr lang="zh-CN" altLang="en-US" sz="2400" b="0" dirty="0"/>
            </a:p>
          </p:txBody>
        </p:sp>
        <p:sp>
          <p:nvSpPr>
            <p:cNvPr id="68633" name="Rectangle 25"/>
            <p:cNvSpPr>
              <a:spLocks noChangeArrowheads="1"/>
            </p:cNvSpPr>
            <p:nvPr/>
          </p:nvSpPr>
          <p:spPr bwMode="auto">
            <a:xfrm>
              <a:off x="3843" y="2493"/>
              <a:ext cx="17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在空间曲线 </a:t>
              </a:r>
              <a:r>
                <a:rPr lang="en-US" altLang="zh-CN" dirty="0" smtClean="0">
                  <a:cs typeface="Times New Roman" panose="02020603050405020304" pitchFamily="18" charset="0"/>
                </a:rPr>
                <a:t>L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上 </a:t>
              </a:r>
              <a:endParaRPr lang="zh-CN" altLang="en-US" sz="2400" b="0" dirty="0"/>
            </a:p>
          </p:txBody>
        </p:sp>
      </p:grp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589398" y="3608072"/>
            <a:ext cx="500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的第一型曲线积分</a:t>
            </a:r>
            <a:r>
              <a:rPr lang="en-US" altLang="zh-CN" dirty="0"/>
              <a:t>,  </a:t>
            </a:r>
            <a:r>
              <a:rPr lang="zh-CN" altLang="en-US" dirty="0"/>
              <a:t>并且记作   </a:t>
            </a:r>
          </a:p>
        </p:txBody>
      </p:sp>
      <p:graphicFrame>
        <p:nvGraphicFramePr>
          <p:cNvPr id="686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67166"/>
              </p:ext>
            </p:extLst>
          </p:nvPr>
        </p:nvGraphicFramePr>
        <p:xfrm>
          <a:off x="3038187" y="4293096"/>
          <a:ext cx="228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5" r:id="rId16" imgW="2286000" imgH="609600" progId="Equation.DSMT4">
                  <p:embed/>
                </p:oleObj>
              </mc:Choice>
              <mc:Fallback>
                <p:oleObj r:id="rId16" imgW="2286000" imgH="6096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187" y="4293096"/>
                        <a:ext cx="2286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0" name="Rectangle 32"/>
          <p:cNvSpPr>
            <a:spLocks noChangeArrowheads="1"/>
          </p:cNvSpPr>
          <p:nvPr/>
        </p:nvSpPr>
        <p:spPr bwMode="auto">
          <a:xfrm>
            <a:off x="397009" y="5137740"/>
            <a:ext cx="7635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>
                <a:cs typeface="Times New Roman" panose="02020603050405020304" pitchFamily="18" charset="0"/>
              </a:rPr>
              <a:t>于是前面讲到的质量分布在曲线</a:t>
            </a:r>
            <a:r>
              <a:rPr lang="zh-CN" altLang="en-US" dirty="0" smtClean="0">
                <a:cs typeface="Times New Roman" panose="02020603050405020304" pitchFamily="18" charset="0"/>
              </a:rPr>
              <a:t>段</a:t>
            </a:r>
            <a:r>
              <a:rPr lang="en-US" altLang="zh-CN" dirty="0" smtClean="0">
                <a:cs typeface="Times New Roman" panose="02020603050405020304" pitchFamily="18" charset="0"/>
              </a:rPr>
              <a:t>L</a:t>
            </a:r>
            <a:r>
              <a:rPr lang="zh-CN" altLang="en-US" dirty="0" smtClean="0">
                <a:cs typeface="Times New Roman" panose="02020603050405020304" pitchFamily="18" charset="0"/>
              </a:rPr>
              <a:t>上的质量    </a:t>
            </a:r>
            <a:endParaRPr lang="zh-CN" altLang="en-US" sz="2400" b="0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20700" y="5738429"/>
            <a:ext cx="637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/>
              <a:t>量可由第一型曲线积分 </a:t>
            </a:r>
            <a:r>
              <a:rPr lang="en-US" altLang="zh-CN" dirty="0"/>
              <a:t>(1) </a:t>
            </a:r>
            <a:r>
              <a:rPr lang="zh-CN" altLang="en-US" dirty="0"/>
              <a:t>或 </a:t>
            </a:r>
            <a:r>
              <a:rPr lang="en-US" altLang="zh-CN" dirty="0"/>
              <a:t>(2) </a:t>
            </a:r>
            <a:r>
              <a:rPr lang="zh-CN" altLang="en-US" dirty="0"/>
              <a:t>求得</a:t>
            </a:r>
            <a:r>
              <a:rPr lang="en-US" altLang="zh-CN" dirty="0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06413" y="534799"/>
            <a:ext cx="4600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dirty="0" smtClean="0"/>
              <a:t>第一</a:t>
            </a:r>
            <a:r>
              <a:rPr lang="zh-CN" altLang="en-US" dirty="0"/>
              <a:t>型曲线积分 </a:t>
            </a:r>
            <a:r>
              <a:rPr lang="zh-CN" altLang="en-US" dirty="0" smtClean="0"/>
              <a:t>的性质：</a:t>
            </a:r>
            <a:r>
              <a:rPr lang="en-US" altLang="zh-CN" dirty="0" smtClean="0"/>
              <a:t>   </a:t>
            </a:r>
            <a:endParaRPr lang="en-US" altLang="zh-CN" dirty="0"/>
          </a:p>
        </p:txBody>
      </p:sp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615950" y="1125538"/>
            <a:ext cx="8077200" cy="647700"/>
            <a:chOff x="388" y="681"/>
            <a:chExt cx="5088" cy="408"/>
          </a:xfrm>
        </p:grpSpPr>
        <p:graphicFrame>
          <p:nvGraphicFramePr>
            <p:cNvPr id="6758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53207"/>
                </p:ext>
              </p:extLst>
            </p:nvPr>
          </p:nvGraphicFramePr>
          <p:xfrm>
            <a:off x="959" y="705"/>
            <a:ext cx="242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1" name="Equation" r:id="rId3" imgW="3848040" imgH="609480" progId="Equation.DSMT4">
                    <p:embed/>
                  </p:oleObj>
                </mc:Choice>
                <mc:Fallback>
                  <p:oleObj name="Equation" r:id="rId3" imgW="3848040" imgH="60948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705"/>
                          <a:ext cx="242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7483815"/>
                </p:ext>
              </p:extLst>
            </p:nvPr>
          </p:nvGraphicFramePr>
          <p:xfrm>
            <a:off x="3651" y="728"/>
            <a:ext cx="14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2" name="Equation" r:id="rId5" imgW="2336760" imgH="431640" progId="Equation.DSMT4">
                    <p:embed/>
                  </p:oleObj>
                </mc:Choice>
                <mc:Fallback>
                  <p:oleObj name="Equation" r:id="rId5" imgW="2336760" imgH="43164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728"/>
                          <a:ext cx="14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89" name="Rectangle 5"/>
            <p:cNvSpPr>
              <a:spLocks noChangeArrowheads="1"/>
            </p:cNvSpPr>
            <p:nvPr/>
          </p:nvSpPr>
          <p:spPr bwMode="auto">
            <a:xfrm>
              <a:off x="388" y="716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1.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sp>
          <p:nvSpPr>
            <p:cNvPr id="67590" name="Rectangle 6"/>
            <p:cNvSpPr>
              <a:spLocks noChangeArrowheads="1"/>
            </p:cNvSpPr>
            <p:nvPr/>
          </p:nvSpPr>
          <p:spPr bwMode="auto">
            <a:xfrm>
              <a:off x="3361" y="690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endParaRPr lang="zh-CN" altLang="en-US" sz="2400" b="0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5057" y="681"/>
              <a:ext cx="4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7617" name="Group 33"/>
          <p:cNvGrpSpPr>
            <a:grpSpLocks/>
          </p:cNvGrpSpPr>
          <p:nvPr/>
        </p:nvGrpSpPr>
        <p:grpSpPr bwMode="auto">
          <a:xfrm>
            <a:off x="601663" y="1784350"/>
            <a:ext cx="6275387" cy="923925"/>
            <a:chOff x="379" y="1124"/>
            <a:chExt cx="3953" cy="582"/>
          </a:xfrm>
        </p:grpSpPr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379" y="1251"/>
              <a:ext cx="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常数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则</a:t>
              </a:r>
              <a:endParaRPr lang="zh-CN" altLang="en-US" sz="2400" b="0"/>
            </a:p>
          </p:txBody>
        </p:sp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1296" y="1124"/>
            <a:ext cx="158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3" r:id="rId7" imgW="2514600" imgH="927100" progId="Equation.DSMT4">
                    <p:embed/>
                  </p:oleObj>
                </mc:Choice>
                <mc:Fallback>
                  <p:oleObj r:id="rId7" imgW="2514600" imgH="9271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124"/>
                          <a:ext cx="158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2865" y="1251"/>
              <a:ext cx="1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也存在</a:t>
              </a:r>
              <a:r>
                <a:rPr lang="en-US" altLang="zh-CN"/>
                <a:t>,  </a:t>
              </a:r>
              <a:r>
                <a:rPr lang="zh-CN" altLang="en-US">
                  <a:latin typeface="宋体" panose="02010600030101010101" pitchFamily="2" charset="-122"/>
                </a:rPr>
                <a:t>且</a:t>
              </a:r>
              <a:endParaRPr lang="zh-CN" altLang="en-US" sz="2400" b="0"/>
            </a:p>
          </p:txBody>
        </p:sp>
      </p:grpSp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1993900" y="2792413"/>
          <a:ext cx="5457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894" r:id="rId9" imgW="5461000" imgH="927100" progId="Equation.DSMT4">
                  <p:embed/>
                </p:oleObj>
              </mc:Choice>
              <mc:Fallback>
                <p:oleObj r:id="rId9" imgW="5461000" imgH="9271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792413"/>
                        <a:ext cx="54578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8" name="Group 34"/>
          <p:cNvGrpSpPr>
            <a:grpSpLocks/>
          </p:cNvGrpSpPr>
          <p:nvPr/>
        </p:nvGrpSpPr>
        <p:grpSpPr bwMode="auto">
          <a:xfrm>
            <a:off x="611188" y="3830638"/>
            <a:ext cx="7848600" cy="534987"/>
            <a:chOff x="385" y="2413"/>
            <a:chExt cx="4944" cy="337"/>
          </a:xfrm>
        </p:grpSpPr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1674" y="2514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5" r:id="rId11" imgW="266469" imgH="291847" progId="Equation.DSMT4">
                    <p:embed/>
                  </p:oleObj>
                </mc:Choice>
                <mc:Fallback>
                  <p:oleObj r:id="rId11" imgW="266469" imgH="291847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4" y="2514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6609751"/>
                </p:ext>
              </p:extLst>
            </p:nvPr>
          </p:nvGraphicFramePr>
          <p:xfrm>
            <a:off x="2591" y="2468"/>
            <a:ext cx="11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6" name="Equation" r:id="rId13" imgW="1752480" imgH="431640" progId="Equation.DSMT4">
                    <p:embed/>
                  </p:oleObj>
                </mc:Choice>
                <mc:Fallback>
                  <p:oleObj name="Equation" r:id="rId13" imgW="1752480" imgH="43164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1" y="2468"/>
                          <a:ext cx="11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1" name="Rectangle 17"/>
            <p:cNvSpPr>
              <a:spLocks noChangeArrowheads="1"/>
            </p:cNvSpPr>
            <p:nvPr/>
          </p:nvSpPr>
          <p:spPr bwMode="auto">
            <a:xfrm>
              <a:off x="385" y="2423"/>
              <a:ext cx="1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2.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若曲线段  </a:t>
              </a:r>
              <a:endParaRPr lang="zh-CN" altLang="en-US" sz="2400" b="0"/>
            </a:p>
          </p:txBody>
        </p:sp>
        <p:sp>
          <p:nvSpPr>
            <p:cNvPr id="67602" name="Rectangle 18"/>
            <p:cNvSpPr>
              <a:spLocks noChangeArrowheads="1"/>
            </p:cNvSpPr>
            <p:nvPr/>
          </p:nvSpPr>
          <p:spPr bwMode="auto">
            <a:xfrm>
              <a:off x="1797" y="2413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由曲线 </a:t>
              </a:r>
              <a:endParaRPr lang="zh-CN" altLang="en-US" sz="2400" b="0"/>
            </a:p>
          </p:txBody>
        </p:sp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3617" y="2423"/>
              <a:ext cx="17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首尾相接而</a:t>
              </a:r>
              <a:r>
                <a:rPr lang="zh-CN" altLang="en-US"/>
                <a:t>成</a:t>
              </a:r>
              <a:r>
                <a:rPr lang="en-US" altLang="zh-CN"/>
                <a:t>,  </a:t>
              </a:r>
              <a:r>
                <a:rPr lang="en-US" altLang="zh-CN" sz="1100"/>
                <a:t> </a:t>
              </a:r>
            </a:p>
          </p:txBody>
        </p:sp>
      </p:grpSp>
      <p:grpSp>
        <p:nvGrpSpPr>
          <p:cNvPr id="67614" name="Group 30"/>
          <p:cNvGrpSpPr>
            <a:grpSpLocks/>
          </p:cNvGrpSpPr>
          <p:nvPr/>
        </p:nvGrpSpPr>
        <p:grpSpPr bwMode="auto">
          <a:xfrm>
            <a:off x="719138" y="4559300"/>
            <a:ext cx="7478712" cy="669925"/>
            <a:chOff x="453" y="2872"/>
            <a:chExt cx="4711" cy="422"/>
          </a:xfrm>
        </p:grpSpPr>
        <p:graphicFrame>
          <p:nvGraphicFramePr>
            <p:cNvPr id="6760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1242456"/>
                </p:ext>
              </p:extLst>
            </p:nvPr>
          </p:nvGraphicFramePr>
          <p:xfrm>
            <a:off x="453" y="2880"/>
            <a:ext cx="244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7" name="Equation" r:id="rId15" imgW="3886200" imgH="660240" progId="Equation.DSMT4">
                    <p:embed/>
                  </p:oleObj>
                </mc:Choice>
                <mc:Fallback>
                  <p:oleObj name="Equation" r:id="rId15" imgW="3886200" imgH="66024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880"/>
                          <a:ext cx="2448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5" name="Object 21"/>
            <p:cNvGraphicFramePr>
              <a:graphicFrameLocks noChangeAspect="1"/>
            </p:cNvGraphicFramePr>
            <p:nvPr/>
          </p:nvGraphicFramePr>
          <p:xfrm>
            <a:off x="4036" y="2872"/>
            <a:ext cx="11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898" r:id="rId17" imgW="1790700" imgH="609600" progId="Equation.DSMT4">
                    <p:embed/>
                  </p:oleObj>
                </mc:Choice>
                <mc:Fallback>
                  <p:oleObj r:id="rId17" imgW="1790700" imgH="6096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" y="2872"/>
                          <a:ext cx="112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8" name="Rectangle 24"/>
            <p:cNvSpPr>
              <a:spLocks noChangeArrowheads="1"/>
            </p:cNvSpPr>
            <p:nvPr/>
          </p:nvSpPr>
          <p:spPr bwMode="auto">
            <a:xfrm>
              <a:off x="2887" y="2880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都存在</a:t>
              </a:r>
              <a:r>
                <a:rPr lang="en-US" altLang="zh-CN"/>
                <a:t>,  </a:t>
              </a:r>
              <a:r>
                <a:rPr lang="zh-CN" altLang="en-US"/>
                <a:t>则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67611" name="Rectangle 27"/>
          <p:cNvSpPr>
            <a:spLocks noChangeArrowheads="1"/>
          </p:cNvSpPr>
          <p:nvPr/>
        </p:nvSpPr>
        <p:spPr bwMode="auto">
          <a:xfrm>
            <a:off x="611188" y="5300663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也存在</a:t>
            </a:r>
            <a:r>
              <a:rPr lang="en-US" altLang="zh-CN"/>
              <a:t>,  </a:t>
            </a:r>
            <a:r>
              <a:rPr lang="zh-CN" altLang="en-US"/>
              <a:t>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132013" y="560388"/>
          <a:ext cx="4600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3" r:id="rId3" imgW="4597400" imgH="927100" progId="Equation.DSMT4">
                  <p:embed/>
                </p:oleObj>
              </mc:Choice>
              <mc:Fallback>
                <p:oleObj r:id="rId3" imgW="4597400" imgH="9271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560388"/>
                        <a:ext cx="46005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611188" y="1628775"/>
            <a:ext cx="7921625" cy="647700"/>
            <a:chOff x="385" y="1026"/>
            <a:chExt cx="4990" cy="408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385" y="102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3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．</a:t>
              </a:r>
              <a:endParaRPr lang="zh-CN" altLang="en-US" sz="2400" b="0">
                <a:solidFill>
                  <a:srgbClr val="0000FF"/>
                </a:solidFill>
              </a:endParaRPr>
            </a:p>
          </p:txBody>
        </p:sp>
        <p:graphicFrame>
          <p:nvGraphicFramePr>
            <p:cNvPr id="66564" name="Object 4"/>
            <p:cNvGraphicFramePr>
              <a:graphicFrameLocks noChangeAspect="1"/>
            </p:cNvGraphicFramePr>
            <p:nvPr/>
          </p:nvGraphicFramePr>
          <p:xfrm>
            <a:off x="703" y="1050"/>
            <a:ext cx="28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4" r:id="rId5" imgW="4559300" imgH="609600" progId="Equation.DSMT4">
                    <p:embed/>
                  </p:oleObj>
                </mc:Choice>
                <mc:Fallback>
                  <p:oleObj r:id="rId5" imgW="4559300" imgH="6096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50"/>
                          <a:ext cx="287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3450" y="1044"/>
              <a:ext cx="14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都存在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且在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66570" name="Object 10"/>
            <p:cNvGraphicFramePr>
              <a:graphicFrameLocks noChangeAspect="1"/>
            </p:cNvGraphicFramePr>
            <p:nvPr/>
          </p:nvGraphicFramePr>
          <p:xfrm>
            <a:off x="4871" y="1089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5" name="Equation" r:id="rId7" imgW="799753" imgH="431613" progId="Equation.DSMT4">
                    <p:embed/>
                  </p:oleObj>
                </mc:Choice>
                <mc:Fallback>
                  <p:oleObj name="Equation" r:id="rId7" imgW="799753" imgH="431613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1" y="1089"/>
                          <a:ext cx="50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73" name="Group 13"/>
          <p:cNvGrpSpPr>
            <a:grpSpLocks/>
          </p:cNvGrpSpPr>
          <p:nvPr/>
        </p:nvGrpSpPr>
        <p:grpSpPr bwMode="auto">
          <a:xfrm>
            <a:off x="684213" y="2420938"/>
            <a:ext cx="3132137" cy="519112"/>
            <a:chOff x="431" y="1525"/>
            <a:chExt cx="1973" cy="327"/>
          </a:xfrm>
        </p:grpSpPr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2064" y="152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则</a:t>
              </a:r>
              <a:endParaRPr lang="zh-CN" altLang="en-US" sz="2400" b="0"/>
            </a:p>
          </p:txBody>
        </p:sp>
        <p:graphicFrame>
          <p:nvGraphicFramePr>
            <p:cNvPr id="66572" name="Object 12"/>
            <p:cNvGraphicFramePr>
              <a:graphicFrameLocks noChangeAspect="1"/>
            </p:cNvGraphicFramePr>
            <p:nvPr/>
          </p:nvGraphicFramePr>
          <p:xfrm>
            <a:off x="431" y="1594"/>
            <a:ext cx="175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6" name="Equation" r:id="rId9" imgW="2781300" imgH="393700" progId="Equation.DSMT4">
                    <p:embed/>
                  </p:oleObj>
                </mc:Choice>
                <mc:Fallback>
                  <p:oleObj name="Equation" r:id="rId9" imgW="2781300" imgH="3937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94"/>
                          <a:ext cx="175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74" name="Object 14"/>
          <p:cNvGraphicFramePr>
            <a:graphicFrameLocks noChangeAspect="1"/>
          </p:cNvGraphicFramePr>
          <p:nvPr/>
        </p:nvGraphicFramePr>
        <p:xfrm>
          <a:off x="2411413" y="3179763"/>
          <a:ext cx="4152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7" r:id="rId11" imgW="4152900" imgH="609600" progId="Equation.DSMT4">
                  <p:embed/>
                </p:oleObj>
              </mc:Choice>
              <mc:Fallback>
                <p:oleObj r:id="rId11" imgW="4152900" imgH="609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179763"/>
                        <a:ext cx="41529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0" name="Group 20"/>
          <p:cNvGrpSpPr>
            <a:grpSpLocks/>
          </p:cNvGrpSpPr>
          <p:nvPr/>
        </p:nvGrpSpPr>
        <p:grpSpPr bwMode="auto">
          <a:xfrm>
            <a:off x="611188" y="4005263"/>
            <a:ext cx="8064500" cy="609600"/>
            <a:chOff x="385" y="2659"/>
            <a:chExt cx="5080" cy="384"/>
          </a:xfrm>
        </p:grpSpPr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385" y="265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4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．</a:t>
              </a:r>
              <a:endParaRPr lang="zh-CN" altLang="en-US" sz="2400" b="0">
                <a:solidFill>
                  <a:srgbClr val="0000FF"/>
                </a:solidFill>
              </a:endParaRPr>
            </a:p>
          </p:txBody>
        </p:sp>
        <p:graphicFrame>
          <p:nvGraphicFramePr>
            <p:cNvPr id="66576" name="Object 16"/>
            <p:cNvGraphicFramePr>
              <a:graphicFrameLocks noChangeAspect="1"/>
            </p:cNvGraphicFramePr>
            <p:nvPr/>
          </p:nvGraphicFramePr>
          <p:xfrm>
            <a:off x="887" y="2659"/>
            <a:ext cx="360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28" name="Equation" r:id="rId13" imgW="5715000" imgH="609600" progId="Equation.DSMT4">
                    <p:embed/>
                  </p:oleObj>
                </mc:Choice>
                <mc:Fallback>
                  <p:oleObj name="Equation" r:id="rId13" imgW="5715000" imgH="6096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7" y="2659"/>
                          <a:ext cx="360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8" name="Rectangle 18"/>
            <p:cNvSpPr>
              <a:spLocks noChangeArrowheads="1"/>
            </p:cNvSpPr>
            <p:nvPr/>
          </p:nvSpPr>
          <p:spPr bwMode="auto">
            <a:xfrm>
              <a:off x="4562" y="2659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也存在</a:t>
              </a:r>
              <a:r>
                <a:rPr lang="en-US" altLang="zh-CN"/>
                <a:t>,</a:t>
              </a:r>
              <a:r>
                <a:rPr lang="en-US" altLang="zh-CN">
                  <a:cs typeface="Times New Roman" panose="02020603050405020304" pitchFamily="18" charset="0"/>
                </a:rPr>
                <a:t> </a:t>
              </a:r>
              <a:endParaRPr lang="en-US" altLang="zh-CN" sz="2400" b="0"/>
            </a:p>
          </p:txBody>
        </p:sp>
      </p:grpSp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2195513" y="5373688"/>
          <a:ext cx="4695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29" r:id="rId15" imgW="4699000" imgH="609600" progId="Equation.DSMT4">
                  <p:embed/>
                </p:oleObj>
              </mc:Choice>
              <mc:Fallback>
                <p:oleObj r:id="rId15" imgW="4699000" imgH="609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373688"/>
                        <a:ext cx="46958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600075" y="4768850"/>
            <a:ext cx="985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且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74" name="Group 38"/>
          <p:cNvGrpSpPr>
            <a:grpSpLocks/>
          </p:cNvGrpSpPr>
          <p:nvPr/>
        </p:nvGrpSpPr>
        <p:grpSpPr bwMode="auto">
          <a:xfrm>
            <a:off x="611188" y="534988"/>
            <a:ext cx="7950200" cy="661987"/>
            <a:chOff x="385" y="337"/>
            <a:chExt cx="5008" cy="417"/>
          </a:xfrm>
        </p:grpSpPr>
        <p:graphicFrame>
          <p:nvGraphicFramePr>
            <p:cNvPr id="65540" name="Object 4"/>
            <p:cNvGraphicFramePr>
              <a:graphicFrameLocks noChangeAspect="1"/>
            </p:cNvGraphicFramePr>
            <p:nvPr/>
          </p:nvGraphicFramePr>
          <p:xfrm>
            <a:off x="793" y="370"/>
            <a:ext cx="15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49" r:id="rId3" imgW="2400300" imgH="609600" progId="Equation.DSMT4">
                    <p:embed/>
                  </p:oleObj>
                </mc:Choice>
                <mc:Fallback>
                  <p:oleObj r:id="rId3" imgW="2400300" imgH="6096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70"/>
                          <a:ext cx="151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39" name="Object 3"/>
            <p:cNvGraphicFramePr>
              <a:graphicFrameLocks noChangeAspect="1"/>
            </p:cNvGraphicFramePr>
            <p:nvPr/>
          </p:nvGraphicFramePr>
          <p:xfrm>
            <a:off x="2856" y="437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0" r:id="rId5" imgW="266469" imgH="291847" progId="Equation.DSMT4">
                    <p:embed/>
                  </p:oleObj>
                </mc:Choice>
                <mc:Fallback>
                  <p:oleObj r:id="rId5" imgW="266469" imgH="291847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437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38" name="Object 2"/>
            <p:cNvGraphicFramePr>
              <a:graphicFrameLocks noChangeAspect="1"/>
            </p:cNvGraphicFramePr>
            <p:nvPr/>
          </p:nvGraphicFramePr>
          <p:xfrm>
            <a:off x="3930" y="4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1" r:id="rId7" imgW="380670" imgH="317225" progId="Equation.DSMT4">
                    <p:embed/>
                  </p:oleObj>
                </mc:Choice>
                <mc:Fallback>
                  <p:oleObj r:id="rId7" imgW="380670" imgH="317225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4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385" y="38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5</a:t>
              </a:r>
              <a:r>
                <a:rPr lang="zh-CN" altLang="en-US">
                  <a:cs typeface="Times New Roman" panose="02020603050405020304" pitchFamily="18" charset="0"/>
                </a:rPr>
                <a:t>．</a:t>
              </a:r>
              <a:endParaRPr lang="zh-CN" altLang="en-US" sz="2400" b="0"/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2202" y="364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2977" y="34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的弧长为</a:t>
              </a:r>
              <a:endParaRPr lang="zh-CN" altLang="en-US" sz="2400" b="0"/>
            </a:p>
          </p:txBody>
        </p:sp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4130" y="337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则存在常数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3132138" y="1882775"/>
          <a:ext cx="25431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2" r:id="rId9" imgW="2540000" imgH="609600" progId="Equation.DSMT4">
                  <p:embed/>
                </p:oleObj>
              </mc:Choice>
              <mc:Fallback>
                <p:oleObj r:id="rId9" imgW="2540000" imgH="6096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882775"/>
                        <a:ext cx="25431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1" name="Group 15"/>
          <p:cNvGrpSpPr>
            <a:grpSpLocks/>
          </p:cNvGrpSpPr>
          <p:nvPr/>
        </p:nvGrpSpPr>
        <p:grpSpPr bwMode="auto">
          <a:xfrm>
            <a:off x="684213" y="1238250"/>
            <a:ext cx="1185862" cy="519113"/>
            <a:chOff x="431" y="709"/>
            <a:chExt cx="747" cy="327"/>
          </a:xfrm>
        </p:grpSpPr>
        <p:graphicFrame>
          <p:nvGraphicFramePr>
            <p:cNvPr id="65547" name="Object 11"/>
            <p:cNvGraphicFramePr>
              <a:graphicFrameLocks noChangeAspect="1"/>
            </p:cNvGraphicFramePr>
            <p:nvPr/>
          </p:nvGraphicFramePr>
          <p:xfrm>
            <a:off x="431" y="828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3" r:id="rId11" imgW="393359" imgH="317225" progId="Equation.DSMT4">
                    <p:embed/>
                  </p:oleObj>
                </mc:Choice>
                <mc:Fallback>
                  <p:oleObj r:id="rId11" imgW="393359" imgH="317225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828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612" y="70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使得</a:t>
              </a:r>
              <a:endParaRPr lang="zh-CN" altLang="en-US" sz="2400" b="0"/>
            </a:p>
          </p:txBody>
        </p:sp>
      </p:grpSp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684213" y="2622550"/>
          <a:ext cx="50958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54" r:id="rId13" imgW="5092700" imgH="635000" progId="Equation.DSMT4">
                  <p:embed/>
                </p:oleObj>
              </mc:Choice>
              <mc:Fallback>
                <p:oleObj r:id="rId13" imgW="5092700" imgH="6350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22550"/>
                        <a:ext cx="50958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4" name="Rectangle 18"/>
          <p:cNvSpPr>
            <a:spLocks noChangeArrowheads="1"/>
          </p:cNvSpPr>
          <p:nvPr/>
        </p:nvSpPr>
        <p:spPr bwMode="auto">
          <a:xfrm>
            <a:off x="611188" y="33416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/>
              <a:t>6.   </a:t>
            </a:r>
            <a:r>
              <a:rPr lang="zh-CN" altLang="en-US"/>
              <a:t>第一型曲线积分的几何意义  </a:t>
            </a:r>
          </a:p>
        </p:txBody>
      </p:sp>
      <p:grpSp>
        <p:nvGrpSpPr>
          <p:cNvPr id="65573" name="Group 37"/>
          <p:cNvGrpSpPr>
            <a:grpSpLocks/>
          </p:cNvGrpSpPr>
          <p:nvPr/>
        </p:nvGrpSpPr>
        <p:grpSpPr bwMode="auto">
          <a:xfrm>
            <a:off x="582613" y="3989388"/>
            <a:ext cx="7950200" cy="519112"/>
            <a:chOff x="340" y="2513"/>
            <a:chExt cx="5008" cy="327"/>
          </a:xfrm>
        </p:grpSpPr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4870" y="2513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</a:t>
              </a:r>
              <a:r>
                <a:rPr lang="en-US" altLang="zh-CN" i="1">
                  <a:cs typeface="Times New Roman" panose="02020603050405020304" pitchFamily="18" charset="0"/>
                </a:rPr>
                <a:t>L</a:t>
              </a:r>
              <a:endParaRPr lang="en-US" altLang="zh-CN" sz="2400" b="0" i="1"/>
            </a:p>
          </p:txBody>
        </p:sp>
        <p:graphicFrame>
          <p:nvGraphicFramePr>
            <p:cNvPr id="65558" name="Object 22"/>
            <p:cNvGraphicFramePr>
              <a:graphicFrameLocks noChangeAspect="1"/>
            </p:cNvGraphicFramePr>
            <p:nvPr/>
          </p:nvGraphicFramePr>
          <p:xfrm>
            <a:off x="612" y="2604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5" r:id="rId15" imgW="266469" imgH="291847" progId="Equation.DSMT4">
                    <p:embed/>
                  </p:oleObj>
                </mc:Choice>
                <mc:Fallback>
                  <p:oleObj r:id="rId15" imgW="266469" imgH="291847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604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1"/>
            <p:cNvGraphicFramePr>
              <a:graphicFrameLocks noChangeAspect="1"/>
            </p:cNvGraphicFramePr>
            <p:nvPr/>
          </p:nvGraphicFramePr>
          <p:xfrm>
            <a:off x="1928" y="2585"/>
            <a:ext cx="4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6" r:id="rId17" imgW="634725" imgH="393529" progId="Equation.DSMT4">
                    <p:embed/>
                  </p:oleObj>
                </mc:Choice>
                <mc:Fallback>
                  <p:oleObj r:id="rId17" imgW="634725" imgH="393529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2585"/>
                          <a:ext cx="4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6" name="Object 20"/>
            <p:cNvGraphicFramePr>
              <a:graphicFrameLocks noChangeAspect="1"/>
            </p:cNvGraphicFramePr>
            <p:nvPr/>
          </p:nvGraphicFramePr>
          <p:xfrm>
            <a:off x="4207" y="2558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7" r:id="rId19" imgW="1129810" imgH="393529" progId="Equation.DSMT4">
                    <p:embed/>
                  </p:oleObj>
                </mc:Choice>
                <mc:Fallback>
                  <p:oleObj r:id="rId19" imgW="1129810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" y="2558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40" y="25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732" y="2513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为坐标平面</a:t>
              </a:r>
              <a:endParaRPr lang="zh-CN" altLang="en-US" sz="2400" b="0"/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2200" y="2513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上的分段光滑曲线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endParaRPr lang="en-US" altLang="zh-CN" sz="2400" b="0"/>
            </a:p>
          </p:txBody>
        </p:sp>
      </p:grpSp>
      <p:sp>
        <p:nvSpPr>
          <p:cNvPr id="65565" name="Rectangle 29"/>
          <p:cNvSpPr>
            <a:spLocks noChangeArrowheads="1"/>
          </p:cNvSpPr>
          <p:nvPr/>
        </p:nvSpPr>
        <p:spPr bwMode="auto">
          <a:xfrm>
            <a:off x="588963" y="4710113"/>
            <a:ext cx="821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上定义的连续非负函数</a:t>
            </a:r>
            <a:r>
              <a:rPr lang="en-US" altLang="zh-CN"/>
              <a:t>. </a:t>
            </a:r>
            <a:r>
              <a:rPr lang="zh-CN" altLang="en-US"/>
              <a:t>由第一型曲线的定义</a:t>
            </a:r>
            <a:r>
              <a:rPr lang="en-US" altLang="zh-CN"/>
              <a:t>, </a:t>
            </a:r>
            <a:r>
              <a:rPr lang="zh-CN" altLang="en-US"/>
              <a:t>易见  </a:t>
            </a:r>
          </a:p>
        </p:txBody>
      </p:sp>
      <p:grpSp>
        <p:nvGrpSpPr>
          <p:cNvPr id="65572" name="Group 36"/>
          <p:cNvGrpSpPr>
            <a:grpSpLocks/>
          </p:cNvGrpSpPr>
          <p:nvPr/>
        </p:nvGrpSpPr>
        <p:grpSpPr bwMode="auto">
          <a:xfrm>
            <a:off x="582613" y="5357813"/>
            <a:ext cx="6729412" cy="519112"/>
            <a:chOff x="431" y="3421"/>
            <a:chExt cx="4239" cy="327"/>
          </a:xfrm>
        </p:grpSpPr>
        <p:graphicFrame>
          <p:nvGraphicFramePr>
            <p:cNvPr id="65567" name="Object 31"/>
            <p:cNvGraphicFramePr>
              <a:graphicFrameLocks noChangeAspect="1"/>
            </p:cNvGraphicFramePr>
            <p:nvPr/>
          </p:nvGraphicFramePr>
          <p:xfrm>
            <a:off x="716" y="3475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8" r:id="rId21" imgW="266469" imgH="291847" progId="Equation.DSMT4">
                    <p:embed/>
                  </p:oleObj>
                </mc:Choice>
                <mc:Fallback>
                  <p:oleObj r:id="rId21" imgW="266469" imgH="291847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" y="3475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6" name="Object 30"/>
            <p:cNvGraphicFramePr>
              <a:graphicFrameLocks noChangeAspect="1"/>
            </p:cNvGraphicFramePr>
            <p:nvPr/>
          </p:nvGraphicFramePr>
          <p:xfrm>
            <a:off x="2760" y="3495"/>
            <a:ext cx="120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59" r:id="rId23" imgW="190417" imgH="253890" progId="Equation.DSMT4">
                    <p:embed/>
                  </p:oleObj>
                </mc:Choice>
                <mc:Fallback>
                  <p:oleObj r:id="rId23" imgW="190417" imgH="25389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3495"/>
                          <a:ext cx="120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8" name="Rectangle 32"/>
            <p:cNvSpPr>
              <a:spLocks noChangeArrowheads="1"/>
            </p:cNvSpPr>
            <p:nvPr/>
          </p:nvSpPr>
          <p:spPr bwMode="auto">
            <a:xfrm>
              <a:off x="431" y="342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以 </a:t>
              </a:r>
              <a:endParaRPr lang="zh-CN" altLang="en-US" sz="2400" b="0"/>
            </a:p>
          </p:txBody>
        </p:sp>
        <p:sp>
          <p:nvSpPr>
            <p:cNvPr id="65569" name="Rectangle 33"/>
            <p:cNvSpPr>
              <a:spLocks noChangeArrowheads="1"/>
            </p:cNvSpPr>
            <p:nvPr/>
          </p:nvSpPr>
          <p:spPr bwMode="auto">
            <a:xfrm>
              <a:off x="748" y="3421"/>
              <a:ext cx="22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为准线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母线平行于   </a:t>
              </a:r>
              <a:endParaRPr lang="zh-CN" altLang="en-US" sz="2400" b="0"/>
            </a:p>
          </p:txBody>
        </p:sp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2789" y="3421"/>
              <a:ext cx="18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轴的柱面上截取 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755650" y="715963"/>
            <a:ext cx="6911975" cy="625475"/>
            <a:chOff x="476" y="336"/>
            <a:chExt cx="4354" cy="394"/>
          </a:xfrm>
        </p:grpSpPr>
        <p:graphicFrame>
          <p:nvGraphicFramePr>
            <p:cNvPr id="64515" name="Object 3"/>
            <p:cNvGraphicFramePr>
              <a:graphicFrameLocks noChangeAspect="1"/>
            </p:cNvGraphicFramePr>
            <p:nvPr/>
          </p:nvGraphicFramePr>
          <p:xfrm>
            <a:off x="476" y="391"/>
            <a:ext cx="13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4" r:id="rId3" imgW="2197100" imgH="393700" progId="Equation.DSMT4">
                    <p:embed/>
                  </p:oleObj>
                </mc:Choice>
                <mc:Fallback>
                  <p:oleObj r:id="rId3" imgW="2197100" imgH="3937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91"/>
                          <a:ext cx="13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3648" y="346"/>
            <a:ext cx="118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5" r:id="rId5" imgW="1879600" imgH="609600" progId="Equation.DSMT4">
                    <p:embed/>
                  </p:oleObj>
                </mc:Choice>
                <mc:Fallback>
                  <p:oleObj r:id="rId5" imgW="1879600" imgH="6096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6"/>
                          <a:ext cx="118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791" y="336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的部分的面积就是  </a:t>
              </a:r>
              <a:endParaRPr lang="zh-CN" altLang="en-US" sz="2400" b="0"/>
            </a:p>
          </p:txBody>
        </p: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2057400" y="1844675"/>
            <a:ext cx="4098925" cy="3711575"/>
            <a:chOff x="1156" y="1162"/>
            <a:chExt cx="2582" cy="2338"/>
          </a:xfrm>
        </p:grpSpPr>
        <p:grpSp>
          <p:nvGrpSpPr>
            <p:cNvPr id="64536" name="Group 24"/>
            <p:cNvGrpSpPr>
              <a:grpSpLocks/>
            </p:cNvGrpSpPr>
            <p:nvPr/>
          </p:nvGrpSpPr>
          <p:grpSpPr bwMode="auto">
            <a:xfrm>
              <a:off x="1156" y="1162"/>
              <a:ext cx="2582" cy="2041"/>
              <a:chOff x="1156" y="1162"/>
              <a:chExt cx="2582" cy="2041"/>
            </a:xfrm>
          </p:grpSpPr>
          <p:sp>
            <p:nvSpPr>
              <p:cNvPr id="64522" name="Line 10"/>
              <p:cNvSpPr>
                <a:spLocks noChangeShapeType="1"/>
              </p:cNvSpPr>
              <p:nvPr/>
            </p:nvSpPr>
            <p:spPr bwMode="auto">
              <a:xfrm flipH="1" flipV="1">
                <a:off x="2104" y="1162"/>
                <a:ext cx="6" cy="13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4523" name="Object 11"/>
              <p:cNvGraphicFramePr>
                <a:graphicFrameLocks noChangeAspect="1"/>
              </p:cNvGraphicFramePr>
              <p:nvPr/>
            </p:nvGraphicFramePr>
            <p:xfrm>
              <a:off x="3595" y="2589"/>
              <a:ext cx="143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46" name="Equation" r:id="rId7" imgW="190417" imgH="241195" progId="Equation.DSMT4">
                      <p:embed/>
                    </p:oleObj>
                  </mc:Choice>
                  <mc:Fallback>
                    <p:oleObj name="Equation" r:id="rId7" imgW="190417" imgH="241195" progId="Equation.DSMT4">
                      <p:embed/>
                      <p:pic>
                        <p:nvPicPr>
                          <p:cNvPr id="0" name="Picture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5" y="2589"/>
                            <a:ext cx="143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4" name="Object 12"/>
              <p:cNvGraphicFramePr>
                <a:graphicFrameLocks noChangeAspect="1"/>
              </p:cNvGraphicFramePr>
              <p:nvPr/>
            </p:nvGraphicFramePr>
            <p:xfrm>
              <a:off x="1236" y="3048"/>
              <a:ext cx="161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47" name="Equation" r:id="rId9" imgW="215713" imgH="203024" progId="Equation.DSMT4">
                      <p:embed/>
                    </p:oleObj>
                  </mc:Choice>
                  <mc:Fallback>
                    <p:oleObj name="Equation" r:id="rId9" imgW="215713" imgH="203024" progId="Equation.DSMT4">
                      <p:embed/>
                      <p:pic>
                        <p:nvPicPr>
                          <p:cNvPr id="0" name="Picture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6" y="3048"/>
                            <a:ext cx="161" cy="1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5" name="Object 13"/>
              <p:cNvGraphicFramePr>
                <a:graphicFrameLocks noChangeAspect="1"/>
              </p:cNvGraphicFramePr>
              <p:nvPr/>
            </p:nvGraphicFramePr>
            <p:xfrm>
              <a:off x="2200" y="1162"/>
              <a:ext cx="10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48" name="Equation" r:id="rId11" imgW="164957" imgH="203024" progId="Equation.DSMT4">
                      <p:embed/>
                    </p:oleObj>
                  </mc:Choice>
                  <mc:Fallback>
                    <p:oleObj name="Equation" r:id="rId11" imgW="164957" imgH="203024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0" y="1162"/>
                            <a:ext cx="104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6" name="Line 14"/>
              <p:cNvSpPr>
                <a:spLocks noChangeShapeType="1"/>
              </p:cNvSpPr>
              <p:nvPr/>
            </p:nvSpPr>
            <p:spPr bwMode="auto">
              <a:xfrm>
                <a:off x="2105" y="2501"/>
                <a:ext cx="163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27" name="Line 15"/>
              <p:cNvSpPr>
                <a:spLocks noChangeShapeType="1"/>
              </p:cNvSpPr>
              <p:nvPr/>
            </p:nvSpPr>
            <p:spPr bwMode="auto">
              <a:xfrm flipH="1">
                <a:off x="1156" y="2501"/>
                <a:ext cx="948" cy="5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4528" name="Object 16"/>
              <p:cNvGraphicFramePr>
                <a:graphicFrameLocks noChangeAspect="1"/>
              </p:cNvGraphicFramePr>
              <p:nvPr/>
            </p:nvGraphicFramePr>
            <p:xfrm>
              <a:off x="1935" y="2375"/>
              <a:ext cx="143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49" name="Equation" r:id="rId13" imgW="241091" imgH="266469" progId="Equation.DSMT4">
                      <p:embed/>
                    </p:oleObj>
                  </mc:Choice>
                  <mc:Fallback>
                    <p:oleObj name="Equation" r:id="rId13" imgW="241091" imgH="266469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5" y="2375"/>
                            <a:ext cx="143" cy="1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9" name="Freeform 17" descr="浅色竖线"/>
              <p:cNvSpPr>
                <a:spLocks/>
              </p:cNvSpPr>
              <p:nvPr/>
            </p:nvSpPr>
            <p:spPr bwMode="auto">
              <a:xfrm>
                <a:off x="1868" y="1718"/>
                <a:ext cx="1408" cy="1297"/>
              </a:xfrm>
              <a:custGeom>
                <a:avLst/>
                <a:gdLst>
                  <a:gd name="T0" fmla="*/ 23 w 2963"/>
                  <a:gd name="T1" fmla="*/ 443 h 2685"/>
                  <a:gd name="T2" fmla="*/ 15 w 2963"/>
                  <a:gd name="T3" fmla="*/ 2175 h 2685"/>
                  <a:gd name="T4" fmla="*/ 645 w 2963"/>
                  <a:gd name="T5" fmla="*/ 2040 h 2685"/>
                  <a:gd name="T6" fmla="*/ 1946 w 2963"/>
                  <a:gd name="T7" fmla="*/ 2661 h 2685"/>
                  <a:gd name="T8" fmla="*/ 2933 w 2963"/>
                  <a:gd name="T9" fmla="*/ 2413 h 2685"/>
                  <a:gd name="T10" fmla="*/ 2963 w 2963"/>
                  <a:gd name="T11" fmla="*/ 0 h 2685"/>
                  <a:gd name="T12" fmla="*/ 2063 w 2963"/>
                  <a:gd name="T13" fmla="*/ 825 h 2685"/>
                  <a:gd name="T14" fmla="*/ 668 w 2963"/>
                  <a:gd name="T15" fmla="*/ 210 h 2685"/>
                  <a:gd name="T16" fmla="*/ 23 w 2963"/>
                  <a:gd name="T17" fmla="*/ 450 h 2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63" h="2685">
                    <a:moveTo>
                      <a:pt x="23" y="443"/>
                    </a:moveTo>
                    <a:cubicBezTo>
                      <a:pt x="22" y="730"/>
                      <a:pt x="0" y="1913"/>
                      <a:pt x="15" y="2175"/>
                    </a:cubicBezTo>
                    <a:cubicBezTo>
                      <a:pt x="218" y="2070"/>
                      <a:pt x="480" y="1995"/>
                      <a:pt x="645" y="2040"/>
                    </a:cubicBezTo>
                    <a:cubicBezTo>
                      <a:pt x="810" y="2085"/>
                      <a:pt x="1664" y="2637"/>
                      <a:pt x="1946" y="2661"/>
                    </a:cubicBezTo>
                    <a:cubicBezTo>
                      <a:pt x="2228" y="2685"/>
                      <a:pt x="2618" y="2535"/>
                      <a:pt x="2933" y="2413"/>
                    </a:cubicBezTo>
                    <a:cubicBezTo>
                      <a:pt x="2933" y="1204"/>
                      <a:pt x="2963" y="238"/>
                      <a:pt x="2963" y="0"/>
                    </a:cubicBezTo>
                    <a:cubicBezTo>
                      <a:pt x="2610" y="195"/>
                      <a:pt x="2445" y="790"/>
                      <a:pt x="2063" y="825"/>
                    </a:cubicBezTo>
                    <a:cubicBezTo>
                      <a:pt x="1681" y="860"/>
                      <a:pt x="1008" y="273"/>
                      <a:pt x="668" y="210"/>
                    </a:cubicBezTo>
                    <a:cubicBezTo>
                      <a:pt x="328" y="147"/>
                      <a:pt x="131" y="410"/>
                      <a:pt x="23" y="450"/>
                    </a:cubicBezTo>
                  </a:path>
                </a:pathLst>
              </a:custGeom>
              <a:pattFill prst="ltVert">
                <a:fgClr>
                  <a:srgbClr val="0000FF">
                    <a:alpha val="60001"/>
                  </a:srgbClr>
                </a:fgClr>
                <a:bgClr>
                  <a:srgbClr val="FFFFFF">
                    <a:alpha val="60001"/>
                  </a:srgbClr>
                </a:bgClr>
              </a:pattFill>
              <a:ln w="3175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0" name="Freeform 18"/>
              <p:cNvSpPr>
                <a:spLocks/>
              </p:cNvSpPr>
              <p:nvPr/>
            </p:nvSpPr>
            <p:spPr bwMode="auto">
              <a:xfrm>
                <a:off x="1801" y="2668"/>
                <a:ext cx="1629" cy="351"/>
              </a:xfrm>
              <a:custGeom>
                <a:avLst/>
                <a:gdLst>
                  <a:gd name="T0" fmla="*/ 0 w 3429"/>
                  <a:gd name="T1" fmla="*/ 284 h 726"/>
                  <a:gd name="T2" fmla="*/ 742 w 3429"/>
                  <a:gd name="T3" fmla="*/ 67 h 726"/>
                  <a:gd name="T4" fmla="*/ 2096 w 3429"/>
                  <a:gd name="T5" fmla="*/ 686 h 726"/>
                  <a:gd name="T6" fmla="*/ 3429 w 3429"/>
                  <a:gd name="T7" fmla="*/ 305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29" h="726">
                    <a:moveTo>
                      <a:pt x="0" y="284"/>
                    </a:moveTo>
                    <a:cubicBezTo>
                      <a:pt x="124" y="248"/>
                      <a:pt x="444" y="0"/>
                      <a:pt x="742" y="67"/>
                    </a:cubicBezTo>
                    <a:cubicBezTo>
                      <a:pt x="1040" y="134"/>
                      <a:pt x="1648" y="646"/>
                      <a:pt x="2096" y="686"/>
                    </a:cubicBezTo>
                    <a:cubicBezTo>
                      <a:pt x="2544" y="726"/>
                      <a:pt x="3151" y="384"/>
                      <a:pt x="3429" y="305"/>
                    </a:cubicBez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1" name="Freeform 19"/>
              <p:cNvSpPr>
                <a:spLocks/>
              </p:cNvSpPr>
              <p:nvPr/>
            </p:nvSpPr>
            <p:spPr bwMode="auto">
              <a:xfrm>
                <a:off x="1790" y="1613"/>
                <a:ext cx="1640" cy="526"/>
              </a:xfrm>
              <a:custGeom>
                <a:avLst/>
                <a:gdLst>
                  <a:gd name="T0" fmla="*/ 0 w 3450"/>
                  <a:gd name="T1" fmla="*/ 781 h 1088"/>
                  <a:gd name="T2" fmla="*/ 809 w 3450"/>
                  <a:gd name="T3" fmla="*/ 430 h 1088"/>
                  <a:gd name="T4" fmla="*/ 2214 w 3450"/>
                  <a:gd name="T5" fmla="*/ 1050 h 1088"/>
                  <a:gd name="T6" fmla="*/ 3120 w 3450"/>
                  <a:gd name="T7" fmla="*/ 203 h 1088"/>
                  <a:gd name="T8" fmla="*/ 3450 w 3450"/>
                  <a:gd name="T9" fmla="*/ 46 h 10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50" h="1088">
                    <a:moveTo>
                      <a:pt x="0" y="781"/>
                    </a:moveTo>
                    <a:cubicBezTo>
                      <a:pt x="136" y="724"/>
                      <a:pt x="440" y="385"/>
                      <a:pt x="809" y="430"/>
                    </a:cubicBezTo>
                    <a:cubicBezTo>
                      <a:pt x="1178" y="475"/>
                      <a:pt x="1829" y="1088"/>
                      <a:pt x="2214" y="1050"/>
                    </a:cubicBezTo>
                    <a:cubicBezTo>
                      <a:pt x="2599" y="1012"/>
                      <a:pt x="2828" y="406"/>
                      <a:pt x="3120" y="203"/>
                    </a:cubicBezTo>
                    <a:cubicBezTo>
                      <a:pt x="3412" y="0"/>
                      <a:pt x="3381" y="79"/>
                      <a:pt x="3450" y="46"/>
                    </a:cubicBez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4532" name="Object 20"/>
              <p:cNvGraphicFramePr>
                <a:graphicFrameLocks noChangeAspect="1"/>
              </p:cNvGraphicFramePr>
              <p:nvPr/>
            </p:nvGraphicFramePr>
            <p:xfrm>
              <a:off x="3312" y="2899"/>
              <a:ext cx="171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50" name="Equation" r:id="rId15" imgW="228600" imgH="241300" progId="Equation.DSMT4">
                      <p:embed/>
                    </p:oleObj>
                  </mc:Choice>
                  <mc:Fallback>
                    <p:oleObj name="Equation" r:id="rId15" imgW="228600" imgH="241300" progId="Equation.DSMT4">
                      <p:embed/>
                      <p:pic>
                        <p:nvPicPr>
                          <p:cNvPr id="0" name="Picture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2899"/>
                            <a:ext cx="171" cy="1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3" name="Object 21"/>
              <p:cNvGraphicFramePr>
                <a:graphicFrameLocks noChangeAspect="1"/>
              </p:cNvGraphicFramePr>
              <p:nvPr/>
            </p:nvGraphicFramePr>
            <p:xfrm>
              <a:off x="2224" y="1535"/>
              <a:ext cx="979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851" name="Equation" r:id="rId17" imgW="1307532" imgH="317362" progId="Equation.DSMT4">
                      <p:embed/>
                    </p:oleObj>
                  </mc:Choice>
                  <mc:Fallback>
                    <p:oleObj name="Equation" r:id="rId17" imgW="1307532" imgH="317362" progId="Equation.DSMT4">
                      <p:embed/>
                      <p:pic>
                        <p:nvPicPr>
                          <p:cNvPr id="0" name="Picture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24" y="1535"/>
                            <a:ext cx="979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535" name="Object 23"/>
            <p:cNvGraphicFramePr>
              <a:graphicFrameLocks noChangeAspect="1"/>
            </p:cNvGraphicFramePr>
            <p:nvPr/>
          </p:nvGraphicFramePr>
          <p:xfrm>
            <a:off x="2324" y="3240"/>
            <a:ext cx="73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2" name="Equation" r:id="rId19" imgW="977476" imgH="342751" progId="Equation.DSMT4">
                    <p:embed/>
                  </p:oleObj>
                </mc:Choice>
                <mc:Fallback>
                  <p:oleObj name="Equation" r:id="rId19" imgW="977476" imgH="342751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4" y="3240"/>
                          <a:ext cx="732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1598613" y="555625"/>
            <a:ext cx="5781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二． 第一型曲线积分的计算</a:t>
            </a:r>
          </a:p>
        </p:txBody>
      </p:sp>
      <p:grpSp>
        <p:nvGrpSpPr>
          <p:cNvPr id="63493" name="Group 5"/>
          <p:cNvGrpSpPr>
            <a:grpSpLocks/>
          </p:cNvGrpSpPr>
          <p:nvPr/>
        </p:nvGrpSpPr>
        <p:grpSpPr bwMode="auto">
          <a:xfrm>
            <a:off x="577850" y="1257300"/>
            <a:ext cx="7208838" cy="1019175"/>
            <a:chOff x="380" y="709"/>
            <a:chExt cx="4541" cy="642"/>
          </a:xfrm>
        </p:grpSpPr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380" y="845"/>
              <a:ext cx="2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20.1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设有光滑曲线   </a:t>
              </a:r>
              <a:endParaRPr lang="zh-CN" altLang="en-US" sz="2400" b="0"/>
            </a:p>
          </p:txBody>
        </p:sp>
        <p:graphicFrame>
          <p:nvGraphicFramePr>
            <p:cNvPr id="63491" name="Object 3"/>
            <p:cNvGraphicFramePr>
              <a:graphicFrameLocks noChangeAspect="1"/>
            </p:cNvGraphicFramePr>
            <p:nvPr/>
          </p:nvGraphicFramePr>
          <p:xfrm>
            <a:off x="2737" y="709"/>
            <a:ext cx="2184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0" r:id="rId3" imgW="3467100" imgH="1016000" progId="Equation.DSMT4">
                    <p:embed/>
                  </p:oleObj>
                </mc:Choice>
                <mc:Fallback>
                  <p:oleObj r:id="rId3" imgW="3467100" imgH="10160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709"/>
                          <a:ext cx="2184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14" name="Group 26"/>
          <p:cNvGrpSpPr>
            <a:grpSpLocks/>
          </p:cNvGrpSpPr>
          <p:nvPr/>
        </p:nvGrpSpPr>
        <p:grpSpPr bwMode="auto">
          <a:xfrm>
            <a:off x="684213" y="2366963"/>
            <a:ext cx="5983287" cy="519112"/>
            <a:chOff x="431" y="1491"/>
            <a:chExt cx="3769" cy="327"/>
          </a:xfrm>
        </p:grpSpPr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431" y="153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1" r:id="rId5" imgW="1167893" imgH="393529" progId="Equation.DSMT4">
                    <p:embed/>
                  </p:oleObj>
                </mc:Choice>
                <mc:Fallback>
                  <p:oleObj r:id="rId5" imgW="1167893" imgH="393529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536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4" name="Object 6"/>
            <p:cNvGraphicFramePr>
              <a:graphicFrameLocks noChangeAspect="1"/>
            </p:cNvGraphicFramePr>
            <p:nvPr/>
          </p:nvGraphicFramePr>
          <p:xfrm>
            <a:off x="2096" y="1577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2" r:id="rId7" imgW="266469" imgH="291847" progId="Equation.DSMT4">
                    <p:embed/>
                  </p:oleObj>
                </mc:Choice>
                <mc:Fallback>
                  <p:oleObj r:id="rId7" imgW="266469" imgH="291847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6" y="1577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084" y="1491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为定义在  </a:t>
              </a:r>
              <a:endParaRPr lang="zh-CN" altLang="en-US" sz="2400" b="0"/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2173" y="1491"/>
              <a:ext cx="20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上的连续函数</a:t>
              </a:r>
              <a:r>
                <a:rPr lang="en-US" altLang="zh-CN"/>
                <a:t>, </a:t>
              </a:r>
              <a:r>
                <a:rPr lang="zh-CN" altLang="en-US"/>
                <a:t>则   </a:t>
              </a:r>
              <a:endParaRPr lang="zh-CN" altLang="en-US" sz="2400" b="0"/>
            </a:p>
          </p:txBody>
        </p:sp>
      </p:grp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712788" y="2997200"/>
          <a:ext cx="7820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3" r:id="rId9" imgW="7823200" imgH="685800" progId="Equation.DSMT4">
                  <p:embed/>
                </p:oleObj>
              </mc:Choice>
              <mc:Fallback>
                <p:oleObj r:id="rId9" imgW="7823200" imgH="68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997200"/>
                        <a:ext cx="78200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5" name="Group 27"/>
          <p:cNvGrpSpPr>
            <a:grpSpLocks/>
          </p:cNvGrpSpPr>
          <p:nvPr/>
        </p:nvGrpSpPr>
        <p:grpSpPr bwMode="auto">
          <a:xfrm>
            <a:off x="577850" y="3860800"/>
            <a:ext cx="7881938" cy="547688"/>
            <a:chOff x="364" y="2432"/>
            <a:chExt cx="4965" cy="345"/>
          </a:xfrm>
        </p:grpSpPr>
        <p:graphicFrame>
          <p:nvGraphicFramePr>
            <p:cNvPr id="63503" name="Object 15"/>
            <p:cNvGraphicFramePr>
              <a:graphicFrameLocks noChangeAspect="1"/>
            </p:cNvGraphicFramePr>
            <p:nvPr/>
          </p:nvGraphicFramePr>
          <p:xfrm>
            <a:off x="2405" y="2509"/>
            <a:ext cx="16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4" r:id="rId11" imgW="266469" imgH="291847" progId="Equation.DSMT4">
                    <p:embed/>
                  </p:oleObj>
                </mc:Choice>
                <mc:Fallback>
                  <p:oleObj r:id="rId11" imgW="266469" imgH="291847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5" y="2509"/>
                          <a:ext cx="16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2" name="Object 14"/>
            <p:cNvGraphicFramePr>
              <a:graphicFrameLocks noChangeAspect="1"/>
            </p:cNvGraphicFramePr>
            <p:nvPr/>
          </p:nvGraphicFramePr>
          <p:xfrm>
            <a:off x="3057" y="2486"/>
            <a:ext cx="132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5" r:id="rId12" imgW="2108200" imgH="444500" progId="Equation.DSMT4">
                    <p:embed/>
                  </p:oleObj>
                </mc:Choice>
                <mc:Fallback>
                  <p:oleObj r:id="rId12" imgW="2108200" imgH="4445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" y="2486"/>
                          <a:ext cx="132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4" name="Rectangle 16"/>
            <p:cNvSpPr>
              <a:spLocks noChangeArrowheads="1"/>
            </p:cNvSpPr>
            <p:nvPr/>
          </p:nvSpPr>
          <p:spPr bwMode="auto">
            <a:xfrm>
              <a:off x="364" y="2441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证</a:t>
              </a:r>
              <a:r>
                <a:rPr lang="zh-CN" altLang="en-US"/>
                <a:t> 由弧长公式知道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63505" name="Rectangle 17"/>
            <p:cNvSpPr>
              <a:spLocks noChangeArrowheads="1"/>
            </p:cNvSpPr>
            <p:nvPr/>
          </p:nvSpPr>
          <p:spPr bwMode="auto">
            <a:xfrm>
              <a:off x="2464" y="2432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上由  </a:t>
              </a:r>
              <a:endParaRPr lang="zh-CN" altLang="en-US" sz="2400" b="0"/>
            </a:p>
          </p:txBody>
        </p:sp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4314" y="2450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的弧长   </a:t>
              </a:r>
              <a:endParaRPr lang="zh-CN" altLang="en-US" sz="2400" b="0"/>
            </a:p>
          </p:txBody>
        </p:sp>
      </p:grpSp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2439988" y="4483100"/>
          <a:ext cx="4051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6" name="Equation" r:id="rId14" imgW="4051300" imgH="736600" progId="Equation.DSMT4">
                  <p:embed/>
                </p:oleObj>
              </mc:Choice>
              <mc:Fallback>
                <p:oleObj name="Equation" r:id="rId14" imgW="4051300" imgH="7366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483100"/>
                        <a:ext cx="40513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684213" y="5373688"/>
            <a:ext cx="7578725" cy="571500"/>
            <a:chOff x="431" y="3478"/>
            <a:chExt cx="4774" cy="360"/>
          </a:xfrm>
        </p:grpSpPr>
        <p:graphicFrame>
          <p:nvGraphicFramePr>
            <p:cNvPr id="63510" name="Object 22"/>
            <p:cNvGraphicFramePr>
              <a:graphicFrameLocks noChangeAspect="1"/>
            </p:cNvGraphicFramePr>
            <p:nvPr/>
          </p:nvGraphicFramePr>
          <p:xfrm>
            <a:off x="431" y="3478"/>
            <a:ext cx="168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27" r:id="rId16" imgW="2667000" imgH="571500" progId="Equation.DSMT4">
                    <p:embed/>
                  </p:oleObj>
                </mc:Choice>
                <mc:Fallback>
                  <p:oleObj r:id="rId16" imgW="2667000" imgH="571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478"/>
                          <a:ext cx="168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2" name="Rectangle 24"/>
            <p:cNvSpPr>
              <a:spLocks noChangeArrowheads="1"/>
            </p:cNvSpPr>
            <p:nvPr/>
          </p:nvSpPr>
          <p:spPr bwMode="auto">
            <a:xfrm>
              <a:off x="2109" y="3511"/>
              <a:ext cx="30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的连续性与积分中值定理</a:t>
              </a:r>
              <a:r>
                <a:rPr lang="en-US" altLang="zh-CN"/>
                <a:t>, </a:t>
              </a:r>
              <a:r>
                <a:rPr lang="zh-CN" altLang="en-US"/>
                <a:t>有   </a:t>
              </a:r>
              <a:endParaRPr lang="zh-CN" altLang="en-US" sz="2400" b="0"/>
            </a:p>
          </p:txBody>
        </p:sp>
      </p:grpSp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6084168" y="6093296"/>
          <a:ext cx="217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8" name="Equation" r:id="rId18" imgW="2171520" imgH="469800" progId="Equation.DSMT4">
                  <p:embed/>
                </p:oleObj>
              </mc:Choice>
              <mc:Fallback>
                <p:oleObj name="Equation" r:id="rId18" imgW="2171520" imgH="469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6093296"/>
                        <a:ext cx="2171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568450" y="577850"/>
          <a:ext cx="6172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3" name="Equation" r:id="rId3" imgW="6172200" imgH="584200" progId="Equation.DSMT4">
                  <p:embed/>
                </p:oleObj>
              </mc:Choice>
              <mc:Fallback>
                <p:oleObj name="Equation" r:id="rId3" imgW="6172200" imgH="584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577850"/>
                        <a:ext cx="61722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259632" y="1700808"/>
          <a:ext cx="2143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4" r:id="rId5" imgW="2146300" imgH="927100" progId="Equation.DSMT4">
                  <p:embed/>
                </p:oleObj>
              </mc:Choice>
              <mc:Fallback>
                <p:oleObj r:id="rId5" imgW="2146300" imgH="927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00808"/>
                        <a:ext cx="21431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124075" y="2649538"/>
          <a:ext cx="6096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5" r:id="rId7" imgW="6096000" imgH="927100" progId="Equation.DSMT4">
                  <p:embed/>
                </p:oleObj>
              </mc:Choice>
              <mc:Fallback>
                <p:oleObj r:id="rId7" imgW="6096000" imgH="9271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649538"/>
                        <a:ext cx="60960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577850" y="1181100"/>
            <a:ext cx="1165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/>
              <a:t>所以   </a:t>
            </a:r>
            <a:endParaRPr lang="zh-CN" altLang="en-US" sz="2400" b="0"/>
          </a:p>
        </p:txBody>
      </p:sp>
      <p:grpSp>
        <p:nvGrpSpPr>
          <p:cNvPr id="62478" name="Group 14"/>
          <p:cNvGrpSpPr>
            <a:grpSpLocks/>
          </p:cNvGrpSpPr>
          <p:nvPr/>
        </p:nvGrpSpPr>
        <p:grpSpPr bwMode="auto">
          <a:xfrm>
            <a:off x="452438" y="3659188"/>
            <a:ext cx="3443287" cy="555625"/>
            <a:chOff x="285" y="2305"/>
            <a:chExt cx="2169" cy="350"/>
          </a:xfrm>
        </p:grpSpPr>
        <p:graphicFrame>
          <p:nvGraphicFramePr>
            <p:cNvPr id="624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6856191"/>
                </p:ext>
              </p:extLst>
            </p:nvPr>
          </p:nvGraphicFramePr>
          <p:xfrm>
            <a:off x="976" y="2351"/>
            <a:ext cx="147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46" name="Equation" r:id="rId9" imgW="2349360" imgH="482400" progId="Equation.DSMT4">
                    <p:embed/>
                  </p:oleObj>
                </mc:Choice>
                <mc:Fallback>
                  <p:oleObj name="Equation" r:id="rId9" imgW="2349360" imgH="4824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351"/>
                          <a:ext cx="147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285" y="2305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/>
                <a:t>这里   </a:t>
              </a:r>
              <a:endParaRPr lang="zh-CN" altLang="en-US" sz="2400" b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476" name="Rectangle 12"/>
              <p:cNvSpPr>
                <a:spLocks noChangeArrowheads="1"/>
              </p:cNvSpPr>
              <p:nvPr/>
            </p:nvSpPr>
            <p:spPr bwMode="auto">
              <a:xfrm>
                <a:off x="323528" y="4941168"/>
                <a:ext cx="372954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都在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𝜶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dirty="0" smtClean="0"/>
                  <a:t>连续，则 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62476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941168"/>
                <a:ext cx="3729547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2451" t="-14667" b="-2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95536" y="4365104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易证命题：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1331640" y="5445224"/>
                <a:ext cx="5833777" cy="704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1" i="1" dirty="0" smtClean="0">
                            <a:latin typeface="Cambria Math"/>
                          </a:rPr>
                          <m:t>𝜶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/>
                          </a:rPr>
                          <m:t>𝜷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/>
                          </a:rPr>
                          <m:t>𝒅𝒕</m:t>
                        </m:r>
                      </m:e>
                    </m:nary>
                    <m:r>
                      <a:rPr lang="en-US" altLang="zh-CN" b="1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dirty="0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</m:d>
                            <m:r>
                              <a:rPr lang="en-US" altLang="zh-CN" b="1" i="1" dirty="0" smtClean="0">
                                <a:latin typeface="Cambria Math"/>
                              </a:rPr>
                              <m:t>→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1" i="1" dirty="0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1" i="1" dirty="0" smtClean="0">
                                <a:latin typeface="Cambria Math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𝝉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zh-CN" b="1" i="1" dirty="0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b="1" i="0" dirty="0" smtClean="0">
                                <a:latin typeface="Cambria Math"/>
                              </a:rPr>
                              <m:t>𝚫</m:t>
                            </m:r>
                            <m:sSub>
                              <m:sSubPr>
                                <m:ctrlPr>
                                  <a:rPr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12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5445224"/>
                <a:ext cx="5833777" cy="70403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95536" y="6165304"/>
                <a:ext cx="33411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𝝉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′ ≤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𝒕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zh-CN" altLang="en-US" dirty="0" smtClean="0"/>
                  <a:t> 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6165304"/>
                <a:ext cx="3341171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2920" t="-14474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2347</TotalTime>
  <Words>834</Words>
  <Application>Microsoft Office PowerPoint</Application>
  <PresentationFormat>全屏显示(4:3)</PresentationFormat>
  <Paragraphs>168</Paragraphs>
  <Slides>22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华文新魏</vt:lpstr>
      <vt:lpstr>隶书</vt:lpstr>
      <vt:lpstr>宋体</vt:lpstr>
      <vt:lpstr>Arial</vt:lpstr>
      <vt:lpstr>Calibri</vt:lpstr>
      <vt:lpstr>Cambria Math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151</cp:revision>
  <dcterms:created xsi:type="dcterms:W3CDTF">2004-12-13T07:53:32Z</dcterms:created>
  <dcterms:modified xsi:type="dcterms:W3CDTF">2023-05-13T00:37:01Z</dcterms:modified>
</cp:coreProperties>
</file>