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36"/>
  </p:handoutMasterIdLst>
  <p:sldIdLst>
    <p:sldId id="301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8" r:id="rId35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CC"/>
    <a:srgbClr val="FFFF83"/>
    <a:srgbClr val="0000FF"/>
    <a:srgbClr val="EAEAEA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32" autoAdjust="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image" Target="../media/image77.wmf"/><Relationship Id="rId7" Type="http://schemas.openxmlformats.org/officeDocument/2006/relationships/image" Target="../media/image76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1" Type="http://schemas.openxmlformats.org/officeDocument/2006/relationships/image" Target="../media/image80.wmf"/><Relationship Id="rId10" Type="http://schemas.openxmlformats.org/officeDocument/2006/relationships/image" Target="../media/image79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96.wmf"/><Relationship Id="rId6" Type="http://schemas.openxmlformats.org/officeDocument/2006/relationships/image" Target="../media/image85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wmf"/><Relationship Id="rId8" Type="http://schemas.openxmlformats.org/officeDocument/2006/relationships/image" Target="../media/image103.wmf"/><Relationship Id="rId7" Type="http://schemas.openxmlformats.org/officeDocument/2006/relationships/image" Target="../media/image102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3" Type="http://schemas.openxmlformats.org/officeDocument/2006/relationships/image" Target="../media/image98.wmf"/><Relationship Id="rId2" Type="http://schemas.openxmlformats.org/officeDocument/2006/relationships/image" Target="../media/image94.wmf"/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8.wmf"/><Relationship Id="rId4" Type="http://schemas.openxmlformats.org/officeDocument/2006/relationships/image" Target="../media/image94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85.wmf"/><Relationship Id="rId6" Type="http://schemas.openxmlformats.org/officeDocument/2006/relationships/image" Target="../media/image107.wmf"/><Relationship Id="rId5" Type="http://schemas.openxmlformats.org/officeDocument/2006/relationships/image" Target="../media/image96.wmf"/><Relationship Id="rId4" Type="http://schemas.openxmlformats.org/officeDocument/2006/relationships/image" Target="../media/image110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109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85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85.wmf"/><Relationship Id="rId1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85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0" Type="http://schemas.openxmlformats.org/officeDocument/2006/relationships/image" Target="../media/image15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8.wmf"/><Relationship Id="rId4" Type="http://schemas.openxmlformats.org/officeDocument/2006/relationships/image" Target="../media/image85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85.wmf"/><Relationship Id="rId1" Type="http://schemas.openxmlformats.org/officeDocument/2006/relationships/image" Target="../media/image129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2.wmf"/><Relationship Id="rId3" Type="http://schemas.openxmlformats.org/officeDocument/2006/relationships/image" Target="../media/image113.wmf"/><Relationship Id="rId2" Type="http://schemas.openxmlformats.org/officeDocument/2006/relationships/image" Target="../media/image131.wmf"/><Relationship Id="rId1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3" Type="http://schemas.openxmlformats.org/officeDocument/2006/relationships/image" Target="../media/image144.wmf"/><Relationship Id="rId12" Type="http://schemas.openxmlformats.org/officeDocument/2006/relationships/image" Target="../media/image143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85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wmf"/><Relationship Id="rId7" Type="http://schemas.openxmlformats.org/officeDocument/2006/relationships/image" Target="../media/image150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85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1" Type="http://schemas.openxmlformats.org/officeDocument/2006/relationships/image" Target="../media/image154.wmf"/><Relationship Id="rId10" Type="http://schemas.openxmlformats.org/officeDocument/2006/relationships/image" Target="../media/image153.wmf"/><Relationship Id="rId1" Type="http://schemas.openxmlformats.org/officeDocument/2006/relationships/image" Target="../media/image145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1.wmf"/><Relationship Id="rId4" Type="http://schemas.openxmlformats.org/officeDocument/2006/relationships/image" Target="../media/image85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wmf"/><Relationship Id="rId8" Type="http://schemas.openxmlformats.org/officeDocument/2006/relationships/image" Target="../media/image168.wmf"/><Relationship Id="rId7" Type="http://schemas.openxmlformats.org/officeDocument/2006/relationships/image" Target="../media/image167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85.wmf"/><Relationship Id="rId10" Type="http://schemas.openxmlformats.org/officeDocument/2006/relationships/image" Target="../media/image170.wmf"/><Relationship Id="rId1" Type="http://schemas.openxmlformats.org/officeDocument/2006/relationships/image" Target="../media/image162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4.wmf"/><Relationship Id="rId4" Type="http://schemas.openxmlformats.org/officeDocument/2006/relationships/image" Target="../media/image173.wmf"/><Relationship Id="rId3" Type="http://schemas.openxmlformats.org/officeDocument/2006/relationships/image" Target="../media/image172.wmf"/><Relationship Id="rId2" Type="http://schemas.openxmlformats.org/officeDocument/2006/relationships/image" Target="../media/image85.wmf"/><Relationship Id="rId1" Type="http://schemas.openxmlformats.org/officeDocument/2006/relationships/image" Target="../media/image171.w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85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85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0" Type="http://schemas.openxmlformats.org/officeDocument/2006/relationships/image" Target="../media/image192.wmf"/><Relationship Id="rId1" Type="http://schemas.openxmlformats.org/officeDocument/2006/relationships/image" Target="../media/image18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2" Type="http://schemas.openxmlformats.org/officeDocument/2006/relationships/image" Target="../media/image32.wmf"/><Relationship Id="rId11" Type="http://schemas.openxmlformats.org/officeDocument/2006/relationships/image" Target="../media/image31.wmf"/><Relationship Id="rId10" Type="http://schemas.openxmlformats.org/officeDocument/2006/relationships/image" Target="../media/image30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0.wmf"/><Relationship Id="rId11" Type="http://schemas.openxmlformats.org/officeDocument/2006/relationships/image" Target="../media/image61.wmf"/><Relationship Id="rId10" Type="http://schemas.openxmlformats.org/officeDocument/2006/relationships/image" Target="../media/image60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7" Type="http://schemas.openxmlformats.org/officeDocument/2006/relationships/image" Target="../media/image68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10EA84BB-0126-41C3-B255-A648F55C045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ACA1A-B158-4E75-ADF3-59B8D2EF5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225C1-2F19-464A-B9E2-B8BECD435B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225C1-2F19-464A-B9E2-B8BECD435B9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7.xml"/><Relationship Id="rId1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2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68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3.w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9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80.wmf"/><Relationship Id="rId21" Type="http://schemas.openxmlformats.org/officeDocument/2006/relationships/oleObject" Target="../embeddings/oleObject88.bin"/><Relationship Id="rId20" Type="http://schemas.openxmlformats.org/officeDocument/2006/relationships/image" Target="../media/image79.wmf"/><Relationship Id="rId2" Type="http://schemas.openxmlformats.org/officeDocument/2006/relationships/image" Target="../media/image70.wmf"/><Relationship Id="rId19" Type="http://schemas.openxmlformats.org/officeDocument/2006/relationships/oleObject" Target="../embeddings/oleObject87.bin"/><Relationship Id="rId18" Type="http://schemas.openxmlformats.org/officeDocument/2006/relationships/image" Target="../media/image78.w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76.w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4.wmf"/><Relationship Id="rId1" Type="http://schemas.openxmlformats.org/officeDocument/2006/relationships/oleObject" Target="../embeddings/oleObject7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8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9.wmf"/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11.wmf"/><Relationship Id="rId4" Type="http://schemas.openxmlformats.org/officeDocument/2006/relationships/image" Target="../media/image86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85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9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97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91.wmf"/><Relationship Id="rId19" Type="http://schemas.openxmlformats.org/officeDocument/2006/relationships/slideLayout" Target="../slideLayouts/slideLayout7.xml"/><Relationship Id="rId18" Type="http://schemas.openxmlformats.org/officeDocument/2006/relationships/oleObject" Target="../embeddings/oleObject106.bin"/><Relationship Id="rId17" Type="http://schemas.openxmlformats.org/officeDocument/2006/relationships/oleObject" Target="../embeddings/oleObject105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104.bin"/><Relationship Id="rId14" Type="http://schemas.openxmlformats.org/officeDocument/2006/relationships/oleObject" Target="../embeddings/oleObject103.bin"/><Relationship Id="rId13" Type="http://schemas.openxmlformats.org/officeDocument/2006/relationships/image" Target="../media/image85.wmf"/><Relationship Id="rId12" Type="http://schemas.openxmlformats.org/officeDocument/2006/relationships/oleObject" Target="../embeddings/oleObject102.bin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101.bin"/><Relationship Id="rId1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9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4.wmf"/><Relationship Id="rId3" Type="http://schemas.openxmlformats.org/officeDocument/2006/relationships/oleObject" Target="../embeddings/oleObject108.bin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04.wmf"/><Relationship Id="rId20" Type="http://schemas.openxmlformats.org/officeDocument/2006/relationships/oleObject" Target="../embeddings/oleObject115.bin"/><Relationship Id="rId2" Type="http://schemas.openxmlformats.org/officeDocument/2006/relationships/image" Target="../media/image97.wmf"/><Relationship Id="rId19" Type="http://schemas.openxmlformats.org/officeDocument/2006/relationships/image" Target="../media/image88.wmf"/><Relationship Id="rId18" Type="http://schemas.openxmlformats.org/officeDocument/2006/relationships/image" Target="../media/image87.wmf"/><Relationship Id="rId17" Type="http://schemas.openxmlformats.org/officeDocument/2006/relationships/image" Target="../media/image11.wmf"/><Relationship Id="rId16" Type="http://schemas.openxmlformats.org/officeDocument/2006/relationships/image" Target="../media/image103.wmf"/><Relationship Id="rId15" Type="http://schemas.openxmlformats.org/officeDocument/2006/relationships/oleObject" Target="../embeddings/oleObject114.bin"/><Relationship Id="rId14" Type="http://schemas.openxmlformats.org/officeDocument/2006/relationships/image" Target="../media/image102.wmf"/><Relationship Id="rId13" Type="http://schemas.openxmlformats.org/officeDocument/2006/relationships/oleObject" Target="../embeddings/oleObject113.bin"/><Relationship Id="rId12" Type="http://schemas.openxmlformats.org/officeDocument/2006/relationships/image" Target="../media/image101.wmf"/><Relationship Id="rId11" Type="http://schemas.openxmlformats.org/officeDocument/2006/relationships/oleObject" Target="../embeddings/oleObject112.bin"/><Relationship Id="rId10" Type="http://schemas.openxmlformats.org/officeDocument/2006/relationships/image" Target="../media/image100.wmf"/><Relationship Id="rId1" Type="http://schemas.openxmlformats.org/officeDocument/2006/relationships/oleObject" Target="../embeddings/oleObject107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05.w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1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09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129.bin"/><Relationship Id="rId14" Type="http://schemas.openxmlformats.org/officeDocument/2006/relationships/oleObject" Target="../embeddings/oleObject128.bin"/><Relationship Id="rId13" Type="http://schemas.openxmlformats.org/officeDocument/2006/relationships/image" Target="../media/image107.wmf"/><Relationship Id="rId12" Type="http://schemas.openxmlformats.org/officeDocument/2006/relationships/oleObject" Target="../embeddings/oleObject127.bin"/><Relationship Id="rId11" Type="http://schemas.openxmlformats.org/officeDocument/2006/relationships/image" Target="../media/image96.wmf"/><Relationship Id="rId10" Type="http://schemas.openxmlformats.org/officeDocument/2006/relationships/oleObject" Target="../embeddings/oleObject126.bin"/><Relationship Id="rId1" Type="http://schemas.openxmlformats.org/officeDocument/2006/relationships/oleObject" Target="../embeddings/oleObject12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11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3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oleObject" Target="../embeddings/oleObject140.bin"/><Relationship Id="rId7" Type="http://schemas.openxmlformats.org/officeDocument/2006/relationships/image" Target="../media/image117.wmf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16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9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36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20.wmf"/><Relationship Id="rId15" Type="http://schemas.openxmlformats.org/officeDocument/2006/relationships/notesSlide" Target="../notesSlides/notesSlide1.xml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4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25.wmf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28.wmf"/><Relationship Id="rId10" Type="http://schemas.openxmlformats.org/officeDocument/2006/relationships/oleObject" Target="../embeddings/oleObject154.bin"/><Relationship Id="rId1" Type="http://schemas.openxmlformats.org/officeDocument/2006/relationships/oleObject" Target="../embeddings/oleObject14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5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2.wmf"/><Relationship Id="rId8" Type="http://schemas.openxmlformats.org/officeDocument/2006/relationships/oleObject" Target="../embeddings/oleObject162.bin"/><Relationship Id="rId7" Type="http://schemas.openxmlformats.org/officeDocument/2006/relationships/image" Target="../media/image113.wmf"/><Relationship Id="rId6" Type="http://schemas.openxmlformats.org/officeDocument/2006/relationships/oleObject" Target="../embeddings/oleObject161.bin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31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85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oleObject" Target="../embeddings/oleObject165.bin"/><Relationship Id="rId11" Type="http://schemas.openxmlformats.org/officeDocument/2006/relationships/oleObject" Target="../embeddings/oleObject164.bin"/><Relationship Id="rId10" Type="http://schemas.openxmlformats.org/officeDocument/2006/relationships/oleObject" Target="../embeddings/oleObject163.bin"/><Relationship Id="rId1" Type="http://schemas.openxmlformats.org/officeDocument/2006/relationships/oleObject" Target="../embeddings/oleObject15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67.bin"/><Relationship Id="rId29" Type="http://schemas.openxmlformats.org/officeDocument/2006/relationships/vmlDrawing" Target="../drawings/vmlDrawing23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144.wmf"/><Relationship Id="rId26" Type="http://schemas.openxmlformats.org/officeDocument/2006/relationships/oleObject" Target="../embeddings/oleObject179.bin"/><Relationship Id="rId25" Type="http://schemas.openxmlformats.org/officeDocument/2006/relationships/image" Target="../media/image143.wmf"/><Relationship Id="rId24" Type="http://schemas.openxmlformats.org/officeDocument/2006/relationships/oleObject" Target="../embeddings/oleObject178.bin"/><Relationship Id="rId23" Type="http://schemas.openxmlformats.org/officeDocument/2006/relationships/image" Target="../media/image142.wmf"/><Relationship Id="rId22" Type="http://schemas.openxmlformats.org/officeDocument/2006/relationships/oleObject" Target="../embeddings/oleObject177.bin"/><Relationship Id="rId21" Type="http://schemas.openxmlformats.org/officeDocument/2006/relationships/image" Target="../media/image141.wmf"/><Relationship Id="rId20" Type="http://schemas.openxmlformats.org/officeDocument/2006/relationships/oleObject" Target="../embeddings/oleObject176.bin"/><Relationship Id="rId2" Type="http://schemas.openxmlformats.org/officeDocument/2006/relationships/image" Target="../media/image85.wmf"/><Relationship Id="rId19" Type="http://schemas.openxmlformats.org/officeDocument/2006/relationships/image" Target="../media/image140.wmf"/><Relationship Id="rId18" Type="http://schemas.openxmlformats.org/officeDocument/2006/relationships/oleObject" Target="../embeddings/oleObject175.bin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6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81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54.wmf"/><Relationship Id="rId21" Type="http://schemas.openxmlformats.org/officeDocument/2006/relationships/oleObject" Target="../embeddings/oleObject190.bin"/><Relationship Id="rId20" Type="http://schemas.openxmlformats.org/officeDocument/2006/relationships/image" Target="../media/image153.wmf"/><Relationship Id="rId2" Type="http://schemas.openxmlformats.org/officeDocument/2006/relationships/image" Target="../media/image145.w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49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48.wmf"/><Relationship Id="rId1" Type="http://schemas.openxmlformats.org/officeDocument/2006/relationships/oleObject" Target="../embeddings/oleObject18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92.bin"/><Relationship Id="rId2" Type="http://schemas.openxmlformats.org/officeDocument/2006/relationships/image" Target="../media/image155.wmf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97.bin"/><Relationship Id="rId10" Type="http://schemas.openxmlformats.org/officeDocument/2006/relationships/oleObject" Target="../embeddings/oleObject196.bin"/><Relationship Id="rId1" Type="http://schemas.openxmlformats.org/officeDocument/2006/relationships/oleObject" Target="../embeddings/oleObject191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99.bin"/><Relationship Id="rId2" Type="http://schemas.openxmlformats.org/officeDocument/2006/relationships/image" Target="../media/image158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1.wmf"/><Relationship Id="rId1" Type="http://schemas.openxmlformats.org/officeDocument/2006/relationships/oleObject" Target="../embeddings/oleObject19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204.bin"/><Relationship Id="rId24" Type="http://schemas.openxmlformats.org/officeDocument/2006/relationships/vmlDrawing" Target="../drawings/vmlDrawing2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70.wmf"/><Relationship Id="rId21" Type="http://schemas.openxmlformats.org/officeDocument/2006/relationships/oleObject" Target="../embeddings/oleObject214.bin"/><Relationship Id="rId20" Type="http://schemas.openxmlformats.org/officeDocument/2006/relationships/oleObject" Target="../embeddings/oleObject213.bin"/><Relationship Id="rId2" Type="http://schemas.openxmlformats.org/officeDocument/2006/relationships/image" Target="../media/image162.wmf"/><Relationship Id="rId19" Type="http://schemas.openxmlformats.org/officeDocument/2006/relationships/image" Target="../media/image169.wmf"/><Relationship Id="rId18" Type="http://schemas.openxmlformats.org/officeDocument/2006/relationships/oleObject" Target="../embeddings/oleObject212.bin"/><Relationship Id="rId17" Type="http://schemas.openxmlformats.org/officeDocument/2006/relationships/image" Target="../media/image168.wmf"/><Relationship Id="rId16" Type="http://schemas.openxmlformats.org/officeDocument/2006/relationships/oleObject" Target="../embeddings/oleObject211.bin"/><Relationship Id="rId15" Type="http://schemas.openxmlformats.org/officeDocument/2006/relationships/image" Target="../media/image167.wmf"/><Relationship Id="rId14" Type="http://schemas.openxmlformats.org/officeDocument/2006/relationships/oleObject" Target="../embeddings/oleObject210.bin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20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9.bin"/><Relationship Id="rId8" Type="http://schemas.openxmlformats.org/officeDocument/2006/relationships/image" Target="../media/image173.wmf"/><Relationship Id="rId7" Type="http://schemas.openxmlformats.org/officeDocument/2006/relationships/oleObject" Target="../embeddings/oleObject218.bin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216.bin"/><Relationship Id="rId2" Type="http://schemas.openxmlformats.org/officeDocument/2006/relationships/image" Target="../media/image171.wmf"/><Relationship Id="rId13" Type="http://schemas.openxmlformats.org/officeDocument/2006/relationships/vmlDrawing" Target="../drawings/vmlDrawing2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4.wmf"/><Relationship Id="rId10" Type="http://schemas.openxmlformats.org/officeDocument/2006/relationships/oleObject" Target="../embeddings/oleObject220.bin"/><Relationship Id="rId1" Type="http://schemas.openxmlformats.org/officeDocument/2006/relationships/oleObject" Target="../embeddings/oleObject21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7.bin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5.wmf"/><Relationship Id="rId20" Type="http://schemas.openxmlformats.org/officeDocument/2006/relationships/oleObject" Target="../embeddings/oleObject15.bin"/><Relationship Id="rId2" Type="http://schemas.openxmlformats.org/officeDocument/2006/relationships/image" Target="../media/image3.wmf"/><Relationship Id="rId19" Type="http://schemas.openxmlformats.org/officeDocument/2006/relationships/image" Target="../media/image14.wmf"/><Relationship Id="rId18" Type="http://schemas.openxmlformats.org/officeDocument/2006/relationships/oleObject" Target="../embeddings/oleObject14.bin"/><Relationship Id="rId17" Type="http://schemas.openxmlformats.org/officeDocument/2006/relationships/image" Target="../media/image13.wmf"/><Relationship Id="rId16" Type="http://schemas.openxmlformats.org/officeDocument/2006/relationships/oleObject" Target="../embeddings/oleObject13.bin"/><Relationship Id="rId15" Type="http://schemas.openxmlformats.org/officeDocument/2006/relationships/image" Target="../media/image12.wmf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6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5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224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222.bin"/><Relationship Id="rId2" Type="http://schemas.openxmlformats.org/officeDocument/2006/relationships/image" Target="../media/image175.wmf"/><Relationship Id="rId16" Type="http://schemas.openxmlformats.org/officeDocument/2006/relationships/vmlDrawing" Target="../drawings/vmlDrawing2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227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226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22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22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232.bin"/><Relationship Id="rId22" Type="http://schemas.openxmlformats.org/officeDocument/2006/relationships/vmlDrawing" Target="../drawings/vmlDrawing3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92.wmf"/><Relationship Id="rId2" Type="http://schemas.openxmlformats.org/officeDocument/2006/relationships/image" Target="../media/image183.wmf"/><Relationship Id="rId19" Type="http://schemas.openxmlformats.org/officeDocument/2006/relationships/oleObject" Target="../embeddings/oleObject240.bin"/><Relationship Id="rId18" Type="http://schemas.openxmlformats.org/officeDocument/2006/relationships/image" Target="../media/image191.wmf"/><Relationship Id="rId17" Type="http://schemas.openxmlformats.org/officeDocument/2006/relationships/oleObject" Target="../embeddings/oleObject239.bin"/><Relationship Id="rId16" Type="http://schemas.openxmlformats.org/officeDocument/2006/relationships/image" Target="../media/image190.wmf"/><Relationship Id="rId15" Type="http://schemas.openxmlformats.org/officeDocument/2006/relationships/oleObject" Target="../embeddings/oleObject238.bin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23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10" Type="http://schemas.openxmlformats.org/officeDocument/2006/relationships/oleObject" Target="../embeddings/oleObject21.bin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6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2.wmf"/><Relationship Id="rId23" Type="http://schemas.openxmlformats.org/officeDocument/2006/relationships/oleObject" Target="../embeddings/oleObject36.bin"/><Relationship Id="rId22" Type="http://schemas.openxmlformats.org/officeDocument/2006/relationships/image" Target="../media/image31.wmf"/><Relationship Id="rId21" Type="http://schemas.openxmlformats.org/officeDocument/2006/relationships/oleObject" Target="../embeddings/oleObject35.bin"/><Relationship Id="rId20" Type="http://schemas.openxmlformats.org/officeDocument/2006/relationships/image" Target="../media/image30.wmf"/><Relationship Id="rId2" Type="http://schemas.openxmlformats.org/officeDocument/2006/relationships/image" Target="../media/image23.wmf"/><Relationship Id="rId19" Type="http://schemas.openxmlformats.org/officeDocument/2006/relationships/oleObject" Target="../embeddings/oleObject34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9.wmf"/><Relationship Id="rId17" Type="http://schemas.openxmlformats.org/officeDocument/2006/relationships/vmlDrawing" Target="../drawings/vmlDrawing6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5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.wmf"/><Relationship Id="rId8" Type="http://schemas.openxmlformats.org/officeDocument/2006/relationships/oleObject" Target="../embeddings/oleObject61.bin"/><Relationship Id="rId7" Type="http://schemas.openxmlformats.org/officeDocument/2006/relationships/image" Target="../media/image53.wmf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8.bin"/><Relationship Id="rId26" Type="http://schemas.openxmlformats.org/officeDocument/2006/relationships/vmlDrawing" Target="../drawings/vmlDrawing8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1.wmf"/><Relationship Id="rId23" Type="http://schemas.openxmlformats.org/officeDocument/2006/relationships/oleObject" Target="../embeddings/oleObject69.bin"/><Relationship Id="rId22" Type="http://schemas.openxmlformats.org/officeDocument/2006/relationships/image" Target="../media/image60.wmf"/><Relationship Id="rId21" Type="http://schemas.openxmlformats.org/officeDocument/2006/relationships/oleObject" Target="../embeddings/oleObject68.bin"/><Relationship Id="rId20" Type="http://schemas.openxmlformats.org/officeDocument/2006/relationships/image" Target="../media/image59.wmf"/><Relationship Id="rId2" Type="http://schemas.openxmlformats.org/officeDocument/2006/relationships/image" Target="../media/image52.w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58.w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57.wmf"/><Relationship Id="rId15" Type="http://schemas.openxmlformats.org/officeDocument/2006/relationships/oleObject" Target="../embeddings/oleObject65.bin"/><Relationship Id="rId14" Type="http://schemas.openxmlformats.org/officeDocument/2006/relationships/oleObject" Target="../embeddings/oleObject64.bin"/><Relationship Id="rId13" Type="http://schemas.openxmlformats.org/officeDocument/2006/relationships/image" Target="../media/image56.wmf"/><Relationship Id="rId12" Type="http://schemas.openxmlformats.org/officeDocument/2006/relationships/oleObject" Target="../embeddings/oleObject63.bin"/><Relationship Id="rId11" Type="http://schemas.openxmlformats.org/officeDocument/2006/relationships/image" Target="../media/image55.wmf"/><Relationship Id="rId10" Type="http://schemas.openxmlformats.org/officeDocument/2006/relationships/oleObject" Target="../embeddings/oleObject62.bin"/><Relationship Id="rId1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979712" y="404664"/>
            <a:ext cx="59057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Ch21§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1  </a:t>
            </a:r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二重积分概念 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72669" y="1110312"/>
            <a:ext cx="8174033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en-US" altLang="zh-CN" sz="34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二重积分是定积分在平面上的推广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</a:t>
            </a:r>
            <a:endParaRPr lang="zh-CN" altLang="en-US" sz="3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dist">
              <a:lnSpc>
                <a:spcPct val="120000"/>
              </a:lnSpc>
            </a:pP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同之处在于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定积分定义在区间上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区间的 </a:t>
            </a:r>
            <a:endParaRPr lang="zh-CN" altLang="en-US" sz="3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dist">
              <a:lnSpc>
                <a:spcPct val="120000"/>
              </a:lnSpc>
            </a:pP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长度容易计算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而二重积分定义在平面区</a:t>
            </a:r>
            <a:endParaRPr lang="zh-CN" altLang="en-US" sz="3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dist">
              <a:lnSpc>
                <a:spcPct val="120000"/>
              </a:lnSpc>
            </a:pP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域上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其面积的计算要复杂得多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3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41" name="Rectangl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295636" y="3753036"/>
            <a:ext cx="4411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一、平面图形的面积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43" name="Rectangle 15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1295636" y="4437112"/>
            <a:ext cx="66976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二、二重积分的定义及其存在性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8144" name="Rectangl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95636" y="5121188"/>
            <a:ext cx="4411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三、二重积分的性质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5616" y="5838778"/>
            <a:ext cx="38811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  </a:t>
            </a:r>
            <a:r>
              <a:rPr lang="en-US" altLang="zh-CN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1, 2, 4, 6, 7</a:t>
            </a:r>
            <a:r>
              <a:rPr lang="zh-CN" altLang="en-US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9" name="Object 1027"/>
          <p:cNvGraphicFramePr>
            <a:graphicFrameLocks noChangeAspect="1"/>
          </p:cNvGraphicFramePr>
          <p:nvPr/>
        </p:nvGraphicFramePr>
        <p:xfrm>
          <a:off x="2555875" y="476250"/>
          <a:ext cx="4048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75" name="Equation" r:id="rId1" imgW="4051300" imgH="927100" progId="Equation.DSMT4">
                  <p:embed/>
                </p:oleObj>
              </mc:Choice>
              <mc:Fallback>
                <p:oleObj name="Equation" r:id="rId1" imgW="4051300" imgH="927100" progId="Equation.DSMT4">
                  <p:embed/>
                  <p:pic>
                    <p:nvPicPr>
                      <p:cNvPr id="0" name="Picture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6250"/>
                        <a:ext cx="40481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1029"/>
          <p:cNvSpPr>
            <a:spLocks noChangeArrowheads="1"/>
          </p:cNvSpPr>
          <p:nvPr/>
        </p:nvSpPr>
        <p:spPr bwMode="auto">
          <a:xfrm>
            <a:off x="563563" y="1520825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因此由定理</a:t>
            </a:r>
            <a:r>
              <a:rPr lang="en-US" altLang="zh-CN">
                <a:latin typeface="Times New Roman" panose="02020603050405020304" pitchFamily="18" charset="0"/>
              </a:rPr>
              <a:t>21.1 </a:t>
            </a:r>
            <a:r>
              <a:rPr lang="zh-CN" altLang="en-US"/>
              <a:t>的推论即得曲线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zh-CN" altLang="en-US"/>
              <a:t>的面积为零</a:t>
            </a:r>
            <a:r>
              <a:rPr lang="en-US" altLang="zh-CN"/>
              <a:t>. </a:t>
            </a:r>
            <a:endParaRPr lang="en-US" altLang="zh-CN"/>
          </a:p>
        </p:txBody>
      </p:sp>
      <p:grpSp>
        <p:nvGrpSpPr>
          <p:cNvPr id="75814" name="Group 1062"/>
          <p:cNvGrpSpPr/>
          <p:nvPr/>
        </p:nvGrpSpPr>
        <p:grpSpPr bwMode="auto">
          <a:xfrm>
            <a:off x="573088" y="2133600"/>
            <a:ext cx="7923212" cy="533400"/>
            <a:chOff x="361" y="1344"/>
            <a:chExt cx="4991" cy="336"/>
          </a:xfrm>
        </p:grpSpPr>
        <p:sp>
          <p:nvSpPr>
            <p:cNvPr id="75783" name="Rectangle 1031"/>
            <p:cNvSpPr>
              <a:spLocks noChangeArrowheads="1"/>
            </p:cNvSpPr>
            <p:nvPr/>
          </p:nvSpPr>
          <p:spPr bwMode="auto">
            <a:xfrm>
              <a:off x="361" y="1353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推论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>
                  <a:cs typeface="Times New Roman" panose="02020603050405020304" pitchFamily="18" charset="0"/>
                </a:rPr>
                <a:t>参量方程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75813" name="Group 1061"/>
            <p:cNvGrpSpPr/>
            <p:nvPr/>
          </p:nvGrpSpPr>
          <p:grpSpPr bwMode="auto">
            <a:xfrm>
              <a:off x="2026" y="1344"/>
              <a:ext cx="3326" cy="327"/>
              <a:chOff x="2026" y="1344"/>
              <a:chExt cx="3326" cy="327"/>
            </a:xfrm>
          </p:grpSpPr>
          <p:graphicFrame>
            <p:nvGraphicFramePr>
              <p:cNvPr id="75782" name="Object 1030"/>
              <p:cNvGraphicFramePr>
                <a:graphicFrameLocks noChangeAspect="1"/>
              </p:cNvGraphicFramePr>
              <p:nvPr/>
            </p:nvGraphicFramePr>
            <p:xfrm>
              <a:off x="2026" y="1418"/>
              <a:ext cx="272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976" name="Equation" r:id="rId3" imgW="4318000" imgH="393700" progId="Equation.DSMT4">
                      <p:embed/>
                    </p:oleObj>
                  </mc:Choice>
                  <mc:Fallback>
                    <p:oleObj name="Equation" r:id="rId3" imgW="4318000" imgH="393700" progId="Equation.DSMT4">
                      <p:embed/>
                      <p:pic>
                        <p:nvPicPr>
                          <p:cNvPr id="0" name="Picture 10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6" y="1418"/>
                            <a:ext cx="2722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784" name="Rectangle 1032"/>
              <p:cNvSpPr>
                <a:spLocks noChangeArrowheads="1"/>
              </p:cNvSpPr>
              <p:nvPr/>
            </p:nvSpPr>
            <p:spPr bwMode="auto">
              <a:xfrm>
                <a:off x="4730" y="1344"/>
                <a:ext cx="62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所表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5785" name="Rectangle 1033"/>
          <p:cNvSpPr>
            <a:spLocks noChangeArrowheads="1"/>
          </p:cNvSpPr>
          <p:nvPr/>
        </p:nvSpPr>
        <p:spPr bwMode="auto">
          <a:xfrm>
            <a:off x="601663" y="2781300"/>
            <a:ext cx="7866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示的光滑曲线或按段光滑曲线</a:t>
            </a:r>
            <a:r>
              <a:rPr lang="en-US" altLang="zh-CN"/>
              <a:t>,</a:t>
            </a:r>
            <a:r>
              <a:rPr lang="zh-CN" altLang="en-US"/>
              <a:t>其面积一定为零</a:t>
            </a:r>
            <a:r>
              <a:rPr lang="en-US" altLang="zh-CN"/>
              <a:t>. </a:t>
            </a:r>
            <a:endParaRPr lang="en-US" altLang="zh-CN"/>
          </a:p>
        </p:txBody>
      </p:sp>
      <p:grpSp>
        <p:nvGrpSpPr>
          <p:cNvPr id="75806" name="Group 1054"/>
          <p:cNvGrpSpPr/>
          <p:nvPr/>
        </p:nvGrpSpPr>
        <p:grpSpPr bwMode="auto">
          <a:xfrm>
            <a:off x="595313" y="3465513"/>
            <a:ext cx="8008937" cy="519112"/>
            <a:chOff x="375" y="2228"/>
            <a:chExt cx="5045" cy="327"/>
          </a:xfrm>
        </p:grpSpPr>
        <p:sp>
          <p:nvSpPr>
            <p:cNvPr id="75787" name="Rectangle 1035"/>
            <p:cNvSpPr>
              <a:spLocks noChangeArrowheads="1"/>
            </p:cNvSpPr>
            <p:nvPr/>
          </p:nvSpPr>
          <p:spPr bwMode="auto">
            <a:xfrm>
              <a:off x="375" y="2228"/>
              <a:ext cx="2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由光滑曲线的定义，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786" name="Object 1034"/>
            <p:cNvGraphicFramePr>
              <a:graphicFrameLocks noChangeAspect="1"/>
            </p:cNvGraphicFramePr>
            <p:nvPr/>
          </p:nvGraphicFramePr>
          <p:xfrm>
            <a:off x="2744" y="2272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7" name="Equation" r:id="rId5" imgW="837565" imgH="393700" progId="Equation.DSMT4">
                    <p:embed/>
                  </p:oleObj>
                </mc:Choice>
                <mc:Fallback>
                  <p:oleObj name="Equation" r:id="rId5" imgW="837565" imgH="393700" progId="Equation.DSMT4">
                    <p:embed/>
                    <p:pic>
                      <p:nvPicPr>
                        <p:cNvPr id="0" name="Picture 1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72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8" name="Rectangle 1036"/>
            <p:cNvSpPr>
              <a:spLocks noChangeArrowheads="1"/>
            </p:cNvSpPr>
            <p:nvPr/>
          </p:nvSpPr>
          <p:spPr bwMode="auto">
            <a:xfrm>
              <a:off x="3205" y="2228"/>
              <a:ext cx="2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均存在且不同时为零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9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811" name="Group 1059"/>
          <p:cNvGrpSpPr/>
          <p:nvPr/>
        </p:nvGrpSpPr>
        <p:grpSpPr bwMode="auto">
          <a:xfrm>
            <a:off x="538163" y="4113213"/>
            <a:ext cx="7545387" cy="533400"/>
            <a:chOff x="339" y="2591"/>
            <a:chExt cx="4753" cy="336"/>
          </a:xfrm>
        </p:grpSpPr>
        <p:sp>
          <p:nvSpPr>
            <p:cNvPr id="75790" name="Rectangle 1038"/>
            <p:cNvSpPr>
              <a:spLocks noChangeArrowheads="1"/>
            </p:cNvSpPr>
            <p:nvPr/>
          </p:nvSpPr>
          <p:spPr bwMode="auto">
            <a:xfrm>
              <a:off x="339" y="2591"/>
              <a:ext cx="21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由隐函数存在性定理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5789" name="Object 1037"/>
            <p:cNvGraphicFramePr>
              <a:graphicFrameLocks noChangeAspect="1"/>
            </p:cNvGraphicFramePr>
            <p:nvPr/>
          </p:nvGraphicFramePr>
          <p:xfrm>
            <a:off x="2574" y="2648"/>
            <a:ext cx="20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8" name="Equation" r:id="rId7" imgW="3225800" imgH="431800" progId="Equation.DSMT4">
                    <p:embed/>
                  </p:oleObj>
                </mc:Choice>
                <mc:Fallback>
                  <p:oleObj name="Equation" r:id="rId7" imgW="3225800" imgH="431800" progId="Equation.DSMT4">
                    <p:embed/>
                    <p:pic>
                      <p:nvPicPr>
                        <p:cNvPr id="0" name="Picture 1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4" y="2648"/>
                          <a:ext cx="20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1" name="Rectangle 1039"/>
            <p:cNvSpPr>
              <a:spLocks noChangeArrowheads="1"/>
            </p:cNvSpPr>
            <p:nvPr/>
          </p:nvSpPr>
          <p:spPr bwMode="auto">
            <a:xfrm>
              <a:off x="4602" y="2600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zh-CN" altLang="en-US" sz="9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812" name="Group 1060"/>
          <p:cNvGrpSpPr/>
          <p:nvPr/>
        </p:nvGrpSpPr>
        <p:grpSpPr bwMode="auto">
          <a:xfrm>
            <a:off x="671513" y="4724400"/>
            <a:ext cx="7905750" cy="533400"/>
            <a:chOff x="423" y="2976"/>
            <a:chExt cx="4980" cy="336"/>
          </a:xfrm>
        </p:grpSpPr>
        <p:graphicFrame>
          <p:nvGraphicFramePr>
            <p:cNvPr id="75794" name="Object 1042"/>
            <p:cNvGraphicFramePr>
              <a:graphicFrameLocks noChangeAspect="1"/>
            </p:cNvGraphicFramePr>
            <p:nvPr/>
          </p:nvGraphicFramePr>
          <p:xfrm>
            <a:off x="423" y="3036"/>
            <a:ext cx="10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79" name="Equation" r:id="rId9" imgW="1651000" imgH="431800" progId="Equation.DSMT4">
                    <p:embed/>
                  </p:oleObj>
                </mc:Choice>
                <mc:Fallback>
                  <p:oleObj name="Equation" r:id="rId9" imgW="1651000" imgH="431800" progId="Equation.DSMT4">
                    <p:embed/>
                    <p:pic>
                      <p:nvPicPr>
                        <p:cNvPr id="0" name="Picture 1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3036"/>
                          <a:ext cx="10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3" name="Object 1041"/>
            <p:cNvGraphicFramePr>
              <a:graphicFrameLocks noChangeAspect="1"/>
            </p:cNvGraphicFramePr>
            <p:nvPr/>
          </p:nvGraphicFramePr>
          <p:xfrm>
            <a:off x="2022" y="3042"/>
            <a:ext cx="17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0" name="Equation" r:id="rId11" imgW="2717800" imgH="431800" progId="Equation.DSMT4">
                    <p:embed/>
                  </p:oleObj>
                </mc:Choice>
                <mc:Fallback>
                  <p:oleObj name="Equation" r:id="rId11" imgW="2717800" imgH="431800" progId="Equation.DSMT4">
                    <p:embed/>
                    <p:pic>
                      <p:nvPicPr>
                        <p:cNvPr id="0" name="Picture 1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3042"/>
                          <a:ext cx="17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2" name="Object 1040"/>
            <p:cNvGraphicFramePr>
              <a:graphicFrameLocks noChangeAspect="1"/>
            </p:cNvGraphicFramePr>
            <p:nvPr/>
          </p:nvGraphicFramePr>
          <p:xfrm>
            <a:off x="4104" y="3040"/>
            <a:ext cx="7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1" name="Equation" r:id="rId13" imgW="1218565" imgH="393700" progId="Equation.DSMT4">
                    <p:embed/>
                  </p:oleObj>
                </mc:Choice>
                <mc:Fallback>
                  <p:oleObj name="Equation" r:id="rId13" imgW="1218565" imgH="393700" progId="Equation.DSMT4">
                    <p:embed/>
                    <p:pic>
                      <p:nvPicPr>
                        <p:cNvPr id="0" name="Picture 1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3040"/>
                          <a:ext cx="76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6" name="Rectangle 1044"/>
            <p:cNvSpPr>
              <a:spLocks noChangeArrowheads="1"/>
            </p:cNvSpPr>
            <p:nvPr/>
          </p:nvSpPr>
          <p:spPr bwMode="auto">
            <a:xfrm>
              <a:off x="1399" y="298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797" name="Rectangle 1045"/>
            <p:cNvSpPr>
              <a:spLocks noChangeArrowheads="1"/>
            </p:cNvSpPr>
            <p:nvPr/>
          </p:nvSpPr>
          <p:spPr bwMode="auto">
            <a:xfrm>
              <a:off x="3727" y="2976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798" name="Rectangle 1046"/>
            <p:cNvSpPr>
              <a:spLocks noChangeArrowheads="1"/>
            </p:cNvSpPr>
            <p:nvPr/>
          </p:nvSpPr>
          <p:spPr bwMode="auto">
            <a:xfrm>
              <a:off x="4857" y="2976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zh-CN" altLang="en-US" sz="9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5808" name="Group 1056"/>
          <p:cNvGrpSpPr/>
          <p:nvPr/>
        </p:nvGrpSpPr>
        <p:grpSpPr bwMode="auto">
          <a:xfrm>
            <a:off x="660400" y="5394325"/>
            <a:ext cx="7894638" cy="519113"/>
            <a:chOff x="458" y="346"/>
            <a:chExt cx="4973" cy="327"/>
          </a:xfrm>
        </p:grpSpPr>
        <p:graphicFrame>
          <p:nvGraphicFramePr>
            <p:cNvPr id="75809" name="Object 1057"/>
            <p:cNvGraphicFramePr>
              <a:graphicFrameLocks noChangeAspect="1"/>
            </p:cNvGraphicFramePr>
            <p:nvPr/>
          </p:nvGraphicFramePr>
          <p:xfrm>
            <a:off x="458" y="391"/>
            <a:ext cx="7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82" name="Equation" r:id="rId15" imgW="1167765" imgH="431800" progId="Equation.DSMT4">
                    <p:embed/>
                  </p:oleObj>
                </mc:Choice>
                <mc:Fallback>
                  <p:oleObj name="Equation" r:id="rId15" imgW="1167765" imgH="431800" progId="Equation.DSMT4">
                    <p:embed/>
                    <p:pic>
                      <p:nvPicPr>
                        <p:cNvPr id="0" name="Picture 10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391"/>
                          <a:ext cx="73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10" name="Rectangle 1058"/>
            <p:cNvSpPr>
              <a:spLocks noChangeArrowheads="1"/>
            </p:cNvSpPr>
            <p:nvPr/>
          </p:nvSpPr>
          <p:spPr bwMode="auto">
            <a:xfrm>
              <a:off x="1156" y="346"/>
              <a:ext cx="4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上有反函数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再由有限覆盖定理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可把区间 </a:t>
              </a:r>
              <a:r>
                <a:rPr lang="zh-CN" altLang="en-US" sz="900">
                  <a:latin typeface="Times New Roman" panose="02020603050405020304" pitchFamily="18" charset="0"/>
                </a:rPr>
                <a:t>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7" name="Object 1029"/>
          <p:cNvGraphicFramePr>
            <a:graphicFrameLocks noChangeAspect="1"/>
          </p:cNvGraphicFramePr>
          <p:nvPr/>
        </p:nvGraphicFramePr>
        <p:xfrm>
          <a:off x="2746375" y="1211263"/>
          <a:ext cx="3489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8" name="Equation" r:id="rId1" imgW="3492500" imgH="431800" progId="Equation.DSMT4">
                  <p:embed/>
                </p:oleObj>
              </mc:Choice>
              <mc:Fallback>
                <p:oleObj name="Equation" r:id="rId1" imgW="3492500" imgH="431800" progId="Equation.DSMT4">
                  <p:embed/>
                  <p:pic>
                    <p:nvPicPr>
                      <p:cNvPr id="0" name="Picture 1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1211263"/>
                        <a:ext cx="34893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1" name="Group 1063"/>
          <p:cNvGrpSpPr/>
          <p:nvPr/>
        </p:nvGrpSpPr>
        <p:grpSpPr bwMode="auto">
          <a:xfrm>
            <a:off x="592138" y="1787525"/>
            <a:ext cx="8104187" cy="538163"/>
            <a:chOff x="373" y="1126"/>
            <a:chExt cx="5105" cy="339"/>
          </a:xfrm>
        </p:grpSpPr>
        <p:graphicFrame>
          <p:nvGraphicFramePr>
            <p:cNvPr id="74760" name="Object 1032"/>
            <p:cNvGraphicFramePr>
              <a:graphicFrameLocks noChangeAspect="1"/>
            </p:cNvGraphicFramePr>
            <p:nvPr/>
          </p:nvGraphicFramePr>
          <p:xfrm>
            <a:off x="1836" y="1171"/>
            <a:ext cx="6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9" name="Equation" r:id="rId3" imgW="1054100" imgH="431800" progId="Equation.DSMT4">
                    <p:embed/>
                  </p:oleObj>
                </mc:Choice>
                <mc:Fallback>
                  <p:oleObj name="Equation" r:id="rId3" imgW="1054100" imgH="431800" progId="Equation.DSMT4">
                    <p:embed/>
                    <p:pic>
                      <p:nvPicPr>
                        <p:cNvPr id="0" name="Picture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1171"/>
                          <a:ext cx="6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9" name="Object 1031"/>
            <p:cNvGraphicFramePr>
              <a:graphicFrameLocks noChangeAspect="1"/>
            </p:cNvGraphicFramePr>
            <p:nvPr/>
          </p:nvGraphicFramePr>
          <p:xfrm>
            <a:off x="2861" y="1193"/>
            <a:ext cx="7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0" name="Equation" r:id="rId5" imgW="1231265" imgH="393700" progId="Equation.DSMT4">
                    <p:embed/>
                  </p:oleObj>
                </mc:Choice>
                <mc:Fallback>
                  <p:oleObj name="Equation" r:id="rId5" imgW="1231265" imgH="393700" progId="Equation.DSMT4">
                    <p:embed/>
                    <p:pic>
                      <p:nvPicPr>
                        <p:cNvPr id="0" name="Picture 1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1" y="1193"/>
                          <a:ext cx="77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1" name="Rectangle 1033"/>
            <p:cNvSpPr>
              <a:spLocks noChangeArrowheads="1"/>
            </p:cNvSpPr>
            <p:nvPr/>
          </p:nvSpPr>
          <p:spPr bwMode="auto">
            <a:xfrm>
              <a:off x="373" y="1126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使得在每一段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62" name="Rectangle 1034"/>
            <p:cNvSpPr>
              <a:spLocks noChangeArrowheads="1"/>
            </p:cNvSpPr>
            <p:nvPr/>
          </p:nvSpPr>
          <p:spPr bwMode="auto">
            <a:xfrm>
              <a:off x="2477" y="112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63" name="Rectangle 1035"/>
            <p:cNvSpPr>
              <a:spLocks noChangeArrowheads="1"/>
            </p:cNvSpPr>
            <p:nvPr/>
          </p:nvSpPr>
          <p:spPr bwMode="auto">
            <a:xfrm>
              <a:off x="3609" y="1138"/>
              <a:ext cx="1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r>
                <a:rPr lang="zh-CN" altLang="en-US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765" name="Object 1037"/>
            <p:cNvGraphicFramePr>
              <a:graphicFrameLocks noChangeAspect="1"/>
            </p:cNvGraphicFramePr>
            <p:nvPr/>
          </p:nvGraphicFramePr>
          <p:xfrm>
            <a:off x="3985" y="1210"/>
            <a:ext cx="7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1" name="Equation" r:id="rId7" imgW="1256665" imgH="393700" progId="Equation.DSMT4">
                    <p:embed/>
                  </p:oleObj>
                </mc:Choice>
                <mc:Fallback>
                  <p:oleObj name="Equation" r:id="rId7" imgW="1256665" imgH="393700" progId="Equation.DSMT4">
                    <p:embed/>
                    <p:pic>
                      <p:nvPicPr>
                        <p:cNvPr id="0" name="Picture 1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5" y="1210"/>
                          <a:ext cx="7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85" name="Group 1057"/>
          <p:cNvGrpSpPr/>
          <p:nvPr/>
        </p:nvGrpSpPr>
        <p:grpSpPr bwMode="auto">
          <a:xfrm>
            <a:off x="684213" y="4044950"/>
            <a:ext cx="8042275" cy="519113"/>
            <a:chOff x="431" y="2296"/>
            <a:chExt cx="5066" cy="327"/>
          </a:xfrm>
        </p:grpSpPr>
        <p:graphicFrame>
          <p:nvGraphicFramePr>
            <p:cNvPr id="74782" name="Object 1054"/>
            <p:cNvGraphicFramePr>
              <a:graphicFrameLocks noChangeAspect="1"/>
            </p:cNvGraphicFramePr>
            <p:nvPr/>
          </p:nvGraphicFramePr>
          <p:xfrm>
            <a:off x="431" y="2341"/>
            <a:ext cx="6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2" name="Equation" r:id="rId9" imgW="1054100" imgH="431800" progId="Equation.DSMT4">
                    <p:embed/>
                  </p:oleObj>
                </mc:Choice>
                <mc:Fallback>
                  <p:oleObj name="Equation" r:id="rId9" imgW="1054100" imgH="431800" progId="Equation.DSMT4">
                    <p:embed/>
                    <p:pic>
                      <p:nvPicPr>
                        <p:cNvPr id="0" name="Picture 1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341"/>
                          <a:ext cx="6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4" name="Rectangle 1056"/>
            <p:cNvSpPr>
              <a:spLocks noChangeArrowheads="1"/>
            </p:cNvSpPr>
            <p:nvPr/>
          </p:nvSpPr>
          <p:spPr bwMode="auto">
            <a:xfrm>
              <a:off x="1033" y="2296"/>
              <a:ext cx="4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上的曲线面积为零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从而整个曲线面积为零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zh-CN" sz="9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86" name="Rectangle 1058"/>
          <p:cNvSpPr>
            <a:spLocks noChangeArrowheads="1"/>
          </p:cNvSpPr>
          <p:nvPr/>
        </p:nvSpPr>
        <p:spPr bwMode="auto">
          <a:xfrm>
            <a:off x="573088" y="4730750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推论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/>
              <a:t> </a:t>
            </a:r>
            <a:r>
              <a:rPr lang="zh-CN" altLang="en-US"/>
              <a:t>由平面光滑曲线或按段光滑曲线所围的平面 </a:t>
            </a:r>
            <a:endParaRPr lang="zh-CN" altLang="en-US"/>
          </a:p>
        </p:txBody>
      </p:sp>
      <p:sp>
        <p:nvSpPr>
          <p:cNvPr id="74787" name="Rectangle 1059"/>
          <p:cNvSpPr>
            <a:spLocks noChangeArrowheads="1"/>
          </p:cNvSpPr>
          <p:nvPr/>
        </p:nvSpPr>
        <p:spPr bwMode="auto">
          <a:xfrm>
            <a:off x="563563" y="5387975"/>
            <a:ext cx="3757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图形都是可求面积的</a:t>
            </a:r>
            <a:r>
              <a:rPr lang="en-US" altLang="zh-CN"/>
              <a:t>. </a:t>
            </a:r>
            <a:endParaRPr lang="en-US" altLang="zh-CN"/>
          </a:p>
        </p:txBody>
      </p:sp>
      <p:grpSp>
        <p:nvGrpSpPr>
          <p:cNvPr id="74790" name="Group 1062"/>
          <p:cNvGrpSpPr/>
          <p:nvPr/>
        </p:nvGrpSpPr>
        <p:grpSpPr bwMode="auto">
          <a:xfrm>
            <a:off x="673100" y="512763"/>
            <a:ext cx="6958013" cy="519112"/>
            <a:chOff x="424" y="300"/>
            <a:chExt cx="4383" cy="327"/>
          </a:xfrm>
        </p:grpSpPr>
        <p:sp>
          <p:nvSpPr>
            <p:cNvPr id="74788" name="Text Box 1060"/>
            <p:cNvSpPr txBox="1">
              <a:spLocks noChangeArrowheads="1"/>
            </p:cNvSpPr>
            <p:nvPr/>
          </p:nvSpPr>
          <p:spPr bwMode="auto">
            <a:xfrm>
              <a:off x="975" y="300"/>
              <a:ext cx="3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分成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</a:rPr>
                <a:t>段</a:t>
              </a:r>
              <a:r>
                <a:rPr lang="en-US" altLang="zh-CN">
                  <a:latin typeface="Times New Roman" panose="02020603050405020304" pitchFamily="18" charset="0"/>
                </a:rPr>
                <a:t>: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789" name="Object 1061"/>
            <p:cNvGraphicFramePr>
              <a:graphicFrameLocks noChangeAspect="1"/>
            </p:cNvGraphicFramePr>
            <p:nvPr/>
          </p:nvGraphicFramePr>
          <p:xfrm>
            <a:off x="424" y="350"/>
            <a:ext cx="5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3" name="Equation" r:id="rId11" imgW="862965" imgH="381000" progId="Equation.DSMT4">
                    <p:embed/>
                  </p:oleObj>
                </mc:Choice>
                <mc:Fallback>
                  <p:oleObj name="Equation" r:id="rId11" imgW="862965" imgH="381000" progId="Equation.DSMT4">
                    <p:embed/>
                    <p:pic>
                      <p:nvPicPr>
                        <p:cNvPr id="0" name="Picture 1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350"/>
                          <a:ext cx="54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95" name="Group 1067"/>
          <p:cNvGrpSpPr/>
          <p:nvPr/>
        </p:nvGrpSpPr>
        <p:grpSpPr bwMode="auto">
          <a:xfrm>
            <a:off x="576263" y="2509838"/>
            <a:ext cx="8118475" cy="546100"/>
            <a:chOff x="363" y="1581"/>
            <a:chExt cx="5114" cy="344"/>
          </a:xfrm>
        </p:grpSpPr>
        <p:graphicFrame>
          <p:nvGraphicFramePr>
            <p:cNvPr id="74766" name="Object 1038"/>
            <p:cNvGraphicFramePr>
              <a:graphicFrameLocks noChangeAspect="1"/>
            </p:cNvGraphicFramePr>
            <p:nvPr/>
          </p:nvGraphicFramePr>
          <p:xfrm>
            <a:off x="1167" y="1602"/>
            <a:ext cx="94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4" name="Equation" r:id="rId13" imgW="1498600" imgH="469900" progId="Equation.DSMT4">
                    <p:embed/>
                  </p:oleObj>
                </mc:Choice>
                <mc:Fallback>
                  <p:oleObj name="Equation" r:id="rId13" imgW="1498600" imgH="469900" progId="Equation.DSMT4">
                    <p:embed/>
                    <p:pic>
                      <p:nvPicPr>
                        <p:cNvPr id="0" name="Picture 1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1602"/>
                          <a:ext cx="94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4794" name="Group 1066"/>
            <p:cNvGrpSpPr/>
            <p:nvPr/>
          </p:nvGrpSpPr>
          <p:grpSpPr bwMode="auto">
            <a:xfrm>
              <a:off x="2086" y="1581"/>
              <a:ext cx="1498" cy="327"/>
              <a:chOff x="3175" y="1593"/>
              <a:chExt cx="1498" cy="327"/>
            </a:xfrm>
          </p:grpSpPr>
          <p:graphicFrame>
            <p:nvGraphicFramePr>
              <p:cNvPr id="74764" name="Object 1036"/>
              <p:cNvGraphicFramePr>
                <a:graphicFrameLocks noChangeAspect="1"/>
              </p:cNvGraphicFramePr>
              <p:nvPr/>
            </p:nvGraphicFramePr>
            <p:xfrm>
              <a:off x="3593" y="1620"/>
              <a:ext cx="1080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25" name="Equation" r:id="rId15" imgW="1714500" imgH="469900" progId="Equation.DSMT4">
                      <p:embed/>
                    </p:oleObj>
                  </mc:Choice>
                  <mc:Fallback>
                    <p:oleObj name="Equation" r:id="rId15" imgW="1714500" imgH="469900" progId="Equation.DSMT4">
                      <p:embed/>
                      <p:pic>
                        <p:nvPicPr>
                          <p:cNvPr id="0" name="Picture 1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3" y="1620"/>
                            <a:ext cx="1080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68" name="Rectangle 1040"/>
              <p:cNvSpPr>
                <a:spLocks noChangeArrowheads="1"/>
              </p:cNvSpPr>
              <p:nvPr/>
            </p:nvSpPr>
            <p:spPr bwMode="auto">
              <a:xfrm>
                <a:off x="3175" y="1593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4770" name="Rectangle 1042"/>
            <p:cNvSpPr>
              <a:spLocks noChangeArrowheads="1"/>
            </p:cNvSpPr>
            <p:nvPr/>
          </p:nvSpPr>
          <p:spPr bwMode="auto">
            <a:xfrm>
              <a:off x="3538" y="1593"/>
              <a:ext cx="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于是在 </a:t>
              </a:r>
              <a:r>
                <a:rPr lang="zh-CN" altLang="en-US" sz="9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776" name="Object 1048"/>
            <p:cNvGraphicFramePr>
              <a:graphicFrameLocks noChangeAspect="1"/>
            </p:cNvGraphicFramePr>
            <p:nvPr/>
          </p:nvGraphicFramePr>
          <p:xfrm>
            <a:off x="4401" y="1626"/>
            <a:ext cx="6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6" name="Equation" r:id="rId17" imgW="1054100" imgH="431800" progId="Equation.DSMT4">
                    <p:embed/>
                  </p:oleObj>
                </mc:Choice>
                <mc:Fallback>
                  <p:oleObj name="Equation" r:id="rId17" imgW="1054100" imgH="431800" progId="Equation.DSMT4">
                    <p:embed/>
                    <p:pic>
                      <p:nvPicPr>
                        <p:cNvPr id="0" name="Picture 1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1626"/>
                          <a:ext cx="6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8" name="Rectangle 1050"/>
            <p:cNvSpPr>
              <a:spLocks noChangeArrowheads="1"/>
            </p:cNvSpPr>
            <p:nvPr/>
          </p:nvSpPr>
          <p:spPr bwMode="auto">
            <a:xfrm>
              <a:off x="5080" y="159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93" name="Rectangle 1065"/>
            <p:cNvSpPr>
              <a:spLocks noChangeArrowheads="1"/>
            </p:cNvSpPr>
            <p:nvPr/>
          </p:nvSpPr>
          <p:spPr bwMode="auto">
            <a:xfrm>
              <a:off x="363" y="158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反函数</a:t>
              </a:r>
              <a:endParaRPr lang="zh-CN" altLang="en-US"/>
            </a:p>
          </p:txBody>
        </p:sp>
      </p:grpSp>
      <p:grpSp>
        <p:nvGrpSpPr>
          <p:cNvPr id="74797" name="Group 1069"/>
          <p:cNvGrpSpPr/>
          <p:nvPr/>
        </p:nvGrpSpPr>
        <p:grpSpPr bwMode="auto">
          <a:xfrm>
            <a:off x="576263" y="3284538"/>
            <a:ext cx="7956550" cy="534987"/>
            <a:chOff x="363" y="2069"/>
            <a:chExt cx="5012" cy="337"/>
          </a:xfrm>
        </p:grpSpPr>
        <p:graphicFrame>
          <p:nvGraphicFramePr>
            <p:cNvPr id="74775" name="Object 1047"/>
            <p:cNvGraphicFramePr>
              <a:graphicFrameLocks noChangeAspect="1"/>
            </p:cNvGraphicFramePr>
            <p:nvPr/>
          </p:nvGraphicFramePr>
          <p:xfrm>
            <a:off x="1356" y="2085"/>
            <a:ext cx="131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7" name="Equation" r:id="rId19" imgW="2082800" imgH="469900" progId="Equation.DSMT4">
                    <p:embed/>
                  </p:oleObj>
                </mc:Choice>
                <mc:Fallback>
                  <p:oleObj name="Equation" r:id="rId19" imgW="2082800" imgH="469900" progId="Equation.DSMT4">
                    <p:embed/>
                    <p:pic>
                      <p:nvPicPr>
                        <p:cNvPr id="0" name="Picture 1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2085"/>
                          <a:ext cx="131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4" name="Object 1046"/>
            <p:cNvGraphicFramePr>
              <a:graphicFrameLocks noChangeAspect="1"/>
            </p:cNvGraphicFramePr>
            <p:nvPr/>
          </p:nvGraphicFramePr>
          <p:xfrm>
            <a:off x="3069" y="2085"/>
            <a:ext cx="148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28" name="Equation" r:id="rId21" imgW="2349500" imgH="469900" progId="Equation.DSMT4">
                    <p:embed/>
                  </p:oleObj>
                </mc:Choice>
                <mc:Fallback>
                  <p:oleObj name="Equation" r:id="rId21" imgW="2349500" imgH="469900" progId="Equation.DSMT4">
                    <p:embed/>
                    <p:pic>
                      <p:nvPicPr>
                        <p:cNvPr id="0" name="Picture 1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2085"/>
                          <a:ext cx="148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9" name="Rectangle 1051"/>
            <p:cNvSpPr>
              <a:spLocks noChangeArrowheads="1"/>
            </p:cNvSpPr>
            <p:nvPr/>
          </p:nvSpPr>
          <p:spPr bwMode="auto">
            <a:xfrm>
              <a:off x="2616" y="2079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80" name="Rectangle 1052"/>
            <p:cNvSpPr>
              <a:spLocks noChangeArrowheads="1"/>
            </p:cNvSpPr>
            <p:nvPr/>
          </p:nvSpPr>
          <p:spPr bwMode="auto">
            <a:xfrm>
              <a:off x="4510" y="2079"/>
              <a:ext cx="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所以在</a:t>
              </a:r>
              <a:r>
                <a:rPr lang="zh-CN" altLang="en-US" sz="9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96" name="Text Box 1068"/>
            <p:cNvSpPr txBox="1">
              <a:spLocks noChangeArrowheads="1"/>
            </p:cNvSpPr>
            <p:nvPr/>
          </p:nvSpPr>
          <p:spPr bwMode="auto">
            <a:xfrm>
              <a:off x="363" y="2069"/>
              <a:ext cx="1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有连续的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596900" y="563563"/>
            <a:ext cx="8045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注 </a:t>
            </a:r>
            <a:r>
              <a:rPr lang="zh-CN" altLang="en-US"/>
              <a:t>平面中并非所有的点集都是可求面积的</a:t>
            </a:r>
            <a:r>
              <a:rPr lang="en-US" altLang="zh-CN"/>
              <a:t>. </a:t>
            </a:r>
            <a:r>
              <a:rPr lang="zh-CN" altLang="en-US"/>
              <a:t>例如 </a:t>
            </a:r>
            <a:endParaRPr lang="zh-CN" alt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0" y="3286125"/>
          <a:ext cx="1905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4" name="Equation" r:id="rId1" imgW="190500" imgH="330200" progId="Equation.DSMT4">
                  <p:embed/>
                </p:oleObj>
              </mc:Choice>
              <mc:Fallback>
                <p:oleObj name="Equation" r:id="rId1" imgW="190500" imgH="330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286125"/>
                        <a:ext cx="190500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2557463" y="1298575"/>
          <a:ext cx="4152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5" name="Equation" r:id="rId3" imgW="4152900" imgH="558800" progId="Equation.DSMT4">
                  <p:embed/>
                </p:oleObj>
              </mc:Choice>
              <mc:Fallback>
                <p:oleObj name="Equation" r:id="rId3" imgW="4152900" imgH="558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1298575"/>
                        <a:ext cx="4152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3" name="Group 15"/>
          <p:cNvGrpSpPr/>
          <p:nvPr/>
        </p:nvGrpSpPr>
        <p:grpSpPr bwMode="auto">
          <a:xfrm>
            <a:off x="576263" y="2051050"/>
            <a:ext cx="7937500" cy="534988"/>
            <a:chOff x="363" y="1292"/>
            <a:chExt cx="5000" cy="337"/>
          </a:xfrm>
        </p:grpSpPr>
        <p:graphicFrame>
          <p:nvGraphicFramePr>
            <p:cNvPr id="73731" name="Object 3"/>
            <p:cNvGraphicFramePr>
              <a:graphicFrameLocks noChangeAspect="1"/>
            </p:cNvGraphicFramePr>
            <p:nvPr/>
          </p:nvGraphicFramePr>
          <p:xfrm>
            <a:off x="964" y="1325"/>
            <a:ext cx="14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26" name="Equation" r:id="rId5" imgW="2362200" imgH="482600" progId="Equation.DSMT4">
                    <p:embed/>
                  </p:oleObj>
                </mc:Choice>
                <mc:Fallback>
                  <p:oleObj name="Equation" r:id="rId5" imgW="2362200" imgH="4826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1325"/>
                          <a:ext cx="148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5" name="Rectangle 7"/>
            <p:cNvSpPr>
              <a:spLocks noChangeArrowheads="1"/>
            </p:cNvSpPr>
            <p:nvPr/>
          </p:nvSpPr>
          <p:spPr bwMode="auto">
            <a:xfrm>
              <a:off x="363" y="129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易知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73742" name="Group 14"/>
            <p:cNvGrpSpPr/>
            <p:nvPr/>
          </p:nvGrpSpPr>
          <p:grpSpPr bwMode="auto">
            <a:xfrm>
              <a:off x="2494" y="1292"/>
              <a:ext cx="2869" cy="327"/>
              <a:chOff x="385" y="1344"/>
              <a:chExt cx="2869" cy="327"/>
            </a:xfrm>
          </p:grpSpPr>
          <p:sp>
            <p:nvSpPr>
              <p:cNvPr id="73739" name="Rectangle 11"/>
              <p:cNvSpPr>
                <a:spLocks noChangeArrowheads="1"/>
              </p:cNvSpPr>
              <p:nvPr/>
            </p:nvSpPr>
            <p:spPr bwMode="auto">
              <a:xfrm>
                <a:off x="385" y="1344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/>
                  <a:t>因</a:t>
                </a:r>
                <a:r>
                  <a:rPr lang="zh-CN" altLang="en-US">
                    <a:cs typeface="Times New Roman" panose="02020603050405020304" pitchFamily="18" charset="0"/>
                  </a:rPr>
                  <a:t>此</a:t>
                </a:r>
                <a:endParaRPr lang="zh-CN" altLang="en-US"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73738" name="Object 10"/>
              <p:cNvGraphicFramePr>
                <a:graphicFrameLocks noChangeAspect="1"/>
              </p:cNvGraphicFramePr>
              <p:nvPr/>
            </p:nvGraphicFramePr>
            <p:xfrm>
              <a:off x="930" y="1434"/>
              <a:ext cx="19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827" name="Equation" r:id="rId7" imgW="317500" imgH="292100" progId="Equation.DSMT4">
                      <p:embed/>
                    </p:oleObj>
                  </mc:Choice>
                  <mc:Fallback>
                    <p:oleObj name="Equation" r:id="rId7" imgW="317500" imgH="292100" progId="Equation.DSMT4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0" y="1434"/>
                            <a:ext cx="198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40" name="Rectangle 12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214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cs typeface="Times New Roman" panose="02020603050405020304" pitchFamily="18" charset="0"/>
                  </a:rPr>
                  <a:t>是不可求面积的</a:t>
                </a:r>
                <a:r>
                  <a:rPr lang="en-US" altLang="zh-CN">
                    <a:cs typeface="Times New Roman" panose="02020603050405020304" pitchFamily="18" charset="0"/>
                  </a:rPr>
                  <a:t>.   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1319213" y="409575"/>
            <a:ext cx="6708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二、二重积分的定义及其存在性</a:t>
            </a:r>
            <a:r>
              <a:rPr lang="zh-CN" altLang="en-US" sz="40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4000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79438" y="1268413"/>
            <a:ext cx="393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二重积分的几何背景是 </a:t>
            </a:r>
            <a:endParaRPr lang="zh-CN" altLang="en-US"/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76263" y="1973263"/>
            <a:ext cx="3757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求曲顶柱体的体积</a:t>
            </a:r>
            <a:r>
              <a:rPr lang="en-US" altLang="zh-CN"/>
              <a:t>.</a:t>
            </a:r>
            <a:r>
              <a:rPr lang="zh-CN" altLang="en-US"/>
              <a:t>设 </a:t>
            </a:r>
            <a:endParaRPr lang="zh-CN" altLang="en-US"/>
          </a:p>
        </p:txBody>
      </p:sp>
      <p:grpSp>
        <p:nvGrpSpPr>
          <p:cNvPr id="72718" name="Group 14"/>
          <p:cNvGrpSpPr/>
          <p:nvPr/>
        </p:nvGrpSpPr>
        <p:grpSpPr bwMode="auto">
          <a:xfrm>
            <a:off x="611188" y="2708275"/>
            <a:ext cx="3536950" cy="519113"/>
            <a:chOff x="431" y="1652"/>
            <a:chExt cx="2228" cy="327"/>
          </a:xfrm>
        </p:grpSpPr>
        <p:graphicFrame>
          <p:nvGraphicFramePr>
            <p:cNvPr id="72709" name="Object 5"/>
            <p:cNvGraphicFramePr>
              <a:graphicFrameLocks noChangeAspect="1"/>
            </p:cNvGraphicFramePr>
            <p:nvPr/>
          </p:nvGraphicFramePr>
          <p:xfrm>
            <a:off x="431" y="1706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2" name="Equation" r:id="rId1" imgW="1307465" imgH="393700" progId="Equation.DSMT4">
                    <p:embed/>
                  </p:oleObj>
                </mc:Choice>
                <mc:Fallback>
                  <p:oleObj name="Equation" r:id="rId1" imgW="1307465" imgH="3937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06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1193" y="1652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为定义在可求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582613" y="3457575"/>
            <a:ext cx="392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面积的有界闭域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zh-CN" altLang="en-US"/>
              <a:t>上的 </a:t>
            </a:r>
            <a:endParaRPr lang="zh-CN" altLang="en-US"/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73088" y="4062413"/>
            <a:ext cx="3757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非负连续函数</a:t>
            </a:r>
            <a:r>
              <a:rPr lang="en-US" altLang="zh-CN"/>
              <a:t>.</a:t>
            </a:r>
            <a:r>
              <a:rPr lang="zh-CN" altLang="en-US"/>
              <a:t>求以曲 </a:t>
            </a:r>
            <a:endParaRPr lang="zh-CN" altLang="en-US"/>
          </a:p>
        </p:txBody>
      </p:sp>
      <p:grpSp>
        <p:nvGrpSpPr>
          <p:cNvPr id="72717" name="Group 13"/>
          <p:cNvGrpSpPr/>
          <p:nvPr/>
        </p:nvGrpSpPr>
        <p:grpSpPr bwMode="auto">
          <a:xfrm>
            <a:off x="576263" y="4667250"/>
            <a:ext cx="3997325" cy="561975"/>
            <a:chOff x="385" y="2750"/>
            <a:chExt cx="2518" cy="354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385" y="275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14" name="Object 10"/>
            <p:cNvGraphicFramePr>
              <a:graphicFrameLocks noChangeAspect="1"/>
            </p:cNvGraphicFramePr>
            <p:nvPr/>
          </p:nvGraphicFramePr>
          <p:xfrm>
            <a:off x="657" y="2821"/>
            <a:ext cx="11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3" name="Equation" r:id="rId3" imgW="1841500" imgH="393700" progId="Equation.DSMT4">
                    <p:embed/>
                  </p:oleObj>
                </mc:Choice>
                <mc:Fallback>
                  <p:oleObj name="Equation" r:id="rId3" imgW="1841500" imgH="3937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821"/>
                          <a:ext cx="11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1746" y="2777"/>
              <a:ext cx="11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611188" y="5322888"/>
            <a:ext cx="648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底的柱体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21-2) </a:t>
            </a:r>
            <a:r>
              <a:rPr lang="zh-CN" altLang="en-US"/>
              <a:t>的体积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V.                      </a:t>
            </a:r>
            <a:endParaRPr lang="en-US" altLang="zh-CN" i="1">
              <a:latin typeface="Times New Roman" panose="02020603050405020304" pitchFamily="18" charset="0"/>
            </a:endParaRPr>
          </a:p>
        </p:txBody>
      </p:sp>
      <p:grpSp>
        <p:nvGrpSpPr>
          <p:cNvPr id="72781" name="Group 77"/>
          <p:cNvGrpSpPr/>
          <p:nvPr/>
        </p:nvGrpSpPr>
        <p:grpSpPr bwMode="auto">
          <a:xfrm>
            <a:off x="4643438" y="1557338"/>
            <a:ext cx="3733800" cy="3363912"/>
            <a:chOff x="2925" y="981"/>
            <a:chExt cx="2352" cy="2119"/>
          </a:xfrm>
        </p:grpSpPr>
        <p:sp>
          <p:nvSpPr>
            <p:cNvPr id="72774" name="Rectangle 70"/>
            <p:cNvSpPr>
              <a:spLocks noChangeArrowheads="1"/>
            </p:cNvSpPr>
            <p:nvPr/>
          </p:nvSpPr>
          <p:spPr bwMode="auto">
            <a:xfrm>
              <a:off x="3583" y="2908"/>
              <a:ext cx="10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图 </a:t>
              </a:r>
              <a:r>
                <a:rPr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21-2</a:t>
              </a:r>
              <a:endParaRPr lang="en-US" altLang="zh-CN"/>
            </a:p>
          </p:txBody>
        </p:sp>
        <p:grpSp>
          <p:nvGrpSpPr>
            <p:cNvPr id="72780" name="Group 76"/>
            <p:cNvGrpSpPr/>
            <p:nvPr/>
          </p:nvGrpSpPr>
          <p:grpSpPr bwMode="auto">
            <a:xfrm>
              <a:off x="2925" y="981"/>
              <a:ext cx="2352" cy="1700"/>
              <a:chOff x="2925" y="981"/>
              <a:chExt cx="2352" cy="1700"/>
            </a:xfrm>
          </p:grpSpPr>
          <p:sp>
            <p:nvSpPr>
              <p:cNvPr id="72771" name="Line 67"/>
              <p:cNvSpPr>
                <a:spLocks noChangeShapeType="1"/>
              </p:cNvSpPr>
              <p:nvPr/>
            </p:nvSpPr>
            <p:spPr bwMode="auto">
              <a:xfrm flipV="1">
                <a:off x="3631" y="2006"/>
                <a:ext cx="352" cy="2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70" name="Line 66"/>
              <p:cNvSpPr>
                <a:spLocks noChangeShapeType="1"/>
              </p:cNvSpPr>
              <p:nvPr/>
            </p:nvSpPr>
            <p:spPr bwMode="auto">
              <a:xfrm flipV="1">
                <a:off x="4706" y="2274"/>
                <a:ext cx="353" cy="2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9" name="Line 65"/>
              <p:cNvSpPr>
                <a:spLocks noChangeShapeType="1"/>
              </p:cNvSpPr>
              <p:nvPr/>
            </p:nvSpPr>
            <p:spPr bwMode="auto">
              <a:xfrm>
                <a:off x="3160" y="2364"/>
                <a:ext cx="420" cy="1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8" name="Line 64"/>
              <p:cNvSpPr>
                <a:spLocks noChangeShapeType="1"/>
              </p:cNvSpPr>
              <p:nvPr/>
            </p:nvSpPr>
            <p:spPr bwMode="auto">
              <a:xfrm>
                <a:off x="3782" y="2016"/>
                <a:ext cx="521" cy="1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7" name="Line 63"/>
              <p:cNvSpPr>
                <a:spLocks noChangeShapeType="1"/>
              </p:cNvSpPr>
              <p:nvPr/>
            </p:nvSpPr>
            <p:spPr bwMode="auto">
              <a:xfrm flipH="1" flipV="1">
                <a:off x="3847" y="999"/>
                <a:ext cx="2" cy="9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6" name="Line 62"/>
              <p:cNvSpPr>
                <a:spLocks noChangeShapeType="1"/>
              </p:cNvSpPr>
              <p:nvPr/>
            </p:nvSpPr>
            <p:spPr bwMode="auto">
              <a:xfrm>
                <a:off x="3849" y="1967"/>
                <a:ext cx="1428" cy="3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5" name="Line 61"/>
              <p:cNvSpPr>
                <a:spLocks noChangeShapeType="1"/>
              </p:cNvSpPr>
              <p:nvPr/>
            </p:nvSpPr>
            <p:spPr bwMode="auto">
              <a:xfrm flipH="1">
                <a:off x="2925" y="1967"/>
                <a:ext cx="924" cy="5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4" name="AutoShape 60"/>
              <p:cNvSpPr>
                <a:spLocks noChangeArrowheads="1"/>
              </p:cNvSpPr>
              <p:nvPr/>
            </p:nvSpPr>
            <p:spPr bwMode="auto">
              <a:xfrm rot="886428">
                <a:off x="3345" y="2120"/>
                <a:ext cx="1584" cy="499"/>
              </a:xfrm>
              <a:prstGeom prst="parallelogram">
                <a:avLst>
                  <a:gd name="adj" fmla="val 96009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3" name="Freeform 59"/>
              <p:cNvSpPr/>
              <p:nvPr/>
            </p:nvSpPr>
            <p:spPr bwMode="auto">
              <a:xfrm>
                <a:off x="3392" y="2348"/>
                <a:ext cx="1062" cy="289"/>
              </a:xfrm>
              <a:custGeom>
                <a:avLst/>
                <a:gdLst>
                  <a:gd name="T0" fmla="*/ 0 w 2654"/>
                  <a:gd name="T1" fmla="*/ 0 h 722"/>
                  <a:gd name="T2" fmla="*/ 2654 w 2654"/>
                  <a:gd name="T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54" h="722">
                    <a:moveTo>
                      <a:pt x="0" y="0"/>
                    </a:moveTo>
                    <a:lnTo>
                      <a:pt x="2654" y="7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2" name="Freeform 58"/>
              <p:cNvSpPr/>
              <p:nvPr/>
            </p:nvSpPr>
            <p:spPr bwMode="auto">
              <a:xfrm>
                <a:off x="3493" y="2289"/>
                <a:ext cx="1062" cy="289"/>
              </a:xfrm>
              <a:custGeom>
                <a:avLst/>
                <a:gdLst>
                  <a:gd name="T0" fmla="*/ 0 w 2654"/>
                  <a:gd name="T1" fmla="*/ 0 h 722"/>
                  <a:gd name="T2" fmla="*/ 2654 w 2654"/>
                  <a:gd name="T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54" h="722">
                    <a:moveTo>
                      <a:pt x="0" y="0"/>
                    </a:moveTo>
                    <a:lnTo>
                      <a:pt x="2654" y="7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1" name="Freeform 57"/>
              <p:cNvSpPr/>
              <p:nvPr/>
            </p:nvSpPr>
            <p:spPr bwMode="auto">
              <a:xfrm>
                <a:off x="3547" y="2248"/>
                <a:ext cx="1061" cy="289"/>
              </a:xfrm>
              <a:custGeom>
                <a:avLst/>
                <a:gdLst>
                  <a:gd name="T0" fmla="*/ 0 w 2654"/>
                  <a:gd name="T1" fmla="*/ 0 h 722"/>
                  <a:gd name="T2" fmla="*/ 2654 w 2654"/>
                  <a:gd name="T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54" h="722">
                    <a:moveTo>
                      <a:pt x="0" y="0"/>
                    </a:moveTo>
                    <a:lnTo>
                      <a:pt x="2654" y="7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60" name="Freeform 56"/>
              <p:cNvSpPr/>
              <p:nvPr/>
            </p:nvSpPr>
            <p:spPr bwMode="auto">
              <a:xfrm>
                <a:off x="3631" y="2215"/>
                <a:ext cx="1061" cy="289"/>
              </a:xfrm>
              <a:custGeom>
                <a:avLst/>
                <a:gdLst>
                  <a:gd name="T0" fmla="*/ 0 w 2654"/>
                  <a:gd name="T1" fmla="*/ 0 h 722"/>
                  <a:gd name="T2" fmla="*/ 2654 w 2654"/>
                  <a:gd name="T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54" h="722">
                    <a:moveTo>
                      <a:pt x="0" y="0"/>
                    </a:moveTo>
                    <a:lnTo>
                      <a:pt x="2654" y="7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9" name="Freeform 55"/>
              <p:cNvSpPr/>
              <p:nvPr/>
            </p:nvSpPr>
            <p:spPr bwMode="auto">
              <a:xfrm>
                <a:off x="3728" y="2149"/>
                <a:ext cx="1062" cy="289"/>
              </a:xfrm>
              <a:custGeom>
                <a:avLst/>
                <a:gdLst>
                  <a:gd name="T0" fmla="*/ 0 w 2654"/>
                  <a:gd name="T1" fmla="*/ 0 h 722"/>
                  <a:gd name="T2" fmla="*/ 2654 w 2654"/>
                  <a:gd name="T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54" h="722">
                    <a:moveTo>
                      <a:pt x="0" y="0"/>
                    </a:moveTo>
                    <a:lnTo>
                      <a:pt x="2654" y="7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8" name="Freeform 54"/>
              <p:cNvSpPr/>
              <p:nvPr/>
            </p:nvSpPr>
            <p:spPr bwMode="auto">
              <a:xfrm>
                <a:off x="3812" y="2091"/>
                <a:ext cx="1062" cy="289"/>
              </a:xfrm>
              <a:custGeom>
                <a:avLst/>
                <a:gdLst>
                  <a:gd name="T0" fmla="*/ 0 w 2654"/>
                  <a:gd name="T1" fmla="*/ 0 h 722"/>
                  <a:gd name="T2" fmla="*/ 2654 w 2654"/>
                  <a:gd name="T3" fmla="*/ 722 h 7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654" h="722">
                    <a:moveTo>
                      <a:pt x="0" y="0"/>
                    </a:moveTo>
                    <a:lnTo>
                      <a:pt x="2654" y="72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7" name="Line 53"/>
              <p:cNvSpPr>
                <a:spLocks noChangeShapeType="1"/>
              </p:cNvSpPr>
              <p:nvPr/>
            </p:nvSpPr>
            <p:spPr bwMode="auto">
              <a:xfrm flipV="1">
                <a:off x="3455" y="2091"/>
                <a:ext cx="579" cy="3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6" name="Line 52"/>
              <p:cNvSpPr>
                <a:spLocks noChangeShapeType="1"/>
              </p:cNvSpPr>
              <p:nvPr/>
            </p:nvSpPr>
            <p:spPr bwMode="auto">
              <a:xfrm flipV="1">
                <a:off x="3563" y="2128"/>
                <a:ext cx="580" cy="3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5" name="Line 51"/>
              <p:cNvSpPr>
                <a:spLocks noChangeShapeType="1"/>
              </p:cNvSpPr>
              <p:nvPr/>
            </p:nvSpPr>
            <p:spPr bwMode="auto">
              <a:xfrm flipV="1">
                <a:off x="3715" y="2152"/>
                <a:ext cx="579" cy="36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4" name="Line 50"/>
              <p:cNvSpPr>
                <a:spLocks noChangeShapeType="1"/>
              </p:cNvSpPr>
              <p:nvPr/>
            </p:nvSpPr>
            <p:spPr bwMode="auto">
              <a:xfrm flipV="1">
                <a:off x="3875" y="2193"/>
                <a:ext cx="579" cy="3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3" name="Line 49"/>
              <p:cNvSpPr>
                <a:spLocks noChangeShapeType="1"/>
              </p:cNvSpPr>
              <p:nvPr/>
            </p:nvSpPr>
            <p:spPr bwMode="auto">
              <a:xfrm flipV="1">
                <a:off x="3950" y="2215"/>
                <a:ext cx="579" cy="3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2" name="Line 48"/>
              <p:cNvSpPr>
                <a:spLocks noChangeShapeType="1"/>
              </p:cNvSpPr>
              <p:nvPr/>
            </p:nvSpPr>
            <p:spPr bwMode="auto">
              <a:xfrm flipV="1">
                <a:off x="4143" y="2265"/>
                <a:ext cx="579" cy="3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51" name="Line 47"/>
              <p:cNvSpPr>
                <a:spLocks noChangeShapeType="1"/>
              </p:cNvSpPr>
              <p:nvPr/>
            </p:nvSpPr>
            <p:spPr bwMode="auto">
              <a:xfrm flipV="1">
                <a:off x="4294" y="2307"/>
                <a:ext cx="579" cy="3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2750" name="Picture 4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4" y="2451"/>
                <a:ext cx="136" cy="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749" name="Picture 4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57" y="2348"/>
                <a:ext cx="120" cy="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2748" name="Picture 44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1" y="981"/>
                <a:ext cx="104" cy="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747" name="Line 43"/>
              <p:cNvSpPr>
                <a:spLocks noChangeShapeType="1"/>
              </p:cNvSpPr>
              <p:nvPr/>
            </p:nvSpPr>
            <p:spPr bwMode="auto">
              <a:xfrm>
                <a:off x="4941" y="1694"/>
                <a:ext cx="0" cy="6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6" name="Line 42"/>
              <p:cNvSpPr>
                <a:spLocks noChangeShapeType="1"/>
              </p:cNvSpPr>
              <p:nvPr/>
            </p:nvSpPr>
            <p:spPr bwMode="auto">
              <a:xfrm>
                <a:off x="4370" y="2040"/>
                <a:ext cx="0" cy="6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5" name="Line 41"/>
              <p:cNvSpPr>
                <a:spLocks noChangeShapeType="1"/>
              </p:cNvSpPr>
              <p:nvPr/>
            </p:nvSpPr>
            <p:spPr bwMode="auto">
              <a:xfrm>
                <a:off x="3311" y="1694"/>
                <a:ext cx="0" cy="7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4" name="Freeform 40"/>
              <p:cNvSpPr/>
              <p:nvPr/>
            </p:nvSpPr>
            <p:spPr bwMode="auto">
              <a:xfrm>
                <a:off x="3305" y="1247"/>
                <a:ext cx="1624" cy="793"/>
              </a:xfrm>
              <a:custGeom>
                <a:avLst/>
                <a:gdLst>
                  <a:gd name="T0" fmla="*/ 6 w 1624"/>
                  <a:gd name="T1" fmla="*/ 447 h 793"/>
                  <a:gd name="T2" fmla="*/ 325 w 1624"/>
                  <a:gd name="T3" fmla="*/ 124 h 793"/>
                  <a:gd name="T4" fmla="*/ 678 w 1624"/>
                  <a:gd name="T5" fmla="*/ 0 h 793"/>
                  <a:gd name="T6" fmla="*/ 1119 w 1624"/>
                  <a:gd name="T7" fmla="*/ 124 h 793"/>
                  <a:gd name="T8" fmla="*/ 1624 w 1624"/>
                  <a:gd name="T9" fmla="*/ 447 h 793"/>
                  <a:gd name="T10" fmla="*/ 1303 w 1624"/>
                  <a:gd name="T11" fmla="*/ 521 h 793"/>
                  <a:gd name="T12" fmla="*/ 1149 w 1624"/>
                  <a:gd name="T13" fmla="*/ 620 h 793"/>
                  <a:gd name="T14" fmla="*/ 1065 w 1624"/>
                  <a:gd name="T15" fmla="*/ 793 h 793"/>
                  <a:gd name="T16" fmla="*/ 838 w 1624"/>
                  <a:gd name="T17" fmla="*/ 620 h 793"/>
                  <a:gd name="T18" fmla="*/ 571 w 1624"/>
                  <a:gd name="T19" fmla="*/ 451 h 793"/>
                  <a:gd name="T20" fmla="*/ 529 w 1624"/>
                  <a:gd name="T21" fmla="*/ 439 h 793"/>
                  <a:gd name="T22" fmla="*/ 487 w 1624"/>
                  <a:gd name="T23" fmla="*/ 427 h 793"/>
                  <a:gd name="T24" fmla="*/ 362 w 1624"/>
                  <a:gd name="T25" fmla="*/ 422 h 793"/>
                  <a:gd name="T26" fmla="*/ 6 w 1624"/>
                  <a:gd name="T27" fmla="*/ 447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4" h="793">
                    <a:moveTo>
                      <a:pt x="6" y="447"/>
                    </a:moveTo>
                    <a:cubicBezTo>
                      <a:pt x="0" y="397"/>
                      <a:pt x="213" y="199"/>
                      <a:pt x="325" y="124"/>
                    </a:cubicBezTo>
                    <a:cubicBezTo>
                      <a:pt x="437" y="50"/>
                      <a:pt x="546" y="0"/>
                      <a:pt x="678" y="0"/>
                    </a:cubicBezTo>
                    <a:cubicBezTo>
                      <a:pt x="810" y="0"/>
                      <a:pt x="961" y="50"/>
                      <a:pt x="1119" y="124"/>
                    </a:cubicBezTo>
                    <a:cubicBezTo>
                      <a:pt x="1276" y="199"/>
                      <a:pt x="1593" y="381"/>
                      <a:pt x="1624" y="447"/>
                    </a:cubicBezTo>
                    <a:cubicBezTo>
                      <a:pt x="1624" y="447"/>
                      <a:pt x="1383" y="492"/>
                      <a:pt x="1303" y="521"/>
                    </a:cubicBezTo>
                    <a:cubicBezTo>
                      <a:pt x="1224" y="550"/>
                      <a:pt x="1189" y="575"/>
                      <a:pt x="1149" y="620"/>
                    </a:cubicBezTo>
                    <a:cubicBezTo>
                      <a:pt x="1109" y="666"/>
                      <a:pt x="1102" y="678"/>
                      <a:pt x="1065" y="793"/>
                    </a:cubicBezTo>
                    <a:cubicBezTo>
                      <a:pt x="951" y="707"/>
                      <a:pt x="838" y="620"/>
                      <a:pt x="838" y="620"/>
                    </a:cubicBezTo>
                    <a:cubicBezTo>
                      <a:pt x="756" y="563"/>
                      <a:pt x="622" y="481"/>
                      <a:pt x="571" y="451"/>
                    </a:cubicBezTo>
                    <a:cubicBezTo>
                      <a:pt x="519" y="419"/>
                      <a:pt x="543" y="443"/>
                      <a:pt x="529" y="439"/>
                    </a:cubicBezTo>
                    <a:cubicBezTo>
                      <a:pt x="515" y="435"/>
                      <a:pt x="515" y="430"/>
                      <a:pt x="487" y="427"/>
                    </a:cubicBezTo>
                    <a:cubicBezTo>
                      <a:pt x="459" y="424"/>
                      <a:pt x="442" y="419"/>
                      <a:pt x="362" y="422"/>
                    </a:cubicBezTo>
                    <a:cubicBezTo>
                      <a:pt x="268" y="422"/>
                      <a:pt x="80" y="442"/>
                      <a:pt x="6" y="4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3" name="Freeform 39"/>
              <p:cNvSpPr/>
              <p:nvPr/>
            </p:nvSpPr>
            <p:spPr bwMode="auto">
              <a:xfrm>
                <a:off x="3392" y="1536"/>
                <a:ext cx="1062" cy="332"/>
              </a:xfrm>
              <a:custGeom>
                <a:avLst/>
                <a:gdLst>
                  <a:gd name="T0" fmla="*/ 2654 w 2654"/>
                  <a:gd name="T1" fmla="*/ 829 h 829"/>
                  <a:gd name="T2" fmla="*/ 1982 w 2654"/>
                  <a:gd name="T3" fmla="*/ 333 h 829"/>
                  <a:gd name="T4" fmla="*/ 1156 w 2654"/>
                  <a:gd name="T5" fmla="*/ 53 h 829"/>
                  <a:gd name="T6" fmla="*/ 416 w 2654"/>
                  <a:gd name="T7" fmla="*/ 13 h 829"/>
                  <a:gd name="T8" fmla="*/ 0 w 2654"/>
                  <a:gd name="T9" fmla="*/ 85 h 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54" h="829">
                    <a:moveTo>
                      <a:pt x="2654" y="829"/>
                    </a:moveTo>
                    <a:cubicBezTo>
                      <a:pt x="2542" y="746"/>
                      <a:pt x="2232" y="462"/>
                      <a:pt x="1982" y="333"/>
                    </a:cubicBezTo>
                    <a:cubicBezTo>
                      <a:pt x="1715" y="209"/>
                      <a:pt x="1422" y="94"/>
                      <a:pt x="1156" y="53"/>
                    </a:cubicBezTo>
                    <a:cubicBezTo>
                      <a:pt x="895" y="0"/>
                      <a:pt x="591" y="13"/>
                      <a:pt x="416" y="13"/>
                    </a:cubicBezTo>
                    <a:cubicBezTo>
                      <a:pt x="241" y="13"/>
                      <a:pt x="87" y="70"/>
                      <a:pt x="0" y="85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2" name="Freeform 38"/>
              <p:cNvSpPr/>
              <p:nvPr/>
            </p:nvSpPr>
            <p:spPr bwMode="auto">
              <a:xfrm>
                <a:off x="3493" y="1442"/>
                <a:ext cx="1070" cy="339"/>
              </a:xfrm>
              <a:custGeom>
                <a:avLst/>
                <a:gdLst>
                  <a:gd name="T0" fmla="*/ 2674 w 2674"/>
                  <a:gd name="T1" fmla="*/ 849 h 849"/>
                  <a:gd name="T2" fmla="*/ 2192 w 2674"/>
                  <a:gd name="T3" fmla="*/ 445 h 849"/>
                  <a:gd name="T4" fmla="*/ 1384 w 2674"/>
                  <a:gd name="T5" fmla="*/ 129 h 849"/>
                  <a:gd name="T6" fmla="*/ 704 w 2674"/>
                  <a:gd name="T7" fmla="*/ 9 h 849"/>
                  <a:gd name="T8" fmla="*/ 0 w 2674"/>
                  <a:gd name="T9" fmla="*/ 73 h 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4" h="849">
                    <a:moveTo>
                      <a:pt x="2674" y="849"/>
                    </a:moveTo>
                    <a:cubicBezTo>
                      <a:pt x="2592" y="782"/>
                      <a:pt x="2407" y="565"/>
                      <a:pt x="2192" y="445"/>
                    </a:cubicBezTo>
                    <a:cubicBezTo>
                      <a:pt x="1980" y="330"/>
                      <a:pt x="1632" y="202"/>
                      <a:pt x="1384" y="129"/>
                    </a:cubicBezTo>
                    <a:cubicBezTo>
                      <a:pt x="1136" y="56"/>
                      <a:pt x="935" y="18"/>
                      <a:pt x="704" y="9"/>
                    </a:cubicBezTo>
                    <a:cubicBezTo>
                      <a:pt x="473" y="0"/>
                      <a:pt x="147" y="60"/>
                      <a:pt x="0" y="7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1" name="Freeform 37"/>
              <p:cNvSpPr/>
              <p:nvPr/>
            </p:nvSpPr>
            <p:spPr bwMode="auto">
              <a:xfrm>
                <a:off x="3591" y="1369"/>
                <a:ext cx="1080" cy="364"/>
              </a:xfrm>
              <a:custGeom>
                <a:avLst/>
                <a:gdLst>
                  <a:gd name="T0" fmla="*/ 0 w 2700"/>
                  <a:gd name="T1" fmla="*/ 70 h 910"/>
                  <a:gd name="T2" fmla="*/ 680 w 2700"/>
                  <a:gd name="T3" fmla="*/ 10 h 910"/>
                  <a:gd name="T4" fmla="*/ 1370 w 2700"/>
                  <a:gd name="T5" fmla="*/ 130 h 910"/>
                  <a:gd name="T6" fmla="*/ 2158 w 2700"/>
                  <a:gd name="T7" fmla="*/ 502 h 910"/>
                  <a:gd name="T8" fmla="*/ 2700 w 2700"/>
                  <a:gd name="T9" fmla="*/ 91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00" h="910">
                    <a:moveTo>
                      <a:pt x="0" y="70"/>
                    </a:moveTo>
                    <a:cubicBezTo>
                      <a:pt x="110" y="60"/>
                      <a:pt x="452" y="0"/>
                      <a:pt x="680" y="10"/>
                    </a:cubicBezTo>
                    <a:cubicBezTo>
                      <a:pt x="908" y="20"/>
                      <a:pt x="1124" y="48"/>
                      <a:pt x="1370" y="130"/>
                    </a:cubicBezTo>
                    <a:cubicBezTo>
                      <a:pt x="1713" y="213"/>
                      <a:pt x="1927" y="357"/>
                      <a:pt x="2158" y="502"/>
                    </a:cubicBezTo>
                    <a:lnTo>
                      <a:pt x="2700" y="91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40" name="Freeform 36"/>
              <p:cNvSpPr/>
              <p:nvPr/>
            </p:nvSpPr>
            <p:spPr bwMode="auto">
              <a:xfrm>
                <a:off x="3727" y="1290"/>
                <a:ext cx="1064" cy="419"/>
              </a:xfrm>
              <a:custGeom>
                <a:avLst/>
                <a:gdLst>
                  <a:gd name="T0" fmla="*/ 2660 w 2660"/>
                  <a:gd name="T1" fmla="*/ 1047 h 1047"/>
                  <a:gd name="T2" fmla="*/ 2204 w 2660"/>
                  <a:gd name="T3" fmla="*/ 699 h 1047"/>
                  <a:gd name="T4" fmla="*/ 1460 w 2660"/>
                  <a:gd name="T5" fmla="*/ 267 h 1047"/>
                  <a:gd name="T6" fmla="*/ 1080 w 2660"/>
                  <a:gd name="T7" fmla="*/ 127 h 1047"/>
                  <a:gd name="T8" fmla="*/ 520 w 2660"/>
                  <a:gd name="T9" fmla="*/ 7 h 1047"/>
                  <a:gd name="T10" fmla="*/ 0 w 2660"/>
                  <a:gd name="T11" fmla="*/ 47 h 10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60" h="1047">
                    <a:moveTo>
                      <a:pt x="2660" y="1047"/>
                    </a:moveTo>
                    <a:cubicBezTo>
                      <a:pt x="2660" y="1047"/>
                      <a:pt x="2404" y="829"/>
                      <a:pt x="2204" y="699"/>
                    </a:cubicBezTo>
                    <a:cubicBezTo>
                      <a:pt x="2004" y="569"/>
                      <a:pt x="1647" y="362"/>
                      <a:pt x="1460" y="267"/>
                    </a:cubicBezTo>
                    <a:cubicBezTo>
                      <a:pt x="1273" y="172"/>
                      <a:pt x="1237" y="170"/>
                      <a:pt x="1080" y="127"/>
                    </a:cubicBezTo>
                    <a:cubicBezTo>
                      <a:pt x="923" y="84"/>
                      <a:pt x="700" y="20"/>
                      <a:pt x="520" y="7"/>
                    </a:cubicBezTo>
                    <a:cubicBezTo>
                      <a:pt x="377" y="0"/>
                      <a:pt x="108" y="39"/>
                      <a:pt x="0" y="4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9" name="Freeform 35"/>
              <p:cNvSpPr/>
              <p:nvPr/>
            </p:nvSpPr>
            <p:spPr bwMode="auto">
              <a:xfrm>
                <a:off x="3847" y="1261"/>
                <a:ext cx="1026" cy="433"/>
              </a:xfrm>
              <a:custGeom>
                <a:avLst/>
                <a:gdLst>
                  <a:gd name="T0" fmla="*/ 2566 w 2566"/>
                  <a:gd name="T1" fmla="*/ 1082 h 1082"/>
                  <a:gd name="T2" fmla="*/ 2060 w 2566"/>
                  <a:gd name="T3" fmla="*/ 680 h 1082"/>
                  <a:gd name="T4" fmla="*/ 1180 w 2566"/>
                  <a:gd name="T5" fmla="*/ 220 h 1082"/>
                  <a:gd name="T6" fmla="*/ 580 w 2566"/>
                  <a:gd name="T7" fmla="*/ 40 h 1082"/>
                  <a:gd name="T8" fmla="*/ 0 w 2566"/>
                  <a:gd name="T9" fmla="*/ 0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6" h="1082">
                    <a:moveTo>
                      <a:pt x="2566" y="1082"/>
                    </a:moveTo>
                    <a:cubicBezTo>
                      <a:pt x="2566" y="1082"/>
                      <a:pt x="2291" y="824"/>
                      <a:pt x="2060" y="680"/>
                    </a:cubicBezTo>
                    <a:cubicBezTo>
                      <a:pt x="1829" y="536"/>
                      <a:pt x="1427" y="327"/>
                      <a:pt x="1180" y="220"/>
                    </a:cubicBezTo>
                    <a:cubicBezTo>
                      <a:pt x="933" y="113"/>
                      <a:pt x="777" y="77"/>
                      <a:pt x="580" y="40"/>
                    </a:cubicBezTo>
                    <a:cubicBezTo>
                      <a:pt x="383" y="3"/>
                      <a:pt x="121" y="8"/>
                      <a:pt x="0" y="0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8" name="Freeform 34"/>
              <p:cNvSpPr/>
              <p:nvPr/>
            </p:nvSpPr>
            <p:spPr bwMode="auto">
              <a:xfrm>
                <a:off x="4034" y="2467"/>
                <a:ext cx="264" cy="108"/>
              </a:xfrm>
              <a:custGeom>
                <a:avLst/>
                <a:gdLst>
                  <a:gd name="T0" fmla="*/ 0 w 660"/>
                  <a:gd name="T1" fmla="*/ 146 h 271"/>
                  <a:gd name="T2" fmla="*/ 458 w 660"/>
                  <a:gd name="T3" fmla="*/ 271 h 271"/>
                  <a:gd name="T4" fmla="*/ 660 w 660"/>
                  <a:gd name="T5" fmla="*/ 126 h 271"/>
                  <a:gd name="T6" fmla="*/ 224 w 660"/>
                  <a:gd name="T7" fmla="*/ 0 h 271"/>
                  <a:gd name="T8" fmla="*/ 0 w 660"/>
                  <a:gd name="T9" fmla="*/ 146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271">
                    <a:moveTo>
                      <a:pt x="0" y="146"/>
                    </a:moveTo>
                    <a:lnTo>
                      <a:pt x="458" y="271"/>
                    </a:lnTo>
                    <a:lnTo>
                      <a:pt x="660" y="126"/>
                    </a:lnTo>
                    <a:lnTo>
                      <a:pt x="224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0000FF">
                  <a:alpha val="39999"/>
                </a:srgbClr>
              </a:solidFill>
              <a:ln w="19050">
                <a:solidFill>
                  <a:srgbClr val="000000"/>
                </a:solidFill>
                <a:rou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7" name="Line 33"/>
              <p:cNvSpPr>
                <a:spLocks noChangeShapeType="1"/>
              </p:cNvSpPr>
              <p:nvPr/>
            </p:nvSpPr>
            <p:spPr bwMode="auto">
              <a:xfrm flipV="1">
                <a:off x="4033" y="1599"/>
                <a:ext cx="0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6" name="Line 32"/>
              <p:cNvSpPr>
                <a:spLocks noChangeShapeType="1"/>
              </p:cNvSpPr>
              <p:nvPr/>
            </p:nvSpPr>
            <p:spPr bwMode="auto">
              <a:xfrm flipV="1">
                <a:off x="4219" y="1694"/>
                <a:ext cx="0" cy="8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5" name="Line 31"/>
              <p:cNvSpPr>
                <a:spLocks noChangeShapeType="1"/>
              </p:cNvSpPr>
              <p:nvPr/>
            </p:nvSpPr>
            <p:spPr bwMode="auto">
              <a:xfrm flipH="1" flipV="1">
                <a:off x="4298" y="1599"/>
                <a:ext cx="5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4" name="Line 30"/>
              <p:cNvSpPr>
                <a:spLocks noChangeShapeType="1"/>
              </p:cNvSpPr>
              <p:nvPr/>
            </p:nvSpPr>
            <p:spPr bwMode="auto">
              <a:xfrm flipV="1">
                <a:off x="4143" y="1536"/>
                <a:ext cx="0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3" name="Freeform 29"/>
              <p:cNvSpPr/>
              <p:nvPr/>
            </p:nvSpPr>
            <p:spPr bwMode="auto">
              <a:xfrm>
                <a:off x="4039" y="1521"/>
                <a:ext cx="260" cy="173"/>
              </a:xfrm>
              <a:custGeom>
                <a:avLst/>
                <a:gdLst>
                  <a:gd name="T0" fmla="*/ 240 w 650"/>
                  <a:gd name="T1" fmla="*/ 0 h 432"/>
                  <a:gd name="T2" fmla="*/ 0 w 650"/>
                  <a:gd name="T3" fmla="*/ 220 h 432"/>
                  <a:gd name="T4" fmla="*/ 240 w 650"/>
                  <a:gd name="T5" fmla="*/ 310 h 432"/>
                  <a:gd name="T6" fmla="*/ 447 w 650"/>
                  <a:gd name="T7" fmla="*/ 432 h 432"/>
                  <a:gd name="T8" fmla="*/ 650 w 650"/>
                  <a:gd name="T9" fmla="*/ 160 h 432"/>
                  <a:gd name="T10" fmla="*/ 240 w 650"/>
                  <a:gd name="T11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50" h="432">
                    <a:moveTo>
                      <a:pt x="240" y="0"/>
                    </a:moveTo>
                    <a:lnTo>
                      <a:pt x="0" y="220"/>
                    </a:lnTo>
                    <a:lnTo>
                      <a:pt x="240" y="310"/>
                    </a:lnTo>
                    <a:lnTo>
                      <a:pt x="447" y="432"/>
                    </a:lnTo>
                    <a:lnTo>
                      <a:pt x="650" y="16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0000FF">
                  <a:alpha val="39999"/>
                </a:srgbClr>
              </a:solidFill>
              <a:ln w="15875">
                <a:solidFill>
                  <a:srgbClr val="000000"/>
                </a:solidFill>
                <a:rou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2732" name="Picture 2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48" y="1149"/>
                <a:ext cx="709" cy="1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731" name="Freeform 27"/>
              <p:cNvSpPr/>
              <p:nvPr/>
            </p:nvSpPr>
            <p:spPr bwMode="auto">
              <a:xfrm>
                <a:off x="4303" y="1640"/>
                <a:ext cx="571" cy="366"/>
              </a:xfrm>
              <a:custGeom>
                <a:avLst/>
                <a:gdLst>
                  <a:gd name="T0" fmla="*/ 0 w 1428"/>
                  <a:gd name="T1" fmla="*/ 914 h 914"/>
                  <a:gd name="T2" fmla="*/ 168 w 1428"/>
                  <a:gd name="T3" fmla="*/ 382 h 914"/>
                  <a:gd name="T4" fmla="*/ 462 w 1428"/>
                  <a:gd name="T5" fmla="*/ 172 h 914"/>
                  <a:gd name="T6" fmla="*/ 764 w 1428"/>
                  <a:gd name="T7" fmla="*/ 72 h 914"/>
                  <a:gd name="T8" fmla="*/ 1048 w 1428"/>
                  <a:gd name="T9" fmla="*/ 10 h 914"/>
                  <a:gd name="T10" fmla="*/ 1340 w 1428"/>
                  <a:gd name="T11" fmla="*/ 10 h 914"/>
                  <a:gd name="T12" fmla="*/ 1428 w 1428"/>
                  <a:gd name="T13" fmla="*/ 10 h 9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8" h="914">
                    <a:moveTo>
                      <a:pt x="0" y="914"/>
                    </a:moveTo>
                    <a:cubicBezTo>
                      <a:pt x="28" y="825"/>
                      <a:pt x="91" y="506"/>
                      <a:pt x="168" y="382"/>
                    </a:cubicBezTo>
                    <a:cubicBezTo>
                      <a:pt x="245" y="258"/>
                      <a:pt x="363" y="224"/>
                      <a:pt x="462" y="172"/>
                    </a:cubicBezTo>
                    <a:lnTo>
                      <a:pt x="764" y="72"/>
                    </a:lnTo>
                    <a:cubicBezTo>
                      <a:pt x="862" y="45"/>
                      <a:pt x="952" y="20"/>
                      <a:pt x="1048" y="10"/>
                    </a:cubicBezTo>
                    <a:cubicBezTo>
                      <a:pt x="1144" y="0"/>
                      <a:pt x="1277" y="10"/>
                      <a:pt x="1340" y="10"/>
                    </a:cubicBezTo>
                    <a:lnTo>
                      <a:pt x="1428" y="1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0" name="Freeform 26"/>
              <p:cNvSpPr/>
              <p:nvPr/>
            </p:nvSpPr>
            <p:spPr bwMode="auto">
              <a:xfrm>
                <a:off x="4168" y="1533"/>
                <a:ext cx="536" cy="335"/>
              </a:xfrm>
              <a:custGeom>
                <a:avLst/>
                <a:gdLst>
                  <a:gd name="T0" fmla="*/ 0 w 1340"/>
                  <a:gd name="T1" fmla="*/ 836 h 836"/>
                  <a:gd name="T2" fmla="*/ 126 w 1340"/>
                  <a:gd name="T3" fmla="*/ 402 h 836"/>
                  <a:gd name="T4" fmla="*/ 326 w 1340"/>
                  <a:gd name="T5" fmla="*/ 164 h 836"/>
                  <a:gd name="T6" fmla="*/ 686 w 1340"/>
                  <a:gd name="T7" fmla="*/ 10 h 836"/>
                  <a:gd name="T8" fmla="*/ 976 w 1340"/>
                  <a:gd name="T9" fmla="*/ 0 h 836"/>
                  <a:gd name="T10" fmla="*/ 1340 w 1340"/>
                  <a:gd name="T11" fmla="*/ 7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0" h="836">
                    <a:moveTo>
                      <a:pt x="0" y="836"/>
                    </a:moveTo>
                    <a:lnTo>
                      <a:pt x="126" y="402"/>
                    </a:lnTo>
                    <a:cubicBezTo>
                      <a:pt x="180" y="290"/>
                      <a:pt x="233" y="229"/>
                      <a:pt x="326" y="164"/>
                    </a:cubicBezTo>
                    <a:cubicBezTo>
                      <a:pt x="410" y="98"/>
                      <a:pt x="578" y="37"/>
                      <a:pt x="686" y="10"/>
                    </a:cubicBezTo>
                    <a:lnTo>
                      <a:pt x="976" y="0"/>
                    </a:lnTo>
                    <a:lnTo>
                      <a:pt x="1340" y="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9" name="Freeform 25"/>
              <p:cNvSpPr/>
              <p:nvPr/>
            </p:nvSpPr>
            <p:spPr bwMode="auto">
              <a:xfrm>
                <a:off x="3983" y="1442"/>
                <a:ext cx="625" cy="311"/>
              </a:xfrm>
              <a:custGeom>
                <a:avLst/>
                <a:gdLst>
                  <a:gd name="T0" fmla="*/ 0 w 1564"/>
                  <a:gd name="T1" fmla="*/ 779 h 779"/>
                  <a:gd name="T2" fmla="*/ 150 w 1564"/>
                  <a:gd name="T3" fmla="*/ 399 h 779"/>
                  <a:gd name="T4" fmla="*/ 400 w 1564"/>
                  <a:gd name="T5" fmla="*/ 185 h 779"/>
                  <a:gd name="T6" fmla="*/ 778 w 1564"/>
                  <a:gd name="T7" fmla="*/ 73 h 779"/>
                  <a:gd name="T8" fmla="*/ 1178 w 1564"/>
                  <a:gd name="T9" fmla="*/ 0 h 779"/>
                  <a:gd name="T10" fmla="*/ 1564 w 1564"/>
                  <a:gd name="T11" fmla="*/ 73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4" h="779">
                    <a:moveTo>
                      <a:pt x="0" y="779"/>
                    </a:moveTo>
                    <a:cubicBezTo>
                      <a:pt x="25" y="716"/>
                      <a:pt x="83" y="498"/>
                      <a:pt x="150" y="399"/>
                    </a:cubicBezTo>
                    <a:cubicBezTo>
                      <a:pt x="217" y="300"/>
                      <a:pt x="295" y="239"/>
                      <a:pt x="400" y="185"/>
                    </a:cubicBezTo>
                    <a:cubicBezTo>
                      <a:pt x="505" y="131"/>
                      <a:pt x="648" y="104"/>
                      <a:pt x="778" y="73"/>
                    </a:cubicBezTo>
                    <a:cubicBezTo>
                      <a:pt x="908" y="42"/>
                      <a:pt x="1047" y="0"/>
                      <a:pt x="1178" y="0"/>
                    </a:cubicBezTo>
                    <a:cubicBezTo>
                      <a:pt x="1309" y="0"/>
                      <a:pt x="1484" y="58"/>
                      <a:pt x="1564" y="73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8" name="Freeform 24"/>
              <p:cNvSpPr/>
              <p:nvPr/>
            </p:nvSpPr>
            <p:spPr bwMode="auto">
              <a:xfrm>
                <a:off x="3847" y="1389"/>
                <a:ext cx="640" cy="280"/>
              </a:xfrm>
              <a:custGeom>
                <a:avLst/>
                <a:gdLst>
                  <a:gd name="T0" fmla="*/ 0 w 1602"/>
                  <a:gd name="T1" fmla="*/ 701 h 701"/>
                  <a:gd name="T2" fmla="*/ 208 w 1602"/>
                  <a:gd name="T3" fmla="*/ 453 h 701"/>
                  <a:gd name="T4" fmla="*/ 468 w 1602"/>
                  <a:gd name="T5" fmla="*/ 267 h 701"/>
                  <a:gd name="T6" fmla="*/ 804 w 1602"/>
                  <a:gd name="T7" fmla="*/ 132 h 701"/>
                  <a:gd name="T8" fmla="*/ 1182 w 1602"/>
                  <a:gd name="T9" fmla="*/ 19 h 701"/>
                  <a:gd name="T10" fmla="*/ 1602 w 1602"/>
                  <a:gd name="T11" fmla="*/ 19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2" h="701">
                    <a:moveTo>
                      <a:pt x="0" y="701"/>
                    </a:moveTo>
                    <a:cubicBezTo>
                      <a:pt x="0" y="701"/>
                      <a:pt x="208" y="453"/>
                      <a:pt x="208" y="453"/>
                    </a:cubicBezTo>
                    <a:cubicBezTo>
                      <a:pt x="208" y="453"/>
                      <a:pt x="369" y="320"/>
                      <a:pt x="468" y="267"/>
                    </a:cubicBezTo>
                    <a:cubicBezTo>
                      <a:pt x="567" y="214"/>
                      <a:pt x="685" y="173"/>
                      <a:pt x="804" y="132"/>
                    </a:cubicBezTo>
                    <a:cubicBezTo>
                      <a:pt x="923" y="91"/>
                      <a:pt x="1049" y="38"/>
                      <a:pt x="1182" y="19"/>
                    </a:cubicBezTo>
                    <a:cubicBezTo>
                      <a:pt x="1315" y="0"/>
                      <a:pt x="1515" y="19"/>
                      <a:pt x="1602" y="19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7" name="Freeform 23"/>
              <p:cNvSpPr/>
              <p:nvPr/>
            </p:nvSpPr>
            <p:spPr bwMode="auto">
              <a:xfrm>
                <a:off x="3715" y="1369"/>
                <a:ext cx="655" cy="300"/>
              </a:xfrm>
              <a:custGeom>
                <a:avLst/>
                <a:gdLst>
                  <a:gd name="T0" fmla="*/ 0 w 1638"/>
                  <a:gd name="T1" fmla="*/ 750 h 750"/>
                  <a:gd name="T2" fmla="*/ 244 w 1638"/>
                  <a:gd name="T3" fmla="*/ 417 h 750"/>
                  <a:gd name="T4" fmla="*/ 538 w 1638"/>
                  <a:gd name="T5" fmla="*/ 181 h 750"/>
                  <a:gd name="T6" fmla="*/ 962 w 1638"/>
                  <a:gd name="T7" fmla="*/ 49 h 750"/>
                  <a:gd name="T8" fmla="*/ 1270 w 1638"/>
                  <a:gd name="T9" fmla="*/ 0 h 750"/>
                  <a:gd name="T10" fmla="*/ 1638 w 1638"/>
                  <a:gd name="T11" fmla="*/ 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8" h="750">
                    <a:moveTo>
                      <a:pt x="0" y="750"/>
                    </a:moveTo>
                    <a:cubicBezTo>
                      <a:pt x="0" y="750"/>
                      <a:pt x="154" y="512"/>
                      <a:pt x="244" y="417"/>
                    </a:cubicBezTo>
                    <a:cubicBezTo>
                      <a:pt x="334" y="322"/>
                      <a:pt x="418" y="242"/>
                      <a:pt x="538" y="181"/>
                    </a:cubicBezTo>
                    <a:cubicBezTo>
                      <a:pt x="658" y="120"/>
                      <a:pt x="840" y="79"/>
                      <a:pt x="962" y="49"/>
                    </a:cubicBezTo>
                    <a:cubicBezTo>
                      <a:pt x="1084" y="19"/>
                      <a:pt x="1157" y="8"/>
                      <a:pt x="1270" y="0"/>
                    </a:cubicBezTo>
                    <a:lnTo>
                      <a:pt x="1638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6" name="Freeform 22"/>
              <p:cNvSpPr/>
              <p:nvPr/>
            </p:nvSpPr>
            <p:spPr bwMode="auto">
              <a:xfrm>
                <a:off x="3563" y="1313"/>
                <a:ext cx="725" cy="356"/>
              </a:xfrm>
              <a:custGeom>
                <a:avLst/>
                <a:gdLst>
                  <a:gd name="T0" fmla="*/ 0 w 1812"/>
                  <a:gd name="T1" fmla="*/ 889 h 889"/>
                  <a:gd name="T2" fmla="*/ 198 w 1812"/>
                  <a:gd name="T3" fmla="*/ 569 h 889"/>
                  <a:gd name="T4" fmla="*/ 504 w 1812"/>
                  <a:gd name="T5" fmla="*/ 320 h 889"/>
                  <a:gd name="T6" fmla="*/ 794 w 1812"/>
                  <a:gd name="T7" fmla="*/ 145 h 889"/>
                  <a:gd name="T8" fmla="*/ 1270 w 1812"/>
                  <a:gd name="T9" fmla="*/ 21 h 889"/>
                  <a:gd name="T10" fmla="*/ 1812 w 1812"/>
                  <a:gd name="T11" fmla="*/ 21 h 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2" h="889">
                    <a:moveTo>
                      <a:pt x="0" y="889"/>
                    </a:moveTo>
                    <a:cubicBezTo>
                      <a:pt x="33" y="836"/>
                      <a:pt x="114" y="664"/>
                      <a:pt x="198" y="569"/>
                    </a:cubicBezTo>
                    <a:cubicBezTo>
                      <a:pt x="282" y="474"/>
                      <a:pt x="400" y="388"/>
                      <a:pt x="504" y="320"/>
                    </a:cubicBezTo>
                    <a:cubicBezTo>
                      <a:pt x="608" y="252"/>
                      <a:pt x="666" y="195"/>
                      <a:pt x="794" y="145"/>
                    </a:cubicBezTo>
                    <a:cubicBezTo>
                      <a:pt x="922" y="95"/>
                      <a:pt x="1100" y="42"/>
                      <a:pt x="1270" y="21"/>
                    </a:cubicBezTo>
                    <a:cubicBezTo>
                      <a:pt x="1440" y="0"/>
                      <a:pt x="1699" y="21"/>
                      <a:pt x="1812" y="21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5" name="Freeform 21"/>
              <p:cNvSpPr/>
              <p:nvPr/>
            </p:nvSpPr>
            <p:spPr bwMode="auto">
              <a:xfrm>
                <a:off x="3455" y="1261"/>
                <a:ext cx="629" cy="408"/>
              </a:xfrm>
              <a:custGeom>
                <a:avLst/>
                <a:gdLst>
                  <a:gd name="T0" fmla="*/ 0 w 1574"/>
                  <a:gd name="T1" fmla="*/ 1020 h 1020"/>
                  <a:gd name="T2" fmla="*/ 230 w 1574"/>
                  <a:gd name="T3" fmla="*/ 687 h 1020"/>
                  <a:gd name="T4" fmla="*/ 482 w 1574"/>
                  <a:gd name="T5" fmla="*/ 451 h 1020"/>
                  <a:gd name="T6" fmla="*/ 750 w 1574"/>
                  <a:gd name="T7" fmla="*/ 250 h 1020"/>
                  <a:gd name="T8" fmla="*/ 1188 w 1574"/>
                  <a:gd name="T9" fmla="*/ 73 h 1020"/>
                  <a:gd name="T10" fmla="*/ 1574 w 1574"/>
                  <a:gd name="T11" fmla="*/ 0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4" h="1020">
                    <a:moveTo>
                      <a:pt x="0" y="1020"/>
                    </a:moveTo>
                    <a:cubicBezTo>
                      <a:pt x="38" y="965"/>
                      <a:pt x="150" y="782"/>
                      <a:pt x="230" y="687"/>
                    </a:cubicBezTo>
                    <a:cubicBezTo>
                      <a:pt x="310" y="592"/>
                      <a:pt x="406" y="512"/>
                      <a:pt x="482" y="451"/>
                    </a:cubicBezTo>
                    <a:cubicBezTo>
                      <a:pt x="569" y="378"/>
                      <a:pt x="632" y="313"/>
                      <a:pt x="750" y="250"/>
                    </a:cubicBezTo>
                    <a:cubicBezTo>
                      <a:pt x="868" y="187"/>
                      <a:pt x="1051" y="115"/>
                      <a:pt x="1188" y="73"/>
                    </a:cubicBezTo>
                    <a:lnTo>
                      <a:pt x="1574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1" name="Line 17"/>
              <p:cNvSpPr>
                <a:spLocks noChangeShapeType="1"/>
              </p:cNvSpPr>
              <p:nvPr/>
            </p:nvSpPr>
            <p:spPr bwMode="auto">
              <a:xfrm>
                <a:off x="3849" y="1265"/>
                <a:ext cx="0" cy="4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779" name="Object 75"/>
              <p:cNvGraphicFramePr>
                <a:graphicFrameLocks noChangeAspect="1"/>
              </p:cNvGraphicFramePr>
              <p:nvPr/>
            </p:nvGraphicFramePr>
            <p:xfrm>
              <a:off x="3693" y="18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44" name="Equation" r:id="rId9" imgW="228600" imgH="241300" progId="Equation.DSMT4">
                      <p:embed/>
                    </p:oleObj>
                  </mc:Choice>
                  <mc:Fallback>
                    <p:oleObj name="Equation" r:id="rId9" imgW="228600" imgH="241300" progId="Equation.DSMT4">
                      <p:embed/>
                      <p:pic>
                        <p:nvPicPr>
                          <p:cNvPr id="0" name="Picture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3" y="18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582613" y="476250"/>
            <a:ext cx="5900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采用类似于求曲边梯形面积的方法</a:t>
            </a:r>
            <a:r>
              <a:rPr lang="en-US" altLang="zh-CN"/>
              <a:t>. </a:t>
            </a:r>
            <a:endParaRPr lang="en-US" altLang="zh-CN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92138" y="1138238"/>
            <a:ext cx="820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/>
              <a:t>分割</a:t>
            </a:r>
            <a:r>
              <a:rPr lang="en-US" altLang="zh-CN"/>
              <a:t>:</a:t>
            </a:r>
            <a:r>
              <a:rPr lang="zh-CN" altLang="en-US"/>
              <a:t>先用一组平行于坐标轴的直线网</a:t>
            </a:r>
            <a:r>
              <a:rPr lang="zh-CN" altLang="en-US" sz="10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把区域 </a:t>
            </a:r>
            <a:endParaRPr lang="zh-CN" altLang="en-US"/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3181350" y="3189288"/>
            <a:ext cx="27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71721" name="Group 41"/>
          <p:cNvGrpSpPr/>
          <p:nvPr/>
        </p:nvGrpSpPr>
        <p:grpSpPr bwMode="auto">
          <a:xfrm>
            <a:off x="611188" y="1787525"/>
            <a:ext cx="8013700" cy="533400"/>
            <a:chOff x="385" y="1126"/>
            <a:chExt cx="5048" cy="336"/>
          </a:xfrm>
        </p:grpSpPr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2267" y="1180"/>
            <a:ext cx="9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1" name="Equation" r:id="rId1" imgW="1548765" imgH="431800" progId="Equation.DSMT4">
                    <p:embed/>
                  </p:oleObj>
                </mc:Choice>
                <mc:Fallback>
                  <p:oleObj name="Equation" r:id="rId1" imgW="1548765" imgH="4318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" y="1180"/>
                          <a:ext cx="9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4" name="Object 4"/>
            <p:cNvGraphicFramePr>
              <a:graphicFrameLocks noChangeAspect="1"/>
            </p:cNvGraphicFramePr>
            <p:nvPr/>
          </p:nvGraphicFramePr>
          <p:xfrm>
            <a:off x="3279" y="1180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2" name="Equation" r:id="rId3" imgW="812165" imgH="393700" progId="Equation.DSMT4">
                    <p:embed/>
                  </p:oleObj>
                </mc:Choice>
                <mc:Fallback>
                  <p:oleObj name="Equation" r:id="rId3" imgW="812165" imgH="3937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9" y="1180"/>
                          <a:ext cx="5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385" y="1135"/>
              <a:ext cx="19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分成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个小区域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3783" y="1126"/>
              <a:ext cx="1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为区域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22" name="Group 42"/>
          <p:cNvGrpSpPr/>
          <p:nvPr/>
        </p:nvGrpSpPr>
        <p:grpSpPr bwMode="auto">
          <a:xfrm>
            <a:off x="563563" y="2449513"/>
            <a:ext cx="7937500" cy="519112"/>
            <a:chOff x="355" y="1543"/>
            <a:chExt cx="5000" cy="327"/>
          </a:xfrm>
        </p:grpSpPr>
        <p:graphicFrame>
          <p:nvGraphicFramePr>
            <p:cNvPr id="71691" name="Object 11"/>
            <p:cNvGraphicFramePr>
              <a:graphicFrameLocks noChangeAspect="1"/>
            </p:cNvGraphicFramePr>
            <p:nvPr/>
          </p:nvGraphicFramePr>
          <p:xfrm>
            <a:off x="1961" y="1591"/>
            <a:ext cx="3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3" name="Equation" r:id="rId5" imgW="596900" imgH="431800" progId="Equation.DSMT4">
                    <p:embed/>
                  </p:oleObj>
                </mc:Choice>
                <mc:Fallback>
                  <p:oleObj name="Equation" r:id="rId5" imgW="596900" imgH="4318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1" y="1591"/>
                          <a:ext cx="3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10"/>
            <p:cNvGraphicFramePr>
              <a:graphicFrameLocks noChangeAspect="1"/>
            </p:cNvGraphicFramePr>
            <p:nvPr/>
          </p:nvGraphicFramePr>
          <p:xfrm>
            <a:off x="3521" y="1571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4" name="Equation" r:id="rId7" imgW="342900" imgH="431800" progId="Equation.DSMT4">
                    <p:embed/>
                  </p:oleObj>
                </mc:Choice>
                <mc:Fallback>
                  <p:oleObj name="Equation" r:id="rId7" imgW="342900" imgH="4318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1" y="1571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55" y="1543"/>
              <a:ext cx="17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的一个分割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以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2308" y="1543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表示小区域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694" name="Rectangle 14"/>
            <p:cNvSpPr>
              <a:spLocks noChangeArrowheads="1"/>
            </p:cNvSpPr>
            <p:nvPr/>
          </p:nvSpPr>
          <p:spPr bwMode="auto">
            <a:xfrm>
              <a:off x="3685" y="1543"/>
              <a:ext cx="16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这个直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699" name="Group 19"/>
          <p:cNvGrpSpPr/>
          <p:nvPr/>
        </p:nvGrpSpPr>
        <p:grpSpPr bwMode="auto">
          <a:xfrm>
            <a:off x="573088" y="3025775"/>
            <a:ext cx="8137525" cy="533400"/>
            <a:chOff x="385" y="1924"/>
            <a:chExt cx="5126" cy="336"/>
          </a:xfrm>
        </p:grpSpPr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85" y="1933"/>
              <a:ext cx="39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线网也相应地把曲顶柱体分割成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个以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96" name="Object 16"/>
            <p:cNvGraphicFramePr>
              <a:graphicFrameLocks noChangeAspect="1"/>
            </p:cNvGraphicFramePr>
            <p:nvPr/>
          </p:nvGraphicFramePr>
          <p:xfrm>
            <a:off x="4297" y="1979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5" name="Equation" r:id="rId9" imgW="342900" imgH="431800" progId="Equation.DSMT4">
                    <p:embed/>
                  </p:oleObj>
                </mc:Choice>
                <mc:Fallback>
                  <p:oleObj name="Equation" r:id="rId9" imgW="342900" imgH="4318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1979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4459" y="1924"/>
              <a:ext cx="1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为底的小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02" name="Group 22"/>
          <p:cNvGrpSpPr/>
          <p:nvPr/>
        </p:nvGrpSpPr>
        <p:grpSpPr bwMode="auto">
          <a:xfrm>
            <a:off x="539750" y="3573463"/>
            <a:ext cx="4132263" cy="576262"/>
            <a:chOff x="358" y="2260"/>
            <a:chExt cx="2603" cy="363"/>
          </a:xfrm>
        </p:grpSpPr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358" y="226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曲顶柱体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00" name="Object 20"/>
            <p:cNvGraphicFramePr>
              <a:graphicFrameLocks noChangeAspect="1"/>
            </p:cNvGraphicFramePr>
            <p:nvPr/>
          </p:nvGraphicFramePr>
          <p:xfrm>
            <a:off x="1347" y="2353"/>
            <a:ext cx="16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6" name="Equation" r:id="rId10" imgW="2565400" imgH="431800" progId="Equation.DSMT4">
                    <p:embed/>
                  </p:oleObj>
                </mc:Choice>
                <mc:Fallback>
                  <p:oleObj name="Equation" r:id="rId10" imgW="2565400" imgH="4318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7" y="2353"/>
                          <a:ext cx="161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23" name="Group 43"/>
          <p:cNvGrpSpPr/>
          <p:nvPr/>
        </p:nvGrpSpPr>
        <p:grpSpPr bwMode="auto">
          <a:xfrm>
            <a:off x="573088" y="4221163"/>
            <a:ext cx="7975600" cy="547687"/>
            <a:chOff x="361" y="2659"/>
            <a:chExt cx="5024" cy="345"/>
          </a:xfrm>
        </p:grpSpPr>
        <p:graphicFrame>
          <p:nvGraphicFramePr>
            <p:cNvPr id="71704" name="Object 24"/>
            <p:cNvGraphicFramePr>
              <a:graphicFrameLocks noChangeAspect="1"/>
            </p:cNvGraphicFramePr>
            <p:nvPr/>
          </p:nvGraphicFramePr>
          <p:xfrm>
            <a:off x="2217" y="2722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7" name="Equation" r:id="rId12" imgW="1307465" imgH="393700" progId="Equation.DSMT4">
                    <p:embed/>
                  </p:oleObj>
                </mc:Choice>
                <mc:Fallback>
                  <p:oleObj name="Equation" r:id="rId12" imgW="1307465" imgH="3937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7" y="2722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361" y="2659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近似求和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2915" y="2677"/>
              <a:ext cx="24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故当每个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19" name="Group 39"/>
          <p:cNvGrpSpPr/>
          <p:nvPr/>
        </p:nvGrpSpPr>
        <p:grpSpPr bwMode="auto">
          <a:xfrm>
            <a:off x="576263" y="5473700"/>
            <a:ext cx="7466012" cy="547688"/>
            <a:chOff x="385" y="3448"/>
            <a:chExt cx="4703" cy="345"/>
          </a:xfrm>
        </p:grpSpPr>
        <p:graphicFrame>
          <p:nvGraphicFramePr>
            <p:cNvPr id="71715" name="Object 35"/>
            <p:cNvGraphicFramePr>
              <a:graphicFrameLocks noChangeAspect="1"/>
            </p:cNvGraphicFramePr>
            <p:nvPr/>
          </p:nvGraphicFramePr>
          <p:xfrm>
            <a:off x="2383" y="3521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8" name="Equation" r:id="rId14" imgW="342900" imgH="431800" progId="Equation.DSMT4">
                    <p:embed/>
                  </p:oleObj>
                </mc:Choice>
                <mc:Fallback>
                  <p:oleObj name="Equation" r:id="rId14" imgW="342900" imgH="4318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3521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4" name="Object 34"/>
            <p:cNvGraphicFramePr>
              <a:graphicFrameLocks noChangeAspect="1"/>
            </p:cNvGraphicFramePr>
            <p:nvPr/>
          </p:nvGraphicFramePr>
          <p:xfrm>
            <a:off x="3724" y="3523"/>
            <a:ext cx="8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59" name="Equation" r:id="rId15" imgW="1320165" imgH="431800" progId="Equation.DSMT4">
                    <p:embed/>
                  </p:oleObj>
                </mc:Choice>
                <mc:Fallback>
                  <p:oleObj name="Equation" r:id="rId15" imgW="1320165" imgH="4318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3523"/>
                          <a:ext cx="8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385" y="3466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相差无几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因而可在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2555" y="344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上任取一点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4486" y="3457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用以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30" name="Group 50"/>
          <p:cNvGrpSpPr/>
          <p:nvPr/>
        </p:nvGrpSpPr>
        <p:grpSpPr bwMode="auto">
          <a:xfrm>
            <a:off x="569913" y="4838700"/>
            <a:ext cx="7885112" cy="530225"/>
            <a:chOff x="419" y="3048"/>
            <a:chExt cx="4967" cy="334"/>
          </a:xfrm>
        </p:grpSpPr>
        <p:graphicFrame>
          <p:nvGraphicFramePr>
            <p:cNvPr id="71710" name="Object 30"/>
            <p:cNvGraphicFramePr>
              <a:graphicFrameLocks noChangeAspect="1"/>
            </p:cNvGraphicFramePr>
            <p:nvPr/>
          </p:nvGraphicFramePr>
          <p:xfrm>
            <a:off x="2306" y="3112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0" name="Equation" r:id="rId17" imgW="1307465" imgH="393700" progId="Equation.DSMT4">
                    <p:embed/>
                  </p:oleObj>
                </mc:Choice>
                <mc:Fallback>
                  <p:oleObj name="Equation" r:id="rId17" imgW="1307465" imgH="3937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6" y="3112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09" name="Object 29"/>
            <p:cNvGraphicFramePr>
              <a:graphicFrameLocks noChangeAspect="1"/>
            </p:cNvGraphicFramePr>
            <p:nvPr/>
          </p:nvGraphicFramePr>
          <p:xfrm>
            <a:off x="3394" y="3094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61" name="Equation" r:id="rId18" imgW="342900" imgH="431800" progId="Equation.DSMT4">
                    <p:embed/>
                  </p:oleObj>
                </mc:Choice>
                <mc:Fallback>
                  <p:oleObj name="Equation" r:id="rId18" imgW="342900" imgH="4318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" y="3094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627" y="3055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的直径都很小时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3068" y="30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3603" y="3048"/>
              <a:ext cx="17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上各点的函数值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71727" name="Group 47"/>
            <p:cNvGrpSpPr>
              <a:grpSpLocks noChangeAspect="1"/>
            </p:cNvGrpSpPr>
            <p:nvPr/>
          </p:nvGrpSpPr>
          <p:grpSpPr bwMode="auto">
            <a:xfrm>
              <a:off x="419" y="3059"/>
              <a:ext cx="224" cy="322"/>
              <a:chOff x="419" y="3071"/>
              <a:chExt cx="224" cy="322"/>
            </a:xfrm>
          </p:grpSpPr>
          <p:sp>
            <p:nvSpPr>
              <p:cNvPr id="71726" name="AutoShape 46"/>
              <p:cNvSpPr>
                <a:spLocks noChangeAspect="1" noChangeArrowheads="1" noTextEdit="1"/>
              </p:cNvSpPr>
              <p:nvPr/>
            </p:nvSpPr>
            <p:spPr bwMode="auto">
              <a:xfrm>
                <a:off x="419" y="3104"/>
                <a:ext cx="216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28" name="Rectangle 48"/>
              <p:cNvSpPr>
                <a:spLocks noChangeArrowheads="1"/>
              </p:cNvSpPr>
              <p:nvPr/>
            </p:nvSpPr>
            <p:spPr bwMode="auto">
              <a:xfrm>
                <a:off x="607" y="3239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71729" name="Rectangle 49"/>
              <p:cNvSpPr>
                <a:spLocks noChangeArrowheads="1"/>
              </p:cNvSpPr>
              <p:nvPr/>
            </p:nvSpPr>
            <p:spPr bwMode="auto">
              <a:xfrm>
                <a:off x="482" y="3071"/>
                <a:ext cx="13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s</a:t>
                </a:r>
                <a:endParaRPr lang="en-US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30" name="Group 74"/>
          <p:cNvGrpSpPr/>
          <p:nvPr/>
        </p:nvGrpSpPr>
        <p:grpSpPr bwMode="auto">
          <a:xfrm>
            <a:off x="655638" y="519113"/>
            <a:ext cx="3533775" cy="549275"/>
            <a:chOff x="431" y="327"/>
            <a:chExt cx="2226" cy="346"/>
          </a:xfrm>
        </p:grpSpPr>
        <p:graphicFrame>
          <p:nvGraphicFramePr>
            <p:cNvPr id="70659" name="Object 3"/>
            <p:cNvGraphicFramePr>
              <a:graphicFrameLocks noChangeAspect="1"/>
            </p:cNvGraphicFramePr>
            <p:nvPr/>
          </p:nvGraphicFramePr>
          <p:xfrm>
            <a:off x="431" y="393"/>
            <a:ext cx="8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96" name="Equation" r:id="rId1" imgW="1358265" imgH="431800" progId="Equation.DSMT4">
                    <p:embed/>
                  </p:oleObj>
                </mc:Choice>
                <mc:Fallback>
                  <p:oleObj name="Equation" r:id="rId1" imgW="1358265" imgH="4318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93"/>
                          <a:ext cx="8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58" name="Object 2"/>
            <p:cNvGraphicFramePr>
              <a:graphicFrameLocks noChangeAspect="1"/>
            </p:cNvGraphicFramePr>
            <p:nvPr/>
          </p:nvGraphicFramePr>
          <p:xfrm>
            <a:off x="1882" y="364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97" name="Equation" r:id="rId3" imgW="342900" imgH="431800" progId="Equation.DSMT4">
                    <p:embed/>
                  </p:oleObj>
                </mc:Choice>
                <mc:Fallback>
                  <p:oleObj name="Equation" r:id="rId3" imgW="342900" imgH="4318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64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1229" y="346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为高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2055" y="327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为底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689" name="Rectangle 33"/>
          <p:cNvSpPr>
            <a:spLocks noChangeArrowheads="1"/>
          </p:cNvSpPr>
          <p:nvPr/>
        </p:nvSpPr>
        <p:spPr bwMode="auto">
          <a:xfrm>
            <a:off x="576263" y="1268413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的小平顶柱体的体积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70728" name="Group 72"/>
          <p:cNvGrpSpPr/>
          <p:nvPr/>
        </p:nvGrpSpPr>
        <p:grpSpPr bwMode="auto">
          <a:xfrm>
            <a:off x="684213" y="1933575"/>
            <a:ext cx="3494087" cy="558800"/>
            <a:chOff x="431" y="1198"/>
            <a:chExt cx="2201" cy="352"/>
          </a:xfrm>
        </p:grpSpPr>
        <p:graphicFrame>
          <p:nvGraphicFramePr>
            <p:cNvPr id="70691" name="Object 35"/>
            <p:cNvGraphicFramePr>
              <a:graphicFrameLocks noChangeAspect="1"/>
            </p:cNvGraphicFramePr>
            <p:nvPr/>
          </p:nvGraphicFramePr>
          <p:xfrm>
            <a:off x="431" y="1253"/>
            <a:ext cx="11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98" name="Equation" r:id="rId5" imgW="1892300" imgH="431800" progId="Equation.DSMT4">
                    <p:embed/>
                  </p:oleObj>
                </mc:Choice>
                <mc:Fallback>
                  <p:oleObj name="Equation" r:id="rId5" imgW="1892300" imgH="4318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253"/>
                          <a:ext cx="11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0" name="Object 34"/>
            <p:cNvGraphicFramePr>
              <a:graphicFrameLocks noChangeAspect="1"/>
            </p:cNvGraphicFramePr>
            <p:nvPr/>
          </p:nvGraphicFramePr>
          <p:xfrm>
            <a:off x="2134" y="1280"/>
            <a:ext cx="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99" name="Equation" r:id="rId7" imgW="304800" imgH="431800" progId="Equation.DSMT4">
                    <p:embed/>
                  </p:oleObj>
                </mc:Choice>
                <mc:Fallback>
                  <p:oleObj name="Equation" r:id="rId7" imgW="304800" imgH="4318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4" y="1280"/>
                          <a:ext cx="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3" name="Rectangle 37"/>
            <p:cNvSpPr>
              <a:spLocks noChangeArrowheads="1"/>
            </p:cNvSpPr>
            <p:nvPr/>
          </p:nvSpPr>
          <p:spPr bwMode="auto">
            <a:xfrm>
              <a:off x="1588" y="1198"/>
              <a:ext cx="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0694" name="Rectangle 38"/>
            <p:cNvSpPr>
              <a:spLocks noChangeArrowheads="1"/>
            </p:cNvSpPr>
            <p:nvPr/>
          </p:nvSpPr>
          <p:spPr bwMode="auto">
            <a:xfrm>
              <a:off x="2291" y="11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729" name="Group 73"/>
          <p:cNvGrpSpPr/>
          <p:nvPr/>
        </p:nvGrpSpPr>
        <p:grpSpPr bwMode="auto">
          <a:xfrm>
            <a:off x="569913" y="2636838"/>
            <a:ext cx="3498850" cy="561975"/>
            <a:chOff x="377" y="1697"/>
            <a:chExt cx="2204" cy="354"/>
          </a:xfrm>
        </p:grpSpPr>
        <p:sp>
          <p:nvSpPr>
            <p:cNvPr id="70696" name="Rectangle 40"/>
            <p:cNvSpPr>
              <a:spLocks noChangeArrowheads="1"/>
            </p:cNvSpPr>
            <p:nvPr/>
          </p:nvSpPr>
          <p:spPr bwMode="auto">
            <a:xfrm>
              <a:off x="377" y="1697"/>
              <a:ext cx="10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体积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95" name="Object 39"/>
            <p:cNvGraphicFramePr>
              <a:graphicFrameLocks noChangeAspect="1"/>
            </p:cNvGraphicFramePr>
            <p:nvPr/>
          </p:nvGraphicFramePr>
          <p:xfrm>
            <a:off x="930" y="1781"/>
            <a:ext cx="3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00" name="Equation" r:id="rId9" imgW="571500" imgH="431800" progId="Equation.DSMT4">
                    <p:embed/>
                  </p:oleObj>
                </mc:Choice>
                <mc:Fallback>
                  <p:oleObj name="Equation" r:id="rId9" imgW="571500" imgH="4318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81"/>
                          <a:ext cx="3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7" name="Rectangle 41"/>
            <p:cNvSpPr>
              <a:spLocks noChangeArrowheads="1"/>
            </p:cNvSpPr>
            <p:nvPr/>
          </p:nvSpPr>
          <p:spPr bwMode="auto">
            <a:xfrm>
              <a:off x="1265" y="1706"/>
              <a:ext cx="13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的近似值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0698" name="Rectangle 42"/>
          <p:cNvSpPr>
            <a:spLocks noChangeArrowheads="1"/>
          </p:cNvSpPr>
          <p:nvPr/>
        </p:nvSpPr>
        <p:spPr bwMode="auto">
          <a:xfrm>
            <a:off x="576263" y="3357563"/>
            <a:ext cx="244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21-3</a:t>
            </a:r>
            <a:r>
              <a:rPr lang="en-US" altLang="zh-CN"/>
              <a:t>)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即   </a:t>
            </a:r>
            <a:endParaRPr lang="zh-CN" altLang="en-US"/>
          </a:p>
        </p:txBody>
      </p:sp>
      <p:graphicFrame>
        <p:nvGraphicFramePr>
          <p:cNvPr id="70699" name="Object 43"/>
          <p:cNvGraphicFramePr>
            <a:graphicFrameLocks noChangeAspect="1"/>
          </p:cNvGraphicFramePr>
          <p:nvPr/>
        </p:nvGraphicFramePr>
        <p:xfrm>
          <a:off x="971550" y="4076700"/>
          <a:ext cx="2962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01" name="Equation" r:id="rId11" imgW="2959100" imgH="431800" progId="Equation.DSMT4">
                  <p:embed/>
                </p:oleObj>
              </mc:Choice>
              <mc:Fallback>
                <p:oleObj name="Equation" r:id="rId11" imgW="2959100" imgH="431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6700"/>
                        <a:ext cx="29622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573088" y="4724400"/>
            <a:ext cx="804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把这些小平顶柱体的体积加起来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/>
              <a:t>就得到曲顶柱体 </a:t>
            </a:r>
            <a:endParaRPr lang="zh-CN" altLang="en-US"/>
          </a:p>
        </p:txBody>
      </p:sp>
      <p:sp>
        <p:nvSpPr>
          <p:cNvPr id="70702" name="Rectangle 46"/>
          <p:cNvSpPr>
            <a:spLocks noChangeArrowheads="1"/>
          </p:cNvSpPr>
          <p:nvPr/>
        </p:nvSpPr>
        <p:spPr bwMode="auto">
          <a:xfrm>
            <a:off x="576263" y="5408613"/>
            <a:ext cx="292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体积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的近似值 </a:t>
            </a:r>
            <a:endParaRPr lang="zh-CN" altLang="en-US"/>
          </a:p>
        </p:txBody>
      </p:sp>
      <p:grpSp>
        <p:nvGrpSpPr>
          <p:cNvPr id="70733" name="Group 77"/>
          <p:cNvGrpSpPr/>
          <p:nvPr/>
        </p:nvGrpSpPr>
        <p:grpSpPr bwMode="auto">
          <a:xfrm>
            <a:off x="4427538" y="981075"/>
            <a:ext cx="3733800" cy="3240088"/>
            <a:chOff x="2789" y="618"/>
            <a:chExt cx="2352" cy="2041"/>
          </a:xfrm>
        </p:grpSpPr>
        <p:graphicFrame>
          <p:nvGraphicFramePr>
            <p:cNvPr id="70706" name="Object 50"/>
            <p:cNvGraphicFramePr>
              <a:graphicFrameLocks noChangeAspect="1"/>
            </p:cNvGraphicFramePr>
            <p:nvPr/>
          </p:nvGraphicFramePr>
          <p:xfrm>
            <a:off x="3710" y="2459"/>
            <a:ext cx="5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02" name="Equation" r:id="rId13" imgW="913765" imgH="317500" progId="Equation.DSMT4">
                    <p:embed/>
                  </p:oleObj>
                </mc:Choice>
                <mc:Fallback>
                  <p:oleObj name="Equation" r:id="rId13" imgW="913765" imgH="3175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2459"/>
                          <a:ext cx="57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32" name="Group 76"/>
            <p:cNvGrpSpPr/>
            <p:nvPr/>
          </p:nvGrpSpPr>
          <p:grpSpPr bwMode="auto">
            <a:xfrm>
              <a:off x="2789" y="618"/>
              <a:ext cx="2352" cy="1698"/>
              <a:chOff x="2789" y="618"/>
              <a:chExt cx="2352" cy="1698"/>
            </a:xfrm>
          </p:grpSpPr>
          <p:sp>
            <p:nvSpPr>
              <p:cNvPr id="70726" name="Line 70"/>
              <p:cNvSpPr>
                <a:spLocks noChangeShapeType="1"/>
              </p:cNvSpPr>
              <p:nvPr/>
            </p:nvSpPr>
            <p:spPr bwMode="auto">
              <a:xfrm>
                <a:off x="4099" y="1120"/>
                <a:ext cx="0" cy="8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oval" w="sm" len="sm"/>
                <a:tailEnd type="oval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5" name="Freeform 69"/>
              <p:cNvSpPr/>
              <p:nvPr/>
            </p:nvSpPr>
            <p:spPr bwMode="auto">
              <a:xfrm>
                <a:off x="3797" y="1854"/>
                <a:ext cx="578" cy="269"/>
              </a:xfrm>
              <a:custGeom>
                <a:avLst/>
                <a:gdLst>
                  <a:gd name="T0" fmla="*/ 0 w 660"/>
                  <a:gd name="T1" fmla="*/ 146 h 271"/>
                  <a:gd name="T2" fmla="*/ 458 w 660"/>
                  <a:gd name="T3" fmla="*/ 271 h 271"/>
                  <a:gd name="T4" fmla="*/ 660 w 660"/>
                  <a:gd name="T5" fmla="*/ 126 h 271"/>
                  <a:gd name="T6" fmla="*/ 224 w 660"/>
                  <a:gd name="T7" fmla="*/ 0 h 271"/>
                  <a:gd name="T8" fmla="*/ 0 w 660"/>
                  <a:gd name="T9" fmla="*/ 146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271">
                    <a:moveTo>
                      <a:pt x="0" y="146"/>
                    </a:moveTo>
                    <a:lnTo>
                      <a:pt x="458" y="271"/>
                    </a:lnTo>
                    <a:lnTo>
                      <a:pt x="660" y="126"/>
                    </a:lnTo>
                    <a:lnTo>
                      <a:pt x="224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0000FF">
                  <a:alpha val="39999"/>
                </a:srgbClr>
              </a:solidFill>
              <a:ln w="19050">
                <a:solidFill>
                  <a:srgbClr val="000000"/>
                </a:solidFill>
                <a:rou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4" name="Line 68"/>
              <p:cNvSpPr>
                <a:spLocks noChangeShapeType="1"/>
              </p:cNvSpPr>
              <p:nvPr/>
            </p:nvSpPr>
            <p:spPr bwMode="auto">
              <a:xfrm flipV="1">
                <a:off x="3787" y="1111"/>
                <a:ext cx="0" cy="8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3" name="Line 67"/>
              <p:cNvSpPr>
                <a:spLocks noChangeShapeType="1"/>
              </p:cNvSpPr>
              <p:nvPr/>
            </p:nvSpPr>
            <p:spPr bwMode="auto">
              <a:xfrm flipH="1" flipV="1">
                <a:off x="4012" y="947"/>
                <a:ext cx="0" cy="9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2" name="Line 66"/>
              <p:cNvSpPr>
                <a:spLocks noChangeShapeType="1"/>
              </p:cNvSpPr>
              <p:nvPr/>
            </p:nvSpPr>
            <p:spPr bwMode="auto">
              <a:xfrm flipV="1">
                <a:off x="4375" y="1063"/>
                <a:ext cx="0" cy="9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1" name="Line 65"/>
              <p:cNvSpPr>
                <a:spLocks noChangeShapeType="1"/>
              </p:cNvSpPr>
              <p:nvPr/>
            </p:nvSpPr>
            <p:spPr bwMode="auto">
              <a:xfrm flipH="1" flipV="1">
                <a:off x="4195" y="1253"/>
                <a:ext cx="3" cy="8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0" name="Line 64"/>
              <p:cNvSpPr>
                <a:spLocks noChangeShapeType="1"/>
              </p:cNvSpPr>
              <p:nvPr/>
            </p:nvSpPr>
            <p:spPr bwMode="auto">
              <a:xfrm>
                <a:off x="4033" y="918"/>
                <a:ext cx="0" cy="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9" name="Freeform 63"/>
              <p:cNvSpPr/>
              <p:nvPr/>
            </p:nvSpPr>
            <p:spPr bwMode="auto">
              <a:xfrm>
                <a:off x="3786" y="916"/>
                <a:ext cx="590" cy="463"/>
              </a:xfrm>
              <a:custGeom>
                <a:avLst/>
                <a:gdLst>
                  <a:gd name="T0" fmla="*/ 240 w 590"/>
                  <a:gd name="T1" fmla="*/ 0 h 463"/>
                  <a:gd name="T2" fmla="*/ 114 w 590"/>
                  <a:gd name="T3" fmla="*/ 68 h 463"/>
                  <a:gd name="T4" fmla="*/ 0 w 590"/>
                  <a:gd name="T5" fmla="*/ 176 h 463"/>
                  <a:gd name="T6" fmla="*/ 234 w 590"/>
                  <a:gd name="T7" fmla="*/ 278 h 463"/>
                  <a:gd name="T8" fmla="*/ 372 w 590"/>
                  <a:gd name="T9" fmla="*/ 374 h 463"/>
                  <a:gd name="T10" fmla="*/ 414 w 590"/>
                  <a:gd name="T11" fmla="*/ 440 h 463"/>
                  <a:gd name="T12" fmla="*/ 504 w 590"/>
                  <a:gd name="T13" fmla="*/ 236 h 463"/>
                  <a:gd name="T14" fmla="*/ 590 w 590"/>
                  <a:gd name="T15" fmla="*/ 128 h 463"/>
                  <a:gd name="T16" fmla="*/ 425 w 590"/>
                  <a:gd name="T17" fmla="*/ 52 h 463"/>
                  <a:gd name="T18" fmla="*/ 240 w 590"/>
                  <a:gd name="T19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0" h="463">
                    <a:moveTo>
                      <a:pt x="240" y="0"/>
                    </a:moveTo>
                    <a:cubicBezTo>
                      <a:pt x="189" y="31"/>
                      <a:pt x="148" y="39"/>
                      <a:pt x="114" y="68"/>
                    </a:cubicBezTo>
                    <a:cubicBezTo>
                      <a:pt x="80" y="97"/>
                      <a:pt x="36" y="115"/>
                      <a:pt x="0" y="176"/>
                    </a:cubicBezTo>
                    <a:cubicBezTo>
                      <a:pt x="78" y="195"/>
                      <a:pt x="172" y="245"/>
                      <a:pt x="234" y="278"/>
                    </a:cubicBezTo>
                    <a:cubicBezTo>
                      <a:pt x="296" y="311"/>
                      <a:pt x="342" y="347"/>
                      <a:pt x="372" y="374"/>
                    </a:cubicBezTo>
                    <a:cubicBezTo>
                      <a:pt x="402" y="401"/>
                      <a:pt x="392" y="463"/>
                      <a:pt x="414" y="440"/>
                    </a:cubicBezTo>
                    <a:cubicBezTo>
                      <a:pt x="437" y="381"/>
                      <a:pt x="474" y="290"/>
                      <a:pt x="504" y="236"/>
                    </a:cubicBezTo>
                    <a:cubicBezTo>
                      <a:pt x="534" y="182"/>
                      <a:pt x="531" y="167"/>
                      <a:pt x="590" y="128"/>
                    </a:cubicBezTo>
                    <a:cubicBezTo>
                      <a:pt x="535" y="94"/>
                      <a:pt x="483" y="74"/>
                      <a:pt x="425" y="52"/>
                    </a:cubicBezTo>
                    <a:cubicBezTo>
                      <a:pt x="366" y="31"/>
                      <a:pt x="280" y="17"/>
                      <a:pt x="240" y="0"/>
                    </a:cubicBez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0000FF">
                        <a:alpha val="56000"/>
                      </a:srgbClr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7" name="Line 61"/>
              <p:cNvSpPr>
                <a:spLocks noChangeShapeType="1"/>
              </p:cNvSpPr>
              <p:nvPr/>
            </p:nvSpPr>
            <p:spPr bwMode="auto">
              <a:xfrm>
                <a:off x="4376" y="1052"/>
                <a:ext cx="0" cy="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0715" name="Object 59"/>
              <p:cNvGraphicFramePr>
                <a:graphicFrameLocks noChangeAspect="1"/>
              </p:cNvGraphicFramePr>
              <p:nvPr/>
            </p:nvGraphicFramePr>
            <p:xfrm>
              <a:off x="3444" y="2126"/>
              <a:ext cx="462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203" name="Equation" r:id="rId15" imgW="736600" imgH="330200" progId="Equation.DSMT4">
                      <p:embed/>
                    </p:oleObj>
                  </mc:Choice>
                  <mc:Fallback>
                    <p:oleObj name="Equation" r:id="rId15" imgW="736600" imgH="330200" progId="Equation.DSMT4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4" y="2126"/>
                            <a:ext cx="462" cy="1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714" name="Line 58"/>
              <p:cNvSpPr>
                <a:spLocks noChangeShapeType="1"/>
              </p:cNvSpPr>
              <p:nvPr/>
            </p:nvSpPr>
            <p:spPr bwMode="auto">
              <a:xfrm flipV="1">
                <a:off x="3735" y="1989"/>
                <a:ext cx="364" cy="17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2" name="Line 56"/>
              <p:cNvSpPr>
                <a:spLocks noChangeShapeType="1"/>
              </p:cNvSpPr>
              <p:nvPr/>
            </p:nvSpPr>
            <p:spPr bwMode="auto">
              <a:xfrm flipH="1" flipV="1">
                <a:off x="3711" y="636"/>
                <a:ext cx="2" cy="9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1" name="Line 55"/>
              <p:cNvSpPr>
                <a:spLocks noChangeShapeType="1"/>
              </p:cNvSpPr>
              <p:nvPr/>
            </p:nvSpPr>
            <p:spPr bwMode="auto">
              <a:xfrm>
                <a:off x="3713" y="1604"/>
                <a:ext cx="1428" cy="34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10" name="Line 54"/>
              <p:cNvSpPr>
                <a:spLocks noChangeShapeType="1"/>
              </p:cNvSpPr>
              <p:nvPr/>
            </p:nvSpPr>
            <p:spPr bwMode="auto">
              <a:xfrm flipH="1">
                <a:off x="2789" y="1604"/>
                <a:ext cx="924" cy="5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70709" name="Picture 53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" y="2088"/>
                <a:ext cx="136" cy="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708" name="Picture 52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21" y="1985"/>
                <a:ext cx="120" cy="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0707" name="Picture 51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4" y="618"/>
                <a:ext cx="104" cy="1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70705" name="Object 49"/>
              <p:cNvGraphicFramePr>
                <a:graphicFrameLocks noChangeAspect="1"/>
              </p:cNvGraphicFramePr>
              <p:nvPr/>
            </p:nvGraphicFramePr>
            <p:xfrm>
              <a:off x="3631" y="160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204" name="Equation" r:id="rId20" imgW="228600" imgH="241300" progId="Equation.DSMT4">
                      <p:embed/>
                    </p:oleObj>
                  </mc:Choice>
                  <mc:Fallback>
                    <p:oleObj name="Equation" r:id="rId20" imgW="228600" imgH="241300" progId="Equation.DSMT4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1" y="160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0731" name="Freeform 75"/>
              <p:cNvSpPr/>
              <p:nvPr/>
            </p:nvSpPr>
            <p:spPr bwMode="auto">
              <a:xfrm>
                <a:off x="3804" y="981"/>
                <a:ext cx="578" cy="269"/>
              </a:xfrm>
              <a:custGeom>
                <a:avLst/>
                <a:gdLst>
                  <a:gd name="T0" fmla="*/ 0 w 660"/>
                  <a:gd name="T1" fmla="*/ 146 h 271"/>
                  <a:gd name="T2" fmla="*/ 458 w 660"/>
                  <a:gd name="T3" fmla="*/ 271 h 271"/>
                  <a:gd name="T4" fmla="*/ 660 w 660"/>
                  <a:gd name="T5" fmla="*/ 126 h 271"/>
                  <a:gd name="T6" fmla="*/ 224 w 660"/>
                  <a:gd name="T7" fmla="*/ 0 h 271"/>
                  <a:gd name="T8" fmla="*/ 0 w 660"/>
                  <a:gd name="T9" fmla="*/ 146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0" h="271">
                    <a:moveTo>
                      <a:pt x="0" y="146"/>
                    </a:moveTo>
                    <a:lnTo>
                      <a:pt x="458" y="271"/>
                    </a:lnTo>
                    <a:lnTo>
                      <a:pt x="660" y="126"/>
                    </a:lnTo>
                    <a:lnTo>
                      <a:pt x="224" y="0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0000FF">
                  <a:alpha val="39999"/>
                </a:srgbClr>
              </a:solidFill>
              <a:ln w="19050">
                <a:solidFill>
                  <a:srgbClr val="000000"/>
                </a:solidFill>
                <a:round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2328863" y="476250"/>
          <a:ext cx="43815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9" name="Equation" r:id="rId1" imgW="4381500" imgH="939800" progId="Equation.DSMT4">
                  <p:embed/>
                </p:oleObj>
              </mc:Choice>
              <mc:Fallback>
                <p:oleObj name="Equation" r:id="rId1" imgW="4381500" imgH="939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76250"/>
                        <a:ext cx="4381500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38175" y="1462088"/>
            <a:ext cx="7966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/>
              <a:t>取极限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/>
              <a:t>当直线网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/>
              <a:t>的网眼越来越细密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即分割 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69658" name="Group 26"/>
          <p:cNvGrpSpPr/>
          <p:nvPr/>
        </p:nvGrpSpPr>
        <p:grpSpPr bwMode="auto">
          <a:xfrm>
            <a:off x="566738" y="2085975"/>
            <a:ext cx="8148637" cy="696913"/>
            <a:chOff x="387" y="1314"/>
            <a:chExt cx="5133" cy="439"/>
          </a:xfrm>
        </p:grpSpPr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87" y="1323"/>
              <a:ext cx="10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/>
                <a:t>的细度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2" name="Object 10"/>
            <p:cNvGraphicFramePr>
              <a:graphicFrameLocks noChangeAspect="1"/>
            </p:cNvGraphicFramePr>
            <p:nvPr/>
          </p:nvGraphicFramePr>
          <p:xfrm>
            <a:off x="1394" y="1356"/>
            <a:ext cx="1135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0" name="Equation" r:id="rId3" imgW="43281600" imgH="15240000" progId="Equation.DSMT4">
                    <p:embed/>
                  </p:oleObj>
                </mc:Choice>
                <mc:Fallback>
                  <p:oleObj name="Equation" r:id="rId3" imgW="43281600" imgH="152400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1356"/>
                          <a:ext cx="1135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4" name="Rectangle 12"/>
            <p:cNvSpPr>
              <a:spLocks noChangeArrowheads="1"/>
            </p:cNvSpPr>
            <p:nvPr/>
          </p:nvSpPr>
          <p:spPr bwMode="auto">
            <a:xfrm>
              <a:off x="2544" y="1314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5" name="Object 13"/>
            <p:cNvGraphicFramePr>
              <a:graphicFrameLocks noChangeAspect="1"/>
            </p:cNvGraphicFramePr>
            <p:nvPr/>
          </p:nvGraphicFramePr>
          <p:xfrm>
            <a:off x="2688" y="1392"/>
            <a:ext cx="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1" name="" r:id="rId5" imgW="304800" imgH="431800" progId="Equation.DSMT4">
                    <p:embed/>
                  </p:oleObj>
                </mc:Choice>
                <mc:Fallback>
                  <p:oleObj name="" r:id="rId5" imgW="304800" imgH="431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392"/>
                          <a:ext cx="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2832" y="1326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为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3144" y="1389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62" name="" r:id="rId7" imgW="342900" imgH="431800" progId="Equation.DSMT4">
                    <p:embed/>
                  </p:oleObj>
                </mc:Choice>
                <mc:Fallback>
                  <p:oleObj name="" r:id="rId7" imgW="342900" imgH="4318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4" y="1389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3312" y="1353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的直径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/>
                <a:t>趋于零时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就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571500" y="26241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有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3013075" y="3103563"/>
          <a:ext cx="32035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3" name="Equation" r:id="rId9" imgW="3200400" imgH="939800" progId="Equation.DSMT4">
                  <p:embed/>
                </p:oleObj>
              </mc:Choice>
              <mc:Fallback>
                <p:oleObj name="Equation" r:id="rId9" imgW="3200400" imgH="939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3103563"/>
                        <a:ext cx="3203575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4" name="Rectangle 22"/>
          <p:cNvSpPr>
            <a:spLocks noChangeArrowheads="1"/>
          </p:cNvSpPr>
          <p:nvPr/>
        </p:nvSpPr>
        <p:spPr bwMode="auto">
          <a:xfrm>
            <a:off x="581025" y="4170363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这类问题在物理学与工程技术中也常遇到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如求非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585788" y="4814888"/>
            <a:ext cx="8085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均匀平面的质量、重心、转动惯量等等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/>
              <a:t>这些都是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609600" y="5424488"/>
            <a:ext cx="7310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所要讨论的二重积分的实际物理背景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sz="1100"/>
              <a:t> </a:t>
            </a:r>
            <a:endParaRPr lang="en-US" altLang="zh-CN"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71500" y="466725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上面叙述的问题都可归为以下数学问题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100"/>
              <a:t>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571500" y="2286000"/>
            <a:ext cx="500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可求面积的小区域 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3276600" y="2876550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5" name="" r:id="rId1" imgW="2019300" imgH="431800" progId="Equation.DSMT4">
                  <p:embed/>
                </p:oleObj>
              </mc:Choice>
              <mc:Fallback>
                <p:oleObj name="" r:id="rId1" imgW="2019300" imgH="4318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76550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26" name="Group 18"/>
          <p:cNvGrpSpPr/>
          <p:nvPr/>
        </p:nvGrpSpPr>
        <p:grpSpPr bwMode="auto">
          <a:xfrm>
            <a:off x="542925" y="3400425"/>
            <a:ext cx="8077200" cy="561975"/>
            <a:chOff x="384" y="2103"/>
            <a:chExt cx="5088" cy="354"/>
          </a:xfrm>
        </p:grpSpPr>
        <p:sp>
          <p:nvSpPr>
            <p:cNvPr id="68619" name="Rectangle 11"/>
            <p:cNvSpPr>
              <a:spLocks noChangeArrowheads="1"/>
            </p:cNvSpPr>
            <p:nvPr/>
          </p:nvSpPr>
          <p:spPr bwMode="auto">
            <a:xfrm>
              <a:off x="384" y="210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20" name="Object 12"/>
            <p:cNvGraphicFramePr>
              <a:graphicFrameLocks noChangeAspect="1"/>
            </p:cNvGraphicFramePr>
            <p:nvPr/>
          </p:nvGraphicFramePr>
          <p:xfrm>
            <a:off x="693" y="2187"/>
            <a:ext cx="3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6" name="" r:id="rId3" imgW="596900" imgH="431800" progId="Equation.DSMT4">
                    <p:embed/>
                  </p:oleObj>
                </mc:Choice>
                <mc:Fallback>
                  <p:oleObj name="" r:id="rId3" imgW="596900" imgH="4318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2187"/>
                          <a:ext cx="3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2" name="Rectangle 14"/>
            <p:cNvSpPr>
              <a:spLocks noChangeArrowheads="1"/>
            </p:cNvSpPr>
            <p:nvPr/>
          </p:nvSpPr>
          <p:spPr bwMode="auto">
            <a:xfrm>
              <a:off x="1023" y="2103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表示小区域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23" name="Object 15"/>
            <p:cNvGraphicFramePr>
              <a:graphicFrameLocks noChangeAspect="1"/>
            </p:cNvGraphicFramePr>
            <p:nvPr/>
          </p:nvGraphicFramePr>
          <p:xfrm>
            <a:off x="2256" y="2160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7" name="" r:id="rId5" imgW="342900" imgH="431800" progId="Equation.DSMT4">
                    <p:embed/>
                  </p:oleObj>
                </mc:Choice>
                <mc:Fallback>
                  <p:oleObj name="" r:id="rId5" imgW="342900" imgH="4318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60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>
              <a:off x="2442" y="2121"/>
              <a:ext cx="30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的面积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这些小区域构成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8636" name="Object 28"/>
          <p:cNvGraphicFramePr>
            <a:graphicFrameLocks noChangeAspect="1"/>
          </p:cNvGraphicFramePr>
          <p:nvPr/>
        </p:nvGraphicFramePr>
        <p:xfrm>
          <a:off x="3405188" y="4832350"/>
          <a:ext cx="18240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48" name="Equation" r:id="rId7" imgW="43891200" imgH="15240000" progId="Equation.DSMT4">
                  <p:embed/>
                </p:oleObj>
              </mc:Choice>
              <mc:Fallback>
                <p:oleObj name="Equation" r:id="rId7" imgW="43891200" imgH="152400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832350"/>
                        <a:ext cx="1824037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51" name="Group 43"/>
          <p:cNvGrpSpPr/>
          <p:nvPr/>
        </p:nvGrpSpPr>
        <p:grpSpPr bwMode="auto">
          <a:xfrm>
            <a:off x="587375" y="5467350"/>
            <a:ext cx="8088313" cy="546100"/>
            <a:chOff x="370" y="3444"/>
            <a:chExt cx="5095" cy="344"/>
          </a:xfrm>
        </p:grpSpPr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370" y="3461"/>
              <a:ext cx="2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为分割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/>
                <a:t>的细度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/>
                <a:t>在每个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39" name="Object 31"/>
            <p:cNvGraphicFramePr>
              <a:graphicFrameLocks noChangeAspect="1"/>
            </p:cNvGraphicFramePr>
            <p:nvPr/>
          </p:nvGraphicFramePr>
          <p:xfrm>
            <a:off x="2859" y="3497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49" name="" r:id="rId9" imgW="342900" imgH="431800" progId="Equation.DSMT4">
                    <p:embed/>
                  </p:oleObj>
                </mc:Choice>
                <mc:Fallback>
                  <p:oleObj name="" r:id="rId9" imgW="342900" imgH="4318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9" y="3497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3047" y="3458"/>
              <a:ext cx="13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上任取一点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43" name="Object 35"/>
            <p:cNvGraphicFramePr>
              <a:graphicFrameLocks noChangeAspect="1"/>
            </p:cNvGraphicFramePr>
            <p:nvPr/>
          </p:nvGraphicFramePr>
          <p:xfrm>
            <a:off x="4241" y="3504"/>
            <a:ext cx="8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0" name="" r:id="rId10" imgW="1320165" imgH="431800" progId="Equation.DSMT4">
                    <p:embed/>
                  </p:oleObj>
                </mc:Choice>
                <mc:Fallback>
                  <p:oleObj name="" r:id="rId10" imgW="1320165" imgH="4318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504"/>
                          <a:ext cx="8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5" name="Rectangle 37"/>
            <p:cNvSpPr>
              <a:spLocks noChangeArrowheads="1"/>
            </p:cNvSpPr>
            <p:nvPr/>
          </p:nvSpPr>
          <p:spPr bwMode="auto">
            <a:xfrm>
              <a:off x="5012" y="344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作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635" name="Group 27"/>
          <p:cNvGrpSpPr/>
          <p:nvPr/>
        </p:nvGrpSpPr>
        <p:grpSpPr bwMode="auto">
          <a:xfrm>
            <a:off x="614363" y="4114800"/>
            <a:ext cx="6700837" cy="552450"/>
            <a:chOff x="387" y="2493"/>
            <a:chExt cx="4221" cy="348"/>
          </a:xfrm>
        </p:grpSpPr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387" y="2505"/>
              <a:ext cx="16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一个分割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以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28" name="Object 20"/>
            <p:cNvGraphicFramePr>
              <a:graphicFrameLocks noChangeAspect="1"/>
            </p:cNvGraphicFramePr>
            <p:nvPr/>
          </p:nvGraphicFramePr>
          <p:xfrm>
            <a:off x="1890" y="2571"/>
            <a:ext cx="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1" name="" r:id="rId12" imgW="304800" imgH="431800" progId="Equation.DSMT4">
                    <p:embed/>
                  </p:oleObj>
                </mc:Choice>
                <mc:Fallback>
                  <p:oleObj name="" r:id="rId12" imgW="304800" imgH="4318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2571"/>
                          <a:ext cx="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0" name="Rectangle 22"/>
            <p:cNvSpPr>
              <a:spLocks noChangeArrowheads="1"/>
            </p:cNvSpPr>
            <p:nvPr/>
          </p:nvSpPr>
          <p:spPr bwMode="auto">
            <a:xfrm>
              <a:off x="2022" y="2493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表示小区域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31" name="Object 23"/>
            <p:cNvGraphicFramePr>
              <a:graphicFrameLocks noChangeAspect="1"/>
            </p:cNvGraphicFramePr>
            <p:nvPr/>
          </p:nvGraphicFramePr>
          <p:xfrm>
            <a:off x="3240" y="2532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2" name="" r:id="rId14" imgW="342900" imgH="431800" progId="Equation.DSMT4">
                    <p:embed/>
                  </p:oleObj>
                </mc:Choice>
                <mc:Fallback>
                  <p:oleObj name="" r:id="rId14" imgW="342900" imgH="431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2532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4" name="Rectangle 26"/>
            <p:cNvSpPr>
              <a:spLocks noChangeArrowheads="1"/>
            </p:cNvSpPr>
            <p:nvPr/>
          </p:nvSpPr>
          <p:spPr bwMode="auto">
            <a:xfrm>
              <a:off x="3408" y="2496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的直径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称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653" name="Group 45"/>
          <p:cNvGrpSpPr/>
          <p:nvPr/>
        </p:nvGrpSpPr>
        <p:grpSpPr bwMode="auto">
          <a:xfrm>
            <a:off x="571500" y="1016000"/>
            <a:ext cx="8081963" cy="584200"/>
            <a:chOff x="360" y="640"/>
            <a:chExt cx="5091" cy="368"/>
          </a:xfrm>
        </p:grpSpPr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360" y="681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设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/>
                <a:t>为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xoy</a:t>
              </a:r>
              <a:r>
                <a:rPr lang="en-US" altLang="zh-CN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/>
                <a:t>平面上</a:t>
              </a:r>
              <a:r>
                <a:rPr lang="zh-CN" altLang="en-US" dirty="0">
                  <a:solidFill>
                    <a:srgbClr val="FF0000"/>
                  </a:solidFill>
                </a:rPr>
                <a:t>可求</a:t>
              </a:r>
              <a:r>
                <a:rPr lang="zh-CN" altLang="en-US" dirty="0"/>
                <a:t>面积的有界闭域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4241" y="720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853" name="" r:id="rId15" imgW="1307465" imgH="393700" progId="Equation.DSMT4">
                    <p:embed/>
                  </p:oleObj>
                </mc:Choice>
                <mc:Fallback>
                  <p:oleObj name="" r:id="rId15" imgW="1307465" imgH="3937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720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2" name="Rectangle 44"/>
            <p:cNvSpPr>
              <a:spLocks noChangeArrowheads="1"/>
            </p:cNvSpPr>
            <p:nvPr/>
          </p:nvSpPr>
          <p:spPr bwMode="auto">
            <a:xfrm>
              <a:off x="4997" y="640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 </a:t>
              </a:r>
              <a:endParaRPr lang="zh-CN" altLang="en-US"/>
            </a:p>
          </p:txBody>
        </p:sp>
      </p:grpSp>
      <p:grpSp>
        <p:nvGrpSpPr>
          <p:cNvPr id="68655" name="Group 47"/>
          <p:cNvGrpSpPr/>
          <p:nvPr/>
        </p:nvGrpSpPr>
        <p:grpSpPr bwMode="auto">
          <a:xfrm>
            <a:off x="561975" y="1685925"/>
            <a:ext cx="8124825" cy="542925"/>
            <a:chOff x="354" y="1062"/>
            <a:chExt cx="5118" cy="342"/>
          </a:xfrm>
        </p:grpSpPr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354" y="1077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定义在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dirty="0"/>
                <a:t>上的函数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 dirty="0"/>
                <a:t>用</a:t>
              </a:r>
              <a:r>
                <a:rPr lang="zh-CN" altLang="en-US" dirty="0">
                  <a:solidFill>
                    <a:srgbClr val="FF0000"/>
                  </a:solidFill>
                </a:rPr>
                <a:t>任意的曲线网</a:t>
              </a:r>
              <a:r>
                <a:rPr lang="zh-CN" altLang="en-US" dirty="0"/>
                <a:t>把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/>
                <a:t>分成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en-US" altLang="zh-CN" dirty="0"/>
                <a:t> </a:t>
              </a:r>
              <a:r>
                <a:rPr lang="en-US" altLang="zh-CN" sz="1100" dirty="0"/>
                <a:t> 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8654" name="Rectangle 46"/>
            <p:cNvSpPr>
              <a:spLocks noChangeArrowheads="1"/>
            </p:cNvSpPr>
            <p:nvPr/>
          </p:nvSpPr>
          <p:spPr bwMode="auto">
            <a:xfrm>
              <a:off x="5018" y="1062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个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3276600" y="1160463"/>
          <a:ext cx="2447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0" name="" r:id="rId1" imgW="2451100" imgH="927100" progId="Equation.DSMT4">
                  <p:embed/>
                </p:oleObj>
              </mc:Choice>
              <mc:Fallback>
                <p:oleObj name="" r:id="rId1" imgW="2451100" imgH="9271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160463"/>
                        <a:ext cx="24479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15" name="Group 31"/>
          <p:cNvGrpSpPr/>
          <p:nvPr/>
        </p:nvGrpSpPr>
        <p:grpSpPr bwMode="auto">
          <a:xfrm>
            <a:off x="581025" y="2298700"/>
            <a:ext cx="8059738" cy="542925"/>
            <a:chOff x="366" y="1218"/>
            <a:chExt cx="5077" cy="342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366" y="1218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称它为函数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1565" y="1299"/>
            <a:ext cx="23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1" name="Equation" r:id="rId3" imgW="368300" imgH="393700" progId="Equation.DSMT4">
                    <p:embed/>
                  </p:oleObj>
                </mc:Choice>
                <mc:Fallback>
                  <p:oleObj name="Equation" r:id="rId3" imgW="3683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299"/>
                          <a:ext cx="231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1791" y="1233"/>
              <a:ext cx="3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上属于分割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/>
                <a:t>的一个积分和</a:t>
              </a:r>
              <a:r>
                <a:rPr lang="en-US" altLang="zh-CN"/>
                <a:t>.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09" name="Group 25"/>
          <p:cNvGrpSpPr/>
          <p:nvPr/>
        </p:nvGrpSpPr>
        <p:grpSpPr bwMode="auto">
          <a:xfrm>
            <a:off x="576263" y="3079750"/>
            <a:ext cx="7986712" cy="552450"/>
            <a:chOff x="384" y="1803"/>
            <a:chExt cx="5031" cy="348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384" y="1824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/>
                <a:t>设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1302" y="1872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2" name="" r:id="rId5" imgW="1307465" imgH="393700" progId="Equation.DSMT4">
                    <p:embed/>
                  </p:oleObj>
                </mc:Choice>
                <mc:Fallback>
                  <p:oleObj name="" r:id="rId5" imgW="1307465" imgH="3937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1872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2007" y="1803"/>
              <a:ext cx="3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是定义在可求面积的有界闭域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D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17" name="Group 33"/>
          <p:cNvGrpSpPr/>
          <p:nvPr/>
        </p:nvGrpSpPr>
        <p:grpSpPr bwMode="auto">
          <a:xfrm>
            <a:off x="611188" y="3870325"/>
            <a:ext cx="8023225" cy="519113"/>
            <a:chOff x="385" y="2438"/>
            <a:chExt cx="5054" cy="327"/>
          </a:xfrm>
        </p:grpSpPr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385" y="2438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上的函数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zh-CN" altLang="en-US"/>
                <a:t>是一个确定的实数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若对任给的正数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7598" name="Object 14"/>
            <p:cNvGraphicFramePr>
              <a:graphicFrameLocks noChangeAspect="1"/>
            </p:cNvGraphicFramePr>
            <p:nvPr/>
          </p:nvGraphicFramePr>
          <p:xfrm>
            <a:off x="5139" y="2534"/>
            <a:ext cx="3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3" name="" r:id="rId7" imgW="443865" imgH="317500" progId="Equation.DSMT4">
                    <p:embed/>
                  </p:oleObj>
                </mc:Choice>
                <mc:Fallback>
                  <p:oleObj name="" r:id="rId7" imgW="443865" imgH="3175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" y="2534"/>
                          <a:ext cx="3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18" name="Group 34"/>
          <p:cNvGrpSpPr/>
          <p:nvPr/>
        </p:nvGrpSpPr>
        <p:grpSpPr bwMode="auto">
          <a:xfrm>
            <a:off x="566738" y="4611688"/>
            <a:ext cx="8181975" cy="533400"/>
            <a:chOff x="357" y="2905"/>
            <a:chExt cx="5154" cy="336"/>
          </a:xfrm>
        </p:grpSpPr>
        <p:sp>
          <p:nvSpPr>
            <p:cNvPr id="67600" name="Rectangle 16"/>
            <p:cNvSpPr>
              <a:spLocks noChangeArrowheads="1"/>
            </p:cNvSpPr>
            <p:nvPr/>
          </p:nvSpPr>
          <p:spPr bwMode="auto">
            <a:xfrm>
              <a:off x="357" y="2905"/>
              <a:ext cx="1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总存在某个正数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2016" y="2989"/>
            <a:ext cx="31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4" name="" r:id="rId9" imgW="469900" imgH="393700" progId="Equation.DSMT4">
                    <p:embed/>
                  </p:oleObj>
                </mc:Choice>
                <mc:Fallback>
                  <p:oleObj name="" r:id="rId9" imgW="469900" imgH="3937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989"/>
                          <a:ext cx="318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2229" y="2914"/>
              <a:ext cx="3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使对于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的任何分割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当它的</a:t>
              </a:r>
              <a:endParaRPr lang="zh-CN" altLang="en-US"/>
            </a:p>
          </p:txBody>
        </p:sp>
      </p:grpSp>
      <p:grpSp>
        <p:nvGrpSpPr>
          <p:cNvPr id="67619" name="Group 35"/>
          <p:cNvGrpSpPr/>
          <p:nvPr/>
        </p:nvGrpSpPr>
        <p:grpSpPr bwMode="auto">
          <a:xfrm>
            <a:off x="576263" y="5294313"/>
            <a:ext cx="7920037" cy="588962"/>
            <a:chOff x="363" y="3335"/>
            <a:chExt cx="4989" cy="371"/>
          </a:xfrm>
        </p:grpSpPr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363" y="3335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细度</a:t>
              </a:r>
              <a:r>
                <a:rPr lang="zh-CN" altLang="en-US" sz="1100"/>
                <a:t> </a:t>
              </a:r>
              <a:endParaRPr lang="zh-CN" altLang="en-US" sz="1100"/>
            </a:p>
          </p:txBody>
        </p:sp>
        <p:graphicFrame>
          <p:nvGraphicFramePr>
            <p:cNvPr id="67605" name="Object 21"/>
            <p:cNvGraphicFramePr>
              <a:graphicFrameLocks noChangeAspect="1"/>
            </p:cNvGraphicFramePr>
            <p:nvPr/>
          </p:nvGraphicFramePr>
          <p:xfrm>
            <a:off x="1012" y="3397"/>
            <a:ext cx="67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45" name="Equation" r:id="rId11" imgW="25603200" imgH="11887200" progId="Equation.DSMT4">
                    <p:embed/>
                  </p:oleObj>
                </mc:Choice>
                <mc:Fallback>
                  <p:oleObj name="Equation" r:id="rId11" imgW="25603200" imgH="118872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3397"/>
                          <a:ext cx="67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>
              <a:off x="1744" y="3353"/>
              <a:ext cx="36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属于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/>
                <a:t>的所有积分和都有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579438" y="533400"/>
            <a:ext cx="1436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和式 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878138" y="568325"/>
          <a:ext cx="56737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1" name="Equation" r:id="rId1" imgW="5676900" imgH="990600" progId="Equation.DSMT4">
                  <p:embed/>
                </p:oleObj>
              </mc:Choice>
              <mc:Fallback>
                <p:oleObj name="Equation" r:id="rId1" imgW="5676900" imgH="990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68325"/>
                        <a:ext cx="567372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71" name="Group 11"/>
          <p:cNvGrpSpPr/>
          <p:nvPr/>
        </p:nvGrpSpPr>
        <p:grpSpPr bwMode="auto">
          <a:xfrm>
            <a:off x="571500" y="1601788"/>
            <a:ext cx="7924800" cy="552450"/>
            <a:chOff x="384" y="1035"/>
            <a:chExt cx="4992" cy="348"/>
          </a:xfrm>
        </p:grpSpPr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384" y="1035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则称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65" name="Object 5"/>
            <p:cNvGraphicFramePr>
              <a:graphicFrameLocks noChangeAspect="1"/>
            </p:cNvGraphicFramePr>
            <p:nvPr/>
          </p:nvGraphicFramePr>
          <p:xfrm>
            <a:off x="843" y="1104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2" name="" r:id="rId3" imgW="1307465" imgH="393700" progId="Equation.DSMT4">
                    <p:embed/>
                  </p:oleObj>
                </mc:Choice>
                <mc:Fallback>
                  <p:oleObj name="" r:id="rId3" imgW="1307465" imgH="3937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1104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7" name="Rectangle 7"/>
            <p:cNvSpPr>
              <a:spLocks noChangeArrowheads="1"/>
            </p:cNvSpPr>
            <p:nvPr/>
          </p:nvSpPr>
          <p:spPr bwMode="auto">
            <a:xfrm>
              <a:off x="1572" y="1056"/>
              <a:ext cx="2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数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zh-CN" altLang="en-US"/>
                <a:t>称为函数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68" name="Object 8"/>
            <p:cNvGraphicFramePr>
              <a:graphicFrameLocks noChangeAspect="1"/>
            </p:cNvGraphicFramePr>
            <p:nvPr/>
          </p:nvGraphicFramePr>
          <p:xfrm>
            <a:off x="4254" y="1104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3" name="" r:id="rId5" imgW="1307465" imgH="393700" progId="Equation.DSMT4">
                    <p:embed/>
                  </p:oleObj>
                </mc:Choice>
                <mc:Fallback>
                  <p:oleObj name="" r:id="rId5" imgW="1307465" imgH="3937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1104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4992" y="103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619125" y="2301875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/>
              <a:t>上二重积分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记作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3284538" y="3011488"/>
          <a:ext cx="5267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34" name="Equation" r:id="rId6" imgW="5270500" imgH="800100" progId="Equation.DSMT4">
                  <p:embed/>
                </p:oleObj>
              </mc:Choice>
              <mc:Fallback>
                <p:oleObj name="Equation" r:id="rId6" imgW="5270500" imgH="8001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3011488"/>
                        <a:ext cx="52673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0" name="Group 20"/>
          <p:cNvGrpSpPr/>
          <p:nvPr/>
        </p:nvGrpSpPr>
        <p:grpSpPr bwMode="auto">
          <a:xfrm>
            <a:off x="576263" y="3903663"/>
            <a:ext cx="8001000" cy="533400"/>
            <a:chOff x="384" y="2274"/>
            <a:chExt cx="5040" cy="336"/>
          </a:xfrm>
        </p:grpSpPr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384" y="227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其中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77" name="Object 17"/>
            <p:cNvGraphicFramePr>
              <a:graphicFrameLocks noChangeAspect="1"/>
            </p:cNvGraphicFramePr>
            <p:nvPr/>
          </p:nvGraphicFramePr>
          <p:xfrm>
            <a:off x="834" y="2343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5" name="" r:id="rId8" imgW="1307465" imgH="393700" progId="Equation.DSMT4">
                    <p:embed/>
                  </p:oleObj>
                </mc:Choice>
                <mc:Fallback>
                  <p:oleObj name="" r:id="rId8" imgW="1307465" imgH="3937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" y="2343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1566" y="2283"/>
              <a:ext cx="38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称为二重积分的被积函数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lang="zh-CN" altLang="en-US"/>
                <a:t>称为积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576263" y="4587875"/>
            <a:ext cx="7018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分变量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/>
              <a:t>称为积分区域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</a:t>
            </a:r>
            <a:r>
              <a:rPr lang="en-US" altLang="zh-CN" sz="1100"/>
              <a:t>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66590" name="Group 30"/>
          <p:cNvGrpSpPr/>
          <p:nvPr/>
        </p:nvGrpSpPr>
        <p:grpSpPr bwMode="auto">
          <a:xfrm>
            <a:off x="576263" y="5221288"/>
            <a:ext cx="7862887" cy="800100"/>
            <a:chOff x="432" y="3015"/>
            <a:chExt cx="4953" cy="504"/>
          </a:xfrm>
        </p:grpSpPr>
        <p:sp>
          <p:nvSpPr>
            <p:cNvPr id="66583" name="Rectangle 23"/>
            <p:cNvSpPr>
              <a:spLocks noChangeArrowheads="1"/>
            </p:cNvSpPr>
            <p:nvPr/>
          </p:nvSpPr>
          <p:spPr bwMode="auto">
            <a:xfrm>
              <a:off x="432" y="30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当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84" name="Object 24"/>
            <p:cNvGraphicFramePr>
              <a:graphicFrameLocks noChangeAspect="1"/>
            </p:cNvGraphicFramePr>
            <p:nvPr/>
          </p:nvGraphicFramePr>
          <p:xfrm>
            <a:off x="690" y="3120"/>
            <a:ext cx="11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6" name="" r:id="rId9" imgW="1765300" imgH="393700" progId="Equation.DSMT4">
                    <p:embed/>
                  </p:oleObj>
                </mc:Choice>
                <mc:Fallback>
                  <p:oleObj name="" r:id="rId9" imgW="1765300" imgH="3937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3120"/>
                          <a:ext cx="11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6" name="Rectangle 26"/>
            <p:cNvSpPr>
              <a:spLocks noChangeArrowheads="1"/>
            </p:cNvSpPr>
            <p:nvPr/>
          </p:nvSpPr>
          <p:spPr bwMode="auto">
            <a:xfrm>
              <a:off x="1776" y="3045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二重积分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87" name="Object 27"/>
            <p:cNvGraphicFramePr>
              <a:graphicFrameLocks noChangeAspect="1"/>
            </p:cNvGraphicFramePr>
            <p:nvPr/>
          </p:nvGraphicFramePr>
          <p:xfrm>
            <a:off x="3060" y="3015"/>
            <a:ext cx="127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37" name="" r:id="rId11" imgW="2032000" imgH="800100" progId="Equation.DSMT4">
                    <p:embed/>
                  </p:oleObj>
                </mc:Choice>
                <mc:Fallback>
                  <p:oleObj name="" r:id="rId11" imgW="2032000" imgH="8001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3015"/>
                          <a:ext cx="1278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9" name="Rectangle 29"/>
            <p:cNvSpPr>
              <a:spLocks noChangeArrowheads="1"/>
            </p:cNvSpPr>
            <p:nvPr/>
          </p:nvSpPr>
          <p:spPr bwMode="auto">
            <a:xfrm>
              <a:off x="4281" y="3015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在几何上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2247900" y="423863"/>
            <a:ext cx="44116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一、平面图形的面积</a:t>
            </a:r>
            <a:r>
              <a:rPr lang="zh-CN" altLang="en-US" sz="360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>
              <a:solidFill>
                <a:srgbClr val="3333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573088" y="1181100"/>
            <a:ext cx="813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我们首先定义平面图形的面积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  <a:r>
              <a:rPr lang="zh-CN" altLang="en-US"/>
              <a:t>所谓一个平面图形 </a:t>
            </a:r>
            <a:endParaRPr lang="zh-CN" altLang="en-US"/>
          </a:p>
        </p:txBody>
      </p:sp>
      <p:sp>
        <p:nvSpPr>
          <p:cNvPr id="12321" name="Rectangle 33"/>
          <p:cNvSpPr>
            <a:spLocks noChangeArrowheads="1"/>
          </p:cNvSpPr>
          <p:nvPr/>
        </p:nvSpPr>
        <p:spPr bwMode="auto">
          <a:xfrm>
            <a:off x="625475" y="1801813"/>
            <a:ext cx="808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/>
              <a:t>是有界的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/>
              <a:t>是指构成这个平面图形的点集是平面 </a:t>
            </a:r>
            <a:endParaRPr lang="zh-CN" altLang="en-US"/>
          </a:p>
        </p:txBody>
      </p:sp>
      <p:grpSp>
        <p:nvGrpSpPr>
          <p:cNvPr id="12342" name="Group 54"/>
          <p:cNvGrpSpPr/>
          <p:nvPr/>
        </p:nvGrpSpPr>
        <p:grpSpPr bwMode="auto">
          <a:xfrm>
            <a:off x="554038" y="2416175"/>
            <a:ext cx="7113587" cy="519113"/>
            <a:chOff x="349" y="1552"/>
            <a:chExt cx="4481" cy="327"/>
          </a:xfrm>
        </p:grpSpPr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349" y="1552"/>
              <a:ext cx="39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上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的有界点集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即存在一矩形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  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22" name="Object 34"/>
            <p:cNvGraphicFramePr>
              <a:graphicFrameLocks noChangeAspect="1"/>
            </p:cNvGraphicFramePr>
            <p:nvPr/>
          </p:nvGraphicFramePr>
          <p:xfrm>
            <a:off x="4140" y="1634"/>
            <a:ext cx="69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6" name="Equation" r:id="rId1" imgW="1091565" imgH="381000" progId="Equation.DSMT4">
                    <p:embed/>
                  </p:oleObj>
                </mc:Choice>
                <mc:Fallback>
                  <p:oleObj name="Equation" r:id="rId1" imgW="1091565" imgH="3810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1634"/>
                          <a:ext cx="69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4" name="Rectangle 36"/>
          <p:cNvSpPr>
            <a:spLocks noChangeArrowheads="1"/>
          </p:cNvSpPr>
          <p:nvPr/>
        </p:nvSpPr>
        <p:spPr bwMode="auto">
          <a:xfrm>
            <a:off x="592138" y="3006259"/>
            <a:ext cx="83258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 设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/>
              <a:t>是一平面有界图形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/>
              <a:t>用平行于二坐标轴的某一 </a:t>
            </a:r>
            <a:endParaRPr lang="zh-CN" altLang="en-US" dirty="0"/>
          </a:p>
        </p:txBody>
      </p:sp>
      <p:sp>
        <p:nvSpPr>
          <p:cNvPr id="12325" name="Rectangle 37"/>
          <p:cNvSpPr>
            <a:spLocks noChangeArrowheads="1"/>
          </p:cNvSpPr>
          <p:nvPr/>
        </p:nvSpPr>
        <p:spPr bwMode="auto">
          <a:xfrm>
            <a:off x="576263" y="3614738"/>
            <a:ext cx="808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组直线网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 </a:t>
            </a:r>
            <a:r>
              <a:rPr lang="zh-CN" altLang="en-US"/>
              <a:t>分割这个图形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图</a:t>
            </a:r>
            <a:r>
              <a:rPr lang="en-US" altLang="zh-CN"/>
              <a:t>21-1</a:t>
            </a:r>
            <a:r>
              <a:rPr lang="en-US" altLang="zh-CN">
                <a:latin typeface="Times New Roman" panose="02020603050405020304" pitchFamily="18" charset="0"/>
              </a:rPr>
              <a:t>) , </a:t>
            </a:r>
            <a:r>
              <a:rPr lang="zh-CN" altLang="en-US"/>
              <a:t>这时直线网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T  </a:t>
            </a:r>
            <a:endParaRPr lang="en-US" altLang="zh-CN"/>
          </a:p>
        </p:txBody>
      </p:sp>
      <p:grpSp>
        <p:nvGrpSpPr>
          <p:cNvPr id="12343" name="Group 55"/>
          <p:cNvGrpSpPr/>
          <p:nvPr/>
        </p:nvGrpSpPr>
        <p:grpSpPr bwMode="auto">
          <a:xfrm>
            <a:off x="561975" y="4244975"/>
            <a:ext cx="5805488" cy="519113"/>
            <a:chOff x="354" y="2722"/>
            <a:chExt cx="3657" cy="327"/>
          </a:xfrm>
        </p:grpSpPr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354" y="2722"/>
              <a:ext cx="20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的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网眼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小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闭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矩形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326" name="Object 38"/>
            <p:cNvGraphicFramePr>
              <a:graphicFrameLocks noChangeAspect="1"/>
            </p:cNvGraphicFramePr>
            <p:nvPr/>
          </p:nvGraphicFramePr>
          <p:xfrm>
            <a:off x="2233" y="2767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7" name="Equation" r:id="rId3" imgW="355600" imgH="431800" progId="Equation.DSMT4">
                    <p:embed/>
                  </p:oleObj>
                </mc:Choice>
                <mc:Fallback>
                  <p:oleObj name="Equation" r:id="rId3" imgW="355600" imgH="4318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2767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2415" y="2722"/>
              <a:ext cx="15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可分为三类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44" name="Group 56"/>
          <p:cNvGrpSpPr/>
          <p:nvPr/>
        </p:nvGrpSpPr>
        <p:grpSpPr bwMode="auto">
          <a:xfrm>
            <a:off x="582613" y="4822825"/>
            <a:ext cx="7265984" cy="550863"/>
            <a:chOff x="612" y="3086"/>
            <a:chExt cx="4577" cy="347"/>
          </a:xfrm>
        </p:grpSpPr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612" y="3086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(i)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331" name="Object 43"/>
            <p:cNvGraphicFramePr>
              <a:graphicFrameLocks noChangeAspect="1"/>
            </p:cNvGraphicFramePr>
            <p:nvPr/>
          </p:nvGraphicFramePr>
          <p:xfrm>
            <a:off x="939" y="3149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8" name="Equation" r:id="rId5" imgW="355600" imgH="431800" progId="Equation.DSMT4">
                    <p:embed/>
                  </p:oleObj>
                </mc:Choice>
                <mc:Fallback>
                  <p:oleObj name="Equation" r:id="rId5" imgW="355600" imgH="4318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3149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33" name="Rectangle 45"/>
                <p:cNvSpPr>
                  <a:spLocks noChangeArrowheads="1"/>
                </p:cNvSpPr>
                <p:nvPr/>
              </p:nvSpPr>
              <p:spPr bwMode="auto">
                <a:xfrm>
                  <a:off x="1147" y="3103"/>
                  <a:ext cx="4042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 algn="ctr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l"/>
                  <a:r>
                    <a:rPr lang="zh-CN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上的点都是 </a:t>
                  </a:r>
                  <a:r>
                    <a:rPr lang="en-US" altLang="zh-CN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  </a:t>
                  </a:r>
                  <a:r>
                    <a:rPr lang="zh-CN" alt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的</a:t>
                  </a:r>
                  <a:r>
                    <a:rPr lang="zh-CN" altLang="en-US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内点</a:t>
                  </a:r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</a:t>
                  </a:r>
                  <a:r>
                    <a:rPr lang="zh-CN" altLang="en-US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altLang="zh-CN" b="1" i="0" smtClean="0">
                              <a:latin typeface="Cambria Math"/>
                              <a:cs typeface="Times New Roman" panose="020206030504050203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b="1" i="1" smtClean="0">
                          <a:latin typeface="Cambria Math"/>
                          <a:cs typeface="Times New Roman" panose="020206030504050203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𝒐</m:t>
                          </m:r>
                        </m:sup>
                      </m:sSup>
                    </m:oMath>
                  </a14:m>
                  <a:r>
                    <a:rPr lang="en-US" altLang="zh-CN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                       </a:t>
                  </a:r>
                  <a:endParaRPr lang="en-US" altLang="zh-CN" sz="2400" b="0" dirty="0">
                    <a:latin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2333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47" y="3103"/>
                  <a:ext cx="4042" cy="33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96" t="-15116" r="-17586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2345" name="Group 57"/>
          <p:cNvGrpSpPr/>
          <p:nvPr/>
        </p:nvGrpSpPr>
        <p:grpSpPr bwMode="auto">
          <a:xfrm>
            <a:off x="582613" y="5456238"/>
            <a:ext cx="5248275" cy="546100"/>
            <a:chOff x="612" y="3467"/>
            <a:chExt cx="3306" cy="344"/>
          </a:xfrm>
        </p:grpSpPr>
        <p:graphicFrame>
          <p:nvGraphicFramePr>
            <p:cNvPr id="12335" name="Object 47"/>
            <p:cNvGraphicFramePr>
              <a:graphicFrameLocks noChangeAspect="1"/>
            </p:cNvGraphicFramePr>
            <p:nvPr/>
          </p:nvGraphicFramePr>
          <p:xfrm>
            <a:off x="1002" y="3541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49" name="Equation" r:id="rId7" imgW="355600" imgH="431800" progId="Equation.DSMT4">
                    <p:embed/>
                  </p:oleObj>
                </mc:Choice>
                <mc:Fallback>
                  <p:oleObj name="Equation" r:id="rId7" imgW="355600" imgH="4318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2" y="3541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612" y="3467"/>
              <a:ext cx="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337" name="Rectangle 49"/>
            <p:cNvSpPr>
              <a:spLocks noChangeArrowheads="1"/>
            </p:cNvSpPr>
            <p:nvPr/>
          </p:nvSpPr>
          <p:spPr bwMode="auto">
            <a:xfrm>
              <a:off x="1192" y="3476"/>
              <a:ext cx="2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上的点都是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外点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即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521325" y="5553075"/>
          <a:ext cx="14144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8" imgW="18897600" imgH="6096000" progId="Equation.DSMT4">
                  <p:embed/>
                </p:oleObj>
              </mc:Choice>
              <mc:Fallback>
                <p:oleObj name="Equation" r:id="rId8" imgW="18897600" imgH="6096000" progId="Equation.DSMT4">
                  <p:embed/>
                  <p:pic>
                    <p:nvPicPr>
                      <p:cNvPr id="0" name="图片 124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1325" y="5553075"/>
                        <a:ext cx="14144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50" name="Group 14"/>
          <p:cNvGrpSpPr/>
          <p:nvPr/>
        </p:nvGrpSpPr>
        <p:grpSpPr bwMode="auto">
          <a:xfrm>
            <a:off x="576263" y="457200"/>
            <a:ext cx="7967662" cy="547688"/>
            <a:chOff x="432" y="336"/>
            <a:chExt cx="5019" cy="345"/>
          </a:xfrm>
        </p:grpSpPr>
        <p:sp>
          <p:nvSpPr>
            <p:cNvPr id="65538" name="Rectangle 2"/>
            <p:cNvSpPr>
              <a:spLocks noChangeArrowheads="1"/>
            </p:cNvSpPr>
            <p:nvPr/>
          </p:nvSpPr>
          <p:spPr bwMode="auto">
            <a:xfrm>
              <a:off x="432" y="336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就表示以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39" name="Object 3"/>
            <p:cNvGraphicFramePr>
              <a:graphicFrameLocks noChangeAspect="1"/>
            </p:cNvGraphicFramePr>
            <p:nvPr/>
          </p:nvGraphicFramePr>
          <p:xfrm>
            <a:off x="1374" y="402"/>
            <a:ext cx="11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2" name="" r:id="rId1" imgW="1841500" imgH="393700" progId="Equation.DSMT4">
                    <p:embed/>
                  </p:oleObj>
                </mc:Choice>
                <mc:Fallback>
                  <p:oleObj name="" r:id="rId1" imgW="1841500" imgH="3937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402"/>
                          <a:ext cx="11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2427" y="354"/>
              <a:ext cx="30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为曲顶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为底的曲顶柱体的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569" name="Group 33"/>
          <p:cNvGrpSpPr/>
          <p:nvPr/>
        </p:nvGrpSpPr>
        <p:grpSpPr bwMode="auto">
          <a:xfrm>
            <a:off x="576263" y="1160463"/>
            <a:ext cx="8161337" cy="800100"/>
            <a:chOff x="369" y="753"/>
            <a:chExt cx="5141" cy="504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369" y="780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体积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/>
                <a:t>当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43" name="Object 7"/>
            <p:cNvGraphicFramePr>
              <a:graphicFrameLocks noChangeAspect="1"/>
            </p:cNvGraphicFramePr>
            <p:nvPr/>
          </p:nvGraphicFramePr>
          <p:xfrm>
            <a:off x="1179" y="840"/>
            <a:ext cx="10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3" name="" r:id="rId3" imgW="1739900" imgH="393700" progId="Equation.DSMT4">
                    <p:embed/>
                  </p:oleObj>
                </mc:Choice>
                <mc:Fallback>
                  <p:oleObj name="" r:id="rId3" imgW="17399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840"/>
                          <a:ext cx="10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2165" y="780"/>
              <a:ext cx="17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二重积分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46" name="Object 10"/>
            <p:cNvGraphicFramePr>
              <a:graphicFrameLocks noChangeAspect="1"/>
            </p:cNvGraphicFramePr>
            <p:nvPr/>
          </p:nvGraphicFramePr>
          <p:xfrm>
            <a:off x="3604" y="753"/>
            <a:ext cx="128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4" name="Equation" r:id="rId5" imgW="2032000" imgH="800100" progId="Equation.DSMT4">
                    <p:embed/>
                  </p:oleObj>
                </mc:Choice>
                <mc:Fallback>
                  <p:oleObj name="Equation" r:id="rId5" imgW="2032000" imgH="8001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753"/>
                          <a:ext cx="1280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4838" y="762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的值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576263" y="19812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就等于积分区域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/>
              <a:t>的面积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100"/>
              <a:t>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65570" name="Group 34"/>
          <p:cNvGrpSpPr/>
          <p:nvPr/>
        </p:nvGrpSpPr>
        <p:grpSpPr bwMode="auto">
          <a:xfrm>
            <a:off x="628650" y="2681288"/>
            <a:ext cx="7831138" cy="519112"/>
            <a:chOff x="396" y="1689"/>
            <a:chExt cx="4933" cy="327"/>
          </a:xfrm>
        </p:grpSpPr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396" y="1689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注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/>
                <a:t>由二重积分定义知道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54" name="Object 18"/>
            <p:cNvGraphicFramePr>
              <a:graphicFrameLocks noChangeAspect="1"/>
            </p:cNvGraphicFramePr>
            <p:nvPr/>
          </p:nvGraphicFramePr>
          <p:xfrm>
            <a:off x="3238" y="1737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5" name="" r:id="rId7" imgW="1307465" imgH="393700" progId="Equation.DSMT4">
                    <p:embed/>
                  </p:oleObj>
                </mc:Choice>
                <mc:Fallback>
                  <p:oleObj name="" r:id="rId7" imgW="1307465" imgH="3937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" y="1737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3985" y="1689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在区域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58" name="Rectangle 22"/>
          <p:cNvSpPr>
            <a:spLocks noChangeArrowheads="1"/>
          </p:cNvSpPr>
          <p:nvPr/>
        </p:nvSpPr>
        <p:spPr bwMode="auto">
          <a:xfrm>
            <a:off x="573088" y="3367088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可积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则与定积分情形一样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对任何分割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只要当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65562" name="Group 26"/>
          <p:cNvGrpSpPr/>
          <p:nvPr/>
        </p:nvGrpSpPr>
        <p:grpSpPr bwMode="auto">
          <a:xfrm>
            <a:off x="762000" y="4052888"/>
            <a:ext cx="7705725" cy="531812"/>
            <a:chOff x="504" y="2391"/>
            <a:chExt cx="4854" cy="335"/>
          </a:xfrm>
        </p:grpSpPr>
        <p:graphicFrame>
          <p:nvGraphicFramePr>
            <p:cNvPr id="65559" name="Object 23"/>
            <p:cNvGraphicFramePr>
              <a:graphicFrameLocks noChangeAspect="1"/>
            </p:cNvGraphicFramePr>
            <p:nvPr/>
          </p:nvGraphicFramePr>
          <p:xfrm>
            <a:off x="504" y="2417"/>
            <a:ext cx="67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6" name="Equation" r:id="rId9" imgW="25603200" imgH="11887200" progId="Equation.DSMT4">
                    <p:embed/>
                  </p:oleObj>
                </mc:Choice>
                <mc:Fallback>
                  <p:oleObj name="Equation" r:id="rId9" imgW="25603200" imgH="118872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417"/>
                          <a:ext cx="67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1182" y="2391"/>
              <a:ext cx="4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(4) </a:t>
              </a:r>
              <a:r>
                <a:rPr lang="zh-CN" altLang="en-US"/>
                <a:t>式都成立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/>
                <a:t>因此为方便计算起见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常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576263" y="48148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选取一些特殊的分割方法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如选用平行于坐标轴的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65571" name="Group 35"/>
          <p:cNvGrpSpPr/>
          <p:nvPr/>
        </p:nvGrpSpPr>
        <p:grpSpPr bwMode="auto">
          <a:xfrm>
            <a:off x="576263" y="5476875"/>
            <a:ext cx="7991475" cy="528638"/>
            <a:chOff x="363" y="3450"/>
            <a:chExt cx="5034" cy="333"/>
          </a:xfrm>
        </p:grpSpPr>
        <p:sp>
          <p:nvSpPr>
            <p:cNvPr id="65564" name="Rectangle 28"/>
            <p:cNvSpPr>
              <a:spLocks noChangeArrowheads="1"/>
            </p:cNvSpPr>
            <p:nvPr/>
          </p:nvSpPr>
          <p:spPr bwMode="auto">
            <a:xfrm>
              <a:off x="363" y="3456"/>
              <a:ext cx="40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直线网来分割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则每一小网眼区域的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65" name="Object 29"/>
            <p:cNvGraphicFramePr>
              <a:graphicFrameLocks noChangeAspect="1"/>
            </p:cNvGraphicFramePr>
            <p:nvPr/>
          </p:nvGraphicFramePr>
          <p:xfrm>
            <a:off x="4173" y="3552"/>
            <a:ext cx="17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97" name="" r:id="rId11" imgW="279400" imgH="228600" progId="Equation.DSMT4">
                    <p:embed/>
                  </p:oleObj>
                </mc:Choice>
                <mc:Fallback>
                  <p:oleObj name="" r:id="rId11" imgW="279400" imgH="2286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3552"/>
                          <a:ext cx="174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7" name="Rectangle 31"/>
            <p:cNvSpPr>
              <a:spLocks noChangeArrowheads="1"/>
            </p:cNvSpPr>
            <p:nvPr/>
          </p:nvSpPr>
          <p:spPr bwMode="auto">
            <a:xfrm>
              <a:off x="4341" y="3450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的面积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0" name="Group 8"/>
          <p:cNvGrpSpPr/>
          <p:nvPr/>
        </p:nvGrpSpPr>
        <p:grpSpPr bwMode="auto">
          <a:xfrm>
            <a:off x="685800" y="584200"/>
            <a:ext cx="6615113" cy="800100"/>
            <a:chOff x="432" y="345"/>
            <a:chExt cx="4167" cy="504"/>
          </a:xfrm>
        </p:grpSpPr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432" y="432"/>
            <a:ext cx="120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2" name="" r:id="rId1" imgW="1917700" imgH="381000" progId="Equation.DSMT4">
                    <p:embed/>
                  </p:oleObj>
                </mc:Choice>
                <mc:Fallback>
                  <p:oleObj name="" r:id="rId1" imgW="1917700" imgH="3810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32"/>
                          <a:ext cx="120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545" y="348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此时通常把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2753" y="345"/>
            <a:ext cx="128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3" name="Equation" r:id="rId3" imgW="2032000" imgH="800100" progId="Equation.DSMT4">
                    <p:embed/>
                  </p:oleObj>
                </mc:Choice>
                <mc:Fallback>
                  <p:oleObj name="Equation" r:id="rId3" imgW="2032000" imgH="8001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" y="345"/>
                          <a:ext cx="1280" cy="5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3975" y="348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记作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3579813" y="1609725"/>
          <a:ext cx="4953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64" name="Equation" r:id="rId5" imgW="4953000" imgH="800100" progId="Equation.DSMT4">
                  <p:embed/>
                </p:oleObj>
              </mc:Choice>
              <mc:Fallback>
                <p:oleObj name="Equation" r:id="rId5" imgW="4953000" imgH="8001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1609725"/>
                        <a:ext cx="4953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41" name="Group 29"/>
          <p:cNvGrpSpPr/>
          <p:nvPr/>
        </p:nvGrpSpPr>
        <p:grpSpPr bwMode="auto">
          <a:xfrm>
            <a:off x="571500" y="2547938"/>
            <a:ext cx="8032750" cy="547687"/>
            <a:chOff x="360" y="1575"/>
            <a:chExt cx="5060" cy="345"/>
          </a:xfrm>
        </p:grpSpPr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360" y="1593"/>
              <a:ext cx="41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注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zh-CN" altLang="en-US"/>
                <a:t>如定积分那样类似地可证明</a:t>
              </a:r>
              <a:r>
                <a:rPr lang="en-US" altLang="zh-CN"/>
                <a:t>: </a:t>
              </a:r>
              <a:r>
                <a:rPr lang="zh-CN" altLang="en-US"/>
                <a:t>函数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524" name="Object 12"/>
            <p:cNvGraphicFramePr>
              <a:graphicFrameLocks noChangeAspect="1"/>
            </p:cNvGraphicFramePr>
            <p:nvPr/>
          </p:nvGraphicFramePr>
          <p:xfrm>
            <a:off x="4247" y="1635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5" name="" r:id="rId7" imgW="1307465" imgH="393700" progId="Equation.DSMT4">
                    <p:embed/>
                  </p:oleObj>
                </mc:Choice>
                <mc:Fallback>
                  <p:oleObj name="" r:id="rId7" imgW="1307465" imgH="393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7" y="1635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5018" y="157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581025" y="3338513"/>
            <a:ext cx="8066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可求面积的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/>
              <a:t>上可积的必要条件是它在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/>
              <a:t>上有界</a:t>
            </a:r>
            <a:r>
              <a:rPr lang="en-US" altLang="zh-CN"/>
              <a:t>.</a:t>
            </a:r>
            <a:r>
              <a:rPr lang="en-US" altLang="zh-CN" sz="1100"/>
              <a:t>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64534" name="Group 22"/>
          <p:cNvGrpSpPr/>
          <p:nvPr/>
        </p:nvGrpSpPr>
        <p:grpSpPr bwMode="auto">
          <a:xfrm>
            <a:off x="576263" y="4052888"/>
            <a:ext cx="8081962" cy="552450"/>
            <a:chOff x="384" y="2523"/>
            <a:chExt cx="5091" cy="348"/>
          </a:xfrm>
        </p:grpSpPr>
        <p:sp>
          <p:nvSpPr>
            <p:cNvPr id="64530" name="Rectangle 18"/>
            <p:cNvSpPr>
              <a:spLocks noChangeArrowheads="1"/>
            </p:cNvSpPr>
            <p:nvPr/>
          </p:nvSpPr>
          <p:spPr bwMode="auto">
            <a:xfrm>
              <a:off x="384" y="2523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设函数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531" name="Object 19"/>
            <p:cNvGraphicFramePr>
              <a:graphicFrameLocks noChangeAspect="1"/>
            </p:cNvGraphicFramePr>
            <p:nvPr/>
          </p:nvGraphicFramePr>
          <p:xfrm>
            <a:off x="1095" y="2586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6" name="" r:id="rId9" imgW="1307465" imgH="393700" progId="Equation.DSMT4">
                    <p:embed/>
                  </p:oleObj>
                </mc:Choice>
                <mc:Fallback>
                  <p:oleObj name="" r:id="rId9" imgW="1307465" imgH="3937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2586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3" name="Rectangle 21"/>
            <p:cNvSpPr>
              <a:spLocks noChangeArrowheads="1"/>
            </p:cNvSpPr>
            <p:nvPr/>
          </p:nvSpPr>
          <p:spPr bwMode="auto">
            <a:xfrm>
              <a:off x="1827" y="2544"/>
              <a:ext cx="36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上有界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/>
                <a:t>为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的一个分割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它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39" name="Group 27"/>
          <p:cNvGrpSpPr/>
          <p:nvPr/>
        </p:nvGrpSpPr>
        <p:grpSpPr bwMode="auto">
          <a:xfrm>
            <a:off x="571500" y="4814888"/>
            <a:ext cx="7939088" cy="533400"/>
            <a:chOff x="384" y="2949"/>
            <a:chExt cx="5001" cy="336"/>
          </a:xfrm>
        </p:grpSpPr>
        <p:sp>
          <p:nvSpPr>
            <p:cNvPr id="64535" name="Rectangle 23"/>
            <p:cNvSpPr>
              <a:spLocks noChangeArrowheads="1"/>
            </p:cNvSpPr>
            <p:nvPr/>
          </p:nvSpPr>
          <p:spPr bwMode="auto">
            <a:xfrm>
              <a:off x="384" y="2949"/>
              <a:ext cx="3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把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分成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/>
                <a:t>个可求面积的小区域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536" name="Object 24"/>
            <p:cNvGraphicFramePr>
              <a:graphicFrameLocks noChangeAspect="1"/>
            </p:cNvGraphicFramePr>
            <p:nvPr/>
          </p:nvGraphicFramePr>
          <p:xfrm>
            <a:off x="3699" y="2976"/>
            <a:ext cx="122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67" name="Equation" r:id="rId10" imgW="46634400" imgH="10363200" progId="Equation.DSMT4">
                    <p:embed/>
                  </p:oleObj>
                </mc:Choice>
                <mc:Fallback>
                  <p:oleObj name="Equation" r:id="rId10" imgW="46634400" imgH="103632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9" y="2976"/>
                          <a:ext cx="122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8" name="Rectangle 26"/>
            <p:cNvSpPr>
              <a:spLocks noChangeArrowheads="1"/>
            </p:cNvSpPr>
            <p:nvPr/>
          </p:nvSpPr>
          <p:spPr bwMode="auto">
            <a:xfrm>
              <a:off x="4905" y="295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令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036763" y="647700"/>
          <a:ext cx="53848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0" name="Equation" r:id="rId1" imgW="129235200" imgH="33832800" progId="Equation.DSMT4">
                  <p:embed/>
                </p:oleObj>
              </mc:Choice>
              <mc:Fallback>
                <p:oleObj name="Equation" r:id="rId1" imgW="129235200" imgH="33832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647700"/>
                        <a:ext cx="5384800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8" name="Group 20"/>
          <p:cNvGrpSpPr/>
          <p:nvPr/>
        </p:nvGrpSpPr>
        <p:grpSpPr bwMode="auto">
          <a:xfrm>
            <a:off x="571500" y="3171825"/>
            <a:ext cx="8102600" cy="552450"/>
            <a:chOff x="384" y="1974"/>
            <a:chExt cx="5104" cy="348"/>
          </a:xfrm>
        </p:grpSpPr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84" y="1974"/>
              <a:ext cx="10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别称为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7" name="Object 9"/>
            <p:cNvGraphicFramePr>
              <a:graphicFrameLocks noChangeAspect="1"/>
            </p:cNvGraphicFramePr>
            <p:nvPr/>
          </p:nvGraphicFramePr>
          <p:xfrm>
            <a:off x="1134" y="2043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1" name="" r:id="rId3" imgW="1307465" imgH="393700" progId="Equation.DSMT4">
                    <p:embed/>
                  </p:oleObj>
                </mc:Choice>
                <mc:Fallback>
                  <p:oleObj name="" r:id="rId3" imgW="1307465" imgH="3937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2043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1905" y="1995"/>
              <a:ext cx="35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关于分割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/>
                <a:t>的上和与下和</a:t>
              </a:r>
              <a:r>
                <a:rPr lang="en-US" altLang="zh-CN"/>
                <a:t>. </a:t>
              </a:r>
              <a:r>
                <a:rPr lang="zh-CN" altLang="en-US"/>
                <a:t>二元函</a:t>
              </a:r>
              <a:endParaRPr lang="zh-CN" altLang="en-US"/>
            </a:p>
          </p:txBody>
        </p:sp>
      </p:grp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576263" y="3862388"/>
            <a:ext cx="8278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数的上和与下和具有与一元函数的上和与下和同样 </a:t>
            </a:r>
            <a:endParaRPr lang="zh-CN" altLang="en-US"/>
          </a:p>
        </p:txBody>
      </p:sp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571500" y="4543425"/>
            <a:ext cx="810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的性质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这里就不再重复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/>
              <a:t>下面列出有关二元函数的  </a:t>
            </a:r>
            <a:endParaRPr lang="zh-CN" altLang="en-US"/>
          </a:p>
        </p:txBody>
      </p:sp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585788" y="5178425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可积性定理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这里</a:t>
            </a:r>
            <a:r>
              <a:rPr lang="zh-CN" altLang="en-US"/>
              <a:t>只证明其中的定理</a:t>
            </a:r>
            <a:r>
              <a:rPr lang="zh-CN" altLang="en-US" sz="900"/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en-US" altLang="zh-CN"/>
          </a:p>
        </p:txBody>
      </p:sp>
      <p:grpSp>
        <p:nvGrpSpPr>
          <p:cNvPr id="63509" name="Group 21"/>
          <p:cNvGrpSpPr/>
          <p:nvPr/>
        </p:nvGrpSpPr>
        <p:grpSpPr bwMode="auto">
          <a:xfrm>
            <a:off x="573088" y="2127250"/>
            <a:ext cx="8174037" cy="974725"/>
            <a:chOff x="361" y="1340"/>
            <a:chExt cx="5149" cy="614"/>
          </a:xfrm>
        </p:grpSpPr>
        <p:grpSp>
          <p:nvGrpSpPr>
            <p:cNvPr id="63507" name="Group 19"/>
            <p:cNvGrpSpPr/>
            <p:nvPr/>
          </p:nvGrpSpPr>
          <p:grpSpPr bwMode="auto">
            <a:xfrm>
              <a:off x="361" y="1340"/>
              <a:ext cx="4233" cy="614"/>
              <a:chOff x="385" y="1340"/>
              <a:chExt cx="4233" cy="614"/>
            </a:xfrm>
          </p:grpSpPr>
          <p:sp>
            <p:nvSpPr>
              <p:cNvPr id="63492" name="Rectangle 4"/>
              <p:cNvSpPr>
                <a:spLocks noChangeArrowheads="1"/>
              </p:cNvSpPr>
              <p:nvPr/>
            </p:nvSpPr>
            <p:spPr bwMode="auto">
              <a:xfrm>
                <a:off x="385" y="1431"/>
                <a:ext cx="9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/>
                  <a:t>作和式</a:t>
                </a:r>
                <a:r>
                  <a:rPr lang="zh-CN" altLang="en-US" sz="1100"/>
                  <a:t>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3493" name="Object 5"/>
              <p:cNvGraphicFramePr>
                <a:graphicFrameLocks noChangeAspect="1"/>
              </p:cNvGraphicFramePr>
              <p:nvPr/>
            </p:nvGraphicFramePr>
            <p:xfrm>
              <a:off x="1178" y="1340"/>
              <a:ext cx="3440" cy="6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572" name="Equation" r:id="rId5" imgW="5461000" imgH="977900" progId="Equation.DSMT4">
                      <p:embed/>
                    </p:oleObj>
                  </mc:Choice>
                  <mc:Fallback>
                    <p:oleObj name="Equation" r:id="rId5" imgW="5461000" imgH="977900" progId="Equation.DSMT4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8" y="1340"/>
                            <a:ext cx="3440" cy="6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4606" y="1434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它们分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82" name="Group 18"/>
          <p:cNvGrpSpPr/>
          <p:nvPr/>
        </p:nvGrpSpPr>
        <p:grpSpPr bwMode="auto">
          <a:xfrm>
            <a:off x="590550" y="476250"/>
            <a:ext cx="7419975" cy="519113"/>
            <a:chOff x="432" y="384"/>
            <a:chExt cx="4674" cy="327"/>
          </a:xfrm>
        </p:grpSpPr>
        <p:sp>
          <p:nvSpPr>
            <p:cNvPr id="62466" name="Rectangle 2"/>
            <p:cNvSpPr>
              <a:spLocks noChangeArrowheads="1"/>
            </p:cNvSpPr>
            <p:nvPr/>
          </p:nvSpPr>
          <p:spPr bwMode="auto">
            <a:xfrm>
              <a:off x="432" y="384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1584" y="432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2" name="" r:id="rId1" imgW="1307465" imgH="393700" progId="Equation.DSMT4">
                    <p:embed/>
                  </p:oleObj>
                </mc:Choice>
                <mc:Fallback>
                  <p:oleObj name="" r:id="rId1" imgW="1307465" imgH="3937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432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2322" y="384"/>
              <a:ext cx="2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上可积的充要条件是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2876550" y="1141413"/>
          <a:ext cx="33147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3" name="Equation" r:id="rId3" imgW="3314700" imgH="609600" progId="Equation.DSMT4">
                  <p:embed/>
                </p:oleObj>
              </mc:Choice>
              <mc:Fallback>
                <p:oleObj name="Equation" r:id="rId3" imgW="3314700" imgH="6096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141413"/>
                        <a:ext cx="33147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1" name="Group 17"/>
          <p:cNvGrpSpPr/>
          <p:nvPr/>
        </p:nvGrpSpPr>
        <p:grpSpPr bwMode="auto">
          <a:xfrm>
            <a:off x="576263" y="1844675"/>
            <a:ext cx="7862887" cy="523875"/>
            <a:chOff x="423" y="1170"/>
            <a:chExt cx="4953" cy="330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423" y="1173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1.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1572" y="1218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4" name="" r:id="rId5" imgW="1307465" imgH="393700" progId="Equation.DSMT4">
                    <p:embed/>
                  </p:oleObj>
                </mc:Choice>
                <mc:Fallback>
                  <p:oleObj name="" r:id="rId5" imgW="1307465" imgH="3937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218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2304" y="117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上可积的充要条件是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zh-CN" altLang="en-US"/>
                <a:t>对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80" name="Group 16"/>
          <p:cNvGrpSpPr/>
          <p:nvPr/>
        </p:nvGrpSpPr>
        <p:grpSpPr bwMode="auto">
          <a:xfrm>
            <a:off x="590550" y="2425700"/>
            <a:ext cx="8120063" cy="552450"/>
            <a:chOff x="432" y="1536"/>
            <a:chExt cx="5115" cy="348"/>
          </a:xfrm>
        </p:grpSpPr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432" y="1536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于任给的正数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1902" y="1659"/>
            <a:ext cx="30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5" name="" r:id="rId6" imgW="443865" imgH="317500" progId="Equation.DSMT4">
                    <p:embed/>
                  </p:oleObj>
                </mc:Choice>
                <mc:Fallback>
                  <p:oleObj name="" r:id="rId6" imgW="443865" imgH="3175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2" y="1659"/>
                          <a:ext cx="30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2091" y="1557"/>
              <a:ext cx="3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存在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/>
                <a:t>的</a:t>
              </a:r>
              <a:r>
                <a:rPr lang="zh-CN" altLang="en-US" dirty="0">
                  <a:solidFill>
                    <a:srgbClr val="FF0000"/>
                  </a:solidFill>
                </a:rPr>
                <a:t>某个</a:t>
              </a:r>
              <a:r>
                <a:rPr lang="zh-CN" altLang="en-US" dirty="0"/>
                <a:t>分割</a:t>
              </a:r>
              <a:r>
                <a:rPr lang="zh-CN" altLang="en-US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/>
                <a:t>使得</a:t>
              </a:r>
              <a:r>
                <a:rPr lang="zh-CN" altLang="en-US" sz="11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3271838" y="3122613"/>
          <a:ext cx="2409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76" name="" r:id="rId8" imgW="2413000" imgH="393700" progId="Equation.DSMT4">
                  <p:embed/>
                </p:oleObj>
              </mc:Choice>
              <mc:Fallback>
                <p:oleObj name="" r:id="rId8" imgW="2413000" imgH="3937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22613"/>
                        <a:ext cx="2409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561975" y="3595688"/>
            <a:ext cx="749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/>
              <a:t>有界闭域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/>
              <a:t>上的连续函数必可积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100"/>
              <a:t>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62491" name="Group 27"/>
          <p:cNvGrpSpPr/>
          <p:nvPr/>
        </p:nvGrpSpPr>
        <p:grpSpPr bwMode="auto">
          <a:xfrm>
            <a:off x="557213" y="4194175"/>
            <a:ext cx="8143875" cy="533400"/>
            <a:chOff x="411" y="2592"/>
            <a:chExt cx="5130" cy="336"/>
          </a:xfrm>
        </p:grpSpPr>
        <p:sp>
          <p:nvSpPr>
            <p:cNvPr id="62487" name="Rectangle 23"/>
            <p:cNvSpPr>
              <a:spLocks noChangeArrowheads="1"/>
            </p:cNvSpPr>
            <p:nvPr/>
          </p:nvSpPr>
          <p:spPr bwMode="auto">
            <a:xfrm>
              <a:off x="411" y="2592"/>
              <a:ext cx="15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1.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zh-CN" altLang="en-US"/>
                <a:t>设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88" name="Object 24"/>
            <p:cNvGraphicFramePr>
              <a:graphicFrameLocks noChangeAspect="1"/>
            </p:cNvGraphicFramePr>
            <p:nvPr/>
          </p:nvGraphicFramePr>
          <p:xfrm>
            <a:off x="1737" y="2640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7" name="" r:id="rId10" imgW="1307465" imgH="393700" progId="Equation.DSMT4">
                    <p:embed/>
                  </p:oleObj>
                </mc:Choice>
                <mc:Fallback>
                  <p:oleObj name="" r:id="rId10" imgW="1307465" imgH="3937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2640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0" name="Rectangle 26"/>
            <p:cNvSpPr>
              <a:spLocks noChangeArrowheads="1"/>
            </p:cNvSpPr>
            <p:nvPr/>
          </p:nvSpPr>
          <p:spPr bwMode="auto">
            <a:xfrm>
              <a:off x="2469" y="260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是定义在有界闭域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上的有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02" name="Group 38"/>
          <p:cNvGrpSpPr/>
          <p:nvPr/>
        </p:nvGrpSpPr>
        <p:grpSpPr bwMode="auto">
          <a:xfrm>
            <a:off x="590550" y="4806950"/>
            <a:ext cx="8210550" cy="552450"/>
            <a:chOff x="372" y="3028"/>
            <a:chExt cx="5172" cy="348"/>
          </a:xfrm>
        </p:grpSpPr>
        <p:sp>
          <p:nvSpPr>
            <p:cNvPr id="62492" name="Rectangle 28"/>
            <p:cNvSpPr>
              <a:spLocks noChangeArrowheads="1"/>
            </p:cNvSpPr>
            <p:nvPr/>
          </p:nvSpPr>
          <p:spPr bwMode="auto">
            <a:xfrm>
              <a:off x="372" y="3049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界函数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93" name="Object 29"/>
            <p:cNvGraphicFramePr>
              <a:graphicFrameLocks noChangeAspect="1"/>
            </p:cNvGraphicFramePr>
            <p:nvPr/>
          </p:nvGraphicFramePr>
          <p:xfrm>
            <a:off x="1418" y="3097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8" name="" r:id="rId11" imgW="1307465" imgH="393700" progId="Equation.DSMT4">
                    <p:embed/>
                  </p:oleObj>
                </mc:Choice>
                <mc:Fallback>
                  <p:oleObj name="" r:id="rId11" imgW="1307465" imgH="3937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3097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5" name="Rectangle 31"/>
            <p:cNvSpPr>
              <a:spLocks noChangeArrowheads="1"/>
            </p:cNvSpPr>
            <p:nvPr/>
          </p:nvSpPr>
          <p:spPr bwMode="auto">
            <a:xfrm>
              <a:off x="2180" y="3028"/>
              <a:ext cx="3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的不连续点都落在有限条光滑曲 </a:t>
              </a:r>
              <a:endParaRPr lang="zh-CN" altLang="en-US"/>
            </a:p>
          </p:txBody>
        </p:sp>
      </p:grpSp>
      <p:grpSp>
        <p:nvGrpSpPr>
          <p:cNvPr id="62503" name="Group 39"/>
          <p:cNvGrpSpPr/>
          <p:nvPr/>
        </p:nvGrpSpPr>
        <p:grpSpPr bwMode="auto">
          <a:xfrm>
            <a:off x="576263" y="5456238"/>
            <a:ext cx="4967287" cy="528637"/>
            <a:chOff x="363" y="3437"/>
            <a:chExt cx="3129" cy="333"/>
          </a:xfrm>
        </p:grpSpPr>
        <p:sp>
          <p:nvSpPr>
            <p:cNvPr id="62496" name="Rectangle 32"/>
            <p:cNvSpPr>
              <a:spLocks noChangeArrowheads="1"/>
            </p:cNvSpPr>
            <p:nvPr/>
          </p:nvSpPr>
          <p:spPr bwMode="auto">
            <a:xfrm>
              <a:off x="363" y="3443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线上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则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97" name="Object 33"/>
            <p:cNvGraphicFramePr>
              <a:graphicFrameLocks noChangeAspect="1"/>
            </p:cNvGraphicFramePr>
            <p:nvPr/>
          </p:nvGraphicFramePr>
          <p:xfrm>
            <a:off x="1219" y="3509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79" name="" r:id="rId12" imgW="1307465" imgH="393700" progId="Equation.DSMT4">
                    <p:embed/>
                  </p:oleObj>
                </mc:Choice>
                <mc:Fallback>
                  <p:oleObj name="" r:id="rId12" imgW="1307465" imgH="3937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" y="3509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9" name="Rectangle 35"/>
            <p:cNvSpPr>
              <a:spLocks noChangeArrowheads="1"/>
            </p:cNvSpPr>
            <p:nvPr/>
          </p:nvSpPr>
          <p:spPr bwMode="auto">
            <a:xfrm>
              <a:off x="2004" y="3437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6" name="Group 6"/>
          <p:cNvGrpSpPr/>
          <p:nvPr/>
        </p:nvGrpSpPr>
        <p:grpSpPr bwMode="auto">
          <a:xfrm>
            <a:off x="609600" y="504825"/>
            <a:ext cx="8120063" cy="547688"/>
            <a:chOff x="384" y="318"/>
            <a:chExt cx="5115" cy="345"/>
          </a:xfrm>
        </p:grpSpPr>
        <p:sp>
          <p:nvSpPr>
            <p:cNvPr id="61442" name="Rectangle 2"/>
            <p:cNvSpPr>
              <a:spLocks noChangeArrowheads="1"/>
            </p:cNvSpPr>
            <p:nvPr/>
          </p:nvSpPr>
          <p:spPr bwMode="auto">
            <a:xfrm>
              <a:off x="384" y="336"/>
              <a:ext cx="2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证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/>
                <a:t>不失一般性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可设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43" name="Object 3"/>
            <p:cNvGraphicFramePr>
              <a:graphicFrameLocks noChangeAspect="1"/>
            </p:cNvGraphicFramePr>
            <p:nvPr/>
          </p:nvGraphicFramePr>
          <p:xfrm>
            <a:off x="2448" y="384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8" name="" r:id="rId1" imgW="1307465" imgH="393700" progId="Equation.DSMT4">
                    <p:embed/>
                  </p:oleObj>
                </mc:Choice>
                <mc:Fallback>
                  <p:oleObj name="" r:id="rId1" imgW="1307465" imgH="39370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84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3195" y="318"/>
              <a:ext cx="2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的不连续点全部落在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623888" y="1233488"/>
            <a:ext cx="805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某一条光滑曲线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/>
              <a:t>上</a:t>
            </a:r>
            <a:r>
              <a:rPr lang="en-US" altLang="zh-CN"/>
              <a:t>,</a:t>
            </a:r>
            <a:r>
              <a:rPr lang="zh-CN" altLang="en-US"/>
              <a:t>并记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/>
              <a:t>的长度为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/>
              <a:t>于是对任 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61498" name="Group 58"/>
          <p:cNvGrpSpPr/>
          <p:nvPr/>
        </p:nvGrpSpPr>
        <p:grpSpPr bwMode="auto">
          <a:xfrm>
            <a:off x="609600" y="1895475"/>
            <a:ext cx="6353175" cy="577850"/>
            <a:chOff x="384" y="1194"/>
            <a:chExt cx="4002" cy="364"/>
          </a:xfrm>
        </p:grpSpPr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384" y="1194"/>
              <a:ext cx="7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给的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49" name="Object 9"/>
            <p:cNvGraphicFramePr>
              <a:graphicFrameLocks noChangeAspect="1"/>
            </p:cNvGraphicFramePr>
            <p:nvPr/>
          </p:nvGraphicFramePr>
          <p:xfrm>
            <a:off x="933" y="1281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9" name="" r:id="rId3" imgW="989965" imgH="393700" progId="Equation.DSMT4">
                    <p:embed/>
                  </p:oleObj>
                </mc:Choice>
                <mc:Fallback>
                  <p:oleObj name="" r:id="rId3" imgW="989965" imgH="39370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281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1473" y="1215"/>
              <a:ext cx="15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把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zh-CN" altLang="en-US"/>
                <a:t>等分成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52" name="Object 12"/>
            <p:cNvGraphicFramePr>
              <a:graphicFrameLocks noChangeAspect="1"/>
            </p:cNvGraphicFramePr>
            <p:nvPr/>
          </p:nvGraphicFramePr>
          <p:xfrm>
            <a:off x="2722" y="1238"/>
            <a:ext cx="11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0" name="Equation" r:id="rId5" imgW="1752600" imgH="508000" progId="Equation.DSMT4">
                    <p:embed/>
                  </p:oleObj>
                </mc:Choice>
                <mc:Fallback>
                  <p:oleObj name="Equation" r:id="rId5" imgW="1752600" imgH="508000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238"/>
                          <a:ext cx="1102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3810" y="1221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段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3619500" y="2673350"/>
          <a:ext cx="1895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1" name="Equation" r:id="rId7" imgW="45415200" imgH="10363200" progId="Equation.DSMT4">
                  <p:embed/>
                </p:oleObj>
              </mc:Choice>
              <mc:Fallback>
                <p:oleObj name="Equation" r:id="rId7" imgW="45415200" imgH="10363200" progId="Equation.DSMT4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2673350"/>
                        <a:ext cx="1895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00" name="Group 60"/>
          <p:cNvGrpSpPr/>
          <p:nvPr/>
        </p:nvGrpSpPr>
        <p:grpSpPr bwMode="auto">
          <a:xfrm>
            <a:off x="590550" y="3284538"/>
            <a:ext cx="8062913" cy="561975"/>
            <a:chOff x="372" y="2069"/>
            <a:chExt cx="5079" cy="354"/>
          </a:xfrm>
        </p:grpSpPr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72" y="2069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在每段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59" name="Object 19"/>
            <p:cNvGraphicFramePr>
              <a:graphicFrameLocks noChangeAspect="1"/>
            </p:cNvGraphicFramePr>
            <p:nvPr/>
          </p:nvGraphicFramePr>
          <p:xfrm>
            <a:off x="1157" y="2153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2" name="" r:id="rId9" imgW="330200" imgH="431800" progId="Equation.DSMT4">
                    <p:embed/>
                  </p:oleObj>
                </mc:Choice>
                <mc:Fallback>
                  <p:oleObj name="" r:id="rId9" imgW="330200" imgH="43180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153"/>
                          <a:ext cx="2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1360" y="2069"/>
              <a:ext cx="13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上取一点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62" name="Object 22"/>
            <p:cNvGraphicFramePr>
              <a:graphicFrameLocks noChangeAspect="1"/>
            </p:cNvGraphicFramePr>
            <p:nvPr/>
          </p:nvGraphicFramePr>
          <p:xfrm>
            <a:off x="2403" y="2135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3" name="" r:id="rId11" imgW="558800" imgH="431800" progId="Equation.DSMT4">
                    <p:embed/>
                  </p:oleObj>
                </mc:Choice>
                <mc:Fallback>
                  <p:oleObj name="" r:id="rId11" imgW="558800" imgH="431800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2135"/>
                          <a:ext cx="35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2700" y="2078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使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65" name="Object 25"/>
            <p:cNvGraphicFramePr>
              <a:graphicFrameLocks noChangeAspect="1"/>
            </p:cNvGraphicFramePr>
            <p:nvPr/>
          </p:nvGraphicFramePr>
          <p:xfrm>
            <a:off x="3042" y="2144"/>
            <a:ext cx="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4" name="" r:id="rId13" imgW="304800" imgH="431800" progId="Equation.DSMT4">
                    <p:embed/>
                  </p:oleObj>
                </mc:Choice>
                <mc:Fallback>
                  <p:oleObj name="" r:id="rId13" imgW="304800" imgH="431800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2144"/>
                          <a:ext cx="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3243" y="2081"/>
              <a:ext cx="22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与其一端点的弧长为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512" name="Group 72"/>
          <p:cNvGrpSpPr/>
          <p:nvPr/>
        </p:nvGrpSpPr>
        <p:grpSpPr bwMode="auto">
          <a:xfrm>
            <a:off x="700088" y="4041775"/>
            <a:ext cx="7812087" cy="847725"/>
            <a:chOff x="441" y="2546"/>
            <a:chExt cx="4921" cy="534"/>
          </a:xfrm>
        </p:grpSpPr>
        <p:graphicFrame>
          <p:nvGraphicFramePr>
            <p:cNvPr id="61469" name="Object 29"/>
            <p:cNvGraphicFramePr>
              <a:graphicFrameLocks noChangeAspect="1"/>
            </p:cNvGraphicFramePr>
            <p:nvPr/>
          </p:nvGraphicFramePr>
          <p:xfrm>
            <a:off x="441" y="2546"/>
            <a:ext cx="43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5" name="" r:id="rId15" imgW="698500" imgH="850900" progId="Equation.DSMT4">
                    <p:embed/>
                  </p:oleObj>
                </mc:Choice>
                <mc:Fallback>
                  <p:oleObj name="" r:id="rId15" imgW="698500" imgH="850900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" y="2546"/>
                          <a:ext cx="438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777" y="2633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72" name="Object 32"/>
            <p:cNvGraphicFramePr>
              <a:graphicFrameLocks noChangeAspect="1"/>
            </p:cNvGraphicFramePr>
            <p:nvPr/>
          </p:nvGraphicFramePr>
          <p:xfrm>
            <a:off x="1056" y="2717"/>
            <a:ext cx="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6" name="" r:id="rId17" imgW="304800" imgH="431800" progId="Equation.DSMT4">
                    <p:embed/>
                  </p:oleObj>
                </mc:Choice>
                <mc:Fallback>
                  <p:oleObj name="" r:id="rId17" imgW="304800" imgH="431800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717"/>
                          <a:ext cx="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4" name="Rectangle 34"/>
            <p:cNvSpPr>
              <a:spLocks noChangeArrowheads="1"/>
            </p:cNvSpPr>
            <p:nvPr/>
          </p:nvSpPr>
          <p:spPr bwMode="auto">
            <a:xfrm>
              <a:off x="1209" y="2633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为中心作边长为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75" name="Object 35"/>
            <p:cNvGraphicFramePr>
              <a:graphicFrameLocks noChangeAspect="1"/>
            </p:cNvGraphicFramePr>
            <p:nvPr/>
          </p:nvGraphicFramePr>
          <p:xfrm>
            <a:off x="2850" y="2771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7" name="" r:id="rId18" imgW="228600" imgH="241300" progId="Equation.DSMT4">
                    <p:embed/>
                  </p:oleObj>
                </mc:Choice>
                <mc:Fallback>
                  <p:oleObj name="" r:id="rId18" imgW="228600" imgH="24130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2771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2967" y="2624"/>
              <a:ext cx="11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的正方形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78" name="Object 38"/>
            <p:cNvGraphicFramePr>
              <a:graphicFrameLocks noChangeAspect="1"/>
            </p:cNvGraphicFramePr>
            <p:nvPr/>
          </p:nvGraphicFramePr>
          <p:xfrm>
            <a:off x="3966" y="2696"/>
            <a:ext cx="3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8" name="" r:id="rId20" imgW="609600" imgH="431800" progId="Equation.DSMT4">
                    <p:embed/>
                  </p:oleObj>
                </mc:Choice>
                <mc:Fallback>
                  <p:oleObj name="" r:id="rId20" imgW="609600" imgH="431800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2696"/>
                          <a:ext cx="38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4263" y="2615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则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83" name="Object 43"/>
            <p:cNvGraphicFramePr>
              <a:graphicFrameLocks noChangeAspect="1"/>
            </p:cNvGraphicFramePr>
            <p:nvPr/>
          </p:nvGraphicFramePr>
          <p:xfrm>
            <a:off x="4586" y="2669"/>
            <a:ext cx="7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9" name="Equation" r:id="rId22" imgW="1231265" imgH="431800" progId="Equation.DSMT4">
                    <p:embed/>
                  </p:oleObj>
                </mc:Choice>
                <mc:Fallback>
                  <p:oleObj name="Equation" r:id="rId22" imgW="1231265" imgH="431800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2669"/>
                          <a:ext cx="7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47" name="Group 107"/>
          <p:cNvGrpSpPr/>
          <p:nvPr/>
        </p:nvGrpSpPr>
        <p:grpSpPr bwMode="auto">
          <a:xfrm>
            <a:off x="611188" y="5078413"/>
            <a:ext cx="7885112" cy="979487"/>
            <a:chOff x="385" y="3199"/>
            <a:chExt cx="4967" cy="617"/>
          </a:xfrm>
        </p:grpSpPr>
        <p:graphicFrame>
          <p:nvGraphicFramePr>
            <p:cNvPr id="61502" name="Object 62"/>
            <p:cNvGraphicFramePr>
              <a:graphicFrameLocks noChangeAspect="1"/>
            </p:cNvGraphicFramePr>
            <p:nvPr/>
          </p:nvGraphicFramePr>
          <p:xfrm>
            <a:off x="385" y="3199"/>
            <a:ext cx="178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0" name="Equation" r:id="rId24" imgW="2832100" imgH="889000" progId="Equation.DSMT4">
                    <p:embed/>
                  </p:oleObj>
                </mc:Choice>
                <mc:Fallback>
                  <p:oleObj name="Equation" r:id="rId24" imgW="2832100" imgH="889000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199"/>
                          <a:ext cx="1784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5" name="Object 65"/>
            <p:cNvGraphicFramePr>
              <a:graphicFrameLocks noChangeAspect="1"/>
            </p:cNvGraphicFramePr>
            <p:nvPr/>
          </p:nvGraphicFramePr>
          <p:xfrm>
            <a:off x="2136" y="3208"/>
            <a:ext cx="321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1" name="Equation" r:id="rId26" imgW="5105400" imgH="965200" progId="Equation.DSMT4">
                    <p:embed/>
                  </p:oleObj>
                </mc:Choice>
                <mc:Fallback>
                  <p:oleObj name="Equation" r:id="rId26" imgW="5105400" imgH="965200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3208"/>
                          <a:ext cx="3216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1238250" y="620713"/>
          <a:ext cx="69342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96" name="Equation" r:id="rId1" imgW="6934200" imgH="558800" progId="Equation.DSMT4">
                  <p:embed/>
                </p:oleObj>
              </mc:Choice>
              <mc:Fallback>
                <p:oleObj name="Equation" r:id="rId1" imgW="6934200" imgH="5588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620713"/>
                        <a:ext cx="6934200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75" name="Group 59"/>
          <p:cNvGrpSpPr/>
          <p:nvPr/>
        </p:nvGrpSpPr>
        <p:grpSpPr bwMode="auto">
          <a:xfrm>
            <a:off x="581025" y="1412875"/>
            <a:ext cx="7807325" cy="519113"/>
            <a:chOff x="366" y="890"/>
            <a:chExt cx="4918" cy="327"/>
          </a:xfrm>
        </p:grpSpPr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366" y="890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现在把区域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分成两部分</a:t>
              </a:r>
              <a:r>
                <a:rPr lang="en-US" altLang="zh-CN"/>
                <a:t>: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第一部分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24" name="Object 8"/>
            <p:cNvGraphicFramePr>
              <a:graphicFrameLocks noChangeAspect="1"/>
            </p:cNvGraphicFramePr>
            <p:nvPr/>
          </p:nvGraphicFramePr>
          <p:xfrm>
            <a:off x="4078" y="944"/>
            <a:ext cx="12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7" name="" r:id="rId3" imgW="1917700" imgH="431800" progId="Equation.DSMT4">
                    <p:embed/>
                  </p:oleObj>
                </mc:Choice>
                <mc:Fallback>
                  <p:oleObj name="" r:id="rId3" imgW="1917700" imgH="4318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944"/>
                          <a:ext cx="120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72" name="Group 56"/>
          <p:cNvGrpSpPr/>
          <p:nvPr/>
        </p:nvGrpSpPr>
        <p:grpSpPr bwMode="auto">
          <a:xfrm>
            <a:off x="576263" y="2106613"/>
            <a:ext cx="7956550" cy="590550"/>
            <a:chOff x="363" y="1698"/>
            <a:chExt cx="5012" cy="372"/>
          </a:xfrm>
        </p:grpSpPr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363" y="1698"/>
              <a:ext cx="1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第二部分 </a:t>
              </a:r>
              <a:r>
                <a:rPr lang="zh-CN" altLang="en-US" sz="1100"/>
                <a:t> </a:t>
              </a:r>
              <a:endParaRPr lang="zh-CN" altLang="en-US" sz="1100"/>
            </a:p>
          </p:txBody>
        </p:sp>
        <p:graphicFrame>
          <p:nvGraphicFramePr>
            <p:cNvPr id="60437" name="Object 21"/>
            <p:cNvGraphicFramePr>
              <a:graphicFrameLocks noChangeAspect="1"/>
            </p:cNvGraphicFramePr>
            <p:nvPr/>
          </p:nvGraphicFramePr>
          <p:xfrm>
            <a:off x="1360" y="1776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8" name="" r:id="rId5" imgW="2057400" imgH="431800" progId="Equation.DSMT4">
                    <p:embed/>
                  </p:oleObj>
                </mc:Choice>
                <mc:Fallback>
                  <p:oleObj name="" r:id="rId5" imgW="2057400" imgH="43180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1776"/>
                          <a:ext cx="129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2565" y="1707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由于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40" name="Object 24"/>
            <p:cNvGraphicFramePr>
              <a:graphicFrameLocks noChangeAspect="1"/>
            </p:cNvGraphicFramePr>
            <p:nvPr/>
          </p:nvGraphicFramePr>
          <p:xfrm>
            <a:off x="3090" y="1794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99" name="" r:id="rId7" imgW="1307465" imgH="393700" progId="Equation.DSMT4">
                    <p:embed/>
                  </p:oleObj>
                </mc:Choice>
                <mc:Fallback>
                  <p:oleObj name="" r:id="rId7" imgW="1307465" imgH="3937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0" y="1794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2" name="Rectangle 26"/>
            <p:cNvSpPr>
              <a:spLocks noChangeArrowheads="1"/>
            </p:cNvSpPr>
            <p:nvPr/>
          </p:nvSpPr>
          <p:spPr bwMode="auto">
            <a:xfrm>
              <a:off x="3865" y="172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43" name="Object 27"/>
            <p:cNvGraphicFramePr>
              <a:graphicFrameLocks noChangeAspect="1"/>
            </p:cNvGraphicFramePr>
            <p:nvPr/>
          </p:nvGraphicFramePr>
          <p:xfrm>
            <a:off x="4174" y="1794"/>
            <a:ext cx="2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0" name="" r:id="rId9" imgW="406400" imgH="431800" progId="Equation.DSMT4">
                    <p:embed/>
                  </p:oleObj>
                </mc:Choice>
                <mc:Fallback>
                  <p:oleObj name="" r:id="rId9" imgW="406400" imgH="4318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4" y="1794"/>
                          <a:ext cx="2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7" name="Rectangle 31"/>
            <p:cNvSpPr>
              <a:spLocks noChangeArrowheads="1"/>
            </p:cNvSpPr>
            <p:nvPr/>
          </p:nvSpPr>
          <p:spPr bwMode="auto">
            <a:xfrm>
              <a:off x="4400" y="1743"/>
              <a:ext cx="9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73" name="Group 57"/>
          <p:cNvGrpSpPr/>
          <p:nvPr/>
        </p:nvGrpSpPr>
        <p:grpSpPr bwMode="auto">
          <a:xfrm>
            <a:off x="585788" y="2952750"/>
            <a:ext cx="8051800" cy="547688"/>
            <a:chOff x="393" y="2163"/>
            <a:chExt cx="5072" cy="345"/>
          </a:xfrm>
        </p:grpSpPr>
        <p:sp>
          <p:nvSpPr>
            <p:cNvPr id="60449" name="Rectangle 33"/>
            <p:cNvSpPr>
              <a:spLocks noChangeArrowheads="1"/>
            </p:cNvSpPr>
            <p:nvPr/>
          </p:nvSpPr>
          <p:spPr bwMode="auto">
            <a:xfrm>
              <a:off x="393" y="2172"/>
              <a:ext cx="34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根据定理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6 </a:t>
              </a:r>
              <a:r>
                <a:rPr lang="zh-CN" altLang="en-US"/>
                <a:t>与定理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5, </a:t>
              </a:r>
              <a:r>
                <a:rPr lang="zh-CN" altLang="en-US"/>
                <a:t>存在 </a:t>
              </a:r>
              <a:r>
                <a:rPr lang="zh-CN" altLang="en-US" sz="1100"/>
                <a:t> </a:t>
              </a:r>
              <a:endParaRPr lang="zh-CN" altLang="en-US" sz="1100"/>
            </a:p>
          </p:txBody>
        </p:sp>
        <p:graphicFrame>
          <p:nvGraphicFramePr>
            <p:cNvPr id="60450" name="Object 34"/>
            <p:cNvGraphicFramePr>
              <a:graphicFrameLocks noChangeAspect="1"/>
            </p:cNvGraphicFramePr>
            <p:nvPr/>
          </p:nvGraphicFramePr>
          <p:xfrm>
            <a:off x="3563" y="2238"/>
            <a:ext cx="2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1" name="" r:id="rId11" imgW="406400" imgH="431800" progId="Equation.DSMT4">
                    <p:embed/>
                  </p:oleObj>
                </mc:Choice>
                <mc:Fallback>
                  <p:oleObj name="" r:id="rId11" imgW="406400" imgH="43180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238"/>
                          <a:ext cx="2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2" name="Rectangle 36"/>
            <p:cNvSpPr>
              <a:spLocks noChangeArrowheads="1"/>
            </p:cNvSpPr>
            <p:nvPr/>
          </p:nvSpPr>
          <p:spPr bwMode="auto">
            <a:xfrm>
              <a:off x="3782" y="2163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的分割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53" name="Object 37"/>
            <p:cNvGraphicFramePr>
              <a:graphicFrameLocks noChangeAspect="1"/>
            </p:cNvGraphicFramePr>
            <p:nvPr/>
          </p:nvGraphicFramePr>
          <p:xfrm>
            <a:off x="4568" y="2220"/>
            <a:ext cx="3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2" name="" r:id="rId13" imgW="584200" imgH="431800" progId="Equation.DSMT4">
                    <p:embed/>
                  </p:oleObj>
                </mc:Choice>
                <mc:Fallback>
                  <p:oleObj name="" r:id="rId13" imgW="584200" imgH="4318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220"/>
                          <a:ext cx="3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5" name="Rectangle 39"/>
            <p:cNvSpPr>
              <a:spLocks noChangeArrowheads="1"/>
            </p:cNvSpPr>
            <p:nvPr/>
          </p:nvSpPr>
          <p:spPr bwMode="auto">
            <a:xfrm>
              <a:off x="4841" y="2181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使得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60" name="Group 44"/>
          <p:cNvGrpSpPr/>
          <p:nvPr/>
        </p:nvGrpSpPr>
        <p:grpSpPr bwMode="auto">
          <a:xfrm>
            <a:off x="685800" y="3708400"/>
            <a:ext cx="3733800" cy="519113"/>
            <a:chOff x="432" y="2535"/>
            <a:chExt cx="2352" cy="327"/>
          </a:xfrm>
        </p:grpSpPr>
        <p:graphicFrame>
          <p:nvGraphicFramePr>
            <p:cNvPr id="60457" name="Object 41"/>
            <p:cNvGraphicFramePr>
              <a:graphicFrameLocks noChangeAspect="1"/>
            </p:cNvGraphicFramePr>
            <p:nvPr/>
          </p:nvGraphicFramePr>
          <p:xfrm>
            <a:off x="432" y="2592"/>
            <a:ext cx="17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3" name="" r:id="rId15" imgW="2717800" imgH="431800" progId="Equation.DSMT4">
                    <p:embed/>
                  </p:oleObj>
                </mc:Choice>
                <mc:Fallback>
                  <p:oleObj name="" r:id="rId15" imgW="2717800" imgH="4318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592"/>
                          <a:ext cx="17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9" name="Rectangle 43"/>
            <p:cNvSpPr>
              <a:spLocks noChangeArrowheads="1"/>
            </p:cNvSpPr>
            <p:nvPr/>
          </p:nvSpPr>
          <p:spPr bwMode="auto">
            <a:xfrm>
              <a:off x="2112" y="2535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又记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0461" name="Object 45"/>
          <p:cNvGraphicFramePr>
            <a:graphicFrameLocks noChangeAspect="1"/>
          </p:cNvGraphicFramePr>
          <p:nvPr/>
        </p:nvGraphicFramePr>
        <p:xfrm>
          <a:off x="1476375" y="4521200"/>
          <a:ext cx="63627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4" name="Equation" r:id="rId17" imgW="6362700" imgH="660400" progId="Equation.DSMT4">
                  <p:embed/>
                </p:oleObj>
              </mc:Choice>
              <mc:Fallback>
                <p:oleObj name="Equation" r:id="rId17" imgW="6362700" imgH="6604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21200"/>
                        <a:ext cx="63627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74" name="Group 58"/>
          <p:cNvGrpSpPr/>
          <p:nvPr/>
        </p:nvGrpSpPr>
        <p:grpSpPr bwMode="auto">
          <a:xfrm>
            <a:off x="547688" y="5349875"/>
            <a:ext cx="8153400" cy="552450"/>
            <a:chOff x="345" y="3370"/>
            <a:chExt cx="5136" cy="348"/>
          </a:xfrm>
        </p:grpSpPr>
        <p:sp>
          <p:nvSpPr>
            <p:cNvPr id="60463" name="Rectangle 47"/>
            <p:cNvSpPr>
              <a:spLocks noChangeArrowheads="1"/>
            </p:cNvSpPr>
            <p:nvPr/>
          </p:nvSpPr>
          <p:spPr bwMode="auto">
            <a:xfrm>
              <a:off x="345" y="3388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以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/>
                <a:t>表示由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64" name="Object 48"/>
            <p:cNvGraphicFramePr>
              <a:graphicFrameLocks noChangeAspect="1"/>
            </p:cNvGraphicFramePr>
            <p:nvPr/>
          </p:nvGraphicFramePr>
          <p:xfrm>
            <a:off x="1545" y="3448"/>
            <a:ext cx="1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5" name="" r:id="rId19" imgW="317500" imgH="431165" progId="Equation.DSMT4">
                    <p:embed/>
                  </p:oleObj>
                </mc:Choice>
                <mc:Fallback>
                  <p:oleObj name="" r:id="rId19" imgW="317500" imgH="431165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3448"/>
                          <a:ext cx="1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6" name="Rectangle 50"/>
            <p:cNvSpPr>
              <a:spLocks noChangeArrowheads="1"/>
            </p:cNvSpPr>
            <p:nvPr/>
          </p:nvSpPr>
          <p:spPr bwMode="auto">
            <a:xfrm>
              <a:off x="1689" y="3370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与多边形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67" name="Object 51"/>
            <p:cNvGraphicFramePr>
              <a:graphicFrameLocks noChangeAspect="1"/>
            </p:cNvGraphicFramePr>
            <p:nvPr/>
          </p:nvGraphicFramePr>
          <p:xfrm>
            <a:off x="2679" y="3463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6" name="" r:id="rId21" imgW="279400" imgH="292100" progId="Equation.DSMT4">
                    <p:embed/>
                  </p:oleObj>
                </mc:Choice>
                <mc:Fallback>
                  <p:oleObj name="" r:id="rId21" imgW="279400" imgH="29210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3463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2793" y="3379"/>
              <a:ext cx="2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的边界所组成的区域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的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6263" y="461963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分割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则有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687388" y="1182688"/>
          <a:ext cx="78168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2" name="Equation" r:id="rId1" imgW="8280400" imgH="508000" progId="Equation.DSMT4">
                  <p:embed/>
                </p:oleObj>
              </mc:Choice>
              <mc:Fallback>
                <p:oleObj name="Equation" r:id="rId1" imgW="8280400" imgH="508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182688"/>
                        <a:ext cx="781685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2339975" y="1922463"/>
          <a:ext cx="4787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73" name="Equation" r:id="rId3" imgW="4787900" imgH="393700" progId="Equation.DSMT4">
                  <p:embed/>
                </p:oleObj>
              </mc:Choice>
              <mc:Fallback>
                <p:oleObj name="Equation" r:id="rId3" imgW="4787900" imgH="3937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22463"/>
                        <a:ext cx="4787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29" name="Group 37"/>
          <p:cNvGrpSpPr/>
          <p:nvPr/>
        </p:nvGrpSpPr>
        <p:grpSpPr bwMode="auto">
          <a:xfrm>
            <a:off x="576263" y="2492375"/>
            <a:ext cx="8172450" cy="566738"/>
            <a:chOff x="363" y="1570"/>
            <a:chExt cx="5148" cy="357"/>
          </a:xfrm>
        </p:grpSpPr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363" y="157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其中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6" name="Object 14"/>
            <p:cNvGraphicFramePr>
              <a:graphicFrameLocks noChangeAspect="1"/>
            </p:cNvGraphicFramePr>
            <p:nvPr/>
          </p:nvGraphicFramePr>
          <p:xfrm>
            <a:off x="891" y="1687"/>
            <a:ext cx="18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4" name="" r:id="rId5" imgW="292100" imgH="241300" progId="Equation.DSMT4">
                    <p:embed/>
                  </p:oleObj>
                </mc:Choice>
                <mc:Fallback>
                  <p:oleObj name="" r:id="rId5" imgW="292100" imgH="2413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1687"/>
                          <a:ext cx="18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8" name="Rectangle 16"/>
            <p:cNvSpPr>
              <a:spLocks noChangeArrowheads="1"/>
            </p:cNvSpPr>
            <p:nvPr/>
          </p:nvSpPr>
          <p:spPr bwMode="auto">
            <a:xfrm>
              <a:off x="1014" y="1579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是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09" name="Object 17"/>
            <p:cNvGraphicFramePr>
              <a:graphicFrameLocks noChangeAspect="1"/>
            </p:cNvGraphicFramePr>
            <p:nvPr/>
          </p:nvGraphicFramePr>
          <p:xfrm>
            <a:off x="1275" y="1648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5" name="" r:id="rId7" imgW="1307465" imgH="393700" progId="Equation.DSMT4">
                    <p:embed/>
                  </p:oleObj>
                </mc:Choice>
                <mc:Fallback>
                  <p:oleObj name="" r:id="rId7" imgW="1307465" imgH="3937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1648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2043" y="1591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上的振幅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3571" y="1579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由于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13" name="Object 21"/>
            <p:cNvGraphicFramePr>
              <a:graphicFrameLocks noChangeAspect="1"/>
            </p:cNvGraphicFramePr>
            <p:nvPr/>
          </p:nvGraphicFramePr>
          <p:xfrm>
            <a:off x="4067" y="1648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6" name="" r:id="rId9" imgW="1307465" imgH="393700" progId="Equation.DSMT4">
                    <p:embed/>
                  </p:oleObj>
                </mc:Choice>
                <mc:Fallback>
                  <p:oleObj name="" r:id="rId9" imgW="1307465" imgH="3937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1648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4839" y="160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431" name="Group 39"/>
          <p:cNvGrpSpPr/>
          <p:nvPr/>
        </p:nvGrpSpPr>
        <p:grpSpPr bwMode="auto">
          <a:xfrm>
            <a:off x="576263" y="3254375"/>
            <a:ext cx="8135937" cy="519113"/>
            <a:chOff x="363" y="2050"/>
            <a:chExt cx="5125" cy="327"/>
          </a:xfrm>
        </p:grpSpPr>
        <p:sp>
          <p:nvSpPr>
            <p:cNvPr id="59417" name="Rectangle 25"/>
            <p:cNvSpPr>
              <a:spLocks noChangeArrowheads="1"/>
            </p:cNvSpPr>
            <p:nvPr/>
          </p:nvSpPr>
          <p:spPr bwMode="auto">
            <a:xfrm>
              <a:off x="363" y="2050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上有界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故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18" name="Object 26"/>
            <p:cNvGraphicFramePr>
              <a:graphicFrameLocks noChangeAspect="1"/>
            </p:cNvGraphicFramePr>
            <p:nvPr/>
          </p:nvGraphicFramePr>
          <p:xfrm>
            <a:off x="1467" y="2146"/>
            <a:ext cx="18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7" name="" r:id="rId10" imgW="292100" imgH="241300" progId="Equation.DSMT4">
                    <p:embed/>
                  </p:oleObj>
                </mc:Choice>
                <mc:Fallback>
                  <p:oleObj name="" r:id="rId10" imgW="292100" imgH="2413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7" y="2146"/>
                          <a:ext cx="18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0" name="Rectangle 28"/>
            <p:cNvSpPr>
              <a:spLocks noChangeArrowheads="1"/>
            </p:cNvSpPr>
            <p:nvPr/>
          </p:nvSpPr>
          <p:spPr bwMode="auto">
            <a:xfrm>
              <a:off x="1620" y="2050"/>
              <a:ext cx="38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是有限值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/>
                <a:t>再由定理</a:t>
              </a:r>
              <a:r>
                <a:rPr lang="zh-CN" altLang="en-US" sz="1000"/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</a:t>
              </a:r>
              <a:r>
                <a:rPr lang="zh-CN" altLang="en-US"/>
                <a:t>就证得了 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9430" name="Group 38"/>
          <p:cNvGrpSpPr/>
          <p:nvPr/>
        </p:nvGrpSpPr>
        <p:grpSpPr bwMode="auto">
          <a:xfrm>
            <a:off x="633413" y="3954463"/>
            <a:ext cx="3414712" cy="519112"/>
            <a:chOff x="411" y="2491"/>
            <a:chExt cx="2151" cy="327"/>
          </a:xfrm>
        </p:grpSpPr>
        <p:graphicFrame>
          <p:nvGraphicFramePr>
            <p:cNvPr id="59422" name="Object 30"/>
            <p:cNvGraphicFramePr>
              <a:graphicFrameLocks noChangeAspect="1"/>
            </p:cNvGraphicFramePr>
            <p:nvPr/>
          </p:nvGraphicFramePr>
          <p:xfrm>
            <a:off x="411" y="2530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78" name="" r:id="rId11" imgW="1307465" imgH="393700" progId="Equation.DSMT4">
                    <p:embed/>
                  </p:oleObj>
                </mc:Choice>
                <mc:Fallback>
                  <p:oleObj name="" r:id="rId11" imgW="1307465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2530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7" name="Rectangle 35"/>
            <p:cNvSpPr>
              <a:spLocks noChangeArrowheads="1"/>
            </p:cNvSpPr>
            <p:nvPr/>
          </p:nvSpPr>
          <p:spPr bwMode="auto">
            <a:xfrm>
              <a:off x="1170" y="2491"/>
              <a:ext cx="1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       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2354263" y="412750"/>
            <a:ext cx="5386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三、二重积分的性质</a:t>
            </a:r>
            <a:r>
              <a:rPr lang="zh-CN" altLang="en-US" sz="3600" b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 b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92138" y="1125538"/>
            <a:ext cx="7985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二重积分与定积分具有类似的性质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现列举如下</a:t>
            </a:r>
            <a:r>
              <a:rPr lang="en-US" altLang="zh-CN"/>
              <a:t>: </a:t>
            </a:r>
            <a:endParaRPr lang="en-US" altLang="zh-CN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573088" y="2455863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上也可积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且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2333625" y="3140075"/>
          <a:ext cx="44862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98" name="Equation" r:id="rId1" imgW="4483100" imgH="749300" progId="Equation.DSMT4">
                  <p:embed/>
                </p:oleObj>
              </mc:Choice>
              <mc:Fallback>
                <p:oleObj name="Equation" r:id="rId1" imgW="4483100" imgH="7493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3140075"/>
                        <a:ext cx="448627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5" name="Group 27"/>
          <p:cNvGrpSpPr/>
          <p:nvPr/>
        </p:nvGrpSpPr>
        <p:grpSpPr bwMode="auto">
          <a:xfrm>
            <a:off x="592138" y="3968750"/>
            <a:ext cx="6134100" cy="533400"/>
            <a:chOff x="373" y="2800"/>
            <a:chExt cx="3864" cy="336"/>
          </a:xfrm>
        </p:grpSpPr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373" y="2800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8385" name="Object 17"/>
            <p:cNvGraphicFramePr>
              <a:graphicFrameLocks noChangeAspect="1"/>
            </p:cNvGraphicFramePr>
            <p:nvPr/>
          </p:nvGraphicFramePr>
          <p:xfrm>
            <a:off x="839" y="2869"/>
            <a:ext cx="16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99" name="" r:id="rId3" imgW="2552700" imgH="393700" progId="Equation.DSMT4">
                    <p:embed/>
                  </p:oleObj>
                </mc:Choice>
                <mc:Fallback>
                  <p:oleObj name="" r:id="rId3" imgW="2552700" imgH="3937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869"/>
                          <a:ext cx="160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2390" y="2809"/>
              <a:ext cx="1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/>
                <a:t>上都可积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则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2921000" y="4802188"/>
          <a:ext cx="2695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00" name="" r:id="rId5" imgW="2692400" imgH="393700" progId="Equation.DSMT4">
                  <p:embed/>
                </p:oleObj>
              </mc:Choice>
              <mc:Fallback>
                <p:oleObj name="" r:id="rId5" imgW="2692400" imgH="393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4802188"/>
                        <a:ext cx="2695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4" name="Group 26"/>
          <p:cNvGrpSpPr/>
          <p:nvPr/>
        </p:nvGrpSpPr>
        <p:grpSpPr bwMode="auto">
          <a:xfrm>
            <a:off x="576263" y="1773238"/>
            <a:ext cx="8105775" cy="541337"/>
            <a:chOff x="363" y="1570"/>
            <a:chExt cx="5106" cy="341"/>
          </a:xfrm>
        </p:grpSpPr>
        <p:grpSp>
          <p:nvGrpSpPr>
            <p:cNvPr id="58377" name="Group 9"/>
            <p:cNvGrpSpPr/>
            <p:nvPr/>
          </p:nvGrpSpPr>
          <p:grpSpPr bwMode="auto">
            <a:xfrm>
              <a:off x="363" y="1570"/>
              <a:ext cx="4326" cy="336"/>
              <a:chOff x="432" y="1632"/>
              <a:chExt cx="4326" cy="336"/>
            </a:xfrm>
          </p:grpSpPr>
          <p:sp>
            <p:nvSpPr>
              <p:cNvPr id="58373" name="Rectangle 5"/>
              <p:cNvSpPr>
                <a:spLocks noChangeArrowheads="1"/>
              </p:cNvSpPr>
              <p:nvPr/>
            </p:nvSpPr>
            <p:spPr bwMode="auto">
              <a:xfrm>
                <a:off x="432" y="163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/>
                  <a:t>若</a:t>
                </a:r>
                <a:r>
                  <a:rPr lang="zh-CN" altLang="en-US" sz="1100"/>
                  <a:t>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8374" name="Object 6"/>
              <p:cNvGraphicFramePr>
                <a:graphicFrameLocks noChangeAspect="1"/>
              </p:cNvGraphicFramePr>
              <p:nvPr/>
            </p:nvGraphicFramePr>
            <p:xfrm>
              <a:off x="912" y="1680"/>
              <a:ext cx="82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501" name="" r:id="rId7" imgW="1307465" imgH="393700" progId="Equation.DSMT4">
                      <p:embed/>
                    </p:oleObj>
                  </mc:Choice>
                  <mc:Fallback>
                    <p:oleObj name="" r:id="rId7" imgW="1307465" imgH="393700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680"/>
                            <a:ext cx="822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8376" name="Rectangle 8"/>
              <p:cNvSpPr>
                <a:spLocks noChangeArrowheads="1"/>
              </p:cNvSpPr>
              <p:nvPr/>
            </p:nvSpPr>
            <p:spPr bwMode="auto">
              <a:xfrm>
                <a:off x="1638" y="1641"/>
                <a:ext cx="31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zh-CN" altLang="en-US"/>
                  <a:t>在</a:t>
                </a:r>
                <a:r>
                  <a:rPr lang="zh-CN" altLang="en-US">
                    <a:latin typeface="Times New Roman" panose="02020603050405020304" pitchFamily="18" charset="0"/>
                  </a:rPr>
                  <a:t> 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en-US"/>
                  <a:t>上可积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zh-CN" altLang="en-US"/>
                  <a:t>为常数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/>
                  <a:t>则</a:t>
                </a:r>
                <a:r>
                  <a:rPr lang="zh-CN" altLang="en-US" sz="1100"/>
                  <a:t>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4037" y="1650"/>
            <a:ext cx="8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02" name="" r:id="rId9" imgW="1409065" imgH="393700" progId="Equation.DSMT4">
                    <p:embed/>
                  </p:oleObj>
                </mc:Choice>
                <mc:Fallback>
                  <p:oleObj name="" r:id="rId9" imgW="1409065" imgH="3937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1650"/>
                          <a:ext cx="88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3" name="Rectangle 25"/>
            <p:cNvSpPr>
              <a:spLocks noChangeArrowheads="1"/>
            </p:cNvSpPr>
            <p:nvPr/>
          </p:nvSpPr>
          <p:spPr bwMode="auto">
            <a:xfrm>
              <a:off x="4870" y="1584"/>
              <a:ext cx="5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</a:t>
              </a:r>
              <a:r>
                <a:rPr lang="zh-CN" altLang="en-US" sz="10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D 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576263" y="5408613"/>
            <a:ext cx="6227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在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>
                <a:latin typeface="Times New Roman" panose="02020603050405020304" pitchFamily="18" charset="0"/>
              </a:rPr>
              <a:t>上也可积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1026"/>
          <p:cNvGraphicFramePr>
            <a:graphicFrameLocks noChangeAspect="1"/>
          </p:cNvGraphicFramePr>
          <p:nvPr/>
        </p:nvGraphicFramePr>
        <p:xfrm>
          <a:off x="765175" y="576263"/>
          <a:ext cx="76596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0" name="Equation" r:id="rId1" imgW="8204200" imgH="800100" progId="Equation.DSMT4">
                  <p:embed/>
                </p:oleObj>
              </mc:Choice>
              <mc:Fallback>
                <p:oleObj name="Equation" r:id="rId1" imgW="8204200" imgH="800100" progId="Equation.DSMT4">
                  <p:embed/>
                  <p:pic>
                    <p:nvPicPr>
                      <p:cNvPr id="0" name="Picture 1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576263"/>
                        <a:ext cx="765968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4" name="Group 1044"/>
          <p:cNvGrpSpPr/>
          <p:nvPr/>
        </p:nvGrpSpPr>
        <p:grpSpPr bwMode="auto">
          <a:xfrm>
            <a:off x="600075" y="1473200"/>
            <a:ext cx="8191500" cy="609600"/>
            <a:chOff x="432" y="951"/>
            <a:chExt cx="5160" cy="384"/>
          </a:xfrm>
        </p:grpSpPr>
        <p:sp>
          <p:nvSpPr>
            <p:cNvPr id="57348" name="Rectangle 1028"/>
            <p:cNvSpPr>
              <a:spLocks noChangeArrowheads="1"/>
            </p:cNvSpPr>
            <p:nvPr/>
          </p:nvSpPr>
          <p:spPr bwMode="auto">
            <a:xfrm>
              <a:off x="432" y="96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49" name="Object 1029"/>
            <p:cNvGraphicFramePr>
              <a:graphicFrameLocks noChangeAspect="1"/>
            </p:cNvGraphicFramePr>
            <p:nvPr/>
          </p:nvGraphicFramePr>
          <p:xfrm>
            <a:off x="912" y="1026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1" name="" r:id="rId3" imgW="1307465" imgH="393700" progId="Equation.DSMT4">
                    <p:embed/>
                  </p:oleObj>
                </mc:Choice>
                <mc:Fallback>
                  <p:oleObj name="" r:id="rId3" imgW="1307465" imgH="393700" progId="Equation.DSMT4">
                    <p:embed/>
                    <p:pic>
                      <p:nvPicPr>
                        <p:cNvPr id="0" name="Picture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26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1" name="Rectangle 1031"/>
            <p:cNvSpPr>
              <a:spLocks noChangeArrowheads="1"/>
            </p:cNvSpPr>
            <p:nvPr/>
          </p:nvSpPr>
          <p:spPr bwMode="auto">
            <a:xfrm>
              <a:off x="1662" y="951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2" name="Object 1032"/>
            <p:cNvGraphicFramePr>
              <a:graphicFrameLocks noChangeAspect="1"/>
            </p:cNvGraphicFramePr>
            <p:nvPr/>
          </p:nvGraphicFramePr>
          <p:xfrm>
            <a:off x="1968" y="1044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2" name="" r:id="rId5" imgW="393700" imgH="431800" progId="Equation.DSMT4">
                    <p:embed/>
                  </p:oleObj>
                </mc:Choice>
                <mc:Fallback>
                  <p:oleObj name="" r:id="rId5" imgW="393700" imgH="431800" progId="Equation.DSMT4">
                    <p:embed/>
                    <p:pic>
                      <p:nvPicPr>
                        <p:cNvPr id="0" name="Picture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044"/>
                          <a:ext cx="2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4" name="Rectangle 1034"/>
            <p:cNvSpPr>
              <a:spLocks noChangeArrowheads="1"/>
            </p:cNvSpPr>
            <p:nvPr/>
          </p:nvSpPr>
          <p:spPr bwMode="auto">
            <a:xfrm>
              <a:off x="2163" y="963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和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5" name="Object 1035"/>
            <p:cNvGraphicFramePr>
              <a:graphicFrameLocks noChangeAspect="1"/>
            </p:cNvGraphicFramePr>
            <p:nvPr/>
          </p:nvGraphicFramePr>
          <p:xfrm>
            <a:off x="2487" y="1038"/>
            <a:ext cx="2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3" name="" r:id="rId7" imgW="406400" imgH="431800" progId="Equation.DSMT4">
                    <p:embed/>
                  </p:oleObj>
                </mc:Choice>
                <mc:Fallback>
                  <p:oleObj name="" r:id="rId7" imgW="406400" imgH="431800" progId="Equation.DSMT4">
                    <p:embed/>
                    <p:pic>
                      <p:nvPicPr>
                        <p:cNvPr id="0" name="Picture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1038"/>
                          <a:ext cx="2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7" name="Rectangle 1037"/>
            <p:cNvSpPr>
              <a:spLocks noChangeArrowheads="1"/>
            </p:cNvSpPr>
            <p:nvPr/>
          </p:nvSpPr>
          <p:spPr bwMode="auto">
            <a:xfrm>
              <a:off x="2676" y="990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上都可积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且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8" name="Object 1038"/>
            <p:cNvGraphicFramePr>
              <a:graphicFrameLocks noChangeAspect="1"/>
            </p:cNvGraphicFramePr>
            <p:nvPr/>
          </p:nvGraphicFramePr>
          <p:xfrm>
            <a:off x="3993" y="1047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4" name="" r:id="rId9" imgW="393700" imgH="431800" progId="Equation.DSMT4">
                    <p:embed/>
                  </p:oleObj>
                </mc:Choice>
                <mc:Fallback>
                  <p:oleObj name="" r:id="rId9" imgW="393700" imgH="431800" progId="Equation.DSMT4">
                    <p:embed/>
                    <p:pic>
                      <p:nvPicPr>
                        <p:cNvPr id="0" name="Picture 1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1047"/>
                          <a:ext cx="24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0" name="Rectangle 1040"/>
            <p:cNvSpPr>
              <a:spLocks noChangeArrowheads="1"/>
            </p:cNvSpPr>
            <p:nvPr/>
          </p:nvSpPr>
          <p:spPr bwMode="auto">
            <a:xfrm>
              <a:off x="4164" y="969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与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61" name="Object 1041"/>
            <p:cNvGraphicFramePr>
              <a:graphicFrameLocks noChangeAspect="1"/>
            </p:cNvGraphicFramePr>
            <p:nvPr/>
          </p:nvGraphicFramePr>
          <p:xfrm>
            <a:off x="4440" y="1065"/>
            <a:ext cx="2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5" name="" r:id="rId11" imgW="406400" imgH="431800" progId="Equation.DSMT4">
                    <p:embed/>
                  </p:oleObj>
                </mc:Choice>
                <mc:Fallback>
                  <p:oleObj name="" r:id="rId11" imgW="406400" imgH="431800" progId="Equation.DSMT4">
                    <p:embed/>
                    <p:pic>
                      <p:nvPicPr>
                        <p:cNvPr id="0" name="Picture 1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1065"/>
                          <a:ext cx="2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3" name="Rectangle 1043"/>
            <p:cNvSpPr>
              <a:spLocks noChangeArrowheads="1"/>
            </p:cNvSpPr>
            <p:nvPr/>
          </p:nvSpPr>
          <p:spPr bwMode="auto">
            <a:xfrm>
              <a:off x="4632" y="978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无公共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7372" name="Group 1052"/>
          <p:cNvGrpSpPr/>
          <p:nvPr/>
        </p:nvGrpSpPr>
        <p:grpSpPr bwMode="auto">
          <a:xfrm>
            <a:off x="539750" y="2197100"/>
            <a:ext cx="6553200" cy="547688"/>
            <a:chOff x="624" y="1365"/>
            <a:chExt cx="4128" cy="345"/>
          </a:xfrm>
        </p:grpSpPr>
        <p:sp>
          <p:nvSpPr>
            <p:cNvPr id="57365" name="Rectangle 1045"/>
            <p:cNvSpPr>
              <a:spLocks noChangeArrowheads="1"/>
            </p:cNvSpPr>
            <p:nvPr/>
          </p:nvSpPr>
          <p:spPr bwMode="auto">
            <a:xfrm>
              <a:off x="624" y="1383"/>
              <a:ext cx="10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内点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则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66" name="Object 1046"/>
            <p:cNvGraphicFramePr>
              <a:graphicFrameLocks noChangeAspect="1"/>
            </p:cNvGraphicFramePr>
            <p:nvPr/>
          </p:nvGraphicFramePr>
          <p:xfrm>
            <a:off x="1440" y="1440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6" name="" r:id="rId13" imgW="1307465" imgH="393700" progId="Equation.DSMT4">
                    <p:embed/>
                  </p:oleObj>
                </mc:Choice>
                <mc:Fallback>
                  <p:oleObj name="" r:id="rId13" imgW="1307465" imgH="393700" progId="Equation.DSMT4">
                    <p:embed/>
                    <p:pic>
                      <p:nvPicPr>
                        <p:cNvPr id="0" name="Picture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440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8" name="Rectangle 1048"/>
            <p:cNvSpPr>
              <a:spLocks noChangeArrowheads="1"/>
            </p:cNvSpPr>
            <p:nvPr/>
          </p:nvSpPr>
          <p:spPr bwMode="auto">
            <a:xfrm>
              <a:off x="2172" y="1365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69" name="Object 1049"/>
            <p:cNvGraphicFramePr>
              <a:graphicFrameLocks noChangeAspect="1"/>
            </p:cNvGraphicFramePr>
            <p:nvPr/>
          </p:nvGraphicFramePr>
          <p:xfrm>
            <a:off x="2478" y="1431"/>
            <a:ext cx="7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87" name="" r:id="rId14" imgW="1180465" imgH="431800" progId="Equation.DSMT4">
                    <p:embed/>
                  </p:oleObj>
                </mc:Choice>
                <mc:Fallback>
                  <p:oleObj name="" r:id="rId14" imgW="1180465" imgH="431800" progId="Equation.DSMT4">
                    <p:embed/>
                    <p:pic>
                      <p:nvPicPr>
                        <p:cNvPr id="0" name="Picture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1431"/>
                          <a:ext cx="7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71" name="Rectangle 1051"/>
            <p:cNvSpPr>
              <a:spLocks noChangeArrowheads="1"/>
            </p:cNvSpPr>
            <p:nvPr/>
          </p:nvSpPr>
          <p:spPr bwMode="auto">
            <a:xfrm>
              <a:off x="3168" y="1383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上也可积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且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7373" name="Object 1053"/>
          <p:cNvGraphicFramePr>
            <a:graphicFrameLocks noChangeAspect="1"/>
          </p:cNvGraphicFramePr>
          <p:nvPr/>
        </p:nvGraphicFramePr>
        <p:xfrm>
          <a:off x="2514600" y="4714875"/>
          <a:ext cx="4581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8" name="Equation" r:id="rId16" imgW="4584700" imgH="393700" progId="Equation.DSMT4">
                  <p:embed/>
                </p:oleObj>
              </mc:Choice>
              <mc:Fallback>
                <p:oleObj name="Equation" r:id="rId16" imgW="4584700" imgH="393700" progId="Equation.DSMT4">
                  <p:embed/>
                  <p:pic>
                    <p:nvPicPr>
                      <p:cNvPr id="0" name="Picture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714875"/>
                        <a:ext cx="4581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1055"/>
          <p:cNvGraphicFramePr>
            <a:graphicFrameLocks noChangeAspect="1"/>
          </p:cNvGraphicFramePr>
          <p:nvPr/>
        </p:nvGraphicFramePr>
        <p:xfrm>
          <a:off x="914400" y="2941638"/>
          <a:ext cx="72675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89" name="" r:id="rId18" imgW="7264400" imgH="850900" progId="Equation.DSMT4">
                  <p:embed/>
                </p:oleObj>
              </mc:Choice>
              <mc:Fallback>
                <p:oleObj name="" r:id="rId18" imgW="7264400" imgH="850900" progId="Equation.DSMT4">
                  <p:embed/>
                  <p:pic>
                    <p:nvPicPr>
                      <p:cNvPr id="0" name="Picture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41638"/>
                        <a:ext cx="72675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5" name="Group 1065"/>
          <p:cNvGrpSpPr/>
          <p:nvPr/>
        </p:nvGrpSpPr>
        <p:grpSpPr bwMode="auto">
          <a:xfrm>
            <a:off x="592138" y="3925888"/>
            <a:ext cx="6200775" cy="547687"/>
            <a:chOff x="432" y="2304"/>
            <a:chExt cx="3906" cy="345"/>
          </a:xfrm>
        </p:grpSpPr>
        <p:sp>
          <p:nvSpPr>
            <p:cNvPr id="57377" name="Rectangle 1057"/>
            <p:cNvSpPr>
              <a:spLocks noChangeArrowheads="1"/>
            </p:cNvSpPr>
            <p:nvPr/>
          </p:nvSpPr>
          <p:spPr bwMode="auto">
            <a:xfrm>
              <a:off x="432" y="230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78" name="Object 1058"/>
            <p:cNvGraphicFramePr>
              <a:graphicFrameLocks noChangeAspect="1"/>
            </p:cNvGraphicFramePr>
            <p:nvPr/>
          </p:nvGraphicFramePr>
          <p:xfrm>
            <a:off x="912" y="2370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90" name="" r:id="rId20" imgW="1307465" imgH="393700" progId="Equation.DSMT4">
                    <p:embed/>
                  </p:oleObj>
                </mc:Choice>
                <mc:Fallback>
                  <p:oleObj name="" r:id="rId20" imgW="1307465" imgH="393700" progId="Equation.DSMT4">
                    <p:embed/>
                    <p:pic>
                      <p:nvPicPr>
                        <p:cNvPr id="0" name="Picture 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70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0" name="Rectangle 1060"/>
            <p:cNvSpPr>
              <a:spLocks noChangeArrowheads="1"/>
            </p:cNvSpPr>
            <p:nvPr/>
          </p:nvSpPr>
          <p:spPr bwMode="auto">
            <a:xfrm>
              <a:off x="1662" y="230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与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81" name="Object 1061"/>
            <p:cNvGraphicFramePr>
              <a:graphicFrameLocks noChangeAspect="1"/>
            </p:cNvGraphicFramePr>
            <p:nvPr/>
          </p:nvGraphicFramePr>
          <p:xfrm>
            <a:off x="1953" y="2370"/>
            <a:ext cx="7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91" name="" r:id="rId21" imgW="1256665" imgH="393700" progId="Equation.DSMT4">
                    <p:embed/>
                  </p:oleObj>
                </mc:Choice>
                <mc:Fallback>
                  <p:oleObj name="" r:id="rId21" imgW="1256665" imgH="393700" progId="Equation.DSMT4">
                    <p:embed/>
                    <p:pic>
                      <p:nvPicPr>
                        <p:cNvPr id="0" name="Picture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2370"/>
                          <a:ext cx="7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83" name="Rectangle 1063"/>
            <p:cNvSpPr>
              <a:spLocks noChangeArrowheads="1"/>
            </p:cNvSpPr>
            <p:nvPr/>
          </p:nvSpPr>
          <p:spPr bwMode="auto">
            <a:xfrm>
              <a:off x="2658" y="2322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000">
                  <a:latin typeface="Times New Roman" panose="02020603050405020304" pitchFamily="18" charset="0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且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7384" name="Rectangle 1064"/>
          <p:cNvSpPr>
            <a:spLocks noChangeArrowheads="1"/>
          </p:cNvSpPr>
          <p:nvPr/>
        </p:nvSpPr>
        <p:spPr bwMode="auto">
          <a:xfrm>
            <a:off x="576263" y="5214938"/>
            <a:ext cx="161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则有  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2354263" y="576263"/>
          <a:ext cx="44862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4" name="" r:id="rId1" imgW="4483100" imgH="800100" progId="Equation.DSMT4">
                  <p:embed/>
                </p:oleObj>
              </mc:Choice>
              <mc:Fallback>
                <p:oleObj name="" r:id="rId1" imgW="4483100" imgH="8001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576263"/>
                        <a:ext cx="44862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3" name="Group 23"/>
          <p:cNvGrpSpPr/>
          <p:nvPr/>
        </p:nvGrpSpPr>
        <p:grpSpPr bwMode="auto">
          <a:xfrm>
            <a:off x="576263" y="1466850"/>
            <a:ext cx="8172450" cy="561975"/>
            <a:chOff x="363" y="924"/>
            <a:chExt cx="5148" cy="354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363" y="924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25" name="Object 5"/>
            <p:cNvGraphicFramePr>
              <a:graphicFrameLocks noChangeAspect="1"/>
            </p:cNvGraphicFramePr>
            <p:nvPr/>
          </p:nvGraphicFramePr>
          <p:xfrm>
            <a:off x="843" y="984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5" name="" r:id="rId3" imgW="1307465" imgH="393700" progId="Equation.DSMT4">
                    <p:embed/>
                  </p:oleObj>
                </mc:Choice>
                <mc:Fallback>
                  <p:oleObj name="" r:id="rId3" imgW="1307465" imgH="3937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3" y="984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1572" y="933"/>
              <a:ext cx="21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则函数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3610" y="996"/>
            <a:ext cx="9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6" name="" r:id="rId5" imgW="1548765" imgH="393700" progId="Equation.DSMT4">
                    <p:embed/>
                  </p:oleObj>
                </mc:Choice>
                <mc:Fallback>
                  <p:oleObj name="" r:id="rId5" imgW="1548765" imgH="3937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996"/>
                          <a:ext cx="9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4513" y="951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576263" y="2168525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也可积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/>
              <a:t>且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2243138" y="2860675"/>
          <a:ext cx="4657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7" name="Equation" r:id="rId7" imgW="4660900" imgH="1003300" progId="Equation.DSMT4">
                  <p:embed/>
                </p:oleObj>
              </mc:Choice>
              <mc:Fallback>
                <p:oleObj name="Equation" r:id="rId7" imgW="4660900" imgH="10033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860675"/>
                        <a:ext cx="46577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9" name="Group 19"/>
          <p:cNvGrpSpPr/>
          <p:nvPr/>
        </p:nvGrpSpPr>
        <p:grpSpPr bwMode="auto">
          <a:xfrm>
            <a:off x="582613" y="4013200"/>
            <a:ext cx="4643437" cy="533400"/>
            <a:chOff x="471" y="2265"/>
            <a:chExt cx="2925" cy="336"/>
          </a:xfrm>
        </p:grpSpPr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471" y="2265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6335" name="Object 15"/>
            <p:cNvGraphicFramePr>
              <a:graphicFrameLocks noChangeAspect="1"/>
            </p:cNvGraphicFramePr>
            <p:nvPr/>
          </p:nvGraphicFramePr>
          <p:xfrm>
            <a:off x="972" y="2319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88" name="" r:id="rId9" imgW="1307465" imgH="393700" progId="Equation.DSMT4">
                    <p:embed/>
                  </p:oleObj>
                </mc:Choice>
                <mc:Fallback>
                  <p:oleObj name="" r:id="rId9" imgW="1307465" imgH="3937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2319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1716" y="2274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上可积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且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6340" name="Object 20"/>
          <p:cNvGraphicFramePr>
            <a:graphicFrameLocks noChangeAspect="1"/>
          </p:cNvGraphicFramePr>
          <p:nvPr/>
        </p:nvGraphicFramePr>
        <p:xfrm>
          <a:off x="2362200" y="4829175"/>
          <a:ext cx="4676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89" name="" r:id="rId10" imgW="4673600" imgH="393700" progId="Equation.DSMT4">
                  <p:embed/>
                </p:oleObj>
              </mc:Choice>
              <mc:Fallback>
                <p:oleObj name="" r:id="rId10" imgW="4673600" imgH="393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29175"/>
                        <a:ext cx="46767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576263" y="5338763"/>
            <a:ext cx="172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则有 </a:t>
            </a:r>
            <a:r>
              <a:rPr lang="zh-CN" altLang="en-US" sz="1100"/>
              <a:t>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16" name="Group 1096"/>
          <p:cNvGrpSpPr/>
          <p:nvPr/>
        </p:nvGrpSpPr>
        <p:grpSpPr bwMode="auto">
          <a:xfrm>
            <a:off x="582613" y="419100"/>
            <a:ext cx="4613275" cy="563563"/>
            <a:chOff x="385" y="336"/>
            <a:chExt cx="2906" cy="355"/>
          </a:xfrm>
        </p:grpSpPr>
        <p:sp>
          <p:nvSpPr>
            <p:cNvPr id="82948" name="Rectangle 1028"/>
            <p:cNvSpPr>
              <a:spLocks noChangeArrowheads="1"/>
            </p:cNvSpPr>
            <p:nvPr/>
          </p:nvSpPr>
          <p:spPr bwMode="auto">
            <a:xfrm>
              <a:off x="385" y="33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(iii)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47" name="Object 1027"/>
            <p:cNvGraphicFramePr>
              <a:graphicFrameLocks noChangeAspect="1"/>
            </p:cNvGraphicFramePr>
            <p:nvPr/>
          </p:nvGraphicFramePr>
          <p:xfrm>
            <a:off x="839" y="391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0" name="Equation" r:id="rId1" imgW="355600" imgH="431800" progId="Equation.DSMT4">
                    <p:embed/>
                  </p:oleObj>
                </mc:Choice>
                <mc:Fallback>
                  <p:oleObj name="Equation" r:id="rId1" imgW="355600" imgH="431800" progId="Equation.DSMT4">
                    <p:embed/>
                    <p:pic>
                      <p:nvPicPr>
                        <p:cNvPr id="0" name="Picture 1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91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49" name="Rectangle 1029"/>
            <p:cNvSpPr>
              <a:spLocks noChangeArrowheads="1"/>
            </p:cNvSpPr>
            <p:nvPr/>
          </p:nvSpPr>
          <p:spPr bwMode="auto">
            <a:xfrm>
              <a:off x="1013" y="364"/>
              <a:ext cx="2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上含有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边界</a:t>
              </a:r>
              <a:r>
                <a:rPr lang="zh-CN" altLang="en-US" dirty="0">
                  <a:solidFill>
                    <a:srgbClr val="FF0000"/>
                  </a:solidFill>
                </a:rPr>
                <a:t>点</a:t>
              </a:r>
              <a:r>
                <a:rPr lang="en-US" altLang="zh-CN" dirty="0"/>
                <a:t>.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2950" name="Rectangle 1030"/>
          <p:cNvSpPr>
            <a:spLocks noChangeArrowheads="1"/>
          </p:cNvSpPr>
          <p:nvPr/>
        </p:nvSpPr>
        <p:spPr bwMode="auto">
          <a:xfrm>
            <a:off x="592138" y="1009650"/>
            <a:ext cx="448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将所有属于第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/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/>
              <a:t>类小矩形</a:t>
            </a:r>
            <a:endParaRPr lang="zh-CN" altLang="en-US"/>
          </a:p>
        </p:txBody>
      </p:sp>
      <p:sp>
        <p:nvSpPr>
          <p:cNvPr id="82951" name="Rectangle 1031"/>
          <p:cNvSpPr>
            <a:spLocks noChangeArrowheads="1"/>
          </p:cNvSpPr>
          <p:nvPr/>
        </p:nvSpPr>
        <p:spPr bwMode="auto">
          <a:xfrm>
            <a:off x="585788" y="1619250"/>
            <a:ext cx="423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(</a:t>
            </a:r>
            <a:r>
              <a:rPr lang="zh-CN" altLang="en-US"/>
              <a:t>图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21-1 </a:t>
            </a:r>
            <a:r>
              <a:rPr lang="zh-CN" altLang="en-US"/>
              <a:t>中紫色部分</a:t>
            </a:r>
            <a:r>
              <a:rPr lang="en-US" altLang="zh-CN"/>
              <a:t>)</a:t>
            </a:r>
            <a:r>
              <a:rPr lang="zh-CN" altLang="en-US"/>
              <a:t>的面</a:t>
            </a:r>
            <a:endParaRPr lang="zh-CN" altLang="en-US"/>
          </a:p>
        </p:txBody>
      </p:sp>
      <p:sp>
        <p:nvSpPr>
          <p:cNvPr id="82952" name="Rectangle 1032"/>
          <p:cNvSpPr>
            <a:spLocks noChangeArrowheads="1"/>
          </p:cNvSpPr>
          <p:nvPr/>
        </p:nvSpPr>
        <p:spPr bwMode="auto">
          <a:xfrm>
            <a:off x="595313" y="2205038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积加起来</a:t>
            </a:r>
            <a:r>
              <a:rPr lang="en-US" altLang="zh-CN"/>
              <a:t>,</a:t>
            </a:r>
            <a:r>
              <a:rPr lang="zh-CN" altLang="en-US"/>
              <a:t>记这个和数为 </a:t>
            </a:r>
            <a:endParaRPr lang="zh-CN" altLang="en-US"/>
          </a:p>
        </p:txBody>
      </p:sp>
      <p:grpSp>
        <p:nvGrpSpPr>
          <p:cNvPr id="83028" name="Group 1108"/>
          <p:cNvGrpSpPr/>
          <p:nvPr/>
        </p:nvGrpSpPr>
        <p:grpSpPr bwMode="auto">
          <a:xfrm>
            <a:off x="611188" y="3465513"/>
            <a:ext cx="4476750" cy="542925"/>
            <a:chOff x="396" y="2205"/>
            <a:chExt cx="2820" cy="342"/>
          </a:xfrm>
        </p:grpSpPr>
        <p:graphicFrame>
          <p:nvGraphicFramePr>
            <p:cNvPr id="82956" name="Object 1036"/>
            <p:cNvGraphicFramePr>
              <a:graphicFrameLocks noChangeAspect="1"/>
            </p:cNvGraphicFramePr>
            <p:nvPr/>
          </p:nvGraphicFramePr>
          <p:xfrm>
            <a:off x="725" y="2259"/>
            <a:ext cx="2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1" name="Equation" r:id="rId3" imgW="444500" imgH="431800" progId="Equation.DSMT4">
                    <p:embed/>
                  </p:oleObj>
                </mc:Choice>
                <mc:Fallback>
                  <p:oleObj name="Equation" r:id="rId3" imgW="444500" imgH="431800" progId="Equation.DSMT4">
                    <p:embed/>
                    <p:pic>
                      <p:nvPicPr>
                        <p:cNvPr id="0" name="Picture 1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259"/>
                          <a:ext cx="28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9" name="Rectangle 1039"/>
            <p:cNvSpPr>
              <a:spLocks noChangeArrowheads="1"/>
            </p:cNvSpPr>
            <p:nvPr/>
          </p:nvSpPr>
          <p:spPr bwMode="auto">
            <a:xfrm>
              <a:off x="396" y="222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里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2960" name="Rectangle 1040"/>
            <p:cNvSpPr>
              <a:spLocks noChangeArrowheads="1"/>
            </p:cNvSpPr>
            <p:nvPr/>
          </p:nvSpPr>
          <p:spPr bwMode="auto">
            <a:xfrm>
              <a:off x="961" y="2205"/>
              <a:ext cx="2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表</a:t>
              </a:r>
              <a:r>
                <a:rPr lang="zh-CN" altLang="en-US"/>
                <a:t>示包含</a:t>
              </a:r>
              <a:r>
                <a:rPr lang="en-US" altLang="zh-CN" i="1"/>
                <a:t>P </a:t>
              </a:r>
              <a:r>
                <a:rPr lang="zh-CN" altLang="en-US"/>
                <a:t>的那个矩 </a:t>
              </a:r>
              <a:endParaRPr lang="zh-CN" altLang="en-US"/>
            </a:p>
          </p:txBody>
        </p:sp>
      </p:grpSp>
      <p:sp>
        <p:nvSpPr>
          <p:cNvPr id="82961" name="Rectangle 1041"/>
          <p:cNvSpPr>
            <a:spLocks noChangeArrowheads="1"/>
          </p:cNvSpPr>
          <p:nvPr/>
        </p:nvSpPr>
        <p:spPr bwMode="auto">
          <a:xfrm>
            <a:off x="595313" y="4109572"/>
            <a:ext cx="81836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形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的面积</a:t>
            </a:r>
            <a:r>
              <a:rPr lang="en-US" altLang="zh-CN" dirty="0"/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; </a:t>
            </a:r>
            <a:r>
              <a:rPr lang="zh-CN" altLang="en-US" dirty="0">
                <a:latin typeface="Times New Roman" panose="02020603050405020304" pitchFamily="18" charset="0"/>
              </a:rPr>
              <a:t>将所有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第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类与第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(iii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dirty="0"/>
              <a:t>类小矩形的 </a:t>
            </a:r>
            <a:endParaRPr lang="zh-CN" altLang="en-US" dirty="0"/>
          </a:p>
        </p:txBody>
      </p:sp>
      <p:sp>
        <p:nvSpPr>
          <p:cNvPr id="82962" name="Rectangle 1042"/>
          <p:cNvSpPr>
            <a:spLocks noChangeArrowheads="1"/>
          </p:cNvSpPr>
          <p:nvPr/>
        </p:nvSpPr>
        <p:spPr bwMode="auto">
          <a:xfrm>
            <a:off x="582613" y="4746625"/>
            <a:ext cx="7697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面积加起</a:t>
            </a:r>
            <a:r>
              <a:rPr lang="zh-CN" altLang="en-US"/>
              <a:t>来</a:t>
            </a:r>
            <a:r>
              <a:rPr lang="en-US" altLang="zh-CN"/>
              <a:t>(</a:t>
            </a:r>
            <a:r>
              <a:rPr lang="zh-CN" altLang="en-US">
                <a:latin typeface="Times New Roman" panose="02020603050405020304" pitchFamily="18" charset="0"/>
              </a:rPr>
              <a:t>图 </a:t>
            </a:r>
            <a:r>
              <a:rPr lang="en-US" altLang="zh-CN">
                <a:latin typeface="Times New Roman" panose="02020603050405020304" pitchFamily="18" charset="0"/>
              </a:rPr>
              <a:t>21-1</a:t>
            </a:r>
            <a:r>
              <a:rPr lang="zh-CN" altLang="en-US">
                <a:latin typeface="Times New Roman" panose="02020603050405020304" pitchFamily="18" charset="0"/>
              </a:rPr>
              <a:t>中着色部分</a:t>
            </a:r>
            <a:r>
              <a:rPr lang="en-US" altLang="zh-CN"/>
              <a:t>),</a:t>
            </a:r>
            <a:r>
              <a:rPr lang="zh-CN" altLang="en-US"/>
              <a:t>记这个和数为</a:t>
            </a:r>
            <a:endParaRPr lang="zh-CN" altLang="en-US"/>
          </a:p>
        </p:txBody>
      </p:sp>
      <p:grpSp>
        <p:nvGrpSpPr>
          <p:cNvPr id="83029" name="Group 1109"/>
          <p:cNvGrpSpPr/>
          <p:nvPr/>
        </p:nvGrpSpPr>
        <p:grpSpPr bwMode="auto">
          <a:xfrm>
            <a:off x="719138" y="5440363"/>
            <a:ext cx="4110037" cy="519112"/>
            <a:chOff x="476" y="3427"/>
            <a:chExt cx="2589" cy="327"/>
          </a:xfrm>
        </p:grpSpPr>
        <p:graphicFrame>
          <p:nvGraphicFramePr>
            <p:cNvPr id="82964" name="Object 1044"/>
            <p:cNvGraphicFramePr>
              <a:graphicFrameLocks noChangeAspect="1"/>
            </p:cNvGraphicFramePr>
            <p:nvPr/>
          </p:nvGraphicFramePr>
          <p:xfrm>
            <a:off x="476" y="3469"/>
            <a:ext cx="7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2" name="Equation" r:id="rId5" imgW="1155700" imgH="431800" progId="Equation.DSMT4">
                    <p:embed/>
                  </p:oleObj>
                </mc:Choice>
                <mc:Fallback>
                  <p:oleObj name="Equation" r:id="rId5" imgW="1155700" imgH="431800" progId="Equation.DSMT4">
                    <p:embed/>
                    <p:pic>
                      <p:nvPicPr>
                        <p:cNvPr id="0" name="Picture 1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469"/>
                          <a:ext cx="7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3" name="Object 1043"/>
            <p:cNvGraphicFramePr>
              <a:graphicFrameLocks noChangeAspect="1"/>
            </p:cNvGraphicFramePr>
            <p:nvPr/>
          </p:nvGraphicFramePr>
          <p:xfrm>
            <a:off x="1715" y="3478"/>
            <a:ext cx="13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3" name="Equation" r:id="rId7" imgW="2146300" imgH="431800" progId="Equation.DSMT4">
                    <p:embed/>
                  </p:oleObj>
                </mc:Choice>
                <mc:Fallback>
                  <p:oleObj name="Equation" r:id="rId7" imgW="2146300" imgH="431800" progId="Equation.DSMT4">
                    <p:embed/>
                    <p:pic>
                      <p:nvPicPr>
                        <p:cNvPr id="0" name="Picture 1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5" y="3478"/>
                          <a:ext cx="13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6" name="Rectangle 1046"/>
            <p:cNvSpPr>
              <a:spLocks noChangeArrowheads="1"/>
            </p:cNvSpPr>
            <p:nvPr/>
          </p:nvSpPr>
          <p:spPr bwMode="auto">
            <a:xfrm>
              <a:off x="1144" y="3427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3025" name="Group 1105"/>
          <p:cNvGrpSpPr/>
          <p:nvPr/>
        </p:nvGrpSpPr>
        <p:grpSpPr bwMode="auto">
          <a:xfrm>
            <a:off x="5003800" y="944563"/>
            <a:ext cx="3287713" cy="2879725"/>
            <a:chOff x="3152" y="709"/>
            <a:chExt cx="2071" cy="1814"/>
          </a:xfrm>
        </p:grpSpPr>
        <p:grpSp>
          <p:nvGrpSpPr>
            <p:cNvPr id="83024" name="Group 1104"/>
            <p:cNvGrpSpPr/>
            <p:nvPr/>
          </p:nvGrpSpPr>
          <p:grpSpPr bwMode="auto">
            <a:xfrm>
              <a:off x="3152" y="709"/>
              <a:ext cx="2071" cy="1556"/>
              <a:chOff x="3152" y="709"/>
              <a:chExt cx="2071" cy="1556"/>
            </a:xfrm>
          </p:grpSpPr>
          <p:sp>
            <p:nvSpPr>
              <p:cNvPr id="83022" name="Freeform 1102"/>
              <p:cNvSpPr/>
              <p:nvPr/>
            </p:nvSpPr>
            <p:spPr bwMode="auto">
              <a:xfrm>
                <a:off x="4756" y="896"/>
                <a:ext cx="205" cy="136"/>
              </a:xfrm>
              <a:custGeom>
                <a:avLst/>
                <a:gdLst>
                  <a:gd name="T0" fmla="*/ 0 w 205"/>
                  <a:gd name="T1" fmla="*/ 0 h 136"/>
                  <a:gd name="T2" fmla="*/ 205 w 205"/>
                  <a:gd name="T3" fmla="*/ 0 h 136"/>
                  <a:gd name="T4" fmla="*/ 205 w 205"/>
                  <a:gd name="T5" fmla="*/ 136 h 136"/>
                  <a:gd name="T6" fmla="*/ 0 w 205"/>
                  <a:gd name="T7" fmla="*/ 136 h 136"/>
                  <a:gd name="T8" fmla="*/ 0 w 205"/>
                  <a:gd name="T9" fmla="*/ 0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136">
                    <a:moveTo>
                      <a:pt x="0" y="0"/>
                    </a:moveTo>
                    <a:lnTo>
                      <a:pt x="205" y="0"/>
                    </a:lnTo>
                    <a:lnTo>
                      <a:pt x="205" y="136"/>
                    </a:lnTo>
                    <a:lnTo>
                      <a:pt x="0" y="1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1" name="Freeform 1101"/>
              <p:cNvSpPr/>
              <p:nvPr/>
            </p:nvSpPr>
            <p:spPr bwMode="auto">
              <a:xfrm>
                <a:off x="4194" y="1446"/>
                <a:ext cx="773" cy="363"/>
              </a:xfrm>
              <a:custGeom>
                <a:avLst/>
                <a:gdLst>
                  <a:gd name="T0" fmla="*/ 0 w 773"/>
                  <a:gd name="T1" fmla="*/ 354 h 363"/>
                  <a:gd name="T2" fmla="*/ 0 w 773"/>
                  <a:gd name="T3" fmla="*/ 204 h 363"/>
                  <a:gd name="T4" fmla="*/ 183 w 773"/>
                  <a:gd name="T5" fmla="*/ 204 h 363"/>
                  <a:gd name="T6" fmla="*/ 186 w 773"/>
                  <a:gd name="T7" fmla="*/ 114 h 363"/>
                  <a:gd name="T8" fmla="*/ 342 w 773"/>
                  <a:gd name="T9" fmla="*/ 114 h 363"/>
                  <a:gd name="T10" fmla="*/ 568 w 773"/>
                  <a:gd name="T11" fmla="*/ 114 h 363"/>
                  <a:gd name="T12" fmla="*/ 568 w 773"/>
                  <a:gd name="T13" fmla="*/ 0 h 363"/>
                  <a:gd name="T14" fmla="*/ 773 w 773"/>
                  <a:gd name="T15" fmla="*/ 0 h 363"/>
                  <a:gd name="T16" fmla="*/ 773 w 773"/>
                  <a:gd name="T17" fmla="*/ 363 h 363"/>
                  <a:gd name="T18" fmla="*/ 0 w 773"/>
                  <a:gd name="T19" fmla="*/ 354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73" h="363">
                    <a:moveTo>
                      <a:pt x="0" y="354"/>
                    </a:moveTo>
                    <a:lnTo>
                      <a:pt x="0" y="204"/>
                    </a:lnTo>
                    <a:lnTo>
                      <a:pt x="183" y="204"/>
                    </a:lnTo>
                    <a:lnTo>
                      <a:pt x="186" y="114"/>
                    </a:lnTo>
                    <a:lnTo>
                      <a:pt x="342" y="114"/>
                    </a:lnTo>
                    <a:lnTo>
                      <a:pt x="568" y="114"/>
                    </a:lnTo>
                    <a:lnTo>
                      <a:pt x="568" y="0"/>
                    </a:lnTo>
                    <a:lnTo>
                      <a:pt x="773" y="0"/>
                    </a:lnTo>
                    <a:lnTo>
                      <a:pt x="773" y="363"/>
                    </a:lnTo>
                    <a:lnTo>
                      <a:pt x="0" y="354"/>
                    </a:lnTo>
                    <a:close/>
                  </a:path>
                </a:pathLst>
              </a:cu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0" name="Freeform 1100"/>
              <p:cNvSpPr/>
              <p:nvPr/>
            </p:nvSpPr>
            <p:spPr bwMode="auto">
              <a:xfrm>
                <a:off x="3548" y="894"/>
                <a:ext cx="394" cy="252"/>
              </a:xfrm>
              <a:custGeom>
                <a:avLst/>
                <a:gdLst>
                  <a:gd name="T0" fmla="*/ 4 w 394"/>
                  <a:gd name="T1" fmla="*/ 252 h 252"/>
                  <a:gd name="T2" fmla="*/ 0 w 394"/>
                  <a:gd name="T3" fmla="*/ 2 h 252"/>
                  <a:gd name="T4" fmla="*/ 388 w 394"/>
                  <a:gd name="T5" fmla="*/ 0 h 252"/>
                  <a:gd name="T6" fmla="*/ 394 w 394"/>
                  <a:gd name="T7" fmla="*/ 132 h 252"/>
                  <a:gd name="T8" fmla="*/ 220 w 394"/>
                  <a:gd name="T9" fmla="*/ 132 h 252"/>
                  <a:gd name="T10" fmla="*/ 226 w 394"/>
                  <a:gd name="T11" fmla="*/ 252 h 252"/>
                  <a:gd name="T12" fmla="*/ 4 w 394"/>
                  <a:gd name="T13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4" h="252">
                    <a:moveTo>
                      <a:pt x="4" y="252"/>
                    </a:moveTo>
                    <a:lnTo>
                      <a:pt x="0" y="2"/>
                    </a:lnTo>
                    <a:lnTo>
                      <a:pt x="388" y="0"/>
                    </a:lnTo>
                    <a:lnTo>
                      <a:pt x="394" y="132"/>
                    </a:lnTo>
                    <a:lnTo>
                      <a:pt x="220" y="132"/>
                    </a:lnTo>
                    <a:lnTo>
                      <a:pt x="226" y="252"/>
                    </a:lnTo>
                    <a:lnTo>
                      <a:pt x="4" y="252"/>
                    </a:lnTo>
                    <a:close/>
                  </a:path>
                </a:pathLst>
              </a:custGeom>
              <a:solidFill>
                <a:srgbClr val="00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4" name="Rectangle 1094"/>
              <p:cNvSpPr>
                <a:spLocks noChangeArrowheads="1"/>
              </p:cNvSpPr>
              <p:nvPr/>
            </p:nvSpPr>
            <p:spPr bwMode="auto">
              <a:xfrm>
                <a:off x="3946" y="1155"/>
                <a:ext cx="588" cy="298"/>
              </a:xfrm>
              <a:prstGeom prst="rect">
                <a:avLst/>
              </a:prstGeom>
              <a:solidFill>
                <a:srgbClr val="0000FF">
                  <a:alpha val="39000"/>
                </a:srgbClr>
              </a:solidFill>
              <a:ln w="19050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3" name="Rectangle 1093"/>
              <p:cNvSpPr>
                <a:spLocks noChangeArrowheads="1"/>
              </p:cNvSpPr>
              <p:nvPr/>
            </p:nvSpPr>
            <p:spPr bwMode="auto">
              <a:xfrm>
                <a:off x="3778" y="1453"/>
                <a:ext cx="168" cy="198"/>
              </a:xfrm>
              <a:prstGeom prst="rect">
                <a:avLst/>
              </a:prstGeom>
              <a:solidFill>
                <a:srgbClr val="0000FF">
                  <a:alpha val="39999"/>
                </a:srgbClr>
              </a:solidFill>
              <a:ln w="19050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2" name="Line 1092"/>
              <p:cNvSpPr>
                <a:spLocks noChangeShapeType="1"/>
              </p:cNvSpPr>
              <p:nvPr/>
            </p:nvSpPr>
            <p:spPr bwMode="auto">
              <a:xfrm flipV="1">
                <a:off x="3152" y="2067"/>
                <a:ext cx="207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1" name="Line 1091"/>
              <p:cNvSpPr>
                <a:spLocks noChangeShapeType="1"/>
              </p:cNvSpPr>
              <p:nvPr/>
            </p:nvSpPr>
            <p:spPr bwMode="auto">
              <a:xfrm flipV="1">
                <a:off x="3370" y="709"/>
                <a:ext cx="0" cy="15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3010" name="Object 1090"/>
              <p:cNvGraphicFramePr>
                <a:graphicFrameLocks noChangeAspect="1"/>
              </p:cNvGraphicFramePr>
              <p:nvPr/>
            </p:nvGraphicFramePr>
            <p:xfrm>
              <a:off x="3219" y="2067"/>
              <a:ext cx="152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34" name="Equation" r:id="rId9" imgW="241300" imgH="266700" progId="Equation.DSMT4">
                      <p:embed/>
                    </p:oleObj>
                  </mc:Choice>
                  <mc:Fallback>
                    <p:oleObj name="Equation" r:id="rId9" imgW="241300" imgH="266700" progId="Equation.DSMT4">
                      <p:embed/>
                      <p:pic>
                        <p:nvPicPr>
                          <p:cNvPr id="0" name="Picture 11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2067"/>
                            <a:ext cx="152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009" name="Object 1089"/>
              <p:cNvGraphicFramePr>
                <a:graphicFrameLocks noChangeAspect="1"/>
              </p:cNvGraphicFramePr>
              <p:nvPr/>
            </p:nvGraphicFramePr>
            <p:xfrm>
              <a:off x="3190" y="709"/>
              <a:ext cx="15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35" name="Equation" r:id="rId11" imgW="241300" imgH="292100" progId="Equation.DSMT4">
                      <p:embed/>
                    </p:oleObj>
                  </mc:Choice>
                  <mc:Fallback>
                    <p:oleObj name="Equation" r:id="rId11" imgW="241300" imgH="292100" progId="Equation.DSMT4">
                      <p:embed/>
                      <p:pic>
                        <p:nvPicPr>
                          <p:cNvPr id="0" name="Picture 11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0" y="709"/>
                            <a:ext cx="152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008" name="Object 1088"/>
              <p:cNvGraphicFramePr>
                <a:graphicFrameLocks noChangeAspect="1"/>
              </p:cNvGraphicFramePr>
              <p:nvPr/>
            </p:nvGraphicFramePr>
            <p:xfrm>
              <a:off x="5087" y="2094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236" name="Equation" r:id="rId13" imgW="215900" imgH="203200" progId="Equation.DSMT4">
                      <p:embed/>
                    </p:oleObj>
                  </mc:Choice>
                  <mc:Fallback>
                    <p:oleObj name="Equation" r:id="rId13" imgW="215900" imgH="203200" progId="Equation.DSMT4">
                      <p:embed/>
                      <p:pic>
                        <p:nvPicPr>
                          <p:cNvPr id="0" name="Picture 11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7" y="2094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83007" name="Picture 1087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0" y="1155"/>
                <a:ext cx="144" cy="1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3006" name="Line 1086"/>
              <p:cNvSpPr>
                <a:spLocks noChangeShapeType="1"/>
              </p:cNvSpPr>
              <p:nvPr/>
            </p:nvSpPr>
            <p:spPr bwMode="auto">
              <a:xfrm>
                <a:off x="3560" y="1651"/>
                <a:ext cx="140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5" name="Rectangle 1085"/>
              <p:cNvSpPr>
                <a:spLocks noChangeArrowheads="1"/>
              </p:cNvSpPr>
              <p:nvPr/>
            </p:nvSpPr>
            <p:spPr bwMode="auto">
              <a:xfrm>
                <a:off x="3560" y="893"/>
                <a:ext cx="1406" cy="918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4" name="Line 1084"/>
              <p:cNvSpPr>
                <a:spLocks noChangeShapeType="1"/>
              </p:cNvSpPr>
              <p:nvPr/>
            </p:nvSpPr>
            <p:spPr bwMode="auto">
              <a:xfrm>
                <a:off x="3560" y="1299"/>
                <a:ext cx="140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3" name="Line 1083"/>
              <p:cNvSpPr>
                <a:spLocks noChangeShapeType="1"/>
              </p:cNvSpPr>
              <p:nvPr/>
            </p:nvSpPr>
            <p:spPr bwMode="auto">
              <a:xfrm>
                <a:off x="3560" y="1453"/>
                <a:ext cx="140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2" name="Line 1082"/>
              <p:cNvSpPr>
                <a:spLocks noChangeShapeType="1"/>
              </p:cNvSpPr>
              <p:nvPr/>
            </p:nvSpPr>
            <p:spPr bwMode="auto">
              <a:xfrm>
                <a:off x="3560" y="1155"/>
                <a:ext cx="140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1" name="Line 1081"/>
              <p:cNvSpPr>
                <a:spLocks noChangeShapeType="1"/>
              </p:cNvSpPr>
              <p:nvPr/>
            </p:nvSpPr>
            <p:spPr bwMode="auto">
              <a:xfrm>
                <a:off x="3562" y="1552"/>
                <a:ext cx="14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0" name="Line 1080"/>
              <p:cNvSpPr>
                <a:spLocks noChangeShapeType="1"/>
              </p:cNvSpPr>
              <p:nvPr/>
            </p:nvSpPr>
            <p:spPr bwMode="auto">
              <a:xfrm>
                <a:off x="3560" y="1031"/>
                <a:ext cx="140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9" name="Line 1079"/>
              <p:cNvSpPr>
                <a:spLocks noChangeShapeType="1"/>
              </p:cNvSpPr>
              <p:nvPr/>
            </p:nvSpPr>
            <p:spPr bwMode="auto">
              <a:xfrm>
                <a:off x="3778" y="893"/>
                <a:ext cx="0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8" name="Line 1078"/>
              <p:cNvSpPr>
                <a:spLocks noChangeShapeType="1"/>
              </p:cNvSpPr>
              <p:nvPr/>
            </p:nvSpPr>
            <p:spPr bwMode="auto">
              <a:xfrm>
                <a:off x="3946" y="907"/>
                <a:ext cx="0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7" name="Line 1077"/>
              <p:cNvSpPr>
                <a:spLocks noChangeShapeType="1"/>
              </p:cNvSpPr>
              <p:nvPr/>
            </p:nvSpPr>
            <p:spPr bwMode="auto">
              <a:xfrm>
                <a:off x="4194" y="907"/>
                <a:ext cx="0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6" name="Line 1076"/>
              <p:cNvSpPr>
                <a:spLocks noChangeShapeType="1"/>
              </p:cNvSpPr>
              <p:nvPr/>
            </p:nvSpPr>
            <p:spPr bwMode="auto">
              <a:xfrm>
                <a:off x="4383" y="907"/>
                <a:ext cx="0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5" name="Line 1075"/>
              <p:cNvSpPr>
                <a:spLocks noChangeShapeType="1"/>
              </p:cNvSpPr>
              <p:nvPr/>
            </p:nvSpPr>
            <p:spPr bwMode="auto">
              <a:xfrm>
                <a:off x="4534" y="907"/>
                <a:ext cx="0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4" name="Line 1074"/>
              <p:cNvSpPr>
                <a:spLocks noChangeShapeType="1"/>
              </p:cNvSpPr>
              <p:nvPr/>
            </p:nvSpPr>
            <p:spPr bwMode="auto">
              <a:xfrm>
                <a:off x="4753" y="907"/>
                <a:ext cx="0" cy="9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3" name="Line 1073"/>
              <p:cNvSpPr>
                <a:spLocks noChangeShapeType="1"/>
              </p:cNvSpPr>
              <p:nvPr/>
            </p:nvSpPr>
            <p:spPr bwMode="auto">
              <a:xfrm>
                <a:off x="3560" y="1811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2" name="Line 1072"/>
              <p:cNvSpPr>
                <a:spLocks noChangeShapeType="1"/>
              </p:cNvSpPr>
              <p:nvPr/>
            </p:nvSpPr>
            <p:spPr bwMode="auto">
              <a:xfrm>
                <a:off x="3778" y="1800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1" name="Line 1071"/>
              <p:cNvSpPr>
                <a:spLocks noChangeShapeType="1"/>
              </p:cNvSpPr>
              <p:nvPr/>
            </p:nvSpPr>
            <p:spPr bwMode="auto">
              <a:xfrm>
                <a:off x="3946" y="1800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90" name="Line 1070"/>
              <p:cNvSpPr>
                <a:spLocks noChangeShapeType="1"/>
              </p:cNvSpPr>
              <p:nvPr/>
            </p:nvSpPr>
            <p:spPr bwMode="auto">
              <a:xfrm>
                <a:off x="4194" y="1800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9" name="Line 1069"/>
              <p:cNvSpPr>
                <a:spLocks noChangeShapeType="1"/>
              </p:cNvSpPr>
              <p:nvPr/>
            </p:nvSpPr>
            <p:spPr bwMode="auto">
              <a:xfrm>
                <a:off x="4383" y="1811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8" name="Line 1068"/>
              <p:cNvSpPr>
                <a:spLocks noChangeShapeType="1"/>
              </p:cNvSpPr>
              <p:nvPr/>
            </p:nvSpPr>
            <p:spPr bwMode="auto">
              <a:xfrm>
                <a:off x="4534" y="1800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7" name="Line 1067"/>
              <p:cNvSpPr>
                <a:spLocks noChangeShapeType="1"/>
              </p:cNvSpPr>
              <p:nvPr/>
            </p:nvSpPr>
            <p:spPr bwMode="auto">
              <a:xfrm>
                <a:off x="4753" y="1800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6" name="Line 1066"/>
              <p:cNvSpPr>
                <a:spLocks noChangeShapeType="1"/>
              </p:cNvSpPr>
              <p:nvPr/>
            </p:nvSpPr>
            <p:spPr bwMode="auto">
              <a:xfrm>
                <a:off x="4966" y="1811"/>
                <a:ext cx="0" cy="2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5" name="Line 1065"/>
              <p:cNvSpPr>
                <a:spLocks noChangeShapeType="1"/>
              </p:cNvSpPr>
              <p:nvPr/>
            </p:nvSpPr>
            <p:spPr bwMode="auto">
              <a:xfrm flipH="1">
                <a:off x="3371" y="1806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4" name="Line 1064"/>
              <p:cNvSpPr>
                <a:spLocks noChangeShapeType="1"/>
              </p:cNvSpPr>
              <p:nvPr/>
            </p:nvSpPr>
            <p:spPr bwMode="auto">
              <a:xfrm flipH="1">
                <a:off x="3374" y="1651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3" name="Line 1063"/>
              <p:cNvSpPr>
                <a:spLocks noChangeShapeType="1"/>
              </p:cNvSpPr>
              <p:nvPr/>
            </p:nvSpPr>
            <p:spPr bwMode="auto">
              <a:xfrm flipH="1">
                <a:off x="3370" y="1552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2" name="Line 1062"/>
              <p:cNvSpPr>
                <a:spLocks noChangeShapeType="1"/>
              </p:cNvSpPr>
              <p:nvPr/>
            </p:nvSpPr>
            <p:spPr bwMode="auto">
              <a:xfrm flipH="1">
                <a:off x="3370" y="1453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1" name="Line 1061"/>
              <p:cNvSpPr>
                <a:spLocks noChangeShapeType="1"/>
              </p:cNvSpPr>
              <p:nvPr/>
            </p:nvSpPr>
            <p:spPr bwMode="auto">
              <a:xfrm flipH="1">
                <a:off x="3374" y="1299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80" name="Line 1060"/>
              <p:cNvSpPr>
                <a:spLocks noChangeShapeType="1"/>
              </p:cNvSpPr>
              <p:nvPr/>
            </p:nvSpPr>
            <p:spPr bwMode="auto">
              <a:xfrm flipH="1">
                <a:off x="3374" y="1155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9" name="Line 1059"/>
              <p:cNvSpPr>
                <a:spLocks noChangeShapeType="1"/>
              </p:cNvSpPr>
              <p:nvPr/>
            </p:nvSpPr>
            <p:spPr bwMode="auto">
              <a:xfrm flipH="1">
                <a:off x="3370" y="1031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8" name="Line 1058"/>
              <p:cNvSpPr>
                <a:spLocks noChangeShapeType="1"/>
              </p:cNvSpPr>
              <p:nvPr/>
            </p:nvSpPr>
            <p:spPr bwMode="auto">
              <a:xfrm flipH="1">
                <a:off x="3371" y="895"/>
                <a:ext cx="18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dash"/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7" name="Rectangle 1057"/>
              <p:cNvSpPr>
                <a:spLocks noChangeArrowheads="1"/>
              </p:cNvSpPr>
              <p:nvPr/>
            </p:nvSpPr>
            <p:spPr bwMode="auto">
              <a:xfrm>
                <a:off x="4383" y="1031"/>
                <a:ext cx="151" cy="124"/>
              </a:xfrm>
              <a:prstGeom prst="rect">
                <a:avLst/>
              </a:prstGeom>
              <a:solidFill>
                <a:srgbClr val="0000FF">
                  <a:alpha val="39999"/>
                </a:srgbClr>
              </a:solidFill>
              <a:ln w="19050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6" name="Rectangle 1056"/>
              <p:cNvSpPr>
                <a:spLocks noChangeArrowheads="1"/>
              </p:cNvSpPr>
              <p:nvPr/>
            </p:nvSpPr>
            <p:spPr bwMode="auto">
              <a:xfrm>
                <a:off x="4534" y="1155"/>
                <a:ext cx="219" cy="144"/>
              </a:xfrm>
              <a:prstGeom prst="rect">
                <a:avLst/>
              </a:prstGeom>
              <a:solidFill>
                <a:srgbClr val="0000FF">
                  <a:alpha val="39999"/>
                </a:srgbClr>
              </a:solidFill>
              <a:ln w="19050">
                <a:solidFill>
                  <a:srgbClr val="000000"/>
                </a:solidFill>
                <a:miter lim="800000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5" name="Freeform 1055"/>
              <p:cNvSpPr/>
              <p:nvPr/>
            </p:nvSpPr>
            <p:spPr bwMode="auto">
              <a:xfrm>
                <a:off x="3599" y="943"/>
                <a:ext cx="1257" cy="755"/>
              </a:xfrm>
              <a:custGeom>
                <a:avLst/>
                <a:gdLst>
                  <a:gd name="T0" fmla="*/ 43 w 1257"/>
                  <a:gd name="T1" fmla="*/ 666 h 755"/>
                  <a:gd name="T2" fmla="*/ 379 w 1257"/>
                  <a:gd name="T3" fmla="*/ 750 h 755"/>
                  <a:gd name="T4" fmla="*/ 595 w 1257"/>
                  <a:gd name="T5" fmla="*/ 635 h 755"/>
                  <a:gd name="T6" fmla="*/ 696 w 1257"/>
                  <a:gd name="T7" fmla="*/ 556 h 755"/>
                  <a:gd name="T8" fmla="*/ 943 w 1257"/>
                  <a:gd name="T9" fmla="*/ 527 h 755"/>
                  <a:gd name="T10" fmla="*/ 1083 w 1257"/>
                  <a:gd name="T11" fmla="*/ 469 h 755"/>
                  <a:gd name="T12" fmla="*/ 1243 w 1257"/>
                  <a:gd name="T13" fmla="*/ 264 h 755"/>
                  <a:gd name="T14" fmla="*/ 997 w 1257"/>
                  <a:gd name="T15" fmla="*/ 30 h 755"/>
                  <a:gd name="T16" fmla="*/ 457 w 1257"/>
                  <a:gd name="T17" fmla="*/ 84 h 755"/>
                  <a:gd name="T18" fmla="*/ 121 w 1257"/>
                  <a:gd name="T19" fmla="*/ 366 h 755"/>
                  <a:gd name="T20" fmla="*/ 43 w 1257"/>
                  <a:gd name="T21" fmla="*/ 666 h 7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57" h="755">
                    <a:moveTo>
                      <a:pt x="43" y="666"/>
                    </a:moveTo>
                    <a:cubicBezTo>
                      <a:pt x="86" y="730"/>
                      <a:pt x="287" y="755"/>
                      <a:pt x="379" y="750"/>
                    </a:cubicBezTo>
                    <a:cubicBezTo>
                      <a:pt x="471" y="745"/>
                      <a:pt x="542" y="667"/>
                      <a:pt x="595" y="635"/>
                    </a:cubicBezTo>
                    <a:cubicBezTo>
                      <a:pt x="648" y="603"/>
                      <a:pt x="638" y="574"/>
                      <a:pt x="696" y="556"/>
                    </a:cubicBezTo>
                    <a:cubicBezTo>
                      <a:pt x="754" y="538"/>
                      <a:pt x="879" y="541"/>
                      <a:pt x="943" y="527"/>
                    </a:cubicBezTo>
                    <a:cubicBezTo>
                      <a:pt x="1007" y="513"/>
                      <a:pt x="1033" y="513"/>
                      <a:pt x="1083" y="469"/>
                    </a:cubicBezTo>
                    <a:cubicBezTo>
                      <a:pt x="1133" y="425"/>
                      <a:pt x="1257" y="337"/>
                      <a:pt x="1243" y="264"/>
                    </a:cubicBezTo>
                    <a:cubicBezTo>
                      <a:pt x="1228" y="191"/>
                      <a:pt x="1127" y="60"/>
                      <a:pt x="997" y="30"/>
                    </a:cubicBezTo>
                    <a:cubicBezTo>
                      <a:pt x="866" y="0"/>
                      <a:pt x="603" y="28"/>
                      <a:pt x="457" y="84"/>
                    </a:cubicBezTo>
                    <a:cubicBezTo>
                      <a:pt x="311" y="140"/>
                      <a:pt x="190" y="269"/>
                      <a:pt x="121" y="366"/>
                    </a:cubicBezTo>
                    <a:cubicBezTo>
                      <a:pt x="52" y="463"/>
                      <a:pt x="0" y="602"/>
                      <a:pt x="43" y="666"/>
                    </a:cubicBez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4" name="Rectangle 1054"/>
              <p:cNvSpPr>
                <a:spLocks noChangeArrowheads="1"/>
              </p:cNvSpPr>
              <p:nvPr/>
            </p:nvSpPr>
            <p:spPr bwMode="auto">
              <a:xfrm>
                <a:off x="3774" y="1304"/>
                <a:ext cx="168" cy="149"/>
              </a:xfrm>
              <a:prstGeom prst="rect">
                <a:avLst/>
              </a:prstGeom>
              <a:solidFill>
                <a:srgbClr val="0000FF">
                  <a:alpha val="39999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med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3" name="Rectangle 1053"/>
              <p:cNvSpPr>
                <a:spLocks noChangeArrowheads="1"/>
              </p:cNvSpPr>
              <p:nvPr/>
            </p:nvSpPr>
            <p:spPr bwMode="auto">
              <a:xfrm>
                <a:off x="3942" y="1453"/>
                <a:ext cx="251" cy="99"/>
              </a:xfrm>
              <a:prstGeom prst="rect">
                <a:avLst/>
              </a:prstGeom>
              <a:solidFill>
                <a:srgbClr val="0000FF">
                  <a:alpha val="39000"/>
                </a:srgbClr>
              </a:solidFill>
              <a:ln w="9525">
                <a:solidFill>
                  <a:srgbClr val="000000"/>
                </a:solidFill>
                <a:miter lim="800000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2" name="Rectangle 1052"/>
              <p:cNvSpPr>
                <a:spLocks noChangeArrowheads="1"/>
              </p:cNvSpPr>
              <p:nvPr/>
            </p:nvSpPr>
            <p:spPr bwMode="auto">
              <a:xfrm>
                <a:off x="4192" y="1031"/>
                <a:ext cx="185" cy="124"/>
              </a:xfrm>
              <a:prstGeom prst="rect">
                <a:avLst/>
              </a:prstGeom>
              <a:solidFill>
                <a:srgbClr val="0000FF">
                  <a:alpha val="39000"/>
                </a:srgbClr>
              </a:solidFill>
              <a:ln w="9525">
                <a:solidFill>
                  <a:srgbClr val="000000"/>
                </a:solidFill>
                <a:miter lim="800000"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83015" name="Object 1095"/>
            <p:cNvGraphicFramePr>
              <a:graphicFrameLocks noChangeAspect="1"/>
            </p:cNvGraphicFramePr>
            <p:nvPr/>
          </p:nvGraphicFramePr>
          <p:xfrm>
            <a:off x="3854" y="2323"/>
            <a:ext cx="5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7" name="Equation" r:id="rId16" imgW="888365" imgH="317500" progId="Equation.DSMT4">
                    <p:embed/>
                  </p:oleObj>
                </mc:Choice>
                <mc:Fallback>
                  <p:oleObj name="Equation" r:id="rId16" imgW="888365" imgH="317500" progId="Equation.DSMT4">
                    <p:embed/>
                    <p:pic>
                      <p:nvPicPr>
                        <p:cNvPr id="0" name="Picture 1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2323"/>
                          <a:ext cx="56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027" name="Group 1107"/>
          <p:cNvGrpSpPr/>
          <p:nvPr/>
        </p:nvGrpSpPr>
        <p:grpSpPr bwMode="auto">
          <a:xfrm>
            <a:off x="715963" y="2740025"/>
            <a:ext cx="4108450" cy="608013"/>
            <a:chOff x="453" y="1708"/>
            <a:chExt cx="2588" cy="383"/>
          </a:xfrm>
        </p:grpSpPr>
        <p:graphicFrame>
          <p:nvGraphicFramePr>
            <p:cNvPr id="82953" name="Object 1033"/>
            <p:cNvGraphicFramePr>
              <a:graphicFrameLocks noChangeAspect="1"/>
            </p:cNvGraphicFramePr>
            <p:nvPr/>
          </p:nvGraphicFramePr>
          <p:xfrm>
            <a:off x="453" y="1820"/>
            <a:ext cx="6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8" name="Equation" r:id="rId18" imgW="1078865" imgH="431800" progId="Equation.DSMT4">
                    <p:embed/>
                  </p:oleObj>
                </mc:Choice>
                <mc:Fallback>
                  <p:oleObj name="Equation" r:id="rId18" imgW="1078865" imgH="431800" progId="Equation.DSMT4">
                    <p:embed/>
                    <p:pic>
                      <p:nvPicPr>
                        <p:cNvPr id="0" name="Picture 1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1820"/>
                          <a:ext cx="6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8" name="Rectangle 1038"/>
            <p:cNvSpPr>
              <a:spLocks noChangeArrowheads="1"/>
            </p:cNvSpPr>
            <p:nvPr/>
          </p:nvSpPr>
          <p:spPr bwMode="auto">
            <a:xfrm>
              <a:off x="1066" y="1764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则有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57" name="Object 1037"/>
            <p:cNvGraphicFramePr>
              <a:graphicFrameLocks noChangeAspect="1"/>
            </p:cNvGraphicFramePr>
            <p:nvPr/>
          </p:nvGraphicFramePr>
          <p:xfrm>
            <a:off x="1610" y="1797"/>
            <a:ext cx="9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239" name="Equation" r:id="rId20" imgW="1536700" imgH="431800" progId="Equation.DSMT4">
                    <p:embed/>
                  </p:oleObj>
                </mc:Choice>
                <mc:Fallback>
                  <p:oleObj name="Equation" r:id="rId20" imgW="1536700" imgH="431800" progId="Equation.DSMT4">
                    <p:embed/>
                    <p:pic>
                      <p:nvPicPr>
                        <p:cNvPr id="0" name="Picture 1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797"/>
                          <a:ext cx="9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26" name="Rectangle 1106"/>
            <p:cNvSpPr>
              <a:spLocks noChangeArrowheads="1"/>
            </p:cNvSpPr>
            <p:nvPr/>
          </p:nvSpPr>
          <p:spPr bwMode="auto">
            <a:xfrm>
              <a:off x="2474" y="1708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zh-CN" altLang="en-US"/>
                <a:t>这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362200" y="571500"/>
          <a:ext cx="426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8" name="" r:id="rId1" imgW="4267200" imgH="800100" progId="Equation.DSMT4">
                  <p:embed/>
                </p:oleObj>
              </mc:Choice>
              <mc:Fallback>
                <p:oleObj name="" r:id="rId1" imgW="4267200" imgH="8001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1500"/>
                        <a:ext cx="42672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4" name="Group 8"/>
          <p:cNvGrpSpPr/>
          <p:nvPr/>
        </p:nvGrpSpPr>
        <p:grpSpPr bwMode="auto">
          <a:xfrm>
            <a:off x="576263" y="1443038"/>
            <a:ext cx="4891087" cy="552450"/>
            <a:chOff x="432" y="912"/>
            <a:chExt cx="3081" cy="348"/>
          </a:xfrm>
        </p:grpSpPr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432" y="912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这里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1" name="Object 5"/>
            <p:cNvGraphicFramePr>
              <a:graphicFrameLocks noChangeAspect="1"/>
            </p:cNvGraphicFramePr>
            <p:nvPr/>
          </p:nvGraphicFramePr>
          <p:xfrm>
            <a:off x="951" y="987"/>
            <a:ext cx="2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9" name="" r:id="rId3" imgW="431800" imgH="431800" progId="Equation.DSMT4">
                    <p:embed/>
                  </p:oleObj>
                </mc:Choice>
                <mc:Fallback>
                  <p:oleObj name="" r:id="rId3" imgW="431800" imgH="4318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987"/>
                          <a:ext cx="2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1161" y="933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是积分区域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的面积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33" name="Group 37"/>
          <p:cNvGrpSpPr/>
          <p:nvPr/>
        </p:nvGrpSpPr>
        <p:grpSpPr bwMode="auto">
          <a:xfrm>
            <a:off x="600075" y="2195513"/>
            <a:ext cx="8075613" cy="519112"/>
            <a:chOff x="378" y="1383"/>
            <a:chExt cx="5087" cy="327"/>
          </a:xfrm>
        </p:grpSpPr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78" y="1383"/>
              <a:ext cx="23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7.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积分</a:t>
              </a:r>
              <a:r>
                <a:rPr lang="zh-CN" altLang="en-US"/>
                <a:t>中值定理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zh-CN" altLang="en-US"/>
                <a:t>若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06" name="Object 10"/>
            <p:cNvGraphicFramePr>
              <a:graphicFrameLocks noChangeAspect="1"/>
            </p:cNvGraphicFramePr>
            <p:nvPr/>
          </p:nvGraphicFramePr>
          <p:xfrm>
            <a:off x="2404" y="1440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30" name="" r:id="rId5" imgW="1307465" imgH="393700" progId="Equation.DSMT4">
                    <p:embed/>
                  </p:oleObj>
                </mc:Choice>
                <mc:Fallback>
                  <p:oleObj name="" r:id="rId5" imgW="1307465" imgH="3937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4" y="1440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8" name="Rectangle 12"/>
            <p:cNvSpPr>
              <a:spLocks noChangeArrowheads="1"/>
            </p:cNvSpPr>
            <p:nvPr/>
          </p:nvSpPr>
          <p:spPr bwMode="auto">
            <a:xfrm>
              <a:off x="3160" y="1383"/>
              <a:ext cx="2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在有界闭域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1100"/>
                <a:t>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5314" name="Group 18"/>
          <p:cNvGrpSpPr/>
          <p:nvPr/>
        </p:nvGrpSpPr>
        <p:grpSpPr bwMode="auto">
          <a:xfrm>
            <a:off x="576263" y="2822575"/>
            <a:ext cx="3914775" cy="528638"/>
            <a:chOff x="432" y="1680"/>
            <a:chExt cx="2466" cy="333"/>
          </a:xfrm>
        </p:grpSpPr>
        <p:sp>
          <p:nvSpPr>
            <p:cNvPr id="55310" name="Rectangle 14"/>
            <p:cNvSpPr>
              <a:spLocks noChangeArrowheads="1"/>
            </p:cNvSpPr>
            <p:nvPr/>
          </p:nvSpPr>
          <p:spPr bwMode="auto">
            <a:xfrm>
              <a:off x="432" y="1680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则存在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11" name="Object 15"/>
            <p:cNvGraphicFramePr>
              <a:graphicFrameLocks noChangeAspect="1"/>
            </p:cNvGraphicFramePr>
            <p:nvPr/>
          </p:nvGraphicFramePr>
          <p:xfrm>
            <a:off x="1191" y="1767"/>
            <a:ext cx="10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31" name="" r:id="rId7" imgW="1739900" imgH="393700" progId="Equation.DSMT4">
                    <p:embed/>
                  </p:oleObj>
                </mc:Choice>
                <mc:Fallback>
                  <p:oleObj name="" r:id="rId7" imgW="1739900" imgH="3937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1" y="1767"/>
                          <a:ext cx="10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2178" y="1680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使得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2619375" y="3567113"/>
          <a:ext cx="40671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32" name="Equation" r:id="rId9" imgW="4064000" imgH="800100" progId="Equation.DSMT4">
                  <p:embed/>
                </p:oleObj>
              </mc:Choice>
              <mc:Fallback>
                <p:oleObj name="Equation" r:id="rId9" imgW="4064000" imgH="800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567113"/>
                        <a:ext cx="40671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9" name="Group 33"/>
          <p:cNvGrpSpPr/>
          <p:nvPr/>
        </p:nvGrpSpPr>
        <p:grpSpPr bwMode="auto">
          <a:xfrm>
            <a:off x="558800" y="4546600"/>
            <a:ext cx="7807325" cy="519113"/>
            <a:chOff x="352" y="2886"/>
            <a:chExt cx="4918" cy="327"/>
          </a:xfrm>
        </p:grpSpPr>
        <p:sp>
          <p:nvSpPr>
            <p:cNvPr id="55321" name="Rectangle 25"/>
            <p:cNvSpPr>
              <a:spLocks noChangeArrowheads="1"/>
            </p:cNvSpPr>
            <p:nvPr/>
          </p:nvSpPr>
          <p:spPr bwMode="auto">
            <a:xfrm>
              <a:off x="352" y="2886"/>
              <a:ext cx="4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积分中值定理的几何意义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1600" dirty="0"/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以</a:t>
              </a:r>
              <a:r>
                <a:rPr lang="zh-CN" altLang="en-US" sz="11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5322" name="Object 26"/>
            <p:cNvGraphicFramePr>
              <a:graphicFrameLocks noChangeAspect="1"/>
            </p:cNvGraphicFramePr>
            <p:nvPr/>
          </p:nvGraphicFramePr>
          <p:xfrm>
            <a:off x="4150" y="2931"/>
            <a:ext cx="112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33" name="Equation" r:id="rId11" imgW="1777365" imgH="393700" progId="Equation.DSMT4">
                    <p:embed/>
                  </p:oleObj>
                </mc:Choice>
                <mc:Fallback>
                  <p:oleObj name="Equation" r:id="rId11" imgW="1777365" imgH="3937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931"/>
                          <a:ext cx="112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32" name="Group 36"/>
          <p:cNvGrpSpPr/>
          <p:nvPr/>
        </p:nvGrpSpPr>
        <p:grpSpPr bwMode="auto">
          <a:xfrm>
            <a:off x="677863" y="5253038"/>
            <a:ext cx="7926387" cy="552450"/>
            <a:chOff x="427" y="3285"/>
            <a:chExt cx="4993" cy="348"/>
          </a:xfrm>
        </p:grpSpPr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1655" y="3285"/>
              <a:ext cx="3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为顶的曲顶柱体体积</a:t>
              </a:r>
              <a:r>
                <a:rPr lang="en-US" altLang="zh-CN"/>
                <a:t>,</a:t>
              </a:r>
              <a:r>
                <a:rPr lang="zh-CN" altLang="en-US"/>
                <a:t>等于一个同底 </a:t>
              </a:r>
              <a:endParaRPr lang="zh-CN" altLang="en-US"/>
            </a:p>
          </p:txBody>
        </p:sp>
        <p:graphicFrame>
          <p:nvGraphicFramePr>
            <p:cNvPr id="55330" name="Object 34"/>
            <p:cNvGraphicFramePr>
              <a:graphicFrameLocks noChangeAspect="1"/>
            </p:cNvGraphicFramePr>
            <p:nvPr/>
          </p:nvGraphicFramePr>
          <p:xfrm>
            <a:off x="427" y="3385"/>
            <a:ext cx="124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34" name="Equation" r:id="rId13" imgW="1968500" imgH="393700" progId="Equation.DSMT4">
                    <p:embed/>
                  </p:oleObj>
                </mc:Choice>
                <mc:Fallback>
                  <p:oleObj name="Equation" r:id="rId13" imgW="1968500" imgH="3937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" y="3385"/>
                          <a:ext cx="124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20" name="Group 48"/>
          <p:cNvGrpSpPr/>
          <p:nvPr/>
        </p:nvGrpSpPr>
        <p:grpSpPr bwMode="auto">
          <a:xfrm>
            <a:off x="576263" y="476250"/>
            <a:ext cx="8077200" cy="519113"/>
            <a:chOff x="363" y="300"/>
            <a:chExt cx="5088" cy="327"/>
          </a:xfrm>
        </p:grpSpPr>
        <p:sp>
          <p:nvSpPr>
            <p:cNvPr id="54274" name="Rectangle 2"/>
            <p:cNvSpPr>
              <a:spLocks noChangeArrowheads="1"/>
            </p:cNvSpPr>
            <p:nvPr/>
          </p:nvSpPr>
          <p:spPr bwMode="auto">
            <a:xfrm>
              <a:off x="363" y="300"/>
              <a:ext cx="5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的平顶柱体的体积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/>
                <a:t>这个平顶柱体的高等于</a:t>
              </a:r>
              <a:endParaRPr lang="zh-CN" altLang="en-US" dirty="0"/>
            </a:p>
          </p:txBody>
        </p:sp>
        <p:graphicFrame>
          <p:nvGraphicFramePr>
            <p:cNvPr id="54276" name="Object 4"/>
            <p:cNvGraphicFramePr>
              <a:graphicFrameLocks noChangeAspect="1"/>
            </p:cNvGraphicFramePr>
            <p:nvPr/>
          </p:nvGraphicFramePr>
          <p:xfrm>
            <a:off x="4584" y="335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05" name="" r:id="rId1" imgW="1307465" imgH="393700" progId="Equation.DSMT4">
                    <p:embed/>
                  </p:oleObj>
                </mc:Choice>
                <mc:Fallback>
                  <p:oleObj name="" r:id="rId1" imgW="1307465" imgH="3937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4" y="335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21" name="Group 49"/>
          <p:cNvGrpSpPr/>
          <p:nvPr/>
        </p:nvGrpSpPr>
        <p:grpSpPr bwMode="auto">
          <a:xfrm>
            <a:off x="576263" y="1085850"/>
            <a:ext cx="6186487" cy="547688"/>
            <a:chOff x="363" y="684"/>
            <a:chExt cx="3897" cy="345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363" y="702"/>
              <a:ext cx="1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6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/>
                <a:t>中某点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79" name="Object 7"/>
            <p:cNvGraphicFramePr>
              <a:graphicFrameLocks noChangeAspect="1"/>
            </p:cNvGraphicFramePr>
            <p:nvPr/>
          </p:nvGraphicFramePr>
          <p:xfrm>
            <a:off x="1641" y="747"/>
            <a:ext cx="5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06" name="" r:id="rId3" imgW="888365" imgH="393700" progId="Equation.DSMT4">
                    <p:embed/>
                  </p:oleObj>
                </mc:Choice>
                <mc:Fallback>
                  <p:oleObj name="" r:id="rId3" imgW="888365" imgH="3937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747"/>
                          <a:ext cx="5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2179" y="684"/>
              <a:ext cx="16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处的函数值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4283" name="Object 11"/>
            <p:cNvGraphicFramePr>
              <a:graphicFrameLocks noChangeAspect="1"/>
            </p:cNvGraphicFramePr>
            <p:nvPr/>
          </p:nvGraphicFramePr>
          <p:xfrm>
            <a:off x="3390" y="753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07" name="" r:id="rId5" imgW="1384300" imgH="393700" progId="Equation.DSMT4">
                    <p:embed/>
                  </p:oleObj>
                </mc:Choice>
                <mc:Fallback>
                  <p:oleObj name="" r:id="rId5" imgW="1384300" imgH="3937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753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3276600" y="1412875"/>
            <a:ext cx="2743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600" b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复习思考题</a:t>
            </a:r>
            <a:r>
              <a:rPr lang="zh-CN" altLang="en-US" sz="110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0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1253" name="Group 53"/>
          <p:cNvGrpSpPr/>
          <p:nvPr/>
        </p:nvGrpSpPr>
        <p:grpSpPr bwMode="auto">
          <a:xfrm>
            <a:off x="576263" y="2117725"/>
            <a:ext cx="8059737" cy="536575"/>
            <a:chOff x="363" y="1334"/>
            <a:chExt cx="5077" cy="338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63" y="1334"/>
              <a:ext cx="1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0000FF"/>
                  </a:solidFill>
                </a:rPr>
                <a:t>.</a:t>
              </a:r>
              <a:r>
                <a:rPr lang="zh-CN" altLang="en-US"/>
                <a:t>设函数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06" name="Object 6"/>
            <p:cNvGraphicFramePr>
              <a:graphicFrameLocks noChangeAspect="1"/>
            </p:cNvGraphicFramePr>
            <p:nvPr/>
          </p:nvGraphicFramePr>
          <p:xfrm>
            <a:off x="1383" y="1393"/>
            <a:ext cx="8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8" name="Equation" r:id="rId1" imgW="1333500" imgH="393700" progId="Equation.DSMT4">
                    <p:embed/>
                  </p:oleObj>
                </mc:Choice>
                <mc:Fallback>
                  <p:oleObj name="Equation" r:id="rId1" imgW="1333500" imgH="393700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393"/>
                          <a:ext cx="8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8" name="Rectangle 8"/>
            <p:cNvSpPr>
              <a:spLocks noChangeArrowheads="1"/>
            </p:cNvSpPr>
            <p:nvPr/>
          </p:nvSpPr>
          <p:spPr bwMode="auto">
            <a:xfrm>
              <a:off x="2199" y="1345"/>
              <a:ext cx="3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在有界可求面积区域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/>
                <a:t>上可积</a:t>
              </a:r>
              <a:r>
                <a:rPr lang="en-US" altLang="zh-CN"/>
                <a:t>,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214" name="Group 14"/>
          <p:cNvGrpSpPr/>
          <p:nvPr/>
        </p:nvGrpSpPr>
        <p:grpSpPr bwMode="auto">
          <a:xfrm>
            <a:off x="576263" y="2768600"/>
            <a:ext cx="4067175" cy="566738"/>
            <a:chOff x="423" y="1851"/>
            <a:chExt cx="2562" cy="357"/>
          </a:xfrm>
        </p:grpSpPr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423" y="1851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求证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1" name="Object 11"/>
            <p:cNvGraphicFramePr>
              <a:graphicFrameLocks noChangeAspect="1"/>
            </p:cNvGraphicFramePr>
            <p:nvPr/>
          </p:nvGraphicFramePr>
          <p:xfrm>
            <a:off x="930" y="1920"/>
            <a:ext cx="8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9" name="" r:id="rId3" imgW="1333500" imgH="393700" progId="Equation.DSMT4">
                    <p:embed/>
                  </p:oleObj>
                </mc:Choice>
                <mc:Fallback>
                  <p:oleObj name="" r:id="rId3" imgW="1333500" imgH="3937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920"/>
                          <a:ext cx="8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3" name="Rectangle 13"/>
            <p:cNvSpPr>
              <a:spLocks noChangeArrowheads="1"/>
            </p:cNvSpPr>
            <p:nvPr/>
          </p:nvSpPr>
          <p:spPr bwMode="auto">
            <a:xfrm>
              <a:off x="1689" y="1881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/>
                <a:t>上有界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248" name="Group 48"/>
          <p:cNvGrpSpPr/>
          <p:nvPr/>
        </p:nvGrpSpPr>
        <p:grpSpPr bwMode="auto">
          <a:xfrm>
            <a:off x="642938" y="3468688"/>
            <a:ext cx="7961312" cy="519112"/>
            <a:chOff x="405" y="2209"/>
            <a:chExt cx="5015" cy="327"/>
          </a:xfrm>
        </p:grpSpPr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405" y="2209"/>
              <a:ext cx="12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>
                  <a:solidFill>
                    <a:srgbClr val="0000FF"/>
                  </a:solidFill>
                </a:rPr>
                <a:t>.</a:t>
              </a:r>
              <a:r>
                <a:rPr lang="zh-CN" altLang="en-US"/>
                <a:t>设函数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16" name="Object 16"/>
            <p:cNvGraphicFramePr>
              <a:graphicFrameLocks noChangeAspect="1"/>
            </p:cNvGraphicFramePr>
            <p:nvPr/>
          </p:nvGraphicFramePr>
          <p:xfrm>
            <a:off x="1383" y="2257"/>
            <a:ext cx="16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0" name="" r:id="rId5" imgW="2654300" imgH="431800" progId="Equation.DSMT4">
                    <p:embed/>
                  </p:oleObj>
                </mc:Choice>
                <mc:Fallback>
                  <p:oleObj name="" r:id="rId5" imgW="2654300" imgH="4318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257"/>
                          <a:ext cx="16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3020" y="2209"/>
              <a:ext cx="2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定义在可求面积区域</a:t>
              </a:r>
              <a:r>
                <a:rPr lang="zh-CN" altLang="en-US" sz="1000"/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249" name="Group 49"/>
          <p:cNvGrpSpPr/>
          <p:nvPr/>
        </p:nvGrpSpPr>
        <p:grpSpPr bwMode="auto">
          <a:xfrm>
            <a:off x="690563" y="4757738"/>
            <a:ext cx="8010525" cy="538162"/>
            <a:chOff x="423" y="3052"/>
            <a:chExt cx="5046" cy="339"/>
          </a:xfrm>
        </p:grpSpPr>
        <p:graphicFrame>
          <p:nvGraphicFramePr>
            <p:cNvPr id="51228" name="Object 28"/>
            <p:cNvGraphicFramePr>
              <a:graphicFrameLocks noChangeAspect="1"/>
            </p:cNvGraphicFramePr>
            <p:nvPr/>
          </p:nvGraphicFramePr>
          <p:xfrm>
            <a:off x="423" y="3136"/>
            <a:ext cx="163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1" name="Equation" r:id="rId7" imgW="2603500" imgH="393700" progId="Equation.DSMT4">
                    <p:embed/>
                  </p:oleObj>
                </mc:Choice>
                <mc:Fallback>
                  <p:oleObj name="Equation" r:id="rId7" imgW="2603500" imgH="3937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3136"/>
                          <a:ext cx="1639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0" name="Rectangle 30"/>
            <p:cNvSpPr>
              <a:spLocks noChangeArrowheads="1"/>
            </p:cNvSpPr>
            <p:nvPr/>
          </p:nvSpPr>
          <p:spPr bwMode="auto">
            <a:xfrm>
              <a:off x="2103" y="3064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试证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1" name="Object 31"/>
            <p:cNvGraphicFramePr>
              <a:graphicFrameLocks noChangeAspect="1"/>
            </p:cNvGraphicFramePr>
            <p:nvPr/>
          </p:nvGraphicFramePr>
          <p:xfrm>
            <a:off x="2670" y="3118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2" name="Equation" r:id="rId9" imgW="1129665" imgH="393700" progId="Equation.DSMT4">
                    <p:embed/>
                  </p:oleObj>
                </mc:Choice>
                <mc:Fallback>
                  <p:oleObj name="Equation" r:id="rId9" imgW="1129665" imgH="3937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3118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3384" y="305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在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34" name="Object 34"/>
            <p:cNvGraphicFramePr>
              <a:graphicFrameLocks noChangeAspect="1"/>
            </p:cNvGraphicFramePr>
            <p:nvPr/>
          </p:nvGraphicFramePr>
          <p:xfrm>
            <a:off x="3705" y="3142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3" name="" r:id="rId11" imgW="317500" imgH="292100" progId="Equation.DSMT4">
                    <p:embed/>
                  </p:oleObj>
                </mc:Choice>
                <mc:Fallback>
                  <p:oleObj name="" r:id="rId11" imgW="317500" imgH="29210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3142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6" name="Rectangle 36"/>
            <p:cNvSpPr>
              <a:spLocks noChangeArrowheads="1"/>
            </p:cNvSpPr>
            <p:nvPr/>
          </p:nvSpPr>
          <p:spPr bwMode="auto">
            <a:xfrm>
              <a:off x="3883" y="3052"/>
              <a:ext cx="1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上可积的充要   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1252" name="Group 52"/>
          <p:cNvGrpSpPr/>
          <p:nvPr/>
        </p:nvGrpSpPr>
        <p:grpSpPr bwMode="auto">
          <a:xfrm>
            <a:off x="576263" y="4178300"/>
            <a:ext cx="7945437" cy="533400"/>
            <a:chOff x="363" y="2632"/>
            <a:chExt cx="5005" cy="336"/>
          </a:xfrm>
        </p:grpSpPr>
        <p:sp>
          <p:nvSpPr>
            <p:cNvPr id="51220" name="Rectangle 20"/>
            <p:cNvSpPr>
              <a:spLocks noChangeArrowheads="1"/>
            </p:cNvSpPr>
            <p:nvPr/>
          </p:nvSpPr>
          <p:spPr bwMode="auto">
            <a:xfrm>
              <a:off x="363" y="2641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上</a:t>
              </a:r>
              <a:r>
                <a:rPr lang="en-US" altLang="zh-CN"/>
                <a:t>,</a:t>
              </a:r>
              <a:r>
                <a:rPr lang="en-US" altLang="zh-CN" sz="11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21" name="Object 21"/>
            <p:cNvGraphicFramePr>
              <a:graphicFrameLocks noChangeAspect="1"/>
            </p:cNvGraphicFramePr>
            <p:nvPr/>
          </p:nvGraphicFramePr>
          <p:xfrm>
            <a:off x="774" y="2719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4" name="" r:id="rId13" imgW="266700" imgH="292100" progId="Equation.DSMT4">
                    <p:embed/>
                  </p:oleObj>
                </mc:Choice>
                <mc:Fallback>
                  <p:oleObj name="" r:id="rId13" imgW="266700" imgH="2921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4" y="2719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3" name="Rectangle 23"/>
            <p:cNvSpPr>
              <a:spLocks noChangeArrowheads="1"/>
            </p:cNvSpPr>
            <p:nvPr/>
          </p:nvSpPr>
          <p:spPr bwMode="auto">
            <a:xfrm>
              <a:off x="900" y="263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是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24" name="Object 24"/>
            <p:cNvGraphicFramePr>
              <a:graphicFrameLocks noChangeAspect="1"/>
            </p:cNvGraphicFramePr>
            <p:nvPr/>
          </p:nvGraphicFramePr>
          <p:xfrm>
            <a:off x="1215" y="2716"/>
            <a:ext cx="1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5" name="" r:id="rId15" imgW="317500" imgH="292100" progId="Equation.DSMT4">
                    <p:embed/>
                  </p:oleObj>
                </mc:Choice>
                <mc:Fallback>
                  <p:oleObj name="" r:id="rId15" imgW="317500" imgH="29210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2716"/>
                          <a:ext cx="1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6" name="Rectangle 26"/>
            <p:cNvSpPr>
              <a:spLocks noChangeArrowheads="1"/>
            </p:cNvSpPr>
            <p:nvPr/>
          </p:nvSpPr>
          <p:spPr bwMode="auto">
            <a:xfrm>
              <a:off x="1371" y="2632"/>
              <a:ext cx="27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内一条光滑曲线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/>
                <a:t>若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1243" name="Object 43"/>
            <p:cNvGraphicFramePr>
              <a:graphicFrameLocks noChangeAspect="1"/>
            </p:cNvGraphicFramePr>
            <p:nvPr/>
          </p:nvGraphicFramePr>
          <p:xfrm>
            <a:off x="3368" y="2674"/>
            <a:ext cx="20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6" name="Equation" r:id="rId17" imgW="3175000" imgH="431800" progId="Equation.DSMT4">
                    <p:embed/>
                  </p:oleObj>
                </mc:Choice>
                <mc:Fallback>
                  <p:oleObj name="Equation" r:id="rId17" imgW="3175000" imgH="4318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2674"/>
                          <a:ext cx="20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50" name="Group 50"/>
          <p:cNvGrpSpPr/>
          <p:nvPr/>
        </p:nvGrpSpPr>
        <p:grpSpPr bwMode="auto">
          <a:xfrm>
            <a:off x="581025" y="5410200"/>
            <a:ext cx="4565650" cy="534988"/>
            <a:chOff x="366" y="3456"/>
            <a:chExt cx="2876" cy="337"/>
          </a:xfrm>
        </p:grpSpPr>
        <p:sp>
          <p:nvSpPr>
            <p:cNvPr id="51244" name="Text Box 44"/>
            <p:cNvSpPr txBox="1">
              <a:spLocks noChangeArrowheads="1"/>
            </p:cNvSpPr>
            <p:nvPr/>
          </p:nvSpPr>
          <p:spPr bwMode="auto">
            <a:xfrm>
              <a:off x="366" y="3466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条件是  </a:t>
              </a:r>
              <a:endParaRPr lang="zh-CN" altLang="en-US"/>
            </a:p>
          </p:txBody>
        </p:sp>
        <p:graphicFrame>
          <p:nvGraphicFramePr>
            <p:cNvPr id="51245" name="Object 45"/>
            <p:cNvGraphicFramePr>
              <a:graphicFrameLocks noChangeAspect="1"/>
            </p:cNvGraphicFramePr>
            <p:nvPr/>
          </p:nvGraphicFramePr>
          <p:xfrm>
            <a:off x="1156" y="3500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67" name="Equation" r:id="rId19" imgW="1066165" imgH="393700" progId="Equation.DSMT4">
                    <p:embed/>
                  </p:oleObj>
                </mc:Choice>
                <mc:Fallback>
                  <p:oleObj name="Equation" r:id="rId19" imgW="1066165" imgH="393700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500"/>
                          <a:ext cx="67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6" name="Text Box 46"/>
            <p:cNvSpPr txBox="1">
              <a:spLocks noChangeArrowheads="1"/>
            </p:cNvSpPr>
            <p:nvPr/>
          </p:nvSpPr>
          <p:spPr bwMode="auto">
            <a:xfrm>
              <a:off x="1746" y="3456"/>
              <a:ext cx="1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在</a:t>
              </a:r>
              <a:r>
                <a:rPr lang="zh-CN" altLang="en-US" sz="10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</a:rPr>
                <a:t>上可积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ChangeArrowheads="1"/>
          </p:cNvSpPr>
          <p:nvPr/>
        </p:nvSpPr>
        <p:spPr bwMode="auto">
          <a:xfrm>
            <a:off x="557213" y="444500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由确界存在定理可以推得</a:t>
            </a:r>
            <a:r>
              <a:rPr lang="en-US" altLang="zh-CN"/>
              <a:t>,</a:t>
            </a:r>
            <a:r>
              <a:rPr lang="zh-CN" altLang="en-US"/>
              <a:t>对于平面上所有直线网</a:t>
            </a:r>
            <a:r>
              <a:rPr lang="en-US" altLang="zh-CN"/>
              <a:t>, </a:t>
            </a:r>
            <a:endParaRPr lang="en-US" altLang="zh-CN"/>
          </a:p>
        </p:txBody>
      </p:sp>
      <p:graphicFrame>
        <p:nvGraphicFramePr>
          <p:cNvPr id="81927" name="Object 1031"/>
          <p:cNvGraphicFramePr>
            <a:graphicFrameLocks noChangeAspect="1"/>
          </p:cNvGraphicFramePr>
          <p:nvPr/>
        </p:nvGraphicFramePr>
        <p:xfrm>
          <a:off x="1863725" y="1735138"/>
          <a:ext cx="5486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4" name="Equation" r:id="rId1" imgW="5486400" imgH="685800" progId="Equation.DSMT4">
                  <p:embed/>
                </p:oleObj>
              </mc:Choice>
              <mc:Fallback>
                <p:oleObj name="Equation" r:id="rId1" imgW="5486400" imgH="685800" progId="Equation.DSMT4">
                  <p:embed/>
                  <p:pic>
                    <p:nvPicPr>
                      <p:cNvPr id="0" name="Picture 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1735138"/>
                        <a:ext cx="5486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Rectangle 1033"/>
          <p:cNvSpPr>
            <a:spLocks noChangeArrowheads="1"/>
          </p:cNvSpPr>
          <p:nvPr/>
        </p:nvSpPr>
        <p:spPr bwMode="auto">
          <a:xfrm>
            <a:off x="592138" y="2347913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显然有 </a:t>
            </a:r>
            <a:endParaRPr lang="zh-CN" altLang="en-US"/>
          </a:p>
        </p:txBody>
      </p:sp>
      <p:graphicFrame>
        <p:nvGraphicFramePr>
          <p:cNvPr id="81930" name="Object 1034"/>
          <p:cNvGraphicFramePr>
            <a:graphicFrameLocks noChangeAspect="1"/>
          </p:cNvGraphicFramePr>
          <p:nvPr/>
        </p:nvGraphicFramePr>
        <p:xfrm>
          <a:off x="2041734" y="2619375"/>
          <a:ext cx="51530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5" name="Equation" r:id="rId3" imgW="5156200" imgH="495300" progId="Equation.DSMT4">
                  <p:embed/>
                </p:oleObj>
              </mc:Choice>
              <mc:Fallback>
                <p:oleObj name="Equation" r:id="rId3" imgW="5156200" imgH="495300" progId="Equation.DSMT4">
                  <p:embed/>
                  <p:pic>
                    <p:nvPicPr>
                      <p:cNvPr id="0" name="Picture 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734" y="2619375"/>
                        <a:ext cx="51530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37" name="Group 1041"/>
          <p:cNvGrpSpPr/>
          <p:nvPr/>
        </p:nvGrpSpPr>
        <p:grpSpPr bwMode="auto">
          <a:xfrm>
            <a:off x="612776" y="3225007"/>
            <a:ext cx="7148512" cy="534987"/>
            <a:chOff x="521" y="3203"/>
            <a:chExt cx="4503" cy="337"/>
          </a:xfrm>
        </p:grpSpPr>
        <p:graphicFrame>
          <p:nvGraphicFramePr>
            <p:cNvPr id="81933" name="Object 1037"/>
            <p:cNvGraphicFramePr>
              <a:graphicFrameLocks noChangeAspect="1"/>
            </p:cNvGraphicFramePr>
            <p:nvPr/>
          </p:nvGraphicFramePr>
          <p:xfrm>
            <a:off x="1311" y="3276"/>
            <a:ext cx="24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6" name="Equation" r:id="rId5" imgW="393700" imgH="419100" progId="Equation.DSMT4">
                    <p:embed/>
                  </p:oleObj>
                </mc:Choice>
                <mc:Fallback>
                  <p:oleObj name="Equation" r:id="rId5" imgW="393700" imgH="419100" progId="Equation.DSMT4">
                    <p:embed/>
                    <p:pic>
                      <p:nvPicPr>
                        <p:cNvPr id="0" name="Picture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3276"/>
                          <a:ext cx="24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2" name="Object 1036"/>
            <p:cNvGraphicFramePr>
              <a:graphicFrameLocks noChangeAspect="1"/>
            </p:cNvGraphicFramePr>
            <p:nvPr/>
          </p:nvGraphicFramePr>
          <p:xfrm>
            <a:off x="3107" y="3249"/>
            <a:ext cx="24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7" name="Equation" r:id="rId7" imgW="393700" imgH="419100" progId="Equation.DSMT4">
                    <p:embed/>
                  </p:oleObj>
                </mc:Choice>
                <mc:Fallback>
                  <p:oleObj name="Equation" r:id="rId7" imgW="393700" imgH="419100" progId="Equation.DSMT4">
                    <p:embed/>
                    <p:pic>
                      <p:nvPicPr>
                        <p:cNvPr id="0" name="Picture 10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249"/>
                          <a:ext cx="24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4" name="Rectangle 1038"/>
            <p:cNvSpPr>
              <a:spLocks noChangeArrowheads="1"/>
            </p:cNvSpPr>
            <p:nvPr/>
          </p:nvSpPr>
          <p:spPr bwMode="auto">
            <a:xfrm>
              <a:off x="521" y="3203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通常称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1935" name="Rectangle 1039"/>
            <p:cNvSpPr>
              <a:spLocks noChangeArrowheads="1"/>
            </p:cNvSpPr>
            <p:nvPr/>
          </p:nvSpPr>
          <p:spPr bwMode="auto">
            <a:xfrm>
              <a:off x="1520" y="3212"/>
              <a:ext cx="1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内面积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1936" name="Rectangle 1040"/>
            <p:cNvSpPr>
              <a:spLocks noChangeArrowheads="1"/>
            </p:cNvSpPr>
            <p:nvPr/>
          </p:nvSpPr>
          <p:spPr bwMode="auto">
            <a:xfrm>
              <a:off x="3334" y="3203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外面积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900"/>
                <a:t>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51" name="Group 1055"/>
          <p:cNvGrpSpPr/>
          <p:nvPr/>
        </p:nvGrpSpPr>
        <p:grpSpPr bwMode="auto">
          <a:xfrm>
            <a:off x="569913" y="4086861"/>
            <a:ext cx="8150225" cy="520700"/>
            <a:chOff x="359" y="2612"/>
            <a:chExt cx="5179" cy="328"/>
          </a:xfrm>
        </p:grpSpPr>
        <p:graphicFrame>
          <p:nvGraphicFramePr>
            <p:cNvPr id="81939" name="Object 1043"/>
            <p:cNvGraphicFramePr>
              <a:graphicFrameLocks noChangeAspect="1"/>
            </p:cNvGraphicFramePr>
            <p:nvPr/>
          </p:nvGraphicFramePr>
          <p:xfrm>
            <a:off x="2957" y="2666"/>
            <a:ext cx="24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8" name="Equation" r:id="rId9" imgW="393700" imgH="419100" progId="Equation.DSMT4">
                    <p:embed/>
                  </p:oleObj>
                </mc:Choice>
                <mc:Fallback>
                  <p:oleObj name="Equation" r:id="rId9" imgW="393700" imgH="419100" progId="Equation.DSMT4">
                    <p:embed/>
                    <p:pic>
                      <p:nvPicPr>
                        <p:cNvPr id="0" name="Picture 10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7" y="2666"/>
                          <a:ext cx="24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8" name="Object 1042"/>
            <p:cNvGraphicFramePr>
              <a:graphicFrameLocks noChangeAspect="1"/>
            </p:cNvGraphicFramePr>
            <p:nvPr/>
          </p:nvGraphicFramePr>
          <p:xfrm>
            <a:off x="3420" y="2621"/>
            <a:ext cx="24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39" name="Equation" r:id="rId10" imgW="393700" imgH="419100" progId="Equation.DSMT4">
                    <p:embed/>
                  </p:oleObj>
                </mc:Choice>
                <mc:Fallback>
                  <p:oleObj name="Equation" r:id="rId10" imgW="393700" imgH="419100" progId="Equation.DSMT4">
                    <p:embed/>
                    <p:pic>
                      <p:nvPicPr>
                        <p:cNvPr id="0" name="Picture 10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" y="2621"/>
                          <a:ext cx="24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Rectangle 1044"/>
            <p:cNvSpPr>
              <a:spLocks noChangeArrowheads="1"/>
            </p:cNvSpPr>
            <p:nvPr/>
          </p:nvSpPr>
          <p:spPr bwMode="auto">
            <a:xfrm>
              <a:off x="359" y="2613"/>
              <a:ext cx="2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若平面图形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满足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81941" name="Rectangle 1045"/>
            <p:cNvSpPr>
              <a:spLocks noChangeArrowheads="1"/>
            </p:cNvSpPr>
            <p:nvPr/>
          </p:nvSpPr>
          <p:spPr bwMode="auto">
            <a:xfrm>
              <a:off x="3184" y="2612"/>
              <a:ext cx="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1942" name="Rectangle 1046"/>
            <p:cNvSpPr>
              <a:spLocks noChangeArrowheads="1"/>
            </p:cNvSpPr>
            <p:nvPr/>
          </p:nvSpPr>
          <p:spPr bwMode="auto">
            <a:xfrm>
              <a:off x="3639" y="2612"/>
              <a:ext cx="18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为可求面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52" name="Group 1056"/>
          <p:cNvGrpSpPr/>
          <p:nvPr/>
        </p:nvGrpSpPr>
        <p:grpSpPr bwMode="auto">
          <a:xfrm>
            <a:off x="577850" y="4740276"/>
            <a:ext cx="7904163" cy="539750"/>
            <a:chOff x="340" y="2976"/>
            <a:chExt cx="4979" cy="340"/>
          </a:xfrm>
        </p:grpSpPr>
        <p:sp>
          <p:nvSpPr>
            <p:cNvPr id="81945" name="Rectangle 1049"/>
            <p:cNvSpPr>
              <a:spLocks noChangeArrowheads="1"/>
            </p:cNvSpPr>
            <p:nvPr/>
          </p:nvSpPr>
          <p:spPr bwMode="auto">
            <a:xfrm>
              <a:off x="340" y="2981"/>
              <a:ext cx="2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积的图形</a:t>
              </a:r>
              <a:r>
                <a:rPr lang="en-US" altLang="zh-CN"/>
                <a:t>,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并把共同值 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1944" name="Object 1048"/>
            <p:cNvGraphicFramePr>
              <a:graphicFrameLocks noChangeAspect="1"/>
            </p:cNvGraphicFramePr>
            <p:nvPr/>
          </p:nvGraphicFramePr>
          <p:xfrm>
            <a:off x="2585" y="3004"/>
            <a:ext cx="118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0" name="Equation" r:id="rId11" imgW="1879600" imgH="495300" progId="Equation.DSMT4">
                    <p:embed/>
                  </p:oleObj>
                </mc:Choice>
                <mc:Fallback>
                  <p:oleObj name="Equation" r:id="rId11" imgW="1879600" imgH="495300" progId="Equation.DSMT4">
                    <p:embed/>
                    <p:pic>
                      <p:nvPicPr>
                        <p:cNvPr id="0" name="Picture 10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5" y="3004"/>
                          <a:ext cx="118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6" name="Rectangle 1050"/>
            <p:cNvSpPr>
              <a:spLocks noChangeArrowheads="1"/>
            </p:cNvSpPr>
            <p:nvPr/>
          </p:nvSpPr>
          <p:spPr bwMode="auto">
            <a:xfrm>
              <a:off x="3737" y="2976"/>
              <a:ext cx="15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作为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953" name="Group 1057"/>
          <p:cNvGrpSpPr/>
          <p:nvPr/>
        </p:nvGrpSpPr>
        <p:grpSpPr bwMode="auto">
          <a:xfrm>
            <a:off x="582613" y="1023938"/>
            <a:ext cx="7745412" cy="576262"/>
            <a:chOff x="367" y="645"/>
            <a:chExt cx="4879" cy="363"/>
          </a:xfrm>
        </p:grpSpPr>
        <p:sp>
          <p:nvSpPr>
            <p:cNvPr id="81924" name="Rectangle 1028"/>
            <p:cNvSpPr>
              <a:spLocks noChangeArrowheads="1"/>
            </p:cNvSpPr>
            <p:nvPr/>
          </p:nvSpPr>
          <p:spPr bwMode="auto">
            <a:xfrm>
              <a:off x="367" y="64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数集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23" name="Object 1027"/>
            <p:cNvGraphicFramePr>
              <a:graphicFrameLocks noChangeAspect="1"/>
            </p:cNvGraphicFramePr>
            <p:nvPr/>
          </p:nvGraphicFramePr>
          <p:xfrm>
            <a:off x="915" y="717"/>
            <a:ext cx="7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1" name="Equation" r:id="rId13" imgW="1180465" imgH="431800" progId="Equation.DSMT4">
                    <p:embed/>
                  </p:oleObj>
                </mc:Choice>
                <mc:Fallback>
                  <p:oleObj name="Equation" r:id="rId13" imgW="1180465" imgH="431800" progId="Equation.DSMT4">
                    <p:embed/>
                    <p:pic>
                      <p:nvPicPr>
                        <p:cNvPr id="0" name="Picture 10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717"/>
                          <a:ext cx="7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5" name="Rectangle 1029"/>
            <p:cNvSpPr>
              <a:spLocks noChangeArrowheads="1"/>
            </p:cNvSpPr>
            <p:nvPr/>
          </p:nvSpPr>
          <p:spPr bwMode="auto">
            <a:xfrm>
              <a:off x="1613" y="681"/>
              <a:ext cx="3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有上确界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         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有下确界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记     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50" name="Object 1054"/>
            <p:cNvGraphicFramePr>
              <a:graphicFrameLocks noChangeAspect="1"/>
            </p:cNvGraphicFramePr>
            <p:nvPr/>
          </p:nvGraphicFramePr>
          <p:xfrm>
            <a:off x="2694" y="709"/>
            <a:ext cx="7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2" name="Equation" r:id="rId15" imgW="1244600" imgH="431800" progId="Equation.DSMT4">
                    <p:embed/>
                  </p:oleObj>
                </mc:Choice>
                <mc:Fallback>
                  <p:oleObj name="Equation" r:id="rId15" imgW="1244600" imgH="431800" progId="Equation.DSMT4">
                    <p:embed/>
                    <p:pic>
                      <p:nvPicPr>
                        <p:cNvPr id="0" name="Picture 10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709"/>
                          <a:ext cx="78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512756" y="5586732"/>
            <a:ext cx="7464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</a:t>
            </a:r>
            <a:r>
              <a:rPr lang="zh-CN" altLang="en-US" dirty="0" smtClean="0"/>
              <a:t>分得越细，内面积越大，外面积越小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33" name="Group 1061"/>
          <p:cNvGrpSpPr/>
          <p:nvPr/>
        </p:nvGrpSpPr>
        <p:grpSpPr bwMode="auto">
          <a:xfrm>
            <a:off x="554038" y="1196752"/>
            <a:ext cx="6853237" cy="528638"/>
            <a:chOff x="373" y="322"/>
            <a:chExt cx="4317" cy="333"/>
          </a:xfrm>
        </p:grpSpPr>
        <p:sp>
          <p:nvSpPr>
            <p:cNvPr id="80899" name="Rectangle 1027"/>
            <p:cNvSpPr>
              <a:spLocks noChangeArrowheads="1"/>
            </p:cNvSpPr>
            <p:nvPr/>
          </p:nvSpPr>
          <p:spPr bwMode="auto">
            <a:xfrm>
              <a:off x="373" y="322"/>
              <a:ext cx="17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对任给的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0898" name="Object 1026"/>
            <p:cNvGraphicFramePr>
              <a:graphicFrameLocks noChangeAspect="1"/>
            </p:cNvGraphicFramePr>
            <p:nvPr/>
          </p:nvGraphicFramePr>
          <p:xfrm>
            <a:off x="1429" y="391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0" name="Equation" r:id="rId1" imgW="989965" imgH="393700" progId="Equation.DSMT4">
                    <p:embed/>
                  </p:oleObj>
                </mc:Choice>
                <mc:Fallback>
                  <p:oleObj name="Equation" r:id="rId1" imgW="989965" imgH="393700" progId="Equation.DSMT4">
                    <p:embed/>
                    <p:pic>
                      <p:nvPicPr>
                        <p:cNvPr id="0" name="Picture 1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91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0" name="Rectangle 1028"/>
            <p:cNvSpPr>
              <a:spLocks noChangeArrowheads="1"/>
            </p:cNvSpPr>
            <p:nvPr/>
          </p:nvSpPr>
          <p:spPr bwMode="auto">
            <a:xfrm>
              <a:off x="1985" y="328"/>
              <a:ext cx="27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直线网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        </a:t>
              </a:r>
              <a:r>
                <a:rPr lang="zh-CN" altLang="en-US" sz="9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0901" name="Object 1029"/>
          <p:cNvGraphicFramePr>
            <a:graphicFrameLocks noChangeAspect="1"/>
          </p:cNvGraphicFramePr>
          <p:nvPr/>
        </p:nvGraphicFramePr>
        <p:xfrm>
          <a:off x="2042955" y="1916832"/>
          <a:ext cx="5905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1" name="Equation" r:id="rId3" imgW="5905500" imgH="431800" progId="Equation.DSMT4">
                  <p:embed/>
                </p:oleObj>
              </mc:Choice>
              <mc:Fallback>
                <p:oleObj name="Equation" r:id="rId3" imgW="5905500" imgH="431800" progId="Equation.DSMT4">
                  <p:embed/>
                  <p:pic>
                    <p:nvPicPr>
                      <p:cNvPr id="0" name="Picture 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2955" y="1916832"/>
                        <a:ext cx="5905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35" name="Group 1063"/>
          <p:cNvGrpSpPr/>
          <p:nvPr/>
        </p:nvGrpSpPr>
        <p:grpSpPr bwMode="auto">
          <a:xfrm>
            <a:off x="576263" y="2660336"/>
            <a:ext cx="8207375" cy="533400"/>
            <a:chOff x="367" y="1185"/>
            <a:chExt cx="5170" cy="336"/>
          </a:xfrm>
        </p:grpSpPr>
        <p:sp>
          <p:nvSpPr>
            <p:cNvPr id="80904" name="Rectangle 1032"/>
            <p:cNvSpPr>
              <a:spLocks noChangeArrowheads="1"/>
            </p:cNvSpPr>
            <p:nvPr/>
          </p:nvSpPr>
          <p:spPr bwMode="auto">
            <a:xfrm>
              <a:off x="367" y="1185"/>
              <a:ext cx="34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必要性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设有界图形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0903" name="Object 1031"/>
            <p:cNvGraphicFramePr>
              <a:graphicFrameLocks noChangeAspect="1"/>
            </p:cNvGraphicFramePr>
            <p:nvPr/>
          </p:nvGraphicFramePr>
          <p:xfrm>
            <a:off x="3810" y="1248"/>
            <a:ext cx="2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2" name="Equation" r:id="rId5" imgW="368300" imgH="431800" progId="Equation.DSMT4">
                    <p:embed/>
                  </p:oleObj>
                </mc:Choice>
                <mc:Fallback>
                  <p:oleObj name="Equation" r:id="rId5" imgW="368300" imgH="431800" progId="Equation.DSMT4">
                    <p:embed/>
                    <p:pic>
                      <p:nvPicPr>
                        <p:cNvPr id="0" name="Picture 1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1248"/>
                          <a:ext cx="2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5" name="Rectangle 1033"/>
            <p:cNvSpPr>
              <a:spLocks noChangeArrowheads="1"/>
            </p:cNvSpPr>
            <p:nvPr/>
          </p:nvSpPr>
          <p:spPr bwMode="auto">
            <a:xfrm>
              <a:off x="4019" y="1194"/>
              <a:ext cx="15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由定义</a:t>
              </a:r>
              <a:r>
                <a:rPr lang="zh-CN" altLang="en-US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0936" name="Group 1064"/>
          <p:cNvGrpSpPr/>
          <p:nvPr/>
        </p:nvGrpSpPr>
        <p:grpSpPr bwMode="auto">
          <a:xfrm>
            <a:off x="597536" y="3248980"/>
            <a:ext cx="8051800" cy="561975"/>
            <a:chOff x="420" y="1604"/>
            <a:chExt cx="5072" cy="354"/>
          </a:xfrm>
        </p:grpSpPr>
        <p:graphicFrame>
          <p:nvGraphicFramePr>
            <p:cNvPr id="80911" name="Object 1039"/>
            <p:cNvGraphicFramePr>
              <a:graphicFrameLocks noChangeAspect="1"/>
            </p:cNvGraphicFramePr>
            <p:nvPr/>
          </p:nvGraphicFramePr>
          <p:xfrm>
            <a:off x="420" y="1634"/>
            <a:ext cx="13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3" name="Equation" r:id="rId7" imgW="2120900" imgH="495300" progId="Equation.DSMT4">
                    <p:embed/>
                  </p:oleObj>
                </mc:Choice>
                <mc:Fallback>
                  <p:oleObj name="Equation" r:id="rId7" imgW="2120900" imgH="495300" progId="Equation.DSMT4">
                    <p:embed/>
                    <p:pic>
                      <p:nvPicPr>
                        <p:cNvPr id="0" name="Picture 1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" y="1634"/>
                          <a:ext cx="133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0" name="Object 1038"/>
            <p:cNvGraphicFramePr>
              <a:graphicFrameLocks noChangeAspect="1"/>
            </p:cNvGraphicFramePr>
            <p:nvPr/>
          </p:nvGraphicFramePr>
          <p:xfrm>
            <a:off x="1769" y="1712"/>
            <a:ext cx="7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4" name="Equation" r:id="rId9" imgW="1256665" imgH="393700" progId="Equation.DSMT4">
                    <p:embed/>
                  </p:oleObj>
                </mc:Choice>
                <mc:Fallback>
                  <p:oleObj name="Equation" r:id="rId9" imgW="1256665" imgH="393700" progId="Equation.DSMT4">
                    <p:embed/>
                    <p:pic>
                      <p:nvPicPr>
                        <p:cNvPr id="0" name="Picture 1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1712"/>
                          <a:ext cx="7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9" name="Object 1037"/>
            <p:cNvGraphicFramePr>
              <a:graphicFrameLocks noChangeAspect="1"/>
            </p:cNvGraphicFramePr>
            <p:nvPr/>
          </p:nvGraphicFramePr>
          <p:xfrm>
            <a:off x="2785" y="1686"/>
            <a:ext cx="24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5" name="Equation" r:id="rId11" imgW="393700" imgH="419100" progId="Equation.DSMT4">
                    <p:embed/>
                  </p:oleObj>
                </mc:Choice>
                <mc:Fallback>
                  <p:oleObj name="Equation" r:id="rId11" imgW="393700" imgH="419100" progId="Equation.DSMT4">
                    <p:embed/>
                    <p:pic>
                      <p:nvPicPr>
                        <p:cNvPr id="0" name="Picture 1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1686"/>
                          <a:ext cx="24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8" name="Object 1036"/>
            <p:cNvGraphicFramePr>
              <a:graphicFrameLocks noChangeAspect="1"/>
            </p:cNvGraphicFramePr>
            <p:nvPr/>
          </p:nvGraphicFramePr>
          <p:xfrm>
            <a:off x="3350" y="1641"/>
            <a:ext cx="24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6" name="Equation" r:id="rId13" imgW="393700" imgH="419100" progId="Equation.DSMT4">
                    <p:embed/>
                  </p:oleObj>
                </mc:Choice>
                <mc:Fallback>
                  <p:oleObj name="Equation" r:id="rId13" imgW="393700" imgH="419100" progId="Equation.DSMT4">
                    <p:embed/>
                    <p:pic>
                      <p:nvPicPr>
                        <p:cNvPr id="0" name="Picture 1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1641"/>
                          <a:ext cx="24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4" name="Rectangle 1042"/>
            <p:cNvSpPr>
              <a:spLocks noChangeArrowheads="1"/>
            </p:cNvSpPr>
            <p:nvPr/>
          </p:nvSpPr>
          <p:spPr bwMode="auto">
            <a:xfrm>
              <a:off x="2458" y="16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15" name="Rectangle 1043"/>
            <p:cNvSpPr>
              <a:spLocks noChangeArrowheads="1"/>
            </p:cNvSpPr>
            <p:nvPr/>
          </p:nvSpPr>
          <p:spPr bwMode="auto">
            <a:xfrm>
              <a:off x="3020" y="161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及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16" name="Rectangle 1044"/>
            <p:cNvSpPr>
              <a:spLocks noChangeArrowheads="1"/>
            </p:cNvSpPr>
            <p:nvPr/>
          </p:nvSpPr>
          <p:spPr bwMode="auto">
            <a:xfrm>
              <a:off x="3576" y="1631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的定义知道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/>
                <a:t>分别 </a:t>
              </a:r>
              <a:endParaRPr lang="zh-CN" altLang="en-US"/>
            </a:p>
          </p:txBody>
        </p:sp>
      </p:grpSp>
      <p:grpSp>
        <p:nvGrpSpPr>
          <p:cNvPr id="80938" name="Group 1066"/>
          <p:cNvGrpSpPr/>
          <p:nvPr/>
        </p:nvGrpSpPr>
        <p:grpSpPr bwMode="auto">
          <a:xfrm>
            <a:off x="637224" y="3933056"/>
            <a:ext cx="4437062" cy="541337"/>
            <a:chOff x="385" y="2101"/>
            <a:chExt cx="2795" cy="341"/>
          </a:xfrm>
        </p:grpSpPr>
        <p:graphicFrame>
          <p:nvGraphicFramePr>
            <p:cNvPr id="80919" name="Object 1047"/>
            <p:cNvGraphicFramePr>
              <a:graphicFrameLocks noChangeAspect="1"/>
            </p:cNvGraphicFramePr>
            <p:nvPr/>
          </p:nvGraphicFramePr>
          <p:xfrm>
            <a:off x="1619" y="2164"/>
            <a:ext cx="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7" name="Equation" r:id="rId15" imgW="304800" imgH="431800" progId="Equation.DSMT4">
                    <p:embed/>
                  </p:oleObj>
                </mc:Choice>
                <mc:Fallback>
                  <p:oleObj name="Equation" r:id="rId15" imgW="304800" imgH="431800" progId="Equation.DSMT4">
                    <p:embed/>
                    <p:pic>
                      <p:nvPicPr>
                        <p:cNvPr id="0" name="Picture 1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2164"/>
                          <a:ext cx="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8" name="Object 1046"/>
            <p:cNvGraphicFramePr>
              <a:graphicFrameLocks noChangeAspect="1"/>
            </p:cNvGraphicFramePr>
            <p:nvPr/>
          </p:nvGraphicFramePr>
          <p:xfrm>
            <a:off x="2126" y="2158"/>
            <a:ext cx="3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88" name="Equation" r:id="rId17" imgW="571500" imgH="431800" progId="Equation.DSMT4">
                    <p:embed/>
                  </p:oleObj>
                </mc:Choice>
                <mc:Fallback>
                  <p:oleObj name="Equation" r:id="rId17" imgW="571500" imgH="431800" progId="Equation.DSMT4">
                    <p:embed/>
                    <p:pic>
                      <p:nvPicPr>
                        <p:cNvPr id="0" name="Picture 1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" y="2158"/>
                          <a:ext cx="3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0" name="Rectangle 1048"/>
            <p:cNvSpPr>
              <a:spLocks noChangeArrowheads="1"/>
            </p:cNvSpPr>
            <p:nvPr/>
          </p:nvSpPr>
          <p:spPr bwMode="auto">
            <a:xfrm>
              <a:off x="385" y="2115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存在直线网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21" name="Rectangle 1049"/>
            <p:cNvSpPr>
              <a:spLocks noChangeArrowheads="1"/>
            </p:cNvSpPr>
            <p:nvPr/>
          </p:nvSpPr>
          <p:spPr bwMode="auto">
            <a:xfrm>
              <a:off x="1791" y="2110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22" name="Rectangle 1050"/>
            <p:cNvSpPr>
              <a:spLocks noChangeArrowheads="1"/>
            </p:cNvSpPr>
            <p:nvPr/>
          </p:nvSpPr>
          <p:spPr bwMode="auto">
            <a:xfrm>
              <a:off x="2410" y="2101"/>
              <a:ext cx="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 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0924" name="Object 1052"/>
          <p:cNvGraphicFramePr>
            <a:graphicFrameLocks noChangeAspect="1"/>
          </p:cNvGraphicFramePr>
          <p:nvPr/>
        </p:nvGraphicFramePr>
        <p:xfrm>
          <a:off x="1942306" y="4421188"/>
          <a:ext cx="655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89" name="Equation" r:id="rId19" imgW="6553200" imgH="838200" progId="Equation.DSMT4">
                  <p:embed/>
                </p:oleObj>
              </mc:Choice>
              <mc:Fallback>
                <p:oleObj name="Equation" r:id="rId19" imgW="6553200" imgH="838200" progId="Equation.DSMT4">
                  <p:embed/>
                  <p:pic>
                    <p:nvPicPr>
                      <p:cNvPr id="0" name="Picture 1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306" y="4421188"/>
                        <a:ext cx="65532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39" name="Group 1067"/>
          <p:cNvGrpSpPr/>
          <p:nvPr/>
        </p:nvGrpSpPr>
        <p:grpSpPr bwMode="auto">
          <a:xfrm>
            <a:off x="554038" y="5259388"/>
            <a:ext cx="8194675" cy="558800"/>
            <a:chOff x="349" y="3000"/>
            <a:chExt cx="5162" cy="352"/>
          </a:xfrm>
        </p:grpSpPr>
        <p:graphicFrame>
          <p:nvGraphicFramePr>
            <p:cNvPr id="80927" name="Object 1055"/>
            <p:cNvGraphicFramePr>
              <a:graphicFrameLocks noChangeAspect="1"/>
            </p:cNvGraphicFramePr>
            <p:nvPr/>
          </p:nvGraphicFramePr>
          <p:xfrm>
            <a:off x="1373" y="3082"/>
            <a:ext cx="1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90" name="Equation" r:id="rId21" imgW="317500" imgH="431165" progId="Equation.DSMT4">
                    <p:embed/>
                  </p:oleObj>
                </mc:Choice>
                <mc:Fallback>
                  <p:oleObj name="Equation" r:id="rId21" imgW="317500" imgH="431165" progId="Equation.DSMT4">
                    <p:embed/>
                    <p:pic>
                      <p:nvPicPr>
                        <p:cNvPr id="0" name="Picture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" y="3082"/>
                          <a:ext cx="1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6" name="Object 1054"/>
            <p:cNvGraphicFramePr>
              <a:graphicFrameLocks noChangeAspect="1"/>
            </p:cNvGraphicFramePr>
            <p:nvPr/>
          </p:nvGraphicFramePr>
          <p:xfrm>
            <a:off x="1881" y="3082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91" name="Equation" r:id="rId23" imgW="330200" imgH="431800" progId="Equation.DSMT4">
                    <p:embed/>
                  </p:oleObj>
                </mc:Choice>
                <mc:Fallback>
                  <p:oleObj name="Equation" r:id="rId23" imgW="330200" imgH="431800" progId="Equation.DSMT4">
                    <p:embed/>
                    <p:pic>
                      <p:nvPicPr>
                        <p:cNvPr id="0" name="Picture 1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1" y="3082"/>
                          <a:ext cx="2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8" name="Rectangle 1056"/>
            <p:cNvSpPr>
              <a:spLocks noChangeArrowheads="1"/>
            </p:cNvSpPr>
            <p:nvPr/>
          </p:nvSpPr>
          <p:spPr bwMode="auto">
            <a:xfrm>
              <a:off x="349" y="3018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为由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29" name="Rectangle 1057"/>
            <p:cNvSpPr>
              <a:spLocks noChangeArrowheads="1"/>
            </p:cNvSpPr>
            <p:nvPr/>
          </p:nvSpPr>
          <p:spPr bwMode="auto">
            <a:xfrm>
              <a:off x="1537" y="300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0930" name="Rectangle 1058"/>
            <p:cNvSpPr>
              <a:spLocks noChangeArrowheads="1"/>
            </p:cNvSpPr>
            <p:nvPr/>
          </p:nvSpPr>
          <p:spPr bwMode="auto">
            <a:xfrm>
              <a:off x="2081" y="3019"/>
              <a:ext cx="34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这两个直线网合并所成的直线网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900"/>
                <a:t>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0932" name="Rectangle 1060"/>
          <p:cNvSpPr>
            <a:spLocks noChangeArrowheads="1"/>
          </p:cNvSpPr>
          <p:nvPr/>
        </p:nvSpPr>
        <p:spPr bwMode="auto">
          <a:xfrm>
            <a:off x="631826" y="5825808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可证得 </a:t>
            </a:r>
            <a:endParaRPr lang="zh-CN" altLang="en-US"/>
          </a:p>
        </p:txBody>
      </p:sp>
      <p:sp>
        <p:nvSpPr>
          <p:cNvPr id="33" name="Rectangle 1053"/>
          <p:cNvSpPr>
            <a:spLocks noChangeArrowheads="1"/>
          </p:cNvSpPr>
          <p:nvPr/>
        </p:nvSpPr>
        <p:spPr bwMode="auto">
          <a:xfrm>
            <a:off x="554038" y="670628"/>
            <a:ext cx="810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21.1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平面有界图形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可求面积的充要条件是</a:t>
            </a:r>
            <a:r>
              <a:rPr lang="en-US" altLang="zh-CN" dirty="0">
                <a:latin typeface="Times New Roman" panose="02020603050405020304" pitchFamily="18" charset="0"/>
              </a:rPr>
              <a:t>: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1026"/>
          <p:cNvGraphicFramePr>
            <a:graphicFrameLocks noChangeAspect="1"/>
          </p:cNvGraphicFramePr>
          <p:nvPr/>
        </p:nvGraphicFramePr>
        <p:xfrm>
          <a:off x="1908175" y="549275"/>
          <a:ext cx="5133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7" name="Equation" r:id="rId1" imgW="5130800" imgH="431800" progId="Equation.DSMT4">
                  <p:embed/>
                </p:oleObj>
              </mc:Choice>
              <mc:Fallback>
                <p:oleObj name="Equation" r:id="rId1" imgW="5130800" imgH="431800" progId="Equation.DSMT4">
                  <p:embed/>
                  <p:pic>
                    <p:nvPicPr>
                      <p:cNvPr id="0" name="Picture 1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9275"/>
                        <a:ext cx="5133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1028"/>
          <p:cNvSpPr>
            <a:spLocks noChangeArrowheads="1"/>
          </p:cNvSpPr>
          <p:nvPr/>
        </p:nvSpPr>
        <p:spPr bwMode="auto">
          <a:xfrm>
            <a:off x="576263" y="1196975"/>
            <a:ext cx="2687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于是由</a:t>
            </a:r>
            <a:r>
              <a:rPr lang="en-US" altLang="zh-CN"/>
              <a:t>(3)</a:t>
            </a:r>
            <a:r>
              <a:rPr lang="zh-CN" altLang="en-US"/>
              <a:t>可得 </a:t>
            </a:r>
            <a:endParaRPr lang="zh-CN" altLang="en-US"/>
          </a:p>
        </p:txBody>
      </p:sp>
      <p:graphicFrame>
        <p:nvGraphicFramePr>
          <p:cNvPr id="79877" name="Object 1029"/>
          <p:cNvGraphicFramePr>
            <a:graphicFrameLocks noChangeAspect="1"/>
          </p:cNvGraphicFramePr>
          <p:nvPr/>
        </p:nvGraphicFramePr>
        <p:xfrm>
          <a:off x="2041525" y="1809750"/>
          <a:ext cx="50006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18" name="Equation" r:id="rId3" imgW="5003800" imgH="838200" progId="Equation.DSMT4">
                  <p:embed/>
                </p:oleObj>
              </mc:Choice>
              <mc:Fallback>
                <p:oleObj name="Equation" r:id="rId3" imgW="5003800" imgH="838200" progId="Equation.DSMT4">
                  <p:embed/>
                  <p:pic>
                    <p:nvPicPr>
                      <p:cNvPr id="0" name="Picture 1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1809750"/>
                        <a:ext cx="5000625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5" name="Group 1047"/>
          <p:cNvGrpSpPr/>
          <p:nvPr/>
        </p:nvGrpSpPr>
        <p:grpSpPr bwMode="auto">
          <a:xfrm>
            <a:off x="576263" y="2817813"/>
            <a:ext cx="5811837" cy="519112"/>
            <a:chOff x="363" y="1752"/>
            <a:chExt cx="3661" cy="327"/>
          </a:xfrm>
        </p:grpSpPr>
        <p:sp>
          <p:nvSpPr>
            <p:cNvPr id="79880" name="Rectangle 1032"/>
            <p:cNvSpPr>
              <a:spLocks noChangeArrowheads="1"/>
            </p:cNvSpPr>
            <p:nvPr/>
          </p:nvSpPr>
          <p:spPr bwMode="auto">
            <a:xfrm>
              <a:off x="363" y="1752"/>
              <a:ext cx="21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从而对直线网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有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9879" name="Object 1031"/>
            <p:cNvGraphicFramePr>
              <a:graphicFrameLocks noChangeAspect="1"/>
            </p:cNvGraphicFramePr>
            <p:nvPr/>
          </p:nvGraphicFramePr>
          <p:xfrm>
            <a:off x="2290" y="1809"/>
            <a:ext cx="17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19" name="Equation" r:id="rId5" imgW="2755900" imgH="431800" progId="Equation.DSMT4">
                    <p:embed/>
                  </p:oleObj>
                </mc:Choice>
                <mc:Fallback>
                  <p:oleObj name="Equation" r:id="rId5" imgW="2755900" imgH="431800" progId="Equation.DSMT4">
                    <p:embed/>
                    <p:pic>
                      <p:nvPicPr>
                        <p:cNvPr id="0" name="Picture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809"/>
                          <a:ext cx="17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894" name="Group 1046"/>
          <p:cNvGrpSpPr/>
          <p:nvPr/>
        </p:nvGrpSpPr>
        <p:grpSpPr bwMode="auto">
          <a:xfrm>
            <a:off x="573088" y="3511550"/>
            <a:ext cx="7891462" cy="522288"/>
            <a:chOff x="361" y="2305"/>
            <a:chExt cx="4971" cy="329"/>
          </a:xfrm>
        </p:grpSpPr>
        <p:sp>
          <p:nvSpPr>
            <p:cNvPr id="79884" name="Rectangle 1036"/>
            <p:cNvSpPr>
              <a:spLocks noChangeArrowheads="1"/>
            </p:cNvSpPr>
            <p:nvPr/>
          </p:nvSpPr>
          <p:spPr bwMode="auto">
            <a:xfrm>
              <a:off x="361" y="2307"/>
              <a:ext cx="2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充分性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设对任给的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9883" name="Object 1035"/>
            <p:cNvGraphicFramePr>
              <a:graphicFrameLocks noChangeAspect="1"/>
            </p:cNvGraphicFramePr>
            <p:nvPr/>
          </p:nvGraphicFramePr>
          <p:xfrm>
            <a:off x="2327" y="2368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20" name="Equation" r:id="rId7" imgW="989965" imgH="393700" progId="Equation.DSMT4">
                    <p:embed/>
                  </p:oleObj>
                </mc:Choice>
                <mc:Fallback>
                  <p:oleObj name="Equation" r:id="rId7" imgW="989965" imgH="393700" progId="Equation.DSMT4">
                    <p:embed/>
                    <p:pic>
                      <p:nvPicPr>
                        <p:cNvPr id="0" name="Picture 10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2368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5" name="Rectangle 1037"/>
            <p:cNvSpPr>
              <a:spLocks noChangeArrowheads="1"/>
            </p:cNvSpPr>
            <p:nvPr/>
          </p:nvSpPr>
          <p:spPr bwMode="auto">
            <a:xfrm>
              <a:off x="2907" y="2305"/>
              <a:ext cx="2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存在某直线网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 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9886" name="Object 1038"/>
          <p:cNvGraphicFramePr>
            <a:graphicFrameLocks noChangeAspect="1"/>
          </p:cNvGraphicFramePr>
          <p:nvPr/>
        </p:nvGraphicFramePr>
        <p:xfrm>
          <a:off x="3014663" y="4283075"/>
          <a:ext cx="2727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1" name="Equation" r:id="rId9" imgW="2730500" imgH="431800" progId="Equation.DSMT4">
                  <p:embed/>
                </p:oleObj>
              </mc:Choice>
              <mc:Fallback>
                <p:oleObj name="Equation" r:id="rId9" imgW="2730500" imgH="431800" progId="Equation.DSMT4">
                  <p:embed/>
                  <p:pic>
                    <p:nvPicPr>
                      <p:cNvPr id="0" name="Picture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4283075"/>
                        <a:ext cx="27273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6" name="Group 1048"/>
          <p:cNvGrpSpPr/>
          <p:nvPr/>
        </p:nvGrpSpPr>
        <p:grpSpPr bwMode="auto">
          <a:xfrm>
            <a:off x="601663" y="4883150"/>
            <a:ext cx="5434012" cy="598488"/>
            <a:chOff x="379" y="3014"/>
            <a:chExt cx="3423" cy="377"/>
          </a:xfrm>
        </p:grpSpPr>
        <p:sp>
          <p:nvSpPr>
            <p:cNvPr id="79889" name="Rectangle 1041"/>
            <p:cNvSpPr>
              <a:spLocks noChangeArrowheads="1"/>
            </p:cNvSpPr>
            <p:nvPr/>
          </p:nvSpPr>
          <p:spPr bwMode="auto">
            <a:xfrm>
              <a:off x="379" y="3064"/>
              <a:ext cx="8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但      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9888" name="Object 1040"/>
            <p:cNvGraphicFramePr>
              <a:graphicFrameLocks noChangeAspect="1"/>
            </p:cNvGraphicFramePr>
            <p:nvPr/>
          </p:nvGraphicFramePr>
          <p:xfrm>
            <a:off x="742" y="3047"/>
            <a:ext cx="236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22" name="Equation" r:id="rId11" imgW="3746500" imgH="495300" progId="Equation.DSMT4">
                    <p:embed/>
                  </p:oleObj>
                </mc:Choice>
                <mc:Fallback>
                  <p:oleObj name="Equation" r:id="rId11" imgW="3746500" imgH="495300" progId="Equation.DSMT4">
                    <p:embed/>
                    <p:pic>
                      <p:nvPicPr>
                        <p:cNvPr id="0" name="Picture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3047"/>
                          <a:ext cx="236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1" name="Rectangle 1043"/>
            <p:cNvSpPr>
              <a:spLocks noChangeArrowheads="1"/>
            </p:cNvSpPr>
            <p:nvPr/>
          </p:nvSpPr>
          <p:spPr bwMode="auto">
            <a:xfrm>
              <a:off x="3123" y="3014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所以 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2268538" y="549275"/>
          <a:ext cx="422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39" name="Equation" r:id="rId1" imgW="4229100" imgH="495300" progId="Equation.DSMT4">
                  <p:embed/>
                </p:oleObj>
              </mc:Choice>
              <mc:Fallback>
                <p:oleObj name="Equation" r:id="rId1" imgW="4229100" imgH="495300" progId="Equation.DSMT4">
                  <p:embed/>
                  <p:pic>
                    <p:nvPicPr>
                      <p:cNvPr id="0" name="Picture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49275"/>
                        <a:ext cx="4229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7" name="Group 1033"/>
          <p:cNvGrpSpPr/>
          <p:nvPr/>
        </p:nvGrpSpPr>
        <p:grpSpPr bwMode="auto">
          <a:xfrm>
            <a:off x="541338" y="1233488"/>
            <a:ext cx="8162925" cy="561975"/>
            <a:chOff x="395" y="808"/>
            <a:chExt cx="5142" cy="354"/>
          </a:xfrm>
        </p:grpSpPr>
        <p:graphicFrame>
          <p:nvGraphicFramePr>
            <p:cNvPr id="78853" name="Object 1029"/>
            <p:cNvGraphicFramePr>
              <a:graphicFrameLocks noChangeAspect="1"/>
            </p:cNvGraphicFramePr>
            <p:nvPr/>
          </p:nvGraphicFramePr>
          <p:xfrm>
            <a:off x="730" y="935"/>
            <a:ext cx="15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0" name="Equation" r:id="rId3" imgW="228600" imgH="241300" progId="Equation.DSMT4">
                    <p:embed/>
                  </p:oleObj>
                </mc:Choice>
                <mc:Fallback>
                  <p:oleObj name="Equation" r:id="rId3" imgW="228600" imgH="241300" progId="Equation.DSMT4">
                    <p:embed/>
                    <p:pic>
                      <p:nvPicPr>
                        <p:cNvPr id="0" name="Picture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935"/>
                          <a:ext cx="156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2" name="Object 1028"/>
            <p:cNvGraphicFramePr>
              <a:graphicFrameLocks noChangeAspect="1"/>
            </p:cNvGraphicFramePr>
            <p:nvPr/>
          </p:nvGraphicFramePr>
          <p:xfrm>
            <a:off x="2163" y="838"/>
            <a:ext cx="88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1" name="Equation" r:id="rId5" imgW="1397000" imgH="482600" progId="Equation.DSMT4">
                    <p:embed/>
                  </p:oleObj>
                </mc:Choice>
                <mc:Fallback>
                  <p:oleObj name="Equation" r:id="rId5" imgW="1397000" imgH="482600" progId="Equation.DSMT4">
                    <p:embed/>
                    <p:pic>
                      <p:nvPicPr>
                        <p:cNvPr id="0" name="Picture 1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838"/>
                          <a:ext cx="88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4" name="Rectangle 1030"/>
            <p:cNvSpPr>
              <a:spLocks noChangeArrowheads="1"/>
            </p:cNvSpPr>
            <p:nvPr/>
          </p:nvSpPr>
          <p:spPr bwMode="auto">
            <a:xfrm>
              <a:off x="395" y="80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55" name="Rectangle 1031"/>
            <p:cNvSpPr>
              <a:spLocks noChangeArrowheads="1"/>
            </p:cNvSpPr>
            <p:nvPr/>
          </p:nvSpPr>
          <p:spPr bwMode="auto">
            <a:xfrm>
              <a:off x="866" y="827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的任意性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得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56" name="Rectangle 1032"/>
            <p:cNvSpPr>
              <a:spLocks noChangeArrowheads="1"/>
            </p:cNvSpPr>
            <p:nvPr/>
          </p:nvSpPr>
          <p:spPr bwMode="auto">
            <a:xfrm>
              <a:off x="2943" y="835"/>
              <a:ext cx="25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因而平面图形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可求面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858" name="Rectangle 1034"/>
          <p:cNvSpPr>
            <a:spLocks noChangeArrowheads="1"/>
          </p:cNvSpPr>
          <p:nvPr/>
        </p:nvSpPr>
        <p:spPr bwMode="auto">
          <a:xfrm>
            <a:off x="603250" y="1881188"/>
            <a:ext cx="900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积</a:t>
            </a:r>
            <a:r>
              <a:rPr lang="en-US" altLang="zh-CN"/>
              <a:t>. </a:t>
            </a:r>
            <a:endParaRPr lang="en-US" altLang="zh-CN"/>
          </a:p>
        </p:txBody>
      </p:sp>
      <p:sp>
        <p:nvSpPr>
          <p:cNvPr id="78859" name="Rectangle 1035"/>
          <p:cNvSpPr>
            <a:spLocks noChangeArrowheads="1"/>
          </p:cNvSpPr>
          <p:nvPr/>
        </p:nvSpPr>
        <p:spPr bwMode="auto">
          <a:xfrm>
            <a:off x="582613" y="2492375"/>
            <a:ext cx="8081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推论</a:t>
            </a:r>
            <a:r>
              <a:rPr lang="zh-CN" altLang="en-US"/>
              <a:t> 平面有界图形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/>
              <a:t>的面积为零的充要条件是它 </a:t>
            </a:r>
            <a:endParaRPr lang="zh-CN" altLang="en-US"/>
          </a:p>
        </p:txBody>
      </p:sp>
      <p:grpSp>
        <p:nvGrpSpPr>
          <p:cNvPr id="78877" name="Group 1053"/>
          <p:cNvGrpSpPr/>
          <p:nvPr/>
        </p:nvGrpSpPr>
        <p:grpSpPr bwMode="auto">
          <a:xfrm>
            <a:off x="554038" y="3105150"/>
            <a:ext cx="8015287" cy="544513"/>
            <a:chOff x="349" y="2084"/>
            <a:chExt cx="5049" cy="343"/>
          </a:xfrm>
        </p:grpSpPr>
        <p:graphicFrame>
          <p:nvGraphicFramePr>
            <p:cNvPr id="78861" name="Object 1037"/>
            <p:cNvGraphicFramePr>
              <a:graphicFrameLocks noChangeAspect="1"/>
            </p:cNvGraphicFramePr>
            <p:nvPr/>
          </p:nvGraphicFramePr>
          <p:xfrm>
            <a:off x="1383" y="2115"/>
            <a:ext cx="76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2" name="Equation" r:id="rId7" imgW="1205865" imgH="495300" progId="Equation.DSMT4">
                    <p:embed/>
                  </p:oleObj>
                </mc:Choice>
                <mc:Fallback>
                  <p:oleObj name="Equation" r:id="rId7" imgW="1205865" imgH="495300" progId="Equation.DSMT4">
                    <p:embed/>
                    <p:pic>
                      <p:nvPicPr>
                        <p:cNvPr id="0" name="Picture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115"/>
                          <a:ext cx="76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Object 1036"/>
            <p:cNvGraphicFramePr>
              <a:graphicFrameLocks noChangeAspect="1"/>
            </p:cNvGraphicFramePr>
            <p:nvPr/>
          </p:nvGraphicFramePr>
          <p:xfrm>
            <a:off x="3318" y="2160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3" name="Equation" r:id="rId9" imgW="989965" imgH="393700" progId="Equation.DSMT4">
                    <p:embed/>
                  </p:oleObj>
                </mc:Choice>
                <mc:Fallback>
                  <p:oleObj name="Equation" r:id="rId9" imgW="989965" imgH="393700" progId="Equation.DSMT4">
                    <p:embed/>
                    <p:pic>
                      <p:nvPicPr>
                        <p:cNvPr id="0" name="Picture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2160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2" name="Rectangle 1038"/>
            <p:cNvSpPr>
              <a:spLocks noChangeArrowheads="1"/>
            </p:cNvSpPr>
            <p:nvPr/>
          </p:nvSpPr>
          <p:spPr bwMode="auto">
            <a:xfrm>
              <a:off x="349" y="2084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的外面积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63" name="Rectangle 1039"/>
            <p:cNvSpPr>
              <a:spLocks noChangeArrowheads="1"/>
            </p:cNvSpPr>
            <p:nvPr/>
          </p:nvSpPr>
          <p:spPr bwMode="auto">
            <a:xfrm>
              <a:off x="2067" y="2100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即对任给的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8864" name="Rectangle 1040"/>
            <p:cNvSpPr>
              <a:spLocks noChangeArrowheads="1"/>
            </p:cNvSpPr>
            <p:nvPr/>
          </p:nvSpPr>
          <p:spPr bwMode="auto">
            <a:xfrm>
              <a:off x="3872" y="2087"/>
              <a:ext cx="15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存在直线网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865" name="Rectangle 1041"/>
          <p:cNvSpPr>
            <a:spLocks noChangeArrowheads="1"/>
          </p:cNvSpPr>
          <p:nvPr/>
        </p:nvSpPr>
        <p:spPr bwMode="auto">
          <a:xfrm>
            <a:off x="592138" y="3678238"/>
            <a:ext cx="107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使得 </a:t>
            </a:r>
            <a:endParaRPr lang="zh-CN" altLang="en-US"/>
          </a:p>
        </p:txBody>
      </p:sp>
      <p:graphicFrame>
        <p:nvGraphicFramePr>
          <p:cNvPr id="78866" name="Object 1042"/>
          <p:cNvGraphicFramePr>
            <a:graphicFrameLocks noChangeAspect="1"/>
          </p:cNvGraphicFramePr>
          <p:nvPr/>
        </p:nvGraphicFramePr>
        <p:xfrm>
          <a:off x="3779838" y="4311650"/>
          <a:ext cx="1609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4" name="Equation" r:id="rId11" imgW="1612900" imgH="431800" progId="Equation.DSMT4">
                  <p:embed/>
                </p:oleObj>
              </mc:Choice>
              <mc:Fallback>
                <p:oleObj name="Equation" r:id="rId11" imgW="1612900" imgH="431800" progId="Equation.DSMT4">
                  <p:embed/>
                  <p:pic>
                    <p:nvPicPr>
                      <p:cNvPr id="0" name="Picture 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311650"/>
                        <a:ext cx="1609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5" name="Group 1051"/>
          <p:cNvGrpSpPr/>
          <p:nvPr/>
        </p:nvGrpSpPr>
        <p:grpSpPr bwMode="auto">
          <a:xfrm>
            <a:off x="563563" y="4876800"/>
            <a:ext cx="8089900" cy="549275"/>
            <a:chOff x="385" y="3022"/>
            <a:chExt cx="5096" cy="346"/>
          </a:xfrm>
        </p:grpSpPr>
        <p:sp>
          <p:nvSpPr>
            <p:cNvPr id="78869" name="Rectangle 1045"/>
            <p:cNvSpPr>
              <a:spLocks noChangeArrowheads="1"/>
            </p:cNvSpPr>
            <p:nvPr/>
          </p:nvSpPr>
          <p:spPr bwMode="auto">
            <a:xfrm>
              <a:off x="385" y="3022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或对任给的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68" name="Object 1044"/>
            <p:cNvGraphicFramePr>
              <a:graphicFrameLocks noChangeAspect="1"/>
            </p:cNvGraphicFramePr>
            <p:nvPr/>
          </p:nvGraphicFramePr>
          <p:xfrm>
            <a:off x="1583" y="3122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5" name="Equation" r:id="rId13" imgW="989965" imgH="393700" progId="Equation.DSMT4">
                    <p:embed/>
                  </p:oleObj>
                </mc:Choice>
                <mc:Fallback>
                  <p:oleObj name="Equation" r:id="rId13" imgW="989965" imgH="393700" progId="Equation.DSMT4">
                    <p:embed/>
                    <p:pic>
                      <p:nvPicPr>
                        <p:cNvPr id="0" name="Picture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" y="3122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0" name="Rectangle 1046"/>
            <p:cNvSpPr>
              <a:spLocks noChangeArrowheads="1"/>
            </p:cNvSpPr>
            <p:nvPr/>
          </p:nvSpPr>
          <p:spPr bwMode="auto">
            <a:xfrm>
              <a:off x="2099" y="3040"/>
              <a:ext cx="3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平面图形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能被有限个面积总和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78" name="Group 1054"/>
          <p:cNvGrpSpPr/>
          <p:nvPr/>
        </p:nvGrpSpPr>
        <p:grpSpPr bwMode="auto">
          <a:xfrm>
            <a:off x="563563" y="5529263"/>
            <a:ext cx="4235450" cy="528637"/>
            <a:chOff x="355" y="3483"/>
            <a:chExt cx="2668" cy="333"/>
          </a:xfrm>
        </p:grpSpPr>
        <p:sp>
          <p:nvSpPr>
            <p:cNvPr id="78872" name="Rectangle 1048"/>
            <p:cNvSpPr>
              <a:spLocks noChangeArrowheads="1"/>
            </p:cNvSpPr>
            <p:nvPr/>
          </p:nvSpPr>
          <p:spPr bwMode="auto">
            <a:xfrm>
              <a:off x="355" y="3483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小于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71" name="Object 1047"/>
            <p:cNvGraphicFramePr>
              <a:graphicFrameLocks noChangeAspect="1"/>
            </p:cNvGraphicFramePr>
            <p:nvPr/>
          </p:nvGraphicFramePr>
          <p:xfrm>
            <a:off x="930" y="3596"/>
            <a:ext cx="15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6" name="Equation" r:id="rId15" imgW="228600" imgH="241300" progId="Equation.DSMT4">
                    <p:embed/>
                  </p:oleObj>
                </mc:Choice>
                <mc:Fallback>
                  <p:oleObj name="Equation" r:id="rId15" imgW="228600" imgH="241300" progId="Equation.DSMT4">
                    <p:embed/>
                    <p:pic>
                      <p:nvPicPr>
                        <p:cNvPr id="0" name="Picture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596"/>
                          <a:ext cx="156" cy="1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3" name="Rectangle 1049"/>
            <p:cNvSpPr>
              <a:spLocks noChangeArrowheads="1"/>
            </p:cNvSpPr>
            <p:nvPr/>
          </p:nvSpPr>
          <p:spPr bwMode="auto">
            <a:xfrm>
              <a:off x="1072" y="3489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的小矩形所覆盖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026"/>
          <p:cNvSpPr>
            <a:spLocks noChangeArrowheads="1"/>
          </p:cNvSpPr>
          <p:nvPr/>
        </p:nvSpPr>
        <p:spPr bwMode="auto">
          <a:xfrm>
            <a:off x="592138" y="533400"/>
            <a:ext cx="8256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21.2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/>
              <a:t>平面有界图形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/>
              <a:t>可求面积的充要条件是</a:t>
            </a:r>
            <a:r>
              <a:rPr lang="en-US" altLang="zh-CN"/>
              <a:t>: </a:t>
            </a:r>
            <a:endParaRPr lang="en-US" altLang="zh-CN"/>
          </a:p>
        </p:txBody>
      </p:sp>
      <p:sp>
        <p:nvSpPr>
          <p:cNvPr id="77828" name="Rectangle 1028"/>
          <p:cNvSpPr>
            <a:spLocks noChangeArrowheads="1"/>
          </p:cNvSpPr>
          <p:nvPr/>
        </p:nvSpPr>
        <p:spPr bwMode="auto">
          <a:xfrm>
            <a:off x="609600" y="1160463"/>
            <a:ext cx="4657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的边界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/>
              <a:t>的面积为零</a:t>
            </a:r>
            <a:r>
              <a:rPr lang="en-US" altLang="zh-CN"/>
              <a:t>. 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31" name="Rectangle 1031"/>
          <p:cNvSpPr>
            <a:spLocks noChangeArrowheads="1"/>
          </p:cNvSpPr>
          <p:nvPr/>
        </p:nvSpPr>
        <p:spPr bwMode="auto">
          <a:xfrm>
            <a:off x="596900" y="1830388"/>
            <a:ext cx="8081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证</a:t>
            </a:r>
            <a:r>
              <a:rPr lang="zh-CN" altLang="en-US"/>
              <a:t> 由定理</a:t>
            </a:r>
            <a:r>
              <a:rPr lang="en-US" altLang="zh-CN">
                <a:latin typeface="Times New Roman" panose="02020603050405020304" pitchFamily="18" charset="0"/>
              </a:rPr>
              <a:t>21.1</a:t>
            </a:r>
            <a:r>
              <a:rPr lang="en-US" altLang="zh-CN"/>
              <a:t>,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/>
              <a:t>可求面积的充要条件是</a:t>
            </a:r>
            <a:r>
              <a:rPr lang="en-US" altLang="zh-CN"/>
              <a:t>: </a:t>
            </a:r>
            <a:r>
              <a:rPr lang="zh-CN" altLang="en-US"/>
              <a:t>对任给 </a:t>
            </a:r>
            <a:endParaRPr lang="zh-CN" altLang="en-US"/>
          </a:p>
        </p:txBody>
      </p:sp>
      <p:grpSp>
        <p:nvGrpSpPr>
          <p:cNvPr id="77854" name="Group 1054"/>
          <p:cNvGrpSpPr/>
          <p:nvPr/>
        </p:nvGrpSpPr>
        <p:grpSpPr bwMode="auto">
          <a:xfrm>
            <a:off x="554038" y="2457450"/>
            <a:ext cx="8007350" cy="576263"/>
            <a:chOff x="385" y="1561"/>
            <a:chExt cx="5044" cy="363"/>
          </a:xfrm>
        </p:grpSpPr>
        <p:graphicFrame>
          <p:nvGraphicFramePr>
            <p:cNvPr id="77833" name="Object 1033"/>
            <p:cNvGraphicFramePr>
              <a:graphicFrameLocks noChangeAspect="1"/>
            </p:cNvGraphicFramePr>
            <p:nvPr/>
          </p:nvGraphicFramePr>
          <p:xfrm>
            <a:off x="703" y="1642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5" name="Equation" r:id="rId1" imgW="989965" imgH="393700" progId="Equation.DSMT4">
                    <p:embed/>
                  </p:oleObj>
                </mc:Choice>
                <mc:Fallback>
                  <p:oleObj name="Equation" r:id="rId1" imgW="989965" imgH="393700" progId="Equation.DSMT4">
                    <p:embed/>
                    <p:pic>
                      <p:nvPicPr>
                        <p:cNvPr id="0" name="Picture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642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2" name="Object 1032"/>
            <p:cNvGraphicFramePr>
              <a:graphicFrameLocks noChangeAspect="1"/>
            </p:cNvGraphicFramePr>
            <p:nvPr/>
          </p:nvGraphicFramePr>
          <p:xfrm>
            <a:off x="3112" y="1654"/>
            <a:ext cx="18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6" name="Equation" r:id="rId3" imgW="2857500" imgH="431800" progId="Equation.DSMT4">
                    <p:embed/>
                  </p:oleObj>
                </mc:Choice>
                <mc:Fallback>
                  <p:oleObj name="Equation" r:id="rId3" imgW="2857500" imgH="431800" progId="Equation.DSMT4">
                    <p:embed/>
                    <p:pic>
                      <p:nvPicPr>
                        <p:cNvPr id="0" name="Picture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1654"/>
                          <a:ext cx="180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4" name="Rectangle 1034"/>
            <p:cNvSpPr>
              <a:spLocks noChangeArrowheads="1"/>
            </p:cNvSpPr>
            <p:nvPr/>
          </p:nvSpPr>
          <p:spPr bwMode="auto">
            <a:xfrm>
              <a:off x="385" y="156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35" name="Rectangle 1035"/>
            <p:cNvSpPr>
              <a:spLocks noChangeArrowheads="1"/>
            </p:cNvSpPr>
            <p:nvPr/>
          </p:nvSpPr>
          <p:spPr bwMode="auto">
            <a:xfrm>
              <a:off x="1238" y="1579"/>
              <a:ext cx="1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存在直线网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36" name="Rectangle 1036"/>
            <p:cNvSpPr>
              <a:spLocks noChangeArrowheads="1"/>
            </p:cNvSpPr>
            <p:nvPr/>
          </p:nvSpPr>
          <p:spPr bwMode="auto">
            <a:xfrm>
              <a:off x="4827" y="1579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7837" name="Object 1037"/>
          <p:cNvGraphicFramePr>
            <a:graphicFrameLocks noChangeAspect="1"/>
          </p:cNvGraphicFramePr>
          <p:nvPr/>
        </p:nvGraphicFramePr>
        <p:xfrm>
          <a:off x="2722563" y="3176588"/>
          <a:ext cx="3505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77" name="Equation" r:id="rId5" imgW="3505200" imgH="431800" progId="Equation.DSMT4">
                  <p:embed/>
                </p:oleObj>
              </mc:Choice>
              <mc:Fallback>
                <p:oleObj name="Equation" r:id="rId5" imgW="3505200" imgH="431800" progId="Equation.DSMT4">
                  <p:embed/>
                  <p:pic>
                    <p:nvPicPr>
                      <p:cNvPr id="0" name="Picture 1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176588"/>
                        <a:ext cx="3505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2" name="Group 1042"/>
          <p:cNvGrpSpPr/>
          <p:nvPr/>
        </p:nvGrpSpPr>
        <p:grpSpPr bwMode="auto">
          <a:xfrm>
            <a:off x="573088" y="3673475"/>
            <a:ext cx="8031162" cy="557213"/>
            <a:chOff x="431" y="2287"/>
            <a:chExt cx="5059" cy="351"/>
          </a:xfrm>
        </p:grpSpPr>
        <p:sp>
          <p:nvSpPr>
            <p:cNvPr id="77840" name="Rectangle 1040"/>
            <p:cNvSpPr>
              <a:spLocks noChangeArrowheads="1"/>
            </p:cNvSpPr>
            <p:nvPr/>
          </p:nvSpPr>
          <p:spPr bwMode="auto">
            <a:xfrm>
              <a:off x="431" y="228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所以也有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39" name="Object 1039"/>
            <p:cNvGraphicFramePr>
              <a:graphicFrameLocks noChangeAspect="1"/>
            </p:cNvGraphicFramePr>
            <p:nvPr/>
          </p:nvGraphicFramePr>
          <p:xfrm>
            <a:off x="1374" y="2368"/>
            <a:ext cx="10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8" name="Equation" r:id="rId7" imgW="1727200" imgH="431800" progId="Equation.DSMT4">
                    <p:embed/>
                  </p:oleObj>
                </mc:Choice>
                <mc:Fallback>
                  <p:oleObj name="Equation" r:id="rId7" imgW="1727200" imgH="431800" progId="Equation.DSMT4">
                    <p:embed/>
                    <p:pic>
                      <p:nvPicPr>
                        <p:cNvPr id="0" name="Picture 1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2368"/>
                          <a:ext cx="10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1" name="Rectangle 1041"/>
            <p:cNvSpPr>
              <a:spLocks noChangeArrowheads="1"/>
            </p:cNvSpPr>
            <p:nvPr/>
          </p:nvSpPr>
          <p:spPr bwMode="auto">
            <a:xfrm>
              <a:off x="2353" y="2305"/>
              <a:ext cx="31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由上述推论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的边界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7844" name="Rectangle 1044"/>
          <p:cNvSpPr>
            <a:spLocks noChangeArrowheads="1"/>
          </p:cNvSpPr>
          <p:nvPr/>
        </p:nvSpPr>
        <p:spPr bwMode="auto">
          <a:xfrm>
            <a:off x="568325" y="4248150"/>
            <a:ext cx="1257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为零</a:t>
            </a:r>
            <a:r>
              <a:rPr lang="en-US" altLang="zh-CN"/>
              <a:t>. </a:t>
            </a:r>
            <a:endParaRPr lang="en-US" altLang="zh-CN"/>
          </a:p>
        </p:txBody>
      </p:sp>
      <p:grpSp>
        <p:nvGrpSpPr>
          <p:cNvPr id="77853" name="Group 1053"/>
          <p:cNvGrpSpPr/>
          <p:nvPr/>
        </p:nvGrpSpPr>
        <p:grpSpPr bwMode="auto">
          <a:xfrm>
            <a:off x="576263" y="4852988"/>
            <a:ext cx="7924800" cy="528637"/>
            <a:chOff x="393" y="3057"/>
            <a:chExt cx="4992" cy="333"/>
          </a:xfrm>
        </p:grpSpPr>
        <p:sp>
          <p:nvSpPr>
            <p:cNvPr id="77846" name="Rectangle 1046"/>
            <p:cNvSpPr>
              <a:spLocks noChangeArrowheads="1"/>
            </p:cNvSpPr>
            <p:nvPr/>
          </p:nvSpPr>
          <p:spPr bwMode="auto">
            <a:xfrm>
              <a:off x="393" y="3057"/>
              <a:ext cx="3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若曲线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为定义在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45" name="Object 1045"/>
            <p:cNvGraphicFramePr>
              <a:graphicFrameLocks noChangeAspect="1"/>
            </p:cNvGraphicFramePr>
            <p:nvPr/>
          </p:nvGraphicFramePr>
          <p:xfrm>
            <a:off x="3304" y="3113"/>
            <a:ext cx="6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79" name="Equation" r:id="rId9" imgW="951865" imgH="393700" progId="Equation.DSMT4">
                    <p:embed/>
                  </p:oleObj>
                </mc:Choice>
                <mc:Fallback>
                  <p:oleObj name="Equation" r:id="rId9" imgW="951865" imgH="393700" progId="Equation.DSMT4">
                    <p:embed/>
                    <p:pic>
                      <p:nvPicPr>
                        <p:cNvPr id="0" name="Picture 1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3113"/>
                          <a:ext cx="6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7" name="Rectangle 1047"/>
            <p:cNvSpPr>
              <a:spLocks noChangeArrowheads="1"/>
            </p:cNvSpPr>
            <p:nvPr/>
          </p:nvSpPr>
          <p:spPr bwMode="auto">
            <a:xfrm>
              <a:off x="3827" y="3063"/>
              <a:ext cx="15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上的连续函数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52" name="Group 1052"/>
          <p:cNvGrpSpPr/>
          <p:nvPr/>
        </p:nvGrpSpPr>
        <p:grpSpPr bwMode="auto">
          <a:xfrm>
            <a:off x="611188" y="5487988"/>
            <a:ext cx="7673975" cy="519112"/>
            <a:chOff x="385" y="3457"/>
            <a:chExt cx="4834" cy="327"/>
          </a:xfrm>
        </p:grpSpPr>
        <p:graphicFrame>
          <p:nvGraphicFramePr>
            <p:cNvPr id="77848" name="Object 1048"/>
            <p:cNvGraphicFramePr>
              <a:graphicFrameLocks noChangeAspect="1"/>
            </p:cNvGraphicFramePr>
            <p:nvPr/>
          </p:nvGraphicFramePr>
          <p:xfrm>
            <a:off x="385" y="3529"/>
            <a:ext cx="5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80" name="Equation" r:id="rId11" imgW="888365" imgH="393700" progId="Equation.DSMT4">
                    <p:embed/>
                  </p:oleObj>
                </mc:Choice>
                <mc:Fallback>
                  <p:oleObj name="Equation" r:id="rId11" imgW="888365" imgH="393700" progId="Equation.DSMT4">
                    <p:embed/>
                    <p:pic>
                      <p:nvPicPr>
                        <p:cNvPr id="0" name="Picture 1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529"/>
                          <a:ext cx="5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0" name="Rectangle 1050"/>
            <p:cNvSpPr>
              <a:spLocks noChangeArrowheads="1"/>
            </p:cNvSpPr>
            <p:nvPr/>
          </p:nvSpPr>
          <p:spPr bwMode="auto">
            <a:xfrm>
              <a:off x="875" y="3457"/>
              <a:ext cx="43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的图象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则曲线</a:t>
              </a:r>
              <a:r>
                <a:rPr lang="zh-CN" altLang="en-US">
                  <a:latin typeface="Times New Roman" panose="02020603050405020304" pitchFamily="18" charset="0"/>
                  <a:ea typeface="华文彩云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的面积为零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              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42" name="Group 42"/>
          <p:cNvGrpSpPr/>
          <p:nvPr/>
        </p:nvGrpSpPr>
        <p:grpSpPr bwMode="auto">
          <a:xfrm>
            <a:off x="576263" y="520700"/>
            <a:ext cx="7416800" cy="561975"/>
            <a:chOff x="431" y="328"/>
            <a:chExt cx="4672" cy="354"/>
          </a:xfrm>
        </p:grpSpPr>
        <p:graphicFrame>
          <p:nvGraphicFramePr>
            <p:cNvPr id="76803" name="Object 3"/>
            <p:cNvGraphicFramePr>
              <a:graphicFrameLocks noChangeAspect="1"/>
            </p:cNvGraphicFramePr>
            <p:nvPr/>
          </p:nvGraphicFramePr>
          <p:xfrm>
            <a:off x="1233" y="391"/>
            <a:ext cx="5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20" name="Equation" r:id="rId1" imgW="888365" imgH="393700" progId="Equation.DSMT4">
                    <p:embed/>
                  </p:oleObj>
                </mc:Choice>
                <mc:Fallback>
                  <p:oleObj name="Equation" r:id="rId1" imgW="888365" imgH="3937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3" y="391"/>
                          <a:ext cx="5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2" name="Object 2"/>
            <p:cNvGraphicFramePr>
              <a:graphicFrameLocks noChangeAspect="1"/>
            </p:cNvGraphicFramePr>
            <p:nvPr/>
          </p:nvGraphicFramePr>
          <p:xfrm>
            <a:off x="2706" y="391"/>
            <a:ext cx="6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21" name="Equation" r:id="rId3" imgW="951865" imgH="393700" progId="Equation.DSMT4">
                    <p:embed/>
                  </p:oleObj>
                </mc:Choice>
                <mc:Fallback>
                  <p:oleObj name="Equation" r:id="rId3" imgW="951865" imgH="3937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6" y="391"/>
                          <a:ext cx="6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431" y="346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1728" y="328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在闭区间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3208" y="355"/>
              <a:ext cx="1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所以它在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59" name="Group 59"/>
          <p:cNvGrpSpPr/>
          <p:nvPr/>
        </p:nvGrpSpPr>
        <p:grpSpPr bwMode="auto">
          <a:xfrm>
            <a:off x="608013" y="1233488"/>
            <a:ext cx="7132637" cy="550862"/>
            <a:chOff x="383" y="777"/>
            <a:chExt cx="4493" cy="347"/>
          </a:xfrm>
        </p:grpSpPr>
        <p:graphicFrame>
          <p:nvGraphicFramePr>
            <p:cNvPr id="76810" name="Object 10"/>
            <p:cNvGraphicFramePr>
              <a:graphicFrameLocks noChangeAspect="1"/>
            </p:cNvGraphicFramePr>
            <p:nvPr/>
          </p:nvGraphicFramePr>
          <p:xfrm>
            <a:off x="383" y="841"/>
            <a:ext cx="6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22" name="Equation" r:id="rId5" imgW="951865" imgH="393700" progId="Equation.DSMT4">
                    <p:embed/>
                  </p:oleObj>
                </mc:Choice>
                <mc:Fallback>
                  <p:oleObj name="Equation" r:id="rId5" imgW="951865" imgH="393700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841"/>
                          <a:ext cx="6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866" y="786"/>
              <a:ext cx="19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上一致连续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因而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76845" name="Group 45"/>
            <p:cNvGrpSpPr/>
            <p:nvPr/>
          </p:nvGrpSpPr>
          <p:grpSpPr bwMode="auto">
            <a:xfrm>
              <a:off x="2721" y="777"/>
              <a:ext cx="2155" cy="347"/>
              <a:chOff x="2721" y="777"/>
              <a:chExt cx="2155" cy="347"/>
            </a:xfrm>
          </p:grpSpPr>
          <p:graphicFrame>
            <p:nvGraphicFramePr>
              <p:cNvPr id="76809" name="Object 9"/>
              <p:cNvGraphicFramePr>
                <a:graphicFrameLocks noChangeAspect="1"/>
              </p:cNvGraphicFramePr>
              <p:nvPr/>
            </p:nvGraphicFramePr>
            <p:xfrm>
              <a:off x="2721" y="878"/>
              <a:ext cx="792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23" name="Equation" r:id="rId6" imgW="1256665" imgH="393700" progId="Equation.DSMT4">
                      <p:embed/>
                    </p:oleObj>
                  </mc:Choice>
                  <mc:Fallback>
                    <p:oleObj name="Equation" r:id="rId6" imgW="1256665" imgH="393700" progId="Equation.DSMT4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1" y="878"/>
                            <a:ext cx="792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808" name="Object 8"/>
              <p:cNvGraphicFramePr>
                <a:graphicFrameLocks noChangeAspect="1"/>
              </p:cNvGraphicFramePr>
              <p:nvPr/>
            </p:nvGraphicFramePr>
            <p:xfrm>
              <a:off x="3500" y="868"/>
              <a:ext cx="77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124" name="Equation" r:id="rId8" imgW="1231265" imgH="393700" progId="Equation.DSMT4">
                      <p:embed/>
                    </p:oleObj>
                  </mc:Choice>
                  <mc:Fallback>
                    <p:oleObj name="Equation" r:id="rId8" imgW="1231265" imgH="393700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0" y="868"/>
                            <a:ext cx="77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14" name="Rectangle 14"/>
              <p:cNvSpPr>
                <a:spLocks noChangeArrowheads="1"/>
              </p:cNvSpPr>
              <p:nvPr/>
            </p:nvSpPr>
            <p:spPr bwMode="auto">
              <a:xfrm>
                <a:off x="4163" y="777"/>
                <a:ext cx="71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     </a:t>
                </a:r>
                <a:r>
                  <a:rPr lang="zh-CN" altLang="en-US" sz="900"/>
                  <a:t>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819" name="Group 19"/>
          <p:cNvGrpSpPr/>
          <p:nvPr/>
        </p:nvGrpSpPr>
        <p:grpSpPr bwMode="auto">
          <a:xfrm>
            <a:off x="2411413" y="1901825"/>
            <a:ext cx="4092575" cy="519113"/>
            <a:chOff x="1519" y="1117"/>
            <a:chExt cx="2578" cy="327"/>
          </a:xfrm>
        </p:grpSpPr>
        <p:graphicFrame>
          <p:nvGraphicFramePr>
            <p:cNvPr id="76816" name="Object 16"/>
            <p:cNvGraphicFramePr>
              <a:graphicFrameLocks noChangeAspect="1"/>
            </p:cNvGraphicFramePr>
            <p:nvPr/>
          </p:nvGraphicFramePr>
          <p:xfrm>
            <a:off x="1519" y="1162"/>
            <a:ext cx="22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25" name="Equation" r:id="rId10" imgW="3606800" imgH="431800" progId="Equation.DSMT4">
                    <p:embed/>
                  </p:oleObj>
                </mc:Choice>
                <mc:Fallback>
                  <p:oleObj name="Equation" r:id="rId10" imgW="3606800" imgH="431800" progId="Equation.DSMT4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162"/>
                          <a:ext cx="22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8" name="Rectangle 18"/>
            <p:cNvSpPr>
              <a:spLocks noChangeArrowheads="1"/>
            </p:cNvSpPr>
            <p:nvPr/>
          </p:nvSpPr>
          <p:spPr bwMode="auto">
            <a:xfrm>
              <a:off x="3756" y="111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>
          <a:off x="1635125" y="2640013"/>
          <a:ext cx="5600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126" name="Equation" r:id="rId12" imgW="5600700" imgH="431800" progId="Equation.DSMT4">
                  <p:embed/>
                </p:oleObj>
              </mc:Choice>
              <mc:Fallback>
                <p:oleObj name="Equation" r:id="rId12" imgW="5600700" imgH="431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2640013"/>
                        <a:ext cx="56007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44" name="Group 44"/>
          <p:cNvGrpSpPr/>
          <p:nvPr/>
        </p:nvGrpSpPr>
        <p:grpSpPr bwMode="auto">
          <a:xfrm>
            <a:off x="587375" y="3249613"/>
            <a:ext cx="8250238" cy="563562"/>
            <a:chOff x="403" y="2047"/>
            <a:chExt cx="5197" cy="355"/>
          </a:xfrm>
        </p:grpSpPr>
        <p:graphicFrame>
          <p:nvGraphicFramePr>
            <p:cNvPr id="76823" name="Object 23"/>
            <p:cNvGraphicFramePr>
              <a:graphicFrameLocks noChangeAspect="1"/>
            </p:cNvGraphicFramePr>
            <p:nvPr/>
          </p:nvGraphicFramePr>
          <p:xfrm>
            <a:off x="1246" y="2147"/>
            <a:ext cx="5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27" name="Equation" r:id="rId14" imgW="888365" imgH="393700" progId="Equation.DSMT4">
                    <p:embed/>
                  </p:oleObj>
                </mc:Choice>
                <mc:Fallback>
                  <p:oleObj name="Equation" r:id="rId14" imgW="888365" imgH="393700" progId="Equation.DSMT4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6" y="2147"/>
                          <a:ext cx="5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22" name="Object 22"/>
            <p:cNvGraphicFramePr>
              <a:graphicFrameLocks noChangeAspect="1"/>
            </p:cNvGraphicFramePr>
            <p:nvPr/>
          </p:nvGraphicFramePr>
          <p:xfrm>
            <a:off x="3152" y="2074"/>
            <a:ext cx="93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28" name="Equation" r:id="rId15" imgW="1485900" imgH="431800" progId="Equation.DSMT4">
                    <p:embed/>
                  </p:oleObj>
                </mc:Choice>
                <mc:Fallback>
                  <p:oleObj name="Equation" r:id="rId15" imgW="1485900" imgH="43180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074"/>
                          <a:ext cx="93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4" name="Rectangle 24"/>
            <p:cNvSpPr>
              <a:spLocks noChangeArrowheads="1"/>
            </p:cNvSpPr>
            <p:nvPr/>
          </p:nvSpPr>
          <p:spPr bwMode="auto">
            <a:xfrm>
              <a:off x="403" y="2075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可使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25" name="Rectangle 25"/>
            <p:cNvSpPr>
              <a:spLocks noChangeArrowheads="1"/>
            </p:cNvSpPr>
            <p:nvPr/>
          </p:nvSpPr>
          <p:spPr bwMode="auto">
            <a:xfrm>
              <a:off x="1745" y="2056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在每个小区间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26" name="Rectangle 26"/>
            <p:cNvSpPr>
              <a:spLocks noChangeArrowheads="1"/>
            </p:cNvSpPr>
            <p:nvPr/>
          </p:nvSpPr>
          <p:spPr bwMode="auto">
            <a:xfrm>
              <a:off x="3986" y="2047"/>
              <a:ext cx="16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上的振幅都成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6840" name="Rectangle 40"/>
          <p:cNvSpPr>
            <a:spLocks noChangeArrowheads="1"/>
          </p:cNvSpPr>
          <p:nvPr/>
        </p:nvSpPr>
        <p:spPr bwMode="auto">
          <a:xfrm>
            <a:off x="582613" y="5445125"/>
            <a:ext cx="815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高的小矩形所覆盖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/>
              <a:t>由于这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个小矩形面积的总和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6855" name="Group 55"/>
          <p:cNvGrpSpPr/>
          <p:nvPr/>
        </p:nvGrpSpPr>
        <p:grpSpPr bwMode="auto">
          <a:xfrm>
            <a:off x="611188" y="3860800"/>
            <a:ext cx="8029575" cy="838200"/>
            <a:chOff x="385" y="2432"/>
            <a:chExt cx="5058" cy="528"/>
          </a:xfrm>
        </p:grpSpPr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385" y="2541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立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28" name="Object 28"/>
            <p:cNvGraphicFramePr>
              <a:graphicFrameLocks noChangeAspect="1"/>
            </p:cNvGraphicFramePr>
            <p:nvPr/>
          </p:nvGraphicFramePr>
          <p:xfrm>
            <a:off x="742" y="2432"/>
            <a:ext cx="107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29" name="Equation" r:id="rId17" imgW="1701800" imgH="838200" progId="Equation.DSMT4">
                    <p:embed/>
                  </p:oleObj>
                </mc:Choice>
                <mc:Fallback>
                  <p:oleObj name="Equation" r:id="rId17" imgW="1701800" imgH="838200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2432"/>
                          <a:ext cx="107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1766" y="2532"/>
              <a:ext cx="18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即若把曲线</a:t>
              </a:r>
              <a:r>
                <a:rPr lang="zh-CN" altLang="en-US">
                  <a:latin typeface="Times New Roman" panose="02020603050405020304" pitchFamily="18" charset="0"/>
                  <a:ea typeface="华文彩云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按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32" name="Object 32"/>
            <p:cNvGraphicFramePr>
              <a:graphicFrameLocks noChangeAspect="1"/>
            </p:cNvGraphicFramePr>
            <p:nvPr/>
          </p:nvGraphicFramePr>
          <p:xfrm>
            <a:off x="3471" y="2588"/>
            <a:ext cx="15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30" name="Equation" r:id="rId19" imgW="2387600" imgH="431800" progId="Equation.DSMT4">
                    <p:embed/>
                  </p:oleObj>
                </mc:Choice>
                <mc:Fallback>
                  <p:oleObj name="Equation" r:id="rId19" imgW="2387600" imgH="431800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2588"/>
                          <a:ext cx="150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4989" y="253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分 </a:t>
              </a:r>
              <a:endParaRPr lang="zh-CN" altLang="en-US"/>
            </a:p>
          </p:txBody>
        </p:sp>
      </p:grpSp>
      <p:grpSp>
        <p:nvGrpSpPr>
          <p:cNvPr id="76857" name="Group 57"/>
          <p:cNvGrpSpPr/>
          <p:nvPr/>
        </p:nvGrpSpPr>
        <p:grpSpPr bwMode="auto">
          <a:xfrm>
            <a:off x="601663" y="4752975"/>
            <a:ext cx="7734300" cy="554038"/>
            <a:chOff x="379" y="2994"/>
            <a:chExt cx="4872" cy="349"/>
          </a:xfrm>
        </p:grpSpPr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379" y="3016"/>
              <a:ext cx="33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成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个小段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则每一小段都能</a:t>
              </a:r>
              <a:r>
                <a:rPr lang="zh-CN" altLang="en-US"/>
                <a:t>被以</a:t>
              </a:r>
              <a:endParaRPr lang="zh-CN" altLang="en-US"/>
            </a:p>
          </p:txBody>
        </p:sp>
        <p:graphicFrame>
          <p:nvGraphicFramePr>
            <p:cNvPr id="76837" name="Object 37"/>
            <p:cNvGraphicFramePr>
              <a:graphicFrameLocks noChangeAspect="1"/>
            </p:cNvGraphicFramePr>
            <p:nvPr/>
          </p:nvGraphicFramePr>
          <p:xfrm>
            <a:off x="3742" y="3067"/>
            <a:ext cx="3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31" name="Equation" r:id="rId21" imgW="520700" imgH="431800" progId="Equation.DSMT4">
                    <p:embed/>
                  </p:oleObj>
                </mc:Choice>
                <mc:Fallback>
                  <p:oleObj name="Equation" r:id="rId21" imgW="520700" imgH="43180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067"/>
                          <a:ext cx="3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6" name="Object 36"/>
            <p:cNvGraphicFramePr>
              <a:graphicFrameLocks noChangeAspect="1"/>
            </p:cNvGraphicFramePr>
            <p:nvPr/>
          </p:nvGraphicFramePr>
          <p:xfrm>
            <a:off x="4677" y="3069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132" name="Equation" r:id="rId23" imgW="342900" imgH="431800" progId="Equation.DSMT4">
                    <p:embed/>
                  </p:oleObj>
                </mc:Choice>
                <mc:Fallback>
                  <p:oleObj name="Equation" r:id="rId23" imgW="342900" imgH="431800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3069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9" name="Rectangle 49"/>
            <p:cNvSpPr>
              <a:spLocks noChangeArrowheads="1"/>
            </p:cNvSpPr>
            <p:nvPr/>
          </p:nvSpPr>
          <p:spPr bwMode="auto">
            <a:xfrm>
              <a:off x="4038" y="3008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为宽</a:t>
              </a:r>
              <a:r>
                <a:rPr lang="en-US" altLang="zh-CN"/>
                <a:t>, </a:t>
              </a:r>
              <a:endParaRPr lang="en-US" altLang="zh-CN"/>
            </a:p>
          </p:txBody>
        </p:sp>
        <p:sp>
          <p:nvSpPr>
            <p:cNvPr id="76850" name="Rectangle 50"/>
            <p:cNvSpPr>
              <a:spLocks noChangeArrowheads="1"/>
            </p:cNvSpPr>
            <p:nvPr/>
          </p:nvSpPr>
          <p:spPr bwMode="auto">
            <a:xfrm>
              <a:off x="4910" y="299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0</TotalTime>
  <Words>3799</Words>
  <Application>WPS 演示</Application>
  <PresentationFormat>全屏显示(4:3)</PresentationFormat>
  <Paragraphs>707</Paragraphs>
  <Slides>32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240</vt:i4>
      </vt:variant>
      <vt:variant>
        <vt:lpstr>幻灯片标题</vt:lpstr>
      </vt:variant>
      <vt:variant>
        <vt:i4>32</vt:i4>
      </vt:variant>
    </vt:vector>
  </HeadingPairs>
  <TitlesOfParts>
    <vt:vector size="284" baseType="lpstr">
      <vt:lpstr>Arial</vt:lpstr>
      <vt:lpstr>宋体</vt:lpstr>
      <vt:lpstr>Wingdings</vt:lpstr>
      <vt:lpstr>Times New Roman</vt:lpstr>
      <vt:lpstr>隶书</vt:lpstr>
      <vt:lpstr>华文新魏</vt:lpstr>
      <vt:lpstr>华文彩云</vt:lpstr>
      <vt:lpstr>微软雅黑</vt:lpstr>
      <vt:lpstr>Arial Unicode MS</vt:lpstr>
      <vt:lpstr>Calibri</vt:lpstr>
      <vt:lpstr>Symbol</vt:lpstr>
      <vt:lpstr>框钮正底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WPS_1602032122</cp:lastModifiedBy>
  <cp:revision>169</cp:revision>
  <dcterms:created xsi:type="dcterms:W3CDTF">2004-12-13T07:53:00Z</dcterms:created>
  <dcterms:modified xsi:type="dcterms:W3CDTF">2024-05-15T13:58:22Z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