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38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302" r:id="rId17"/>
    <p:sldId id="281" r:id="rId18"/>
    <p:sldId id="282" r:id="rId19"/>
    <p:sldId id="30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CC"/>
    <a:srgbClr val="FFFF83"/>
    <a:srgbClr val="EAEAEA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574" autoAdjust="0"/>
  </p:normalViewPr>
  <p:slideViewPr>
    <p:cSldViewPr>
      <p:cViewPr varScale="1">
        <p:scale>
          <a:sx n="81" d="100"/>
          <a:sy n="81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1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0" Type="http://schemas.openxmlformats.org/officeDocument/2006/relationships/image" Target="../media/image145.w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Relationship Id="rId14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image" Target="../media/image179.wmf"/><Relationship Id="rId3" Type="http://schemas.openxmlformats.org/officeDocument/2006/relationships/image" Target="../media/image170.wmf"/><Relationship Id="rId7" Type="http://schemas.openxmlformats.org/officeDocument/2006/relationships/image" Target="../media/image174.wmf"/><Relationship Id="rId12" Type="http://schemas.openxmlformats.org/officeDocument/2006/relationships/image" Target="../media/image178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11" Type="http://schemas.openxmlformats.org/officeDocument/2006/relationships/image" Target="../media/image163.wmf"/><Relationship Id="rId5" Type="http://schemas.openxmlformats.org/officeDocument/2006/relationships/image" Target="../media/image172.wmf"/><Relationship Id="rId15" Type="http://schemas.openxmlformats.org/officeDocument/2006/relationships/image" Target="../media/image181.wmf"/><Relationship Id="rId10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76.wmf"/><Relationship Id="rId14" Type="http://schemas.openxmlformats.org/officeDocument/2006/relationships/image" Target="../media/image18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A8F57A85-F161-4287-9949-352A1B833D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54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9048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60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854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862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48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622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607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9915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09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33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33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69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4.wmf"/><Relationship Id="rId22" Type="http://schemas.openxmlformats.org/officeDocument/2006/relationships/image" Target="../media/image6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6.wmf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91.wmf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7.bin"/><Relationship Id="rId25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4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image" Target="../media/image88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4.wmf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10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1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43.wmf"/><Relationship Id="rId26" Type="http://schemas.openxmlformats.org/officeDocument/2006/relationships/image" Target="../media/image147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0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2.wmf"/><Relationship Id="rId20" Type="http://schemas.openxmlformats.org/officeDocument/2006/relationships/image" Target="../media/image144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46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48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41.wmf"/><Relationship Id="rId22" Type="http://schemas.openxmlformats.org/officeDocument/2006/relationships/image" Target="../media/image145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4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51.bin"/><Relationship Id="rId21" Type="http://schemas.openxmlformats.org/officeDocument/2006/relationships/image" Target="../media/image167.png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image" Target="../media/image169.png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1.wmf"/><Relationship Id="rId22" Type="http://schemas.openxmlformats.org/officeDocument/2006/relationships/image" Target="../media/image1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5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75.w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63.bin"/><Relationship Id="rId21" Type="http://schemas.openxmlformats.org/officeDocument/2006/relationships/oleObject" Target="../embeddings/oleObject172.bin"/><Relationship Id="rId34" Type="http://schemas.openxmlformats.org/officeDocument/2006/relationships/image" Target="../media/image181.wmf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72.wmf"/><Relationship Id="rId17" Type="http://schemas.openxmlformats.org/officeDocument/2006/relationships/oleObject" Target="../embeddings/oleObject170.bin"/><Relationship Id="rId25" Type="http://schemas.openxmlformats.org/officeDocument/2006/relationships/oleObject" Target="../embeddings/oleObject174.bin"/><Relationship Id="rId33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20" Type="http://schemas.openxmlformats.org/officeDocument/2006/relationships/image" Target="../media/image176.wmf"/><Relationship Id="rId29" Type="http://schemas.openxmlformats.org/officeDocument/2006/relationships/oleObject" Target="../embeddings/oleObject17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67.bin"/><Relationship Id="rId24" Type="http://schemas.openxmlformats.org/officeDocument/2006/relationships/image" Target="../media/image163.wmf"/><Relationship Id="rId32" Type="http://schemas.openxmlformats.org/officeDocument/2006/relationships/image" Target="../media/image182.png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3.bin"/><Relationship Id="rId28" Type="http://schemas.openxmlformats.org/officeDocument/2006/relationships/image" Target="../media/image179.wmf"/><Relationship Id="rId10" Type="http://schemas.openxmlformats.org/officeDocument/2006/relationships/image" Target="../media/image171.wmf"/><Relationship Id="rId19" Type="http://schemas.openxmlformats.org/officeDocument/2006/relationships/oleObject" Target="../embeddings/oleObject171.bin"/><Relationship Id="rId31" Type="http://schemas.openxmlformats.org/officeDocument/2006/relationships/image" Target="../media/image180.png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73.wmf"/><Relationship Id="rId22" Type="http://schemas.openxmlformats.org/officeDocument/2006/relationships/image" Target="../media/image177.wmf"/><Relationship Id="rId27" Type="http://schemas.openxmlformats.org/officeDocument/2006/relationships/oleObject" Target="../embeddings/oleObject175.bin"/><Relationship Id="rId30" Type="http://schemas.openxmlformats.org/officeDocument/2006/relationships/image" Target="../media/image180.wmf"/><Relationship Id="rId8" Type="http://schemas.openxmlformats.org/officeDocument/2006/relationships/image" Target="../media/image17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8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190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185.bin"/><Relationship Id="rId21" Type="http://schemas.openxmlformats.org/officeDocument/2006/relationships/oleObject" Target="../embeddings/oleObject194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19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21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9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1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0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3.wmf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2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2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2202951" y="546170"/>
            <a:ext cx="49952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Ch21§</a:t>
            </a:r>
            <a:r>
              <a:rPr lang="en-US" altLang="zh-CN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en-US" altLang="zh-CN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 重 积 分 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11188" y="1243013"/>
            <a:ext cx="8045450" cy="195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三重积分的典型物理背景是求密度非均匀分布的空间物体的质量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研究三重积分的方法和步骤与二重积分相似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en-US" altLang="zh-CN" sz="3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32" name="Rectangle 4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03648" y="3284984"/>
            <a:ext cx="5965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 三重积分的概念              </a:t>
            </a:r>
          </a:p>
        </p:txBody>
      </p:sp>
      <p:sp>
        <p:nvSpPr>
          <p:cNvPr id="12333" name="Rectangle 4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403648" y="3969060"/>
            <a:ext cx="6003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 化三重积分为累次积分  </a:t>
            </a:r>
          </a:p>
        </p:txBody>
      </p:sp>
      <p:sp>
        <p:nvSpPr>
          <p:cNvPr id="12334" name="Rectangle 4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3648" y="4653136"/>
            <a:ext cx="5965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 三重积分换元法              </a:t>
            </a:r>
          </a:p>
        </p:txBody>
      </p:sp>
      <p:sp>
        <p:nvSpPr>
          <p:cNvPr id="7" name="Rectangle 4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35596" y="5625244"/>
            <a:ext cx="45448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作业 </a:t>
            </a:r>
            <a:r>
              <a:rPr lang="en-US" altLang="zh-CN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1, 2, 3, 4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577850" y="530225"/>
            <a:ext cx="802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上述不等式两边是分割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的上和与下和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由于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zh-CN" altLang="en-US"/>
              <a:t> </a:t>
            </a:r>
          </a:p>
        </p:txBody>
      </p:sp>
      <p:grpSp>
        <p:nvGrpSpPr>
          <p:cNvPr id="120863" name="Group 31"/>
          <p:cNvGrpSpPr>
            <a:grpSpLocks/>
          </p:cNvGrpSpPr>
          <p:nvPr/>
        </p:nvGrpSpPr>
        <p:grpSpPr bwMode="auto">
          <a:xfrm>
            <a:off x="558800" y="1225550"/>
            <a:ext cx="8151813" cy="547688"/>
            <a:chOff x="352" y="754"/>
            <a:chExt cx="5135" cy="345"/>
          </a:xfrm>
        </p:grpSpPr>
        <p:graphicFrame>
          <p:nvGraphicFramePr>
            <p:cNvPr id="120835" name="Object 3"/>
            <p:cNvGraphicFramePr>
              <a:graphicFrameLocks noChangeAspect="1"/>
            </p:cNvGraphicFramePr>
            <p:nvPr/>
          </p:nvGraphicFramePr>
          <p:xfrm>
            <a:off x="1707" y="769"/>
            <a:ext cx="7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98" name="Equation" r:id="rId3" imgW="1167893" imgH="495085" progId="Equation.DSMT4">
                    <p:embed/>
                  </p:oleObj>
                </mc:Choice>
                <mc:Fallback>
                  <p:oleObj name="Equation" r:id="rId3" imgW="1167893" imgH="495085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769"/>
                          <a:ext cx="73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352" y="772"/>
              <a:ext cx="1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39" name="Rectangle 7"/>
            <p:cNvSpPr>
              <a:spLocks noChangeArrowheads="1"/>
            </p:cNvSpPr>
            <p:nvPr/>
          </p:nvSpPr>
          <p:spPr bwMode="auto">
            <a:xfrm>
              <a:off x="2459" y="754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下和与上和具</a:t>
              </a:r>
              <a:r>
                <a:rPr lang="zh-CN" altLang="en-US"/>
                <a:t>有相同的极 </a:t>
              </a:r>
            </a:p>
          </p:txBody>
        </p:sp>
      </p:grpSp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596900" y="1931988"/>
            <a:ext cx="6916738" cy="560387"/>
            <a:chOff x="376" y="1298"/>
            <a:chExt cx="4357" cy="353"/>
          </a:xfrm>
        </p:grpSpPr>
        <p:graphicFrame>
          <p:nvGraphicFramePr>
            <p:cNvPr id="120842" name="Object 10"/>
            <p:cNvGraphicFramePr>
              <a:graphicFrameLocks noChangeAspect="1"/>
            </p:cNvGraphicFramePr>
            <p:nvPr/>
          </p:nvGraphicFramePr>
          <p:xfrm>
            <a:off x="2233" y="1389"/>
            <a:ext cx="4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99" name="Equation" r:id="rId5" imgW="698197" imgH="393529" progId="Equation.DSMT4">
                    <p:embed/>
                  </p:oleObj>
                </mc:Choice>
                <mc:Fallback>
                  <p:oleObj name="Equation" r:id="rId5" imgW="698197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389"/>
                          <a:ext cx="4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41" name="Object 9"/>
            <p:cNvGraphicFramePr>
              <a:graphicFrameLocks noChangeAspect="1"/>
            </p:cNvGraphicFramePr>
            <p:nvPr/>
          </p:nvGraphicFramePr>
          <p:xfrm>
            <a:off x="2958" y="1371"/>
            <a:ext cx="4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00" name="Equation" r:id="rId7" imgW="736600" imgH="381000" progId="Equation.DSMT4">
                    <p:embed/>
                  </p:oleObj>
                </mc:Choice>
                <mc:Fallback>
                  <p:oleObj name="Equation" r:id="rId7" imgW="736600" imgH="3810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371"/>
                          <a:ext cx="46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376" y="1324"/>
              <a:ext cx="19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限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所以由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式得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44" name="Rectangle 12"/>
            <p:cNvSpPr>
              <a:spLocks noChangeArrowheads="1"/>
            </p:cNvSpPr>
            <p:nvPr/>
          </p:nvSpPr>
          <p:spPr bwMode="auto">
            <a:xfrm>
              <a:off x="2641" y="12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3385" y="1307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2157413" y="2768600"/>
          <a:ext cx="47910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01" name="Equation" r:id="rId9" imgW="4787900" imgH="876300" progId="Equation.DSMT4">
                  <p:embed/>
                </p:oleObj>
              </mc:Choice>
              <mc:Fallback>
                <p:oleObj name="Equation" r:id="rId9" imgW="4787900" imgH="8763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768600"/>
                        <a:ext cx="47910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573088" y="3773488"/>
            <a:ext cx="759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有时为了计算上的方便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也可采用其他计算顺序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20866" name="Group 34"/>
          <p:cNvGrpSpPr>
            <a:grpSpLocks/>
          </p:cNvGrpSpPr>
          <p:nvPr/>
        </p:nvGrpSpPr>
        <p:grpSpPr bwMode="auto">
          <a:xfrm>
            <a:off x="592138" y="4508500"/>
            <a:ext cx="3876675" cy="533400"/>
            <a:chOff x="373" y="2840"/>
            <a:chExt cx="2442" cy="336"/>
          </a:xfrm>
        </p:grpSpPr>
        <p:sp>
          <p:nvSpPr>
            <p:cNvPr id="120854" name="Rectangle 22"/>
            <p:cNvSpPr>
              <a:spLocks noChangeArrowheads="1"/>
            </p:cNvSpPr>
            <p:nvPr/>
          </p:nvSpPr>
          <p:spPr bwMode="auto">
            <a:xfrm>
              <a:off x="373" y="2849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积分区域为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0853" name="Object 21"/>
            <p:cNvGraphicFramePr>
              <a:graphicFrameLocks noChangeAspect="1"/>
            </p:cNvGraphicFramePr>
            <p:nvPr/>
          </p:nvGraphicFramePr>
          <p:xfrm>
            <a:off x="1797" y="2968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02" name="Equation" r:id="rId11" imgW="406048" imgH="317225" progId="Equation.DSMT4">
                    <p:embed/>
                  </p:oleObj>
                </mc:Choice>
                <mc:Fallback>
                  <p:oleObj name="Equation" r:id="rId11" imgW="406048" imgH="317225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2968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55" name="Rectangle 23"/>
            <p:cNvSpPr>
              <a:spLocks noChangeArrowheads="1"/>
            </p:cNvSpPr>
            <p:nvPr/>
          </p:nvSpPr>
          <p:spPr bwMode="auto">
            <a:xfrm>
              <a:off x="2027" y="284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0865" name="Group 33"/>
          <p:cNvGrpSpPr>
            <a:grpSpLocks/>
          </p:cNvGrpSpPr>
          <p:nvPr/>
        </p:nvGrpSpPr>
        <p:grpSpPr bwMode="auto">
          <a:xfrm>
            <a:off x="665163" y="5240338"/>
            <a:ext cx="7110412" cy="546100"/>
            <a:chOff x="419" y="3268"/>
            <a:chExt cx="4479" cy="344"/>
          </a:xfrm>
        </p:grpSpPr>
        <p:graphicFrame>
          <p:nvGraphicFramePr>
            <p:cNvPr id="120858" name="Object 26"/>
            <p:cNvGraphicFramePr>
              <a:graphicFrameLocks noChangeAspect="1"/>
            </p:cNvGraphicFramePr>
            <p:nvPr/>
          </p:nvGraphicFramePr>
          <p:xfrm>
            <a:off x="419" y="3391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03" name="Equation" r:id="rId13" imgW="406048" imgH="317225" progId="Equation.DSMT4">
                    <p:embed/>
                  </p:oleObj>
                </mc:Choice>
                <mc:Fallback>
                  <p:oleObj name="Equation" r:id="rId13" imgW="406048" imgH="317225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3391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57" name="Object 25"/>
            <p:cNvGraphicFramePr>
              <a:graphicFrameLocks noChangeAspect="1"/>
            </p:cNvGraphicFramePr>
            <p:nvPr/>
          </p:nvGraphicFramePr>
          <p:xfrm>
            <a:off x="1435" y="3367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04" name="Equation" r:id="rId15" imgW="291973" imgH="304668" progId="Equation.DSMT4">
                    <p:embed/>
                  </p:oleObj>
                </mc:Choice>
                <mc:Fallback>
                  <p:oleObj name="Equation" r:id="rId15" imgW="291973" imgH="304668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367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60" name="Rectangle 28"/>
            <p:cNvSpPr>
              <a:spLocks noChangeArrowheads="1"/>
            </p:cNvSpPr>
            <p:nvPr/>
          </p:nvSpPr>
          <p:spPr bwMode="auto">
            <a:xfrm>
              <a:off x="646" y="3268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0861" name="Rectangle 29"/>
            <p:cNvSpPr>
              <a:spLocks noChangeArrowheads="1"/>
            </p:cNvSpPr>
            <p:nvPr/>
          </p:nvSpPr>
          <p:spPr bwMode="auto">
            <a:xfrm>
              <a:off x="1571" y="3285"/>
              <a:ext cx="3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是指可以用以下方式表示的区域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855663" y="547688"/>
          <a:ext cx="75612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39" name="Equation" r:id="rId3" imgW="7556500" imgH="584200" progId="Equation.DSMT4">
                  <p:embed/>
                </p:oleObj>
              </mc:Choice>
              <mc:Fallback>
                <p:oleObj name="Equation" r:id="rId3" imgW="7556500" imgH="5842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47688"/>
                        <a:ext cx="75612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9" name="Group 31"/>
          <p:cNvGrpSpPr>
            <a:grpSpLocks/>
          </p:cNvGrpSpPr>
          <p:nvPr/>
        </p:nvGrpSpPr>
        <p:grpSpPr bwMode="auto">
          <a:xfrm>
            <a:off x="611188" y="1339850"/>
            <a:ext cx="7759700" cy="598488"/>
            <a:chOff x="385" y="844"/>
            <a:chExt cx="4888" cy="377"/>
          </a:xfrm>
        </p:grpSpPr>
        <p:graphicFrame>
          <p:nvGraphicFramePr>
            <p:cNvPr id="119816" name="Object 8"/>
            <p:cNvGraphicFramePr>
              <a:graphicFrameLocks noChangeAspect="1"/>
            </p:cNvGraphicFramePr>
            <p:nvPr/>
          </p:nvGraphicFramePr>
          <p:xfrm>
            <a:off x="921" y="914"/>
            <a:ext cx="45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0" name="Equation" r:id="rId5" imgW="723586" imgH="482391" progId="Equation.DSMT4">
                    <p:embed/>
                  </p:oleObj>
                </mc:Choice>
                <mc:Fallback>
                  <p:oleObj name="Equation" r:id="rId5" imgW="723586" imgH="482391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914"/>
                          <a:ext cx="452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5" name="Object 7"/>
            <p:cNvGraphicFramePr>
              <a:graphicFrameLocks noChangeAspect="1"/>
            </p:cNvGraphicFramePr>
            <p:nvPr/>
          </p:nvGraphicFramePr>
          <p:xfrm>
            <a:off x="1660" y="950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1" name="Equation" r:id="rId7" imgW="291973" imgH="304668" progId="Equation.DSMT4">
                    <p:embed/>
                  </p:oleObj>
                </mc:Choice>
                <mc:Fallback>
                  <p:oleObj name="Equation" r:id="rId7" imgW="291973" imgH="304668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950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4" name="Object 6"/>
            <p:cNvGraphicFramePr>
              <a:graphicFrameLocks noChangeAspect="1"/>
            </p:cNvGraphicFramePr>
            <p:nvPr/>
          </p:nvGraphicFramePr>
          <p:xfrm>
            <a:off x="2109" y="977"/>
            <a:ext cx="2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2" name="Equation" r:id="rId9" imgW="469696" imgH="317362" progId="Equation.DSMT4">
                    <p:embed/>
                  </p:oleObj>
                </mc:Choice>
                <mc:Fallback>
                  <p:oleObj name="Equation" r:id="rId9" imgW="469696" imgH="317362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977"/>
                          <a:ext cx="29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13" name="Object 5"/>
            <p:cNvGraphicFramePr>
              <a:graphicFrameLocks noChangeAspect="1"/>
            </p:cNvGraphicFramePr>
            <p:nvPr/>
          </p:nvGraphicFramePr>
          <p:xfrm>
            <a:off x="3887" y="917"/>
            <a:ext cx="13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3" name="Equation" r:id="rId11" imgW="2197100" imgH="431800" progId="Equation.DSMT4">
                    <p:embed/>
                  </p:oleObj>
                </mc:Choice>
                <mc:Fallback>
                  <p:oleObj name="Equation" r:id="rId11" imgW="21971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917"/>
                          <a:ext cx="13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385" y="8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1333" y="8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1795" y="8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9820" name="Rectangle 12"/>
            <p:cNvSpPr>
              <a:spLocks noChangeArrowheads="1"/>
            </p:cNvSpPr>
            <p:nvPr/>
          </p:nvSpPr>
          <p:spPr bwMode="auto">
            <a:xfrm>
              <a:off x="2381" y="879"/>
              <a:ext cx="1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投影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558800" y="4076700"/>
            <a:ext cx="645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同样地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当区域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为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zx </a:t>
            </a:r>
            <a:r>
              <a:rPr lang="zh-CN" altLang="en-US"/>
              <a:t>型区域时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即当  </a:t>
            </a:r>
          </a:p>
        </p:txBody>
      </p:sp>
      <p:graphicFrame>
        <p:nvGraphicFramePr>
          <p:cNvPr id="119834" name="Object 26"/>
          <p:cNvGraphicFramePr>
            <a:graphicFrameLocks noChangeAspect="1"/>
          </p:cNvGraphicFramePr>
          <p:nvPr/>
        </p:nvGraphicFramePr>
        <p:xfrm>
          <a:off x="900113" y="4797425"/>
          <a:ext cx="74072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44" name="Equation" r:id="rId13" imgW="7404100" imgH="584200" progId="Equation.DSMT4">
                  <p:embed/>
                </p:oleObj>
              </mc:Choice>
              <mc:Fallback>
                <p:oleObj name="Equation" r:id="rId13" imgW="7404100" imgH="584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74072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568325" y="54737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有</a:t>
            </a:r>
          </a:p>
        </p:txBody>
      </p:sp>
      <p:grpSp>
        <p:nvGrpSpPr>
          <p:cNvPr id="119838" name="Group 30"/>
          <p:cNvGrpSpPr>
            <a:grpSpLocks/>
          </p:cNvGrpSpPr>
          <p:nvPr/>
        </p:nvGrpSpPr>
        <p:grpSpPr bwMode="auto">
          <a:xfrm>
            <a:off x="798513" y="2854325"/>
            <a:ext cx="7742237" cy="1184275"/>
            <a:chOff x="503" y="1798"/>
            <a:chExt cx="4877" cy="746"/>
          </a:xfrm>
        </p:grpSpPr>
        <p:graphicFrame>
          <p:nvGraphicFramePr>
            <p:cNvPr id="119826" name="Object 18"/>
            <p:cNvGraphicFramePr>
              <a:graphicFrameLocks noChangeAspect="1"/>
            </p:cNvGraphicFramePr>
            <p:nvPr/>
          </p:nvGraphicFramePr>
          <p:xfrm>
            <a:off x="503" y="1798"/>
            <a:ext cx="469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5" name="Equation" r:id="rId15" imgW="7454900" imgH="1016000" progId="Equation.DSMT4">
                    <p:embed/>
                  </p:oleObj>
                </mc:Choice>
                <mc:Fallback>
                  <p:oleObj name="Equation" r:id="rId15" imgW="7454900" imgH="10160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1798"/>
                          <a:ext cx="4698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7" name="Object 29"/>
            <p:cNvGraphicFramePr>
              <a:graphicFrameLocks noChangeAspect="1"/>
            </p:cNvGraphicFramePr>
            <p:nvPr/>
          </p:nvGraphicFramePr>
          <p:xfrm>
            <a:off x="4428" y="2296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6" name="Equation" r:id="rId17" imgW="1511300" imgH="393700" progId="Equation.DSMT4">
                    <p:embed/>
                  </p:oleObj>
                </mc:Choice>
                <mc:Fallback>
                  <p:oleObj name="Equation" r:id="rId17" imgW="15113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296"/>
                          <a:ext cx="9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9841" name="Group 33"/>
          <p:cNvGrpSpPr>
            <a:grpSpLocks/>
          </p:cNvGrpSpPr>
          <p:nvPr/>
        </p:nvGrpSpPr>
        <p:grpSpPr bwMode="auto">
          <a:xfrm>
            <a:off x="573088" y="2133600"/>
            <a:ext cx="5073650" cy="574675"/>
            <a:chOff x="361" y="1344"/>
            <a:chExt cx="3196" cy="362"/>
          </a:xfrm>
        </p:grpSpPr>
        <p:sp>
          <p:nvSpPr>
            <p:cNvPr id="119824" name="Rectangle 16"/>
            <p:cNvSpPr>
              <a:spLocks noChangeArrowheads="1"/>
            </p:cNvSpPr>
            <p:nvPr/>
          </p:nvSpPr>
          <p:spPr bwMode="auto">
            <a:xfrm>
              <a:off x="361" y="1344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     上的连续函数</a:t>
              </a:r>
              <a:r>
                <a:rPr lang="en-US" altLang="zh-CN">
                  <a:latin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</a:rPr>
                <a:t>此时有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19840" name="Object 32"/>
            <p:cNvGraphicFramePr>
              <a:graphicFrameLocks noChangeAspect="1"/>
            </p:cNvGraphicFramePr>
            <p:nvPr/>
          </p:nvGraphicFramePr>
          <p:xfrm>
            <a:off x="715" y="1399"/>
            <a:ext cx="45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47" name="Equation" r:id="rId19" imgW="723586" imgH="482391" progId="Equation.DSMT4">
                    <p:embed/>
                  </p:oleObj>
                </mc:Choice>
                <mc:Fallback>
                  <p:oleObj name="Equation" r:id="rId19" imgW="723586" imgH="482391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1399"/>
                          <a:ext cx="452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19" name="Group 35"/>
          <p:cNvGrpSpPr>
            <a:grpSpLocks/>
          </p:cNvGrpSpPr>
          <p:nvPr/>
        </p:nvGrpSpPr>
        <p:grpSpPr bwMode="auto">
          <a:xfrm>
            <a:off x="585788" y="1782763"/>
            <a:ext cx="4402137" cy="530225"/>
            <a:chOff x="369" y="1123"/>
            <a:chExt cx="2773" cy="334"/>
          </a:xfrm>
        </p:grpSpPr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369" y="1130"/>
              <a:ext cx="14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又当区域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8788" name="Object 4"/>
            <p:cNvGraphicFramePr>
              <a:graphicFrameLocks noChangeAspect="1"/>
            </p:cNvGraphicFramePr>
            <p:nvPr/>
          </p:nvGraphicFramePr>
          <p:xfrm>
            <a:off x="1797" y="1221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3" name="Equation" r:id="rId3" imgW="393359" imgH="317225" progId="Equation.DSMT4">
                    <p:embed/>
                  </p:oleObj>
                </mc:Choice>
                <mc:Fallback>
                  <p:oleObj name="Equation" r:id="rId3" imgW="393359" imgH="317225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1221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2018" y="1123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712788" y="2452688"/>
          <a:ext cx="7747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84" name="Equation" r:id="rId5" imgW="7747000" imgH="584200" progId="Equation.DSMT4">
                  <p:embed/>
                </p:oleObj>
              </mc:Choice>
              <mc:Fallback>
                <p:oleObj name="Equation" r:id="rId5" imgW="7747000" imgH="584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452688"/>
                        <a:ext cx="7747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14" name="Group 30"/>
          <p:cNvGrpSpPr>
            <a:grpSpLocks/>
          </p:cNvGrpSpPr>
          <p:nvPr/>
        </p:nvGrpSpPr>
        <p:grpSpPr bwMode="auto">
          <a:xfrm>
            <a:off x="766763" y="5305425"/>
            <a:ext cx="7585075" cy="590550"/>
            <a:chOff x="403" y="3216"/>
            <a:chExt cx="4778" cy="372"/>
          </a:xfrm>
        </p:grpSpPr>
        <p:graphicFrame>
          <p:nvGraphicFramePr>
            <p:cNvPr id="118805" name="Object 21"/>
            <p:cNvGraphicFramePr>
              <a:graphicFrameLocks noChangeAspect="1"/>
            </p:cNvGraphicFramePr>
            <p:nvPr/>
          </p:nvGraphicFramePr>
          <p:xfrm>
            <a:off x="403" y="3297"/>
            <a:ext cx="50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5" name="Equation" r:id="rId7" imgW="799753" imgH="393529" progId="Equation.DSMT4">
                    <p:embed/>
                  </p:oleObj>
                </mc:Choice>
                <mc:Fallback>
                  <p:oleObj name="Equation" r:id="rId7" imgW="799753" imgH="393529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" y="3297"/>
                          <a:ext cx="50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4" name="Object 20"/>
            <p:cNvGraphicFramePr>
              <a:graphicFrameLocks noChangeAspect="1"/>
            </p:cNvGraphicFramePr>
            <p:nvPr/>
          </p:nvGraphicFramePr>
          <p:xfrm>
            <a:off x="1180" y="3330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6" name="Equation" r:id="rId9" imgW="291973" imgH="304668" progId="Equation.DSMT4">
                    <p:embed/>
                  </p:oleObj>
                </mc:Choice>
                <mc:Fallback>
                  <p:oleObj name="Equation" r:id="rId9" imgW="291973" imgH="304668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330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3" name="Object 19"/>
            <p:cNvGraphicFramePr>
              <a:graphicFrameLocks noChangeAspect="1"/>
            </p:cNvGraphicFramePr>
            <p:nvPr/>
          </p:nvGraphicFramePr>
          <p:xfrm>
            <a:off x="1626" y="3343"/>
            <a:ext cx="12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7" name="Equation" r:id="rId11" imgW="203024" imgH="253780" progId="Equation.DSMT4">
                    <p:embed/>
                  </p:oleObj>
                </mc:Choice>
                <mc:Fallback>
                  <p:oleObj name="Equation" r:id="rId11" imgW="203024" imgH="25378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3343"/>
                          <a:ext cx="12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2" name="Object 18"/>
            <p:cNvGraphicFramePr>
              <a:graphicFrameLocks noChangeAspect="1"/>
            </p:cNvGraphicFramePr>
            <p:nvPr/>
          </p:nvGraphicFramePr>
          <p:xfrm>
            <a:off x="2962" y="3282"/>
            <a:ext cx="1427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8" name="Equation" r:id="rId13" imgW="2260600" imgH="482600" progId="Equation.DSMT4">
                    <p:embed/>
                  </p:oleObj>
                </mc:Choice>
                <mc:Fallback>
                  <p:oleObj name="Equation" r:id="rId13" imgW="2260600" imgH="482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3282"/>
                          <a:ext cx="1427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7" name="Rectangle 23"/>
            <p:cNvSpPr>
              <a:spLocks noChangeArrowheads="1"/>
            </p:cNvSpPr>
            <p:nvPr/>
          </p:nvSpPr>
          <p:spPr bwMode="auto">
            <a:xfrm>
              <a:off x="864" y="322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08" name="Rectangle 24"/>
            <p:cNvSpPr>
              <a:spLocks noChangeArrowheads="1"/>
            </p:cNvSpPr>
            <p:nvPr/>
          </p:nvSpPr>
          <p:spPr bwMode="auto">
            <a:xfrm>
              <a:off x="1317" y="32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09" name="Rectangle 25"/>
            <p:cNvSpPr>
              <a:spLocks noChangeArrowheads="1"/>
            </p:cNvSpPr>
            <p:nvPr/>
          </p:nvSpPr>
          <p:spPr bwMode="auto">
            <a:xfrm>
              <a:off x="1734" y="3243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轴上的投影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8810" name="Rectangle 26"/>
            <p:cNvSpPr>
              <a:spLocks noChangeArrowheads="1"/>
            </p:cNvSpPr>
            <p:nvPr/>
          </p:nvSpPr>
          <p:spPr bwMode="auto">
            <a:xfrm>
              <a:off x="4301" y="3225"/>
              <a:ext cx="8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是过点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8813" name="Group 29"/>
          <p:cNvGrpSpPr>
            <a:grpSpLocks/>
          </p:cNvGrpSpPr>
          <p:nvPr/>
        </p:nvGrpSpPr>
        <p:grpSpPr bwMode="auto">
          <a:xfrm>
            <a:off x="611188" y="4565650"/>
            <a:ext cx="8208962" cy="617538"/>
            <a:chOff x="385" y="2750"/>
            <a:chExt cx="5171" cy="389"/>
          </a:xfrm>
        </p:grpSpPr>
        <p:sp>
          <p:nvSpPr>
            <p:cNvPr id="118800" name="Rectangle 16"/>
            <p:cNvSpPr>
              <a:spLocks noChangeArrowheads="1"/>
            </p:cNvSpPr>
            <p:nvPr/>
          </p:nvSpPr>
          <p:spPr bwMode="auto">
            <a:xfrm>
              <a:off x="385" y="2750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类似地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8799" name="Object 15"/>
            <p:cNvGraphicFramePr>
              <a:graphicFrameLocks noChangeAspect="1"/>
            </p:cNvGraphicFramePr>
            <p:nvPr/>
          </p:nvGraphicFramePr>
          <p:xfrm>
            <a:off x="1454" y="2769"/>
            <a:ext cx="347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89" name="Equation" r:id="rId15" imgW="5511800" imgH="584200" progId="Equation.DSMT4">
                    <p:embed/>
                  </p:oleObj>
                </mc:Choice>
                <mc:Fallback>
                  <p:oleObj name="Equation" r:id="rId15" imgW="5511800" imgH="5842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769"/>
                          <a:ext cx="3470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2" name="Rectangle 28"/>
            <p:cNvSpPr>
              <a:spLocks noChangeArrowheads="1"/>
            </p:cNvSpPr>
            <p:nvPr/>
          </p:nvSpPr>
          <p:spPr bwMode="auto">
            <a:xfrm>
              <a:off x="4877" y="2764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 </a:t>
              </a:r>
            </a:p>
          </p:txBody>
        </p:sp>
      </p:grpSp>
      <p:grpSp>
        <p:nvGrpSpPr>
          <p:cNvPr id="118816" name="Group 32"/>
          <p:cNvGrpSpPr>
            <a:grpSpLocks/>
          </p:cNvGrpSpPr>
          <p:nvPr/>
        </p:nvGrpSpPr>
        <p:grpSpPr bwMode="auto">
          <a:xfrm>
            <a:off x="812800" y="493713"/>
            <a:ext cx="7720013" cy="1171575"/>
            <a:chOff x="512" y="311"/>
            <a:chExt cx="4863" cy="738"/>
          </a:xfrm>
        </p:grpSpPr>
        <p:graphicFrame>
          <p:nvGraphicFramePr>
            <p:cNvPr id="118786" name="Object 2"/>
            <p:cNvGraphicFramePr>
              <a:graphicFrameLocks noChangeAspect="1"/>
            </p:cNvGraphicFramePr>
            <p:nvPr/>
          </p:nvGraphicFramePr>
          <p:xfrm>
            <a:off x="512" y="311"/>
            <a:ext cx="469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0" name="Equation" r:id="rId17" imgW="7454880" imgH="1015920" progId="Equation.DSMT4">
                    <p:embed/>
                  </p:oleObj>
                </mc:Choice>
                <mc:Fallback>
                  <p:oleObj name="Equation" r:id="rId17" imgW="7454880" imgH="101592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311"/>
                          <a:ext cx="4694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5" name="Object 31"/>
            <p:cNvGraphicFramePr>
              <a:graphicFrameLocks noChangeAspect="1"/>
            </p:cNvGraphicFramePr>
            <p:nvPr/>
          </p:nvGraphicFramePr>
          <p:xfrm>
            <a:off x="4591" y="793"/>
            <a:ext cx="7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1" name="Equation" r:id="rId19" imgW="1244060" imgH="406224" progId="Equation.DSMT4">
                    <p:embed/>
                  </p:oleObj>
                </mc:Choice>
                <mc:Fallback>
                  <p:oleObj name="Equation" r:id="rId19" imgW="1244060" imgH="406224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1" y="793"/>
                          <a:ext cx="7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18" name="Group 34"/>
          <p:cNvGrpSpPr>
            <a:grpSpLocks/>
          </p:cNvGrpSpPr>
          <p:nvPr/>
        </p:nvGrpSpPr>
        <p:grpSpPr bwMode="auto">
          <a:xfrm>
            <a:off x="882651" y="3225800"/>
            <a:ext cx="7650163" cy="1211263"/>
            <a:chOff x="556" y="2032"/>
            <a:chExt cx="4819" cy="763"/>
          </a:xfrm>
        </p:grpSpPr>
        <p:graphicFrame>
          <p:nvGraphicFramePr>
            <p:cNvPr id="118796" name="Object 12"/>
            <p:cNvGraphicFramePr>
              <a:graphicFrameLocks noChangeAspect="1"/>
            </p:cNvGraphicFramePr>
            <p:nvPr/>
          </p:nvGraphicFramePr>
          <p:xfrm>
            <a:off x="556" y="2032"/>
            <a:ext cx="468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2" name="Equation" r:id="rId21" imgW="7441920" imgH="1015920" progId="Equation.DSMT4">
                    <p:embed/>
                  </p:oleObj>
                </mc:Choice>
                <mc:Fallback>
                  <p:oleObj name="Equation" r:id="rId21" imgW="7441920" imgH="101592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2032"/>
                          <a:ext cx="4680" cy="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7" name="Object 33"/>
            <p:cNvGraphicFramePr>
              <a:graphicFrameLocks noChangeAspect="1"/>
            </p:cNvGraphicFramePr>
            <p:nvPr/>
          </p:nvGraphicFramePr>
          <p:xfrm>
            <a:off x="4543" y="2539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93" name="Equation" r:id="rId23" imgW="1320227" imgH="406224" progId="Equation.DSMT4">
                    <p:embed/>
                  </p:oleObj>
                </mc:Choice>
                <mc:Fallback>
                  <p:oleObj name="Equation" r:id="rId23" imgW="1320227" imgH="406224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2539"/>
                          <a:ext cx="83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86" name="Group 26"/>
          <p:cNvGrpSpPr>
            <a:grpSpLocks/>
          </p:cNvGrpSpPr>
          <p:nvPr/>
        </p:nvGrpSpPr>
        <p:grpSpPr bwMode="auto">
          <a:xfrm>
            <a:off x="669925" y="547688"/>
            <a:ext cx="7797800" cy="523876"/>
            <a:chOff x="422" y="345"/>
            <a:chExt cx="4912" cy="330"/>
          </a:xfrm>
        </p:grpSpPr>
        <p:graphicFrame>
          <p:nvGraphicFramePr>
            <p:cNvPr id="117764" name="Object 4"/>
            <p:cNvGraphicFramePr>
              <a:graphicFrameLocks noChangeAspect="1"/>
            </p:cNvGraphicFramePr>
            <p:nvPr/>
          </p:nvGraphicFramePr>
          <p:xfrm>
            <a:off x="422" y="418"/>
            <a:ext cx="6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28" name="Equation" r:id="rId3" imgW="1054100" imgH="393700" progId="Equation.DSMT4">
                    <p:embed/>
                  </p:oleObj>
                </mc:Choice>
                <mc:Fallback>
                  <p:oleObj name="Equation" r:id="rId3" imgW="1054100" imgH="3937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418"/>
                          <a:ext cx="6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3" name="Object 3"/>
            <p:cNvGraphicFramePr>
              <a:graphicFrameLocks noChangeAspect="1"/>
            </p:cNvGraphicFramePr>
            <p:nvPr/>
          </p:nvGraphicFramePr>
          <p:xfrm>
            <a:off x="2073" y="473"/>
            <a:ext cx="12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29" name="Equation" r:id="rId5" imgW="203024" imgH="253780" progId="Equation.DSMT4">
                    <p:embed/>
                  </p:oleObj>
                </mc:Choice>
                <mc:Fallback>
                  <p:oleObj name="Equation" r:id="rId5" imgW="203024" imgH="25378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473"/>
                          <a:ext cx="12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62" name="Object 2"/>
            <p:cNvGraphicFramePr>
              <a:graphicFrameLocks noChangeAspect="1"/>
            </p:cNvGraphicFramePr>
            <p:nvPr/>
          </p:nvGraphicFramePr>
          <p:xfrm>
            <a:off x="3470" y="445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30" name="Equation" r:id="rId7" imgW="291973" imgH="304668" progId="Equation.DSMT4">
                    <p:embed/>
                  </p:oleObj>
                </mc:Choice>
                <mc:Fallback>
                  <p:oleObj name="Equation" r:id="rId7" imgW="291973" imgH="304668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445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1048" y="346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作垂直于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2209" y="346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轴的平面在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3628" y="345"/>
              <a:ext cx="17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截面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此时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792163" y="1208088"/>
          <a:ext cx="76485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1" name="Equation" r:id="rId9" imgW="7645400" imgH="1016000" progId="Equation.DSMT4">
                  <p:embed/>
                </p:oleObj>
              </mc:Choice>
              <mc:Fallback>
                <p:oleObj name="Equation" r:id="rId9" imgW="7645400" imgH="10160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208088"/>
                        <a:ext cx="764857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30" name="Group 70"/>
          <p:cNvGrpSpPr>
            <a:grpSpLocks/>
          </p:cNvGrpSpPr>
          <p:nvPr/>
        </p:nvGrpSpPr>
        <p:grpSpPr bwMode="auto">
          <a:xfrm>
            <a:off x="614363" y="4725988"/>
            <a:ext cx="8135937" cy="519112"/>
            <a:chOff x="387" y="2977"/>
            <a:chExt cx="5125" cy="327"/>
          </a:xfrm>
        </p:grpSpPr>
        <p:grpSp>
          <p:nvGrpSpPr>
            <p:cNvPr id="117794" name="Group 34"/>
            <p:cNvGrpSpPr>
              <a:grpSpLocks/>
            </p:cNvGrpSpPr>
            <p:nvPr/>
          </p:nvGrpSpPr>
          <p:grpSpPr bwMode="auto">
            <a:xfrm>
              <a:off x="387" y="2977"/>
              <a:ext cx="5125" cy="327"/>
              <a:chOff x="387" y="1412"/>
              <a:chExt cx="5125" cy="327"/>
            </a:xfrm>
          </p:grpSpPr>
          <p:sp>
            <p:nvSpPr>
              <p:cNvPr id="117787" name="Text Box 27"/>
              <p:cNvSpPr txBox="1">
                <a:spLocks noChangeArrowheads="1"/>
              </p:cNvSpPr>
              <p:nvPr/>
            </p:nvSpPr>
            <p:spPr bwMode="auto">
              <a:xfrm>
                <a:off x="387" y="1412"/>
                <a:ext cx="512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00FF"/>
                    </a:solidFill>
                  </a:rPr>
                  <a:t>注 </a:t>
                </a:r>
                <a:r>
                  <a:rPr lang="zh-CN" altLang="en-US"/>
                  <a:t>俗称           为</a:t>
                </a:r>
                <a:r>
                  <a:rPr lang="zh-CN" altLang="en-US">
                    <a:solidFill>
                      <a:srgbClr val="0000FF"/>
                    </a:solidFill>
                  </a:rPr>
                  <a:t>“先一后二”</a:t>
                </a:r>
                <a:r>
                  <a:rPr lang="zh-CN" altLang="en-US"/>
                  <a:t>形式；</a:t>
                </a:r>
              </a:p>
            </p:txBody>
          </p:sp>
          <p:graphicFrame>
            <p:nvGraphicFramePr>
              <p:cNvPr id="117788" name="Object 28"/>
              <p:cNvGraphicFramePr>
                <a:graphicFrameLocks noChangeAspect="1"/>
              </p:cNvGraphicFramePr>
              <p:nvPr/>
            </p:nvGraphicFramePr>
            <p:xfrm>
              <a:off x="1285" y="1480"/>
              <a:ext cx="12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32" name="Equation" r:id="rId11" imgW="1954951" imgH="406224" progId="Equation.DSMT4">
                      <p:embed/>
                    </p:oleObj>
                  </mc:Choice>
                  <mc:Fallback>
                    <p:oleObj name="Equation" r:id="rId11" imgW="1954951" imgH="406224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5" y="1480"/>
                            <a:ext cx="1232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7789" name="Object 29"/>
            <p:cNvGraphicFramePr>
              <a:graphicFrameLocks noChangeAspect="1"/>
            </p:cNvGraphicFramePr>
            <p:nvPr/>
          </p:nvGraphicFramePr>
          <p:xfrm>
            <a:off x="4663" y="3045"/>
            <a:ext cx="7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33" name="Equation" r:id="rId13" imgW="1117115" imgH="406224" progId="Equation.DSMT4">
                    <p:embed/>
                  </p:oleObj>
                </mc:Choice>
                <mc:Fallback>
                  <p:oleObj name="Equation" r:id="rId13" imgW="1117115" imgH="406224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" y="3045"/>
                          <a:ext cx="70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822" name="Text Box 62"/>
          <p:cNvSpPr txBox="1">
            <a:spLocks noChangeArrowheads="1"/>
          </p:cNvSpPr>
          <p:nvPr/>
        </p:nvSpPr>
        <p:spPr bwMode="auto">
          <a:xfrm>
            <a:off x="604838" y="2097088"/>
            <a:ext cx="3348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类似地又有 </a:t>
            </a:r>
          </a:p>
        </p:txBody>
      </p:sp>
      <p:graphicFrame>
        <p:nvGraphicFramePr>
          <p:cNvPr id="117823" name="Object 63"/>
          <p:cNvGraphicFramePr>
            <a:graphicFrameLocks noChangeAspect="1"/>
          </p:cNvGraphicFramePr>
          <p:nvPr/>
        </p:nvGraphicFramePr>
        <p:xfrm>
          <a:off x="792163" y="2770188"/>
          <a:ext cx="76866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4" name="Equation" r:id="rId15" imgW="7683500" imgH="1016000" progId="Equation.DSMT4">
                  <p:embed/>
                </p:oleObj>
              </mc:Choice>
              <mc:Fallback>
                <p:oleObj name="Equation" r:id="rId15" imgW="7683500" imgH="10160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770188"/>
                        <a:ext cx="76866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24" name="Object 64"/>
          <p:cNvGraphicFramePr>
            <a:graphicFrameLocks noChangeAspect="1"/>
          </p:cNvGraphicFramePr>
          <p:nvPr/>
        </p:nvGraphicFramePr>
        <p:xfrm>
          <a:off x="788988" y="3751263"/>
          <a:ext cx="77755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5" name="Equation" r:id="rId17" imgW="7772400" imgH="1016000" progId="Equation.DSMT4">
                  <p:embed/>
                </p:oleObj>
              </mc:Choice>
              <mc:Fallback>
                <p:oleObj name="Equation" r:id="rId17" imgW="7772400" imgH="10160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751263"/>
                        <a:ext cx="77755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29" name="Group 69"/>
          <p:cNvGrpSpPr>
            <a:grpSpLocks/>
          </p:cNvGrpSpPr>
          <p:nvPr/>
        </p:nvGrpSpPr>
        <p:grpSpPr bwMode="auto">
          <a:xfrm>
            <a:off x="657225" y="5465763"/>
            <a:ext cx="8091488" cy="534987"/>
            <a:chOff x="414" y="3443"/>
            <a:chExt cx="5097" cy="337"/>
          </a:xfrm>
        </p:grpSpPr>
        <p:grpSp>
          <p:nvGrpSpPr>
            <p:cNvPr id="117827" name="Group 67"/>
            <p:cNvGrpSpPr>
              <a:grpSpLocks/>
            </p:cNvGrpSpPr>
            <p:nvPr/>
          </p:nvGrpSpPr>
          <p:grpSpPr bwMode="auto">
            <a:xfrm>
              <a:off x="414" y="3443"/>
              <a:ext cx="5097" cy="327"/>
              <a:chOff x="426" y="3443"/>
              <a:chExt cx="5153" cy="327"/>
            </a:xfrm>
          </p:grpSpPr>
          <p:sp>
            <p:nvSpPr>
              <p:cNvPr id="117791" name="Rectangle 31"/>
              <p:cNvSpPr>
                <a:spLocks noChangeArrowheads="1"/>
              </p:cNvSpPr>
              <p:nvPr/>
            </p:nvSpPr>
            <p:spPr bwMode="auto">
              <a:xfrm>
                <a:off x="749" y="3443"/>
                <a:ext cx="48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为           形式</a:t>
                </a:r>
                <a:r>
                  <a:rPr lang="en-US" altLang="zh-CN"/>
                  <a:t>.</a:t>
                </a:r>
                <a:r>
                  <a:rPr lang="zh-CN" altLang="en-US"/>
                  <a:t>使用时应根据实际情形来 </a:t>
                </a:r>
              </a:p>
            </p:txBody>
          </p:sp>
          <p:graphicFrame>
            <p:nvGraphicFramePr>
              <p:cNvPr id="117826" name="Object 66"/>
              <p:cNvGraphicFramePr>
                <a:graphicFrameLocks noChangeAspect="1"/>
              </p:cNvGraphicFramePr>
              <p:nvPr/>
            </p:nvGraphicFramePr>
            <p:xfrm>
              <a:off x="426" y="3499"/>
              <a:ext cx="3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136" name="Equation" r:id="rId19" imgW="596641" imgH="406224" progId="Equation.DSMT4">
                      <p:embed/>
                    </p:oleObj>
                  </mc:Choice>
                  <mc:Fallback>
                    <p:oleObj name="Equation" r:id="rId19" imgW="596641" imgH="406224" progId="Equation.DSMT4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" y="3499"/>
                            <a:ext cx="376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7828" name="Rectangle 68"/>
            <p:cNvSpPr>
              <a:spLocks noChangeArrowheads="1"/>
            </p:cNvSpPr>
            <p:nvPr/>
          </p:nvSpPr>
          <p:spPr bwMode="auto">
            <a:xfrm>
              <a:off x="907" y="3453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“</a:t>
              </a:r>
              <a:r>
                <a:rPr lang="zh-CN" altLang="en-US">
                  <a:solidFill>
                    <a:srgbClr val="0000FF"/>
                  </a:solidFill>
                </a:rPr>
                <a:t>先二后一”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77850" y="5502275"/>
            <a:ext cx="167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公式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(3),  </a:t>
            </a:r>
          </a:p>
        </p:txBody>
      </p:sp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582613" y="3554413"/>
            <a:ext cx="801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如图</a:t>
            </a:r>
            <a:r>
              <a:rPr lang="en-US" altLang="zh-CN">
                <a:latin typeface="Times New Roman" panose="02020603050405020304" pitchFamily="18" charset="0"/>
              </a:rPr>
              <a:t>21-33 </a:t>
            </a:r>
            <a:r>
              <a:rPr lang="zh-CN" altLang="en-US">
                <a:latin typeface="Times New Roman" panose="02020603050405020304" pitchFamily="18" charset="0"/>
              </a:rPr>
              <a:t>所示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在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xy </a:t>
            </a:r>
            <a:r>
              <a:rPr lang="zh-CN" altLang="en-US"/>
              <a:t>平面上的投影区域为  </a:t>
            </a:r>
          </a:p>
        </p:txBody>
      </p:sp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2051050" y="4203700"/>
          <a:ext cx="52482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5" name="Equation" r:id="rId3" imgW="5245100" imgH="520700" progId="Equation.DSMT4">
                  <p:embed/>
                </p:oleObj>
              </mc:Choice>
              <mc:Fallback>
                <p:oleObj name="Equation" r:id="rId3" imgW="5245100" imgH="5207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03700"/>
                        <a:ext cx="524827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665163" y="2962275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6" name="Equation" r:id="rId5" imgW="3759200" imgH="431800" progId="Equation.DSMT4">
                  <p:embed/>
                </p:oleObj>
              </mc:Choice>
              <mc:Fallback>
                <p:oleObj name="Equation" r:id="rId5" imgW="3759200" imgH="4318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962275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3" name="Group 37"/>
          <p:cNvGrpSpPr>
            <a:grpSpLocks/>
          </p:cNvGrpSpPr>
          <p:nvPr/>
        </p:nvGrpSpPr>
        <p:grpSpPr bwMode="auto">
          <a:xfrm>
            <a:off x="592138" y="4818063"/>
            <a:ext cx="8080375" cy="577850"/>
            <a:chOff x="373" y="1616"/>
            <a:chExt cx="5090" cy="364"/>
          </a:xfrm>
        </p:grpSpPr>
        <p:sp>
          <p:nvSpPr>
            <p:cNvPr id="116739" name="Rectangle 3"/>
            <p:cNvSpPr>
              <a:spLocks noChangeArrowheads="1"/>
            </p:cNvSpPr>
            <p:nvPr/>
          </p:nvSpPr>
          <p:spPr bwMode="auto">
            <a:xfrm>
              <a:off x="373" y="1653"/>
              <a:ext cx="2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它是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6738" name="Object 2"/>
            <p:cNvGraphicFramePr>
              <a:graphicFrameLocks noChangeAspect="1"/>
            </p:cNvGraphicFramePr>
            <p:nvPr/>
          </p:nvGraphicFramePr>
          <p:xfrm>
            <a:off x="2449" y="1678"/>
            <a:ext cx="22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97" name="Equation" r:id="rId7" imgW="3568700" imgH="431800" progId="Equation.DSMT4">
                    <p:embed/>
                  </p:oleObj>
                </mc:Choice>
                <mc:Fallback>
                  <p:oleObj name="Equation" r:id="rId7" imgW="3568700" imgH="4318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678"/>
                          <a:ext cx="22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2" name="Rectangle 36"/>
            <p:cNvSpPr>
              <a:spLocks noChangeArrowheads="1"/>
            </p:cNvSpPr>
            <p:nvPr/>
          </p:nvSpPr>
          <p:spPr bwMode="auto">
            <a:xfrm>
              <a:off x="4675" y="161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所以由</a:t>
              </a:r>
            </a:p>
          </p:txBody>
        </p:sp>
      </p:grpSp>
      <p:grpSp>
        <p:nvGrpSpPr>
          <p:cNvPr id="116798" name="Group 62"/>
          <p:cNvGrpSpPr>
            <a:grpSpLocks/>
          </p:cNvGrpSpPr>
          <p:nvPr/>
        </p:nvGrpSpPr>
        <p:grpSpPr bwMode="auto">
          <a:xfrm>
            <a:off x="611188" y="1187450"/>
            <a:ext cx="4538662" cy="952500"/>
            <a:chOff x="361" y="748"/>
            <a:chExt cx="2859" cy="600"/>
          </a:xfrm>
        </p:grpSpPr>
        <p:graphicFrame>
          <p:nvGraphicFramePr>
            <p:cNvPr id="116775" name="Object 39"/>
            <p:cNvGraphicFramePr>
              <a:graphicFrameLocks noChangeAspect="1"/>
            </p:cNvGraphicFramePr>
            <p:nvPr/>
          </p:nvGraphicFramePr>
          <p:xfrm>
            <a:off x="1310" y="748"/>
            <a:ext cx="191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98" name="Equation" r:id="rId9" imgW="3035300" imgH="952500" progId="Equation.DSMT4">
                    <p:embed/>
                  </p:oleObj>
                </mc:Choice>
                <mc:Fallback>
                  <p:oleObj name="Equation" r:id="rId9" imgW="3035300" imgH="9525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748"/>
                          <a:ext cx="191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76" name="Rectangle 40"/>
            <p:cNvSpPr>
              <a:spLocks noChangeArrowheads="1"/>
            </p:cNvSpPr>
            <p:nvPr/>
          </p:nvSpPr>
          <p:spPr bwMode="auto">
            <a:xfrm>
              <a:off x="361" y="87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6777" name="Text Box 41"/>
          <p:cNvSpPr txBox="1">
            <a:spLocks noChangeArrowheads="1"/>
          </p:cNvSpPr>
          <p:nvPr/>
        </p:nvSpPr>
        <p:spPr bwMode="auto">
          <a:xfrm>
            <a:off x="611188" y="476250"/>
            <a:ext cx="4716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选择累次积分的合适顺序</a:t>
            </a:r>
            <a:r>
              <a:rPr lang="en-US" altLang="zh-CN"/>
              <a:t>.</a:t>
            </a:r>
          </a:p>
        </p:txBody>
      </p:sp>
      <p:graphicFrame>
        <p:nvGraphicFramePr>
          <p:cNvPr id="116778" name="Object 42"/>
          <p:cNvGraphicFramePr>
            <a:graphicFrameLocks noChangeAspect="1"/>
          </p:cNvGraphicFramePr>
          <p:nvPr/>
        </p:nvGraphicFramePr>
        <p:xfrm>
          <a:off x="673100" y="2300288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99" name="Equation" r:id="rId11" imgW="4432300" imgH="431800" progId="Equation.DSMT4">
                  <p:embed/>
                </p:oleObj>
              </mc:Choice>
              <mc:Fallback>
                <p:oleObj name="Equation" r:id="rId11" imgW="4432300" imgH="4318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00288"/>
                        <a:ext cx="443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9" name="Group 43"/>
          <p:cNvGrpSpPr>
            <a:grpSpLocks/>
          </p:cNvGrpSpPr>
          <p:nvPr/>
        </p:nvGrpSpPr>
        <p:grpSpPr bwMode="auto">
          <a:xfrm>
            <a:off x="5543550" y="706438"/>
            <a:ext cx="2838450" cy="2254250"/>
            <a:chOff x="8963" y="5550"/>
            <a:chExt cx="4469" cy="3551"/>
          </a:xfrm>
        </p:grpSpPr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11443" y="7364"/>
              <a:ext cx="481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781" name="Object 45"/>
            <p:cNvGraphicFramePr>
              <a:graphicFrameLocks noChangeAspect="1"/>
            </p:cNvGraphicFramePr>
            <p:nvPr/>
          </p:nvGraphicFramePr>
          <p:xfrm>
            <a:off x="10093" y="8602"/>
            <a:ext cx="162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0" name="Equation" r:id="rId13" imgW="1066337" imgH="317362" progId="Equation.DSMT4">
                    <p:embed/>
                  </p:oleObj>
                </mc:Choice>
                <mc:Fallback>
                  <p:oleObj name="Equation" r:id="rId13" imgW="1066337" imgH="317362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3" y="8602"/>
                          <a:ext cx="1620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 flipV="1">
              <a:off x="10008" y="5550"/>
              <a:ext cx="2" cy="15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783" name="Object 47"/>
            <p:cNvGraphicFramePr>
              <a:graphicFrameLocks noChangeAspect="1"/>
            </p:cNvGraphicFramePr>
            <p:nvPr/>
          </p:nvGraphicFramePr>
          <p:xfrm>
            <a:off x="13132" y="7157"/>
            <a:ext cx="30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1" name="Equation" r:id="rId15" imgW="190417" imgH="241195" progId="Equation.DSMT4">
                    <p:embed/>
                  </p:oleObj>
                </mc:Choice>
                <mc:Fallback>
                  <p:oleObj name="Equation" r:id="rId15" imgW="190417" imgH="241195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32" y="7157"/>
                          <a:ext cx="300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4" name="Object 48"/>
            <p:cNvGraphicFramePr>
              <a:graphicFrameLocks noChangeAspect="1"/>
            </p:cNvGraphicFramePr>
            <p:nvPr/>
          </p:nvGraphicFramePr>
          <p:xfrm>
            <a:off x="9169" y="8357"/>
            <a:ext cx="34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2" name="Equation" r:id="rId17" imgW="215713" imgH="203024" progId="Equation.DSMT4">
                    <p:embed/>
                  </p:oleObj>
                </mc:Choice>
                <mc:Fallback>
                  <p:oleObj name="Equation" r:id="rId17" imgW="215713" imgH="203024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9" y="8357"/>
                          <a:ext cx="34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85" name="Object 49"/>
            <p:cNvGraphicFramePr>
              <a:graphicFrameLocks noChangeAspect="1"/>
            </p:cNvGraphicFramePr>
            <p:nvPr/>
          </p:nvGraphicFramePr>
          <p:xfrm>
            <a:off x="10154" y="5708"/>
            <a:ext cx="2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3" name="Equation" r:id="rId19" imgW="164957" imgH="203024" progId="Equation.DSMT4">
                    <p:embed/>
                  </p:oleObj>
                </mc:Choice>
                <mc:Fallback>
                  <p:oleObj name="Equation" r:id="rId19" imgW="164957" imgH="203024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4" y="5708"/>
                          <a:ext cx="260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6" name="Line 50"/>
            <p:cNvSpPr>
              <a:spLocks noChangeShapeType="1"/>
            </p:cNvSpPr>
            <p:nvPr/>
          </p:nvSpPr>
          <p:spPr bwMode="auto">
            <a:xfrm>
              <a:off x="9997" y="7096"/>
              <a:ext cx="3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7" name="Freeform 51"/>
            <p:cNvSpPr>
              <a:spLocks/>
            </p:cNvSpPr>
            <p:nvPr/>
          </p:nvSpPr>
          <p:spPr bwMode="auto">
            <a:xfrm>
              <a:off x="8963" y="7082"/>
              <a:ext cx="1045" cy="1520"/>
            </a:xfrm>
            <a:custGeom>
              <a:avLst/>
              <a:gdLst>
                <a:gd name="T0" fmla="*/ 1526 w 1526"/>
                <a:gd name="T1" fmla="*/ 0 h 1874"/>
                <a:gd name="T2" fmla="*/ 0 w 1526"/>
                <a:gd name="T3" fmla="*/ 187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26" h="1874">
                  <a:moveTo>
                    <a:pt x="1526" y="0"/>
                  </a:moveTo>
                  <a:lnTo>
                    <a:pt x="0" y="187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6788" name="Picture 52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4" y="6360"/>
              <a:ext cx="730" cy="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16789" name="Object 53"/>
            <p:cNvGraphicFramePr>
              <a:graphicFrameLocks noChangeAspect="1"/>
            </p:cNvGraphicFramePr>
            <p:nvPr/>
          </p:nvGraphicFramePr>
          <p:xfrm>
            <a:off x="9303" y="7599"/>
            <a:ext cx="20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4" name="Equation" r:id="rId22" imgW="165028" imgH="228501" progId="Equation.DSMT4">
                    <p:embed/>
                  </p:oleObj>
                </mc:Choice>
                <mc:Fallback>
                  <p:oleObj name="Equation" r:id="rId22" imgW="165028" imgH="228501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3" y="7599"/>
                          <a:ext cx="206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90" name="Object 54"/>
            <p:cNvGraphicFramePr>
              <a:graphicFrameLocks noChangeAspect="1"/>
            </p:cNvGraphicFramePr>
            <p:nvPr/>
          </p:nvGraphicFramePr>
          <p:xfrm>
            <a:off x="9548" y="7157"/>
            <a:ext cx="17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5" name="Equation" r:id="rId24" imgW="139700" imgH="228600" progId="Equation.DSMT4">
                    <p:embed/>
                  </p:oleObj>
                </mc:Choice>
                <mc:Fallback>
                  <p:oleObj name="Equation" r:id="rId24" imgW="139700" imgH="2286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8" y="7157"/>
                          <a:ext cx="174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91" name="Line 55"/>
            <p:cNvSpPr>
              <a:spLocks noChangeShapeType="1"/>
            </p:cNvSpPr>
            <p:nvPr/>
          </p:nvSpPr>
          <p:spPr bwMode="auto">
            <a:xfrm>
              <a:off x="10010" y="7082"/>
              <a:ext cx="1704" cy="6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Freeform 56"/>
            <p:cNvSpPr>
              <a:spLocks/>
            </p:cNvSpPr>
            <p:nvPr/>
          </p:nvSpPr>
          <p:spPr bwMode="auto">
            <a:xfrm>
              <a:off x="9551" y="7382"/>
              <a:ext cx="2179" cy="418"/>
            </a:xfrm>
            <a:custGeom>
              <a:avLst/>
              <a:gdLst>
                <a:gd name="T0" fmla="*/ 241 w 2179"/>
                <a:gd name="T1" fmla="*/ 0 h 418"/>
                <a:gd name="T2" fmla="*/ 1229 w 2179"/>
                <a:gd name="T3" fmla="*/ 18 h 418"/>
                <a:gd name="T4" fmla="*/ 2179 w 2179"/>
                <a:gd name="T5" fmla="*/ 418 h 418"/>
                <a:gd name="T6" fmla="*/ 0 w 2179"/>
                <a:gd name="T7" fmla="*/ 398 h 418"/>
                <a:gd name="T8" fmla="*/ 241 w 2179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9" h="418">
                  <a:moveTo>
                    <a:pt x="241" y="0"/>
                  </a:moveTo>
                  <a:lnTo>
                    <a:pt x="1229" y="18"/>
                  </a:lnTo>
                  <a:lnTo>
                    <a:pt x="2179" y="418"/>
                  </a:lnTo>
                  <a:lnTo>
                    <a:pt x="0" y="398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00FF">
                <a:alpha val="44000"/>
              </a:srgbClr>
            </a:solidFill>
            <a:ln w="19050">
              <a:solidFill>
                <a:srgbClr val="0000FF"/>
              </a:solidFill>
              <a:prstDash val="dash"/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Freeform 57"/>
            <p:cNvSpPr>
              <a:spLocks/>
            </p:cNvSpPr>
            <p:nvPr/>
          </p:nvSpPr>
          <p:spPr bwMode="auto">
            <a:xfrm>
              <a:off x="9795" y="6800"/>
              <a:ext cx="890" cy="582"/>
            </a:xfrm>
            <a:custGeom>
              <a:avLst/>
              <a:gdLst>
                <a:gd name="T0" fmla="*/ 0 w 890"/>
                <a:gd name="T1" fmla="*/ 582 h 582"/>
                <a:gd name="T2" fmla="*/ 886 w 890"/>
                <a:gd name="T3" fmla="*/ 0 h 582"/>
                <a:gd name="T4" fmla="*/ 890 w 890"/>
                <a:gd name="T5" fmla="*/ 582 h 582"/>
                <a:gd name="T6" fmla="*/ 0 w 890"/>
                <a:gd name="T7" fmla="*/ 582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0" h="582">
                  <a:moveTo>
                    <a:pt x="0" y="582"/>
                  </a:moveTo>
                  <a:lnTo>
                    <a:pt x="886" y="0"/>
                  </a:lnTo>
                  <a:lnTo>
                    <a:pt x="890" y="582"/>
                  </a:lnTo>
                  <a:lnTo>
                    <a:pt x="0" y="582"/>
                  </a:lnTo>
                  <a:close/>
                </a:path>
              </a:pathLst>
            </a:custGeom>
            <a:solidFill>
              <a:srgbClr val="FFFFFF">
                <a:alpha val="46001"/>
              </a:srgbClr>
            </a:solidFill>
            <a:ln w="19050">
              <a:solidFill>
                <a:srgbClr val="00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4" name="Freeform 58"/>
            <p:cNvSpPr>
              <a:spLocks/>
            </p:cNvSpPr>
            <p:nvPr/>
          </p:nvSpPr>
          <p:spPr bwMode="auto">
            <a:xfrm>
              <a:off x="9548" y="6370"/>
              <a:ext cx="2132" cy="1406"/>
            </a:xfrm>
            <a:custGeom>
              <a:avLst/>
              <a:gdLst>
                <a:gd name="T0" fmla="*/ 0 w 2132"/>
                <a:gd name="T1" fmla="*/ 1406 h 1406"/>
                <a:gd name="T2" fmla="*/ 2132 w 2132"/>
                <a:gd name="T3" fmla="*/ 0 h 1406"/>
                <a:gd name="T4" fmla="*/ 2132 w 2132"/>
                <a:gd name="T5" fmla="*/ 1400 h 1406"/>
                <a:gd name="T6" fmla="*/ 0 w 2132"/>
                <a:gd name="T7" fmla="*/ 1406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32" h="1406">
                  <a:moveTo>
                    <a:pt x="0" y="1406"/>
                  </a:moveTo>
                  <a:lnTo>
                    <a:pt x="2132" y="0"/>
                  </a:lnTo>
                  <a:lnTo>
                    <a:pt x="2132" y="1400"/>
                  </a:lnTo>
                  <a:lnTo>
                    <a:pt x="0" y="1406"/>
                  </a:lnTo>
                  <a:close/>
                </a:path>
              </a:pathLst>
            </a:custGeom>
            <a:solidFill>
              <a:srgbClr val="FFFFFF">
                <a:alpha val="45000"/>
              </a:srgbClr>
            </a:solidFill>
            <a:ln w="19050">
              <a:solidFill>
                <a:srgbClr val="000000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5" name="Freeform 59"/>
            <p:cNvSpPr>
              <a:spLocks/>
            </p:cNvSpPr>
            <p:nvPr/>
          </p:nvSpPr>
          <p:spPr bwMode="auto">
            <a:xfrm>
              <a:off x="10650" y="6360"/>
              <a:ext cx="1010" cy="450"/>
            </a:xfrm>
            <a:custGeom>
              <a:avLst/>
              <a:gdLst>
                <a:gd name="T0" fmla="*/ 0 w 1010"/>
                <a:gd name="T1" fmla="*/ 450 h 450"/>
                <a:gd name="T2" fmla="*/ 1010 w 1010"/>
                <a:gd name="T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0" h="450">
                  <a:moveTo>
                    <a:pt x="0" y="450"/>
                  </a:moveTo>
                  <a:lnTo>
                    <a:pt x="101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6" name="Line 60"/>
            <p:cNvSpPr>
              <a:spLocks noChangeShapeType="1"/>
            </p:cNvSpPr>
            <p:nvPr/>
          </p:nvSpPr>
          <p:spPr bwMode="auto">
            <a:xfrm>
              <a:off x="10769" y="6576"/>
              <a:ext cx="105" cy="2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797" name="Object 61"/>
            <p:cNvGraphicFramePr>
              <a:graphicFrameLocks noChangeAspect="1"/>
            </p:cNvGraphicFramePr>
            <p:nvPr/>
          </p:nvGraphicFramePr>
          <p:xfrm>
            <a:off x="11924" y="7335"/>
            <a:ext cx="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06" name="Equation" r:id="rId26" imgW="672808" imgH="253890" progId="Equation.DSMT4">
                    <p:embed/>
                  </p:oleObj>
                </mc:Choice>
                <mc:Fallback>
                  <p:oleObj name="Equation" r:id="rId26" imgW="672808" imgH="25389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4" y="7335"/>
                          <a:ext cx="7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35" name="Object 23"/>
          <p:cNvGraphicFramePr>
            <a:graphicFrameLocks noChangeAspect="1"/>
          </p:cNvGraphicFramePr>
          <p:nvPr/>
        </p:nvGraphicFramePr>
        <p:xfrm>
          <a:off x="1366838" y="2816225"/>
          <a:ext cx="6626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4" name="Equation" r:id="rId3" imgW="6629400" imgH="838200" progId="Equation.DSMT4">
                  <p:embed/>
                </p:oleObj>
              </mc:Choice>
              <mc:Fallback>
                <p:oleObj name="Equation" r:id="rId3" imgW="6629400" imgH="838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2816225"/>
                        <a:ext cx="662622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1" name="Object 29"/>
          <p:cNvGraphicFramePr>
            <a:graphicFrameLocks noChangeAspect="1"/>
          </p:cNvGraphicFramePr>
          <p:nvPr/>
        </p:nvGraphicFramePr>
        <p:xfrm>
          <a:off x="950913" y="515938"/>
          <a:ext cx="4737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5" name="Equation" r:id="rId5" imgW="4737100" imgH="1041400" progId="Equation.DSMT4">
                  <p:embed/>
                </p:oleObj>
              </mc:Choice>
              <mc:Fallback>
                <p:oleObj name="Equation" r:id="rId5" imgW="4737100" imgH="1041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515938"/>
                        <a:ext cx="47371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30"/>
          <p:cNvGraphicFramePr>
            <a:graphicFrameLocks noChangeAspect="1"/>
          </p:cNvGraphicFramePr>
          <p:nvPr/>
        </p:nvGraphicFramePr>
        <p:xfrm>
          <a:off x="1365250" y="1736725"/>
          <a:ext cx="614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6" name="Equation" r:id="rId7" imgW="6146800" imgH="914400" progId="Equation.DSMT4">
                  <p:embed/>
                </p:oleObj>
              </mc:Choice>
              <mc:Fallback>
                <p:oleObj name="Equation" r:id="rId7" imgW="6146800" imgH="914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1736725"/>
                        <a:ext cx="614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5556" y="332656"/>
                <a:ext cx="7704856" cy="53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𝒅𝒙𝒅𝒚𝒅𝒛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dirty="0"/>
                  <a:t>是由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332656"/>
                <a:ext cx="7704856" cy="538737"/>
              </a:xfrm>
              <a:prstGeom prst="rect">
                <a:avLst/>
              </a:prstGeom>
              <a:blipFill rotWithShape="0"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3528" y="980728"/>
                <a:ext cx="7704856" cy="750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绕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2400" dirty="0"/>
                  <a:t>轴旋转一周而成的曲面与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/>
                  <a:t>所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704856" cy="750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1560" y="1844824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围成的区域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3528" y="2456892"/>
                <a:ext cx="6444716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000" dirty="0"/>
                  <a:t> 旋转面方程为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zh-CN" altLang="en-US" sz="2000" dirty="0"/>
                  <a:t>面投影为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56892"/>
                <a:ext cx="6444716" cy="465064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95536" y="3068960"/>
                <a:ext cx="7704856" cy="438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8960"/>
                <a:ext cx="7704856" cy="438262"/>
              </a:xfrm>
              <a:prstGeom prst="rect">
                <a:avLst/>
              </a:prstGeom>
              <a:blipFill rotWithShape="0"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3548" y="3537012"/>
                <a:ext cx="5508612" cy="56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𝒅𝒙𝒅𝒚</m:t>
                        </m:r>
                      </m:e>
                    </m:nary>
                    <m:nary>
                      <m:nary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𝒅𝒛</m:t>
                        </m:r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3537012"/>
                <a:ext cx="5508612" cy="5603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3528" y="4113076"/>
                <a:ext cx="8352928" cy="739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∬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113076"/>
                <a:ext cx="8352928" cy="739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5536" y="4905164"/>
                <a:ext cx="7344816" cy="809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𝒓𝒅𝒓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05164"/>
                <a:ext cx="7344816" cy="8097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5536" y="5769260"/>
                <a:ext cx="3024336" cy="66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69260"/>
                <a:ext cx="3024336" cy="6685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4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03548" y="5517232"/>
            <a:ext cx="520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椭圆截面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垂直于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               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34235"/>
              </p:ext>
            </p:extLst>
          </p:nvPr>
        </p:nvGraphicFramePr>
        <p:xfrm>
          <a:off x="4608004" y="5229200"/>
          <a:ext cx="2409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1" name="Equation" r:id="rId3" imgW="2413000" imgH="889000" progId="Equation.DSMT4">
                  <p:embed/>
                </p:oleObj>
              </mc:Choice>
              <mc:Fallback>
                <p:oleObj name="Equation" r:id="rId3" imgW="2413000" imgH="889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5229200"/>
                        <a:ext cx="24098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8" name="Group 20"/>
          <p:cNvGrpSpPr>
            <a:grpSpLocks/>
          </p:cNvGrpSpPr>
          <p:nvPr/>
        </p:nvGrpSpPr>
        <p:grpSpPr bwMode="auto">
          <a:xfrm>
            <a:off x="539552" y="2960948"/>
            <a:ext cx="7813675" cy="990600"/>
            <a:chOff x="385" y="2375"/>
            <a:chExt cx="4922" cy="624"/>
          </a:xfrm>
        </p:grpSpPr>
        <p:sp>
          <p:nvSpPr>
            <p:cNvPr id="114709" name="Rectangle 21"/>
            <p:cNvSpPr>
              <a:spLocks noChangeArrowheads="1"/>
            </p:cNvSpPr>
            <p:nvPr/>
          </p:nvSpPr>
          <p:spPr bwMode="auto">
            <a:xfrm>
              <a:off x="385" y="2477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FF"/>
                  </a:solidFill>
                </a:rPr>
                <a:t>解</a:t>
              </a:r>
              <a:r>
                <a:rPr lang="zh-CN" altLang="en-US" dirty="0">
                  <a:latin typeface="Times New Roman" panose="02020603050405020304" pitchFamily="18" charset="0"/>
                </a:rPr>
                <a:t>    </a:t>
              </a:r>
              <a:endParaRPr lang="zh-CN" altLang="en-US" dirty="0"/>
            </a:p>
          </p:txBody>
        </p:sp>
        <p:graphicFrame>
          <p:nvGraphicFramePr>
            <p:cNvPr id="114710" name="Object 22"/>
            <p:cNvGraphicFramePr>
              <a:graphicFrameLocks noChangeAspect="1"/>
            </p:cNvGraphicFramePr>
            <p:nvPr/>
          </p:nvGraphicFramePr>
          <p:xfrm>
            <a:off x="771" y="2375"/>
            <a:ext cx="453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2" name="Equation" r:id="rId5" imgW="7200900" imgH="990600" progId="Equation.DSMT4">
                    <p:embed/>
                  </p:oleObj>
                </mc:Choice>
                <mc:Fallback>
                  <p:oleObj name="Equation" r:id="rId5" imgW="7200900" imgH="9906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2375"/>
                          <a:ext cx="4536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17" name="Group 29"/>
          <p:cNvGrpSpPr>
            <a:grpSpLocks/>
          </p:cNvGrpSpPr>
          <p:nvPr/>
        </p:nvGrpSpPr>
        <p:grpSpPr bwMode="auto">
          <a:xfrm>
            <a:off x="359532" y="4077072"/>
            <a:ext cx="8090409" cy="1146746"/>
            <a:chOff x="364" y="1052"/>
            <a:chExt cx="5119" cy="677"/>
          </a:xfrm>
        </p:grpSpPr>
        <p:sp>
          <p:nvSpPr>
            <p:cNvPr id="114712" name="Rectangle 24"/>
            <p:cNvSpPr>
              <a:spLocks noChangeArrowheads="1"/>
            </p:cNvSpPr>
            <p:nvPr/>
          </p:nvSpPr>
          <p:spPr bwMode="auto">
            <a:xfrm>
              <a:off x="364" y="1173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其中 </a:t>
              </a:r>
            </a:p>
          </p:txBody>
        </p:sp>
        <p:graphicFrame>
          <p:nvGraphicFramePr>
            <p:cNvPr id="114713" name="Object 25"/>
            <p:cNvGraphicFramePr>
              <a:graphicFrameLocks noChangeAspect="1"/>
            </p:cNvGraphicFramePr>
            <p:nvPr/>
          </p:nvGraphicFramePr>
          <p:xfrm>
            <a:off x="917" y="1052"/>
            <a:ext cx="3014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3" name="Equation" r:id="rId7" imgW="4787900" imgH="1079500" progId="Equation.DSMT4">
                    <p:embed/>
                  </p:oleObj>
                </mc:Choice>
                <mc:Fallback>
                  <p:oleObj name="Equation" r:id="rId7" imgW="4787900" imgH="10795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052"/>
                          <a:ext cx="3014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4" name="Rectangle 26"/>
            <p:cNvSpPr>
              <a:spLocks noChangeArrowheads="1"/>
            </p:cNvSpPr>
            <p:nvPr/>
          </p:nvSpPr>
          <p:spPr bwMode="auto">
            <a:xfrm>
              <a:off x="3915" y="1173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4715" name="Object 27"/>
            <p:cNvGraphicFramePr>
              <a:graphicFrameLocks noChangeAspect="1"/>
            </p:cNvGraphicFramePr>
            <p:nvPr/>
          </p:nvGraphicFramePr>
          <p:xfrm>
            <a:off x="4449" y="1224"/>
            <a:ext cx="37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4" name="Equation" r:id="rId9" imgW="596900" imgH="482600" progId="Equation.DSMT4">
                    <p:embed/>
                  </p:oleObj>
                </mc:Choice>
                <mc:Fallback>
                  <p:oleObj name="Equation" r:id="rId9" imgW="596900" imgH="482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" y="1224"/>
                          <a:ext cx="379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16" name="Rectangle 28"/>
            <p:cNvSpPr>
              <a:spLocks noChangeArrowheads="1"/>
            </p:cNvSpPr>
            <p:nvPr/>
          </p:nvSpPr>
          <p:spPr bwMode="auto">
            <a:xfrm>
              <a:off x="4804" y="1157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表示 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007604" y="1844824"/>
            <a:ext cx="3257550" cy="904875"/>
            <a:chOff x="458" y="1661"/>
            <a:chExt cx="2052" cy="570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58" y="1788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体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884" y="1661"/>
            <a:ext cx="1626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5" name="Equation" r:id="rId11" imgW="2578100" imgH="901700" progId="Equation.DSMT4">
                    <p:embed/>
                  </p:oleObj>
                </mc:Choice>
                <mc:Fallback>
                  <p:oleObj name="Equation" r:id="rId11" imgW="2578100" imgH="901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661"/>
                          <a:ext cx="1626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5"/>
          <p:cNvGrpSpPr>
            <a:grpSpLocks/>
          </p:cNvGrpSpPr>
          <p:nvPr/>
        </p:nvGrpSpPr>
        <p:grpSpPr bwMode="auto">
          <a:xfrm>
            <a:off x="323528" y="548680"/>
            <a:ext cx="8055173" cy="1078744"/>
            <a:chOff x="376" y="935"/>
            <a:chExt cx="5038" cy="638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1064" y="935"/>
            <a:ext cx="2926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6" name="Equation" r:id="rId13" imgW="4648200" imgH="1016000" progId="Equation.DSMT4">
                    <p:embed/>
                  </p:oleObj>
                </mc:Choice>
                <mc:Fallback>
                  <p:oleObj name="Equation" r:id="rId13" imgW="4648200" imgH="1016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935"/>
                          <a:ext cx="2926" cy="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4483" y="1143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7" name="Equation" r:id="rId15" imgW="291973" imgH="304668" progId="Equation.DSMT4">
                    <p:embed/>
                  </p:oleObj>
                </mc:Choice>
                <mc:Fallback>
                  <p:oleObj name="Equation" r:id="rId15" imgW="291973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1143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76" y="1061"/>
              <a:ext cx="735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893" y="1052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590" y="1034"/>
              <a:ext cx="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是椭球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83568" y="4617132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因此  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644724"/>
              </p:ext>
            </p:extLst>
          </p:nvPr>
        </p:nvGraphicFramePr>
        <p:xfrm>
          <a:off x="899592" y="5193196"/>
          <a:ext cx="7172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5" name="Equation" r:id="rId3" imgW="7175500" imgH="1003300" progId="Equation.DSMT4">
                  <p:embed/>
                </p:oleObj>
              </mc:Choice>
              <mc:Fallback>
                <p:oleObj name="Equation" r:id="rId3" imgW="7175500" imgH="10033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193196"/>
                        <a:ext cx="71723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061053"/>
              </p:ext>
            </p:extLst>
          </p:nvPr>
        </p:nvGraphicFramePr>
        <p:xfrm>
          <a:off x="1583668" y="3356992"/>
          <a:ext cx="61372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6" name="Equation" r:id="rId5" imgW="6134100" imgH="1193800" progId="Equation.DSMT4">
                  <p:embed/>
                </p:oleObj>
              </mc:Choice>
              <mc:Fallback>
                <p:oleObj name="Equation" r:id="rId5" imgW="6134100" imgH="1193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68" y="3356992"/>
                        <a:ext cx="6137275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575556" y="2564904"/>
            <a:ext cx="6810375" cy="593725"/>
            <a:chOff x="367" y="2460"/>
            <a:chExt cx="4290" cy="374"/>
          </a:xfrm>
        </p:grpSpPr>
        <p:sp>
          <p:nvSpPr>
            <p:cNvPr id="113680" name="Rectangle 16"/>
            <p:cNvSpPr>
              <a:spLocks noChangeArrowheads="1"/>
            </p:cNvSpPr>
            <p:nvPr/>
          </p:nvSpPr>
          <p:spPr bwMode="auto">
            <a:xfrm>
              <a:off x="367" y="2460"/>
              <a:ext cx="4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由于    的面积等于                   </a:t>
              </a:r>
            </a:p>
          </p:txBody>
        </p:sp>
        <p:graphicFrame>
          <p:nvGraphicFramePr>
            <p:cNvPr id="113681" name="Object 17"/>
            <p:cNvGraphicFramePr>
              <a:graphicFrameLocks noChangeAspect="1"/>
            </p:cNvGraphicFramePr>
            <p:nvPr/>
          </p:nvGraphicFramePr>
          <p:xfrm>
            <a:off x="918" y="2532"/>
            <a:ext cx="37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7" name="Equation" r:id="rId7" imgW="596900" imgH="482600" progId="Equation.DSMT4">
                    <p:embed/>
                  </p:oleObj>
                </mc:Choice>
                <mc:Fallback>
                  <p:oleObj name="Equation" r:id="rId7" imgW="596900" imgH="4826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532"/>
                          <a:ext cx="379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670601"/>
              </p:ext>
            </p:extLst>
          </p:nvPr>
        </p:nvGraphicFramePr>
        <p:xfrm>
          <a:off x="2447764" y="908720"/>
          <a:ext cx="43132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8" name="Equation" r:id="rId9" imgW="4318000" imgH="1511300" progId="Equation.DSMT4">
                  <p:embed/>
                </p:oleObj>
              </mc:Choice>
              <mc:Fallback>
                <p:oleObj name="Equation" r:id="rId9" imgW="4318000" imgH="151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908720"/>
                        <a:ext cx="431323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73437"/>
              </p:ext>
            </p:extLst>
          </p:nvPr>
        </p:nvGraphicFramePr>
        <p:xfrm>
          <a:off x="2699792" y="2960948"/>
          <a:ext cx="35433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2" name="Equation" r:id="rId3" imgW="3543300" imgH="1003300" progId="Equation.DSMT4">
                  <p:embed/>
                </p:oleObj>
              </mc:Choice>
              <mc:Fallback>
                <p:oleObj name="Equation" r:id="rId3" imgW="3543300" imgH="10033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60948"/>
                        <a:ext cx="35433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827584" y="4041068"/>
            <a:ext cx="2081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所以求得                                    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00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738333"/>
              </p:ext>
            </p:extLst>
          </p:nvPr>
        </p:nvGraphicFramePr>
        <p:xfrm>
          <a:off x="2375756" y="4653136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3" name="Equation" r:id="rId5" imgW="3657600" imgH="838200" progId="Equation.DSMT4">
                  <p:embed/>
                </p:oleObj>
              </mc:Choice>
              <mc:Fallback>
                <p:oleObj name="Equation" r:id="rId5" imgW="3657600" imgH="838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756" y="4653136"/>
                        <a:ext cx="3657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77770"/>
              </p:ext>
            </p:extLst>
          </p:nvPr>
        </p:nvGraphicFramePr>
        <p:xfrm>
          <a:off x="2735796" y="1736812"/>
          <a:ext cx="3571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Equation" r:id="rId7" imgW="3568700" imgH="990600" progId="Equation.DSMT4">
                  <p:embed/>
                </p:oleObj>
              </mc:Choice>
              <mc:Fallback>
                <p:oleObj name="Equation" r:id="rId7" imgW="3568700" imgH="990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96" y="1736812"/>
                        <a:ext cx="35718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99592" y="1592796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同理可得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2392363" y="579438"/>
            <a:ext cx="4632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 三重积分的概念  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611188" y="1341438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与二重积分相类似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通过</a:t>
            </a:r>
            <a:r>
              <a:rPr lang="zh-CN" altLang="en-US"/>
              <a:t>求一个空间立体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的质量</a:t>
            </a:r>
          </a:p>
        </p:txBody>
      </p:sp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625475" y="2046288"/>
            <a:ext cx="7907338" cy="519112"/>
            <a:chOff x="394" y="1289"/>
            <a:chExt cx="4981" cy="327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394" y="1289"/>
              <a:ext cx="4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</a:rPr>
                <a:t>M </a:t>
              </a:r>
              <a:r>
                <a:rPr lang="zh-CN" altLang="en-US"/>
                <a:t>就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可导出三重积分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的密度函数为</a:t>
              </a:r>
            </a:p>
          </p:txBody>
        </p:sp>
        <p:graphicFrame>
          <p:nvGraphicFramePr>
            <p:cNvPr id="129028" name="Object 4"/>
            <p:cNvGraphicFramePr>
              <a:graphicFrameLocks noChangeAspect="1"/>
            </p:cNvGraphicFramePr>
            <p:nvPr/>
          </p:nvGraphicFramePr>
          <p:xfrm>
            <a:off x="4433" y="1346"/>
            <a:ext cx="9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4" name="Equation" r:id="rId3" imgW="1497950" imgH="393529" progId="Equation.DSMT4">
                    <p:embed/>
                  </p:oleObj>
                </mc:Choice>
                <mc:Fallback>
                  <p:oleObj name="Equation" r:id="rId3" imgW="1497950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3" y="1346"/>
                          <a:ext cx="9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50" name="Group 26"/>
          <p:cNvGrpSpPr>
            <a:grpSpLocks/>
          </p:cNvGrpSpPr>
          <p:nvPr/>
        </p:nvGrpSpPr>
        <p:grpSpPr bwMode="auto">
          <a:xfrm>
            <a:off x="573088" y="3448050"/>
            <a:ext cx="6430962" cy="525463"/>
            <a:chOff x="361" y="2178"/>
            <a:chExt cx="4051" cy="331"/>
          </a:xfrm>
        </p:grpSpPr>
        <p:graphicFrame>
          <p:nvGraphicFramePr>
            <p:cNvPr id="129034" name="Object 10"/>
            <p:cNvGraphicFramePr>
              <a:graphicFrameLocks noChangeAspect="1"/>
            </p:cNvGraphicFramePr>
            <p:nvPr/>
          </p:nvGraphicFramePr>
          <p:xfrm>
            <a:off x="1610" y="2239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5" name="Equation" r:id="rId5" imgW="304668" imgH="431613" progId="Equation.DSMT4">
                    <p:embed/>
                  </p:oleObj>
                </mc:Choice>
                <mc:Fallback>
                  <p:oleObj name="Equation" r:id="rId5" imgW="304668" imgH="431613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39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33" name="Object 9"/>
            <p:cNvGraphicFramePr>
              <a:graphicFrameLocks noChangeAspect="1"/>
            </p:cNvGraphicFramePr>
            <p:nvPr/>
          </p:nvGraphicFramePr>
          <p:xfrm>
            <a:off x="3004" y="2224"/>
            <a:ext cx="9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6" name="Equation" r:id="rId7" imgW="1497950" imgH="431613" progId="Equation.DSMT4">
                    <p:embed/>
                  </p:oleObj>
                </mc:Choice>
                <mc:Fallback>
                  <p:oleObj name="Equation" r:id="rId7" imgW="1497950" imgH="431613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2224"/>
                          <a:ext cx="9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35" name="Rectangle 11"/>
            <p:cNvSpPr>
              <a:spLocks noChangeArrowheads="1"/>
            </p:cNvSpPr>
            <p:nvPr/>
          </p:nvSpPr>
          <p:spPr bwMode="auto">
            <a:xfrm>
              <a:off x="361" y="2178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在每一小块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36" name="Rectangle 12"/>
            <p:cNvSpPr>
              <a:spLocks noChangeArrowheads="1"/>
            </p:cNvSpPr>
            <p:nvPr/>
          </p:nvSpPr>
          <p:spPr bwMode="auto">
            <a:xfrm>
              <a:off x="1791" y="2178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3903" y="2178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2465388" y="4076700"/>
          <a:ext cx="4143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87" name="Equation" r:id="rId9" imgW="4140200" imgH="927100" progId="Equation.DSMT4">
                  <p:embed/>
                </p:oleObj>
              </mc:Choice>
              <mc:Fallback>
                <p:oleObj name="Equation" r:id="rId9" imgW="4140200" imgH="927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076700"/>
                        <a:ext cx="41433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49" name="Group 25"/>
          <p:cNvGrpSpPr>
            <a:grpSpLocks/>
          </p:cNvGrpSpPr>
          <p:nvPr/>
        </p:nvGrpSpPr>
        <p:grpSpPr bwMode="auto">
          <a:xfrm>
            <a:off x="573088" y="2765425"/>
            <a:ext cx="7921625" cy="519113"/>
            <a:chOff x="361" y="1742"/>
            <a:chExt cx="4990" cy="327"/>
          </a:xfrm>
        </p:grpSpPr>
        <p:sp>
          <p:nvSpPr>
            <p:cNvPr id="129032" name="Rectangle 8"/>
            <p:cNvSpPr>
              <a:spLocks noChangeArrowheads="1"/>
            </p:cNvSpPr>
            <p:nvPr/>
          </p:nvSpPr>
          <p:spPr bwMode="auto">
            <a:xfrm>
              <a:off x="361" y="1742"/>
              <a:ext cx="3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为了求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zh-CN" altLang="en-US"/>
                <a:t>的质量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/>
                <a:t>把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zh-CN" altLang="en-US"/>
                <a:t>分割成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n </a:t>
              </a:r>
              <a:r>
                <a:rPr lang="zh-CN" altLang="en-US"/>
                <a:t>小块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1290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8609920"/>
                </p:ext>
              </p:extLst>
            </p:nvPr>
          </p:nvGraphicFramePr>
          <p:xfrm>
            <a:off x="4215" y="1773"/>
            <a:ext cx="1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8" name="Equation" r:id="rId11" imgW="1803240" imgH="431640" progId="Equation.DSMT4">
                    <p:embed/>
                  </p:oleObj>
                </mc:Choice>
                <mc:Fallback>
                  <p:oleObj name="Equation" r:id="rId11" imgW="1803240" imgH="43164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5" y="1773"/>
                          <a:ext cx="11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582613" y="5157788"/>
            <a:ext cx="7735887" cy="654050"/>
            <a:chOff x="431" y="3294"/>
            <a:chExt cx="4873" cy="412"/>
          </a:xfrm>
        </p:grpSpPr>
        <p:graphicFrame>
          <p:nvGraphicFramePr>
            <p:cNvPr id="129041" name="Object 17"/>
            <p:cNvGraphicFramePr>
              <a:graphicFrameLocks noChangeAspect="1"/>
            </p:cNvGraphicFramePr>
            <p:nvPr/>
          </p:nvGraphicFramePr>
          <p:xfrm>
            <a:off x="3088" y="3333"/>
            <a:ext cx="2216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89" name="Equation" r:id="rId13" imgW="3517900" imgH="596900" progId="Equation.DSMT4">
                    <p:embed/>
                  </p:oleObj>
                </mc:Choice>
                <mc:Fallback>
                  <p:oleObj name="Equation" r:id="rId13" imgW="3517900" imgH="5969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3333"/>
                          <a:ext cx="2216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431" y="329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9044" name="Rectangle 20"/>
            <p:cNvSpPr>
              <a:spLocks noChangeArrowheads="1"/>
            </p:cNvSpPr>
            <p:nvPr/>
          </p:nvSpPr>
          <p:spPr bwMode="auto">
            <a:xfrm>
              <a:off x="1279" y="3321"/>
              <a:ext cx="18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为小块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的体积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051" name="Object 27"/>
            <p:cNvGraphicFramePr>
              <a:graphicFrameLocks noChangeAspect="1"/>
            </p:cNvGraphicFramePr>
            <p:nvPr/>
          </p:nvGraphicFramePr>
          <p:xfrm>
            <a:off x="966" y="3385"/>
            <a:ext cx="3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90" name="Equation" r:id="rId15" imgW="571252" imgH="431613" progId="Equation.DSMT4">
                    <p:embed/>
                  </p:oleObj>
                </mc:Choice>
                <mc:Fallback>
                  <p:oleObj name="Equation" r:id="rId15" imgW="571252" imgH="431613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3385"/>
                          <a:ext cx="3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252663" y="414338"/>
            <a:ext cx="464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三、三重积分换元法   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73088" y="126841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与二重积分一样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某些类型的三重积分经过适当的 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74675" y="1989138"/>
            <a:ext cx="5607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变量变换后能简化计算</a:t>
            </a:r>
            <a:r>
              <a:rPr lang="en-US" altLang="zh-CN">
                <a:latin typeface="Times New Roman" panose="02020603050405020304" pitchFamily="18" charset="0"/>
              </a:rPr>
              <a:t>.                    </a:t>
            </a:r>
          </a:p>
        </p:txBody>
      </p:sp>
      <p:grpSp>
        <p:nvGrpSpPr>
          <p:cNvPr id="111624" name="Group 8"/>
          <p:cNvGrpSpPr>
            <a:grpSpLocks/>
          </p:cNvGrpSpPr>
          <p:nvPr/>
        </p:nvGrpSpPr>
        <p:grpSpPr bwMode="auto">
          <a:xfrm>
            <a:off x="582613" y="2749550"/>
            <a:ext cx="7748587" cy="534988"/>
            <a:chOff x="431" y="1706"/>
            <a:chExt cx="4881" cy="337"/>
          </a:xfrm>
        </p:grpSpPr>
        <p:sp>
          <p:nvSpPr>
            <p:cNvPr id="111622" name="Rectangle 6"/>
            <p:cNvSpPr>
              <a:spLocks noChangeArrowheads="1"/>
            </p:cNvSpPr>
            <p:nvPr/>
          </p:nvSpPr>
          <p:spPr bwMode="auto">
            <a:xfrm>
              <a:off x="431" y="170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设变换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1621" name="Object 5"/>
            <p:cNvGraphicFramePr>
              <a:graphicFrameLocks noChangeAspect="1"/>
            </p:cNvGraphicFramePr>
            <p:nvPr/>
          </p:nvGraphicFramePr>
          <p:xfrm>
            <a:off x="1184" y="1797"/>
            <a:ext cx="41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2" name="Equation" r:id="rId3" imgW="6553200" imgH="393700" progId="Equation.DSMT4">
                    <p:embed/>
                  </p:oleObj>
                </mc:Choice>
                <mc:Fallback>
                  <p:oleObj name="Equation" r:id="rId3" imgW="6553200" imgH="3937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1797"/>
                          <a:ext cx="41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37" name="Group 21"/>
          <p:cNvGrpSpPr>
            <a:grpSpLocks/>
          </p:cNvGrpSpPr>
          <p:nvPr/>
        </p:nvGrpSpPr>
        <p:grpSpPr bwMode="auto">
          <a:xfrm>
            <a:off x="582613" y="3557588"/>
            <a:ext cx="7886700" cy="519112"/>
            <a:chOff x="367" y="2241"/>
            <a:chExt cx="4968" cy="327"/>
          </a:xfrm>
        </p:grpSpPr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367" y="2241"/>
              <a:ext cx="2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uvw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空间中的区域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1625" name="Object 9"/>
            <p:cNvGraphicFramePr>
              <a:graphicFrameLocks noChangeAspect="1"/>
            </p:cNvGraphicFramePr>
            <p:nvPr/>
          </p:nvGraphicFramePr>
          <p:xfrm>
            <a:off x="2530" y="2312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3" name="Equation" r:id="rId5" imgW="368300" imgH="330200" progId="Equation.DSMT4">
                    <p:embed/>
                  </p:oleObj>
                </mc:Choice>
                <mc:Fallback>
                  <p:oleObj name="Equation" r:id="rId5" imgW="368300" imgH="3302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2312"/>
                          <a:ext cx="23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27" name="Rectangle 11"/>
            <p:cNvSpPr>
              <a:spLocks noChangeArrowheads="1"/>
            </p:cNvSpPr>
            <p:nvPr/>
          </p:nvSpPr>
          <p:spPr bwMode="auto">
            <a:xfrm>
              <a:off x="2729" y="2241"/>
              <a:ext cx="26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一对一地映成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38" name="Group 22"/>
          <p:cNvGrpSpPr>
            <a:grpSpLocks/>
          </p:cNvGrpSpPr>
          <p:nvPr/>
        </p:nvGrpSpPr>
        <p:grpSpPr bwMode="auto">
          <a:xfrm>
            <a:off x="576263" y="4437063"/>
            <a:ext cx="8077200" cy="533400"/>
            <a:chOff x="367" y="2786"/>
            <a:chExt cx="5088" cy="336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367" y="2786"/>
              <a:ext cx="2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区域</a:t>
              </a:r>
              <a:r>
                <a:rPr lang="zh-CN" altLang="en-US" sz="1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并设函数 </a:t>
              </a:r>
            </a:p>
          </p:txBody>
        </p:sp>
        <p:graphicFrame>
          <p:nvGraphicFramePr>
            <p:cNvPr id="111629" name="Object 13"/>
            <p:cNvGraphicFramePr>
              <a:graphicFrameLocks noChangeAspect="1"/>
            </p:cNvGraphicFramePr>
            <p:nvPr/>
          </p:nvGraphicFramePr>
          <p:xfrm>
            <a:off x="2335" y="2859"/>
            <a:ext cx="27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4" name="Equation" r:id="rId7" imgW="4292600" imgH="393700" progId="Equation.DSMT4">
                    <p:embed/>
                  </p:oleObj>
                </mc:Choice>
                <mc:Fallback>
                  <p:oleObj name="Equation" r:id="rId7" imgW="4292600" imgH="3937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2859"/>
                          <a:ext cx="27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>
              <a:off x="5002" y="279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1639" name="Group 23"/>
          <p:cNvGrpSpPr>
            <a:grpSpLocks/>
          </p:cNvGrpSpPr>
          <p:nvPr/>
        </p:nvGrpSpPr>
        <p:grpSpPr bwMode="auto">
          <a:xfrm>
            <a:off x="582613" y="5229225"/>
            <a:ext cx="7099300" cy="519113"/>
            <a:chOff x="367" y="3312"/>
            <a:chExt cx="4472" cy="327"/>
          </a:xfrm>
        </p:grpSpPr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367" y="3312"/>
              <a:ext cx="2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它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们的一阶偏导数在 </a:t>
              </a:r>
            </a:p>
          </p:txBody>
        </p:sp>
        <p:graphicFrame>
          <p:nvGraphicFramePr>
            <p:cNvPr id="111633" name="Object 17"/>
            <p:cNvGraphicFramePr>
              <a:graphicFrameLocks noChangeAspect="1"/>
            </p:cNvGraphicFramePr>
            <p:nvPr/>
          </p:nvGraphicFramePr>
          <p:xfrm>
            <a:off x="2522" y="3403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5" name="Equation" r:id="rId9" imgW="368300" imgH="330200" progId="Equation.DSMT4">
                    <p:embed/>
                  </p:oleObj>
                </mc:Choice>
                <mc:Fallback>
                  <p:oleObj name="Equation" r:id="rId9" imgW="368300" imgH="3302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3403"/>
                          <a:ext cx="23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5" name="Rectangle 19"/>
            <p:cNvSpPr>
              <a:spLocks noChangeArrowheads="1"/>
            </p:cNvSpPr>
            <p:nvPr/>
          </p:nvSpPr>
          <p:spPr bwMode="auto">
            <a:xfrm>
              <a:off x="2707" y="3312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内连续且函数行列式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970675"/>
              </p:ext>
            </p:extLst>
          </p:nvPr>
        </p:nvGraphicFramePr>
        <p:xfrm>
          <a:off x="981747" y="800707"/>
          <a:ext cx="6830079" cy="147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9" name="Equation" r:id="rId3" imgW="6502320" imgH="1244520" progId="Equation.DSMT4">
                  <p:embed/>
                </p:oleObj>
              </mc:Choice>
              <mc:Fallback>
                <p:oleObj name="Equation" r:id="rId3" imgW="6502320" imgH="124452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747" y="800707"/>
                        <a:ext cx="6830079" cy="14797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51520" y="3477875"/>
            <a:ext cx="640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积时</a:t>
            </a:r>
            <a:r>
              <a:rPr lang="en-US" altLang="zh-CN" dirty="0"/>
              <a:t>,</a:t>
            </a:r>
            <a:r>
              <a:rPr lang="zh-CN" altLang="en-US" dirty="0"/>
              <a:t>可以证明如下三重积分换元公式</a:t>
            </a:r>
            <a:r>
              <a:rPr lang="en-US" altLang="zh-CN" dirty="0"/>
              <a:t>: </a:t>
            </a:r>
          </a:p>
        </p:txBody>
      </p:sp>
      <p:grpSp>
        <p:nvGrpSpPr>
          <p:cNvPr id="110614" name="Group 22"/>
          <p:cNvGrpSpPr>
            <a:grpSpLocks/>
          </p:cNvGrpSpPr>
          <p:nvPr/>
        </p:nvGrpSpPr>
        <p:grpSpPr bwMode="auto">
          <a:xfrm>
            <a:off x="384499" y="2763557"/>
            <a:ext cx="8608269" cy="714318"/>
            <a:chOff x="366" y="1933"/>
            <a:chExt cx="5190" cy="333"/>
          </a:xfrm>
        </p:grpSpPr>
        <p:sp>
          <p:nvSpPr>
            <p:cNvPr id="110596" name="Rectangle 4"/>
            <p:cNvSpPr>
              <a:spLocks noChangeArrowheads="1"/>
            </p:cNvSpPr>
            <p:nvPr/>
          </p:nvSpPr>
          <p:spPr bwMode="auto">
            <a:xfrm>
              <a:off x="366" y="1939"/>
              <a:ext cx="3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于是与二重积分换元法一样</a:t>
              </a:r>
              <a:r>
                <a:rPr lang="en-US" altLang="zh-CN" dirty="0"/>
                <a:t>,</a:t>
              </a:r>
              <a:r>
                <a:rPr lang="zh-CN" altLang="en-US" dirty="0"/>
                <a:t>当 </a:t>
              </a:r>
            </a:p>
          </p:txBody>
        </p:sp>
        <p:graphicFrame>
          <p:nvGraphicFramePr>
            <p:cNvPr id="11060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4522302"/>
                </p:ext>
              </p:extLst>
            </p:nvPr>
          </p:nvGraphicFramePr>
          <p:xfrm>
            <a:off x="3511" y="2020"/>
            <a:ext cx="71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0" name="Equation" r:id="rId5" imgW="1409088" imgH="393529" progId="Equation.DSMT4">
                    <p:embed/>
                  </p:oleObj>
                </mc:Choice>
                <mc:Fallback>
                  <p:oleObj name="Equation" r:id="rId5" imgW="1409088" imgH="393529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" y="2020"/>
                          <a:ext cx="716" cy="1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762943"/>
                </p:ext>
              </p:extLst>
            </p:nvPr>
          </p:nvGraphicFramePr>
          <p:xfrm>
            <a:off x="4690" y="2053"/>
            <a:ext cx="186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1" name="Equation" r:id="rId7" imgW="291973" imgH="304668" progId="Equation.DSMT4">
                    <p:embed/>
                  </p:oleObj>
                </mc:Choice>
                <mc:Fallback>
                  <p:oleObj name="Equation" r:id="rId7" imgW="291973" imgH="304668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2053"/>
                          <a:ext cx="186" cy="1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4363" y="193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4844" y="1933"/>
              <a:ext cx="7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/>
                <a:t>上可</a:t>
              </a:r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613" name="Group 21"/>
          <p:cNvGrpSpPr>
            <a:grpSpLocks/>
          </p:cNvGrpSpPr>
          <p:nvPr/>
        </p:nvGrpSpPr>
        <p:grpSpPr bwMode="auto">
          <a:xfrm>
            <a:off x="584587" y="4329099"/>
            <a:ext cx="8175839" cy="1565275"/>
            <a:chOff x="594" y="2727"/>
            <a:chExt cx="4901" cy="986"/>
          </a:xfrm>
        </p:grpSpPr>
        <p:graphicFrame>
          <p:nvGraphicFramePr>
            <p:cNvPr id="1106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2536526"/>
                </p:ext>
              </p:extLst>
            </p:nvPr>
          </p:nvGraphicFramePr>
          <p:xfrm>
            <a:off x="594" y="3249"/>
            <a:ext cx="468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2" name="Equation" r:id="rId9" imgW="7759440" imgH="749160" progId="Equation.DSMT4">
                    <p:embed/>
                  </p:oleObj>
                </mc:Choice>
                <mc:Fallback>
                  <p:oleObj name="Equation" r:id="rId9" imgW="7759440" imgH="74916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" y="3249"/>
                          <a:ext cx="4686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4173641"/>
                </p:ext>
              </p:extLst>
            </p:nvPr>
          </p:nvGraphicFramePr>
          <p:xfrm>
            <a:off x="690" y="2727"/>
            <a:ext cx="204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3" name="Equation" r:id="rId11" imgW="3238200" imgH="799920" progId="Equation.DSMT4">
                    <p:embed/>
                  </p:oleObj>
                </mc:Choice>
                <mc:Fallback>
                  <p:oleObj name="Equation" r:id="rId11" imgW="3238200" imgH="79992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727"/>
                          <a:ext cx="204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1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4037340"/>
                </p:ext>
              </p:extLst>
            </p:nvPr>
          </p:nvGraphicFramePr>
          <p:xfrm>
            <a:off x="4919" y="2999"/>
            <a:ext cx="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24" name="Equation" r:id="rId13" imgW="914400" imgH="393480" progId="Equation.DSMT4">
                    <p:embed/>
                  </p:oleObj>
                </mc:Choice>
                <mc:Fallback>
                  <p:oleObj name="Equation" r:id="rId13" imgW="914400" imgH="39348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9" y="2999"/>
                          <a:ext cx="57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582613" y="482600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下面介绍几个常用的换元公式</a:t>
            </a:r>
            <a:r>
              <a:rPr lang="en-US" altLang="zh-CN">
                <a:latin typeface="Times New Roman" panose="02020603050405020304" pitchFamily="18" charset="0"/>
              </a:rPr>
              <a:t>:                       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563563" y="112553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zh-CN" altLang="en-US">
                <a:solidFill>
                  <a:srgbClr val="3333FF"/>
                </a:solidFill>
              </a:rPr>
              <a:t>柱面坐标变换</a:t>
            </a:r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2119313" y="1766888"/>
          <a:ext cx="46450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Equation" r:id="rId3" imgW="4648200" imgH="1574800" progId="Equation.DSMT4">
                  <p:embed/>
                </p:oleObj>
              </mc:Choice>
              <mc:Fallback>
                <p:oleObj name="Equation" r:id="rId3" imgW="4648200" imgH="15748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1766888"/>
                        <a:ext cx="4645025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544513" y="3502025"/>
            <a:ext cx="555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由于变换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的函数行列式        </a:t>
            </a:r>
          </a:p>
        </p:txBody>
      </p:sp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1731963" y="4221163"/>
          <a:ext cx="5287962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2" name="Equation" r:id="rId5" imgW="5232400" imgH="1562100" progId="Equation.DSMT4">
                  <p:embed/>
                </p:oleObj>
              </mc:Choice>
              <mc:Fallback>
                <p:oleObj name="Equation" r:id="rId5" imgW="5232400" imgH="1562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221163"/>
                        <a:ext cx="5287962" cy="157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01663" y="476250"/>
            <a:ext cx="6786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按</a:t>
            </a:r>
            <a:r>
              <a:rPr lang="zh-CN" altLang="en-US" sz="1200"/>
              <a:t> 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/>
              <a:t>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三重积分的柱面坐标换元公式为 </a:t>
            </a:r>
          </a:p>
        </p:txBody>
      </p:sp>
      <p:grpSp>
        <p:nvGrpSpPr>
          <p:cNvPr id="108622" name="Group 78"/>
          <p:cNvGrpSpPr>
            <a:grpSpLocks/>
          </p:cNvGrpSpPr>
          <p:nvPr/>
        </p:nvGrpSpPr>
        <p:grpSpPr bwMode="auto">
          <a:xfrm>
            <a:off x="601663" y="2187575"/>
            <a:ext cx="6359525" cy="542925"/>
            <a:chOff x="379" y="1378"/>
            <a:chExt cx="4006" cy="342"/>
          </a:xfrm>
        </p:grpSpPr>
        <p:graphicFrame>
          <p:nvGraphicFramePr>
            <p:cNvPr id="108553" name="Object 9"/>
            <p:cNvGraphicFramePr>
              <a:graphicFrameLocks noChangeAspect="1"/>
            </p:cNvGraphicFramePr>
            <p:nvPr/>
          </p:nvGraphicFramePr>
          <p:xfrm>
            <a:off x="941" y="1466"/>
            <a:ext cx="24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3" name="Equation" r:id="rId3" imgW="380835" imgH="330057" progId="Equation.DSMT4">
                    <p:embed/>
                  </p:oleObj>
                </mc:Choice>
                <mc:Fallback>
                  <p:oleObj name="Equation" r:id="rId3" imgW="380835" imgH="330057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466"/>
                          <a:ext cx="24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8"/>
            <p:cNvGraphicFramePr>
              <a:graphicFrameLocks noChangeAspect="1"/>
            </p:cNvGraphicFramePr>
            <p:nvPr/>
          </p:nvGraphicFramePr>
          <p:xfrm>
            <a:off x="1476" y="1483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4" name="Equation" r:id="rId5" imgW="291973" imgH="304668" progId="Equation.DSMT4">
                    <p:embed/>
                  </p:oleObj>
                </mc:Choice>
                <mc:Fallback>
                  <p:oleObj name="Equation" r:id="rId5" imgW="291973" imgH="304668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483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379" y="1387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1140" y="137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1605" y="1393"/>
              <a:ext cx="2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在柱面坐标变换下的原象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900"/>
                <a:t>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598" name="Group 54"/>
          <p:cNvGrpSpPr>
            <a:grpSpLocks/>
          </p:cNvGrpSpPr>
          <p:nvPr/>
        </p:nvGrpSpPr>
        <p:grpSpPr bwMode="auto">
          <a:xfrm>
            <a:off x="731838" y="1196975"/>
            <a:ext cx="7793037" cy="1016000"/>
            <a:chOff x="431" y="2699"/>
            <a:chExt cx="4909" cy="640"/>
          </a:xfrm>
        </p:grpSpPr>
        <p:graphicFrame>
          <p:nvGraphicFramePr>
            <p:cNvPr id="108550" name="Object 6"/>
            <p:cNvGraphicFramePr>
              <a:graphicFrameLocks noChangeAspect="1"/>
            </p:cNvGraphicFramePr>
            <p:nvPr/>
          </p:nvGraphicFramePr>
          <p:xfrm>
            <a:off x="431" y="2699"/>
            <a:ext cx="489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5" name="Equation" r:id="rId7" imgW="7848600" imgH="800100" progId="Equation.DSMT4">
                    <p:embed/>
                  </p:oleObj>
                </mc:Choice>
                <mc:Fallback>
                  <p:oleObj name="Equation" r:id="rId7" imgW="7848600" imgH="8001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699"/>
                          <a:ext cx="4898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97" name="Object 53"/>
            <p:cNvGraphicFramePr>
              <a:graphicFrameLocks noChangeAspect="1"/>
            </p:cNvGraphicFramePr>
            <p:nvPr/>
          </p:nvGraphicFramePr>
          <p:xfrm>
            <a:off x="4604" y="3091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6" name="Equation" r:id="rId9" imgW="1167893" imgH="393529" progId="Equation.DSMT4">
                    <p:embed/>
                  </p:oleObj>
                </mc:Choice>
                <mc:Fallback>
                  <p:oleObj name="Equation" r:id="rId9" imgW="1167893" imgH="393529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091"/>
                          <a:ext cx="7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601" name="Rectangle 57"/>
          <p:cNvSpPr>
            <a:spLocks noChangeArrowheads="1"/>
          </p:cNvSpPr>
          <p:nvPr/>
        </p:nvSpPr>
        <p:spPr bwMode="auto">
          <a:xfrm>
            <a:off x="574675" y="285273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与极坐标变换一样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柱面坐标变换并非是一对一的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/>
              <a:t> </a:t>
            </a:r>
          </a:p>
        </p:txBody>
      </p:sp>
      <p:grpSp>
        <p:nvGrpSpPr>
          <p:cNvPr id="108620" name="Group 76"/>
          <p:cNvGrpSpPr>
            <a:grpSpLocks/>
          </p:cNvGrpSpPr>
          <p:nvPr/>
        </p:nvGrpSpPr>
        <p:grpSpPr bwMode="auto">
          <a:xfrm>
            <a:off x="576263" y="3443288"/>
            <a:ext cx="7934325" cy="533400"/>
            <a:chOff x="363" y="2169"/>
            <a:chExt cx="4998" cy="336"/>
          </a:xfrm>
        </p:grpSpPr>
        <p:graphicFrame>
          <p:nvGraphicFramePr>
            <p:cNvPr id="108603" name="Object 59"/>
            <p:cNvGraphicFramePr>
              <a:graphicFrameLocks noChangeAspect="1"/>
            </p:cNvGraphicFramePr>
            <p:nvPr/>
          </p:nvGraphicFramePr>
          <p:xfrm>
            <a:off x="1179" y="2260"/>
            <a:ext cx="43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7" name="Equation" r:id="rId11" imgW="685800" imgH="292100" progId="Equation.DSMT4">
                    <p:embed/>
                  </p:oleObj>
                </mc:Choice>
                <mc:Fallback>
                  <p:oleObj name="Equation" r:id="rId11" imgW="685800" imgH="2921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2260"/>
                          <a:ext cx="43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04" name="Object 60"/>
            <p:cNvGraphicFramePr>
              <a:graphicFrameLocks noChangeAspect="1"/>
            </p:cNvGraphicFramePr>
            <p:nvPr/>
          </p:nvGraphicFramePr>
          <p:xfrm>
            <a:off x="2030" y="2250"/>
            <a:ext cx="1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8" name="Equation" r:id="rId13" imgW="2019300" imgH="393700" progId="Equation.DSMT4">
                    <p:embed/>
                  </p:oleObj>
                </mc:Choice>
                <mc:Fallback>
                  <p:oleObj name="Equation" r:id="rId13" imgW="2019300" imgH="3937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2250"/>
                          <a:ext cx="12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05" name="Rectangle 61"/>
            <p:cNvSpPr>
              <a:spLocks noChangeArrowheads="1"/>
            </p:cNvSpPr>
            <p:nvPr/>
          </p:nvSpPr>
          <p:spPr bwMode="auto">
            <a:xfrm>
              <a:off x="363" y="2169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并且当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606" name="Rectangle 62"/>
            <p:cNvSpPr>
              <a:spLocks noChangeArrowheads="1"/>
            </p:cNvSpPr>
            <p:nvPr/>
          </p:nvSpPr>
          <p:spPr bwMode="auto">
            <a:xfrm>
              <a:off x="1599" y="217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607" name="Rectangle 63"/>
            <p:cNvSpPr>
              <a:spLocks noChangeArrowheads="1"/>
            </p:cNvSpPr>
            <p:nvPr/>
          </p:nvSpPr>
          <p:spPr bwMode="auto">
            <a:xfrm>
              <a:off x="3239" y="2178"/>
              <a:ext cx="21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但我们仍可证明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(6)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8608" name="Rectangle 64"/>
          <p:cNvSpPr>
            <a:spLocks noChangeArrowheads="1"/>
          </p:cNvSpPr>
          <p:nvPr/>
        </p:nvSpPr>
        <p:spPr bwMode="auto">
          <a:xfrm>
            <a:off x="573088" y="40767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式成立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08621" name="Group 77"/>
          <p:cNvGrpSpPr>
            <a:grpSpLocks/>
          </p:cNvGrpSpPr>
          <p:nvPr/>
        </p:nvGrpSpPr>
        <p:grpSpPr bwMode="auto">
          <a:xfrm>
            <a:off x="611188" y="4724400"/>
            <a:ext cx="7708900" cy="519113"/>
            <a:chOff x="385" y="2976"/>
            <a:chExt cx="4856" cy="327"/>
          </a:xfrm>
        </p:grpSpPr>
        <p:sp>
          <p:nvSpPr>
            <p:cNvPr id="108610" name="Rectangle 66"/>
            <p:cNvSpPr>
              <a:spLocks noChangeArrowheads="1"/>
            </p:cNvSpPr>
            <p:nvPr/>
          </p:nvSpPr>
          <p:spPr bwMode="auto">
            <a:xfrm>
              <a:off x="385" y="2976"/>
              <a:ext cx="2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在柱面坐标系中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8611" name="Object 67"/>
            <p:cNvGraphicFramePr>
              <a:graphicFrameLocks noChangeAspect="1"/>
            </p:cNvGraphicFramePr>
            <p:nvPr/>
          </p:nvGraphicFramePr>
          <p:xfrm>
            <a:off x="2385" y="3021"/>
            <a:ext cx="28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59" name="Equation" r:id="rId15" imgW="4533900" imgH="393700" progId="Equation.DSMT4">
                    <p:embed/>
                  </p:oleObj>
                </mc:Choice>
                <mc:Fallback>
                  <p:oleObj name="Equation" r:id="rId15" imgW="4533900" imgH="3937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3021"/>
                          <a:ext cx="28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19" name="Group 75"/>
          <p:cNvGrpSpPr>
            <a:grpSpLocks/>
          </p:cNvGrpSpPr>
          <p:nvPr/>
        </p:nvGrpSpPr>
        <p:grpSpPr bwMode="auto">
          <a:xfrm>
            <a:off x="587375" y="5375275"/>
            <a:ext cx="7853363" cy="538163"/>
            <a:chOff x="370" y="3386"/>
            <a:chExt cx="4947" cy="339"/>
          </a:xfrm>
        </p:grpSpPr>
        <p:graphicFrame>
          <p:nvGraphicFramePr>
            <p:cNvPr id="108613" name="Object 69"/>
            <p:cNvGraphicFramePr>
              <a:graphicFrameLocks noChangeAspect="1"/>
            </p:cNvGraphicFramePr>
            <p:nvPr/>
          </p:nvGraphicFramePr>
          <p:xfrm>
            <a:off x="1595" y="3476"/>
            <a:ext cx="23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60" name="Equation" r:id="rId17" imgW="368300" imgH="330200" progId="Equation.DSMT4">
                    <p:embed/>
                  </p:oleObj>
                </mc:Choice>
                <mc:Fallback>
                  <p:oleObj name="Equation" r:id="rId17" imgW="368300" imgH="3302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476"/>
                          <a:ext cx="23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14" name="Object 70"/>
            <p:cNvGraphicFramePr>
              <a:graphicFrameLocks noChangeAspect="1"/>
            </p:cNvGraphicFramePr>
            <p:nvPr/>
          </p:nvGraphicFramePr>
          <p:xfrm>
            <a:off x="3096" y="3509"/>
            <a:ext cx="3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61" name="Equation" r:id="rId19" imgW="545626" imgH="317225" progId="Equation.DSMT4">
                    <p:embed/>
                  </p:oleObj>
                </mc:Choice>
                <mc:Fallback>
                  <p:oleObj name="Equation" r:id="rId19" imgW="545626" imgH="317225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3509"/>
                          <a:ext cx="34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15" name="Rectangle 71"/>
            <p:cNvSpPr>
              <a:spLocks noChangeArrowheads="1"/>
            </p:cNvSpPr>
            <p:nvPr/>
          </p:nvSpPr>
          <p:spPr bwMode="auto">
            <a:xfrm>
              <a:off x="370" y="3398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的平面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分割 </a:t>
              </a:r>
            </a:p>
          </p:txBody>
        </p:sp>
        <p:sp>
          <p:nvSpPr>
            <p:cNvPr id="108616" name="Rectangle 72"/>
            <p:cNvSpPr>
              <a:spLocks noChangeArrowheads="1"/>
            </p:cNvSpPr>
            <p:nvPr/>
          </p:nvSpPr>
          <p:spPr bwMode="auto">
            <a:xfrm>
              <a:off x="1777" y="3398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变换后在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8617" name="Rectangle 73"/>
            <p:cNvSpPr>
              <a:spLocks noChangeArrowheads="1"/>
            </p:cNvSpPr>
            <p:nvPr/>
          </p:nvSpPr>
          <p:spPr bwMode="auto">
            <a:xfrm>
              <a:off x="3407" y="3386"/>
              <a:ext cx="1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坐标系中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8618" name="Object 74"/>
            <p:cNvGraphicFramePr>
              <a:graphicFrameLocks noChangeAspect="1"/>
            </p:cNvGraphicFramePr>
            <p:nvPr/>
          </p:nvGraphicFramePr>
          <p:xfrm>
            <a:off x="4525" y="3429"/>
            <a:ext cx="7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962" name="Equation" r:id="rId21" imgW="1257300" imgH="381000" progId="Equation.DSMT4">
                    <p:embed/>
                  </p:oleObj>
                </mc:Choice>
                <mc:Fallback>
                  <p:oleObj name="Equation" r:id="rId21" imgW="1257300" imgH="3810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5" y="3429"/>
                          <a:ext cx="7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49" name="Group 29"/>
          <p:cNvGrpSpPr>
            <a:grpSpLocks/>
          </p:cNvGrpSpPr>
          <p:nvPr/>
        </p:nvGrpSpPr>
        <p:grpSpPr bwMode="auto">
          <a:xfrm>
            <a:off x="584200" y="3933825"/>
            <a:ext cx="8039100" cy="519113"/>
            <a:chOff x="404" y="2478"/>
            <a:chExt cx="5064" cy="327"/>
          </a:xfrm>
        </p:grpSpPr>
        <p:sp>
          <p:nvSpPr>
            <p:cNvPr id="107541" name="Rectangle 21"/>
            <p:cNvSpPr>
              <a:spLocks noChangeArrowheads="1"/>
            </p:cNvSpPr>
            <p:nvPr/>
          </p:nvSpPr>
          <p:spPr bwMode="auto">
            <a:xfrm>
              <a:off x="404" y="2478"/>
              <a:ext cx="28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是以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轴为中心轴的圆柱面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7540" name="Object 20"/>
            <p:cNvGraphicFramePr>
              <a:graphicFrameLocks noChangeAspect="1"/>
            </p:cNvGraphicFramePr>
            <p:nvPr/>
          </p:nvGraphicFramePr>
          <p:xfrm>
            <a:off x="3219" y="2532"/>
            <a:ext cx="8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54" name="Equation" r:id="rId3" imgW="1308100" imgH="381000" progId="Equation.DSMT4">
                    <p:embed/>
                  </p:oleObj>
                </mc:Choice>
                <mc:Fallback>
                  <p:oleObj name="Equation" r:id="rId3" imgW="1308100" imgH="3810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2532"/>
                          <a:ext cx="81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2" name="Rectangle 22"/>
            <p:cNvSpPr>
              <a:spLocks noChangeArrowheads="1"/>
            </p:cNvSpPr>
            <p:nvPr/>
          </p:nvSpPr>
          <p:spPr bwMode="auto">
            <a:xfrm>
              <a:off x="3969" y="2478"/>
              <a:ext cx="1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是过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轴的半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7545" name="Rectangle 25"/>
          <p:cNvSpPr>
            <a:spLocks noChangeArrowheads="1"/>
          </p:cNvSpPr>
          <p:nvPr/>
        </p:nvSpPr>
        <p:spPr bwMode="auto">
          <a:xfrm>
            <a:off x="596900" y="522922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用柱面坐标计算三重积分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通常是找出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在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xy </a:t>
            </a:r>
            <a:r>
              <a:rPr lang="zh-CN" altLang="en-US"/>
              <a:t>平面 </a:t>
            </a:r>
          </a:p>
        </p:txBody>
      </p:sp>
      <p:grpSp>
        <p:nvGrpSpPr>
          <p:cNvPr id="107552" name="Group 32"/>
          <p:cNvGrpSpPr>
            <a:grpSpLocks/>
          </p:cNvGrpSpPr>
          <p:nvPr/>
        </p:nvGrpSpPr>
        <p:grpSpPr bwMode="auto">
          <a:xfrm>
            <a:off x="592138" y="4581525"/>
            <a:ext cx="7810500" cy="519113"/>
            <a:chOff x="373" y="2886"/>
            <a:chExt cx="4920" cy="327"/>
          </a:xfrm>
        </p:grpSpPr>
        <p:sp>
          <p:nvSpPr>
            <p:cNvPr id="107544" name="Rectangle 24"/>
            <p:cNvSpPr>
              <a:spLocks noChangeArrowheads="1"/>
            </p:cNvSpPr>
            <p:nvPr/>
          </p:nvSpPr>
          <p:spPr bwMode="auto">
            <a:xfrm>
              <a:off x="373" y="2886"/>
              <a:ext cx="4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平面</a:t>
              </a:r>
              <a:r>
                <a:rPr lang="en-US" altLang="zh-CN">
                  <a:latin typeface="Times New Roman" panose="02020603050405020304" pitchFamily="18" charset="0"/>
                </a:rPr>
                <a:t>,               </a:t>
              </a:r>
              <a:r>
                <a:rPr lang="zh-CN" altLang="en-US"/>
                <a:t>是垂直于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z </a:t>
              </a:r>
              <a:r>
                <a:rPr lang="zh-CN" altLang="en-US"/>
                <a:t>轴的平面</a:t>
              </a:r>
              <a:r>
                <a:rPr lang="zh-CN" altLang="en-US" sz="1200"/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zh-CN" altLang="en-US"/>
                <a:t>图</a:t>
              </a:r>
              <a:r>
                <a:rPr lang="en-US" altLang="zh-CN">
                  <a:latin typeface="Times New Roman" panose="02020603050405020304" pitchFamily="18" charset="0"/>
                </a:rPr>
                <a:t>21-34).        </a:t>
              </a:r>
            </a:p>
          </p:txBody>
        </p:sp>
        <p:graphicFrame>
          <p:nvGraphicFramePr>
            <p:cNvPr id="107550" name="Object 30"/>
            <p:cNvGraphicFramePr>
              <a:graphicFrameLocks noChangeAspect="1"/>
            </p:cNvGraphicFramePr>
            <p:nvPr/>
          </p:nvGraphicFramePr>
          <p:xfrm>
            <a:off x="986" y="2931"/>
            <a:ext cx="7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55" name="Equation" r:id="rId5" imgW="1257300" imgH="381000" progId="Equation.DSMT4">
                    <p:embed/>
                  </p:oleObj>
                </mc:Choice>
                <mc:Fallback>
                  <p:oleObj name="Equation" r:id="rId5" imgW="1257300" imgH="3810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2931"/>
                          <a:ext cx="7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54" name="Group 34"/>
          <p:cNvGrpSpPr>
            <a:grpSpLocks/>
          </p:cNvGrpSpPr>
          <p:nvPr/>
        </p:nvGrpSpPr>
        <p:grpSpPr bwMode="auto">
          <a:xfrm>
            <a:off x="2916238" y="908050"/>
            <a:ext cx="3067050" cy="2711450"/>
            <a:chOff x="1837" y="407"/>
            <a:chExt cx="1932" cy="1708"/>
          </a:xfrm>
        </p:grpSpPr>
        <p:graphicFrame>
          <p:nvGraphicFramePr>
            <p:cNvPr id="107555" name="Object 35"/>
            <p:cNvGraphicFramePr>
              <a:graphicFrameLocks noChangeAspect="1"/>
            </p:cNvGraphicFramePr>
            <p:nvPr/>
          </p:nvGraphicFramePr>
          <p:xfrm>
            <a:off x="2524" y="1896"/>
            <a:ext cx="71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56" name="Equation" r:id="rId7" imgW="1040948" imgH="317362" progId="Equation.DSMT4">
                    <p:embed/>
                  </p:oleObj>
                </mc:Choice>
                <mc:Fallback>
                  <p:oleObj name="Equation" r:id="rId7" imgW="1040948" imgH="317362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896"/>
                          <a:ext cx="719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556" name="Group 36"/>
            <p:cNvGrpSpPr>
              <a:grpSpLocks/>
            </p:cNvGrpSpPr>
            <p:nvPr/>
          </p:nvGrpSpPr>
          <p:grpSpPr bwMode="auto">
            <a:xfrm>
              <a:off x="1837" y="407"/>
              <a:ext cx="1932" cy="1358"/>
              <a:chOff x="1837" y="407"/>
              <a:chExt cx="1932" cy="1358"/>
            </a:xfrm>
          </p:grpSpPr>
          <p:sp>
            <p:nvSpPr>
              <p:cNvPr id="107557" name="Freeform 37"/>
              <p:cNvSpPr>
                <a:spLocks/>
              </p:cNvSpPr>
              <p:nvPr/>
            </p:nvSpPr>
            <p:spPr bwMode="auto">
              <a:xfrm>
                <a:off x="2399" y="905"/>
                <a:ext cx="629" cy="75"/>
              </a:xfrm>
              <a:custGeom>
                <a:avLst/>
                <a:gdLst>
                  <a:gd name="T0" fmla="*/ 0 w 1571"/>
                  <a:gd name="T1" fmla="*/ 0 h 187"/>
                  <a:gd name="T2" fmla="*/ 1571 w 1571"/>
                  <a:gd name="T3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1" h="187">
                    <a:moveTo>
                      <a:pt x="0" y="0"/>
                    </a:moveTo>
                    <a:lnTo>
                      <a:pt x="1571" y="187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8" name="Freeform 38"/>
              <p:cNvSpPr>
                <a:spLocks/>
              </p:cNvSpPr>
              <p:nvPr/>
            </p:nvSpPr>
            <p:spPr bwMode="auto">
              <a:xfrm>
                <a:off x="2889" y="989"/>
                <a:ext cx="592" cy="172"/>
              </a:xfrm>
              <a:custGeom>
                <a:avLst/>
                <a:gdLst>
                  <a:gd name="T0" fmla="*/ 1481 w 1481"/>
                  <a:gd name="T1" fmla="*/ 137 h 431"/>
                  <a:gd name="T2" fmla="*/ 609 w 1481"/>
                  <a:gd name="T3" fmla="*/ 431 h 431"/>
                  <a:gd name="T4" fmla="*/ 0 w 1481"/>
                  <a:gd name="T5" fmla="*/ 232 h 431"/>
                  <a:gd name="T6" fmla="*/ 475 w 1481"/>
                  <a:gd name="T7" fmla="*/ 0 h 431"/>
                  <a:gd name="T8" fmla="*/ 1481 w 1481"/>
                  <a:gd name="T9" fmla="*/ 137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1" h="431">
                    <a:moveTo>
                      <a:pt x="1481" y="137"/>
                    </a:moveTo>
                    <a:cubicBezTo>
                      <a:pt x="1481" y="204"/>
                      <a:pt x="856" y="415"/>
                      <a:pt x="609" y="431"/>
                    </a:cubicBezTo>
                    <a:cubicBezTo>
                      <a:pt x="304" y="331"/>
                      <a:pt x="0" y="232"/>
                      <a:pt x="0" y="232"/>
                    </a:cubicBezTo>
                    <a:cubicBezTo>
                      <a:pt x="265" y="110"/>
                      <a:pt x="305" y="100"/>
                      <a:pt x="475" y="0"/>
                    </a:cubicBezTo>
                    <a:cubicBezTo>
                      <a:pt x="725" y="30"/>
                      <a:pt x="1263" y="109"/>
                      <a:pt x="1481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559" name="Object 39"/>
              <p:cNvGraphicFramePr>
                <a:graphicFrameLocks noChangeAspect="1"/>
              </p:cNvGraphicFramePr>
              <p:nvPr/>
            </p:nvGraphicFramePr>
            <p:xfrm>
              <a:off x="3649" y="1338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57" name="Equation" r:id="rId9" imgW="190417" imgH="241195" progId="Equation.DSMT4">
                      <p:embed/>
                    </p:oleObj>
                  </mc:Choice>
                  <mc:Fallback>
                    <p:oleObj name="Equation" r:id="rId9" imgW="190417" imgH="241195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9" y="1338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0" name="Object 40"/>
              <p:cNvGraphicFramePr>
                <a:graphicFrameLocks noChangeAspect="1"/>
              </p:cNvGraphicFramePr>
              <p:nvPr/>
            </p:nvGraphicFramePr>
            <p:xfrm>
              <a:off x="1837" y="1637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58" name="Equation" r:id="rId11" imgW="215713" imgH="203024" progId="Equation.DSMT4">
                      <p:embed/>
                    </p:oleObj>
                  </mc:Choice>
                  <mc:Fallback>
                    <p:oleObj name="Equation" r:id="rId11" imgW="215713" imgH="203024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7" y="1637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1" name="Object 41"/>
              <p:cNvGraphicFramePr>
                <a:graphicFrameLocks noChangeAspect="1"/>
              </p:cNvGraphicFramePr>
              <p:nvPr/>
            </p:nvGraphicFramePr>
            <p:xfrm>
              <a:off x="2245" y="413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59" name="Equation" r:id="rId13" imgW="164957" imgH="203024" progId="Equation.DSMT4">
                      <p:embed/>
                    </p:oleObj>
                  </mc:Choice>
                  <mc:Fallback>
                    <p:oleObj name="Equation" r:id="rId13" imgW="164957" imgH="203024" progId="Equation.DSMT4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413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62" name="Line 42"/>
              <p:cNvSpPr>
                <a:spLocks noChangeShapeType="1"/>
              </p:cNvSpPr>
              <p:nvPr/>
            </p:nvSpPr>
            <p:spPr bwMode="auto">
              <a:xfrm>
                <a:off x="2395" y="1313"/>
                <a:ext cx="13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3" name="Freeform 43"/>
              <p:cNvSpPr>
                <a:spLocks/>
              </p:cNvSpPr>
              <p:nvPr/>
            </p:nvSpPr>
            <p:spPr bwMode="auto">
              <a:xfrm>
                <a:off x="1973" y="1308"/>
                <a:ext cx="426" cy="447"/>
              </a:xfrm>
              <a:custGeom>
                <a:avLst/>
                <a:gdLst>
                  <a:gd name="T0" fmla="*/ 1526 w 1526"/>
                  <a:gd name="T1" fmla="*/ 0 h 1874"/>
                  <a:gd name="T2" fmla="*/ 0 w 1526"/>
                  <a:gd name="T3" fmla="*/ 1874 h 1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26" h="1874">
                    <a:moveTo>
                      <a:pt x="1526" y="0"/>
                    </a:moveTo>
                    <a:lnTo>
                      <a:pt x="0" y="1874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564" name="Object 44"/>
              <p:cNvGraphicFramePr>
                <a:graphicFrameLocks noChangeAspect="1"/>
              </p:cNvGraphicFramePr>
              <p:nvPr/>
            </p:nvGraphicFramePr>
            <p:xfrm>
              <a:off x="2305" y="1464"/>
              <a:ext cx="95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0" name="Equation" r:id="rId15" imgW="190417" imgH="241195" progId="Equation.DSMT4">
                      <p:embed/>
                    </p:oleObj>
                  </mc:Choice>
                  <mc:Fallback>
                    <p:oleObj name="Equation" r:id="rId15" imgW="190417" imgH="241195" progId="Equation.DSMT4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5" y="1464"/>
                            <a:ext cx="95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5" name="Object 45"/>
              <p:cNvGraphicFramePr>
                <a:graphicFrameLocks noChangeAspect="1"/>
              </p:cNvGraphicFramePr>
              <p:nvPr/>
            </p:nvGraphicFramePr>
            <p:xfrm>
              <a:off x="2227" y="1208"/>
              <a:ext cx="133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1" name="Equation" r:id="rId17" imgW="266584" imgH="279279" progId="Equation.DSMT4">
                      <p:embed/>
                    </p:oleObj>
                  </mc:Choice>
                  <mc:Fallback>
                    <p:oleObj name="Equation" r:id="rId17" imgW="266584" imgH="279279" progId="Equation.DSMT4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7" y="1208"/>
                            <a:ext cx="133" cy="1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66" name="Object 46"/>
              <p:cNvGraphicFramePr>
                <a:graphicFrameLocks noChangeAspect="1"/>
              </p:cNvGraphicFramePr>
              <p:nvPr/>
            </p:nvGraphicFramePr>
            <p:xfrm>
              <a:off x="2018" y="610"/>
              <a:ext cx="337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2" name="Equation" r:id="rId19" imgW="774364" imgH="291973" progId="Equation.DSMT4">
                      <p:embed/>
                    </p:oleObj>
                  </mc:Choice>
                  <mc:Fallback>
                    <p:oleObj name="Equation" r:id="rId19" imgW="774364" imgH="291973" progId="Equation.DSMT4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610"/>
                            <a:ext cx="337" cy="1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7567" name="Group 47"/>
              <p:cNvGrpSpPr>
                <a:grpSpLocks/>
              </p:cNvGrpSpPr>
              <p:nvPr/>
            </p:nvGrpSpPr>
            <p:grpSpPr bwMode="auto">
              <a:xfrm>
                <a:off x="2395" y="1308"/>
                <a:ext cx="1086" cy="261"/>
                <a:chOff x="2731" y="2357"/>
                <a:chExt cx="2715" cy="654"/>
              </a:xfrm>
            </p:grpSpPr>
            <p:sp>
              <p:nvSpPr>
                <p:cNvPr id="107568" name="Line 48"/>
                <p:cNvSpPr>
                  <a:spLocks noChangeShapeType="1"/>
                </p:cNvSpPr>
                <p:nvPr/>
              </p:nvSpPr>
              <p:spPr bwMode="auto">
                <a:xfrm>
                  <a:off x="2731" y="2371"/>
                  <a:ext cx="1843" cy="6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69" name="Line 49"/>
                <p:cNvSpPr>
                  <a:spLocks noChangeShapeType="1"/>
                </p:cNvSpPr>
                <p:nvPr/>
              </p:nvSpPr>
              <p:spPr bwMode="auto">
                <a:xfrm>
                  <a:off x="2744" y="2357"/>
                  <a:ext cx="2702" cy="3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0" name="Freeform 50"/>
                <p:cNvSpPr>
                  <a:spLocks/>
                </p:cNvSpPr>
                <p:nvPr/>
              </p:nvSpPr>
              <p:spPr bwMode="auto">
                <a:xfrm>
                  <a:off x="3965" y="2580"/>
                  <a:ext cx="1481" cy="431"/>
                </a:xfrm>
                <a:custGeom>
                  <a:avLst/>
                  <a:gdLst>
                    <a:gd name="T0" fmla="*/ 1481 w 1481"/>
                    <a:gd name="T1" fmla="*/ 137 h 431"/>
                    <a:gd name="T2" fmla="*/ 609 w 1481"/>
                    <a:gd name="T3" fmla="*/ 431 h 431"/>
                    <a:gd name="T4" fmla="*/ 0 w 1481"/>
                    <a:gd name="T5" fmla="*/ 232 h 431"/>
                    <a:gd name="T6" fmla="*/ 475 w 1481"/>
                    <a:gd name="T7" fmla="*/ 0 h 431"/>
                    <a:gd name="T8" fmla="*/ 1481 w 1481"/>
                    <a:gd name="T9" fmla="*/ 13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1" h="431">
                      <a:moveTo>
                        <a:pt x="1481" y="137"/>
                      </a:moveTo>
                      <a:cubicBezTo>
                        <a:pt x="1481" y="204"/>
                        <a:pt x="856" y="415"/>
                        <a:pt x="609" y="431"/>
                      </a:cubicBezTo>
                      <a:cubicBezTo>
                        <a:pt x="304" y="331"/>
                        <a:pt x="0" y="232"/>
                        <a:pt x="0" y="232"/>
                      </a:cubicBezTo>
                      <a:cubicBezTo>
                        <a:pt x="265" y="110"/>
                        <a:pt x="305" y="100"/>
                        <a:pt x="475" y="0"/>
                      </a:cubicBezTo>
                      <a:cubicBezTo>
                        <a:pt x="725" y="30"/>
                        <a:pt x="1263" y="109"/>
                        <a:pt x="1481" y="13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71" name="Line 51"/>
              <p:cNvSpPr>
                <a:spLocks noChangeShapeType="1"/>
              </p:cNvSpPr>
              <p:nvPr/>
            </p:nvSpPr>
            <p:spPr bwMode="auto">
              <a:xfrm>
                <a:off x="2893" y="850"/>
                <a:ext cx="0" cy="6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2" name="Line 52"/>
              <p:cNvSpPr>
                <a:spLocks noChangeShapeType="1"/>
              </p:cNvSpPr>
              <p:nvPr/>
            </p:nvSpPr>
            <p:spPr bwMode="auto">
              <a:xfrm>
                <a:off x="3132" y="930"/>
                <a:ext cx="0" cy="6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3" name="Line 53"/>
              <p:cNvSpPr>
                <a:spLocks noChangeShapeType="1"/>
              </p:cNvSpPr>
              <p:nvPr/>
            </p:nvSpPr>
            <p:spPr bwMode="auto">
              <a:xfrm>
                <a:off x="3485" y="813"/>
                <a:ext cx="0" cy="6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574" name="Group 54"/>
              <p:cNvGrpSpPr>
                <a:grpSpLocks/>
              </p:cNvGrpSpPr>
              <p:nvPr/>
            </p:nvGrpSpPr>
            <p:grpSpPr bwMode="auto">
              <a:xfrm>
                <a:off x="2395" y="668"/>
                <a:ext cx="1086" cy="262"/>
                <a:chOff x="2731" y="2357"/>
                <a:chExt cx="2715" cy="654"/>
              </a:xfrm>
            </p:grpSpPr>
            <p:sp>
              <p:nvSpPr>
                <p:cNvPr id="107575" name="Line 55"/>
                <p:cNvSpPr>
                  <a:spLocks noChangeShapeType="1"/>
                </p:cNvSpPr>
                <p:nvPr/>
              </p:nvSpPr>
              <p:spPr bwMode="auto">
                <a:xfrm>
                  <a:off x="2731" y="2371"/>
                  <a:ext cx="1843" cy="6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6" name="Line 56"/>
                <p:cNvSpPr>
                  <a:spLocks noChangeShapeType="1"/>
                </p:cNvSpPr>
                <p:nvPr/>
              </p:nvSpPr>
              <p:spPr bwMode="auto">
                <a:xfrm>
                  <a:off x="2744" y="2357"/>
                  <a:ext cx="2702" cy="36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77" name="Freeform 57"/>
                <p:cNvSpPr>
                  <a:spLocks/>
                </p:cNvSpPr>
                <p:nvPr/>
              </p:nvSpPr>
              <p:spPr bwMode="auto">
                <a:xfrm>
                  <a:off x="3965" y="2580"/>
                  <a:ext cx="1481" cy="431"/>
                </a:xfrm>
                <a:custGeom>
                  <a:avLst/>
                  <a:gdLst>
                    <a:gd name="T0" fmla="*/ 1481 w 1481"/>
                    <a:gd name="T1" fmla="*/ 137 h 431"/>
                    <a:gd name="T2" fmla="*/ 609 w 1481"/>
                    <a:gd name="T3" fmla="*/ 431 h 431"/>
                    <a:gd name="T4" fmla="*/ 0 w 1481"/>
                    <a:gd name="T5" fmla="*/ 232 h 431"/>
                    <a:gd name="T6" fmla="*/ 475 w 1481"/>
                    <a:gd name="T7" fmla="*/ 0 h 431"/>
                    <a:gd name="T8" fmla="*/ 1481 w 1481"/>
                    <a:gd name="T9" fmla="*/ 137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1" h="431">
                      <a:moveTo>
                        <a:pt x="1481" y="137"/>
                      </a:moveTo>
                      <a:cubicBezTo>
                        <a:pt x="1481" y="204"/>
                        <a:pt x="856" y="415"/>
                        <a:pt x="609" y="431"/>
                      </a:cubicBezTo>
                      <a:cubicBezTo>
                        <a:pt x="304" y="331"/>
                        <a:pt x="0" y="232"/>
                        <a:pt x="0" y="232"/>
                      </a:cubicBezTo>
                      <a:cubicBezTo>
                        <a:pt x="265" y="110"/>
                        <a:pt x="305" y="100"/>
                        <a:pt x="475" y="0"/>
                      </a:cubicBezTo>
                      <a:cubicBezTo>
                        <a:pt x="725" y="30"/>
                        <a:pt x="1263" y="109"/>
                        <a:pt x="1481" y="1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7578" name="Line 58"/>
              <p:cNvSpPr>
                <a:spLocks noChangeShapeType="1"/>
              </p:cNvSpPr>
              <p:nvPr/>
            </p:nvSpPr>
            <p:spPr bwMode="auto">
              <a:xfrm>
                <a:off x="2395" y="905"/>
                <a:ext cx="737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9" name="Freeform 59"/>
              <p:cNvSpPr>
                <a:spLocks/>
              </p:cNvSpPr>
              <p:nvPr/>
            </p:nvSpPr>
            <p:spPr bwMode="auto">
              <a:xfrm>
                <a:off x="3132" y="1042"/>
                <a:ext cx="353" cy="118"/>
              </a:xfrm>
              <a:custGeom>
                <a:avLst/>
                <a:gdLst>
                  <a:gd name="T0" fmla="*/ 0 w 883"/>
                  <a:gd name="T1" fmla="*/ 294 h 294"/>
                  <a:gd name="T2" fmla="*/ 483 w 883"/>
                  <a:gd name="T3" fmla="*/ 198 h 294"/>
                  <a:gd name="T4" fmla="*/ 883 w 883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83" h="294">
                    <a:moveTo>
                      <a:pt x="0" y="294"/>
                    </a:moveTo>
                    <a:cubicBezTo>
                      <a:pt x="80" y="278"/>
                      <a:pt x="336" y="247"/>
                      <a:pt x="483" y="198"/>
                    </a:cubicBezTo>
                    <a:cubicBezTo>
                      <a:pt x="630" y="149"/>
                      <a:pt x="800" y="41"/>
                      <a:pt x="883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0" name="Line 60"/>
              <p:cNvSpPr>
                <a:spLocks noChangeShapeType="1"/>
              </p:cNvSpPr>
              <p:nvPr/>
            </p:nvSpPr>
            <p:spPr bwMode="auto">
              <a:xfrm>
                <a:off x="3081" y="757"/>
                <a:ext cx="0" cy="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1" name="Freeform 61"/>
              <p:cNvSpPr>
                <a:spLocks/>
              </p:cNvSpPr>
              <p:nvPr/>
            </p:nvSpPr>
            <p:spPr bwMode="auto">
              <a:xfrm>
                <a:off x="2263" y="1397"/>
                <a:ext cx="348" cy="67"/>
              </a:xfrm>
              <a:custGeom>
                <a:avLst/>
                <a:gdLst>
                  <a:gd name="T0" fmla="*/ 0 w 872"/>
                  <a:gd name="T1" fmla="*/ 160 h 167"/>
                  <a:gd name="T2" fmla="*/ 460 w 872"/>
                  <a:gd name="T3" fmla="*/ 140 h 167"/>
                  <a:gd name="T4" fmla="*/ 872 w 872"/>
                  <a:gd name="T5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2" h="167">
                    <a:moveTo>
                      <a:pt x="0" y="160"/>
                    </a:moveTo>
                    <a:cubicBezTo>
                      <a:pt x="77" y="157"/>
                      <a:pt x="315" y="167"/>
                      <a:pt x="460" y="140"/>
                    </a:cubicBezTo>
                    <a:cubicBezTo>
                      <a:pt x="605" y="113"/>
                      <a:pt x="786" y="29"/>
                      <a:pt x="872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2" name="Line 62"/>
              <p:cNvSpPr>
                <a:spLocks noChangeShapeType="1"/>
              </p:cNvSpPr>
              <p:nvPr/>
            </p:nvSpPr>
            <p:spPr bwMode="auto">
              <a:xfrm flipV="1">
                <a:off x="2569" y="1338"/>
                <a:ext cx="68" cy="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583" name="Object 63"/>
              <p:cNvGraphicFramePr>
                <a:graphicFrameLocks noChangeAspect="1"/>
              </p:cNvGraphicFramePr>
              <p:nvPr/>
            </p:nvGraphicFramePr>
            <p:xfrm>
              <a:off x="2561" y="1460"/>
              <a:ext cx="18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3" name="Equation" r:id="rId21" imgW="368300" imgH="241300" progId="Equation.DSMT4">
                      <p:embed/>
                    </p:oleObj>
                  </mc:Choice>
                  <mc:Fallback>
                    <p:oleObj name="Equation" r:id="rId21" imgW="368300" imgH="241300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1" y="1460"/>
                            <a:ext cx="18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84" name="Line 64"/>
              <p:cNvSpPr>
                <a:spLocks noChangeShapeType="1"/>
              </p:cNvSpPr>
              <p:nvPr/>
            </p:nvSpPr>
            <p:spPr bwMode="auto">
              <a:xfrm flipH="1" flipV="1">
                <a:off x="2637" y="1373"/>
                <a:ext cx="33" cy="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7585" name="Object 65"/>
              <p:cNvGraphicFramePr>
                <a:graphicFrameLocks noChangeAspect="1"/>
              </p:cNvGraphicFramePr>
              <p:nvPr/>
            </p:nvGraphicFramePr>
            <p:xfrm>
              <a:off x="2275" y="864"/>
              <a:ext cx="77" cy="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4" name="Equation" r:id="rId23" imgW="177569" imgH="215619" progId="Equation.DSMT4">
                      <p:embed/>
                    </p:oleObj>
                  </mc:Choice>
                  <mc:Fallback>
                    <p:oleObj name="Equation" r:id="rId23" imgW="177569" imgH="215619" progId="Equation.DSMT4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5" y="864"/>
                            <a:ext cx="77" cy="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86" name="Object 66"/>
              <p:cNvGraphicFramePr>
                <a:graphicFrameLocks noChangeAspect="1"/>
              </p:cNvGraphicFramePr>
              <p:nvPr/>
            </p:nvGraphicFramePr>
            <p:xfrm>
              <a:off x="3061" y="668"/>
              <a:ext cx="71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5" name="Equation" r:id="rId25" imgW="164957" imgH="190335" progId="Equation.DSMT4">
                      <p:embed/>
                    </p:oleObj>
                  </mc:Choice>
                  <mc:Fallback>
                    <p:oleObj name="Equation" r:id="rId25" imgW="164957" imgH="190335" progId="Equation.DSMT4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1" y="668"/>
                            <a:ext cx="71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87" name="Object 67"/>
              <p:cNvGraphicFramePr>
                <a:graphicFrameLocks noChangeAspect="1"/>
              </p:cNvGraphicFramePr>
              <p:nvPr/>
            </p:nvGraphicFramePr>
            <p:xfrm>
              <a:off x="3404" y="678"/>
              <a:ext cx="343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6" name="Equation" r:id="rId27" imgW="787058" imgH="266584" progId="Equation.DSMT4">
                      <p:embed/>
                    </p:oleObj>
                  </mc:Choice>
                  <mc:Fallback>
                    <p:oleObj name="Equation" r:id="rId27" imgW="787058" imgH="266584" progId="Equation.DSMT4">
                      <p:embed/>
                      <p:pic>
                        <p:nvPicPr>
                          <p:cNvPr id="0" name="Picture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4" y="678"/>
                            <a:ext cx="343" cy="1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7588" name="Object 68"/>
              <p:cNvGraphicFramePr>
                <a:graphicFrameLocks noChangeAspect="1"/>
              </p:cNvGraphicFramePr>
              <p:nvPr/>
            </p:nvGraphicFramePr>
            <p:xfrm>
              <a:off x="3546" y="905"/>
              <a:ext cx="223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067" name="Equation" r:id="rId29" imgW="508000" imgH="279400" progId="Equation.DSMT4">
                      <p:embed/>
                    </p:oleObj>
                  </mc:Choice>
                  <mc:Fallback>
                    <p:oleObj name="Equation" r:id="rId29" imgW="508000" imgH="279400" progId="Equation.DSMT4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6" y="905"/>
                            <a:ext cx="223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589" name="Freeform 69"/>
              <p:cNvSpPr>
                <a:spLocks/>
              </p:cNvSpPr>
              <p:nvPr/>
            </p:nvSpPr>
            <p:spPr bwMode="auto">
              <a:xfrm>
                <a:off x="3280" y="932"/>
                <a:ext cx="252" cy="42"/>
              </a:xfrm>
              <a:custGeom>
                <a:avLst/>
                <a:gdLst>
                  <a:gd name="T0" fmla="*/ 630 w 630"/>
                  <a:gd name="T1" fmla="*/ 97 h 106"/>
                  <a:gd name="T2" fmla="*/ 412 w 630"/>
                  <a:gd name="T3" fmla="*/ 90 h 106"/>
                  <a:gd name="T4" fmla="*/ 0 w 630"/>
                  <a:gd name="T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30" h="106">
                    <a:moveTo>
                      <a:pt x="630" y="97"/>
                    </a:moveTo>
                    <a:cubicBezTo>
                      <a:pt x="593" y="96"/>
                      <a:pt x="517" y="106"/>
                      <a:pt x="412" y="90"/>
                    </a:cubicBezTo>
                    <a:cubicBezTo>
                      <a:pt x="307" y="74"/>
                      <a:pt x="86" y="19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90" name="Freeform 70"/>
              <p:cNvSpPr>
                <a:spLocks/>
              </p:cNvSpPr>
              <p:nvPr/>
            </p:nvSpPr>
            <p:spPr bwMode="auto">
              <a:xfrm>
                <a:off x="2893" y="757"/>
                <a:ext cx="592" cy="403"/>
              </a:xfrm>
              <a:custGeom>
                <a:avLst/>
                <a:gdLst>
                  <a:gd name="T0" fmla="*/ 0 w 1481"/>
                  <a:gd name="T1" fmla="*/ 232 h 1007"/>
                  <a:gd name="T2" fmla="*/ 0 w 1481"/>
                  <a:gd name="T3" fmla="*/ 790 h 1007"/>
                  <a:gd name="T4" fmla="*/ 598 w 1481"/>
                  <a:gd name="T5" fmla="*/ 1007 h 1007"/>
                  <a:gd name="T6" fmla="*/ 934 w 1481"/>
                  <a:gd name="T7" fmla="*/ 938 h 1007"/>
                  <a:gd name="T8" fmla="*/ 1249 w 1481"/>
                  <a:gd name="T9" fmla="*/ 856 h 1007"/>
                  <a:gd name="T10" fmla="*/ 1481 w 1481"/>
                  <a:gd name="T11" fmla="*/ 713 h 1007"/>
                  <a:gd name="T12" fmla="*/ 1481 w 1481"/>
                  <a:gd name="T13" fmla="*/ 137 h 1007"/>
                  <a:gd name="T14" fmla="*/ 471 w 1481"/>
                  <a:gd name="T15" fmla="*/ 0 h 1007"/>
                  <a:gd name="T16" fmla="*/ 0 w 1481"/>
                  <a:gd name="T17" fmla="*/ 232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81" h="1007">
                    <a:moveTo>
                      <a:pt x="0" y="232"/>
                    </a:moveTo>
                    <a:lnTo>
                      <a:pt x="0" y="790"/>
                    </a:lnTo>
                    <a:lnTo>
                      <a:pt x="598" y="1007"/>
                    </a:lnTo>
                    <a:lnTo>
                      <a:pt x="934" y="938"/>
                    </a:lnTo>
                    <a:lnTo>
                      <a:pt x="1249" y="856"/>
                    </a:lnTo>
                    <a:lnTo>
                      <a:pt x="1481" y="713"/>
                    </a:lnTo>
                    <a:lnTo>
                      <a:pt x="1481" y="137"/>
                    </a:lnTo>
                    <a:lnTo>
                      <a:pt x="471" y="0"/>
                    </a:lnTo>
                    <a:lnTo>
                      <a:pt x="0" y="232"/>
                    </a:lnTo>
                    <a:close/>
                  </a:path>
                </a:pathLst>
              </a:custGeom>
              <a:solidFill>
                <a:srgbClr val="0000FF">
                  <a:alpha val="53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91" name="Line 71"/>
              <p:cNvSpPr>
                <a:spLocks noChangeShapeType="1"/>
              </p:cNvSpPr>
              <p:nvPr/>
            </p:nvSpPr>
            <p:spPr bwMode="auto">
              <a:xfrm flipV="1">
                <a:off x="2393" y="407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601663" y="492125"/>
            <a:ext cx="357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上的投影区域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即当            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900113" y="1135063"/>
          <a:ext cx="73914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19" name="Equation" r:id="rId3" imgW="7391400" imgH="508000" progId="Equation.DSMT4">
                  <p:embed/>
                </p:oleObj>
              </mc:Choice>
              <mc:Fallback>
                <p:oleObj name="Equation" r:id="rId3" imgW="7391400" imgH="508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35063"/>
                        <a:ext cx="73914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1547813" y="1844675"/>
          <a:ext cx="60483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20" name="Equation" r:id="rId5" imgW="6045200" imgH="876300" progId="Equation.DSMT4">
                  <p:embed/>
                </p:oleObj>
              </mc:Choice>
              <mc:Fallback>
                <p:oleObj name="Equation" r:id="rId5" imgW="6045200" imgH="8763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60483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01663" y="2852738"/>
            <a:ext cx="7589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其中二重积分部分应用极坐标变换计算</a:t>
            </a:r>
            <a:r>
              <a:rPr lang="en-US" altLang="zh-CN">
                <a:latin typeface="Times New Roman" panose="02020603050405020304" pitchFamily="18" charset="0"/>
              </a:rPr>
              <a:t>.              </a:t>
            </a:r>
          </a:p>
        </p:txBody>
      </p:sp>
      <p:grpSp>
        <p:nvGrpSpPr>
          <p:cNvPr id="106513" name="Group 17"/>
          <p:cNvGrpSpPr>
            <a:grpSpLocks/>
          </p:cNvGrpSpPr>
          <p:nvPr/>
        </p:nvGrpSpPr>
        <p:grpSpPr bwMode="auto">
          <a:xfrm>
            <a:off x="582613" y="4581525"/>
            <a:ext cx="8021637" cy="519113"/>
            <a:chOff x="367" y="3146"/>
            <a:chExt cx="5053" cy="327"/>
          </a:xfrm>
        </p:grpSpPr>
        <p:sp>
          <p:nvSpPr>
            <p:cNvPr id="106507" name="Rectangle 11"/>
            <p:cNvSpPr>
              <a:spLocks noChangeArrowheads="1"/>
            </p:cNvSpPr>
            <p:nvPr/>
          </p:nvSpPr>
          <p:spPr bwMode="auto">
            <a:xfrm>
              <a:off x="367" y="3146"/>
              <a:ext cx="50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示</a:t>
              </a:r>
              <a:r>
                <a:rPr lang="en-US" altLang="zh-CN"/>
                <a:t>,</a:t>
              </a:r>
              <a:r>
                <a:rPr lang="zh-CN" altLang="en-US"/>
                <a:t>是由曲面</a:t>
              </a:r>
              <a:r>
                <a:rPr lang="zh-CN" altLang="en-US">
                  <a:latin typeface="Times New Roman" panose="02020603050405020304" pitchFamily="18" charset="0"/>
                </a:rPr>
                <a:t>                         与          所围的区域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106508" name="Object 12"/>
            <p:cNvGraphicFramePr>
              <a:graphicFrameLocks noChangeAspect="1"/>
            </p:cNvGraphicFramePr>
            <p:nvPr/>
          </p:nvGraphicFramePr>
          <p:xfrm>
            <a:off x="1713" y="3167"/>
            <a:ext cx="1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1" name="Equation" r:id="rId7" imgW="2082800" imgH="469900" progId="Equation.DSMT4">
                    <p:embed/>
                  </p:oleObj>
                </mc:Choice>
                <mc:Fallback>
                  <p:oleObj name="Equation" r:id="rId7" imgW="2082800" imgH="4699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3167"/>
                          <a:ext cx="131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9" name="Object 13"/>
            <p:cNvGraphicFramePr>
              <a:graphicFrameLocks noChangeAspect="1"/>
            </p:cNvGraphicFramePr>
            <p:nvPr/>
          </p:nvGraphicFramePr>
          <p:xfrm>
            <a:off x="3328" y="3203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2" name="Equation" r:id="rId9" imgW="736600" imgH="342900" progId="Equation.DSMT4">
                    <p:embed/>
                  </p:oleObj>
                </mc:Choice>
                <mc:Fallback>
                  <p:oleObj name="Equation" r:id="rId9" imgW="736600" imgH="3429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3203"/>
                          <a:ext cx="46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0" name="Group 24"/>
          <p:cNvGrpSpPr>
            <a:grpSpLocks/>
          </p:cNvGrpSpPr>
          <p:nvPr/>
        </p:nvGrpSpPr>
        <p:grpSpPr bwMode="auto">
          <a:xfrm>
            <a:off x="592138" y="3644900"/>
            <a:ext cx="7954962" cy="800100"/>
            <a:chOff x="373" y="2296"/>
            <a:chExt cx="5011" cy="504"/>
          </a:xfrm>
        </p:grpSpPr>
        <p:grpSp>
          <p:nvGrpSpPr>
            <p:cNvPr id="106506" name="Group 10"/>
            <p:cNvGrpSpPr>
              <a:grpSpLocks/>
            </p:cNvGrpSpPr>
            <p:nvPr/>
          </p:nvGrpSpPr>
          <p:grpSpPr bwMode="auto">
            <a:xfrm>
              <a:off x="373" y="2296"/>
              <a:ext cx="2798" cy="504"/>
              <a:chOff x="431" y="2600"/>
              <a:chExt cx="2798" cy="504"/>
            </a:xfrm>
          </p:grpSpPr>
          <p:sp>
            <p:nvSpPr>
              <p:cNvPr id="106505" name="Rectangle 9"/>
              <p:cNvSpPr>
                <a:spLocks noChangeArrowheads="1"/>
              </p:cNvSpPr>
              <p:nvPr/>
            </p:nvSpPr>
            <p:spPr bwMode="auto">
              <a:xfrm>
                <a:off x="431" y="2613"/>
                <a:ext cx="102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6504" name="Object 8"/>
              <p:cNvGraphicFramePr>
                <a:graphicFrameLocks noChangeAspect="1"/>
              </p:cNvGraphicFramePr>
              <p:nvPr/>
            </p:nvGraphicFramePr>
            <p:xfrm>
              <a:off x="1357" y="2600"/>
              <a:ext cx="1872" cy="5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23" name="Equation" r:id="rId11" imgW="2971800" imgH="800100" progId="Equation.DSMT4">
                      <p:embed/>
                    </p:oleObj>
                  </mc:Choice>
                  <mc:Fallback>
                    <p:oleObj name="Equation" r:id="rId11" imgW="2971800" imgH="800100" progId="Equation.DSMT4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7" y="2600"/>
                            <a:ext cx="1872" cy="5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3142" y="2307"/>
              <a:ext cx="2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zh-CN" altLang="en-US"/>
                <a:t>如图</a:t>
              </a:r>
              <a:r>
                <a:rPr lang="zh-CN" altLang="en-US" sz="1200"/>
                <a:t> </a:t>
              </a:r>
              <a:r>
                <a:rPr lang="en-US" altLang="zh-CN">
                  <a:latin typeface="Times New Roman" panose="02020603050405020304" pitchFamily="18" charset="0"/>
                </a:rPr>
                <a:t>21-35 </a:t>
              </a:r>
              <a:r>
                <a:rPr lang="zh-CN" altLang="en-US"/>
                <a:t>所 </a:t>
              </a:r>
            </a:p>
          </p:txBody>
        </p:sp>
      </p:grpSp>
      <p:grpSp>
        <p:nvGrpSpPr>
          <p:cNvPr id="106519" name="Group 23"/>
          <p:cNvGrpSpPr>
            <a:grpSpLocks/>
          </p:cNvGrpSpPr>
          <p:nvPr/>
        </p:nvGrpSpPr>
        <p:grpSpPr bwMode="auto">
          <a:xfrm>
            <a:off x="592138" y="5329238"/>
            <a:ext cx="7991475" cy="547687"/>
            <a:chOff x="373" y="3357"/>
            <a:chExt cx="5034" cy="345"/>
          </a:xfrm>
        </p:grpSpPr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73" y="3375"/>
              <a:ext cx="3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xy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平面上的投影区域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6" name="Object 20"/>
            <p:cNvGraphicFramePr>
              <a:graphicFrameLocks noChangeAspect="1"/>
            </p:cNvGraphicFramePr>
            <p:nvPr/>
          </p:nvGraphicFramePr>
          <p:xfrm>
            <a:off x="3680" y="3384"/>
            <a:ext cx="10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24" name="Equation" r:id="rId13" imgW="1727200" imgH="469900" progId="Equation.DSMT4">
                    <p:embed/>
                  </p:oleObj>
                </mc:Choice>
                <mc:Fallback>
                  <p:oleObj name="Equation" r:id="rId13" imgW="1727200" imgH="4699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3384"/>
                          <a:ext cx="108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7" name="Rectangle 21"/>
            <p:cNvSpPr>
              <a:spLocks noChangeArrowheads="1"/>
            </p:cNvSpPr>
            <p:nvPr/>
          </p:nvSpPr>
          <p:spPr bwMode="auto">
            <a:xfrm>
              <a:off x="4751" y="3357"/>
              <a:ext cx="6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按柱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11" name="Group 39"/>
          <p:cNvGrpSpPr>
            <a:grpSpLocks/>
          </p:cNvGrpSpPr>
          <p:nvPr/>
        </p:nvGrpSpPr>
        <p:grpSpPr bwMode="auto">
          <a:xfrm>
            <a:off x="592138" y="4149725"/>
            <a:ext cx="4252912" cy="547688"/>
            <a:chOff x="373" y="2614"/>
            <a:chExt cx="2679" cy="345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373" y="2632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坐标变换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5479" name="Object 7"/>
            <p:cNvGraphicFramePr>
              <a:graphicFrameLocks noChangeAspect="1"/>
            </p:cNvGraphicFramePr>
            <p:nvPr/>
          </p:nvGraphicFramePr>
          <p:xfrm>
            <a:off x="1953" y="2719"/>
            <a:ext cx="23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19" name="Equation" r:id="rId3" imgW="368300" imgH="330200" progId="Equation.DSMT4">
                    <p:embed/>
                  </p:oleObj>
                </mc:Choice>
                <mc:Fallback>
                  <p:oleObj name="Equation" r:id="rId3" imgW="368300" imgH="3302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719"/>
                          <a:ext cx="23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2152" y="2614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可表为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5512" name="Group 40"/>
          <p:cNvGrpSpPr>
            <a:grpSpLocks/>
          </p:cNvGrpSpPr>
          <p:nvPr/>
        </p:nvGrpSpPr>
        <p:grpSpPr bwMode="auto">
          <a:xfrm>
            <a:off x="1096169" y="256382"/>
            <a:ext cx="2613025" cy="3384550"/>
            <a:chOff x="2064" y="391"/>
            <a:chExt cx="1646" cy="2132"/>
          </a:xfrm>
        </p:grpSpPr>
        <p:graphicFrame>
          <p:nvGraphicFramePr>
            <p:cNvPr id="105484" name="Object 12"/>
            <p:cNvGraphicFramePr>
              <a:graphicFrameLocks noChangeAspect="1"/>
            </p:cNvGraphicFramePr>
            <p:nvPr/>
          </p:nvGraphicFramePr>
          <p:xfrm>
            <a:off x="2517" y="2289"/>
            <a:ext cx="7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0" name="Equation" r:id="rId5" imgW="1040948" imgH="317362" progId="Equation.DSMT4">
                    <p:embed/>
                  </p:oleObj>
                </mc:Choice>
                <mc:Fallback>
                  <p:oleObj name="Equation" r:id="rId5" imgW="1040948" imgH="317362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289"/>
                          <a:ext cx="7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6" name="Oval 14"/>
            <p:cNvSpPr>
              <a:spLocks noChangeArrowheads="1"/>
            </p:cNvSpPr>
            <p:nvPr/>
          </p:nvSpPr>
          <p:spPr bwMode="auto">
            <a:xfrm>
              <a:off x="2359" y="1517"/>
              <a:ext cx="981" cy="352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487" name="Object 15"/>
            <p:cNvGraphicFramePr>
              <a:graphicFrameLocks noChangeAspect="1"/>
            </p:cNvGraphicFramePr>
            <p:nvPr/>
          </p:nvGraphicFramePr>
          <p:xfrm>
            <a:off x="3590" y="1733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1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1733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8" name="Object 16"/>
            <p:cNvGraphicFramePr>
              <a:graphicFrameLocks noChangeAspect="1"/>
            </p:cNvGraphicFramePr>
            <p:nvPr/>
          </p:nvGraphicFramePr>
          <p:xfrm>
            <a:off x="2518" y="2055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2" name="Equation" r:id="rId9" imgW="215713" imgH="203024" progId="Equation.DSMT4">
                    <p:embed/>
                  </p:oleObj>
                </mc:Choice>
                <mc:Fallback>
                  <p:oleObj name="Equation" r:id="rId9" imgW="215713" imgH="203024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2055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2064" y="1697"/>
              <a:ext cx="1646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2654" y="1875"/>
            <a:ext cx="169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3" name="Equation" r:id="rId11" imgW="393359" imgH="355292" progId="Equation.DSMT4">
                    <p:embed/>
                  </p:oleObj>
                </mc:Choice>
                <mc:Fallback>
                  <p:oleObj name="Equation" r:id="rId11" imgW="393359" imgH="355292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" y="1875"/>
                          <a:ext cx="169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20"/>
            <p:cNvGraphicFramePr>
              <a:graphicFrameLocks noChangeAspect="1"/>
            </p:cNvGraphicFramePr>
            <p:nvPr/>
          </p:nvGraphicFramePr>
          <p:xfrm>
            <a:off x="3275" y="1709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4" name="Equation" r:id="rId13" imgW="393359" imgH="355292" progId="Equation.DSMT4">
                    <p:embed/>
                  </p:oleObj>
                </mc:Choice>
                <mc:Fallback>
                  <p:oleObj name="Equation" r:id="rId13" imgW="393359" imgH="355292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709"/>
                          <a:ext cx="16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2359" y="787"/>
              <a:ext cx="0" cy="9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3342" y="787"/>
              <a:ext cx="0" cy="9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Freeform 23"/>
            <p:cNvSpPr>
              <a:spLocks/>
            </p:cNvSpPr>
            <p:nvPr/>
          </p:nvSpPr>
          <p:spPr bwMode="auto">
            <a:xfrm>
              <a:off x="2350" y="788"/>
              <a:ext cx="983" cy="917"/>
            </a:xfrm>
            <a:custGeom>
              <a:avLst/>
              <a:gdLst>
                <a:gd name="T0" fmla="*/ 0 w 2457"/>
                <a:gd name="T1" fmla="*/ 0 h 2293"/>
                <a:gd name="T2" fmla="*/ 358 w 2457"/>
                <a:gd name="T3" fmla="*/ 1633 h 2293"/>
                <a:gd name="T4" fmla="*/ 1228 w 2457"/>
                <a:gd name="T5" fmla="*/ 2293 h 2293"/>
                <a:gd name="T6" fmla="*/ 2098 w 2457"/>
                <a:gd name="T7" fmla="*/ 1633 h 2293"/>
                <a:gd name="T8" fmla="*/ 2457 w 2457"/>
                <a:gd name="T9" fmla="*/ 17 h 2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7" h="2293">
                  <a:moveTo>
                    <a:pt x="0" y="0"/>
                  </a:moveTo>
                  <a:cubicBezTo>
                    <a:pt x="60" y="272"/>
                    <a:pt x="153" y="1251"/>
                    <a:pt x="358" y="1633"/>
                  </a:cubicBezTo>
                  <a:cubicBezTo>
                    <a:pt x="563" y="2015"/>
                    <a:pt x="938" y="2293"/>
                    <a:pt x="1228" y="2293"/>
                  </a:cubicBezTo>
                  <a:cubicBezTo>
                    <a:pt x="1518" y="2293"/>
                    <a:pt x="1893" y="2012"/>
                    <a:pt x="2098" y="1633"/>
                  </a:cubicBezTo>
                  <a:cubicBezTo>
                    <a:pt x="2303" y="1254"/>
                    <a:pt x="2382" y="354"/>
                    <a:pt x="2457" y="17"/>
                  </a:cubicBezTo>
                </a:path>
              </a:pathLst>
            </a:custGeom>
            <a:solidFill>
              <a:srgbClr val="99CC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Freeform 24"/>
            <p:cNvSpPr>
              <a:spLocks/>
            </p:cNvSpPr>
            <p:nvPr/>
          </p:nvSpPr>
          <p:spPr bwMode="auto">
            <a:xfrm>
              <a:off x="2680" y="961"/>
              <a:ext cx="139" cy="742"/>
            </a:xfrm>
            <a:custGeom>
              <a:avLst/>
              <a:gdLst>
                <a:gd name="T0" fmla="*/ 15 w 347"/>
                <a:gd name="T1" fmla="*/ 0 h 1855"/>
                <a:gd name="T2" fmla="*/ 55 w 347"/>
                <a:gd name="T3" fmla="*/ 1215 h 1855"/>
                <a:gd name="T4" fmla="*/ 347 w 347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" h="1855">
                  <a:moveTo>
                    <a:pt x="15" y="0"/>
                  </a:moveTo>
                  <a:cubicBezTo>
                    <a:pt x="22" y="202"/>
                    <a:pt x="0" y="906"/>
                    <a:pt x="55" y="1215"/>
                  </a:cubicBezTo>
                  <a:cubicBezTo>
                    <a:pt x="87" y="1675"/>
                    <a:pt x="286" y="1722"/>
                    <a:pt x="347" y="1855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2846" y="978"/>
              <a:ext cx="0" cy="7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Oval 26"/>
            <p:cNvSpPr>
              <a:spLocks noChangeArrowheads="1"/>
            </p:cNvSpPr>
            <p:nvPr/>
          </p:nvSpPr>
          <p:spPr bwMode="auto">
            <a:xfrm>
              <a:off x="2350" y="626"/>
              <a:ext cx="982" cy="352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Freeform 27"/>
            <p:cNvSpPr>
              <a:spLocks/>
            </p:cNvSpPr>
            <p:nvPr/>
          </p:nvSpPr>
          <p:spPr bwMode="auto">
            <a:xfrm>
              <a:off x="2686" y="629"/>
              <a:ext cx="302" cy="354"/>
            </a:xfrm>
            <a:custGeom>
              <a:avLst/>
              <a:gdLst>
                <a:gd name="T0" fmla="*/ 1526 w 1526"/>
                <a:gd name="T1" fmla="*/ 0 h 1874"/>
                <a:gd name="T2" fmla="*/ 0 w 1526"/>
                <a:gd name="T3" fmla="*/ 1874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26" h="1874">
                  <a:moveTo>
                    <a:pt x="1526" y="0"/>
                  </a:moveTo>
                  <a:lnTo>
                    <a:pt x="0" y="1874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28"/>
            <p:cNvSpPr>
              <a:spLocks noChangeShapeType="1"/>
            </p:cNvSpPr>
            <p:nvPr/>
          </p:nvSpPr>
          <p:spPr bwMode="auto">
            <a:xfrm>
              <a:off x="2359" y="794"/>
              <a:ext cx="96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 flipV="1">
              <a:off x="2846" y="442"/>
              <a:ext cx="0" cy="5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Freeform 30"/>
            <p:cNvSpPr>
              <a:spLocks/>
            </p:cNvSpPr>
            <p:nvPr/>
          </p:nvSpPr>
          <p:spPr bwMode="auto">
            <a:xfrm>
              <a:off x="2859" y="624"/>
              <a:ext cx="173" cy="1072"/>
            </a:xfrm>
            <a:custGeom>
              <a:avLst/>
              <a:gdLst>
                <a:gd name="T0" fmla="*/ 0 w 433"/>
                <a:gd name="T1" fmla="*/ 2679 h 2679"/>
                <a:gd name="T2" fmla="*/ 370 w 433"/>
                <a:gd name="T3" fmla="*/ 1676 h 2679"/>
                <a:gd name="T4" fmla="*/ 378 w 433"/>
                <a:gd name="T5" fmla="*/ 0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2679">
                  <a:moveTo>
                    <a:pt x="0" y="2679"/>
                  </a:moveTo>
                  <a:cubicBezTo>
                    <a:pt x="62" y="2512"/>
                    <a:pt x="307" y="2122"/>
                    <a:pt x="370" y="1676"/>
                  </a:cubicBezTo>
                  <a:cubicBezTo>
                    <a:pt x="433" y="1230"/>
                    <a:pt x="376" y="349"/>
                    <a:pt x="378" y="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03" name="Object 31"/>
            <p:cNvGraphicFramePr>
              <a:graphicFrameLocks noChangeAspect="1"/>
            </p:cNvGraphicFramePr>
            <p:nvPr/>
          </p:nvGraphicFramePr>
          <p:xfrm>
            <a:off x="2877" y="391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5" name="Equation" r:id="rId15" imgW="164957" imgH="203024" progId="Equation.DSMT4">
                    <p:embed/>
                  </p:oleObj>
                </mc:Choice>
                <mc:Fallback>
                  <p:oleObj name="Equation" r:id="rId15" imgW="164957" imgH="203024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391"/>
                          <a:ext cx="104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 flipH="1">
              <a:off x="2472" y="1707"/>
              <a:ext cx="36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>
              <a:off x="2687" y="963"/>
              <a:ext cx="6" cy="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06" name="Object 34"/>
            <p:cNvGraphicFramePr>
              <a:graphicFrameLocks noChangeAspect="1"/>
            </p:cNvGraphicFramePr>
            <p:nvPr/>
          </p:nvGraphicFramePr>
          <p:xfrm>
            <a:off x="2801" y="1713"/>
            <a:ext cx="12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26" name="Equation" r:id="rId17" imgW="291847" imgH="317225" progId="Equation.DSMT4">
                    <p:embed/>
                  </p:oleObj>
                </mc:Choice>
                <mc:Fallback>
                  <p:oleObj name="Equation" r:id="rId17" imgW="291847" imgH="317225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1713"/>
                          <a:ext cx="125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509" name="Object 37"/>
          <p:cNvGraphicFramePr>
            <a:graphicFrameLocks noChangeAspect="1"/>
          </p:cNvGraphicFramePr>
          <p:nvPr/>
        </p:nvGraphicFramePr>
        <p:xfrm>
          <a:off x="984250" y="4859338"/>
          <a:ext cx="7204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7" name="Equation" r:id="rId19" imgW="7200900" imgH="495300" progId="Equation.DSMT4">
                  <p:embed/>
                </p:oleObj>
              </mc:Choice>
              <mc:Fallback>
                <p:oleObj name="Equation" r:id="rId19" imgW="7200900" imgH="4953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859338"/>
                        <a:ext cx="72040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582613" y="5502275"/>
            <a:ext cx="3262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所以由公式</a:t>
            </a:r>
            <a:r>
              <a:rPr lang="zh-CN" altLang="en-US" sz="1200"/>
              <a:t> </a:t>
            </a:r>
            <a:r>
              <a:rPr lang="en-US" altLang="zh-CN">
                <a:latin typeface="Times New Roman" panose="02020603050405020304" pitchFamily="18" charset="0"/>
              </a:rPr>
              <a:t>(6),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13300" y="1298142"/>
                <a:ext cx="3897413" cy="775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zh-CN" alt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800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800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18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800" b="1" i="1" smtClean="0">
                              <a:latin typeface="Cambria Math"/>
                            </a:rPr>
                            <m:t>𝒅𝒙𝒅𝒚</m:t>
                          </m:r>
                        </m:e>
                      </m:nary>
                      <m:nary>
                        <m:nary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800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zh-CN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800" b="1" i="1" smtClean="0">
                              <a:latin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/>
                            </a:rPr>
                            <m:t>𝟒</m:t>
                          </m:r>
                        </m:sup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𝒅𝒛</m:t>
                          </m:r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00" y="1298142"/>
                <a:ext cx="3897413" cy="775084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37678" y="2177841"/>
                <a:ext cx="4392100" cy="46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zh-CN" sz="18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m:rPr>
                                <m:brk m:alnAt="23"/>
                              </m:rP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/>
                          </a:rPr>
                          <m:t>≤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1800" b="1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1" i="1" smtClean="0">
                            <a:latin typeface="Cambria Math"/>
                          </a:rPr>
                          <m:t>[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𝟒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800" b="1" i="1" smtClean="0">
                            <a:latin typeface="Cambria Math"/>
                          </a:rPr>
                          <m:t>)]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𝒅𝒙𝒅𝒚</m:t>
                        </m:r>
                      </m:e>
                    </m:nary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78" y="2177841"/>
                <a:ext cx="4392100" cy="462563"/>
              </a:xfrm>
              <a:prstGeom prst="rect">
                <a:avLst/>
              </a:prstGeom>
              <a:blipFill rotWithShape="0">
                <a:blip r:embed="rId22"/>
                <a:stretch>
                  <a:fillRect l="-6241" t="-114474" r="-139" b="-16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10994" y="2793570"/>
                <a:ext cx="4047430" cy="542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e>
                        </m:rad>
                      </m:sup>
                      <m:e>
                        <m:r>
                          <a:rPr lang="en-US" altLang="zh-CN" sz="1800" b="1" i="1" smtClean="0">
                            <a:latin typeface="Cambria Math"/>
                          </a:rPr>
                          <m:t>𝒅𝒓</m:t>
                        </m:r>
                      </m:e>
                    </m:nary>
                    <m:nary>
                      <m:nary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1800" b="1" i="1" smtClean="0">
                            <a:latin typeface="Cambria Math"/>
                          </a:rPr>
                          <m:t>𝟐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𝝅</m:t>
                        </m:r>
                      </m:sup>
                      <m:e>
                        <m:sSup>
                          <m:sSup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𝟒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1800" b="1" i="1" smtClean="0">
                                <a:latin typeface="Cambria Math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𝒓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1" i="1" smtClean="0">
                            <a:latin typeface="Cambria Math"/>
                          </a:rPr>
                          <m:t>𝒓𝒅</m:t>
                        </m:r>
                        <m:r>
                          <a:rPr lang="en-US" altLang="zh-CN" sz="1800" b="1" i="1" smtClean="0">
                            <a:latin typeface="Cambria Math"/>
                          </a:rPr>
                          <m:t>𝜽</m:t>
                        </m:r>
                      </m:e>
                    </m:nary>
                    <m:r>
                      <a:rPr lang="en-US" altLang="zh-CN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sz="1800" b="1" i="1" smtClean="0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sz="1800" b="1" i="1" smtClean="0">
                        <a:latin typeface="Cambria Math"/>
                      </a:rPr>
                      <m:t>𝝅</m:t>
                    </m:r>
                    <m:r>
                      <a:rPr lang="en-US" altLang="zh-CN" sz="1800" b="1" i="1" smtClean="0">
                        <a:latin typeface="Cambria Math"/>
                      </a:rPr>
                      <m:t>.</m:t>
                    </m:r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994" y="2793570"/>
                <a:ext cx="4047430" cy="542200"/>
              </a:xfrm>
              <a:prstGeom prst="rect">
                <a:avLst/>
              </a:prstGeom>
              <a:blipFill rotWithShape="0">
                <a:blip r:embed="rId23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98317" y="281824"/>
            <a:ext cx="323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柱面变换就是先一后二，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4068" y="730528"/>
            <a:ext cx="27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而后二用极坐标换元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1955800" y="684213"/>
          <a:ext cx="5362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0" name="Equation" r:id="rId3" imgW="5359400" imgH="800100" progId="Equation.DSMT4">
                  <p:embed/>
                </p:oleObj>
              </mc:Choice>
              <mc:Fallback>
                <p:oleObj name="Equation" r:id="rId3" imgW="5359400" imgH="8001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684213"/>
                        <a:ext cx="53625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2274888" y="1700213"/>
          <a:ext cx="41021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1" name="Equation" r:id="rId5" imgW="4102100" imgH="850900" progId="Equation.DSMT4">
                  <p:embed/>
                </p:oleObj>
              </mc:Choice>
              <mc:Fallback>
                <p:oleObj name="Equation" r:id="rId5" imgW="4102100" imgH="850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1700213"/>
                        <a:ext cx="41021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601663" y="2708275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rgbClr val="3333FF"/>
                </a:solidFill>
              </a:rPr>
              <a:t>球面坐标变换</a:t>
            </a: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1878013" y="3451225"/>
          <a:ext cx="50196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2" name="Equation" r:id="rId7" imgW="5016240" imgH="1562040" progId="Equation.DSMT4">
                  <p:embed/>
                </p:oleObj>
              </mc:Choice>
              <mc:Fallback>
                <p:oleObj name="Equation" r:id="rId7" imgW="5016240" imgH="15620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451225"/>
                        <a:ext cx="5019675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73088" y="5214938"/>
            <a:ext cx="2890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如图</a:t>
            </a:r>
            <a:r>
              <a:rPr lang="en-US" altLang="zh-CN" dirty="0">
                <a:latin typeface="Times New Roman" panose="02020603050405020304" pitchFamily="18" charset="0"/>
              </a:rPr>
              <a:t>21-36,</a:t>
            </a:r>
            <a:r>
              <a:rPr lang="en-US" altLang="zh-CN" dirty="0"/>
              <a:t> </a:t>
            </a:r>
            <a:r>
              <a:rPr lang="zh-CN" altLang="en-US" dirty="0"/>
              <a:t>由于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200292" y="5265204"/>
            <a:ext cx="16201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明确三个新变量的意义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72" name="Group 48"/>
          <p:cNvGrpSpPr>
            <a:grpSpLocks/>
          </p:cNvGrpSpPr>
          <p:nvPr/>
        </p:nvGrpSpPr>
        <p:grpSpPr bwMode="auto">
          <a:xfrm>
            <a:off x="1505645" y="447335"/>
            <a:ext cx="3176588" cy="2909657"/>
            <a:chOff x="1809" y="391"/>
            <a:chExt cx="2001" cy="1733"/>
          </a:xfrm>
        </p:grpSpPr>
        <p:graphicFrame>
          <p:nvGraphicFramePr>
            <p:cNvPr id="1034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691784"/>
                </p:ext>
              </p:extLst>
            </p:nvPr>
          </p:nvGraphicFramePr>
          <p:xfrm>
            <a:off x="2809" y="1880"/>
            <a:ext cx="79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61" name="Equation" r:id="rId3" imgW="1040948" imgH="317362" progId="Equation.DSMT4">
                    <p:embed/>
                  </p:oleObj>
                </mc:Choice>
                <mc:Fallback>
                  <p:oleObj name="Equation" r:id="rId3" imgW="1040948" imgH="317362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1880"/>
                          <a:ext cx="799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3470" name="Group 46"/>
            <p:cNvGrpSpPr>
              <a:grpSpLocks/>
            </p:cNvGrpSpPr>
            <p:nvPr/>
          </p:nvGrpSpPr>
          <p:grpSpPr bwMode="auto">
            <a:xfrm>
              <a:off x="1809" y="391"/>
              <a:ext cx="2001" cy="1673"/>
              <a:chOff x="1809" y="391"/>
              <a:chExt cx="2001" cy="1673"/>
            </a:xfrm>
          </p:grpSpPr>
          <p:graphicFrame>
            <p:nvGraphicFramePr>
              <p:cNvPr id="103433" name="Object 9"/>
              <p:cNvGraphicFramePr>
                <a:graphicFrameLocks noChangeAspect="1"/>
              </p:cNvGraphicFramePr>
              <p:nvPr/>
            </p:nvGraphicFramePr>
            <p:xfrm>
              <a:off x="2450" y="391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2" name="Equation" r:id="rId5" imgW="164957" imgH="203024" progId="Equation.DSMT4">
                      <p:embed/>
                    </p:oleObj>
                  </mc:Choice>
                  <mc:Fallback>
                    <p:oleObj name="Equation" r:id="rId5" imgW="164957" imgH="203024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0" y="391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36" name="Line 12"/>
              <p:cNvSpPr>
                <a:spLocks noChangeShapeType="1"/>
              </p:cNvSpPr>
              <p:nvPr/>
            </p:nvSpPr>
            <p:spPr bwMode="auto">
              <a:xfrm flipV="1">
                <a:off x="2743" y="1035"/>
                <a:ext cx="189" cy="1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7" name="Freeform 13"/>
              <p:cNvSpPr>
                <a:spLocks/>
              </p:cNvSpPr>
              <p:nvPr/>
            </p:nvSpPr>
            <p:spPr bwMode="auto">
              <a:xfrm>
                <a:off x="2172" y="705"/>
                <a:ext cx="1360" cy="1085"/>
              </a:xfrm>
              <a:custGeom>
                <a:avLst/>
                <a:gdLst>
                  <a:gd name="T0" fmla="*/ 1120 w 3400"/>
                  <a:gd name="T1" fmla="*/ 0 h 2713"/>
                  <a:gd name="T2" fmla="*/ 2640 w 3400"/>
                  <a:gd name="T3" fmla="*/ 740 h 2713"/>
                  <a:gd name="T4" fmla="*/ 3400 w 3400"/>
                  <a:gd name="T5" fmla="*/ 2060 h 2713"/>
                  <a:gd name="T6" fmla="*/ 1660 w 3400"/>
                  <a:gd name="T7" fmla="*/ 2580 h 2713"/>
                  <a:gd name="T8" fmla="*/ 0 w 3400"/>
                  <a:gd name="T9" fmla="*/ 2700 h 2713"/>
                  <a:gd name="T10" fmla="*/ 380 w 3400"/>
                  <a:gd name="T11" fmla="*/ 1120 h 2713"/>
                  <a:gd name="T12" fmla="*/ 1120 w 3400"/>
                  <a:gd name="T13" fmla="*/ 0 h 2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00" h="2713">
                    <a:moveTo>
                      <a:pt x="1120" y="0"/>
                    </a:moveTo>
                    <a:cubicBezTo>
                      <a:pt x="1438" y="1"/>
                      <a:pt x="2366" y="473"/>
                      <a:pt x="2640" y="740"/>
                    </a:cubicBezTo>
                    <a:cubicBezTo>
                      <a:pt x="2914" y="1007"/>
                      <a:pt x="3381" y="1704"/>
                      <a:pt x="3400" y="2060"/>
                    </a:cubicBezTo>
                    <a:cubicBezTo>
                      <a:pt x="2916" y="2289"/>
                      <a:pt x="2086" y="2497"/>
                      <a:pt x="1660" y="2580"/>
                    </a:cubicBezTo>
                    <a:cubicBezTo>
                      <a:pt x="1234" y="2663"/>
                      <a:pt x="436" y="2713"/>
                      <a:pt x="0" y="2700"/>
                    </a:cubicBezTo>
                    <a:cubicBezTo>
                      <a:pt x="0" y="2300"/>
                      <a:pt x="228" y="1470"/>
                      <a:pt x="380" y="1120"/>
                    </a:cubicBezTo>
                    <a:cubicBezTo>
                      <a:pt x="532" y="770"/>
                      <a:pt x="913" y="181"/>
                      <a:pt x="1120" y="0"/>
                    </a:cubicBezTo>
                    <a:close/>
                  </a:path>
                </a:pathLst>
              </a:custGeom>
              <a:solidFill>
                <a:srgbClr val="FFFFFF">
                  <a:alpha val="5300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8" name="Line 14"/>
              <p:cNvSpPr>
                <a:spLocks noChangeShapeType="1"/>
              </p:cNvSpPr>
              <p:nvPr/>
            </p:nvSpPr>
            <p:spPr bwMode="auto">
              <a:xfrm flipV="1">
                <a:off x="2688" y="1575"/>
                <a:ext cx="109" cy="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39" name="Freeform 15"/>
              <p:cNvSpPr>
                <a:spLocks/>
              </p:cNvSpPr>
              <p:nvPr/>
            </p:nvSpPr>
            <p:spPr bwMode="auto">
              <a:xfrm>
                <a:off x="2416" y="1623"/>
                <a:ext cx="260" cy="18"/>
              </a:xfrm>
              <a:custGeom>
                <a:avLst/>
                <a:gdLst>
                  <a:gd name="T0" fmla="*/ 0 w 650"/>
                  <a:gd name="T1" fmla="*/ 45 h 45"/>
                  <a:gd name="T2" fmla="*/ 285 w 650"/>
                  <a:gd name="T3" fmla="*/ 30 h 45"/>
                  <a:gd name="T4" fmla="*/ 650 w 650"/>
                  <a:gd name="T5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50" h="45">
                    <a:moveTo>
                      <a:pt x="0" y="45"/>
                    </a:moveTo>
                    <a:cubicBezTo>
                      <a:pt x="47" y="43"/>
                      <a:pt x="177" y="37"/>
                      <a:pt x="285" y="30"/>
                    </a:cubicBezTo>
                    <a:cubicBezTo>
                      <a:pt x="393" y="23"/>
                      <a:pt x="574" y="6"/>
                      <a:pt x="65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0" name="Freeform 16"/>
              <p:cNvSpPr>
                <a:spLocks/>
              </p:cNvSpPr>
              <p:nvPr/>
            </p:nvSpPr>
            <p:spPr bwMode="auto">
              <a:xfrm>
                <a:off x="2607" y="1528"/>
                <a:ext cx="181" cy="209"/>
              </a:xfrm>
              <a:custGeom>
                <a:avLst/>
                <a:gdLst>
                  <a:gd name="T0" fmla="*/ 0 w 453"/>
                  <a:gd name="T1" fmla="*/ 0 h 523"/>
                  <a:gd name="T2" fmla="*/ 453 w 453"/>
                  <a:gd name="T3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523">
                    <a:moveTo>
                      <a:pt x="0" y="0"/>
                    </a:moveTo>
                    <a:lnTo>
                      <a:pt x="453" y="52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1" name="Freeform 17"/>
              <p:cNvSpPr>
                <a:spLocks/>
              </p:cNvSpPr>
              <p:nvPr/>
            </p:nvSpPr>
            <p:spPr bwMode="auto">
              <a:xfrm>
                <a:off x="2607" y="1528"/>
                <a:ext cx="541" cy="125"/>
              </a:xfrm>
              <a:custGeom>
                <a:avLst/>
                <a:gdLst>
                  <a:gd name="T0" fmla="*/ 0 w 1353"/>
                  <a:gd name="T1" fmla="*/ 0 h 313"/>
                  <a:gd name="T2" fmla="*/ 1353 w 1353"/>
                  <a:gd name="T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353" h="313">
                    <a:moveTo>
                      <a:pt x="0" y="0"/>
                    </a:moveTo>
                    <a:lnTo>
                      <a:pt x="1353" y="313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42" name="Object 18"/>
              <p:cNvGraphicFramePr>
                <a:graphicFrameLocks noChangeAspect="1"/>
              </p:cNvGraphicFramePr>
              <p:nvPr/>
            </p:nvGraphicFramePr>
            <p:xfrm>
              <a:off x="1895" y="1936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3" name="Equation" r:id="rId7" imgW="215713" imgH="203024" progId="Equation.DSMT4">
                      <p:embed/>
                    </p:oleObj>
                  </mc:Choice>
                  <mc:Fallback>
                    <p:oleObj name="Equation" r:id="rId7" imgW="215713" imgH="203024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5" y="1936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43" name="Line 19"/>
              <p:cNvSpPr>
                <a:spLocks noChangeShapeType="1"/>
              </p:cNvSpPr>
              <p:nvPr/>
            </p:nvSpPr>
            <p:spPr bwMode="auto">
              <a:xfrm flipH="1">
                <a:off x="1809" y="1528"/>
                <a:ext cx="798" cy="4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44" name="Object 20"/>
              <p:cNvGraphicFramePr>
                <a:graphicFrameLocks noChangeAspect="1"/>
              </p:cNvGraphicFramePr>
              <p:nvPr/>
            </p:nvGraphicFramePr>
            <p:xfrm>
              <a:off x="3701" y="1550"/>
              <a:ext cx="109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4" name="Equation" r:id="rId9" imgW="190417" imgH="241195" progId="Equation.DSMT4">
                      <p:embed/>
                    </p:oleObj>
                  </mc:Choice>
                  <mc:Fallback>
                    <p:oleObj name="Equation" r:id="rId9" imgW="190417" imgH="241195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" y="1550"/>
                            <a:ext cx="109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45" name="Line 21"/>
              <p:cNvSpPr>
                <a:spLocks noChangeShapeType="1"/>
              </p:cNvSpPr>
              <p:nvPr/>
            </p:nvSpPr>
            <p:spPr bwMode="auto">
              <a:xfrm>
                <a:off x="2607" y="1528"/>
                <a:ext cx="12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6" name="Freeform 22"/>
              <p:cNvSpPr>
                <a:spLocks/>
              </p:cNvSpPr>
              <p:nvPr/>
            </p:nvSpPr>
            <p:spPr bwMode="auto">
              <a:xfrm>
                <a:off x="2620" y="705"/>
                <a:ext cx="524" cy="942"/>
              </a:xfrm>
              <a:custGeom>
                <a:avLst/>
                <a:gdLst>
                  <a:gd name="T0" fmla="*/ 0 w 1310"/>
                  <a:gd name="T1" fmla="*/ 0 h 2355"/>
                  <a:gd name="T2" fmla="*/ 960 w 1310"/>
                  <a:gd name="T3" fmla="*/ 1005 h 2355"/>
                  <a:gd name="T4" fmla="*/ 1310 w 1310"/>
                  <a:gd name="T5" fmla="*/ 2355 h 2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10" h="2355">
                    <a:moveTo>
                      <a:pt x="0" y="0"/>
                    </a:moveTo>
                    <a:cubicBezTo>
                      <a:pt x="158" y="167"/>
                      <a:pt x="742" y="613"/>
                      <a:pt x="960" y="1005"/>
                    </a:cubicBezTo>
                    <a:cubicBezTo>
                      <a:pt x="1200" y="1440"/>
                      <a:pt x="1237" y="2074"/>
                      <a:pt x="1310" y="2355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7" name="Freeform 23"/>
              <p:cNvSpPr>
                <a:spLocks/>
              </p:cNvSpPr>
              <p:nvPr/>
            </p:nvSpPr>
            <p:spPr bwMode="auto">
              <a:xfrm>
                <a:off x="2614" y="705"/>
                <a:ext cx="182" cy="1032"/>
              </a:xfrm>
              <a:custGeom>
                <a:avLst/>
                <a:gdLst>
                  <a:gd name="T0" fmla="*/ 0 w 455"/>
                  <a:gd name="T1" fmla="*/ 0 h 2580"/>
                  <a:gd name="T2" fmla="*/ 375 w 455"/>
                  <a:gd name="T3" fmla="*/ 1380 h 2580"/>
                  <a:gd name="T4" fmla="*/ 435 w 455"/>
                  <a:gd name="T5" fmla="*/ 2580 h 2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5" h="2580">
                    <a:moveTo>
                      <a:pt x="0" y="0"/>
                    </a:moveTo>
                    <a:cubicBezTo>
                      <a:pt x="62" y="230"/>
                      <a:pt x="303" y="950"/>
                      <a:pt x="375" y="1380"/>
                    </a:cubicBezTo>
                    <a:cubicBezTo>
                      <a:pt x="455" y="1872"/>
                      <a:pt x="422" y="2330"/>
                      <a:pt x="435" y="2580"/>
                    </a:cubicBez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48" name="Object 24"/>
              <p:cNvGraphicFramePr>
                <a:graphicFrameLocks noChangeAspect="1"/>
              </p:cNvGraphicFramePr>
              <p:nvPr/>
            </p:nvGraphicFramePr>
            <p:xfrm>
              <a:off x="2457" y="1638"/>
              <a:ext cx="110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5" name="Equation" r:id="rId11" imgW="152334" imgH="190417" progId="Equation.DSMT4">
                      <p:embed/>
                    </p:oleObj>
                  </mc:Choice>
                  <mc:Fallback>
                    <p:oleObj name="Equation" r:id="rId11" imgW="152334" imgH="190417" progId="Equation.DSMT4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7" y="1638"/>
                            <a:ext cx="110" cy="1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49" name="Object 25"/>
              <p:cNvGraphicFramePr>
                <a:graphicFrameLocks noChangeAspect="1"/>
              </p:cNvGraphicFramePr>
              <p:nvPr/>
            </p:nvGraphicFramePr>
            <p:xfrm>
              <a:off x="2790" y="1598"/>
              <a:ext cx="136" cy="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6" name="Equation" r:id="rId13" imgW="304536" imgH="203024" progId="Equation.DSMT4">
                      <p:embed/>
                    </p:oleObj>
                  </mc:Choice>
                  <mc:Fallback>
                    <p:oleObj name="Equation" r:id="rId13" imgW="304536" imgH="203024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1598"/>
                            <a:ext cx="136" cy="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50" name="Line 26"/>
              <p:cNvSpPr>
                <a:spLocks noChangeShapeType="1"/>
              </p:cNvSpPr>
              <p:nvPr/>
            </p:nvSpPr>
            <p:spPr bwMode="auto">
              <a:xfrm flipV="1">
                <a:off x="2614" y="887"/>
                <a:ext cx="243" cy="6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1" name="Freeform 27"/>
              <p:cNvSpPr>
                <a:spLocks/>
              </p:cNvSpPr>
              <p:nvPr/>
            </p:nvSpPr>
            <p:spPr bwMode="auto">
              <a:xfrm>
                <a:off x="2620" y="747"/>
                <a:ext cx="492" cy="781"/>
              </a:xfrm>
              <a:custGeom>
                <a:avLst/>
                <a:gdLst>
                  <a:gd name="T0" fmla="*/ 0 w 1230"/>
                  <a:gd name="T1" fmla="*/ 1953 h 1953"/>
                  <a:gd name="T2" fmla="*/ 1230 w 1230"/>
                  <a:gd name="T3" fmla="*/ 0 h 1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230" h="1953">
                    <a:moveTo>
                      <a:pt x="0" y="1953"/>
                    </a:moveTo>
                    <a:lnTo>
                      <a:pt x="123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2" name="Freeform 28"/>
              <p:cNvSpPr>
                <a:spLocks/>
              </p:cNvSpPr>
              <p:nvPr/>
            </p:nvSpPr>
            <p:spPr bwMode="auto">
              <a:xfrm>
                <a:off x="2752" y="758"/>
                <a:ext cx="573" cy="611"/>
              </a:xfrm>
              <a:custGeom>
                <a:avLst/>
                <a:gdLst>
                  <a:gd name="T0" fmla="*/ 871 w 1433"/>
                  <a:gd name="T1" fmla="*/ 0 h 1527"/>
                  <a:gd name="T2" fmla="*/ 286 w 1433"/>
                  <a:gd name="T3" fmla="*/ 302 h 1527"/>
                  <a:gd name="T4" fmla="*/ 0 w 1433"/>
                  <a:gd name="T5" fmla="*/ 1034 h 1527"/>
                  <a:gd name="T6" fmla="*/ 91 w 1433"/>
                  <a:gd name="T7" fmla="*/ 1527 h 1527"/>
                  <a:gd name="T8" fmla="*/ 789 w 1433"/>
                  <a:gd name="T9" fmla="*/ 1127 h 1527"/>
                  <a:gd name="T10" fmla="*/ 1433 w 1433"/>
                  <a:gd name="T11" fmla="*/ 672 h 1527"/>
                  <a:gd name="T12" fmla="*/ 1156 w 1433"/>
                  <a:gd name="T13" fmla="*/ 285 h 1527"/>
                  <a:gd name="T14" fmla="*/ 871 w 1433"/>
                  <a:gd name="T15" fmla="*/ 0 h 1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33" h="1527">
                    <a:moveTo>
                      <a:pt x="871" y="0"/>
                    </a:moveTo>
                    <a:lnTo>
                      <a:pt x="286" y="302"/>
                    </a:lnTo>
                    <a:lnTo>
                      <a:pt x="0" y="1034"/>
                    </a:lnTo>
                    <a:lnTo>
                      <a:pt x="91" y="1527"/>
                    </a:lnTo>
                    <a:lnTo>
                      <a:pt x="789" y="1127"/>
                    </a:lnTo>
                    <a:lnTo>
                      <a:pt x="1433" y="672"/>
                    </a:lnTo>
                    <a:lnTo>
                      <a:pt x="1156" y="285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rgbClr val="99CCFF">
                  <a:alpha val="8800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3" name="Freeform 29"/>
              <p:cNvSpPr>
                <a:spLocks/>
              </p:cNvSpPr>
              <p:nvPr/>
            </p:nvSpPr>
            <p:spPr bwMode="auto">
              <a:xfrm>
                <a:off x="2788" y="1217"/>
                <a:ext cx="270" cy="148"/>
              </a:xfrm>
              <a:custGeom>
                <a:avLst/>
                <a:gdLst>
                  <a:gd name="T0" fmla="*/ 0 w 676"/>
                  <a:gd name="T1" fmla="*/ 369 h 369"/>
                  <a:gd name="T2" fmla="*/ 676 w 676"/>
                  <a:gd name="T3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76" h="369">
                    <a:moveTo>
                      <a:pt x="0" y="369"/>
                    </a:moveTo>
                    <a:lnTo>
                      <a:pt x="676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4" name="Line 30"/>
              <p:cNvSpPr>
                <a:spLocks noChangeShapeType="1"/>
              </p:cNvSpPr>
              <p:nvPr/>
            </p:nvSpPr>
            <p:spPr bwMode="auto">
              <a:xfrm>
                <a:off x="2613" y="1260"/>
                <a:ext cx="69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5" name="Freeform 31"/>
              <p:cNvSpPr>
                <a:spLocks/>
              </p:cNvSpPr>
              <p:nvPr/>
            </p:nvSpPr>
            <p:spPr bwMode="auto">
              <a:xfrm>
                <a:off x="2689" y="1314"/>
                <a:ext cx="73" cy="64"/>
              </a:xfrm>
              <a:custGeom>
                <a:avLst/>
                <a:gdLst>
                  <a:gd name="T0" fmla="*/ 0 w 166"/>
                  <a:gd name="T1" fmla="*/ 0 h 216"/>
                  <a:gd name="T2" fmla="*/ 166 w 166"/>
                  <a:gd name="T3" fmla="*/ 216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6" h="216">
                    <a:moveTo>
                      <a:pt x="0" y="0"/>
                    </a:moveTo>
                    <a:lnTo>
                      <a:pt x="166" y="216"/>
                    </a:ln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56" name="Object 32"/>
              <p:cNvGraphicFramePr>
                <a:graphicFrameLocks noChangeAspect="1"/>
              </p:cNvGraphicFramePr>
              <p:nvPr/>
            </p:nvGraphicFramePr>
            <p:xfrm>
              <a:off x="2613" y="1145"/>
              <a:ext cx="119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7" name="Equation" r:id="rId15" imgW="164814" imgH="177492" progId="Equation.DSMT4">
                      <p:embed/>
                    </p:oleObj>
                  </mc:Choice>
                  <mc:Fallback>
                    <p:oleObj name="Equation" r:id="rId15" imgW="164814" imgH="177492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3" y="1145"/>
                            <a:ext cx="119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57" name="Object 33"/>
              <p:cNvGraphicFramePr>
                <a:graphicFrameLocks noChangeAspect="1"/>
              </p:cNvGraphicFramePr>
              <p:nvPr/>
            </p:nvGraphicFramePr>
            <p:xfrm>
              <a:off x="2391" y="1304"/>
              <a:ext cx="144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8" name="Equation" r:id="rId17" imgW="279279" imgH="215806" progId="Equation.DSMT4">
                      <p:embed/>
                    </p:oleObj>
                  </mc:Choice>
                  <mc:Fallback>
                    <p:oleObj name="Equation" r:id="rId17" imgW="279279" imgH="215806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91" y="1304"/>
                            <a:ext cx="144" cy="1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58" name="Line 34"/>
              <p:cNvSpPr>
                <a:spLocks noChangeShapeType="1"/>
              </p:cNvSpPr>
              <p:nvPr/>
            </p:nvSpPr>
            <p:spPr bwMode="auto">
              <a:xfrm>
                <a:off x="2556" y="1356"/>
                <a:ext cx="142" cy="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59" name="Object 35"/>
              <p:cNvGraphicFramePr>
                <a:graphicFrameLocks noChangeAspect="1"/>
              </p:cNvGraphicFramePr>
              <p:nvPr/>
            </p:nvGraphicFramePr>
            <p:xfrm>
              <a:off x="3112" y="1202"/>
              <a:ext cx="95" cy="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69" name="Equation" r:id="rId19" imgW="164814" imgH="177492" progId="Equation.DSMT4">
                      <p:embed/>
                    </p:oleObj>
                  </mc:Choice>
                  <mc:Fallback>
                    <p:oleObj name="Equation" r:id="rId19" imgW="164814" imgH="177492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2" y="1202"/>
                            <a:ext cx="95" cy="1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460" name="Object 36"/>
              <p:cNvGraphicFramePr>
                <a:graphicFrameLocks noChangeAspect="1"/>
              </p:cNvGraphicFramePr>
              <p:nvPr/>
            </p:nvGraphicFramePr>
            <p:xfrm>
              <a:off x="3323" y="969"/>
              <a:ext cx="387" cy="1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70" name="Equation" r:id="rId21" imgW="672808" imgH="228501" progId="Equation.DSMT4">
                      <p:embed/>
                    </p:oleObj>
                  </mc:Choice>
                  <mc:Fallback>
                    <p:oleObj name="Equation" r:id="rId21" imgW="672808" imgH="228501" progId="Equation.DSMT4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3" y="969"/>
                            <a:ext cx="387" cy="1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461" name="Line 37"/>
              <p:cNvSpPr>
                <a:spLocks noChangeShapeType="1"/>
              </p:cNvSpPr>
              <p:nvPr/>
            </p:nvSpPr>
            <p:spPr bwMode="auto">
              <a:xfrm>
                <a:off x="2613" y="1035"/>
                <a:ext cx="130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62" name="Freeform 38"/>
              <p:cNvSpPr>
                <a:spLocks/>
              </p:cNvSpPr>
              <p:nvPr/>
            </p:nvSpPr>
            <p:spPr bwMode="auto">
              <a:xfrm>
                <a:off x="2605" y="1035"/>
                <a:ext cx="699" cy="493"/>
              </a:xfrm>
              <a:custGeom>
                <a:avLst/>
                <a:gdLst>
                  <a:gd name="T0" fmla="*/ 0 w 1747"/>
                  <a:gd name="T1" fmla="*/ 1233 h 1233"/>
                  <a:gd name="T2" fmla="*/ 1747 w 1747"/>
                  <a:gd name="T3" fmla="*/ 0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747" h="1233">
                    <a:moveTo>
                      <a:pt x="0" y="1233"/>
                    </a:moveTo>
                    <a:lnTo>
                      <a:pt x="1747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63" name="Freeform 39"/>
              <p:cNvSpPr>
                <a:spLocks/>
              </p:cNvSpPr>
              <p:nvPr/>
            </p:nvSpPr>
            <p:spPr bwMode="auto">
              <a:xfrm>
                <a:off x="2852" y="758"/>
                <a:ext cx="459" cy="420"/>
              </a:xfrm>
              <a:custGeom>
                <a:avLst/>
                <a:gdLst>
                  <a:gd name="T0" fmla="*/ 637 w 1147"/>
                  <a:gd name="T1" fmla="*/ 0 h 1050"/>
                  <a:gd name="T2" fmla="*/ 1147 w 1147"/>
                  <a:gd name="T3" fmla="*/ 705 h 1050"/>
                  <a:gd name="T4" fmla="*/ 360 w 1147"/>
                  <a:gd name="T5" fmla="*/ 1050 h 1050"/>
                  <a:gd name="T6" fmla="*/ 0 w 1147"/>
                  <a:gd name="T7" fmla="*/ 335 h 1050"/>
                  <a:gd name="T8" fmla="*/ 637 w 1147"/>
                  <a:gd name="T9" fmla="*/ 0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7" h="1050">
                    <a:moveTo>
                      <a:pt x="637" y="0"/>
                    </a:moveTo>
                    <a:cubicBezTo>
                      <a:pt x="862" y="270"/>
                      <a:pt x="997" y="300"/>
                      <a:pt x="1147" y="705"/>
                    </a:cubicBezTo>
                    <a:cubicBezTo>
                      <a:pt x="600" y="915"/>
                      <a:pt x="652" y="945"/>
                      <a:pt x="360" y="1050"/>
                    </a:cubicBezTo>
                    <a:cubicBezTo>
                      <a:pt x="285" y="795"/>
                      <a:pt x="157" y="465"/>
                      <a:pt x="0" y="335"/>
                    </a:cubicBezTo>
                    <a:cubicBezTo>
                      <a:pt x="262" y="150"/>
                      <a:pt x="637" y="0"/>
                      <a:pt x="637" y="0"/>
                    </a:cubicBezTo>
                    <a:close/>
                  </a:path>
                </a:pathLst>
              </a:custGeom>
              <a:solidFill>
                <a:srgbClr val="FFFFFF">
                  <a:alpha val="52000"/>
                </a:srgb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64" name="Freeform 40"/>
              <p:cNvSpPr>
                <a:spLocks/>
              </p:cNvSpPr>
              <p:nvPr/>
            </p:nvSpPr>
            <p:spPr bwMode="auto">
              <a:xfrm>
                <a:off x="2613" y="1167"/>
                <a:ext cx="397" cy="361"/>
              </a:xfrm>
              <a:custGeom>
                <a:avLst/>
                <a:gdLst>
                  <a:gd name="T0" fmla="*/ 0 w 993"/>
                  <a:gd name="T1" fmla="*/ 902 h 902"/>
                  <a:gd name="T2" fmla="*/ 993 w 993"/>
                  <a:gd name="T3" fmla="*/ 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93" h="902">
                    <a:moveTo>
                      <a:pt x="0" y="902"/>
                    </a:moveTo>
                    <a:lnTo>
                      <a:pt x="993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65" name="Line 41"/>
              <p:cNvSpPr>
                <a:spLocks noChangeShapeType="1"/>
              </p:cNvSpPr>
              <p:nvPr/>
            </p:nvSpPr>
            <p:spPr bwMode="auto">
              <a:xfrm flipV="1">
                <a:off x="2607" y="391"/>
                <a:ext cx="0" cy="11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3466" name="Object 42"/>
              <p:cNvGraphicFramePr>
                <a:graphicFrameLocks noChangeAspect="1"/>
              </p:cNvGraphicFramePr>
              <p:nvPr/>
            </p:nvGraphicFramePr>
            <p:xfrm>
              <a:off x="2467" y="1429"/>
              <a:ext cx="125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71" name="Equation" r:id="rId23" imgW="291847" imgH="317225" progId="Equation.DSMT4">
                      <p:embed/>
                    </p:oleObj>
                  </mc:Choice>
                  <mc:Fallback>
                    <p:oleObj name="Equation" r:id="rId23" imgW="291847" imgH="317225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7" y="1429"/>
                            <a:ext cx="125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346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103029"/>
              </p:ext>
            </p:extLst>
          </p:nvPr>
        </p:nvGraphicFramePr>
        <p:xfrm>
          <a:off x="719826" y="3753036"/>
          <a:ext cx="7632848" cy="138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2" name="Equation" r:id="rId25" imgW="9080280" imgH="1562040" progId="Equation.DSMT4">
                  <p:embed/>
                </p:oleObj>
              </mc:Choice>
              <mc:Fallback>
                <p:oleObj name="Equation" r:id="rId25" imgW="9080280" imgH="15620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26" y="3753036"/>
                        <a:ext cx="7632848" cy="138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14" name="Object 90"/>
          <p:cNvGraphicFramePr>
            <a:graphicFrameLocks noChangeAspect="1"/>
          </p:cNvGraphicFramePr>
          <p:nvPr/>
        </p:nvGraphicFramePr>
        <p:xfrm>
          <a:off x="827584" y="5481228"/>
          <a:ext cx="424847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3" name="Equation" r:id="rId27" imgW="4051080" imgH="457200" progId="Equation.DSMT4">
                  <p:embed/>
                </p:oleObj>
              </mc:Choice>
              <mc:Fallback>
                <p:oleObj name="Equation" r:id="rId27" imgW="4051080" imgH="4572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81228"/>
                        <a:ext cx="424847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0" y="6057292"/>
            <a:ext cx="9072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其中     </a:t>
            </a:r>
            <a:r>
              <a:rPr lang="en-US" altLang="zh-CN" i="1" dirty="0"/>
              <a:t>           </a:t>
            </a:r>
            <a:r>
              <a:rPr lang="zh-CN" altLang="en-US" dirty="0"/>
              <a:t>为球面坐标下的面积微元</a:t>
            </a:r>
            <a:r>
              <a:rPr lang="en-US" altLang="zh-CN" dirty="0"/>
              <a:t>,</a:t>
            </a:r>
            <a:r>
              <a:rPr lang="zh-CN" altLang="en-US" dirty="0"/>
              <a:t>见下节</a:t>
            </a:r>
            <a:r>
              <a:rPr lang="en-US" altLang="zh-CN" dirty="0"/>
              <a:t>.</a:t>
            </a:r>
            <a:r>
              <a:rPr lang="zh-CN" altLang="en-US" dirty="0"/>
              <a:t>   </a:t>
            </a:r>
          </a:p>
        </p:txBody>
      </p:sp>
      <p:graphicFrame>
        <p:nvGraphicFramePr>
          <p:cNvPr id="103515" name="Object 91"/>
          <p:cNvGraphicFramePr>
            <a:graphicFrameLocks noChangeAspect="1"/>
          </p:cNvGraphicFramePr>
          <p:nvPr/>
        </p:nvGraphicFramePr>
        <p:xfrm>
          <a:off x="863588" y="6129300"/>
          <a:ext cx="2811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4" name="Equation" r:id="rId29" imgW="2679480" imgH="457200" progId="Equation.DSMT4">
                  <p:embed/>
                </p:oleObj>
              </mc:Choice>
              <mc:Fallback>
                <p:oleObj name="Equation" r:id="rId29" imgW="2679480" imgH="4572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6129300"/>
                        <a:ext cx="2811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89572" y="774477"/>
                <a:ext cx="2880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</a:rPr>
                  <a:t>投影的平面倾斜角为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.</a:t>
                </a:r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572" y="774477"/>
                <a:ext cx="2880320" cy="400110"/>
              </a:xfrm>
              <a:prstGeom prst="rect">
                <a:avLst/>
              </a:prstGeom>
              <a:blipFill rotWithShape="1">
                <a:blip r:embed="rId31"/>
                <a:stretch>
                  <a:fillRect l="-636" t="-10606" r="-63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364088" y="315654"/>
                <a:ext cx="3295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</a:rPr>
                  <a:t>向径长为</a:t>
                </a:r>
                <a:r>
                  <a:rPr lang="en-US" altLang="zh-CN" sz="2000" i="1" dirty="0">
                    <a:solidFill>
                      <a:srgbClr val="0000FF"/>
                    </a:solidFill>
                  </a:rPr>
                  <a:t>r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，倾斜</a:t>
                </a:r>
                <a:r>
                  <a:rPr lang="en-US" altLang="zh-CN" sz="2000">
                    <a:solidFill>
                      <a:srgbClr val="0000FF"/>
                    </a:solidFill>
                  </a:rPr>
                  <a:t>`</a:t>
                </a:r>
                <a:r>
                  <a:rPr lang="zh-CN" altLang="en-US" sz="2000">
                    <a:solidFill>
                      <a:srgbClr val="0000FF"/>
                    </a:solidFill>
                  </a:rPr>
                  <a:t>角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𝝋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</m:oMath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15654"/>
                <a:ext cx="3295756" cy="400110"/>
              </a:xfrm>
              <a:prstGeom prst="rect">
                <a:avLst/>
              </a:prstGeom>
              <a:blipFill>
                <a:blip r:embed="rId32"/>
                <a:stretch>
                  <a:fillRect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518693"/>
              </p:ext>
            </p:extLst>
          </p:nvPr>
        </p:nvGraphicFramePr>
        <p:xfrm>
          <a:off x="6019834" y="1527957"/>
          <a:ext cx="1819795" cy="115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5" name="Equation" r:id="rId33" imgW="2463480" imgH="1562040" progId="Equation.DSMT4">
                  <p:embed/>
                </p:oleObj>
              </mc:Choice>
              <mc:Fallback>
                <p:oleObj name="Equation" r:id="rId33" imgW="2463480" imgH="1562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34" y="1527957"/>
                        <a:ext cx="1819795" cy="1153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0" name="Group 30"/>
          <p:cNvGrpSpPr>
            <a:grpSpLocks/>
          </p:cNvGrpSpPr>
          <p:nvPr/>
        </p:nvGrpSpPr>
        <p:grpSpPr bwMode="auto">
          <a:xfrm>
            <a:off x="696913" y="493713"/>
            <a:ext cx="7778750" cy="519112"/>
            <a:chOff x="444" y="312"/>
            <a:chExt cx="4900" cy="327"/>
          </a:xfrm>
        </p:grpSpPr>
        <p:graphicFrame>
          <p:nvGraphicFramePr>
            <p:cNvPr id="102406" name="Object 6"/>
            <p:cNvGraphicFramePr>
              <a:graphicFrameLocks noChangeAspect="1"/>
            </p:cNvGraphicFramePr>
            <p:nvPr/>
          </p:nvGraphicFramePr>
          <p:xfrm>
            <a:off x="444" y="359"/>
            <a:ext cx="30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1" name="Equation" r:id="rId3" imgW="4902200" imgH="431800" progId="Equation.DSMT4">
                    <p:embed/>
                  </p:oleObj>
                </mc:Choice>
                <mc:Fallback>
                  <p:oleObj name="Equation" r:id="rId3" imgW="49022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" y="359"/>
                          <a:ext cx="308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3548" y="312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所以在球坐标变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575556" y="1180523"/>
            <a:ext cx="7939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换下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/>
              <a:t>按公式</a:t>
            </a:r>
            <a:r>
              <a:rPr lang="en-US" altLang="zh-CN" dirty="0">
                <a:latin typeface="Times New Roman" panose="02020603050405020304" pitchFamily="18" charset="0"/>
              </a:rPr>
              <a:t>(5), </a:t>
            </a:r>
            <a:r>
              <a:rPr lang="zh-CN" altLang="en-US" dirty="0"/>
              <a:t>三重积分的球坐标变换公式为   </a:t>
            </a:r>
          </a:p>
        </p:txBody>
      </p: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573088" y="2063750"/>
            <a:ext cx="7837488" cy="1870075"/>
            <a:chOff x="440" y="1185"/>
            <a:chExt cx="4937" cy="1178"/>
          </a:xfrm>
        </p:grpSpPr>
        <p:graphicFrame>
          <p:nvGraphicFramePr>
            <p:cNvPr id="102411" name="Object 11"/>
            <p:cNvGraphicFramePr>
              <a:graphicFrameLocks noChangeAspect="1"/>
            </p:cNvGraphicFramePr>
            <p:nvPr/>
          </p:nvGraphicFramePr>
          <p:xfrm>
            <a:off x="1927" y="1185"/>
            <a:ext cx="186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2" name="Equation" r:id="rId5" imgW="2959100" imgH="800100" progId="Equation.DSMT4">
                    <p:embed/>
                  </p:oleObj>
                </mc:Choice>
                <mc:Fallback>
                  <p:oleObj name="Equation" r:id="rId5" imgW="2959100" imgH="8001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185"/>
                          <a:ext cx="1866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3" name="Object 13"/>
            <p:cNvGraphicFramePr>
              <a:graphicFrameLocks noChangeAspect="1"/>
            </p:cNvGraphicFramePr>
            <p:nvPr/>
          </p:nvGraphicFramePr>
          <p:xfrm>
            <a:off x="440" y="1742"/>
            <a:ext cx="493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3" name="Equation" r:id="rId7" imgW="7988300" imgH="774700" progId="Equation.DSMT4">
                    <p:embed/>
                  </p:oleObj>
                </mc:Choice>
                <mc:Fallback>
                  <p:oleObj name="Equation" r:id="rId7" imgW="7988300" imgH="7747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1742"/>
                          <a:ext cx="4937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4" name="Object 14"/>
            <p:cNvGraphicFramePr>
              <a:graphicFrameLocks noChangeAspect="1"/>
            </p:cNvGraphicFramePr>
            <p:nvPr/>
          </p:nvGraphicFramePr>
          <p:xfrm>
            <a:off x="4626" y="2115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4" name="Equation" r:id="rId9" imgW="1167893" imgH="393529" progId="Equation.DSMT4">
                    <p:embed/>
                  </p:oleObj>
                </mc:Choice>
                <mc:Fallback>
                  <p:oleObj name="Equation" r:id="rId9" imgW="1167893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2115"/>
                          <a:ext cx="7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573088" y="3933825"/>
            <a:ext cx="7304087" cy="519113"/>
            <a:chOff x="361" y="2478"/>
            <a:chExt cx="4601" cy="327"/>
          </a:xfrm>
        </p:grpSpPr>
        <p:sp>
          <p:nvSpPr>
            <p:cNvPr id="102417" name="Rectangle 17"/>
            <p:cNvSpPr>
              <a:spLocks noChangeArrowheads="1"/>
            </p:cNvSpPr>
            <p:nvPr/>
          </p:nvSpPr>
          <p:spPr bwMode="auto">
            <a:xfrm>
              <a:off x="361" y="2478"/>
              <a:ext cx="1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这里的  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02418" name="Object 18"/>
            <p:cNvGraphicFramePr>
              <a:graphicFrameLocks noChangeAspect="1"/>
            </p:cNvGraphicFramePr>
            <p:nvPr/>
          </p:nvGraphicFramePr>
          <p:xfrm>
            <a:off x="1135" y="2564"/>
            <a:ext cx="24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5" name="Equation" r:id="rId11" imgW="380835" imgH="330057" progId="Equation.DSMT4">
                    <p:embed/>
                  </p:oleObj>
                </mc:Choice>
                <mc:Fallback>
                  <p:oleObj name="Equation" r:id="rId11" imgW="380835" imgH="330057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564"/>
                          <a:ext cx="24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9" name="Rectangle 19"/>
            <p:cNvSpPr>
              <a:spLocks noChangeArrowheads="1"/>
            </p:cNvSpPr>
            <p:nvPr/>
          </p:nvSpPr>
          <p:spPr bwMode="auto">
            <a:xfrm>
              <a:off x="1766" y="2478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在球坐标变换下的原象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32" name="Group 32"/>
          <p:cNvGrpSpPr>
            <a:grpSpLocks/>
          </p:cNvGrpSpPr>
          <p:nvPr/>
        </p:nvGrpSpPr>
        <p:grpSpPr bwMode="auto">
          <a:xfrm>
            <a:off x="692150" y="5272088"/>
            <a:ext cx="7886700" cy="519112"/>
            <a:chOff x="436" y="3321"/>
            <a:chExt cx="4968" cy="327"/>
          </a:xfrm>
        </p:grpSpPr>
        <p:graphicFrame>
          <p:nvGraphicFramePr>
            <p:cNvPr id="102422" name="Object 22"/>
            <p:cNvGraphicFramePr>
              <a:graphicFrameLocks noChangeAspect="1"/>
            </p:cNvGraphicFramePr>
            <p:nvPr/>
          </p:nvGraphicFramePr>
          <p:xfrm>
            <a:off x="436" y="3378"/>
            <a:ext cx="26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6" name="Equation" r:id="rId13" imgW="4216400" imgH="431800" progId="Equation.DSMT4">
                    <p:embed/>
                  </p:oleObj>
                </mc:Choice>
                <mc:Fallback>
                  <p:oleObj name="Equation" r:id="rId13" imgW="4216400" imgH="4318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3378"/>
                          <a:ext cx="265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5" name="Rectangle 25"/>
            <p:cNvSpPr>
              <a:spLocks noChangeArrowheads="1"/>
            </p:cNvSpPr>
            <p:nvPr/>
          </p:nvSpPr>
          <p:spPr bwMode="auto">
            <a:xfrm>
              <a:off x="3094" y="3321"/>
              <a:ext cx="2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但仍然可以证明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(6)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431" name="Group 31"/>
          <p:cNvGrpSpPr>
            <a:grpSpLocks/>
          </p:cNvGrpSpPr>
          <p:nvPr/>
        </p:nvGrpSpPr>
        <p:grpSpPr bwMode="auto">
          <a:xfrm>
            <a:off x="573088" y="4654550"/>
            <a:ext cx="7827962" cy="519113"/>
            <a:chOff x="361" y="2932"/>
            <a:chExt cx="4931" cy="327"/>
          </a:xfrm>
        </p:grpSpPr>
        <p:sp>
          <p:nvSpPr>
            <p:cNvPr id="102420" name="Rectangle 20"/>
            <p:cNvSpPr>
              <a:spLocks noChangeArrowheads="1"/>
            </p:cNvSpPr>
            <p:nvPr/>
          </p:nvSpPr>
          <p:spPr bwMode="auto">
            <a:xfrm>
              <a:off x="361" y="2932"/>
              <a:ext cx="45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类似地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/>
                <a:t>球坐标变换并不是一对一的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/>
                <a:t>并且当 </a:t>
              </a:r>
            </a:p>
          </p:txBody>
        </p:sp>
        <p:graphicFrame>
          <p:nvGraphicFramePr>
            <p:cNvPr id="102426" name="Object 26"/>
            <p:cNvGraphicFramePr>
              <a:graphicFrameLocks noChangeAspect="1"/>
            </p:cNvGraphicFramePr>
            <p:nvPr/>
          </p:nvGraphicFramePr>
          <p:xfrm>
            <a:off x="4780" y="2974"/>
            <a:ext cx="5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7" name="Equation" r:id="rId15" imgW="812447" imgH="368140" progId="Equation.DSMT4">
                    <p:embed/>
                  </p:oleObj>
                </mc:Choice>
                <mc:Fallback>
                  <p:oleObj name="Equation" r:id="rId15" imgW="812447" imgH="36814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0" y="2974"/>
                          <a:ext cx="51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577850" y="1181100"/>
            <a:ext cx="810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定义在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上的有界函数</a:t>
            </a:r>
            <a:r>
              <a:rPr lang="en-US" altLang="zh-CN"/>
              <a:t>.</a:t>
            </a:r>
            <a:r>
              <a:rPr lang="zh-CN" altLang="en-US"/>
              <a:t>现用若干个光滑曲面所组 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554038" y="1901825"/>
            <a:ext cx="803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成的曲面网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来分割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/>
              <a:t>它把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分成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个小区域</a:t>
            </a:r>
            <a:r>
              <a:rPr lang="en-US" altLang="zh-CN"/>
              <a:t>: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2916238" y="3500438"/>
          <a:ext cx="35353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5" name="Equation" r:id="rId3" imgW="3530600" imgH="647700" progId="Equation.DSMT4">
                  <p:embed/>
                </p:oleObj>
              </mc:Choice>
              <mc:Fallback>
                <p:oleObj name="Equation" r:id="rId3" imgW="3530600" imgH="647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3535362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684213" y="4367213"/>
          <a:ext cx="6096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6" name="Equation" r:id="rId5" imgW="6096000" imgH="444500" progId="Equation.DSMT4">
                  <p:embed/>
                </p:oleObj>
              </mc:Choice>
              <mc:Fallback>
                <p:oleObj name="Equation" r:id="rId5" imgW="6096000" imgH="444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7213"/>
                        <a:ext cx="60960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3225800" y="4953000"/>
          <a:ext cx="2759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7" name="Equation" r:id="rId7" imgW="2755900" imgH="927100" progId="Equation.DSMT4">
                  <p:embed/>
                </p:oleObj>
              </mc:Choice>
              <mc:Fallback>
                <p:oleObj name="Equation" r:id="rId7" imgW="2755900" imgH="927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953000"/>
                        <a:ext cx="27590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859513"/>
              </p:ext>
            </p:extLst>
          </p:nvPr>
        </p:nvGraphicFramePr>
        <p:xfrm>
          <a:off x="665163" y="2708275"/>
          <a:ext cx="782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28" name="Equation" r:id="rId9" imgW="7823200" imgH="444500" progId="Equation.DSMT4">
                  <p:embed/>
                </p:oleObj>
              </mc:Choice>
              <mc:Fallback>
                <p:oleObj name="Equation" r:id="rId9" imgW="7823200" imgH="4445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708275"/>
                        <a:ext cx="7823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26" name="Group 26"/>
          <p:cNvGrpSpPr>
            <a:grpSpLocks/>
          </p:cNvGrpSpPr>
          <p:nvPr/>
        </p:nvGrpSpPr>
        <p:grpSpPr bwMode="auto">
          <a:xfrm>
            <a:off x="593725" y="466725"/>
            <a:ext cx="7891463" cy="592138"/>
            <a:chOff x="404" y="300"/>
            <a:chExt cx="4971" cy="373"/>
          </a:xfrm>
        </p:grpSpPr>
        <p:sp>
          <p:nvSpPr>
            <p:cNvPr id="128003" name="Rectangle 3"/>
            <p:cNvSpPr>
              <a:spLocks noChangeArrowheads="1"/>
            </p:cNvSpPr>
            <p:nvPr/>
          </p:nvSpPr>
          <p:spPr bwMode="auto">
            <a:xfrm>
              <a:off x="404" y="34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8002" name="Object 2"/>
            <p:cNvGraphicFramePr>
              <a:graphicFrameLocks noChangeAspect="1"/>
            </p:cNvGraphicFramePr>
            <p:nvPr/>
          </p:nvGraphicFramePr>
          <p:xfrm>
            <a:off x="4027" y="372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29" name="Equation" r:id="rId11" imgW="1422400" imgH="393700" progId="Equation.DSMT4">
                    <p:embed/>
                  </p:oleObj>
                </mc:Choice>
                <mc:Fallback>
                  <p:oleObj name="Equation" r:id="rId11" imgW="14224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372"/>
                          <a:ext cx="8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04" name="Rectangle 4"/>
            <p:cNvSpPr>
              <a:spLocks noChangeArrowheads="1"/>
            </p:cNvSpPr>
            <p:nvPr/>
          </p:nvSpPr>
          <p:spPr bwMode="auto">
            <a:xfrm>
              <a:off x="1389" y="333"/>
              <a:ext cx="27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为一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可求体积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的有界区域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900" dirty="0"/>
                <a:t>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8023" name="Object 23"/>
            <p:cNvGraphicFramePr>
              <a:graphicFrameLocks noChangeAspect="1"/>
            </p:cNvGraphicFramePr>
            <p:nvPr/>
          </p:nvGraphicFramePr>
          <p:xfrm>
            <a:off x="727" y="367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0" name="Equation" r:id="rId13" imgW="1091726" imgH="393529" progId="Equation.DSMT4">
                    <p:embed/>
                  </p:oleObj>
                </mc:Choice>
                <mc:Fallback>
                  <p:oleObj name="Equation" r:id="rId13" imgW="1091726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367"/>
                          <a:ext cx="68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025" name="Rectangle 25"/>
            <p:cNvSpPr>
              <a:spLocks noChangeArrowheads="1"/>
            </p:cNvSpPr>
            <p:nvPr/>
          </p:nvSpPr>
          <p:spPr bwMode="auto">
            <a:xfrm>
              <a:off x="4921" y="30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581025" y="476250"/>
            <a:ext cx="1290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成立</a:t>
            </a:r>
            <a:r>
              <a:rPr lang="en-US" altLang="zh-CN">
                <a:latin typeface="Times New Roman" panose="02020603050405020304" pitchFamily="18" charset="0"/>
              </a:rPr>
              <a:t>.                           </a:t>
            </a:r>
          </a:p>
        </p:txBody>
      </p:sp>
      <p:grpSp>
        <p:nvGrpSpPr>
          <p:cNvPr id="101429" name="Group 53"/>
          <p:cNvGrpSpPr>
            <a:grpSpLocks/>
          </p:cNvGrpSpPr>
          <p:nvPr/>
        </p:nvGrpSpPr>
        <p:grpSpPr bwMode="auto">
          <a:xfrm>
            <a:off x="652463" y="1758950"/>
            <a:ext cx="7780337" cy="561975"/>
            <a:chOff x="411" y="1108"/>
            <a:chExt cx="4901" cy="354"/>
          </a:xfrm>
        </p:grpSpPr>
        <p:graphicFrame>
          <p:nvGraphicFramePr>
            <p:cNvPr id="101400" name="Object 24"/>
            <p:cNvGraphicFramePr>
              <a:graphicFrameLocks noChangeAspect="1"/>
            </p:cNvGraphicFramePr>
            <p:nvPr/>
          </p:nvGraphicFramePr>
          <p:xfrm>
            <a:off x="4904" y="1235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0" name="Equation" r:id="rId3" imgW="203112" imgH="228501" progId="Equation.DSMT4">
                    <p:embed/>
                  </p:oleObj>
                </mc:Choice>
                <mc:Fallback>
                  <p:oleObj name="Equation" r:id="rId3" imgW="203112" imgH="228501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4" y="1235"/>
                          <a:ext cx="12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1428" name="Group 52"/>
            <p:cNvGrpSpPr>
              <a:grpSpLocks/>
            </p:cNvGrpSpPr>
            <p:nvPr/>
          </p:nvGrpSpPr>
          <p:grpSpPr bwMode="auto">
            <a:xfrm>
              <a:off x="411" y="1108"/>
              <a:ext cx="4661" cy="345"/>
              <a:chOff x="411" y="1108"/>
              <a:chExt cx="4661" cy="345"/>
            </a:xfrm>
          </p:grpSpPr>
          <p:graphicFrame>
            <p:nvGraphicFramePr>
              <p:cNvPr id="101401" name="Object 25"/>
              <p:cNvGraphicFramePr>
                <a:graphicFrameLocks noChangeAspect="1"/>
              </p:cNvGraphicFramePr>
              <p:nvPr/>
            </p:nvGraphicFramePr>
            <p:xfrm>
              <a:off x="411" y="1171"/>
              <a:ext cx="299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1761" name="Equation" r:id="rId5" imgW="4749800" imgH="444500" progId="Equation.DSMT4">
                      <p:embed/>
                    </p:oleObj>
                  </mc:Choice>
                  <mc:Fallback>
                    <p:oleObj name="Equation" r:id="rId5" imgW="4749800" imgH="444500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" y="1171"/>
                            <a:ext cx="299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3" name="Rectangle 27"/>
              <p:cNvSpPr>
                <a:spLocks noChangeArrowheads="1"/>
              </p:cNvSpPr>
              <p:nvPr/>
            </p:nvSpPr>
            <p:spPr bwMode="auto">
              <a:xfrm>
                <a:off x="3388" y="1108"/>
                <a:ext cx="16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直角坐标系中，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1404" name="Rectangle 28"/>
            <p:cNvSpPr>
              <a:spLocks noChangeArrowheads="1"/>
            </p:cNvSpPr>
            <p:nvPr/>
          </p:nvSpPr>
          <p:spPr bwMode="auto">
            <a:xfrm>
              <a:off x="4976" y="113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09" name="Group 33"/>
          <p:cNvGrpSpPr>
            <a:grpSpLocks/>
          </p:cNvGrpSpPr>
          <p:nvPr/>
        </p:nvGrpSpPr>
        <p:grpSpPr bwMode="auto">
          <a:xfrm>
            <a:off x="576263" y="2435225"/>
            <a:ext cx="7777162" cy="533400"/>
            <a:chOff x="431" y="3430"/>
            <a:chExt cx="4899" cy="336"/>
          </a:xfrm>
        </p:grpSpPr>
        <p:sp>
          <p:nvSpPr>
            <p:cNvPr id="101407" name="Rectangle 31"/>
            <p:cNvSpPr>
              <a:spLocks noChangeArrowheads="1"/>
            </p:cNvSpPr>
            <p:nvPr/>
          </p:nvSpPr>
          <p:spPr bwMode="auto">
            <a:xfrm>
              <a:off x="431" y="3430"/>
              <a:ext cx="2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常数是以原点为心的球面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1406" name="Object 30"/>
            <p:cNvGraphicFramePr>
              <a:graphicFrameLocks noChangeAspect="1"/>
            </p:cNvGraphicFramePr>
            <p:nvPr/>
          </p:nvGraphicFramePr>
          <p:xfrm>
            <a:off x="3107" y="3521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2" name="Equation" r:id="rId7" imgW="266469" imgH="304536" progId="Equation.DSMT4">
                    <p:embed/>
                  </p:oleObj>
                </mc:Choice>
                <mc:Fallback>
                  <p:oleObj name="Equation" r:id="rId7" imgW="266469" imgH="304536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521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8" name="Rectangle 32"/>
            <p:cNvSpPr>
              <a:spLocks noChangeArrowheads="1"/>
            </p:cNvSpPr>
            <p:nvPr/>
          </p:nvSpPr>
          <p:spPr bwMode="auto">
            <a:xfrm>
              <a:off x="3258" y="3439"/>
              <a:ext cx="2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常数是以原点为顶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10" name="Group 34"/>
          <p:cNvGrpSpPr>
            <a:grpSpLocks/>
          </p:cNvGrpSpPr>
          <p:nvPr/>
        </p:nvGrpSpPr>
        <p:grpSpPr bwMode="auto">
          <a:xfrm>
            <a:off x="576263" y="3068638"/>
            <a:ext cx="8027987" cy="549275"/>
            <a:chOff x="431" y="327"/>
            <a:chExt cx="5057" cy="346"/>
          </a:xfrm>
        </p:grpSpPr>
        <p:graphicFrame>
          <p:nvGraphicFramePr>
            <p:cNvPr id="101411" name="Object 35"/>
            <p:cNvGraphicFramePr>
              <a:graphicFrameLocks noChangeAspect="1"/>
            </p:cNvGraphicFramePr>
            <p:nvPr/>
          </p:nvGraphicFramePr>
          <p:xfrm>
            <a:off x="839" y="436"/>
            <a:ext cx="12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3" name="Equation" r:id="rId9" imgW="203024" imgH="253780" progId="Equation.DSMT4">
                    <p:embed/>
                  </p:oleObj>
                </mc:Choice>
                <mc:Fallback>
                  <p:oleObj name="Equation" r:id="rId9" imgW="203024" imgH="25378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436"/>
                          <a:ext cx="12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2" name="Object 36"/>
            <p:cNvGraphicFramePr>
              <a:graphicFrameLocks noChangeAspect="1"/>
            </p:cNvGraphicFramePr>
            <p:nvPr/>
          </p:nvGraphicFramePr>
          <p:xfrm>
            <a:off x="3116" y="409"/>
            <a:ext cx="15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4" name="Equation" r:id="rId11" imgW="241091" imgH="317225" progId="Equation.DSMT4">
                    <p:embed/>
                  </p:oleObj>
                </mc:Choice>
                <mc:Fallback>
                  <p:oleObj name="Equation" r:id="rId11" imgW="241091" imgH="317225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409"/>
                          <a:ext cx="15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13" name="Object 37"/>
            <p:cNvGraphicFramePr>
              <a:graphicFrameLocks noChangeAspect="1"/>
            </p:cNvGraphicFramePr>
            <p:nvPr/>
          </p:nvGraphicFramePr>
          <p:xfrm>
            <a:off x="4359" y="427"/>
            <a:ext cx="12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5" name="Equation" r:id="rId13" imgW="203024" imgH="253780" progId="Equation.DSMT4">
                    <p:embed/>
                  </p:oleObj>
                </mc:Choice>
                <mc:Fallback>
                  <p:oleObj name="Equation" r:id="rId13" imgW="203024" imgH="25378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427"/>
                          <a:ext cx="126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4" name="Rectangle 38"/>
            <p:cNvSpPr>
              <a:spLocks noChangeArrowheads="1"/>
            </p:cNvSpPr>
            <p:nvPr/>
          </p:nvSpPr>
          <p:spPr bwMode="auto">
            <a:xfrm>
              <a:off x="431" y="34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点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15" name="Rectangle 39"/>
            <p:cNvSpPr>
              <a:spLocks noChangeArrowheads="1"/>
            </p:cNvSpPr>
            <p:nvPr/>
          </p:nvSpPr>
          <p:spPr bwMode="auto">
            <a:xfrm>
              <a:off x="930" y="346"/>
              <a:ext cx="2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轴为中心轴的圆锥面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16" name="Rectangle 40"/>
            <p:cNvSpPr>
              <a:spLocks noChangeArrowheads="1"/>
            </p:cNvSpPr>
            <p:nvPr/>
          </p:nvSpPr>
          <p:spPr bwMode="auto">
            <a:xfrm>
              <a:off x="3243" y="346"/>
              <a:ext cx="1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常数是过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1417" name="Rectangle 41"/>
            <p:cNvSpPr>
              <a:spLocks noChangeArrowheads="1"/>
            </p:cNvSpPr>
            <p:nvPr/>
          </p:nvSpPr>
          <p:spPr bwMode="auto">
            <a:xfrm>
              <a:off x="4440" y="327"/>
              <a:ext cx="1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轴的半平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22" name="Group 46"/>
          <p:cNvGrpSpPr>
            <a:grpSpLocks/>
          </p:cNvGrpSpPr>
          <p:nvPr/>
        </p:nvGrpSpPr>
        <p:grpSpPr bwMode="auto">
          <a:xfrm>
            <a:off x="592138" y="3725863"/>
            <a:ext cx="5664200" cy="555625"/>
            <a:chOff x="373" y="2347"/>
            <a:chExt cx="3568" cy="350"/>
          </a:xfrm>
        </p:grpSpPr>
        <p:sp>
          <p:nvSpPr>
            <p:cNvPr id="101419" name="Rectangle 43"/>
            <p:cNvSpPr>
              <a:spLocks noChangeArrowheads="1"/>
            </p:cNvSpPr>
            <p:nvPr/>
          </p:nvSpPr>
          <p:spPr bwMode="auto">
            <a:xfrm>
              <a:off x="373" y="2370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面</a:t>
              </a:r>
              <a:r>
                <a:rPr lang="en-US" altLang="zh-CN"/>
                <a:t>.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在球坐标系下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当区域</a:t>
              </a:r>
            </a:p>
          </p:txBody>
        </p:sp>
        <p:graphicFrame>
          <p:nvGraphicFramePr>
            <p:cNvPr id="101420" name="Object 44"/>
            <p:cNvGraphicFramePr>
              <a:graphicFrameLocks noChangeAspect="1"/>
            </p:cNvGraphicFramePr>
            <p:nvPr/>
          </p:nvGraphicFramePr>
          <p:xfrm>
            <a:off x="2971" y="2428"/>
            <a:ext cx="2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6" name="Equation" r:id="rId15" imgW="368300" imgH="330200" progId="Equation.DSMT4">
                    <p:embed/>
                  </p:oleObj>
                </mc:Choice>
                <mc:Fallback>
                  <p:oleObj name="Equation" r:id="rId15" imgW="368300" imgH="3302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428"/>
                          <a:ext cx="234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21" name="Rectangle 45"/>
            <p:cNvSpPr>
              <a:spLocks noChangeArrowheads="1"/>
            </p:cNvSpPr>
            <p:nvPr/>
          </p:nvSpPr>
          <p:spPr bwMode="auto">
            <a:xfrm>
              <a:off x="3153" y="234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为集合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425" name="Group 49"/>
          <p:cNvGrpSpPr>
            <a:grpSpLocks/>
          </p:cNvGrpSpPr>
          <p:nvPr/>
        </p:nvGrpSpPr>
        <p:grpSpPr bwMode="auto">
          <a:xfrm>
            <a:off x="1135063" y="4506913"/>
            <a:ext cx="7096125" cy="1155700"/>
            <a:chOff x="715" y="2839"/>
            <a:chExt cx="4470" cy="728"/>
          </a:xfrm>
        </p:grpSpPr>
        <p:graphicFrame>
          <p:nvGraphicFramePr>
            <p:cNvPr id="101423" name="Object 47"/>
            <p:cNvGraphicFramePr>
              <a:graphicFrameLocks noChangeAspect="1"/>
            </p:cNvGraphicFramePr>
            <p:nvPr/>
          </p:nvGraphicFramePr>
          <p:xfrm>
            <a:off x="715" y="2839"/>
            <a:ext cx="327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7" name="Equation" r:id="rId17" imgW="5207000" imgH="508000" progId="Equation.DSMT4">
                    <p:embed/>
                  </p:oleObj>
                </mc:Choice>
                <mc:Fallback>
                  <p:oleObj name="Equation" r:id="rId17" imgW="5207000" imgH="5080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839"/>
                          <a:ext cx="327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24" name="Object 48"/>
            <p:cNvGraphicFramePr>
              <a:graphicFrameLocks noChangeAspect="1"/>
            </p:cNvGraphicFramePr>
            <p:nvPr/>
          </p:nvGraphicFramePr>
          <p:xfrm>
            <a:off x="2457" y="3247"/>
            <a:ext cx="27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8" name="Equation" r:id="rId19" imgW="4330700" imgH="508000" progId="Equation.DSMT4">
                    <p:embed/>
                  </p:oleObj>
                </mc:Choice>
                <mc:Fallback>
                  <p:oleObj name="Equation" r:id="rId19" imgW="4330700" imgH="5080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3247"/>
                          <a:ext cx="272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27" name="Group 51"/>
          <p:cNvGrpSpPr>
            <a:grpSpLocks/>
          </p:cNvGrpSpPr>
          <p:nvPr/>
        </p:nvGrpSpPr>
        <p:grpSpPr bwMode="auto">
          <a:xfrm>
            <a:off x="611188" y="1139825"/>
            <a:ext cx="7848600" cy="519113"/>
            <a:chOff x="385" y="718"/>
            <a:chExt cx="4944" cy="327"/>
          </a:xfrm>
        </p:grpSpPr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385" y="718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在球坐标系中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1426" name="Object 50"/>
            <p:cNvGraphicFramePr>
              <a:graphicFrameLocks noChangeAspect="1"/>
            </p:cNvGraphicFramePr>
            <p:nvPr/>
          </p:nvGraphicFramePr>
          <p:xfrm>
            <a:off x="2185" y="749"/>
            <a:ext cx="314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769" name="Equation" r:id="rId21" imgW="4991100" imgH="419100" progId="Equation.DSMT4">
                    <p:embed/>
                  </p:oleObj>
                </mc:Choice>
                <mc:Fallback>
                  <p:oleObj name="Equation" r:id="rId21" imgW="4991100" imgH="4191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749"/>
                          <a:ext cx="314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576263" y="530225"/>
            <a:ext cx="3992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时</a:t>
            </a:r>
            <a:r>
              <a:rPr lang="en-US" altLang="zh-CN">
                <a:latin typeface="Times New Roman" panose="02020603050405020304" pitchFamily="18" charset="0"/>
              </a:rPr>
              <a:t>, (7)</a:t>
            </a:r>
            <a:r>
              <a:rPr lang="zh-CN" altLang="en-US"/>
              <a:t>式可化为累次积分</a:t>
            </a:r>
          </a:p>
        </p:txBody>
      </p:sp>
      <p:grpSp>
        <p:nvGrpSpPr>
          <p:cNvPr id="100386" name="Group 34"/>
          <p:cNvGrpSpPr>
            <a:grpSpLocks/>
          </p:cNvGrpSpPr>
          <p:nvPr/>
        </p:nvGrpSpPr>
        <p:grpSpPr bwMode="auto">
          <a:xfrm>
            <a:off x="433476" y="1196752"/>
            <a:ext cx="8279560" cy="2211388"/>
            <a:chOff x="963" y="810"/>
            <a:chExt cx="4001" cy="1393"/>
          </a:xfrm>
        </p:grpSpPr>
        <p:graphicFrame>
          <p:nvGraphicFramePr>
            <p:cNvPr id="10036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821431"/>
                </p:ext>
              </p:extLst>
            </p:nvPr>
          </p:nvGraphicFramePr>
          <p:xfrm>
            <a:off x="963" y="810"/>
            <a:ext cx="1599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2" name="Equation" r:id="rId3" imgW="3238200" imgH="799920" progId="Equation.DSMT4">
                    <p:embed/>
                  </p:oleObj>
                </mc:Choice>
                <mc:Fallback>
                  <p:oleObj name="Equation" r:id="rId3" imgW="3238200" imgH="79992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810"/>
                          <a:ext cx="1599" cy="5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884309"/>
                </p:ext>
              </p:extLst>
            </p:nvPr>
          </p:nvGraphicFramePr>
          <p:xfrm>
            <a:off x="980" y="1422"/>
            <a:ext cx="354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3" name="Equation" r:id="rId5" imgW="7556400" imgH="723600" progId="Equation.DSMT4">
                    <p:embed/>
                  </p:oleObj>
                </mc:Choice>
                <mc:Fallback>
                  <p:oleObj name="Equation" r:id="rId5" imgW="7556400" imgH="7236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422"/>
                          <a:ext cx="3543" cy="4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978563"/>
                </p:ext>
              </p:extLst>
            </p:nvPr>
          </p:nvGraphicFramePr>
          <p:xfrm>
            <a:off x="3346" y="1933"/>
            <a:ext cx="16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4" name="Equation" r:id="rId7" imgW="3276360" imgH="431640" progId="Equation.DSMT4">
                    <p:embed/>
                  </p:oleObj>
                </mc:Choice>
                <mc:Fallback>
                  <p:oleObj name="Equation" r:id="rId7" imgW="3276360" imgH="43164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1933"/>
                          <a:ext cx="1618" cy="27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592138" y="3822700"/>
            <a:ext cx="6611937" cy="581025"/>
            <a:chOff x="431" y="1216"/>
            <a:chExt cx="4165" cy="366"/>
          </a:xfrm>
        </p:grpSpPr>
        <p:sp>
          <p:nvSpPr>
            <p:cNvPr id="100374" name="Rectangle 22"/>
            <p:cNvSpPr>
              <a:spLocks noChangeArrowheads="1"/>
            </p:cNvSpPr>
            <p:nvPr/>
          </p:nvSpPr>
          <p:spPr bwMode="auto">
            <a:xfrm>
              <a:off x="431" y="1252"/>
              <a:ext cx="16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求由圆锥体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0375" name="Object 23"/>
            <p:cNvGraphicFramePr>
              <a:graphicFrameLocks noChangeAspect="1"/>
            </p:cNvGraphicFramePr>
            <p:nvPr/>
          </p:nvGraphicFramePr>
          <p:xfrm>
            <a:off x="2055" y="1216"/>
            <a:ext cx="172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5" name="Equation" r:id="rId9" imgW="2730500" imgH="571500" progId="Equation.DSMT4">
                    <p:embed/>
                  </p:oleObj>
                </mc:Choice>
                <mc:Fallback>
                  <p:oleObj name="Equation" r:id="rId9" imgW="2730500" imgH="5715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1216"/>
                          <a:ext cx="172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6" name="Rectangle 24"/>
            <p:cNvSpPr>
              <a:spLocks noChangeArrowheads="1"/>
            </p:cNvSpPr>
            <p:nvPr/>
          </p:nvSpPr>
          <p:spPr bwMode="auto">
            <a:xfrm>
              <a:off x="3696" y="1235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和球体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0378" name="Object 26"/>
          <p:cNvGraphicFramePr>
            <a:graphicFrameLocks noChangeAspect="1"/>
          </p:cNvGraphicFramePr>
          <p:nvPr/>
        </p:nvGraphicFramePr>
        <p:xfrm>
          <a:off x="2852738" y="4616450"/>
          <a:ext cx="3267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6" name="Equation" r:id="rId11" imgW="3263900" imgH="469900" progId="Equation.DSMT4">
                  <p:embed/>
                </p:oleObj>
              </mc:Choice>
              <mc:Fallback>
                <p:oleObj name="Equation" r:id="rId11" imgW="3263900" imgH="4699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616450"/>
                        <a:ext cx="32670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503548" y="5291738"/>
            <a:ext cx="7776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dirty="0"/>
              <a:t>确定的立体体积</a:t>
            </a:r>
            <a:r>
              <a:rPr lang="zh-CN" altLang="en-US" sz="1400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21-37),  </a:t>
            </a:r>
            <a:r>
              <a:rPr lang="zh-CN" altLang="en-US" dirty="0"/>
              <a:t>其中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582613" y="1592263"/>
            <a:ext cx="1720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为常数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99392" name="Object 64"/>
          <p:cNvGraphicFramePr>
            <a:graphicFrameLocks noChangeAspect="1"/>
          </p:cNvGraphicFramePr>
          <p:nvPr/>
        </p:nvGraphicFramePr>
        <p:xfrm>
          <a:off x="2889250" y="555625"/>
          <a:ext cx="3133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63" name="Equation" r:id="rId3" imgW="3136900" imgH="939800" progId="Equation.DSMT4">
                  <p:embed/>
                </p:oleObj>
              </mc:Choice>
              <mc:Fallback>
                <p:oleObj name="Equation" r:id="rId3" imgW="3136900" imgH="9398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55625"/>
                        <a:ext cx="31337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98" name="Group 70"/>
          <p:cNvGrpSpPr>
            <a:grpSpLocks/>
          </p:cNvGrpSpPr>
          <p:nvPr/>
        </p:nvGrpSpPr>
        <p:grpSpPr bwMode="auto">
          <a:xfrm>
            <a:off x="3132138" y="2349500"/>
            <a:ext cx="3382962" cy="3384550"/>
            <a:chOff x="1973" y="1480"/>
            <a:chExt cx="2131" cy="2132"/>
          </a:xfrm>
        </p:grpSpPr>
        <p:graphicFrame>
          <p:nvGraphicFramePr>
            <p:cNvPr id="99369" name="Object 41"/>
            <p:cNvGraphicFramePr>
              <a:graphicFrameLocks noChangeAspect="1"/>
            </p:cNvGraphicFramePr>
            <p:nvPr/>
          </p:nvGraphicFramePr>
          <p:xfrm>
            <a:off x="2494" y="3369"/>
            <a:ext cx="80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64" name="Equation" r:id="rId5" imgW="1053643" imgH="317362" progId="Equation.DSMT4">
                    <p:embed/>
                  </p:oleObj>
                </mc:Choice>
                <mc:Fallback>
                  <p:oleObj name="Equation" r:id="rId5" imgW="1053643" imgH="317362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3369"/>
                          <a:ext cx="807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397" name="Group 69"/>
            <p:cNvGrpSpPr>
              <a:grpSpLocks/>
            </p:cNvGrpSpPr>
            <p:nvPr/>
          </p:nvGrpSpPr>
          <p:grpSpPr bwMode="auto">
            <a:xfrm>
              <a:off x="1973" y="1480"/>
              <a:ext cx="2131" cy="1884"/>
              <a:chOff x="1973" y="1480"/>
              <a:chExt cx="2131" cy="1884"/>
            </a:xfrm>
          </p:grpSpPr>
          <p:sp>
            <p:nvSpPr>
              <p:cNvPr id="99371" name="Freeform 43"/>
              <p:cNvSpPr>
                <a:spLocks/>
              </p:cNvSpPr>
              <p:nvPr/>
            </p:nvSpPr>
            <p:spPr bwMode="auto">
              <a:xfrm>
                <a:off x="2367" y="2287"/>
                <a:ext cx="914" cy="315"/>
              </a:xfrm>
              <a:custGeom>
                <a:avLst/>
                <a:gdLst>
                  <a:gd name="T0" fmla="*/ 1190 w 2365"/>
                  <a:gd name="T1" fmla="*/ 0 h 875"/>
                  <a:gd name="T2" fmla="*/ 0 w 2365"/>
                  <a:gd name="T3" fmla="*/ 875 h 875"/>
                  <a:gd name="T4" fmla="*/ 2365 w 2365"/>
                  <a:gd name="T5" fmla="*/ 870 h 875"/>
                  <a:gd name="T6" fmla="*/ 1190 w 2365"/>
                  <a:gd name="T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65" h="875">
                    <a:moveTo>
                      <a:pt x="1190" y="0"/>
                    </a:moveTo>
                    <a:lnTo>
                      <a:pt x="0" y="875"/>
                    </a:lnTo>
                    <a:lnTo>
                      <a:pt x="2365" y="870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rgbClr val="00CCFF"/>
              </a:solidFill>
              <a:ln w="15875" cap="flat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2" name="Arc 44"/>
              <p:cNvSpPr>
                <a:spLocks/>
              </p:cNvSpPr>
              <p:nvPr/>
            </p:nvSpPr>
            <p:spPr bwMode="auto">
              <a:xfrm>
                <a:off x="2233" y="1785"/>
                <a:ext cx="1178" cy="82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4823 w 43200"/>
                  <a:gd name="T1" fmla="*/ 35204 h 35204"/>
                  <a:gd name="T2" fmla="*/ 38611 w 43200"/>
                  <a:gd name="T3" fmla="*/ 34911 h 35204"/>
                  <a:gd name="T4" fmla="*/ 21600 w 43200"/>
                  <a:gd name="T5" fmla="*/ 21600 h 35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35204" fill="none" extrusionOk="0">
                    <a:moveTo>
                      <a:pt x="4822" y="35204"/>
                    </a:moveTo>
                    <a:cubicBezTo>
                      <a:pt x="1702" y="31356"/>
                      <a:pt x="0" y="2655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425"/>
                      <a:pt x="41584" y="31111"/>
                      <a:pt x="38611" y="34911"/>
                    </a:cubicBezTo>
                  </a:path>
                  <a:path w="43200" h="35204" stroke="0" extrusionOk="0">
                    <a:moveTo>
                      <a:pt x="4822" y="35204"/>
                    </a:moveTo>
                    <a:cubicBezTo>
                      <a:pt x="1702" y="31356"/>
                      <a:pt x="0" y="2655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6425"/>
                      <a:pt x="41584" y="31111"/>
                      <a:pt x="38611" y="34911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CCFF"/>
              </a:solidFill>
              <a:ln w="222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73" name="Freeform 45"/>
              <p:cNvSpPr>
                <a:spLocks/>
              </p:cNvSpPr>
              <p:nvPr/>
            </p:nvSpPr>
            <p:spPr bwMode="auto">
              <a:xfrm>
                <a:off x="2369" y="2605"/>
                <a:ext cx="908" cy="194"/>
              </a:xfrm>
              <a:custGeom>
                <a:avLst/>
                <a:gdLst>
                  <a:gd name="T0" fmla="*/ 0 w 2348"/>
                  <a:gd name="T1" fmla="*/ 0 h 537"/>
                  <a:gd name="T2" fmla="*/ 1218 w 2348"/>
                  <a:gd name="T3" fmla="*/ 537 h 537"/>
                  <a:gd name="T4" fmla="*/ 2348 w 2348"/>
                  <a:gd name="T5" fmla="*/ 0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48" h="537">
                    <a:moveTo>
                      <a:pt x="0" y="0"/>
                    </a:moveTo>
                    <a:lnTo>
                      <a:pt x="1218" y="537"/>
                    </a:lnTo>
                    <a:lnTo>
                      <a:pt x="2348" y="0"/>
                    </a:lnTo>
                  </a:path>
                </a:pathLst>
              </a:custGeom>
              <a:solidFill>
                <a:srgbClr val="00CC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74" name="Object 46"/>
              <p:cNvGraphicFramePr>
                <a:graphicFrameLocks noChangeAspect="1"/>
              </p:cNvGraphicFramePr>
              <p:nvPr/>
            </p:nvGraphicFramePr>
            <p:xfrm>
              <a:off x="1973" y="3249"/>
              <a:ext cx="132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65" name="Equation" r:id="rId7" imgW="215713" imgH="203024" progId="Equation.DSMT4">
                      <p:embed/>
                    </p:oleObj>
                  </mc:Choice>
                  <mc:Fallback>
                    <p:oleObj name="Equation" r:id="rId7" imgW="215713" imgH="203024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3249"/>
                            <a:ext cx="132" cy="11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75" name="Line 47"/>
              <p:cNvSpPr>
                <a:spLocks noChangeShapeType="1"/>
              </p:cNvSpPr>
              <p:nvPr/>
            </p:nvSpPr>
            <p:spPr bwMode="auto">
              <a:xfrm rot="21221125" flipH="1">
                <a:off x="2093" y="2835"/>
                <a:ext cx="771" cy="42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76" name="Object 48"/>
              <p:cNvGraphicFramePr>
                <a:graphicFrameLocks noChangeAspect="1"/>
              </p:cNvGraphicFramePr>
              <p:nvPr/>
            </p:nvGraphicFramePr>
            <p:xfrm>
              <a:off x="3998" y="2864"/>
              <a:ext cx="106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66" name="Equation" r:id="rId9" imgW="190417" imgH="241195" progId="Equation.DSMT4">
                      <p:embed/>
                    </p:oleObj>
                  </mc:Choice>
                  <mc:Fallback>
                    <p:oleObj name="Equation" r:id="rId9" imgW="190417" imgH="241195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8" y="2864"/>
                            <a:ext cx="106" cy="1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77" name="Line 49"/>
              <p:cNvSpPr>
                <a:spLocks noChangeShapeType="1"/>
              </p:cNvSpPr>
              <p:nvPr/>
            </p:nvSpPr>
            <p:spPr bwMode="auto">
              <a:xfrm rot="356198">
                <a:off x="2822" y="2859"/>
                <a:ext cx="1163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78" name="Object 50"/>
              <p:cNvGraphicFramePr>
                <a:graphicFrameLocks noChangeAspect="1"/>
              </p:cNvGraphicFramePr>
              <p:nvPr/>
            </p:nvGraphicFramePr>
            <p:xfrm>
              <a:off x="2675" y="2216"/>
              <a:ext cx="98" cy="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67" name="Equation" r:id="rId11" imgW="177646" imgH="190335" progId="Equation.DSMT4">
                      <p:embed/>
                    </p:oleObj>
                  </mc:Choice>
                  <mc:Fallback>
                    <p:oleObj name="Equation" r:id="rId11" imgW="177646" imgH="190335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5" y="2216"/>
                            <a:ext cx="98" cy="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79" name="Line 51"/>
              <p:cNvSpPr>
                <a:spLocks noChangeShapeType="1"/>
              </p:cNvSpPr>
              <p:nvPr/>
            </p:nvSpPr>
            <p:spPr bwMode="auto">
              <a:xfrm flipV="1">
                <a:off x="2834" y="1695"/>
                <a:ext cx="0" cy="109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0" name="Oval 52"/>
              <p:cNvSpPr>
                <a:spLocks noChangeArrowheads="1"/>
              </p:cNvSpPr>
              <p:nvPr/>
            </p:nvSpPr>
            <p:spPr bwMode="auto">
              <a:xfrm>
                <a:off x="2233" y="2146"/>
                <a:ext cx="1178" cy="220"/>
              </a:xfrm>
              <a:prstGeom prst="ellips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1" name="Oval 53"/>
              <p:cNvSpPr>
                <a:spLocks noChangeArrowheads="1"/>
              </p:cNvSpPr>
              <p:nvPr/>
            </p:nvSpPr>
            <p:spPr bwMode="auto">
              <a:xfrm>
                <a:off x="2363" y="2544"/>
                <a:ext cx="918" cy="101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2" name="Arc 54"/>
              <p:cNvSpPr>
                <a:spLocks/>
              </p:cNvSpPr>
              <p:nvPr/>
            </p:nvSpPr>
            <p:spPr bwMode="auto">
              <a:xfrm>
                <a:off x="2363" y="2583"/>
                <a:ext cx="918" cy="67"/>
              </a:xfrm>
              <a:custGeom>
                <a:avLst/>
                <a:gdLst>
                  <a:gd name="G0" fmla="+- 21600 0 0"/>
                  <a:gd name="G1" fmla="+- 5845 0 0"/>
                  <a:gd name="G2" fmla="+- 21600 0 0"/>
                  <a:gd name="T0" fmla="*/ 42394 w 43200"/>
                  <a:gd name="T1" fmla="*/ 0 h 27445"/>
                  <a:gd name="T2" fmla="*/ 0 w 43200"/>
                  <a:gd name="T3" fmla="*/ 5845 h 27445"/>
                  <a:gd name="T4" fmla="*/ 21600 w 43200"/>
                  <a:gd name="T5" fmla="*/ 5845 h 27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445" fill="none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</a:path>
                  <a:path w="43200" h="27445" stroke="0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  <a:lnTo>
                      <a:pt x="21600" y="5845"/>
                    </a:lnTo>
                    <a:close/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3" name="Arc 55"/>
              <p:cNvSpPr>
                <a:spLocks/>
              </p:cNvSpPr>
              <p:nvPr/>
            </p:nvSpPr>
            <p:spPr bwMode="auto">
              <a:xfrm>
                <a:off x="2233" y="2224"/>
                <a:ext cx="1178" cy="142"/>
              </a:xfrm>
              <a:custGeom>
                <a:avLst/>
                <a:gdLst>
                  <a:gd name="G0" fmla="+- 21600 0 0"/>
                  <a:gd name="G1" fmla="+- 8116 0 0"/>
                  <a:gd name="G2" fmla="+- 21600 0 0"/>
                  <a:gd name="T0" fmla="*/ 43116 w 43200"/>
                  <a:gd name="T1" fmla="*/ 6214 h 29716"/>
                  <a:gd name="T2" fmla="*/ 1583 w 43200"/>
                  <a:gd name="T3" fmla="*/ 0 h 29716"/>
                  <a:gd name="T4" fmla="*/ 21600 w 43200"/>
                  <a:gd name="T5" fmla="*/ 8116 h 29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9716" fill="none" extrusionOk="0">
                    <a:moveTo>
                      <a:pt x="43116" y="6213"/>
                    </a:moveTo>
                    <a:cubicBezTo>
                      <a:pt x="43172" y="6846"/>
                      <a:pt x="43200" y="7481"/>
                      <a:pt x="43200" y="8116"/>
                    </a:cubicBezTo>
                    <a:cubicBezTo>
                      <a:pt x="43200" y="20045"/>
                      <a:pt x="33529" y="29716"/>
                      <a:pt x="21600" y="29716"/>
                    </a:cubicBezTo>
                    <a:cubicBezTo>
                      <a:pt x="9670" y="29716"/>
                      <a:pt x="0" y="20045"/>
                      <a:pt x="0" y="8116"/>
                    </a:cubicBezTo>
                    <a:cubicBezTo>
                      <a:pt x="0" y="5333"/>
                      <a:pt x="537" y="2578"/>
                      <a:pt x="1582" y="-1"/>
                    </a:cubicBezTo>
                  </a:path>
                  <a:path w="43200" h="29716" stroke="0" extrusionOk="0">
                    <a:moveTo>
                      <a:pt x="43116" y="6213"/>
                    </a:moveTo>
                    <a:cubicBezTo>
                      <a:pt x="43172" y="6846"/>
                      <a:pt x="43200" y="7481"/>
                      <a:pt x="43200" y="8116"/>
                    </a:cubicBezTo>
                    <a:cubicBezTo>
                      <a:pt x="43200" y="20045"/>
                      <a:pt x="33529" y="29716"/>
                      <a:pt x="21600" y="29716"/>
                    </a:cubicBezTo>
                    <a:cubicBezTo>
                      <a:pt x="9670" y="29716"/>
                      <a:pt x="0" y="20045"/>
                      <a:pt x="0" y="8116"/>
                    </a:cubicBezTo>
                    <a:cubicBezTo>
                      <a:pt x="0" y="5333"/>
                      <a:pt x="537" y="2578"/>
                      <a:pt x="1582" y="-1"/>
                    </a:cubicBezTo>
                    <a:lnTo>
                      <a:pt x="21600" y="8116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5" name="Line 57"/>
              <p:cNvSpPr>
                <a:spLocks noChangeShapeType="1"/>
              </p:cNvSpPr>
              <p:nvPr/>
            </p:nvSpPr>
            <p:spPr bwMode="auto">
              <a:xfrm>
                <a:off x="2785" y="2265"/>
                <a:ext cx="98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86" name="Object 58"/>
              <p:cNvGraphicFramePr>
                <a:graphicFrameLocks noChangeAspect="1"/>
              </p:cNvGraphicFramePr>
              <p:nvPr/>
            </p:nvGraphicFramePr>
            <p:xfrm>
              <a:off x="2884" y="2656"/>
              <a:ext cx="80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68" name="Equation" r:id="rId13" imgW="228501" imgH="291973" progId="Equation.DSMT4">
                      <p:embed/>
                    </p:oleObj>
                  </mc:Choice>
                  <mc:Fallback>
                    <p:oleObj name="Equation" r:id="rId13" imgW="228501" imgH="291973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4" y="2656"/>
                            <a:ext cx="80" cy="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87" name="Line 59"/>
              <p:cNvSpPr>
                <a:spLocks noChangeShapeType="1"/>
              </p:cNvSpPr>
              <p:nvPr/>
            </p:nvSpPr>
            <p:spPr bwMode="auto">
              <a:xfrm>
                <a:off x="2834" y="2712"/>
                <a:ext cx="90" cy="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9388" name="Object 60"/>
              <p:cNvGraphicFramePr>
                <a:graphicFrameLocks noChangeAspect="1"/>
              </p:cNvGraphicFramePr>
              <p:nvPr/>
            </p:nvGraphicFramePr>
            <p:xfrm>
              <a:off x="2786" y="2818"/>
              <a:ext cx="127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69" name="Equation" r:id="rId15" imgW="228600" imgH="241300" progId="Equation.DSMT4">
                      <p:embed/>
                    </p:oleObj>
                  </mc:Choice>
                  <mc:Fallback>
                    <p:oleObj name="Equation" r:id="rId15" imgW="228600" imgH="241300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6" y="2818"/>
                            <a:ext cx="127" cy="1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389" name="Object 61"/>
              <p:cNvGraphicFramePr>
                <a:graphicFrameLocks noChangeAspect="1"/>
              </p:cNvGraphicFramePr>
              <p:nvPr/>
            </p:nvGraphicFramePr>
            <p:xfrm>
              <a:off x="2687" y="1480"/>
              <a:ext cx="92" cy="1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670" name="Equation" r:id="rId17" imgW="164957" imgH="203024" progId="Equation.DSMT4">
                      <p:embed/>
                    </p:oleObj>
                  </mc:Choice>
                  <mc:Fallback>
                    <p:oleObj name="Equation" r:id="rId17" imgW="164957" imgH="203024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7" y="1480"/>
                            <a:ext cx="92" cy="10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9393" name="Line 65"/>
              <p:cNvSpPr>
                <a:spLocks noChangeShapeType="1"/>
              </p:cNvSpPr>
              <p:nvPr/>
            </p:nvSpPr>
            <p:spPr bwMode="auto">
              <a:xfrm flipV="1">
                <a:off x="2834" y="1480"/>
                <a:ext cx="0" cy="2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24" name="Group 20"/>
          <p:cNvGrpSpPr>
            <a:grpSpLocks/>
          </p:cNvGrpSpPr>
          <p:nvPr/>
        </p:nvGrpSpPr>
        <p:grpSpPr bwMode="auto">
          <a:xfrm>
            <a:off x="592138" y="549275"/>
            <a:ext cx="7883525" cy="519113"/>
            <a:chOff x="373" y="346"/>
            <a:chExt cx="4966" cy="327"/>
          </a:xfrm>
        </p:grpSpPr>
        <p:sp>
          <p:nvSpPr>
            <p:cNvPr id="98307" name="Rectangle 3"/>
            <p:cNvSpPr>
              <a:spLocks noChangeArrowheads="1"/>
            </p:cNvSpPr>
            <p:nvPr/>
          </p:nvSpPr>
          <p:spPr bwMode="auto">
            <a:xfrm>
              <a:off x="373" y="346"/>
              <a:ext cx="2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在球坐标变换下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球面方程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8306" name="Object 2"/>
            <p:cNvGraphicFramePr>
              <a:graphicFrameLocks noChangeAspect="1"/>
            </p:cNvGraphicFramePr>
            <p:nvPr/>
          </p:nvGraphicFramePr>
          <p:xfrm>
            <a:off x="3329" y="346"/>
            <a:ext cx="20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59" name="Equation" r:id="rId3" imgW="3187700" imgH="469900" progId="Equation.DSMT4">
                    <p:embed/>
                  </p:oleObj>
                </mc:Choice>
                <mc:Fallback>
                  <p:oleObj name="Equation" r:id="rId3" imgW="3187700" imgH="4699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346"/>
                          <a:ext cx="201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325" name="Group 21"/>
          <p:cNvGrpSpPr>
            <a:grpSpLocks/>
          </p:cNvGrpSpPr>
          <p:nvPr/>
        </p:nvGrpSpPr>
        <p:grpSpPr bwMode="auto">
          <a:xfrm>
            <a:off x="592138" y="1268413"/>
            <a:ext cx="7759700" cy="590550"/>
            <a:chOff x="373" y="835"/>
            <a:chExt cx="4888" cy="372"/>
          </a:xfrm>
        </p:grpSpPr>
        <p:graphicFrame>
          <p:nvGraphicFramePr>
            <p:cNvPr id="98310" name="Object 6"/>
            <p:cNvGraphicFramePr>
              <a:graphicFrameLocks noChangeAspect="1"/>
            </p:cNvGraphicFramePr>
            <p:nvPr/>
          </p:nvGraphicFramePr>
          <p:xfrm>
            <a:off x="1410" y="962"/>
            <a:ext cx="1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60" name="Equation" r:id="rId5" imgW="1790700" imgH="381000" progId="Equation.DSMT4">
                    <p:embed/>
                  </p:oleObj>
                </mc:Choice>
                <mc:Fallback>
                  <p:oleObj name="Equation" r:id="rId5" imgW="1790700" imgH="3810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962"/>
                          <a:ext cx="112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09" name="Object 5"/>
            <p:cNvGraphicFramePr>
              <a:graphicFrameLocks noChangeAspect="1"/>
            </p:cNvGraphicFramePr>
            <p:nvPr/>
          </p:nvGraphicFramePr>
          <p:xfrm>
            <a:off x="3533" y="835"/>
            <a:ext cx="172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61" name="Equation" r:id="rId7" imgW="2743200" imgH="571500" progId="Equation.DSMT4">
                    <p:embed/>
                  </p:oleObj>
                </mc:Choice>
                <mc:Fallback>
                  <p:oleObj name="Equation" r:id="rId7" imgW="2743200" imgH="571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835"/>
                          <a:ext cx="172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373" y="871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可表示成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2464" y="88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锥面方程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318" name="Group 14"/>
          <p:cNvGrpSpPr>
            <a:grpSpLocks/>
          </p:cNvGrpSpPr>
          <p:nvPr/>
        </p:nvGrpSpPr>
        <p:grpSpPr bwMode="auto">
          <a:xfrm>
            <a:off x="647700" y="2097088"/>
            <a:ext cx="3359150" cy="519112"/>
            <a:chOff x="431" y="1253"/>
            <a:chExt cx="2116" cy="327"/>
          </a:xfrm>
        </p:grpSpPr>
        <p:graphicFrame>
          <p:nvGraphicFramePr>
            <p:cNvPr id="98315" name="Object 11"/>
            <p:cNvGraphicFramePr>
              <a:graphicFrameLocks noChangeAspect="1"/>
            </p:cNvGraphicFramePr>
            <p:nvPr/>
          </p:nvGraphicFramePr>
          <p:xfrm>
            <a:off x="431" y="1298"/>
            <a:ext cx="15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62" name="Equation" r:id="rId9" imgW="2489200" imgH="431800" progId="Equation.DSMT4">
                    <p:embed/>
                  </p:oleObj>
                </mc:Choice>
                <mc:Fallback>
                  <p:oleObj name="Equation" r:id="rId9" imgW="24892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298"/>
                          <a:ext cx="15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1927" y="1253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768350" y="2889250"/>
          <a:ext cx="7708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3" name="Equation" r:id="rId11" imgW="7708900" imgH="406400" progId="Equation.DSMT4">
                  <p:embed/>
                </p:oleObj>
              </mc:Choice>
              <mc:Fallback>
                <p:oleObj name="Equation" r:id="rId11" imgW="7708900" imgH="406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889250"/>
                        <a:ext cx="77089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611188" y="3536950"/>
            <a:ext cx="745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由公式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/>
              <a:t>求得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的体积为                 </a:t>
            </a:r>
          </a:p>
        </p:txBody>
      </p:sp>
      <p:grpSp>
        <p:nvGrpSpPr>
          <p:cNvPr id="98327" name="Group 23"/>
          <p:cNvGrpSpPr>
            <a:grpSpLocks/>
          </p:cNvGrpSpPr>
          <p:nvPr/>
        </p:nvGrpSpPr>
        <p:grpSpPr bwMode="auto">
          <a:xfrm>
            <a:off x="1822450" y="4292600"/>
            <a:ext cx="5397500" cy="1692275"/>
            <a:chOff x="1148" y="2704"/>
            <a:chExt cx="3400" cy="1066"/>
          </a:xfrm>
        </p:grpSpPr>
        <p:graphicFrame>
          <p:nvGraphicFramePr>
            <p:cNvPr id="98322" name="Object 18"/>
            <p:cNvGraphicFramePr>
              <a:graphicFrameLocks noChangeAspect="1"/>
            </p:cNvGraphicFramePr>
            <p:nvPr/>
          </p:nvGraphicFramePr>
          <p:xfrm>
            <a:off x="1148" y="2704"/>
            <a:ext cx="3400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64" name="Equation" r:id="rId13" imgW="5397500" imgH="876300" progId="Equation.DSMT4">
                    <p:embed/>
                  </p:oleObj>
                </mc:Choice>
                <mc:Fallback>
                  <p:oleObj name="Equation" r:id="rId13" imgW="5397500" imgH="8763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2704"/>
                          <a:ext cx="3400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6" name="Object 22"/>
            <p:cNvGraphicFramePr>
              <a:graphicFrameLocks noChangeAspect="1"/>
            </p:cNvGraphicFramePr>
            <p:nvPr/>
          </p:nvGraphicFramePr>
          <p:xfrm>
            <a:off x="1791" y="3242"/>
            <a:ext cx="179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65" name="Equation" r:id="rId15" imgW="2844800" imgH="838200" progId="Equation.DSMT4">
                    <p:embed/>
                  </p:oleObj>
                </mc:Choice>
                <mc:Fallback>
                  <p:oleObj name="Equation" r:id="rId15" imgW="2844800" imgH="8382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242"/>
                          <a:ext cx="179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76263" y="476250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除上面介绍的两种变换外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下面再举一个例子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进一 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84200" y="1125538"/>
            <a:ext cx="822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步说明如何根据被积函数或积分区域的特点来选择 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582613" y="1844675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其他不同的变换</a:t>
            </a:r>
            <a:r>
              <a:rPr lang="en-US" altLang="zh-CN">
                <a:latin typeface="Times New Roman" panose="02020603050405020304" pitchFamily="18" charset="0"/>
              </a:rPr>
              <a:t>.                            </a:t>
            </a:r>
          </a:p>
        </p:txBody>
      </p:sp>
      <p:grpSp>
        <p:nvGrpSpPr>
          <p:cNvPr id="97289" name="Group 9"/>
          <p:cNvGrpSpPr>
            <a:grpSpLocks/>
          </p:cNvGrpSpPr>
          <p:nvPr/>
        </p:nvGrpSpPr>
        <p:grpSpPr bwMode="auto">
          <a:xfrm>
            <a:off x="684213" y="2563815"/>
            <a:ext cx="5329237" cy="822326"/>
            <a:chOff x="431" y="2613"/>
            <a:chExt cx="3357" cy="518"/>
          </a:xfrm>
        </p:grpSpPr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431" y="2613"/>
              <a:ext cx="7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7287" name="Object 7"/>
            <p:cNvGraphicFramePr>
              <a:graphicFrameLocks noChangeAspect="1"/>
            </p:cNvGraphicFramePr>
            <p:nvPr/>
          </p:nvGraphicFramePr>
          <p:xfrm>
            <a:off x="1134" y="2627"/>
            <a:ext cx="265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61" name="Equation" r:id="rId3" imgW="4216400" imgH="800100" progId="Equation.DSMT4">
                    <p:embed/>
                  </p:oleObj>
                </mc:Choice>
                <mc:Fallback>
                  <p:oleObj name="Equation" r:id="rId3" imgW="4216400" imgH="8001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627"/>
                          <a:ext cx="265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2636838" y="3465513"/>
          <a:ext cx="3813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62" name="Equation" r:id="rId5" imgW="3810000" imgH="889000" progId="Equation.DSMT4">
                  <p:embed/>
                </p:oleObj>
              </mc:Choice>
              <mc:Fallback>
                <p:oleObj name="Equation" r:id="rId5" imgW="3810000" imgH="8890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3465513"/>
                        <a:ext cx="38131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576263" y="45307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所确定的区域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582613" y="5249863"/>
            <a:ext cx="3881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解</a:t>
            </a:r>
            <a:r>
              <a:rPr lang="zh-CN" altLang="en-US" dirty="0"/>
              <a:t> 作广义球坐标变换        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023828" y="584684"/>
          <a:ext cx="31908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3" name="Equation" r:id="rId3" imgW="3187700" imgH="1562100" progId="Equation.DSMT4">
                  <p:embed/>
                </p:oleObj>
              </mc:Choice>
              <mc:Fallback>
                <p:oleObj name="Equation" r:id="rId3" imgW="3187700" imgH="1562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584684"/>
                        <a:ext cx="3190875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576263" y="2241550"/>
            <a:ext cx="8215312" cy="561975"/>
            <a:chOff x="363" y="1412"/>
            <a:chExt cx="5175" cy="354"/>
          </a:xfrm>
        </p:grpSpPr>
        <p:sp>
          <p:nvSpPr>
            <p:cNvPr id="96262" name="Rectangle 6"/>
            <p:cNvSpPr>
              <a:spLocks noChangeArrowheads="1"/>
            </p:cNvSpPr>
            <p:nvPr/>
          </p:nvSpPr>
          <p:spPr bwMode="auto">
            <a:xfrm>
              <a:off x="363" y="141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6261" name="Object 5"/>
            <p:cNvGraphicFramePr>
              <a:graphicFrameLocks noChangeAspect="1"/>
            </p:cNvGraphicFramePr>
            <p:nvPr/>
          </p:nvGraphicFramePr>
          <p:xfrm>
            <a:off x="907" y="1458"/>
            <a:ext cx="14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04" name="Equation" r:id="rId5" imgW="2260600" imgH="457200" progId="Equation.DSMT4">
                    <p:embed/>
                  </p:oleObj>
                </mc:Choice>
                <mc:Fallback>
                  <p:oleObj name="Equation" r:id="rId5" imgW="2260600" imgH="4572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458"/>
                          <a:ext cx="14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3" name="Rectangle 7"/>
            <p:cNvSpPr>
              <a:spLocks noChangeArrowheads="1"/>
            </p:cNvSpPr>
            <p:nvPr/>
          </p:nvSpPr>
          <p:spPr bwMode="auto">
            <a:xfrm>
              <a:off x="2305" y="1439"/>
              <a:ext cx="3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在上述坐标变换下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/>
                <a:t>原象为 </a:t>
              </a:r>
            </a:p>
          </p:txBody>
        </p:sp>
      </p:grp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6266" name="Object 10"/>
          <p:cNvGraphicFramePr>
            <a:graphicFrameLocks noChangeAspect="1"/>
          </p:cNvGraphicFramePr>
          <p:nvPr/>
        </p:nvGraphicFramePr>
        <p:xfrm>
          <a:off x="1076325" y="3052763"/>
          <a:ext cx="6969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5" name="Equation" r:id="rId7" imgW="6972300" imgH="952500" progId="Equation.DSMT4">
                  <p:embed/>
                </p:oleObj>
              </mc:Choice>
              <mc:Fallback>
                <p:oleObj name="Equation" r:id="rId7" imgW="6972300" imgH="952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052763"/>
                        <a:ext cx="69691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547688" y="42052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由公式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(8), </a:t>
            </a:r>
            <a:r>
              <a:rPr lang="zh-CN" altLang="en-US"/>
              <a:t>有         </a:t>
            </a:r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463675" y="5005388"/>
          <a:ext cx="6311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06" name="Equation" r:id="rId9" imgW="6311900" imgH="800100" progId="Equation.DSMT4">
                  <p:embed/>
                </p:oleObj>
              </mc:Choice>
              <mc:Fallback>
                <p:oleObj name="Equation" r:id="rId9" imgW="6311900" imgH="800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005388"/>
                        <a:ext cx="6311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007604" y="332656"/>
          <a:ext cx="52101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1" name="Equation" r:id="rId3" imgW="5207000" imgH="812800" progId="Equation.DSMT4">
                  <p:embed/>
                </p:oleObj>
              </mc:Choice>
              <mc:Fallback>
                <p:oleObj name="Equation" r:id="rId3" imgW="5207000" imgH="812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332656"/>
                        <a:ext cx="5210175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1079612" y="1376772"/>
          <a:ext cx="4940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2" name="Equation" r:id="rId5" imgW="4940300" imgH="889000" progId="Equation.DSMT4">
                  <p:embed/>
                </p:oleObj>
              </mc:Choice>
              <mc:Fallback>
                <p:oleObj name="Equation" r:id="rId5" imgW="4940300" imgH="889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376772"/>
                        <a:ext cx="49403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59532" y="2528900"/>
            <a:ext cx="655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注</a:t>
            </a:r>
            <a:r>
              <a:rPr lang="zh-CN" altLang="en-US" dirty="0"/>
              <a:t> 作广义球坐标变换的</a:t>
            </a:r>
            <a:r>
              <a:rPr lang="en-US" altLang="zh-CN" dirty="0">
                <a:latin typeface="+mn-lt"/>
              </a:rPr>
              <a:t>Jacobi</a:t>
            </a:r>
            <a:r>
              <a:rPr lang="zh-CN" altLang="en-US" dirty="0"/>
              <a:t>行列式：               </a:t>
            </a: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1799692" y="3753036"/>
          <a:ext cx="31527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3" name="Equation" r:id="rId7" imgW="3149280" imgH="393480" progId="Equation.DSMT4">
                  <p:embed/>
                </p:oleObj>
              </mc:Choice>
              <mc:Fallback>
                <p:oleObj name="Equation" r:id="rId7" imgW="314928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3753036"/>
                        <a:ext cx="31527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9552" y="3176972"/>
            <a:ext cx="655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广义球坐标变换</a:t>
            </a:r>
            <a:r>
              <a:rPr lang="en-US" altLang="zh-CN" dirty="0"/>
              <a:t>=</a:t>
            </a:r>
            <a:r>
              <a:rPr lang="zh-CN" altLang="en-US" dirty="0"/>
              <a:t>线性变换</a:t>
            </a:r>
            <a:r>
              <a:rPr lang="en-US" altLang="zh-CN" dirty="0"/>
              <a:t>+</a:t>
            </a:r>
            <a:r>
              <a:rPr lang="zh-CN" altLang="en-US" dirty="0"/>
              <a:t>球面变换               </a:t>
            </a: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827584" y="4293096"/>
          <a:ext cx="66627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4" name="Equation" r:id="rId9" imgW="6654600" imgH="914400" progId="Equation.DSMT4">
                  <p:embed/>
                </p:oleObj>
              </mc:Choice>
              <mc:Fallback>
                <p:oleObj name="Equation" r:id="rId9" imgW="66546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66627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272300" y="3330860"/>
            <a:ext cx="1871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尽可能把坐标变换化为多个简单变换              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395536" y="5625244"/>
            <a:ext cx="29883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练习</a:t>
            </a:r>
            <a:r>
              <a:rPr lang="zh-CN" altLang="en-US" dirty="0"/>
              <a:t> 计算体积：               </a:t>
            </a:r>
          </a:p>
        </p:txBody>
      </p:sp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3311860" y="5661248"/>
          <a:ext cx="40941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5" name="Equation" r:id="rId11" imgW="4089240" imgH="469800" progId="Equation.DSMT4">
                  <p:embed/>
                </p:oleObj>
              </mc:Choice>
              <mc:Fallback>
                <p:oleObj name="Equation" r:id="rId11" imgW="4089240" imgH="469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5661248"/>
                        <a:ext cx="4094162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05" name="Group 29"/>
          <p:cNvGrpSpPr>
            <a:grpSpLocks/>
          </p:cNvGrpSpPr>
          <p:nvPr/>
        </p:nvGrpSpPr>
        <p:grpSpPr bwMode="auto">
          <a:xfrm>
            <a:off x="627063" y="1123950"/>
            <a:ext cx="7931150" cy="547688"/>
            <a:chOff x="395" y="784"/>
            <a:chExt cx="4996" cy="345"/>
          </a:xfrm>
        </p:grpSpPr>
        <p:graphicFrame>
          <p:nvGraphicFramePr>
            <p:cNvPr id="126983" name="Object 7"/>
            <p:cNvGraphicFramePr>
              <a:graphicFrameLocks noChangeAspect="1"/>
            </p:cNvGraphicFramePr>
            <p:nvPr/>
          </p:nvGraphicFramePr>
          <p:xfrm>
            <a:off x="3460" y="871"/>
            <a:ext cx="21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3" name="Equation" r:id="rId3" imgW="342751" imgH="368140" progId="Equation.DSMT4">
                    <p:embed/>
                  </p:oleObj>
                </mc:Choice>
                <mc:Fallback>
                  <p:oleObj name="Equation" r:id="rId3" imgW="342751" imgH="36814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871"/>
                          <a:ext cx="218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395" y="799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对任给的正数 </a:t>
              </a:r>
            </a:p>
          </p:txBody>
        </p:sp>
        <p:graphicFrame>
          <p:nvGraphicFramePr>
            <p:cNvPr id="126984" name="Object 8"/>
            <p:cNvGraphicFramePr>
              <a:graphicFrameLocks noChangeAspect="1"/>
            </p:cNvGraphicFramePr>
            <p:nvPr/>
          </p:nvGraphicFramePr>
          <p:xfrm>
            <a:off x="1855" y="914"/>
            <a:ext cx="20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4" name="Equation" r:id="rId5" imgW="317225" imgH="291847" progId="Equation.DSMT4">
                    <p:embed/>
                  </p:oleObj>
                </mc:Choice>
                <mc:Fallback>
                  <p:oleObj name="Equation" r:id="rId5" imgW="317225" imgH="291847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914"/>
                          <a:ext cx="20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6" name="Rectangle 10"/>
            <p:cNvSpPr>
              <a:spLocks noChangeArrowheads="1"/>
            </p:cNvSpPr>
            <p:nvPr/>
          </p:nvSpPr>
          <p:spPr bwMode="auto">
            <a:xfrm>
              <a:off x="2024" y="802"/>
              <a:ext cx="1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总存在某正数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70" y="784"/>
              <a:ext cx="1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使得对于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的任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573088" y="1824038"/>
            <a:ext cx="8131175" cy="544512"/>
            <a:chOff x="361" y="1149"/>
            <a:chExt cx="5122" cy="343"/>
          </a:xfrm>
        </p:grpSpPr>
        <p:sp>
          <p:nvSpPr>
            <p:cNvPr id="126990" name="Rectangle 14"/>
            <p:cNvSpPr>
              <a:spLocks noChangeArrowheads="1"/>
            </p:cNvSpPr>
            <p:nvPr/>
          </p:nvSpPr>
          <p:spPr bwMode="auto">
            <a:xfrm>
              <a:off x="361" y="1165"/>
              <a:ext cx="1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何分割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只要 </a:t>
              </a:r>
            </a:p>
          </p:txBody>
        </p:sp>
        <p:graphicFrame>
          <p:nvGraphicFramePr>
            <p:cNvPr id="126989" name="Object 13"/>
            <p:cNvGraphicFramePr>
              <a:graphicFrameLocks noChangeAspect="1"/>
            </p:cNvGraphicFramePr>
            <p:nvPr/>
          </p:nvGraphicFramePr>
          <p:xfrm>
            <a:off x="1909" y="1168"/>
            <a:ext cx="7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5" name="Equation" r:id="rId7" imgW="1155199" imgH="495085" progId="Equation.DSMT4">
                    <p:embed/>
                  </p:oleObj>
                </mc:Choice>
                <mc:Fallback>
                  <p:oleObj name="Equation" r:id="rId7" imgW="1155199" imgH="495085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1168"/>
                          <a:ext cx="72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1" name="Rectangle 15"/>
            <p:cNvSpPr>
              <a:spLocks noChangeArrowheads="1"/>
            </p:cNvSpPr>
            <p:nvPr/>
          </p:nvSpPr>
          <p:spPr bwMode="auto">
            <a:xfrm>
              <a:off x="2626" y="1149"/>
              <a:ext cx="28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属于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的所有积分和都满足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2592388" y="2565400"/>
          <a:ext cx="4149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6" name="Equation" r:id="rId9" imgW="4152900" imgH="990600" progId="Equation.DSMT4">
                  <p:embed/>
                </p:oleObj>
              </mc:Choice>
              <mc:Fallback>
                <p:oleObj name="Equation" r:id="rId9" imgW="4152900" imgH="990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565400"/>
                        <a:ext cx="41497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598488" y="3644900"/>
            <a:ext cx="7926387" cy="557213"/>
            <a:chOff x="377" y="2898"/>
            <a:chExt cx="4993" cy="351"/>
          </a:xfrm>
        </p:grpSpPr>
        <p:graphicFrame>
          <p:nvGraphicFramePr>
            <p:cNvPr id="126994" name="Object 18"/>
            <p:cNvGraphicFramePr>
              <a:graphicFrameLocks noChangeAspect="1"/>
            </p:cNvGraphicFramePr>
            <p:nvPr/>
          </p:nvGraphicFramePr>
          <p:xfrm>
            <a:off x="4150" y="2967"/>
            <a:ext cx="8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7" name="Equation" r:id="rId11" imgW="1384300" imgH="368300" progId="Equation.DSMT4">
                    <p:embed/>
                  </p:oleObj>
                </mc:Choice>
                <mc:Fallback>
                  <p:oleObj name="Equation" r:id="rId11" imgW="1384300" imgH="3683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967"/>
                          <a:ext cx="8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5" name="Object 19"/>
            <p:cNvGraphicFramePr>
              <a:graphicFrameLocks noChangeAspect="1"/>
            </p:cNvGraphicFramePr>
            <p:nvPr/>
          </p:nvGraphicFramePr>
          <p:xfrm>
            <a:off x="894" y="3004"/>
            <a:ext cx="8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8" name="Equation" r:id="rId13" imgW="1384300" imgH="368300" progId="Equation.DSMT4">
                    <p:embed/>
                  </p:oleObj>
                </mc:Choice>
                <mc:Fallback>
                  <p:oleObj name="Equation" r:id="rId13" imgW="1384300" imgH="3683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3004"/>
                          <a:ext cx="8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377" y="292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1737" y="2922"/>
              <a:ext cx="2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并称数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4993" y="2898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639763" y="4418013"/>
            <a:ext cx="3813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0000FF"/>
                </a:solidFill>
              </a:rPr>
              <a:t>三重积分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记作</a:t>
            </a:r>
            <a:r>
              <a:rPr lang="zh-CN" altLang="en-US"/>
              <a:t> </a:t>
            </a:r>
          </a:p>
        </p:txBody>
      </p:sp>
      <p:grpSp>
        <p:nvGrpSpPr>
          <p:cNvPr id="127004" name="Group 28"/>
          <p:cNvGrpSpPr>
            <a:grpSpLocks/>
          </p:cNvGrpSpPr>
          <p:nvPr/>
        </p:nvGrpSpPr>
        <p:grpSpPr bwMode="auto">
          <a:xfrm>
            <a:off x="611188" y="476250"/>
            <a:ext cx="8135937" cy="541338"/>
            <a:chOff x="386" y="346"/>
            <a:chExt cx="5125" cy="341"/>
          </a:xfrm>
        </p:grpSpPr>
        <p:sp>
          <p:nvSpPr>
            <p:cNvPr id="126979" name="Rectangle 3"/>
            <p:cNvSpPr>
              <a:spLocks noChangeArrowheads="1"/>
            </p:cNvSpPr>
            <p:nvPr/>
          </p:nvSpPr>
          <p:spPr bwMode="auto">
            <a:xfrm>
              <a:off x="386" y="346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对上述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6978" name="Object 2"/>
            <p:cNvGraphicFramePr>
              <a:graphicFrameLocks noChangeAspect="1"/>
            </p:cNvGraphicFramePr>
            <p:nvPr/>
          </p:nvGraphicFramePr>
          <p:xfrm>
            <a:off x="1861" y="391"/>
            <a:ext cx="14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79" name="Equation" r:id="rId15" imgW="2247900" imgH="431800" progId="Equation.DSMT4">
                    <p:embed/>
                  </p:oleObj>
                </mc:Choice>
                <mc:Fallback>
                  <p:oleObj name="Equation" r:id="rId15" imgW="22479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391"/>
                          <a:ext cx="1413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3" name="Rectangle 27"/>
            <p:cNvSpPr>
              <a:spLocks noChangeArrowheads="1"/>
            </p:cNvSpPr>
            <p:nvPr/>
          </p:nvSpPr>
          <p:spPr bwMode="auto">
            <a:xfrm>
              <a:off x="3259" y="360"/>
              <a:ext cx="2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若有一确定的实数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J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  </a:t>
              </a:r>
            </a:p>
          </p:txBody>
        </p:sp>
      </p:grpSp>
      <p:graphicFrame>
        <p:nvGraphicFramePr>
          <p:cNvPr id="127008" name="Object 32"/>
          <p:cNvGraphicFramePr>
            <a:graphicFrameLocks noChangeAspect="1"/>
          </p:cNvGraphicFramePr>
          <p:nvPr/>
        </p:nvGraphicFramePr>
        <p:xfrm>
          <a:off x="1187450" y="5226050"/>
          <a:ext cx="6826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0" name="Equation" r:id="rId17" imgW="6807200" imgH="800100" progId="Equation.DSMT4">
                  <p:embed/>
                </p:oleObj>
              </mc:Choice>
              <mc:Fallback>
                <p:oleObj name="Equation" r:id="rId17" imgW="6807200" imgH="800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6050"/>
                        <a:ext cx="68262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76" name="Group 24"/>
          <p:cNvGrpSpPr>
            <a:grpSpLocks/>
          </p:cNvGrpSpPr>
          <p:nvPr/>
        </p:nvGrpSpPr>
        <p:grpSpPr bwMode="auto">
          <a:xfrm>
            <a:off x="569913" y="476250"/>
            <a:ext cx="8002587" cy="547688"/>
            <a:chOff x="359" y="300"/>
            <a:chExt cx="5041" cy="345"/>
          </a:xfrm>
        </p:grpSpPr>
        <p:sp>
          <p:nvSpPr>
            <p:cNvPr id="125958" name="Rectangle 6"/>
            <p:cNvSpPr>
              <a:spLocks noChangeArrowheads="1"/>
            </p:cNvSpPr>
            <p:nvPr/>
          </p:nvSpPr>
          <p:spPr bwMode="auto">
            <a:xfrm>
              <a:off x="359" y="300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57" name="Object 5"/>
            <p:cNvGraphicFramePr>
              <a:graphicFrameLocks noChangeAspect="1"/>
            </p:cNvGraphicFramePr>
            <p:nvPr/>
          </p:nvGraphicFramePr>
          <p:xfrm>
            <a:off x="909" y="374"/>
            <a:ext cx="8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6" name="Equation" r:id="rId3" imgW="1384300" imgH="368300" progId="Equation.DSMT4">
                    <p:embed/>
                  </p:oleObj>
                </mc:Choice>
                <mc:Fallback>
                  <p:oleObj name="Equation" r:id="rId3" imgW="1384300" imgH="3683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374"/>
                          <a:ext cx="8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1758" y="318"/>
              <a:ext cx="3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称为被积函数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称为积分变量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73088" y="1196975"/>
            <a:ext cx="291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称为积分区域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grpSp>
        <p:nvGrpSpPr>
          <p:cNvPr id="125973" name="Group 21"/>
          <p:cNvGrpSpPr>
            <a:grpSpLocks/>
          </p:cNvGrpSpPr>
          <p:nvPr/>
        </p:nvGrpSpPr>
        <p:grpSpPr bwMode="auto">
          <a:xfrm>
            <a:off x="582613" y="1917700"/>
            <a:ext cx="7964487" cy="842963"/>
            <a:chOff x="367" y="1208"/>
            <a:chExt cx="5017" cy="531"/>
          </a:xfrm>
        </p:grpSpPr>
        <p:sp>
          <p:nvSpPr>
            <p:cNvPr id="125963" name="Rectangle 11"/>
            <p:cNvSpPr>
              <a:spLocks noChangeArrowheads="1"/>
            </p:cNvSpPr>
            <p:nvPr/>
          </p:nvSpPr>
          <p:spPr bwMode="auto">
            <a:xfrm>
              <a:off x="367" y="120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62" name="Object 10"/>
            <p:cNvGraphicFramePr>
              <a:graphicFrameLocks noChangeAspect="1"/>
            </p:cNvGraphicFramePr>
            <p:nvPr/>
          </p:nvGraphicFramePr>
          <p:xfrm>
            <a:off x="670" y="1235"/>
            <a:ext cx="222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7" name="Equation" r:id="rId5" imgW="3530600" imgH="800100" progId="Equation.DSMT4">
                    <p:embed/>
                  </p:oleObj>
                </mc:Choice>
                <mc:Fallback>
                  <p:oleObj name="Equation" r:id="rId5" imgW="3530600" imgH="8001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235"/>
                          <a:ext cx="222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2907" y="1215"/>
              <a:ext cx="2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在几何上表示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的体积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600075" y="2854325"/>
            <a:ext cx="822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三重积分具有与二重积分相应的可积条件和有关性 </a:t>
            </a: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592138" y="3660775"/>
            <a:ext cx="636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质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这里不再一一细述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/>
              <a:t>例如</a:t>
            </a:r>
            <a:r>
              <a:rPr lang="en-US" altLang="zh-CN">
                <a:latin typeface="Times New Roman" panose="02020603050405020304" pitchFamily="18" charset="0"/>
              </a:rPr>
              <a:t>:                   </a:t>
            </a:r>
            <a:endParaRPr lang="en-US" altLang="zh-CN"/>
          </a:p>
        </p:txBody>
      </p:sp>
      <p:sp>
        <p:nvSpPr>
          <p:cNvPr id="125968" name="Rectangle 16"/>
          <p:cNvSpPr>
            <a:spLocks noChangeArrowheads="1"/>
          </p:cNvSpPr>
          <p:nvPr/>
        </p:nvSpPr>
        <p:spPr bwMode="auto">
          <a:xfrm>
            <a:off x="582613" y="4410075"/>
            <a:ext cx="753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en-US" altLang="zh-CN"/>
              <a:t> </a:t>
            </a:r>
            <a:r>
              <a:rPr lang="zh-CN" altLang="en-US"/>
              <a:t>有界闭域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上的连续函数必三重可积</a:t>
            </a:r>
            <a:r>
              <a:rPr lang="en-US" altLang="zh-CN">
                <a:latin typeface="Times New Roman" panose="02020603050405020304" pitchFamily="18" charset="0"/>
              </a:rPr>
              <a:t>;          </a:t>
            </a:r>
          </a:p>
        </p:txBody>
      </p:sp>
      <p:grpSp>
        <p:nvGrpSpPr>
          <p:cNvPr id="125975" name="Group 23"/>
          <p:cNvGrpSpPr>
            <a:grpSpLocks/>
          </p:cNvGrpSpPr>
          <p:nvPr/>
        </p:nvGrpSpPr>
        <p:grpSpPr bwMode="auto">
          <a:xfrm>
            <a:off x="582613" y="5186363"/>
            <a:ext cx="8054975" cy="547687"/>
            <a:chOff x="367" y="3267"/>
            <a:chExt cx="5074" cy="345"/>
          </a:xfrm>
        </p:grpSpPr>
        <p:sp>
          <p:nvSpPr>
            <p:cNvPr id="125970" name="Rectangle 18"/>
            <p:cNvSpPr>
              <a:spLocks noChangeArrowheads="1"/>
            </p:cNvSpPr>
            <p:nvPr/>
          </p:nvSpPr>
          <p:spPr bwMode="auto">
            <a:xfrm>
              <a:off x="367" y="3285"/>
              <a:ext cx="2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有界闭域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上的有界函数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5971" name="Object 19"/>
            <p:cNvGraphicFramePr>
              <a:graphicFrameLocks noChangeAspect="1"/>
            </p:cNvGraphicFramePr>
            <p:nvPr/>
          </p:nvGraphicFramePr>
          <p:xfrm>
            <a:off x="3266" y="3337"/>
            <a:ext cx="9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8" name="Equation" r:id="rId7" imgW="1497950" imgH="393529" progId="Equation.DSMT4">
                    <p:embed/>
                  </p:oleObj>
                </mc:Choice>
                <mc:Fallback>
                  <p:oleObj name="Equation" r:id="rId7" imgW="1497950" imgH="393529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3337"/>
                          <a:ext cx="9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2" name="Rectangle 20"/>
            <p:cNvSpPr>
              <a:spLocks noChangeArrowheads="1"/>
            </p:cNvSpPr>
            <p:nvPr/>
          </p:nvSpPr>
          <p:spPr bwMode="auto">
            <a:xfrm>
              <a:off x="4197" y="3267"/>
              <a:ext cx="1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若其间断点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63563" y="620713"/>
            <a:ext cx="8075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集中在有限个零体积的曲面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/>
              <a:t>可类似于零面积那样 </a:t>
            </a:r>
          </a:p>
        </p:txBody>
      </p:sp>
      <p:grpSp>
        <p:nvGrpSpPr>
          <p:cNvPr id="124942" name="Group 14"/>
          <p:cNvGrpSpPr>
            <a:grpSpLocks/>
          </p:cNvGrpSpPr>
          <p:nvPr/>
        </p:nvGrpSpPr>
        <p:grpSpPr bwMode="auto">
          <a:xfrm>
            <a:off x="563563" y="1341438"/>
            <a:ext cx="7204075" cy="547687"/>
            <a:chOff x="355" y="845"/>
            <a:chExt cx="4538" cy="345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355" y="863"/>
              <a:ext cx="1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4936" name="Object 8"/>
            <p:cNvGraphicFramePr>
              <a:graphicFrameLocks noChangeAspect="1"/>
            </p:cNvGraphicFramePr>
            <p:nvPr/>
          </p:nvGraphicFramePr>
          <p:xfrm>
            <a:off x="1610" y="916"/>
            <a:ext cx="8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80" name="Equation" r:id="rId3" imgW="1422400" imgH="393700" progId="Equation.DSMT4">
                    <p:embed/>
                  </p:oleObj>
                </mc:Choice>
                <mc:Fallback>
                  <p:oleObj name="Equation" r:id="rId3" imgW="1422400" imgH="3937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16"/>
                          <a:ext cx="8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2472" y="845"/>
              <a:ext cx="24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上必三重可积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741488" y="476250"/>
            <a:ext cx="589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二、化三重积分为累次积分  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92138" y="1268413"/>
            <a:ext cx="3667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积分区域为长方体 </a:t>
            </a:r>
          </a:p>
        </p:txBody>
      </p:sp>
      <p:grpSp>
        <p:nvGrpSpPr>
          <p:cNvPr id="123924" name="Group 20"/>
          <p:cNvGrpSpPr>
            <a:grpSpLocks/>
          </p:cNvGrpSpPr>
          <p:nvPr/>
        </p:nvGrpSpPr>
        <p:grpSpPr bwMode="auto">
          <a:xfrm>
            <a:off x="592138" y="1974850"/>
            <a:ext cx="5857875" cy="533400"/>
            <a:chOff x="373" y="1244"/>
            <a:chExt cx="3690" cy="336"/>
          </a:xfrm>
        </p:grpSpPr>
        <p:sp>
          <p:nvSpPr>
            <p:cNvPr id="123909" name="Rectangle 5"/>
            <p:cNvSpPr>
              <a:spLocks noChangeArrowheads="1"/>
            </p:cNvSpPr>
            <p:nvPr/>
          </p:nvSpPr>
          <p:spPr bwMode="auto">
            <a:xfrm>
              <a:off x="373" y="1253"/>
              <a:ext cx="1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21.15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若函数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908" name="Object 4"/>
            <p:cNvGraphicFramePr>
              <a:graphicFrameLocks noChangeAspect="1"/>
            </p:cNvGraphicFramePr>
            <p:nvPr/>
          </p:nvGraphicFramePr>
          <p:xfrm>
            <a:off x="2208" y="1316"/>
            <a:ext cx="87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0" name="Equation" r:id="rId3" imgW="1384300" imgH="368300" progId="Equation.DSMT4">
                    <p:embed/>
                  </p:oleObj>
                </mc:Choice>
                <mc:Fallback>
                  <p:oleObj name="Equation" r:id="rId3" imgW="1384300" imgH="3683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316"/>
                          <a:ext cx="87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0" name="Rectangle 6"/>
            <p:cNvSpPr>
              <a:spLocks noChangeArrowheads="1"/>
            </p:cNvSpPr>
            <p:nvPr/>
          </p:nvSpPr>
          <p:spPr bwMode="auto">
            <a:xfrm>
              <a:off x="3051" y="124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在长方体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735263" y="2770188"/>
          <a:ext cx="3517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1" name="Equation" r:id="rId5" imgW="3517900" imgH="393700" progId="Equation.DSMT4">
                  <p:embed/>
                </p:oleObj>
              </mc:Choice>
              <mc:Fallback>
                <p:oleObj name="Equation" r:id="rId5" imgW="3517900" imgH="393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2770188"/>
                        <a:ext cx="3517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7" name="Group 13"/>
          <p:cNvGrpSpPr>
            <a:grpSpLocks/>
          </p:cNvGrpSpPr>
          <p:nvPr/>
        </p:nvGrpSpPr>
        <p:grpSpPr bwMode="auto">
          <a:xfrm>
            <a:off x="573088" y="3357563"/>
            <a:ext cx="7743825" cy="561975"/>
            <a:chOff x="431" y="3040"/>
            <a:chExt cx="4878" cy="354"/>
          </a:xfrm>
        </p:grpSpPr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431" y="3067"/>
              <a:ext cx="2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上的三重积分存在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且对任何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914" name="Object 10"/>
            <p:cNvGraphicFramePr>
              <a:graphicFrameLocks noChangeAspect="1"/>
            </p:cNvGraphicFramePr>
            <p:nvPr/>
          </p:nvGraphicFramePr>
          <p:xfrm>
            <a:off x="3334" y="3113"/>
            <a:ext cx="9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2" name="Equation" r:id="rId7" imgW="1524000" imgH="393700" progId="Equation.DSMT4">
                    <p:embed/>
                  </p:oleObj>
                </mc:Choice>
                <mc:Fallback>
                  <p:oleObj name="Equation" r:id="rId7" imgW="1524000" imgH="3937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113"/>
                          <a:ext cx="9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4241" y="304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二重积分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2805113" y="4178300"/>
          <a:ext cx="35448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3" name="Equation" r:id="rId9" imgW="3555720" imgH="799920" progId="Equation.DSMT4">
                  <p:embed/>
                </p:oleObj>
              </mc:Choice>
              <mc:Fallback>
                <p:oleObj name="Equation" r:id="rId9" imgW="3555720" imgH="7999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178300"/>
                        <a:ext cx="3544887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3" name="Group 19"/>
          <p:cNvGrpSpPr>
            <a:grpSpLocks/>
          </p:cNvGrpSpPr>
          <p:nvPr/>
        </p:nvGrpSpPr>
        <p:grpSpPr bwMode="auto">
          <a:xfrm>
            <a:off x="592138" y="5084763"/>
            <a:ext cx="5689600" cy="533400"/>
            <a:chOff x="431" y="3203"/>
            <a:chExt cx="3584" cy="336"/>
          </a:xfrm>
        </p:grpSpPr>
        <p:sp>
          <p:nvSpPr>
            <p:cNvPr id="123921" name="Rectangle 17"/>
            <p:cNvSpPr>
              <a:spLocks noChangeArrowheads="1"/>
            </p:cNvSpPr>
            <p:nvPr/>
          </p:nvSpPr>
          <p:spPr bwMode="auto">
            <a:xfrm>
              <a:off x="431" y="3203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920" name="Object 16"/>
            <p:cNvGraphicFramePr>
              <a:graphicFrameLocks noChangeAspect="1"/>
            </p:cNvGraphicFramePr>
            <p:nvPr/>
          </p:nvGraphicFramePr>
          <p:xfrm>
            <a:off x="1530" y="3285"/>
            <a:ext cx="16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4" name="Equation" r:id="rId11" imgW="2628900" imgH="393700" progId="Equation.DSMT4">
                    <p:embed/>
                  </p:oleObj>
                </mc:Choice>
                <mc:Fallback>
                  <p:oleObj name="Equation" r:id="rId11" imgW="26289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0" y="3285"/>
                          <a:ext cx="16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2" name="Rectangle 18"/>
            <p:cNvSpPr>
              <a:spLocks noChangeArrowheads="1"/>
            </p:cNvSpPr>
            <p:nvPr/>
          </p:nvSpPr>
          <p:spPr bwMode="auto">
            <a:xfrm>
              <a:off x="3171" y="3212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则积分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2843213" y="608013"/>
          <a:ext cx="33432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1" name="Equation" r:id="rId3" imgW="3340100" imgH="876300" progId="Equation.DSMT4">
                  <p:embed/>
                </p:oleObj>
              </mc:Choice>
              <mc:Fallback>
                <p:oleObj name="Equation" r:id="rId3" imgW="3340100" imgH="876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608013"/>
                        <a:ext cx="33432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73088" y="1614488"/>
            <a:ext cx="1790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也存在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且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1479550" y="2260600"/>
          <a:ext cx="6997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2" name="Equation" r:id="rId5" imgW="6997680" imgH="876240" progId="Equation.DSMT4">
                  <p:embed/>
                </p:oleObj>
              </mc:Choice>
              <mc:Fallback>
                <p:oleObj name="Equation" r:id="rId5" imgW="6997680" imgH="87624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260600"/>
                        <a:ext cx="69977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899" name="Group 19"/>
          <p:cNvGrpSpPr>
            <a:grpSpLocks/>
          </p:cNvGrpSpPr>
          <p:nvPr/>
        </p:nvGrpSpPr>
        <p:grpSpPr bwMode="auto">
          <a:xfrm>
            <a:off x="587375" y="3284538"/>
            <a:ext cx="8088313" cy="533400"/>
            <a:chOff x="370" y="2069"/>
            <a:chExt cx="5095" cy="336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370" y="2078"/>
              <a:ext cx="4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用平行于坐标面的平面网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作分割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它把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887" name="Object 7"/>
            <p:cNvGraphicFramePr>
              <a:graphicFrameLocks noChangeAspect="1"/>
            </p:cNvGraphicFramePr>
            <p:nvPr/>
          </p:nvGraphicFramePr>
          <p:xfrm>
            <a:off x="4732" y="2166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3" name="Equation" r:id="rId7" imgW="291973" imgH="304668" progId="Equation.DSMT4">
                    <p:embed/>
                  </p:oleObj>
                </mc:Choice>
                <mc:Fallback>
                  <p:oleObj name="Equation" r:id="rId7" imgW="291973" imgH="304668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166"/>
                          <a:ext cx="18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4865" y="2069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分成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573088" y="39608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有限个小长方体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1701800" y="4652963"/>
          <a:ext cx="5337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4" name="Equation" r:id="rId9" imgW="5461000" imgH="482600" progId="Equation.DSMT4">
                  <p:embed/>
                </p:oleObj>
              </mc:Choice>
              <mc:Fallback>
                <p:oleObj name="Equation" r:id="rId9" imgW="54610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652963"/>
                        <a:ext cx="53371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02" name="Group 22"/>
          <p:cNvGrpSpPr>
            <a:grpSpLocks/>
          </p:cNvGrpSpPr>
          <p:nvPr/>
        </p:nvGrpSpPr>
        <p:grpSpPr bwMode="auto">
          <a:xfrm>
            <a:off x="688975" y="5364163"/>
            <a:ext cx="8020050" cy="557212"/>
            <a:chOff x="434" y="3379"/>
            <a:chExt cx="5052" cy="351"/>
          </a:xfrm>
        </p:grpSpPr>
        <p:graphicFrame>
          <p:nvGraphicFramePr>
            <p:cNvPr id="122894" name="Object 14"/>
            <p:cNvGraphicFramePr>
              <a:graphicFrameLocks noChangeAspect="1"/>
            </p:cNvGraphicFramePr>
            <p:nvPr/>
          </p:nvGraphicFramePr>
          <p:xfrm>
            <a:off x="434" y="3418"/>
            <a:ext cx="272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5" name="Equation" r:id="rId11" imgW="4584700" imgH="495300" progId="Equation.DSMT4">
                    <p:embed/>
                  </p:oleObj>
                </mc:Choice>
                <mc:Fallback>
                  <p:oleObj name="Equation" r:id="rId11" imgW="4584700" imgH="4953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3418"/>
                          <a:ext cx="272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6" name="Rectangle 16"/>
            <p:cNvSpPr>
              <a:spLocks noChangeArrowheads="1"/>
            </p:cNvSpPr>
            <p:nvPr/>
          </p:nvSpPr>
          <p:spPr bwMode="auto">
            <a:xfrm>
              <a:off x="3134" y="3379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zh-CN" altLang="en-US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zh-CN" altLang="en-US" sz="1000" i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上的上、下确界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01" name="Object 21"/>
            <p:cNvGraphicFramePr>
              <a:graphicFrameLocks noChangeAspect="1"/>
            </p:cNvGraphicFramePr>
            <p:nvPr/>
          </p:nvGraphicFramePr>
          <p:xfrm>
            <a:off x="3431" y="3421"/>
            <a:ext cx="3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6" name="Equation" r:id="rId13" imgW="507780" imgH="482391" progId="Equation.DSMT4">
                    <p:embed/>
                  </p:oleObj>
                </mc:Choice>
                <mc:Fallback>
                  <p:oleObj name="Equation" r:id="rId13" imgW="507780" imgH="482391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3421"/>
                          <a:ext cx="32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62" name="Group 6"/>
          <p:cNvGrpSpPr>
            <a:grpSpLocks/>
          </p:cNvGrpSpPr>
          <p:nvPr/>
        </p:nvGrpSpPr>
        <p:grpSpPr bwMode="auto">
          <a:xfrm>
            <a:off x="655638" y="620713"/>
            <a:ext cx="7150100" cy="519112"/>
            <a:chOff x="431" y="418"/>
            <a:chExt cx="4504" cy="327"/>
          </a:xfrm>
        </p:grpSpPr>
        <p:graphicFrame>
          <p:nvGraphicFramePr>
            <p:cNvPr id="121859" name="Object 3"/>
            <p:cNvGraphicFramePr>
              <a:graphicFrameLocks noChangeAspect="1"/>
            </p:cNvGraphicFramePr>
            <p:nvPr/>
          </p:nvGraphicFramePr>
          <p:xfrm>
            <a:off x="431" y="436"/>
            <a:ext cx="136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07" name="Equation" r:id="rId3" imgW="2159000" imgH="431800" progId="Equation.DSMT4">
                    <p:embed/>
                  </p:oleObj>
                </mc:Choice>
                <mc:Fallback>
                  <p:oleObj name="Equation" r:id="rId3" imgW="2159000" imgH="4318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36"/>
                          <a:ext cx="136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58" name="Object 2"/>
            <p:cNvGraphicFramePr>
              <a:graphicFrameLocks noChangeAspect="1"/>
            </p:cNvGraphicFramePr>
            <p:nvPr/>
          </p:nvGraphicFramePr>
          <p:xfrm>
            <a:off x="1903" y="418"/>
            <a:ext cx="30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08" name="Equation" r:id="rId5" imgW="4813300" imgH="495300" progId="Equation.DSMT4">
                    <p:embed/>
                  </p:oleObj>
                </mc:Choice>
                <mc:Fallback>
                  <p:oleObj name="Equation" r:id="rId5" imgW="4813300" imgH="4953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418"/>
                          <a:ext cx="303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1" name="Rectangle 5"/>
            <p:cNvSpPr>
              <a:spLocks noChangeArrowheads="1"/>
            </p:cNvSpPr>
            <p:nvPr/>
          </p:nvSpPr>
          <p:spPr bwMode="auto">
            <a:xfrm>
              <a:off x="1755" y="41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1371600" y="1347788"/>
          <a:ext cx="6654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09" name="Equation" r:id="rId7" imgW="6654800" imgH="889000" progId="Equation.DSMT4">
                  <p:embed/>
                </p:oleObj>
              </mc:Choice>
              <mc:Fallback>
                <p:oleObj name="Equation" r:id="rId7" imgW="66548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47788"/>
                        <a:ext cx="6654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8" name="Group 12"/>
          <p:cNvGrpSpPr>
            <a:grpSpLocks/>
          </p:cNvGrpSpPr>
          <p:nvPr/>
        </p:nvGrpSpPr>
        <p:grpSpPr bwMode="auto">
          <a:xfrm>
            <a:off x="582613" y="2262188"/>
            <a:ext cx="3830637" cy="547687"/>
            <a:chOff x="431" y="1706"/>
            <a:chExt cx="2413" cy="345"/>
          </a:xfrm>
        </p:grpSpPr>
        <p:sp>
          <p:nvSpPr>
            <p:cNvPr id="121866" name="Rectangle 10"/>
            <p:cNvSpPr>
              <a:spLocks noChangeArrowheads="1"/>
            </p:cNvSpPr>
            <p:nvPr/>
          </p:nvSpPr>
          <p:spPr bwMode="auto">
            <a:xfrm>
              <a:off x="431" y="170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现按下标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1865" name="Object 9"/>
            <p:cNvGraphicFramePr>
              <a:graphicFrameLocks noChangeAspect="1"/>
            </p:cNvGraphicFramePr>
            <p:nvPr/>
          </p:nvGraphicFramePr>
          <p:xfrm>
            <a:off x="1429" y="1797"/>
            <a:ext cx="3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0" name="Equation" r:id="rId9" imgW="545863" imgH="393529" progId="Equation.DSMT4">
                    <p:embed/>
                  </p:oleObj>
                </mc:Choice>
                <mc:Fallback>
                  <p:oleObj name="Equation" r:id="rId9" imgW="545863" imgH="393529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97"/>
                          <a:ext cx="3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1664" y="1724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相加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1181100" y="3148013"/>
          <a:ext cx="6804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11" name="Equation" r:id="rId11" imgW="6807200" imgH="889000" progId="Equation.DSMT4">
                  <p:embed/>
                </p:oleObj>
              </mc:Choice>
              <mc:Fallback>
                <p:oleObj name="Equation" r:id="rId11" imgW="6807200" imgH="889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48013"/>
                        <a:ext cx="6804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592138" y="40767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及</a:t>
            </a:r>
          </a:p>
        </p:txBody>
      </p:sp>
      <p:grpSp>
        <p:nvGrpSpPr>
          <p:cNvPr id="121875" name="Group 19"/>
          <p:cNvGrpSpPr>
            <a:grpSpLocks/>
          </p:cNvGrpSpPr>
          <p:nvPr/>
        </p:nvGrpSpPr>
        <p:grpSpPr bwMode="auto">
          <a:xfrm>
            <a:off x="763588" y="4797425"/>
            <a:ext cx="7786687" cy="1152525"/>
            <a:chOff x="481" y="3022"/>
            <a:chExt cx="4905" cy="726"/>
          </a:xfrm>
        </p:grpSpPr>
        <p:graphicFrame>
          <p:nvGraphicFramePr>
            <p:cNvPr id="121872" name="Object 16"/>
            <p:cNvGraphicFramePr>
              <a:graphicFrameLocks noChangeAspect="1"/>
            </p:cNvGraphicFramePr>
            <p:nvPr/>
          </p:nvGraphicFramePr>
          <p:xfrm>
            <a:off x="481" y="3022"/>
            <a:ext cx="485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2" name="Equation" r:id="rId13" imgW="7708900" imgH="762000" progId="Equation.DSMT4">
                    <p:embed/>
                  </p:oleObj>
                </mc:Choice>
                <mc:Fallback>
                  <p:oleObj name="Equation" r:id="rId13" imgW="7708900" imgH="7620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" y="3022"/>
                          <a:ext cx="4856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4" name="Object 18"/>
            <p:cNvGraphicFramePr>
              <a:graphicFrameLocks noChangeAspect="1"/>
            </p:cNvGraphicFramePr>
            <p:nvPr/>
          </p:nvGraphicFramePr>
          <p:xfrm>
            <a:off x="4434" y="3500"/>
            <a:ext cx="9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113" name="Equation" r:id="rId15" imgW="1511300" imgH="393700" progId="Equation.DSMT4">
                    <p:embed/>
                  </p:oleObj>
                </mc:Choice>
                <mc:Fallback>
                  <p:oleObj name="Equation" r:id="rId15" imgW="1511300" imgH="3937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3500"/>
                          <a:ext cx="9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3154</TotalTime>
  <Words>1305</Words>
  <Application>Microsoft Office PowerPoint</Application>
  <PresentationFormat>全屏显示(4:3)</PresentationFormat>
  <Paragraphs>218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华文新魏</vt:lpstr>
      <vt:lpstr>宋体</vt:lpstr>
      <vt:lpstr>Arial</vt:lpstr>
      <vt:lpstr>Cambria Math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同济大学</cp:lastModifiedBy>
  <cp:revision>200</cp:revision>
  <dcterms:created xsi:type="dcterms:W3CDTF">2004-12-13T07:53:32Z</dcterms:created>
  <dcterms:modified xsi:type="dcterms:W3CDTF">2024-05-20T01:36:55Z</dcterms:modified>
</cp:coreProperties>
</file>