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40"/>
  </p:handoutMasterIdLst>
  <p:sldIdLst>
    <p:sldId id="277" r:id="rId2"/>
    <p:sldId id="279" r:id="rId3"/>
    <p:sldId id="280" r:id="rId4"/>
    <p:sldId id="281" r:id="rId5"/>
    <p:sldId id="282" r:id="rId6"/>
    <p:sldId id="283" r:id="rId7"/>
    <p:sldId id="316" r:id="rId8"/>
    <p:sldId id="317" r:id="rId9"/>
    <p:sldId id="284" r:id="rId10"/>
    <p:sldId id="314" r:id="rId11"/>
    <p:sldId id="315" r:id="rId12"/>
    <p:sldId id="285" r:id="rId13"/>
    <p:sldId id="286" r:id="rId14"/>
    <p:sldId id="287" r:id="rId15"/>
    <p:sldId id="288" r:id="rId16"/>
    <p:sldId id="313" r:id="rId17"/>
    <p:sldId id="267" r:id="rId18"/>
    <p:sldId id="289" r:id="rId19"/>
    <p:sldId id="318" r:id="rId20"/>
    <p:sldId id="290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FFFFCC"/>
    <a:srgbClr val="FFFF83"/>
    <a:srgbClr val="EAEAEA"/>
    <a:srgbClr val="C0C0C0"/>
    <a:srgbClr val="DDDDDD"/>
    <a:srgbClr val="FFC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3921" autoAdjust="0"/>
  </p:normalViewPr>
  <p:slideViewPr>
    <p:cSldViewPr>
      <p:cViewPr varScale="1">
        <p:scale>
          <a:sx n="80" d="100"/>
          <a:sy n="80" d="100"/>
        </p:scale>
        <p:origin x="162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4" Type="http://schemas.openxmlformats.org/officeDocument/2006/relationships/image" Target="../media/image12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5" Type="http://schemas.openxmlformats.org/officeDocument/2006/relationships/image" Target="../media/image33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24" Type="http://schemas.openxmlformats.org/officeDocument/2006/relationships/image" Target="../media/image32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23" Type="http://schemas.openxmlformats.org/officeDocument/2006/relationships/image" Target="../media/image31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Relationship Id="rId22" Type="http://schemas.openxmlformats.org/officeDocument/2006/relationships/image" Target="../media/image3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12.wmf"/><Relationship Id="rId1" Type="http://schemas.openxmlformats.org/officeDocument/2006/relationships/image" Target="../media/image13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7" Type="http://schemas.openxmlformats.org/officeDocument/2006/relationships/image" Target="../media/image144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3.wmf"/><Relationship Id="rId5" Type="http://schemas.openxmlformats.org/officeDocument/2006/relationships/image" Target="../media/image112.wmf"/><Relationship Id="rId4" Type="http://schemas.openxmlformats.org/officeDocument/2006/relationships/image" Target="../media/image14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4" Type="http://schemas.openxmlformats.org/officeDocument/2006/relationships/image" Target="../media/image14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10" Type="http://schemas.openxmlformats.org/officeDocument/2006/relationships/image" Target="../media/image163.w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image" Target="../media/image176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12" Type="http://schemas.openxmlformats.org/officeDocument/2006/relationships/image" Target="../media/image175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11" Type="http://schemas.openxmlformats.org/officeDocument/2006/relationships/image" Target="../media/image174.wmf"/><Relationship Id="rId5" Type="http://schemas.openxmlformats.org/officeDocument/2006/relationships/image" Target="../media/image168.wmf"/><Relationship Id="rId10" Type="http://schemas.openxmlformats.org/officeDocument/2006/relationships/image" Target="../media/image173.w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5" Type="http://schemas.openxmlformats.org/officeDocument/2006/relationships/image" Target="../media/image195.wmf"/><Relationship Id="rId4" Type="http://schemas.openxmlformats.org/officeDocument/2006/relationships/image" Target="../media/image19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2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06FB1943-67EE-4352-BF2A-694110A27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319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5284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8206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3964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5625"/>
            <a:ext cx="386715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76700"/>
            <a:ext cx="386715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0136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82347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988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129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6055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923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254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864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518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031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4.wmf"/><Relationship Id="rId17" Type="http://schemas.openxmlformats.org/officeDocument/2006/relationships/image" Target="../media/image67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6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image" Target="../media/image106.png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95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11" Type="http://schemas.openxmlformats.org/officeDocument/2006/relationships/image" Target="../media/image94.wmf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4.bin"/><Relationship Id="rId4" Type="http://schemas.openxmlformats.org/officeDocument/2006/relationships/image" Target="../media/image91.wmf"/><Relationship Id="rId9" Type="http://schemas.openxmlformats.org/officeDocument/2006/relationships/image" Target="../media/image97.png"/><Relationship Id="rId14" Type="http://schemas.openxmlformats.org/officeDocument/2006/relationships/oleObject" Target="../embeddings/oleObject9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7.bin"/><Relationship Id="rId21" Type="http://schemas.openxmlformats.org/officeDocument/2006/relationships/image" Target="../media/image970.png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4.wmf"/><Relationship Id="rId20" Type="http://schemas.openxmlformats.org/officeDocument/2006/relationships/image" Target="../media/image106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1.w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8.wmf"/><Relationship Id="rId11" Type="http://schemas.openxmlformats.org/officeDocument/2006/relationships/image" Target="../media/image113.png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oleObject" Target="../embeddings/oleObject116.bin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4.wmf"/><Relationship Id="rId5" Type="http://schemas.openxmlformats.org/officeDocument/2006/relationships/oleObject" Target="../embeddings/oleObject111.bin"/><Relationship Id="rId10" Type="http://schemas.openxmlformats.org/officeDocument/2006/relationships/oleObject" Target="../embeddings/oleObject114.bin"/><Relationship Id="rId4" Type="http://schemas.openxmlformats.org/officeDocument/2006/relationships/image" Target="../media/image111.wmf"/><Relationship Id="rId9" Type="http://schemas.openxmlformats.org/officeDocument/2006/relationships/image" Target="../media/image113.wmf"/><Relationship Id="rId14" Type="http://schemas.openxmlformats.org/officeDocument/2006/relationships/image" Target="../media/image11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2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6.bin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44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51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9" Type="http://schemas.openxmlformats.org/officeDocument/2006/relationships/image" Target="../media/image26.wmf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24.bin"/><Relationship Id="rId42" Type="http://schemas.openxmlformats.org/officeDocument/2006/relationships/oleObject" Target="../embeddings/oleObject28.bin"/><Relationship Id="rId47" Type="http://schemas.openxmlformats.org/officeDocument/2006/relationships/image" Target="../media/image30.wmf"/><Relationship Id="rId50" Type="http://schemas.openxmlformats.org/officeDocument/2006/relationships/oleObject" Target="../embeddings/oleObject32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9" Type="http://schemas.openxmlformats.org/officeDocument/2006/relationships/image" Target="../media/image21.w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37" Type="http://schemas.openxmlformats.org/officeDocument/2006/relationships/image" Target="../media/image25.wmf"/><Relationship Id="rId40" Type="http://schemas.openxmlformats.org/officeDocument/2006/relationships/oleObject" Target="../embeddings/oleObject27.bin"/><Relationship Id="rId45" Type="http://schemas.openxmlformats.org/officeDocument/2006/relationships/image" Target="../media/image29.wmf"/><Relationship Id="rId53" Type="http://schemas.openxmlformats.org/officeDocument/2006/relationships/image" Target="../media/image33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31" Type="http://schemas.openxmlformats.org/officeDocument/2006/relationships/image" Target="../media/image22.wmf"/><Relationship Id="rId44" Type="http://schemas.openxmlformats.org/officeDocument/2006/relationships/oleObject" Target="../embeddings/oleObject29.bin"/><Relationship Id="rId52" Type="http://schemas.openxmlformats.org/officeDocument/2006/relationships/oleObject" Target="../embeddings/oleObject33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24.wmf"/><Relationship Id="rId43" Type="http://schemas.openxmlformats.org/officeDocument/2006/relationships/image" Target="../media/image28.wmf"/><Relationship Id="rId48" Type="http://schemas.openxmlformats.org/officeDocument/2006/relationships/oleObject" Target="../embeddings/oleObject31.bin"/><Relationship Id="rId8" Type="http://schemas.openxmlformats.org/officeDocument/2006/relationships/image" Target="../media/image11.wmf"/><Relationship Id="rId51" Type="http://schemas.openxmlformats.org/officeDocument/2006/relationships/image" Target="../media/image32.wmf"/><Relationship Id="rId3" Type="http://schemas.openxmlformats.org/officeDocument/2006/relationships/oleObject" Target="../embeddings/oleObject8.bin"/><Relationship Id="rId12" Type="http://schemas.openxmlformats.org/officeDocument/2006/relationships/image" Target="../media/image13.wmf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33" Type="http://schemas.openxmlformats.org/officeDocument/2006/relationships/image" Target="../media/image23.wmf"/><Relationship Id="rId38" Type="http://schemas.openxmlformats.org/officeDocument/2006/relationships/oleObject" Target="../embeddings/oleObject26.bin"/><Relationship Id="rId46" Type="http://schemas.openxmlformats.org/officeDocument/2006/relationships/oleObject" Target="../embeddings/oleObject30.bin"/><Relationship Id="rId20" Type="http://schemas.openxmlformats.org/officeDocument/2006/relationships/oleObject" Target="../embeddings/oleObject17.bin"/><Relationship Id="rId41" Type="http://schemas.openxmlformats.org/officeDocument/2006/relationships/image" Target="../media/image2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21.bin"/><Relationship Id="rId36" Type="http://schemas.openxmlformats.org/officeDocument/2006/relationships/oleObject" Target="../embeddings/oleObject25.bin"/><Relationship Id="rId49" Type="http://schemas.openxmlformats.org/officeDocument/2006/relationships/image" Target="../media/image3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2.wmf"/><Relationship Id="rId4" Type="http://schemas.openxmlformats.org/officeDocument/2006/relationships/image" Target="../media/image149.wmf"/><Relationship Id="rId9" Type="http://schemas.openxmlformats.org/officeDocument/2006/relationships/oleObject" Target="../embeddings/oleObject1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0.wmf"/><Relationship Id="rId20" Type="http://schemas.openxmlformats.org/officeDocument/2006/relationships/image" Target="../media/image16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9.wmf"/><Relationship Id="rId22" Type="http://schemas.openxmlformats.org/officeDocument/2006/relationships/image" Target="../media/image16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1.wmf"/><Relationship Id="rId26" Type="http://schemas.openxmlformats.org/officeDocument/2006/relationships/image" Target="../media/image175.w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70.wmf"/><Relationship Id="rId20" Type="http://schemas.openxmlformats.org/officeDocument/2006/relationships/image" Target="../media/image172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74.w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76.wmf"/><Relationship Id="rId10" Type="http://schemas.openxmlformats.org/officeDocument/2006/relationships/image" Target="../media/image167.w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9.wmf"/><Relationship Id="rId22" Type="http://schemas.openxmlformats.org/officeDocument/2006/relationships/image" Target="../media/image173.wmf"/><Relationship Id="rId27" Type="http://schemas.openxmlformats.org/officeDocument/2006/relationships/oleObject" Target="../embeddings/oleObject17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8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84.wmf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18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98.bin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4.wmf"/><Relationship Id="rId4" Type="http://schemas.openxmlformats.org/officeDocument/2006/relationships/image" Target="../media/image191.wmf"/><Relationship Id="rId9" Type="http://schemas.openxmlformats.org/officeDocument/2006/relationships/oleObject" Target="../embeddings/oleObject19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0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01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4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06.wmf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0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png"/><Relationship Id="rId4" Type="http://schemas.openxmlformats.org/officeDocument/2006/relationships/image" Target="../media/image49.wmf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320076" y="492195"/>
            <a:ext cx="63546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Ch21§6   </a:t>
            </a:r>
            <a:r>
              <a:rPr lang="zh-CN" altLang="en-US" sz="4000" dirty="0">
                <a:latin typeface="+mn-ea"/>
                <a:ea typeface="+mn-ea"/>
              </a:rPr>
              <a:t>重积分的应用  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12775" y="1344511"/>
            <a:ext cx="8099425" cy="1702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35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3200" dirty="0">
                <a:latin typeface="+mn-ea"/>
                <a:ea typeface="+mn-ea"/>
              </a:rPr>
              <a:t>应用重积分可求立体的体积及空间物体的质量</a:t>
            </a:r>
            <a:r>
              <a:rPr lang="en-US" altLang="zh-CN" sz="3200" dirty="0">
                <a:latin typeface="+mn-ea"/>
                <a:ea typeface="+mn-ea"/>
              </a:rPr>
              <a:t>, </a:t>
            </a:r>
            <a:r>
              <a:rPr lang="zh-CN" altLang="en-US" sz="3200" dirty="0">
                <a:latin typeface="+mn-ea"/>
                <a:ea typeface="+mn-ea"/>
              </a:rPr>
              <a:t>求曲面的面积、立体的重心、转动惯量和物体间的引力等</a:t>
            </a:r>
            <a:r>
              <a:rPr lang="en-US" altLang="zh-CN" sz="3200" dirty="0">
                <a:latin typeface="+mn-ea"/>
                <a:ea typeface="+mn-ea"/>
              </a:rPr>
              <a:t>.</a:t>
            </a:r>
          </a:p>
        </p:txBody>
      </p:sp>
      <p:sp>
        <p:nvSpPr>
          <p:cNvPr id="58376" name="Rectangle 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547664" y="3169255"/>
            <a:ext cx="4325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dirty="0">
                <a:latin typeface="+mn-ea"/>
                <a:ea typeface="+mn-ea"/>
              </a:rPr>
              <a:t>一． 曲面的面积</a:t>
            </a:r>
          </a:p>
        </p:txBody>
      </p:sp>
      <p:sp>
        <p:nvSpPr>
          <p:cNvPr id="58377" name="Rectangle 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511660" y="3781323"/>
            <a:ext cx="40513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200" dirty="0">
                <a:latin typeface="+mn-ea"/>
                <a:ea typeface="+mn-ea"/>
              </a:rPr>
              <a:t>二． 质心</a:t>
            </a:r>
          </a:p>
        </p:txBody>
      </p:sp>
      <p:sp>
        <p:nvSpPr>
          <p:cNvPr id="58378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47664" y="4465400"/>
            <a:ext cx="45175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dirty="0">
                <a:latin typeface="+mn-ea"/>
                <a:ea typeface="+mn-ea"/>
              </a:rPr>
              <a:t>三． 转动惯量        </a:t>
            </a:r>
          </a:p>
        </p:txBody>
      </p:sp>
      <p:sp>
        <p:nvSpPr>
          <p:cNvPr id="58379" name="Rectangl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47664" y="5077468"/>
            <a:ext cx="53479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200" dirty="0">
                <a:latin typeface="+mn-ea"/>
                <a:ea typeface="+mn-ea"/>
              </a:rPr>
              <a:t>四． 引力                </a:t>
            </a:r>
          </a:p>
        </p:txBody>
      </p:sp>
      <p:sp>
        <p:nvSpPr>
          <p:cNvPr id="8" name="Rectangl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59633" y="5838778"/>
            <a:ext cx="57246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600" dirty="0">
                <a:latin typeface="+mn-ea"/>
                <a:ea typeface="+mn-ea"/>
              </a:rPr>
              <a:t>作业  </a:t>
            </a:r>
            <a:r>
              <a:rPr lang="en-US" altLang="zh-CN" sz="3600" dirty="0">
                <a:latin typeface="+mn-ea"/>
                <a:ea typeface="+mn-ea"/>
              </a:rPr>
              <a:t>  2, 4, 5, 6, 7</a:t>
            </a:r>
            <a:r>
              <a:rPr lang="zh-CN" altLang="en-US" sz="3600" dirty="0">
                <a:latin typeface="+mn-ea"/>
                <a:ea typeface="+mn-ea"/>
              </a:rPr>
              <a:t>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4" name="Group 1048"/>
          <p:cNvGrpSpPr>
            <a:grpSpLocks/>
          </p:cNvGrpSpPr>
          <p:nvPr/>
        </p:nvGrpSpPr>
        <p:grpSpPr bwMode="auto">
          <a:xfrm>
            <a:off x="467098" y="1844625"/>
            <a:ext cx="8213726" cy="555624"/>
            <a:chOff x="294" y="480"/>
            <a:chExt cx="5174" cy="350"/>
          </a:xfrm>
        </p:grpSpPr>
        <p:sp>
          <p:nvSpPr>
            <p:cNvPr id="92163" name="Rectangle 1027"/>
            <p:cNvSpPr>
              <a:spLocks noChangeArrowheads="1"/>
            </p:cNvSpPr>
            <p:nvPr/>
          </p:nvSpPr>
          <p:spPr bwMode="auto">
            <a:xfrm>
              <a:off x="294" y="503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求证此曲线绕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162" name="Object 10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3160803"/>
                </p:ext>
              </p:extLst>
            </p:nvPr>
          </p:nvGraphicFramePr>
          <p:xfrm>
            <a:off x="1746" y="571"/>
            <a:ext cx="1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60" name="Equation" r:id="rId3" imgW="253890" imgH="241195" progId="Equation.DSMT4">
                    <p:embed/>
                  </p:oleObj>
                </mc:Choice>
                <mc:Fallback>
                  <p:oleObj name="Equation" r:id="rId3" imgW="253890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571"/>
                          <a:ext cx="16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4" name="Rectangle 1028"/>
            <p:cNvSpPr>
              <a:spLocks noChangeArrowheads="1"/>
            </p:cNvSpPr>
            <p:nvPr/>
          </p:nvSpPr>
          <p:spPr bwMode="auto">
            <a:xfrm>
              <a:off x="1882" y="480"/>
              <a:ext cx="35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轴旋转一周得到的旋转面的面积为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216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559603"/>
              </p:ext>
            </p:extLst>
          </p:nvPr>
        </p:nvGraphicFramePr>
        <p:xfrm>
          <a:off x="1367644" y="2456892"/>
          <a:ext cx="42910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1" name="Equation" r:id="rId5" imgW="4292600" imgH="685800" progId="Equation.DSMT4">
                  <p:embed/>
                </p:oleObj>
              </mc:Choice>
              <mc:Fallback>
                <p:oleObj name="Equation" r:id="rId5" imgW="42926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2456892"/>
                        <a:ext cx="4291012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83" name="Group 1047"/>
          <p:cNvGrpSpPr>
            <a:grpSpLocks/>
          </p:cNvGrpSpPr>
          <p:nvPr/>
        </p:nvGrpSpPr>
        <p:grpSpPr bwMode="auto">
          <a:xfrm>
            <a:off x="467544" y="5085126"/>
            <a:ext cx="7894638" cy="558801"/>
            <a:chOff x="336" y="2182"/>
            <a:chExt cx="4973" cy="352"/>
          </a:xfrm>
        </p:grpSpPr>
        <p:sp>
          <p:nvSpPr>
            <p:cNvPr id="92168" name="Rectangle 1032"/>
            <p:cNvSpPr>
              <a:spLocks noChangeArrowheads="1"/>
            </p:cNvSpPr>
            <p:nvPr/>
          </p:nvSpPr>
          <p:spPr bwMode="auto">
            <a:xfrm>
              <a:off x="336" y="2201"/>
              <a:ext cx="2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另证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由于上半旋转面的方程为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167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4507001"/>
                </p:ext>
              </p:extLst>
            </p:nvPr>
          </p:nvGraphicFramePr>
          <p:xfrm>
            <a:off x="3035" y="2182"/>
            <a:ext cx="142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762" name="Equation" r:id="rId7" imgW="2552700" imgH="571500" progId="Equation.DSMT4">
                    <p:embed/>
                  </p:oleObj>
                </mc:Choice>
                <mc:Fallback>
                  <p:oleObj name="Equation" r:id="rId7" imgW="2552700" imgH="571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5" y="2182"/>
                          <a:ext cx="1420" cy="3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9" name="Rectangle 1033"/>
            <p:cNvSpPr>
              <a:spLocks noChangeArrowheads="1"/>
            </p:cNvSpPr>
            <p:nvPr/>
          </p:nvSpPr>
          <p:spPr bwMode="auto">
            <a:xfrm>
              <a:off x="4577" y="2204"/>
              <a:ext cx="7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92170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096094"/>
              </p:ext>
            </p:extLst>
          </p:nvPr>
        </p:nvGraphicFramePr>
        <p:xfrm>
          <a:off x="1871700" y="5733256"/>
          <a:ext cx="3888432" cy="73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3" name="Equation" r:id="rId9" imgW="5638800" imgH="1066800" progId="Equation.DSMT4">
                  <p:embed/>
                </p:oleObj>
              </mc:Choice>
              <mc:Fallback>
                <p:oleObj name="Equation" r:id="rId9" imgW="56388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5733256"/>
                        <a:ext cx="3888432" cy="733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043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341060989"/>
              </p:ext>
            </p:extLst>
          </p:nvPr>
        </p:nvGraphicFramePr>
        <p:xfrm>
          <a:off x="1151620" y="1232756"/>
          <a:ext cx="453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764" name="Equation" r:id="rId11" imgW="4533900" imgH="393700" progId="Equation.DSMT4">
                  <p:embed/>
                </p:oleObj>
              </mc:Choice>
              <mc:Fallback>
                <p:oleObj name="Equation" r:id="rId11" imgW="4533900" imgH="3937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1232756"/>
                        <a:ext cx="453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516216" y="368660"/>
                <a:ext cx="2228239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𝒅𝒔</m:t>
                      </m:r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rad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𝒅𝒙</m:t>
                      </m:r>
                    </m:oMath>
                  </m:oMathPara>
                </a14:m>
                <a:endParaRPr lang="zh-CN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368660"/>
                <a:ext cx="2228239" cy="56368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83568" y="476672"/>
            <a:ext cx="54168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 </a:t>
            </a:r>
            <a:r>
              <a:rPr lang="zh-CN" altLang="en-US" dirty="0"/>
              <a:t>设平面光滑曲线的方程为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7504" y="3248980"/>
                <a:ext cx="61926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证 因</a:t>
                </a:r>
                <a:r>
                  <a:rPr lang="zh-CN" altLang="en-US" sz="2400" dirty="0"/>
                  <a:t>小区间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对应的面积微元为 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248980"/>
                <a:ext cx="6192688" cy="461665"/>
              </a:xfrm>
              <a:prstGeom prst="rect">
                <a:avLst/>
              </a:prstGeom>
              <a:blipFill rotWithShape="0">
                <a:blip r:embed="rId16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287524" y="3681028"/>
                <a:ext cx="8532440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𝒅𝒔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ra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3681028"/>
                <a:ext cx="8532440" cy="539571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251520" y="4257092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积分</a:t>
            </a:r>
            <a:r>
              <a:rPr lang="zh-CN" altLang="en-US" sz="2400" i="0" dirty="0">
                <a:latin typeface="+mj-lt"/>
              </a:rPr>
              <a:t>得到所求等式</a:t>
            </a:r>
            <a:r>
              <a:rPr lang="en-US" altLang="zh-CN" sz="2400" b="1" i="0" dirty="0">
                <a:latin typeface="+mj-lt"/>
              </a:rPr>
              <a:t>.</a:t>
            </a:r>
            <a:r>
              <a:rPr lang="zh-CN" alt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298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54317"/>
              </p:ext>
            </p:extLst>
          </p:nvPr>
        </p:nvGraphicFramePr>
        <p:xfrm>
          <a:off x="1411288" y="2636838"/>
          <a:ext cx="48815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30" name="Equation" r:id="rId3" imgW="6197400" imgH="1066680" progId="Equation.DSMT4">
                  <p:embed/>
                </p:oleObj>
              </mc:Choice>
              <mc:Fallback>
                <p:oleObj name="Equation" r:id="rId3" imgW="619740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636838"/>
                        <a:ext cx="4881562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496799"/>
              </p:ext>
            </p:extLst>
          </p:nvPr>
        </p:nvGraphicFramePr>
        <p:xfrm>
          <a:off x="1331640" y="3681028"/>
          <a:ext cx="4968552" cy="8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31" name="Equation" r:id="rId5" imgW="5994360" imgH="990360" progId="Equation.DSMT4">
                  <p:embed/>
                </p:oleObj>
              </mc:Choice>
              <mc:Fallback>
                <p:oleObj name="Equation" r:id="rId5" imgW="59943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81028"/>
                        <a:ext cx="4968552" cy="819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629184"/>
              </p:ext>
            </p:extLst>
          </p:nvPr>
        </p:nvGraphicFramePr>
        <p:xfrm>
          <a:off x="1547664" y="4689140"/>
          <a:ext cx="4140460" cy="72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32" name="Equation" r:id="rId7" imgW="5080000" imgH="889000" progId="Equation.DSMT4">
                  <p:embed/>
                </p:oleObj>
              </mc:Choice>
              <mc:Fallback>
                <p:oleObj name="Equation" r:id="rId7" imgW="5080000" imgH="889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689140"/>
                        <a:ext cx="4140460" cy="721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74913"/>
              </p:ext>
            </p:extLst>
          </p:nvPr>
        </p:nvGraphicFramePr>
        <p:xfrm>
          <a:off x="1547664" y="5589240"/>
          <a:ext cx="3456384" cy="592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33" name="Equation" r:id="rId9" imgW="3759200" imgH="647700" progId="Equation.DSMT4">
                  <p:embed/>
                </p:oleObj>
              </mc:Choice>
              <mc:Fallback>
                <p:oleObj name="Equation" r:id="rId9" imgW="3759200" imgH="647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589240"/>
                        <a:ext cx="3456384" cy="5926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56" name="Group 20"/>
          <p:cNvGrpSpPr>
            <a:grpSpLocks/>
          </p:cNvGrpSpPr>
          <p:nvPr/>
        </p:nvGrpSpPr>
        <p:grpSpPr bwMode="auto">
          <a:xfrm>
            <a:off x="683568" y="1917357"/>
            <a:ext cx="4680520" cy="481698"/>
            <a:chOff x="375" y="299"/>
            <a:chExt cx="3022" cy="353"/>
          </a:xfrm>
        </p:grpSpPr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375" y="299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不妨设  </a:t>
              </a:r>
            </a:p>
          </p:txBody>
        </p:sp>
        <p:graphicFrame>
          <p:nvGraphicFramePr>
            <p:cNvPr id="91151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3369421"/>
                </p:ext>
              </p:extLst>
            </p:nvPr>
          </p:nvGraphicFramePr>
          <p:xfrm>
            <a:off x="1142" y="351"/>
            <a:ext cx="18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834" name="Equation" r:id="rId11" imgW="2946400" imgH="393700" progId="Equation.DSMT4">
                    <p:embed/>
                  </p:oleObj>
                </mc:Choice>
                <mc:Fallback>
                  <p:oleObj name="Equation" r:id="rId11" imgW="29464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2" y="351"/>
                          <a:ext cx="18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2" name="Rectangle 16"/>
            <p:cNvSpPr>
              <a:spLocks noChangeArrowheads="1"/>
            </p:cNvSpPr>
            <p:nvPr/>
          </p:nvSpPr>
          <p:spPr bwMode="auto">
            <a:xfrm>
              <a:off x="2909" y="325"/>
              <a:ext cx="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 </a:t>
              </a:r>
              <a:r>
                <a:rPr lang="zh-CN" altLang="en-US" sz="900" dirty="0"/>
                <a:t>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0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4223"/>
              </p:ext>
            </p:extLst>
          </p:nvPr>
        </p:nvGraphicFramePr>
        <p:xfrm>
          <a:off x="1367644" y="800708"/>
          <a:ext cx="5292588" cy="88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35" name="Equation" r:id="rId13" imgW="6007100" imgH="1066800" progId="Equation.DSMT4">
                  <p:embed/>
                </p:oleObj>
              </mc:Choice>
              <mc:Fallback>
                <p:oleObj name="Equation" r:id="rId13" imgW="6007100" imgH="1066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800708"/>
                        <a:ext cx="5292588" cy="880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13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854135"/>
              </p:ext>
            </p:extLst>
          </p:nvPr>
        </p:nvGraphicFramePr>
        <p:xfrm>
          <a:off x="1043608" y="2060848"/>
          <a:ext cx="7505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0" name="Equation" r:id="rId3" imgW="7505700" imgH="393700" progId="Equation.DSMT4">
                  <p:embed/>
                </p:oleObj>
              </mc:Choice>
              <mc:Fallback>
                <p:oleObj name="Equation" r:id="rId3" imgW="7505700" imgH="3937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060848"/>
                        <a:ext cx="75057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1" name="Group 21"/>
          <p:cNvGrpSpPr>
            <a:grpSpLocks/>
          </p:cNvGrpSpPr>
          <p:nvPr/>
        </p:nvGrpSpPr>
        <p:grpSpPr bwMode="auto">
          <a:xfrm>
            <a:off x="575556" y="2672916"/>
            <a:ext cx="8248650" cy="534988"/>
            <a:chOff x="373" y="2412"/>
            <a:chExt cx="5196" cy="337"/>
          </a:xfrm>
        </p:grpSpPr>
        <p:sp>
          <p:nvSpPr>
            <p:cNvPr id="66569" name="Rectangle 9"/>
            <p:cNvSpPr>
              <a:spLocks noChangeArrowheads="1"/>
            </p:cNvSpPr>
            <p:nvPr/>
          </p:nvSpPr>
          <p:spPr bwMode="auto">
            <a:xfrm>
              <a:off x="373" y="2412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表示，其中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6568" name="Object 8"/>
            <p:cNvGraphicFramePr>
              <a:graphicFrameLocks noChangeAspect="1"/>
            </p:cNvGraphicFramePr>
            <p:nvPr/>
          </p:nvGraphicFramePr>
          <p:xfrm>
            <a:off x="1574" y="2476"/>
            <a:ext cx="19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81" name="Equation" r:id="rId5" imgW="3136900" imgH="393700" progId="Equation.DSMT4">
                    <p:embed/>
                  </p:oleObj>
                </mc:Choice>
                <mc:Fallback>
                  <p:oleObj name="Equation" r:id="rId5" imgW="3136900" imgH="3937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2476"/>
                          <a:ext cx="197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0" name="Rectangle 10"/>
            <p:cNvSpPr>
              <a:spLocks noChangeArrowheads="1"/>
            </p:cNvSpPr>
            <p:nvPr/>
          </p:nvSpPr>
          <p:spPr bwMode="auto">
            <a:xfrm>
              <a:off x="3548" y="2422"/>
              <a:ext cx="2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上具有连续的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6571" name="Rectangle 11"/>
          <p:cNvSpPr>
            <a:spLocks noChangeArrowheads="1"/>
          </p:cNvSpPr>
          <p:nvPr/>
        </p:nvSpPr>
        <p:spPr bwMode="auto">
          <a:xfrm>
            <a:off x="647564" y="3392996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一阶偏导数</a:t>
            </a:r>
            <a:r>
              <a:rPr lang="en-US" altLang="zh-CN" dirty="0"/>
              <a:t>,</a:t>
            </a:r>
            <a:r>
              <a:rPr lang="zh-CN" altLang="en-US" dirty="0"/>
              <a:t>且     </a:t>
            </a:r>
          </a:p>
        </p:txBody>
      </p:sp>
      <p:grpSp>
        <p:nvGrpSpPr>
          <p:cNvPr id="66579" name="Group 19"/>
          <p:cNvGrpSpPr>
            <a:grpSpLocks/>
          </p:cNvGrpSpPr>
          <p:nvPr/>
        </p:nvGrpSpPr>
        <p:grpSpPr bwMode="auto">
          <a:xfrm>
            <a:off x="647564" y="1160748"/>
            <a:ext cx="7956550" cy="541338"/>
            <a:chOff x="431" y="1629"/>
            <a:chExt cx="5012" cy="341"/>
          </a:xfrm>
        </p:grpSpPr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2668" y="1643"/>
              <a:ext cx="27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若空间曲面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S</a:t>
              </a:r>
              <a:r>
                <a:rPr lang="en-US" altLang="zh-CN" sz="1400" i="1">
                  <a:latin typeface="Times New Roman" panose="02020603050405020304" pitchFamily="18" charset="0"/>
                </a:rPr>
                <a:t> </a:t>
              </a:r>
              <a:r>
                <a:rPr lang="zh-CN" altLang="en-US"/>
                <a:t>由参数方程    </a:t>
              </a:r>
            </a:p>
          </p:txBody>
        </p:sp>
        <p:grpSp>
          <p:nvGrpSpPr>
            <p:cNvPr id="66578" name="Group 18"/>
            <p:cNvGrpSpPr>
              <a:grpSpLocks/>
            </p:cNvGrpSpPr>
            <p:nvPr/>
          </p:nvGrpSpPr>
          <p:grpSpPr bwMode="auto">
            <a:xfrm>
              <a:off x="431" y="1629"/>
              <a:ext cx="3001" cy="327"/>
              <a:chOff x="537" y="1606"/>
              <a:chExt cx="3001" cy="327"/>
            </a:xfrm>
          </p:grpSpPr>
          <p:sp>
            <p:nvSpPr>
              <p:cNvPr id="66576" name="Text Box 16"/>
              <p:cNvSpPr txBox="1">
                <a:spLocks noChangeArrowheads="1"/>
              </p:cNvSpPr>
              <p:nvPr/>
            </p:nvSpPr>
            <p:spPr bwMode="auto">
              <a:xfrm>
                <a:off x="612" y="1606"/>
                <a:ext cx="29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>
                    <a:solidFill>
                      <a:srgbClr val="0000FF"/>
                    </a:solidFill>
                  </a:rPr>
                  <a:t>参数曲面的面积公式</a:t>
                </a:r>
              </a:p>
            </p:txBody>
          </p:sp>
          <p:graphicFrame>
            <p:nvGraphicFramePr>
              <p:cNvPr id="66577" name="Object 17"/>
              <p:cNvGraphicFramePr>
                <a:graphicFrameLocks noChangeAspect="1"/>
              </p:cNvGraphicFramePr>
              <p:nvPr/>
            </p:nvGraphicFramePr>
            <p:xfrm>
              <a:off x="537" y="1657"/>
              <a:ext cx="12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882" name="Equation" r:id="rId7" imgW="190417" imgH="241195" progId="Equation.DSMT4">
                      <p:embed/>
                    </p:oleObj>
                  </mc:Choice>
                  <mc:Fallback>
                    <p:oleObj name="Equation" r:id="rId7" imgW="190417" imgH="241195" progId="Equation.DSMT4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" y="1657"/>
                            <a:ext cx="120" cy="1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65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62581"/>
              </p:ext>
            </p:extLst>
          </p:nvPr>
        </p:nvGraphicFramePr>
        <p:xfrm>
          <a:off x="1655676" y="4185084"/>
          <a:ext cx="59547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83" name="Equation" r:id="rId9" imgW="5956300" imgH="1079500" progId="Equation.DSMT4">
                  <p:embed/>
                </p:oleObj>
              </mc:Choice>
              <mc:Fallback>
                <p:oleObj name="Equation" r:id="rId9" imgW="5956300" imgH="1079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4185084"/>
                        <a:ext cx="5954713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577850" y="584200"/>
            <a:ext cx="6257925" cy="655638"/>
            <a:chOff x="364" y="368"/>
            <a:chExt cx="3942" cy="413"/>
          </a:xfrm>
        </p:grpSpPr>
        <p:sp>
          <p:nvSpPr>
            <p:cNvPr id="67587" name="Rectangle 3"/>
            <p:cNvSpPr>
              <a:spLocks noChangeArrowheads="1"/>
            </p:cNvSpPr>
            <p:nvPr/>
          </p:nvSpPr>
          <p:spPr bwMode="auto">
            <a:xfrm>
              <a:off x="364" y="387"/>
              <a:ext cx="38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则曲面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在点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1791" y="433"/>
            <a:ext cx="72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03" name="Equation" r:id="rId3" imgW="1143000" imgH="393700" progId="Equation.DSMT4">
                    <p:embed/>
                  </p:oleObj>
                </mc:Choice>
                <mc:Fallback>
                  <p:oleObj name="Equation" r:id="rId3" imgW="1143000" imgH="3937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433"/>
                          <a:ext cx="72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2501" y="368"/>
              <a:ext cx="1805" cy="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的法</a:t>
              </a:r>
              <a:r>
                <a:rPr lang="zh-CN" altLang="en-US"/>
                <a:t>线方向为   </a:t>
              </a:r>
            </a:p>
            <a:p>
              <a:pPr algn="l"/>
              <a:r>
                <a:rPr lang="zh-CN" altLang="en-US" sz="900"/>
                <a:t> </a:t>
              </a:r>
            </a:p>
          </p:txBody>
        </p:sp>
      </p:grpSp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838486"/>
              </p:ext>
            </p:extLst>
          </p:nvPr>
        </p:nvGraphicFramePr>
        <p:xfrm>
          <a:off x="2219325" y="1376363"/>
          <a:ext cx="44751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4" name="Equation" r:id="rId5" imgW="4470120" imgH="1002960" progId="Equation.DSMT4">
                  <p:embed/>
                </p:oleObj>
              </mc:Choice>
              <mc:Fallback>
                <p:oleObj name="Equation" r:id="rId5" imgW="4470120" imgH="10029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1376363"/>
                        <a:ext cx="447516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592138" y="2370138"/>
            <a:ext cx="703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记 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900113" y="3105150"/>
          <a:ext cx="70739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5" name="Equation" r:id="rId7" imgW="7073900" imgH="1181100" progId="Equation.DSMT4">
                  <p:embed/>
                </p:oleObj>
              </mc:Choice>
              <mc:Fallback>
                <p:oleObj name="Equation" r:id="rId7" imgW="7073900" imgH="11811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05150"/>
                        <a:ext cx="70739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741363" y="4573588"/>
          <a:ext cx="7791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06" name="Equation" r:id="rId9" imgW="7937500" imgH="584200" progId="Equation.DSMT4">
                  <p:embed/>
                </p:oleObj>
              </mc:Choice>
              <mc:Fallback>
                <p:oleObj name="Equation" r:id="rId9" imgW="7937500" imgH="5842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4573588"/>
                        <a:ext cx="77914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6" name="Group 22"/>
          <p:cNvGrpSpPr>
            <a:grpSpLocks/>
          </p:cNvGrpSpPr>
          <p:nvPr/>
        </p:nvGrpSpPr>
        <p:grpSpPr bwMode="auto">
          <a:xfrm>
            <a:off x="550863" y="5330825"/>
            <a:ext cx="5443537" cy="538163"/>
            <a:chOff x="347" y="3358"/>
            <a:chExt cx="3429" cy="339"/>
          </a:xfrm>
        </p:grpSpPr>
        <p:grpSp>
          <p:nvGrpSpPr>
            <p:cNvPr id="67603" name="Group 19"/>
            <p:cNvGrpSpPr>
              <a:grpSpLocks/>
            </p:cNvGrpSpPr>
            <p:nvPr/>
          </p:nvGrpSpPr>
          <p:grpSpPr bwMode="auto">
            <a:xfrm>
              <a:off x="347" y="3362"/>
              <a:ext cx="3429" cy="335"/>
              <a:chOff x="377" y="2659"/>
              <a:chExt cx="3429" cy="335"/>
            </a:xfrm>
          </p:grpSpPr>
          <p:sp>
            <p:nvSpPr>
              <p:cNvPr id="67593" name="Rectangle 9"/>
              <p:cNvSpPr>
                <a:spLocks noChangeArrowheads="1"/>
              </p:cNvSpPr>
              <p:nvPr/>
            </p:nvSpPr>
            <p:spPr bwMode="auto">
              <a:xfrm>
                <a:off x="377" y="2659"/>
                <a:ext cx="143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en-US" altLang="zh-CN" sz="1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altLang="zh-CN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7592" name="Object 8"/>
              <p:cNvGraphicFramePr>
                <a:graphicFrameLocks noChangeAspect="1"/>
              </p:cNvGraphicFramePr>
              <p:nvPr/>
            </p:nvGraphicFramePr>
            <p:xfrm>
              <a:off x="952" y="2769"/>
              <a:ext cx="126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007" name="Equation" r:id="rId11" imgW="203024" imgH="253780" progId="Equation.DSMT4">
                      <p:embed/>
                    </p:oleObj>
                  </mc:Choice>
                  <mc:Fallback>
                    <p:oleObj name="Equation" r:id="rId11" imgW="203024" imgH="253780" progId="Equation.DSMT4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52" y="2769"/>
                            <a:ext cx="126" cy="1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7594" name="Rectangle 10"/>
              <p:cNvSpPr>
                <a:spLocks noChangeArrowheads="1"/>
              </p:cNvSpPr>
              <p:nvPr/>
            </p:nvSpPr>
            <p:spPr bwMode="auto">
              <a:xfrm>
                <a:off x="1050" y="2667"/>
                <a:ext cx="27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轴夹角的余弦则为             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6760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7620553"/>
                </p:ext>
              </p:extLst>
            </p:nvPr>
          </p:nvGraphicFramePr>
          <p:xfrm>
            <a:off x="499" y="3358"/>
            <a:ext cx="1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08" name="Equation" r:id="rId13" imgW="228600" imgH="444240" progId="Equation.DSMT4">
                    <p:embed/>
                  </p:oleObj>
                </mc:Choice>
                <mc:Fallback>
                  <p:oleObj name="Equation" r:id="rId13" imgW="228600" imgH="44424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3358"/>
                          <a:ext cx="1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592138" y="267335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其中  </a:t>
            </a:r>
          </a:p>
        </p:txBody>
      </p:sp>
      <p:grpSp>
        <p:nvGrpSpPr>
          <p:cNvPr id="68627" name="Group 19"/>
          <p:cNvGrpSpPr>
            <a:grpSpLocks/>
          </p:cNvGrpSpPr>
          <p:nvPr/>
        </p:nvGrpSpPr>
        <p:grpSpPr bwMode="auto">
          <a:xfrm>
            <a:off x="2082800" y="596900"/>
            <a:ext cx="6459538" cy="1968500"/>
            <a:chOff x="1312" y="376"/>
            <a:chExt cx="4069" cy="1240"/>
          </a:xfrm>
        </p:grpSpPr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2125" y="1026"/>
            <a:ext cx="3256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5" name="Equation" r:id="rId3" imgW="5168900" imgH="939800" progId="Equation.DSMT4">
                    <p:embed/>
                  </p:oleObj>
                </mc:Choice>
                <mc:Fallback>
                  <p:oleObj name="Equation" r:id="rId3" imgW="5168900" imgH="9398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5" y="1026"/>
                          <a:ext cx="3256" cy="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982706"/>
                </p:ext>
              </p:extLst>
            </p:nvPr>
          </p:nvGraphicFramePr>
          <p:xfrm>
            <a:off x="1312" y="376"/>
            <a:ext cx="2880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6" name="Equation" r:id="rId5" imgW="4572000" imgH="914400" progId="Equation.DSMT4">
                    <p:embed/>
                  </p:oleObj>
                </mc:Choice>
                <mc:Fallback>
                  <p:oleObj name="Equation" r:id="rId5" imgW="4572000" imgH="914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376"/>
                          <a:ext cx="2880" cy="5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1" name="Group 13"/>
          <p:cNvGrpSpPr>
            <a:grpSpLocks/>
          </p:cNvGrpSpPr>
          <p:nvPr/>
        </p:nvGrpSpPr>
        <p:grpSpPr bwMode="auto">
          <a:xfrm>
            <a:off x="3017838" y="3249613"/>
            <a:ext cx="3390900" cy="1706562"/>
            <a:chOff x="1901" y="2069"/>
            <a:chExt cx="2136" cy="1075"/>
          </a:xfrm>
        </p:grpSpPr>
        <p:graphicFrame>
          <p:nvGraphicFramePr>
            <p:cNvPr id="68615" name="Object 7"/>
            <p:cNvGraphicFramePr>
              <a:graphicFrameLocks noChangeAspect="1"/>
            </p:cNvGraphicFramePr>
            <p:nvPr/>
          </p:nvGraphicFramePr>
          <p:xfrm>
            <a:off x="1910" y="2069"/>
            <a:ext cx="179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7" name="Equation" r:id="rId7" imgW="2844800" imgH="482600" progId="Equation.DSMT4">
                    <p:embed/>
                  </p:oleObj>
                </mc:Choice>
                <mc:Fallback>
                  <p:oleObj name="Equation" r:id="rId7" imgW="2844800" imgH="4826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0" y="2069"/>
                          <a:ext cx="1792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9" name="Object 11"/>
            <p:cNvGraphicFramePr>
              <a:graphicFrameLocks noChangeAspect="1"/>
            </p:cNvGraphicFramePr>
            <p:nvPr/>
          </p:nvGraphicFramePr>
          <p:xfrm>
            <a:off x="1901" y="2466"/>
            <a:ext cx="21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8" name="Equation" r:id="rId9" imgW="3390900" imgH="431800" progId="Equation.DSMT4">
                    <p:embed/>
                  </p:oleObj>
                </mc:Choice>
                <mc:Fallback>
                  <p:oleObj name="Equation" r:id="rId9" imgW="3390900" imgH="4318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" y="2466"/>
                          <a:ext cx="21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0" name="Object 12"/>
            <p:cNvGraphicFramePr>
              <a:graphicFrameLocks noChangeAspect="1"/>
            </p:cNvGraphicFramePr>
            <p:nvPr/>
          </p:nvGraphicFramePr>
          <p:xfrm>
            <a:off x="1924" y="2840"/>
            <a:ext cx="155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29" name="Equation" r:id="rId11" imgW="2463800" imgH="482600" progId="Equation.DSMT4">
                    <p:embed/>
                  </p:oleObj>
                </mc:Choice>
                <mc:Fallback>
                  <p:oleObj name="Equation" r:id="rId11" imgW="2463800" imgH="4826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2840"/>
                          <a:ext cx="155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8" name="Group 20"/>
          <p:cNvGrpSpPr>
            <a:grpSpLocks/>
          </p:cNvGrpSpPr>
          <p:nvPr/>
        </p:nvGrpSpPr>
        <p:grpSpPr bwMode="auto">
          <a:xfrm>
            <a:off x="560388" y="5106988"/>
            <a:ext cx="6651625" cy="914400"/>
            <a:chOff x="353" y="3217"/>
            <a:chExt cx="4190" cy="576"/>
          </a:xfrm>
        </p:grpSpPr>
        <p:graphicFrame>
          <p:nvGraphicFramePr>
            <p:cNvPr id="68622" name="Object 14"/>
            <p:cNvGraphicFramePr>
              <a:graphicFrameLocks noChangeAspect="1"/>
            </p:cNvGraphicFramePr>
            <p:nvPr/>
          </p:nvGraphicFramePr>
          <p:xfrm>
            <a:off x="694" y="3217"/>
            <a:ext cx="103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30" name="Equation" r:id="rId13" imgW="1638300" imgH="914400" progId="Equation.DSMT4">
                    <p:embed/>
                  </p:oleObj>
                </mc:Choice>
                <mc:Fallback>
                  <p:oleObj name="Equation" r:id="rId13" imgW="1638300" imgH="9144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3217"/>
                          <a:ext cx="103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4" name="Rectangle 16"/>
            <p:cNvSpPr>
              <a:spLocks noChangeArrowheads="1"/>
            </p:cNvSpPr>
            <p:nvPr/>
          </p:nvSpPr>
          <p:spPr bwMode="auto">
            <a:xfrm>
              <a:off x="353" y="32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8625" name="Rectangle 17"/>
            <p:cNvSpPr>
              <a:spLocks noChangeArrowheads="1"/>
            </p:cNvSpPr>
            <p:nvPr/>
          </p:nvSpPr>
          <p:spPr bwMode="auto">
            <a:xfrm>
              <a:off x="1739" y="3306"/>
              <a:ext cx="28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对公式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zh-CN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作变换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      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76263" y="10017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则有  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038350" y="1736725"/>
          <a:ext cx="37496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0" name="Equation" r:id="rId3" imgW="3746500" imgH="952500" progId="Equation.DSMT4">
                  <p:embed/>
                </p:oleObj>
              </mc:Choice>
              <mc:Fallback>
                <p:oleObj name="Equation" r:id="rId3" imgW="3746500" imgH="9525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736725"/>
                        <a:ext cx="37496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2533650" y="2949575"/>
          <a:ext cx="45942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1" name="Equation" r:id="rId5" imgW="4597400" imgH="1016000" progId="Equation.DSMT4">
                  <p:embed/>
                </p:oleObj>
              </mc:Choice>
              <mc:Fallback>
                <p:oleObj name="Equation" r:id="rId5" imgW="4597400" imgH="10160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949575"/>
                        <a:ext cx="45942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552450" y="4219575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由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en-US" altLang="zh-CN"/>
              <a:t>),</a:t>
            </a:r>
            <a:r>
              <a:rPr lang="zh-CN" altLang="en-US"/>
              <a:t>便得参数曲面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  <a:ea typeface="华文隶书" panose="02010800040101010101" pitchFamily="2" charset="-122"/>
              </a:rPr>
              <a:t>3</a:t>
            </a:r>
            <a:r>
              <a:rPr lang="en-US" altLang="zh-CN"/>
              <a:t>)</a:t>
            </a:r>
            <a:r>
              <a:rPr lang="zh-CN" altLang="en-US"/>
              <a:t>的面积公式：  </a:t>
            </a:r>
          </a:p>
        </p:txBody>
      </p:sp>
      <p:graphicFrame>
        <p:nvGraphicFramePr>
          <p:cNvPr id="69648" name="Object 16"/>
          <p:cNvGraphicFramePr>
            <a:graphicFrameLocks noChangeAspect="1"/>
          </p:cNvGraphicFramePr>
          <p:nvPr/>
        </p:nvGraphicFramePr>
        <p:xfrm>
          <a:off x="2735263" y="596900"/>
          <a:ext cx="3343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2" name="Equation" r:id="rId7" imgW="3340100" imgH="393700" progId="Equation.DSMT4">
                  <p:embed/>
                </p:oleObj>
              </mc:Choice>
              <mc:Fallback>
                <p:oleObj name="Equation" r:id="rId7" imgW="3340100" imgH="3937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596900"/>
                        <a:ext cx="33432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/>
        </p:nvGraphicFramePr>
        <p:xfrm>
          <a:off x="2805113" y="5026025"/>
          <a:ext cx="5727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13" name="Equation" r:id="rId9" imgW="5727700" imgH="850900" progId="Equation.DSMT4">
                  <p:embed/>
                </p:oleObj>
              </mc:Choice>
              <mc:Fallback>
                <p:oleObj name="Equation" r:id="rId9" imgW="5727700" imgH="8509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5026025"/>
                        <a:ext cx="5727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03548" y="402610"/>
            <a:ext cx="1268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若令  </a:t>
            </a:r>
          </a:p>
        </p:txBody>
      </p:sp>
      <p:sp>
        <p:nvSpPr>
          <p:cNvPr id="69644" name="Rectangle 12"/>
          <p:cNvSpPr>
            <a:spLocks noChangeArrowheads="1"/>
          </p:cNvSpPr>
          <p:nvPr/>
        </p:nvSpPr>
        <p:spPr bwMode="auto">
          <a:xfrm>
            <a:off x="503548" y="2564904"/>
            <a:ext cx="73321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/>
              <a:t>可得  </a:t>
            </a:r>
          </a:p>
        </p:txBody>
      </p:sp>
      <p:graphicFrame>
        <p:nvGraphicFramePr>
          <p:cNvPr id="6964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218728"/>
              </p:ext>
            </p:extLst>
          </p:nvPr>
        </p:nvGraphicFramePr>
        <p:xfrm>
          <a:off x="762000" y="1076325"/>
          <a:ext cx="3048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59" name="Equation" r:id="rId3" imgW="3047760" imgH="520560" progId="Equation.DSMT4">
                  <p:embed/>
                </p:oleObj>
              </mc:Choice>
              <mc:Fallback>
                <p:oleObj name="Equation" r:id="rId3" imgW="3047760" imgH="520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076325"/>
                        <a:ext cx="30480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859209"/>
              </p:ext>
            </p:extLst>
          </p:nvPr>
        </p:nvGraphicFramePr>
        <p:xfrm>
          <a:off x="1819275" y="2516188"/>
          <a:ext cx="5219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60" name="Equation" r:id="rId5" imgW="5219640" imgH="685800" progId="Equation.DSMT4">
                  <p:embed/>
                </p:oleObj>
              </mc:Choice>
              <mc:Fallback>
                <p:oleObj name="Equation" r:id="rId5" imgW="5219640" imgH="685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516188"/>
                        <a:ext cx="5219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19078"/>
              </p:ext>
            </p:extLst>
          </p:nvPr>
        </p:nvGraphicFramePr>
        <p:xfrm>
          <a:off x="5083175" y="657225"/>
          <a:ext cx="3009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61" name="Equation" r:id="rId7" imgW="3009600" imgH="1562040" progId="Equation.DSMT4">
                  <p:embed/>
                </p:oleObj>
              </mc:Choice>
              <mc:Fallback>
                <p:oleObj name="Equation" r:id="rId7" imgW="3009600" imgH="15620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657225"/>
                        <a:ext cx="3009900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9511" name="Object 7"/>
              <p:cNvSpPr txBox="1"/>
              <p:nvPr/>
            </p:nvSpPr>
            <p:spPr bwMode="auto">
              <a:xfrm>
                <a:off x="2395538" y="3290888"/>
                <a:ext cx="2501900" cy="738187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951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5538" y="3290888"/>
                <a:ext cx="2501900" cy="738187"/>
              </a:xfrm>
              <a:prstGeom prst="rect">
                <a:avLst/>
              </a:prstGeom>
              <a:blipFill>
                <a:blip r:embed="rId9"/>
                <a:stretch>
                  <a:fillRect l="-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95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984418"/>
              </p:ext>
            </p:extLst>
          </p:nvPr>
        </p:nvGraphicFramePr>
        <p:xfrm>
          <a:off x="2430463" y="4083050"/>
          <a:ext cx="3708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62" name="Equation" r:id="rId10" imgW="3708360" imgH="685800" progId="Equation.DSMT4">
                  <p:embed/>
                </p:oleObj>
              </mc:Choice>
              <mc:Fallback>
                <p:oleObj name="Equation" r:id="rId10" imgW="3708360" imgH="685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4083050"/>
                        <a:ext cx="37084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75556" y="3429000"/>
            <a:ext cx="1485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/>
              <a:t>证明</a:t>
            </a:r>
            <a:r>
              <a:rPr lang="en-US" altLang="zh-CN" dirty="0"/>
              <a:t>.</a:t>
            </a:r>
            <a:r>
              <a:rPr lang="zh-CN" altLang="en-US" dirty="0"/>
              <a:t>  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067944" y="1124744"/>
            <a:ext cx="907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则  </a:t>
            </a:r>
          </a:p>
        </p:txBody>
      </p:sp>
      <p:graphicFrame>
        <p:nvGraphicFramePr>
          <p:cNvPr id="1495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832587"/>
              </p:ext>
            </p:extLst>
          </p:nvPr>
        </p:nvGraphicFramePr>
        <p:xfrm>
          <a:off x="369888" y="5562600"/>
          <a:ext cx="84391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63" name="Equation" r:id="rId12" imgW="9537480" imgH="761760" progId="Equation.DSMT4">
                  <p:embed/>
                </p:oleObj>
              </mc:Choice>
              <mc:Fallback>
                <p:oleObj name="Equation" r:id="rId12" imgW="9537480" imgH="7617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8" y="5562600"/>
                        <a:ext cx="8439150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651728"/>
              </p:ext>
            </p:extLst>
          </p:nvPr>
        </p:nvGraphicFramePr>
        <p:xfrm>
          <a:off x="2537165" y="4689140"/>
          <a:ext cx="24384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64" name="Equation" r:id="rId14" imgW="2438280" imgH="761760" progId="Equation.DSMT4">
                  <p:embed/>
                </p:oleObj>
              </mc:Choice>
              <mc:Fallback>
                <p:oleObj name="Equation" r:id="rId14" imgW="2438280" imgH="76176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165" y="4689140"/>
                        <a:ext cx="24384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90550" y="547222"/>
            <a:ext cx="8481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3</a:t>
            </a:r>
            <a:r>
              <a:rPr lang="en-US" altLang="zh-CN" dirty="0"/>
              <a:t> </a:t>
            </a:r>
            <a:r>
              <a:rPr lang="zh-CN" altLang="en-US" dirty="0"/>
              <a:t>求球面上两条纬线和两条经线之间曲面的面积 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04813" y="1233488"/>
            <a:ext cx="3859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（图</a:t>
            </a:r>
            <a:r>
              <a:rPr lang="en-US" altLang="zh-CN">
                <a:latin typeface="Times New Roman" panose="02020603050405020304" pitchFamily="18" charset="0"/>
              </a:rPr>
              <a:t>21-39</a:t>
            </a:r>
            <a:r>
              <a:rPr lang="zh-CN" altLang="en-US"/>
              <a:t>中阴影部分</a:t>
            </a:r>
            <a:r>
              <a:rPr lang="en-US" altLang="zh-CN"/>
              <a:t>).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82613" y="1881188"/>
            <a:ext cx="427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设球面的参数方程为</a:t>
            </a:r>
            <a:r>
              <a:rPr lang="en-US" altLang="zh-CN"/>
              <a:t>: 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403350" y="2590800"/>
          <a:ext cx="2473325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94" name="Equation" r:id="rId3" imgW="2476500" imgH="1460500" progId="Equation.DSMT4">
                  <p:embed/>
                </p:oleObj>
              </mc:Choice>
              <mc:Fallback>
                <p:oleObj name="Equation" r:id="rId3" imgW="2476500" imgH="1460500" progId="Equation.DSMT4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90800"/>
                        <a:ext cx="2473325" cy="1463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582613" y="4184650"/>
            <a:ext cx="558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其中</a:t>
            </a:r>
            <a:r>
              <a:rPr lang="zh-CN" altLang="en-US" sz="1600" dirty="0"/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/>
              <a:t>球面半径</a:t>
            </a:r>
            <a:r>
              <a:rPr lang="en-US" altLang="zh-CN" dirty="0"/>
              <a:t>.             </a:t>
            </a:r>
          </a:p>
        </p:txBody>
      </p:sp>
      <p:grpSp>
        <p:nvGrpSpPr>
          <p:cNvPr id="48201" name="Group 73"/>
          <p:cNvGrpSpPr>
            <a:grpSpLocks/>
          </p:cNvGrpSpPr>
          <p:nvPr/>
        </p:nvGrpSpPr>
        <p:grpSpPr bwMode="auto">
          <a:xfrm>
            <a:off x="579438" y="4838700"/>
            <a:ext cx="8250237" cy="534988"/>
            <a:chOff x="365" y="3457"/>
            <a:chExt cx="5197" cy="337"/>
          </a:xfrm>
        </p:grpSpPr>
        <p:graphicFrame>
          <p:nvGraphicFramePr>
            <p:cNvPr id="48139" name="Object 11"/>
            <p:cNvGraphicFramePr>
              <a:graphicFrameLocks noChangeAspect="1"/>
            </p:cNvGraphicFramePr>
            <p:nvPr/>
          </p:nvGraphicFramePr>
          <p:xfrm>
            <a:off x="1596" y="3524"/>
            <a:ext cx="21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95" name="Equation" r:id="rId5" imgW="3327400" imgH="431800" progId="Equation.DSMT4">
                    <p:embed/>
                  </p:oleObj>
                </mc:Choice>
                <mc:Fallback>
                  <p:oleObj name="Equation" r:id="rId5" imgW="3327400" imgH="4318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3524"/>
                          <a:ext cx="210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365" y="3457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这里是求当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48142" name="Rectangle 14"/>
            <p:cNvSpPr>
              <a:spLocks noChangeArrowheads="1"/>
            </p:cNvSpPr>
            <p:nvPr/>
          </p:nvSpPr>
          <p:spPr bwMode="auto">
            <a:xfrm>
              <a:off x="3674" y="3465"/>
              <a:ext cx="18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时球面上的面积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</a:t>
              </a:r>
              <a:r>
                <a:rPr lang="en-US" altLang="zh-CN" sz="900"/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206" name="Group 78"/>
          <p:cNvGrpSpPr>
            <a:grpSpLocks/>
          </p:cNvGrpSpPr>
          <p:nvPr/>
        </p:nvGrpSpPr>
        <p:grpSpPr bwMode="auto">
          <a:xfrm>
            <a:off x="5476081" y="1257301"/>
            <a:ext cx="3008313" cy="3111500"/>
            <a:chOff x="3276" y="754"/>
            <a:chExt cx="1895" cy="1960"/>
          </a:xfrm>
        </p:grpSpPr>
        <p:graphicFrame>
          <p:nvGraphicFramePr>
            <p:cNvPr id="48145" name="Object 17"/>
            <p:cNvGraphicFramePr>
              <a:graphicFrameLocks noChangeAspect="1"/>
            </p:cNvGraphicFramePr>
            <p:nvPr/>
          </p:nvGraphicFramePr>
          <p:xfrm>
            <a:off x="3762" y="2514"/>
            <a:ext cx="6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796" name="Equation" r:id="rId7" imgW="1040948" imgH="317362" progId="Equation.DSMT4">
                    <p:embed/>
                  </p:oleObj>
                </mc:Choice>
                <mc:Fallback>
                  <p:oleObj name="Equation" r:id="rId7" imgW="1040948" imgH="317362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2" y="2514"/>
                          <a:ext cx="65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8203" name="Group 75"/>
            <p:cNvGrpSpPr>
              <a:grpSpLocks/>
            </p:cNvGrpSpPr>
            <p:nvPr/>
          </p:nvGrpSpPr>
          <p:grpSpPr bwMode="auto">
            <a:xfrm>
              <a:off x="3276" y="754"/>
              <a:ext cx="1895" cy="1630"/>
              <a:chOff x="3334" y="754"/>
              <a:chExt cx="1895" cy="1630"/>
            </a:xfrm>
          </p:grpSpPr>
          <p:graphicFrame>
            <p:nvGraphicFramePr>
              <p:cNvPr id="48147" name="Object 19"/>
              <p:cNvGraphicFramePr>
                <a:graphicFrameLocks noChangeAspect="1"/>
              </p:cNvGraphicFramePr>
              <p:nvPr/>
            </p:nvGraphicFramePr>
            <p:xfrm>
              <a:off x="3424" y="2110"/>
              <a:ext cx="13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97" name="Equation" r:id="rId9" imgW="215713" imgH="203024" progId="Equation.DSMT4">
                      <p:embed/>
                    </p:oleObj>
                  </mc:Choice>
                  <mc:Fallback>
                    <p:oleObj name="Equation" r:id="rId9" imgW="215713" imgH="203024" progId="Equation.DSMT4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2110"/>
                            <a:ext cx="136" cy="1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8" name="Line 20"/>
              <p:cNvSpPr>
                <a:spLocks noChangeShapeType="1"/>
              </p:cNvSpPr>
              <p:nvPr/>
            </p:nvSpPr>
            <p:spPr bwMode="auto">
              <a:xfrm flipH="1">
                <a:off x="3334" y="1892"/>
                <a:ext cx="483" cy="29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8149" name="Object 21"/>
              <p:cNvGraphicFramePr>
                <a:graphicFrameLocks noChangeAspect="1"/>
              </p:cNvGraphicFramePr>
              <p:nvPr/>
            </p:nvGraphicFramePr>
            <p:xfrm>
              <a:off x="5120" y="1753"/>
              <a:ext cx="109" cy="1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98" name="Equation" r:id="rId11" imgW="190417" imgH="241195" progId="Equation.DSMT4">
                      <p:embed/>
                    </p:oleObj>
                  </mc:Choice>
                  <mc:Fallback>
                    <p:oleObj name="Equation" r:id="rId11" imgW="190417" imgH="241195" progId="Equation.DSMT4">
                      <p:embed/>
                      <p:pic>
                        <p:nvPicPr>
                          <p:cNvPr id="0" name="Picture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0" y="1753"/>
                            <a:ext cx="109" cy="1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0" name="Line 22"/>
              <p:cNvSpPr>
                <a:spLocks noChangeShapeType="1"/>
              </p:cNvSpPr>
              <p:nvPr/>
            </p:nvSpPr>
            <p:spPr bwMode="auto">
              <a:xfrm>
                <a:off x="4830" y="1710"/>
                <a:ext cx="399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1" name="Line 23"/>
              <p:cNvSpPr>
                <a:spLocks noChangeShapeType="1"/>
              </p:cNvSpPr>
              <p:nvPr/>
            </p:nvSpPr>
            <p:spPr bwMode="auto">
              <a:xfrm flipV="1">
                <a:off x="4135" y="1064"/>
                <a:ext cx="0" cy="64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2" name="Oval 24"/>
              <p:cNvSpPr>
                <a:spLocks noChangeArrowheads="1"/>
              </p:cNvSpPr>
              <p:nvPr/>
            </p:nvSpPr>
            <p:spPr bwMode="auto">
              <a:xfrm>
                <a:off x="3443" y="1580"/>
                <a:ext cx="1387" cy="312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3" name="Oval 25"/>
              <p:cNvSpPr>
                <a:spLocks noChangeArrowheads="1"/>
              </p:cNvSpPr>
              <p:nvPr/>
            </p:nvSpPr>
            <p:spPr bwMode="auto">
              <a:xfrm>
                <a:off x="3510" y="1361"/>
                <a:ext cx="1260" cy="168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4" name="Arc 26"/>
              <p:cNvSpPr>
                <a:spLocks/>
              </p:cNvSpPr>
              <p:nvPr/>
            </p:nvSpPr>
            <p:spPr bwMode="auto">
              <a:xfrm>
                <a:off x="3510" y="1417"/>
                <a:ext cx="1260" cy="112"/>
              </a:xfrm>
              <a:custGeom>
                <a:avLst/>
                <a:gdLst>
                  <a:gd name="G0" fmla="+- 21600 0 0"/>
                  <a:gd name="G1" fmla="+- 5845 0 0"/>
                  <a:gd name="G2" fmla="+- 21600 0 0"/>
                  <a:gd name="T0" fmla="*/ 42394 w 43200"/>
                  <a:gd name="T1" fmla="*/ 0 h 27445"/>
                  <a:gd name="T2" fmla="*/ 0 w 43200"/>
                  <a:gd name="T3" fmla="*/ 5845 h 27445"/>
                  <a:gd name="T4" fmla="*/ 21600 w 43200"/>
                  <a:gd name="T5" fmla="*/ 5845 h 27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7445" fill="none" extrusionOk="0">
                    <a:moveTo>
                      <a:pt x="42394" y="-1"/>
                    </a:moveTo>
                    <a:cubicBezTo>
                      <a:pt x="42928" y="1902"/>
                      <a:pt x="43200" y="3868"/>
                      <a:pt x="43200" y="5845"/>
                    </a:cubicBezTo>
                    <a:cubicBezTo>
                      <a:pt x="43200" y="17774"/>
                      <a:pt x="33529" y="27445"/>
                      <a:pt x="21600" y="27445"/>
                    </a:cubicBezTo>
                    <a:cubicBezTo>
                      <a:pt x="9670" y="27445"/>
                      <a:pt x="0" y="17774"/>
                      <a:pt x="0" y="5845"/>
                    </a:cubicBezTo>
                  </a:path>
                  <a:path w="43200" h="27445" stroke="0" extrusionOk="0">
                    <a:moveTo>
                      <a:pt x="42394" y="-1"/>
                    </a:moveTo>
                    <a:cubicBezTo>
                      <a:pt x="42928" y="1902"/>
                      <a:pt x="43200" y="3868"/>
                      <a:pt x="43200" y="5845"/>
                    </a:cubicBezTo>
                    <a:cubicBezTo>
                      <a:pt x="43200" y="17774"/>
                      <a:pt x="33529" y="27445"/>
                      <a:pt x="21600" y="27445"/>
                    </a:cubicBezTo>
                    <a:cubicBezTo>
                      <a:pt x="9670" y="27445"/>
                      <a:pt x="0" y="17774"/>
                      <a:pt x="0" y="5845"/>
                    </a:cubicBezTo>
                    <a:lnTo>
                      <a:pt x="21600" y="584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5" name="Arc 27"/>
              <p:cNvSpPr>
                <a:spLocks/>
              </p:cNvSpPr>
              <p:nvPr/>
            </p:nvSpPr>
            <p:spPr bwMode="auto">
              <a:xfrm>
                <a:off x="3442" y="1684"/>
                <a:ext cx="1395" cy="208"/>
              </a:xfrm>
              <a:custGeom>
                <a:avLst/>
                <a:gdLst>
                  <a:gd name="G0" fmla="+- 21600 0 0"/>
                  <a:gd name="G1" fmla="+- 8116 0 0"/>
                  <a:gd name="G2" fmla="+- 21600 0 0"/>
                  <a:gd name="T0" fmla="*/ 43116 w 43200"/>
                  <a:gd name="T1" fmla="*/ 6214 h 29716"/>
                  <a:gd name="T2" fmla="*/ 1583 w 43200"/>
                  <a:gd name="T3" fmla="*/ 0 h 29716"/>
                  <a:gd name="T4" fmla="*/ 21600 w 43200"/>
                  <a:gd name="T5" fmla="*/ 8116 h 29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9716" fill="none" extrusionOk="0">
                    <a:moveTo>
                      <a:pt x="43116" y="6213"/>
                    </a:moveTo>
                    <a:cubicBezTo>
                      <a:pt x="43172" y="6846"/>
                      <a:pt x="43200" y="7481"/>
                      <a:pt x="43200" y="8116"/>
                    </a:cubicBezTo>
                    <a:cubicBezTo>
                      <a:pt x="43200" y="20045"/>
                      <a:pt x="33529" y="29716"/>
                      <a:pt x="21600" y="29716"/>
                    </a:cubicBezTo>
                    <a:cubicBezTo>
                      <a:pt x="9670" y="29716"/>
                      <a:pt x="0" y="20045"/>
                      <a:pt x="0" y="8116"/>
                    </a:cubicBezTo>
                    <a:cubicBezTo>
                      <a:pt x="0" y="5333"/>
                      <a:pt x="537" y="2578"/>
                      <a:pt x="1582" y="-1"/>
                    </a:cubicBezTo>
                  </a:path>
                  <a:path w="43200" h="29716" stroke="0" extrusionOk="0">
                    <a:moveTo>
                      <a:pt x="43116" y="6213"/>
                    </a:moveTo>
                    <a:cubicBezTo>
                      <a:pt x="43172" y="6846"/>
                      <a:pt x="43200" y="7481"/>
                      <a:pt x="43200" y="8116"/>
                    </a:cubicBezTo>
                    <a:cubicBezTo>
                      <a:pt x="43200" y="20045"/>
                      <a:pt x="33529" y="29716"/>
                      <a:pt x="21600" y="29716"/>
                    </a:cubicBezTo>
                    <a:cubicBezTo>
                      <a:pt x="9670" y="29716"/>
                      <a:pt x="0" y="20045"/>
                      <a:pt x="0" y="8116"/>
                    </a:cubicBezTo>
                    <a:cubicBezTo>
                      <a:pt x="0" y="5333"/>
                      <a:pt x="537" y="2578"/>
                      <a:pt x="1582" y="-1"/>
                    </a:cubicBezTo>
                    <a:lnTo>
                      <a:pt x="21600" y="8116"/>
                    </a:lnTo>
                    <a:close/>
                  </a:path>
                </a:pathLst>
              </a:custGeom>
              <a:noFill/>
              <a:ln w="2222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6" name="Line 28"/>
              <p:cNvSpPr>
                <a:spLocks noChangeShapeType="1"/>
              </p:cNvSpPr>
              <p:nvPr/>
            </p:nvSpPr>
            <p:spPr bwMode="auto">
              <a:xfrm flipV="1">
                <a:off x="4135" y="754"/>
                <a:ext cx="0" cy="31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8157" name="Object 29"/>
              <p:cNvGraphicFramePr>
                <a:graphicFrameLocks noChangeAspect="1"/>
              </p:cNvGraphicFramePr>
              <p:nvPr/>
            </p:nvGraphicFramePr>
            <p:xfrm>
              <a:off x="4177" y="754"/>
              <a:ext cx="95" cy="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99" name="Equation" r:id="rId13" imgW="164957" imgH="203024" progId="Equation.DSMT4">
                      <p:embed/>
                    </p:oleObj>
                  </mc:Choice>
                  <mc:Fallback>
                    <p:oleObj name="Equation" r:id="rId13" imgW="164957" imgH="203024" progId="Equation.DSMT4">
                      <p:embed/>
                      <p:pic>
                        <p:nvPicPr>
                          <p:cNvPr id="0" name="Picture 10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7" y="754"/>
                            <a:ext cx="95" cy="1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58" name="Object 30"/>
              <p:cNvGraphicFramePr>
                <a:graphicFrameLocks noChangeAspect="1"/>
              </p:cNvGraphicFramePr>
              <p:nvPr/>
            </p:nvGraphicFramePr>
            <p:xfrm>
              <a:off x="4004" y="1580"/>
              <a:ext cx="109" cy="1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00" name="Equation" r:id="rId15" imgW="190417" imgH="203112" progId="Equation.DSMT4">
                      <p:embed/>
                    </p:oleObj>
                  </mc:Choice>
                  <mc:Fallback>
                    <p:oleObj name="Equation" r:id="rId15" imgW="190417" imgH="203112" progId="Equation.DSMT4">
                      <p:embed/>
                      <p:pic>
                        <p:nvPicPr>
                          <p:cNvPr id="0" name="Picture 1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4" y="1580"/>
                            <a:ext cx="109" cy="1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59" name="Oval 31"/>
              <p:cNvSpPr>
                <a:spLocks noChangeArrowheads="1"/>
              </p:cNvSpPr>
              <p:nvPr/>
            </p:nvSpPr>
            <p:spPr bwMode="auto">
              <a:xfrm>
                <a:off x="3443" y="1064"/>
                <a:ext cx="1395" cy="1320"/>
              </a:xfrm>
              <a:prstGeom prst="ellipse">
                <a:avLst/>
              </a:prstGeom>
              <a:noFill/>
              <a:ln w="22225" algn="ctr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0" name="Oval 32"/>
              <p:cNvSpPr>
                <a:spLocks noChangeArrowheads="1"/>
              </p:cNvSpPr>
              <p:nvPr/>
            </p:nvSpPr>
            <p:spPr bwMode="auto">
              <a:xfrm>
                <a:off x="3665" y="1186"/>
                <a:ext cx="949" cy="112"/>
              </a:xfrm>
              <a:prstGeom prst="ellipse">
                <a:avLst/>
              </a:prstGeom>
              <a:noFill/>
              <a:ln w="12700" algn="ctr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1" name="Arc 33"/>
              <p:cNvSpPr>
                <a:spLocks/>
              </p:cNvSpPr>
              <p:nvPr/>
            </p:nvSpPr>
            <p:spPr bwMode="auto">
              <a:xfrm>
                <a:off x="3674" y="1224"/>
                <a:ext cx="949" cy="74"/>
              </a:xfrm>
              <a:custGeom>
                <a:avLst/>
                <a:gdLst>
                  <a:gd name="G0" fmla="+- 21600 0 0"/>
                  <a:gd name="G1" fmla="+- 5845 0 0"/>
                  <a:gd name="G2" fmla="+- 21600 0 0"/>
                  <a:gd name="T0" fmla="*/ 42394 w 43200"/>
                  <a:gd name="T1" fmla="*/ 0 h 27445"/>
                  <a:gd name="T2" fmla="*/ 0 w 43200"/>
                  <a:gd name="T3" fmla="*/ 5845 h 27445"/>
                  <a:gd name="T4" fmla="*/ 21600 w 43200"/>
                  <a:gd name="T5" fmla="*/ 5845 h 27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7445" fill="none" extrusionOk="0">
                    <a:moveTo>
                      <a:pt x="42394" y="-1"/>
                    </a:moveTo>
                    <a:cubicBezTo>
                      <a:pt x="42928" y="1902"/>
                      <a:pt x="43200" y="3868"/>
                      <a:pt x="43200" y="5845"/>
                    </a:cubicBezTo>
                    <a:cubicBezTo>
                      <a:pt x="43200" y="17774"/>
                      <a:pt x="33529" y="27445"/>
                      <a:pt x="21600" y="27445"/>
                    </a:cubicBezTo>
                    <a:cubicBezTo>
                      <a:pt x="9670" y="27445"/>
                      <a:pt x="0" y="17774"/>
                      <a:pt x="0" y="5845"/>
                    </a:cubicBezTo>
                  </a:path>
                  <a:path w="43200" h="27445" stroke="0" extrusionOk="0">
                    <a:moveTo>
                      <a:pt x="42394" y="-1"/>
                    </a:moveTo>
                    <a:cubicBezTo>
                      <a:pt x="42928" y="1902"/>
                      <a:pt x="43200" y="3868"/>
                      <a:pt x="43200" y="5845"/>
                    </a:cubicBezTo>
                    <a:cubicBezTo>
                      <a:pt x="43200" y="17774"/>
                      <a:pt x="33529" y="27445"/>
                      <a:pt x="21600" y="27445"/>
                    </a:cubicBezTo>
                    <a:cubicBezTo>
                      <a:pt x="9670" y="27445"/>
                      <a:pt x="0" y="17774"/>
                      <a:pt x="0" y="5845"/>
                    </a:cubicBezTo>
                    <a:lnTo>
                      <a:pt x="21600" y="5845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2" name="Line 34"/>
              <p:cNvSpPr>
                <a:spLocks noChangeShapeType="1"/>
              </p:cNvSpPr>
              <p:nvPr/>
            </p:nvSpPr>
            <p:spPr bwMode="auto">
              <a:xfrm flipV="1">
                <a:off x="4135" y="1710"/>
                <a:ext cx="703" cy="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3" name="Line 35"/>
              <p:cNvSpPr>
                <a:spLocks noChangeShapeType="1"/>
              </p:cNvSpPr>
              <p:nvPr/>
            </p:nvSpPr>
            <p:spPr bwMode="auto">
              <a:xfrm flipH="1">
                <a:off x="3820" y="1715"/>
                <a:ext cx="315" cy="16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4" name="Arc 36"/>
              <p:cNvSpPr>
                <a:spLocks/>
              </p:cNvSpPr>
              <p:nvPr/>
            </p:nvSpPr>
            <p:spPr bwMode="auto">
              <a:xfrm>
                <a:off x="4135" y="1064"/>
                <a:ext cx="240" cy="13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91"/>
                  <a:gd name="T2" fmla="*/ 614 w 21600"/>
                  <a:gd name="T3" fmla="*/ 43191 h 43191"/>
                  <a:gd name="T4" fmla="*/ 0 w 21600"/>
                  <a:gd name="T5" fmla="*/ 21600 h 43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90"/>
                      <a:pt x="12299" y="42858"/>
                      <a:pt x="614" y="43191"/>
                    </a:cubicBezTo>
                  </a:path>
                  <a:path w="21600" h="431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290"/>
                      <a:pt x="12299" y="42858"/>
                      <a:pt x="614" y="431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5" name="Arc 37"/>
              <p:cNvSpPr>
                <a:spLocks/>
              </p:cNvSpPr>
              <p:nvPr/>
            </p:nvSpPr>
            <p:spPr bwMode="auto">
              <a:xfrm>
                <a:off x="4135" y="1063"/>
                <a:ext cx="479" cy="128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1170"/>
                  <a:gd name="T2" fmla="*/ 9142 w 21600"/>
                  <a:gd name="T3" fmla="*/ 41170 h 41170"/>
                  <a:gd name="T4" fmla="*/ 0 w 21600"/>
                  <a:gd name="T5" fmla="*/ 21600 h 41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117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989"/>
                      <a:pt x="16742" y="37619"/>
                      <a:pt x="9141" y="41169"/>
                    </a:cubicBezTo>
                  </a:path>
                  <a:path w="21600" h="4117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29989"/>
                      <a:pt x="16742" y="37619"/>
                      <a:pt x="9141" y="4116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6" name="Line 38"/>
              <p:cNvSpPr>
                <a:spLocks noChangeShapeType="1"/>
              </p:cNvSpPr>
              <p:nvPr/>
            </p:nvSpPr>
            <p:spPr bwMode="auto">
              <a:xfrm>
                <a:off x="4135" y="1715"/>
                <a:ext cx="240" cy="17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7" name="Line 39"/>
              <p:cNvSpPr>
                <a:spLocks noChangeShapeType="1"/>
              </p:cNvSpPr>
              <p:nvPr/>
            </p:nvSpPr>
            <p:spPr bwMode="auto">
              <a:xfrm>
                <a:off x="4135" y="1710"/>
                <a:ext cx="479" cy="1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8" name="Line 40"/>
              <p:cNvSpPr>
                <a:spLocks noChangeShapeType="1"/>
              </p:cNvSpPr>
              <p:nvPr/>
            </p:nvSpPr>
            <p:spPr bwMode="auto">
              <a:xfrm flipV="1">
                <a:off x="4135" y="1529"/>
                <a:ext cx="240" cy="18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9" name="Freeform 41"/>
              <p:cNvSpPr>
                <a:spLocks/>
              </p:cNvSpPr>
              <p:nvPr/>
            </p:nvSpPr>
            <p:spPr bwMode="auto">
              <a:xfrm>
                <a:off x="4135" y="1497"/>
                <a:ext cx="455" cy="218"/>
              </a:xfrm>
              <a:custGeom>
                <a:avLst/>
                <a:gdLst>
                  <a:gd name="T0" fmla="*/ 0 w 1137"/>
                  <a:gd name="T1" fmla="*/ 545 h 545"/>
                  <a:gd name="T2" fmla="*/ 1137 w 1137"/>
                  <a:gd name="T3" fmla="*/ 0 h 5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37" h="545">
                    <a:moveTo>
                      <a:pt x="0" y="545"/>
                    </a:moveTo>
                    <a:lnTo>
                      <a:pt x="1137" y="0"/>
                    </a:lnTo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0" name="Line 42"/>
              <p:cNvSpPr>
                <a:spLocks noChangeShapeType="1"/>
              </p:cNvSpPr>
              <p:nvPr/>
            </p:nvSpPr>
            <p:spPr bwMode="auto">
              <a:xfrm flipV="1">
                <a:off x="4135" y="1303"/>
                <a:ext cx="198" cy="412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1" name="Line 43"/>
              <p:cNvSpPr>
                <a:spLocks noChangeShapeType="1"/>
              </p:cNvSpPr>
              <p:nvPr/>
            </p:nvSpPr>
            <p:spPr bwMode="auto">
              <a:xfrm flipV="1">
                <a:off x="4135" y="1298"/>
                <a:ext cx="341" cy="44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2" name="Freeform 44"/>
              <p:cNvSpPr>
                <a:spLocks/>
              </p:cNvSpPr>
              <p:nvPr/>
            </p:nvSpPr>
            <p:spPr bwMode="auto">
              <a:xfrm>
                <a:off x="4321" y="1287"/>
                <a:ext cx="269" cy="243"/>
              </a:xfrm>
              <a:custGeom>
                <a:avLst/>
                <a:gdLst>
                  <a:gd name="T0" fmla="*/ 0 w 672"/>
                  <a:gd name="T1" fmla="*/ 38 h 608"/>
                  <a:gd name="T2" fmla="*/ 52 w 672"/>
                  <a:gd name="T3" fmla="*/ 263 h 608"/>
                  <a:gd name="T4" fmla="*/ 127 w 672"/>
                  <a:gd name="T5" fmla="*/ 608 h 608"/>
                  <a:gd name="T6" fmla="*/ 390 w 672"/>
                  <a:gd name="T7" fmla="*/ 593 h 608"/>
                  <a:gd name="T8" fmla="*/ 672 w 672"/>
                  <a:gd name="T9" fmla="*/ 558 h 608"/>
                  <a:gd name="T10" fmla="*/ 576 w 672"/>
                  <a:gd name="T11" fmla="*/ 248 h 608"/>
                  <a:gd name="T12" fmla="*/ 450 w 672"/>
                  <a:gd name="T13" fmla="*/ 0 h 608"/>
                  <a:gd name="T14" fmla="*/ 240 w 672"/>
                  <a:gd name="T15" fmla="*/ 27 h 608"/>
                  <a:gd name="T16" fmla="*/ 0 w 672"/>
                  <a:gd name="T17" fmla="*/ 3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2" h="608">
                    <a:moveTo>
                      <a:pt x="0" y="38"/>
                    </a:moveTo>
                    <a:lnTo>
                      <a:pt x="52" y="263"/>
                    </a:lnTo>
                    <a:lnTo>
                      <a:pt x="127" y="608"/>
                    </a:lnTo>
                    <a:lnTo>
                      <a:pt x="390" y="593"/>
                    </a:lnTo>
                    <a:lnTo>
                      <a:pt x="672" y="558"/>
                    </a:lnTo>
                    <a:lnTo>
                      <a:pt x="576" y="248"/>
                    </a:lnTo>
                    <a:lnTo>
                      <a:pt x="450" y="0"/>
                    </a:lnTo>
                    <a:lnTo>
                      <a:pt x="240" y="27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FF">
                  <a:alpha val="56000"/>
                </a:srgbClr>
              </a:solidFill>
              <a:ln w="2222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3" name="Freeform 45"/>
              <p:cNvSpPr>
                <a:spLocks/>
              </p:cNvSpPr>
              <p:nvPr/>
            </p:nvSpPr>
            <p:spPr bwMode="auto">
              <a:xfrm>
                <a:off x="4009" y="1768"/>
                <a:ext cx="349" cy="33"/>
              </a:xfrm>
              <a:custGeom>
                <a:avLst/>
                <a:gdLst>
                  <a:gd name="T0" fmla="*/ 0 w 874"/>
                  <a:gd name="T1" fmla="*/ 17 h 82"/>
                  <a:gd name="T2" fmla="*/ 431 w 874"/>
                  <a:gd name="T3" fmla="*/ 82 h 82"/>
                  <a:gd name="T4" fmla="*/ 874 w 874"/>
                  <a:gd name="T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74" h="82">
                    <a:moveTo>
                      <a:pt x="0" y="17"/>
                    </a:moveTo>
                    <a:cubicBezTo>
                      <a:pt x="72" y="28"/>
                      <a:pt x="228" y="82"/>
                      <a:pt x="431" y="82"/>
                    </a:cubicBezTo>
                    <a:cubicBezTo>
                      <a:pt x="634" y="82"/>
                      <a:pt x="782" y="17"/>
                      <a:pt x="874" y="0"/>
                    </a:cubicBezTo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4" name="Freeform 46"/>
              <p:cNvSpPr>
                <a:spLocks/>
              </p:cNvSpPr>
              <p:nvPr/>
            </p:nvSpPr>
            <p:spPr bwMode="auto">
              <a:xfrm>
                <a:off x="4081" y="1743"/>
                <a:ext cx="96" cy="16"/>
              </a:xfrm>
              <a:custGeom>
                <a:avLst/>
                <a:gdLst>
                  <a:gd name="T0" fmla="*/ 0 w 240"/>
                  <a:gd name="T1" fmla="*/ 0 h 40"/>
                  <a:gd name="T2" fmla="*/ 135 w 240"/>
                  <a:gd name="T3" fmla="*/ 39 h 40"/>
                  <a:gd name="T4" fmla="*/ 240 w 240"/>
                  <a:gd name="T5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40">
                    <a:moveTo>
                      <a:pt x="0" y="0"/>
                    </a:moveTo>
                    <a:cubicBezTo>
                      <a:pt x="47" y="19"/>
                      <a:pt x="95" y="38"/>
                      <a:pt x="135" y="39"/>
                    </a:cubicBezTo>
                    <a:cubicBezTo>
                      <a:pt x="175" y="40"/>
                      <a:pt x="207" y="24"/>
                      <a:pt x="240" y="8"/>
                    </a:cubicBezTo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5" name="Freeform 47"/>
              <p:cNvSpPr>
                <a:spLocks/>
              </p:cNvSpPr>
              <p:nvPr/>
            </p:nvSpPr>
            <p:spPr bwMode="auto">
              <a:xfrm rot="3240047">
                <a:off x="4205" y="1689"/>
                <a:ext cx="64" cy="23"/>
              </a:xfrm>
              <a:custGeom>
                <a:avLst/>
                <a:gdLst>
                  <a:gd name="T0" fmla="*/ 0 w 159"/>
                  <a:gd name="T1" fmla="*/ 8 h 59"/>
                  <a:gd name="T2" fmla="*/ 105 w 159"/>
                  <a:gd name="T3" fmla="*/ 8 h 59"/>
                  <a:gd name="T4" fmla="*/ 159 w 159"/>
                  <a:gd name="T5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9" h="59">
                    <a:moveTo>
                      <a:pt x="0" y="8"/>
                    </a:moveTo>
                    <a:cubicBezTo>
                      <a:pt x="39" y="4"/>
                      <a:pt x="79" y="0"/>
                      <a:pt x="105" y="8"/>
                    </a:cubicBezTo>
                    <a:cubicBezTo>
                      <a:pt x="131" y="16"/>
                      <a:pt x="145" y="37"/>
                      <a:pt x="159" y="59"/>
                    </a:cubicBezTo>
                  </a:path>
                </a:pathLst>
              </a:custGeom>
              <a:noFill/>
              <a:ln w="158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8178" name="Object 50"/>
              <p:cNvGraphicFramePr>
                <a:graphicFrameLocks noChangeAspect="1"/>
              </p:cNvGraphicFramePr>
              <p:nvPr/>
            </p:nvGraphicFramePr>
            <p:xfrm>
              <a:off x="4392" y="1593"/>
              <a:ext cx="71" cy="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01" name="Equation" r:id="rId17" imgW="291973" imgH="355446" progId="Equation.DSMT4">
                      <p:embed/>
                    </p:oleObj>
                  </mc:Choice>
                  <mc:Fallback>
                    <p:oleObj name="Equation" r:id="rId17" imgW="291973" imgH="355446" progId="Equation.DSMT4">
                      <p:embed/>
                      <p:pic>
                        <p:nvPicPr>
                          <p:cNvPr id="0" name="Picture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2" y="1593"/>
                            <a:ext cx="71" cy="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79" name="Object 51"/>
              <p:cNvGraphicFramePr>
                <a:graphicFrameLocks noChangeAspect="1"/>
              </p:cNvGraphicFramePr>
              <p:nvPr/>
            </p:nvGraphicFramePr>
            <p:xfrm>
              <a:off x="4262" y="1615"/>
              <a:ext cx="96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02" name="Equation" r:id="rId19" imgW="152334" imgH="190417" progId="Equation.DSMT4">
                      <p:embed/>
                    </p:oleObj>
                  </mc:Choice>
                  <mc:Fallback>
                    <p:oleObj name="Equation" r:id="rId19" imgW="152334" imgH="190417" progId="Equation.DSMT4">
                      <p:embed/>
                      <p:pic>
                        <p:nvPicPr>
                          <p:cNvPr id="0" name="Picture 10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2" y="1615"/>
                            <a:ext cx="96" cy="1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8202" name="Rectangle 74"/>
          <p:cNvSpPr>
            <a:spLocks noChangeArrowheads="1"/>
          </p:cNvSpPr>
          <p:nvPr/>
        </p:nvSpPr>
        <p:spPr bwMode="auto">
          <a:xfrm>
            <a:off x="547688" y="5465763"/>
            <a:ext cx="1428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由于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18273" y="3844926"/>
                <a:ext cx="1291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𝝋</m:t>
                      </m:r>
                      <m:r>
                        <a:rPr lang="zh-CN" altLang="en-US" sz="1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从</m:t>
                      </m:r>
                      <m:r>
                        <a:rPr lang="zh-CN" altLang="en-US" sz="1800" i="1">
                          <a:solidFill>
                            <a:srgbClr val="0000FF"/>
                          </a:solidFill>
                          <a:latin typeface="Cambria Math"/>
                        </a:rPr>
                        <m:t>平面</m:t>
                      </m:r>
                      <m:r>
                        <a:rPr lang="zh-CN" altLang="en-US" sz="1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起</m:t>
                      </m:r>
                    </m:oMath>
                  </m:oMathPara>
                </a14:m>
                <a:endParaRPr lang="zh-CN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73" y="3844926"/>
                <a:ext cx="1291503" cy="369332"/>
              </a:xfrm>
              <a:prstGeom prst="rect">
                <a:avLst/>
              </a:prstGeom>
              <a:blipFill rotWithShape="1">
                <a:blip r:embed="rId21"/>
                <a:stretch>
                  <a:fillRect l="-2844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1093788" y="620713"/>
          <a:ext cx="66103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4" name="Equation" r:id="rId3" imgW="6604000" imgH="520700" progId="Equation.DSMT4">
                  <p:embed/>
                </p:oleObj>
              </mc:Choice>
              <mc:Fallback>
                <p:oleObj name="Equation" r:id="rId3" imgW="6604000" imgH="520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620713"/>
                        <a:ext cx="661035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82613" y="1304925"/>
            <a:ext cx="1081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所以  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39750" y="2673350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由公式</a:t>
            </a:r>
            <a:r>
              <a:rPr lang="en-US" altLang="zh-CN"/>
              <a:t>(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en-US" altLang="zh-CN"/>
              <a:t>)</a:t>
            </a:r>
            <a:r>
              <a:rPr lang="zh-CN" altLang="en-US"/>
              <a:t>即得所求曲面的面积</a:t>
            </a:r>
            <a:r>
              <a:rPr lang="en-US" altLang="zh-CN"/>
              <a:t>:  </a:t>
            </a:r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2998788" y="1995488"/>
          <a:ext cx="3228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5" name="Equation" r:id="rId5" imgW="3225800" imgH="533400" progId="Equation.DSMT4">
                  <p:embed/>
                </p:oleObj>
              </mc:Choice>
              <mc:Fallback>
                <p:oleObj name="Equation" r:id="rId5" imgW="3225800" imgH="533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1995488"/>
                        <a:ext cx="3228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25" name="Group 17"/>
          <p:cNvGrpSpPr>
            <a:grpSpLocks/>
          </p:cNvGrpSpPr>
          <p:nvPr/>
        </p:nvGrpSpPr>
        <p:grpSpPr bwMode="auto">
          <a:xfrm>
            <a:off x="1367644" y="3429000"/>
            <a:ext cx="4691063" cy="1458912"/>
            <a:chOff x="1554" y="2137"/>
            <a:chExt cx="2955" cy="919"/>
          </a:xfrm>
        </p:grpSpPr>
        <p:graphicFrame>
          <p:nvGraphicFramePr>
            <p:cNvPr id="94218" name="Object 10"/>
            <p:cNvGraphicFramePr>
              <a:graphicFrameLocks noChangeAspect="1"/>
            </p:cNvGraphicFramePr>
            <p:nvPr/>
          </p:nvGraphicFramePr>
          <p:xfrm>
            <a:off x="1554" y="2137"/>
            <a:ext cx="239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26" name="Equation" r:id="rId7" imgW="3797300" imgH="736600" progId="Equation.DSMT4">
                    <p:embed/>
                  </p:oleObj>
                </mc:Choice>
                <mc:Fallback>
                  <p:oleObj name="Equation" r:id="rId7" imgW="3797300" imgH="7366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4" y="2137"/>
                          <a:ext cx="2392" cy="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0" name="Object 12"/>
            <p:cNvGraphicFramePr>
              <a:graphicFrameLocks noChangeAspect="1"/>
            </p:cNvGraphicFramePr>
            <p:nvPr/>
          </p:nvGraphicFramePr>
          <p:xfrm>
            <a:off x="1875" y="2750"/>
            <a:ext cx="26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27" name="Equation" r:id="rId9" imgW="4178300" imgH="482600" progId="Equation.DSMT4">
                    <p:embed/>
                  </p:oleObj>
                </mc:Choice>
                <mc:Fallback>
                  <p:oleObj name="Equation" r:id="rId9" imgW="4178300" imgH="4826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" y="2750"/>
                          <a:ext cx="263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222" name="Rectangle 14"/>
              <p:cNvSpPr>
                <a:spLocks noChangeArrowheads="1"/>
              </p:cNvSpPr>
              <p:nvPr/>
            </p:nvSpPr>
            <p:spPr bwMode="auto">
              <a:xfrm>
                <a:off x="503548" y="5373216"/>
                <a:ext cx="673774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 dirty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sz="2400" dirty="0"/>
                  <a:t>两距离为</a:t>
                </a:r>
                <a:r>
                  <a:rPr lang="en-US" altLang="zh-CN" sz="2400" dirty="0"/>
                  <a:t>h</a:t>
                </a:r>
                <a:r>
                  <a:rPr lang="zh-CN" altLang="en-US" sz="2400" dirty="0"/>
                  <a:t>的平行平面截球面面积为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𝑹𝒉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  </a:t>
                </a:r>
              </a:p>
            </p:txBody>
          </p:sp>
        </mc:Choice>
        <mc:Fallback xmlns="">
          <p:sp>
            <p:nvSpPr>
              <p:cNvPr id="94222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48" y="5373216"/>
                <a:ext cx="673774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448" t="-13158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899592" y="5913276"/>
            <a:ext cx="62824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/>
              <a:t>也就是外切圆柱面被这两平面截下的面积</a:t>
            </a:r>
            <a:r>
              <a:rPr lang="en-US" altLang="zh-CN" sz="2400" dirty="0"/>
              <a:t>.</a:t>
            </a:r>
            <a:r>
              <a:rPr lang="zh-CN" altLang="en-US" sz="2400" dirty="0"/>
              <a:t>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4215" name="Rectangle 7"/>
              <p:cNvSpPr>
                <a:spLocks noChangeArrowheads="1"/>
              </p:cNvSpPr>
              <p:nvPr/>
            </p:nvSpPr>
            <p:spPr bwMode="auto">
              <a:xfrm>
                <a:off x="395536" y="404664"/>
                <a:ext cx="819096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400" dirty="0">
                    <a:solidFill>
                      <a:srgbClr val="FF0000"/>
                    </a:solidFill>
                  </a:rPr>
                  <a:t>例</a:t>
                </a:r>
                <a:r>
                  <a:rPr lang="zh-CN" altLang="en-US" dirty="0"/>
                  <a:t> </a:t>
                </a:r>
                <a:r>
                  <a:rPr lang="zh-CN" altLang="en-US" sz="2400" dirty="0"/>
                  <a:t>求平面图形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 </a:t>
                </a:r>
              </a:p>
            </p:txBody>
          </p:sp>
        </mc:Choice>
        <mc:Fallback xmlns="">
          <p:sp>
            <p:nvSpPr>
              <p:cNvPr id="9421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04664"/>
                <a:ext cx="819096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190" b="-232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03548" y="1011505"/>
            <a:ext cx="4517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/>
              <a:t>绕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zh-CN" altLang="en-US" sz="2400" dirty="0"/>
              <a:t>轴旋转所得旋转体的体积</a:t>
            </a:r>
            <a:r>
              <a:rPr lang="en-US" altLang="zh-CN" sz="2400" dirty="0"/>
              <a:t>.  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03548" y="1592796"/>
            <a:ext cx="7766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>
                <a:solidFill>
                  <a:srgbClr val="0000FF"/>
                </a:solidFill>
              </a:rPr>
              <a:t>解 </a:t>
            </a:r>
            <a:r>
              <a:rPr lang="zh-CN" altLang="en-US" sz="2400" dirty="0"/>
              <a:t>注意到轮胎体体积为截面积与中心圆周线的乘积，</a:t>
            </a:r>
            <a:r>
              <a:rPr lang="en-US" altLang="zh-CN" sz="2400" dirty="0"/>
              <a:t>  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47564" y="2240868"/>
            <a:ext cx="71465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/>
              <a:t>把所讨论的旋转体看出面积微元绕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zh-CN" altLang="en-US" sz="2400" dirty="0"/>
              <a:t>轴旋转所得细</a:t>
            </a:r>
            <a:r>
              <a:rPr lang="en-US" altLang="zh-CN" sz="2400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2303748" y="3465004"/>
                <a:ext cx="29444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𝒚𝒅𝒙𝒅𝒚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 </a:t>
                </a:r>
              </a:p>
            </p:txBody>
          </p:sp>
        </mc:Choice>
        <mc:Fallback xmlns="">
          <p:sp>
            <p:nvSpPr>
              <p:cNvPr id="1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3748" y="3465004"/>
                <a:ext cx="294446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28" t="-13158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791580" y="2852936"/>
            <a:ext cx="48269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/>
              <a:t>轮胎线缠绕而成，故体积微元为</a:t>
            </a:r>
            <a:r>
              <a:rPr lang="en-US" altLang="zh-CN" sz="2400" dirty="0"/>
              <a:t>  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03548" y="3897052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dirty="0"/>
              <a:t>所以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7"/>
              <p:cNvSpPr>
                <a:spLocks noChangeArrowheads="1"/>
              </p:cNvSpPr>
              <p:nvPr/>
            </p:nvSpPr>
            <p:spPr bwMode="auto">
              <a:xfrm>
                <a:off x="1511660" y="4142827"/>
                <a:ext cx="52765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𝒚𝒅𝒙𝒅𝒚</m:t>
                        </m:r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𝝅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nary>
                  </m:oMath>
                </a14:m>
                <a:r>
                  <a:rPr lang="en-US" altLang="zh-CN" sz="2400" dirty="0"/>
                  <a:t>  </a:t>
                </a:r>
              </a:p>
            </p:txBody>
          </p:sp>
        </mc:Choice>
        <mc:Fallback xmlns="">
          <p:sp>
            <p:nvSpPr>
              <p:cNvPr id="1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660" y="4142827"/>
                <a:ext cx="5276573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32000" b="-198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655676" y="4689140"/>
                <a:ext cx="3420488" cy="7976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𝝅</m:t>
                      </m:r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5676" y="4689140"/>
                <a:ext cx="3420488" cy="7976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1763688" y="5625244"/>
                <a:ext cx="2914195" cy="7963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3688" y="5625244"/>
                <a:ext cx="2914195" cy="7963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04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700338" y="428625"/>
            <a:ext cx="3495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一、曲面的面积 </a:t>
            </a:r>
          </a:p>
        </p:txBody>
      </p:sp>
      <p:grpSp>
        <p:nvGrpSpPr>
          <p:cNvPr id="60455" name="Group 39"/>
          <p:cNvGrpSpPr>
            <a:grpSpLocks/>
          </p:cNvGrpSpPr>
          <p:nvPr/>
        </p:nvGrpSpPr>
        <p:grpSpPr bwMode="auto">
          <a:xfrm>
            <a:off x="582613" y="1057275"/>
            <a:ext cx="7977187" cy="519113"/>
            <a:chOff x="385" y="654"/>
            <a:chExt cx="5025" cy="327"/>
          </a:xfrm>
        </p:grpSpPr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385" y="654"/>
              <a:ext cx="35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为可求面积的平面有界区域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 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19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5034225"/>
                </p:ext>
              </p:extLst>
            </p:nvPr>
          </p:nvGraphicFramePr>
          <p:xfrm>
            <a:off x="3732" y="700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15" name="Equation" r:id="rId3" imgW="1129810" imgH="393529" progId="Equation.DSMT4">
                    <p:embed/>
                  </p:oleObj>
                </mc:Choice>
                <mc:Fallback>
                  <p:oleObj name="Equation" r:id="rId3" imgW="1129810" imgH="393529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700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1" name="Rectangle 5"/>
            <p:cNvSpPr>
              <a:spLocks noChangeArrowheads="1"/>
            </p:cNvSpPr>
            <p:nvPr/>
          </p:nvSpPr>
          <p:spPr bwMode="auto">
            <a:xfrm>
              <a:off x="4458" y="654"/>
              <a:ext cx="9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573088" y="1592263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具有连续的一阶偏导数，现讨论由方程    </a:t>
            </a: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966201"/>
              </p:ext>
            </p:extLst>
          </p:nvPr>
        </p:nvGraphicFramePr>
        <p:xfrm>
          <a:off x="2987675" y="2295525"/>
          <a:ext cx="3343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16" name="Equation" r:id="rId5" imgW="3340100" imgH="393700" progId="Equation.DSMT4">
                  <p:embed/>
                </p:oleObj>
              </mc:Choice>
              <mc:Fallback>
                <p:oleObj name="Equation" r:id="rId5" imgW="3340100" imgH="3937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95525"/>
                        <a:ext cx="33432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82613" y="2794000"/>
            <a:ext cx="402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所表示的曲面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S </a:t>
            </a:r>
            <a:r>
              <a:rPr lang="zh-CN" altLang="en-US"/>
              <a:t>的面积</a:t>
            </a:r>
            <a:r>
              <a:rPr lang="en-US" altLang="zh-CN"/>
              <a:t>.                   </a:t>
            </a:r>
          </a:p>
        </p:txBody>
      </p:sp>
      <p:grpSp>
        <p:nvGrpSpPr>
          <p:cNvPr id="60456" name="Group 40"/>
          <p:cNvGrpSpPr>
            <a:grpSpLocks/>
          </p:cNvGrpSpPr>
          <p:nvPr/>
        </p:nvGrpSpPr>
        <p:grpSpPr bwMode="auto">
          <a:xfrm>
            <a:off x="611188" y="3460750"/>
            <a:ext cx="7677150" cy="519113"/>
            <a:chOff x="380" y="2180"/>
            <a:chExt cx="4836" cy="327"/>
          </a:xfrm>
        </p:grpSpPr>
        <p:sp>
          <p:nvSpPr>
            <p:cNvPr id="60427" name="Rectangle 11"/>
            <p:cNvSpPr>
              <a:spLocks noChangeArrowheads="1"/>
            </p:cNvSpPr>
            <p:nvPr/>
          </p:nvSpPr>
          <p:spPr bwMode="auto">
            <a:xfrm>
              <a:off x="380" y="2180"/>
              <a:ext cx="4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</a:rPr>
                <a:t>(1)</a:t>
              </a:r>
              <a:r>
                <a:rPr lang="en-US" altLang="zh-CN"/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对区域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作分割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，把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分成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个小区域  </a:t>
              </a:r>
            </a:p>
          </p:txBody>
        </p:sp>
        <p:graphicFrame>
          <p:nvGraphicFramePr>
            <p:cNvPr id="604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550504"/>
                </p:ext>
              </p:extLst>
            </p:nvPr>
          </p:nvGraphicFramePr>
          <p:xfrm>
            <a:off x="5000" y="2217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17" name="Equation" r:id="rId7" imgW="342751" imgH="431613" progId="Equation.DSMT4">
                    <p:embed/>
                  </p:oleObj>
                </mc:Choice>
                <mc:Fallback>
                  <p:oleObj name="Equation" r:id="rId7" imgW="342751" imgH="43161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217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57" name="Group 41"/>
          <p:cNvGrpSpPr>
            <a:grpSpLocks/>
          </p:cNvGrpSpPr>
          <p:nvPr/>
        </p:nvGrpSpPr>
        <p:grpSpPr bwMode="auto">
          <a:xfrm>
            <a:off x="657225" y="4105275"/>
            <a:ext cx="8058150" cy="519113"/>
            <a:chOff x="415" y="2608"/>
            <a:chExt cx="5076" cy="327"/>
          </a:xfrm>
        </p:grpSpPr>
        <p:graphicFrame>
          <p:nvGraphicFramePr>
            <p:cNvPr id="60429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850522"/>
                </p:ext>
              </p:extLst>
            </p:nvPr>
          </p:nvGraphicFramePr>
          <p:xfrm>
            <a:off x="415" y="2657"/>
            <a:ext cx="1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18" name="Equation" r:id="rId9" imgW="2019300" imgH="393700" progId="Equation.DSMT4">
                    <p:embed/>
                  </p:oleObj>
                </mc:Choice>
                <mc:Fallback>
                  <p:oleObj name="Equation" r:id="rId9" imgW="2019300" imgH="3937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" y="2657"/>
                          <a:ext cx="12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1631" y="2608"/>
              <a:ext cx="38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这个分割相应地将曲面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也分成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个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58" name="Group 42"/>
          <p:cNvGrpSpPr>
            <a:grpSpLocks/>
          </p:cNvGrpSpPr>
          <p:nvPr/>
        </p:nvGrpSpPr>
        <p:grpSpPr bwMode="auto">
          <a:xfrm>
            <a:off x="569913" y="4783138"/>
            <a:ext cx="3948112" cy="544512"/>
            <a:chOff x="359" y="3013"/>
            <a:chExt cx="2487" cy="343"/>
          </a:xfrm>
        </p:grpSpPr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359" y="3013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小曲面片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3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6616293"/>
                </p:ext>
              </p:extLst>
            </p:nvPr>
          </p:nvGraphicFramePr>
          <p:xfrm>
            <a:off x="1328" y="3086"/>
            <a:ext cx="15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19" name="Equation" r:id="rId11" imgW="2413000" imgH="431800" progId="Equation.DSMT4">
                    <p:embed/>
                  </p:oleObj>
                </mc:Choice>
                <mc:Fallback>
                  <p:oleObj name="Equation" r:id="rId11" imgW="2413000" imgH="431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3086"/>
                          <a:ext cx="151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59" name="Group 43"/>
          <p:cNvGrpSpPr>
            <a:grpSpLocks/>
          </p:cNvGrpSpPr>
          <p:nvPr/>
        </p:nvGrpSpPr>
        <p:grpSpPr bwMode="auto">
          <a:xfrm>
            <a:off x="582613" y="5502275"/>
            <a:ext cx="8096250" cy="538163"/>
            <a:chOff x="367" y="3466"/>
            <a:chExt cx="5100" cy="339"/>
          </a:xfrm>
        </p:grpSpPr>
        <p:graphicFrame>
          <p:nvGraphicFramePr>
            <p:cNvPr id="60436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487112"/>
                </p:ext>
              </p:extLst>
            </p:nvPr>
          </p:nvGraphicFramePr>
          <p:xfrm>
            <a:off x="1445" y="3534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0" name="Equation" r:id="rId13" imgW="342751" imgH="431613" progId="Equation.DSMT4">
                    <p:embed/>
                  </p:oleObj>
                </mc:Choice>
                <mc:Fallback>
                  <p:oleObj name="Equation" r:id="rId13" imgW="342751" imgH="431613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5" y="3534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738044"/>
                </p:ext>
              </p:extLst>
            </p:nvPr>
          </p:nvGraphicFramePr>
          <p:xfrm>
            <a:off x="2878" y="3523"/>
            <a:ext cx="2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921" name="Equation" r:id="rId15" imgW="469696" imgH="431613" progId="Equation.DSMT4">
                    <p:embed/>
                  </p:oleObj>
                </mc:Choice>
                <mc:Fallback>
                  <p:oleObj name="Equation" r:id="rId15" imgW="469696" imgH="431613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8" y="3523"/>
                          <a:ext cx="2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367" y="3466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在每个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1646" y="3468"/>
              <a:ext cx="12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上任取一点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3158" y="3478"/>
              <a:ext cx="2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作曲面在这一点的切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75556" y="188082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地用曲面的内接多边形面积的极限来定义曲面面积 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1560" y="2456892"/>
            <a:ext cx="8247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呢</a:t>
            </a:r>
            <a:r>
              <a:rPr lang="en-US" altLang="zh-CN" dirty="0"/>
              <a:t>? </a:t>
            </a:r>
            <a:r>
              <a:rPr lang="zh-CN" altLang="en-US" dirty="0"/>
              <a:t>施瓦茨曾举出一个反例说明这样的定义方法是 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03548" y="3140968"/>
            <a:ext cx="819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不可行的，对此读者可参见有关的数学分析教程 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395536" y="3717032"/>
            <a:ext cx="819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（如菲赫金哥尔茨</a:t>
            </a:r>
            <a:r>
              <a:rPr lang="en-US" altLang="zh-CN" dirty="0"/>
              <a:t>《</a:t>
            </a:r>
            <a:r>
              <a:rPr lang="zh-CN" altLang="en-US" dirty="0"/>
              <a:t>微积分学教程</a:t>
            </a:r>
            <a:r>
              <a:rPr lang="en-US" altLang="zh-CN" dirty="0"/>
              <a:t>》</a:t>
            </a:r>
            <a:r>
              <a:rPr lang="zh-CN" altLang="en-US" dirty="0"/>
              <a:t>中译本第三卷 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575556" y="4365104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第二分册</a:t>
            </a:r>
            <a:r>
              <a:rPr lang="en-US" altLang="zh-CN" dirty="0"/>
              <a:t>). 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503548" y="5553236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/>
              <a:t>的面积公式，下面用二重积分给予严格证明</a:t>
            </a:r>
            <a:r>
              <a:rPr lang="en-US" altLang="zh-CN" dirty="0"/>
              <a:t>.    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575556" y="1232756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的极限来定义</a:t>
            </a:r>
            <a:r>
              <a:rPr lang="en-US" altLang="zh-CN" dirty="0"/>
              <a:t>(</a:t>
            </a:r>
            <a:r>
              <a:rPr lang="zh-CN" altLang="en-US" dirty="0"/>
              <a:t>当各段的长趋于零时</a:t>
            </a:r>
            <a:r>
              <a:rPr lang="en-US" altLang="zh-CN" dirty="0"/>
              <a:t>),</a:t>
            </a:r>
            <a:r>
              <a:rPr lang="zh-CN" altLang="en-US" dirty="0"/>
              <a:t>但能否类似 </a:t>
            </a:r>
          </a:p>
        </p:txBody>
      </p:sp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467544" y="5013176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/>
              <a:t>在上册的定积分应用中，曾用微元法给出过旋转面 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31540" y="620688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注</a:t>
            </a:r>
            <a:r>
              <a:rPr lang="zh-CN" altLang="en-US" dirty="0"/>
              <a:t> 在讨论曲线的弧长时</a:t>
            </a:r>
            <a:r>
              <a:rPr lang="en-US" altLang="zh-CN" dirty="0"/>
              <a:t>,</a:t>
            </a:r>
            <a:r>
              <a:rPr lang="zh-CN" altLang="en-US" dirty="0"/>
              <a:t>我们曾用弧内接折线长度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3327698" y="468998"/>
            <a:ext cx="23679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二、质心   </a:t>
            </a:r>
          </a:p>
        </p:txBody>
      </p:sp>
      <p:grpSp>
        <p:nvGrpSpPr>
          <p:cNvPr id="89116" name="Group 28"/>
          <p:cNvGrpSpPr>
            <a:grpSpLocks/>
          </p:cNvGrpSpPr>
          <p:nvPr/>
        </p:nvGrpSpPr>
        <p:grpSpPr bwMode="auto">
          <a:xfrm>
            <a:off x="620713" y="1154113"/>
            <a:ext cx="8051800" cy="557212"/>
            <a:chOff x="391" y="727"/>
            <a:chExt cx="5072" cy="351"/>
          </a:xfrm>
        </p:grpSpPr>
        <p:graphicFrame>
          <p:nvGraphicFramePr>
            <p:cNvPr id="89092" name="Object 4"/>
            <p:cNvGraphicFramePr>
              <a:graphicFrameLocks noChangeAspect="1"/>
            </p:cNvGraphicFramePr>
            <p:nvPr/>
          </p:nvGraphicFramePr>
          <p:xfrm>
            <a:off x="1809" y="805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76" name="Equation" r:id="rId3" imgW="1384300" imgH="393700" progId="Equation.DSMT4">
                    <p:embed/>
                  </p:oleObj>
                </mc:Choice>
                <mc:Fallback>
                  <p:oleObj name="Equation" r:id="rId3" imgW="13843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9" y="805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1" name="Object 3"/>
            <p:cNvGraphicFramePr>
              <a:graphicFrameLocks noChangeAspect="1"/>
            </p:cNvGraphicFramePr>
            <p:nvPr/>
          </p:nvGraphicFramePr>
          <p:xfrm>
            <a:off x="4173" y="789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77" name="Equation" r:id="rId5" imgW="1384300" imgH="393700" progId="Equation.DSMT4">
                    <p:embed/>
                  </p:oleObj>
                </mc:Choice>
                <mc:Fallback>
                  <p:oleObj name="Equation" r:id="rId5" imgW="1384300" imgH="3937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789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391" y="751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设密度函数为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2669" y="731"/>
              <a:ext cx="16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的空间物体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9095" name="Rectangle 7"/>
            <p:cNvSpPr>
              <a:spLocks noChangeArrowheads="1"/>
            </p:cNvSpPr>
            <p:nvPr/>
          </p:nvSpPr>
          <p:spPr bwMode="auto">
            <a:xfrm>
              <a:off x="5031" y="727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606425" y="1890713"/>
            <a:ext cx="8075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上连续</a:t>
            </a:r>
            <a:r>
              <a:rPr lang="en-US" altLang="zh-CN"/>
              <a:t>.</a:t>
            </a:r>
            <a:r>
              <a:rPr lang="zh-CN" altLang="en-US"/>
              <a:t>为求得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的重心坐标</a:t>
            </a:r>
            <a:r>
              <a:rPr lang="en-US" altLang="zh-CN"/>
              <a:t>,</a:t>
            </a:r>
            <a:r>
              <a:rPr lang="zh-CN" altLang="en-US"/>
              <a:t>先对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作分割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en-US" altLang="zh-CN"/>
              <a:t> </a:t>
            </a:r>
          </a:p>
        </p:txBody>
      </p:sp>
      <p:grpSp>
        <p:nvGrpSpPr>
          <p:cNvPr id="89119" name="Group 31"/>
          <p:cNvGrpSpPr>
            <a:grpSpLocks/>
          </p:cNvGrpSpPr>
          <p:nvPr/>
        </p:nvGrpSpPr>
        <p:grpSpPr bwMode="auto">
          <a:xfrm>
            <a:off x="582613" y="3335338"/>
            <a:ext cx="8058150" cy="552450"/>
            <a:chOff x="367" y="2101"/>
            <a:chExt cx="5076" cy="348"/>
          </a:xfrm>
        </p:grpSpPr>
        <p:graphicFrame>
          <p:nvGraphicFramePr>
            <p:cNvPr id="89098" name="Object 10"/>
            <p:cNvGraphicFramePr>
              <a:graphicFrameLocks noChangeAspect="1"/>
            </p:cNvGraphicFramePr>
            <p:nvPr/>
          </p:nvGraphicFramePr>
          <p:xfrm>
            <a:off x="1159" y="2179"/>
            <a:ext cx="1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78" name="Equation" r:id="rId6" imgW="304668" imgH="431613" progId="Equation.DSMT4">
                    <p:embed/>
                  </p:oleObj>
                </mc:Choice>
                <mc:Fallback>
                  <p:oleObj name="Equation" r:id="rId6" imgW="304668" imgH="431613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2179"/>
                          <a:ext cx="1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7" name="Object 9"/>
            <p:cNvGraphicFramePr>
              <a:graphicFrameLocks noChangeAspect="1"/>
            </p:cNvGraphicFramePr>
            <p:nvPr/>
          </p:nvGraphicFramePr>
          <p:xfrm>
            <a:off x="2566" y="2139"/>
            <a:ext cx="13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79" name="Equation" r:id="rId8" imgW="2171700" imgH="431800" progId="Equation.DSMT4">
                    <p:embed/>
                  </p:oleObj>
                </mc:Choice>
                <mc:Fallback>
                  <p:oleObj name="Equation" r:id="rId8" imgW="2171700" imgH="4318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2139"/>
                          <a:ext cx="13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367" y="210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是小块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9100" name="Rectangle 12"/>
            <p:cNvSpPr>
              <a:spLocks noChangeArrowheads="1"/>
            </p:cNvSpPr>
            <p:nvPr/>
          </p:nvSpPr>
          <p:spPr bwMode="auto">
            <a:xfrm>
              <a:off x="1360" y="2101"/>
              <a:ext cx="18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的质量可用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3942" y="2103"/>
              <a:ext cx="15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近似代替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9120" name="Group 32"/>
          <p:cNvGrpSpPr>
            <a:grpSpLocks/>
          </p:cNvGrpSpPr>
          <p:nvPr/>
        </p:nvGrpSpPr>
        <p:grpSpPr bwMode="auto">
          <a:xfrm>
            <a:off x="577850" y="4005263"/>
            <a:ext cx="7900988" cy="527050"/>
            <a:chOff x="364" y="2523"/>
            <a:chExt cx="4977" cy="332"/>
          </a:xfrm>
        </p:grpSpPr>
        <p:sp>
          <p:nvSpPr>
            <p:cNvPr id="89108" name="Rectangle 20"/>
            <p:cNvSpPr>
              <a:spLocks noChangeArrowheads="1"/>
            </p:cNvSpPr>
            <p:nvPr/>
          </p:nvSpPr>
          <p:spPr bwMode="auto">
            <a:xfrm>
              <a:off x="364" y="2528"/>
              <a:ext cx="2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把每一块看作质量集中在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9107" name="Object 19"/>
            <p:cNvGraphicFramePr>
              <a:graphicFrameLocks noChangeAspect="1"/>
            </p:cNvGraphicFramePr>
            <p:nvPr/>
          </p:nvGraphicFramePr>
          <p:xfrm>
            <a:off x="2944" y="2560"/>
            <a:ext cx="8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80" name="Equation" r:id="rId10" imgW="1384300" imgH="431800" progId="Equation.DSMT4">
                    <p:embed/>
                  </p:oleObj>
                </mc:Choice>
                <mc:Fallback>
                  <p:oleObj name="Equation" r:id="rId10" imgW="1384300" imgH="4318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" y="2560"/>
                          <a:ext cx="8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9" name="Rectangle 21"/>
            <p:cNvSpPr>
              <a:spLocks noChangeArrowheads="1"/>
            </p:cNvSpPr>
            <p:nvPr/>
          </p:nvSpPr>
          <p:spPr bwMode="auto">
            <a:xfrm>
              <a:off x="3763" y="2523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的质点时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整个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560388" y="4724400"/>
            <a:ext cx="7850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物体就可用这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/>
              <a:t>个质点的质点系来近似代替</a:t>
            </a:r>
            <a:r>
              <a:rPr lang="en-US" altLang="zh-CN"/>
              <a:t>.</a:t>
            </a:r>
            <a:r>
              <a:rPr lang="zh-CN" altLang="en-US"/>
              <a:t>由于</a:t>
            </a:r>
          </a:p>
        </p:txBody>
      </p:sp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565150" y="537368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质点系的重心坐标公式为</a:t>
            </a:r>
          </a:p>
        </p:txBody>
      </p:sp>
      <p:grpSp>
        <p:nvGrpSpPr>
          <p:cNvPr id="89118" name="Group 30"/>
          <p:cNvGrpSpPr>
            <a:grpSpLocks/>
          </p:cNvGrpSpPr>
          <p:nvPr/>
        </p:nvGrpSpPr>
        <p:grpSpPr bwMode="auto">
          <a:xfrm>
            <a:off x="576263" y="2584450"/>
            <a:ext cx="7939087" cy="557213"/>
            <a:chOff x="363" y="1628"/>
            <a:chExt cx="5001" cy="351"/>
          </a:xfrm>
        </p:grpSpPr>
        <p:graphicFrame>
          <p:nvGraphicFramePr>
            <p:cNvPr id="89103" name="Object 15"/>
            <p:cNvGraphicFramePr>
              <a:graphicFrameLocks noChangeAspect="1"/>
            </p:cNvGraphicFramePr>
            <p:nvPr/>
          </p:nvGraphicFramePr>
          <p:xfrm>
            <a:off x="2504" y="1698"/>
            <a:ext cx="1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81" name="Equation" r:id="rId12" imgW="304668" imgH="431613" progId="Equation.DSMT4">
                    <p:embed/>
                  </p:oleObj>
                </mc:Choice>
                <mc:Fallback>
                  <p:oleObj name="Equation" r:id="rId12" imgW="304668" imgH="431613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1698"/>
                          <a:ext cx="1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102" name="Object 14"/>
            <p:cNvGraphicFramePr>
              <a:graphicFrameLocks noChangeAspect="1"/>
            </p:cNvGraphicFramePr>
            <p:nvPr/>
          </p:nvGraphicFramePr>
          <p:xfrm>
            <a:off x="3965" y="1668"/>
            <a:ext cx="9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582" name="Equation" r:id="rId13" imgW="1497950" imgH="431613" progId="Equation.DSMT4">
                    <p:embed/>
                  </p:oleObj>
                </mc:Choice>
                <mc:Fallback>
                  <p:oleObj name="Equation" r:id="rId13" imgW="1497950" imgH="431613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5" y="1668"/>
                          <a:ext cx="94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4" name="Rectangle 16"/>
            <p:cNvSpPr>
              <a:spLocks noChangeArrowheads="1"/>
            </p:cNvSpPr>
            <p:nvPr/>
          </p:nvSpPr>
          <p:spPr bwMode="auto">
            <a:xfrm>
              <a:off x="363" y="1652"/>
              <a:ext cx="2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在属于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的每一小块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9105" name="Rectangle 17"/>
            <p:cNvSpPr>
              <a:spLocks noChangeArrowheads="1"/>
            </p:cNvSpPr>
            <p:nvPr/>
          </p:nvSpPr>
          <p:spPr bwMode="auto">
            <a:xfrm>
              <a:off x="2731" y="1630"/>
              <a:ext cx="1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上任取一点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9117" name="Rectangle 29"/>
            <p:cNvSpPr>
              <a:spLocks noChangeArrowheads="1"/>
            </p:cNvSpPr>
            <p:nvPr/>
          </p:nvSpPr>
          <p:spPr bwMode="auto">
            <a:xfrm>
              <a:off x="4910" y="1628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于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536825" y="512763"/>
          <a:ext cx="35433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7" name="Equation" r:id="rId3" imgW="3543300" imgH="1739900" progId="Equation.DSMT4">
                  <p:embed/>
                </p:oleObj>
              </mc:Choice>
              <mc:Fallback>
                <p:oleObj name="Equation" r:id="rId3" imgW="3543300" imgH="1739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512763"/>
                        <a:ext cx="3543300" cy="173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516188" y="2308225"/>
          <a:ext cx="35845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8" name="Equation" r:id="rId5" imgW="3581400" imgH="1752600" progId="Equation.DSMT4">
                  <p:embed/>
                </p:oleObj>
              </mc:Choice>
              <mc:Fallback>
                <p:oleObj name="Equation" r:id="rId5" imgW="3581400" imgH="1752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308225"/>
                        <a:ext cx="3584575" cy="175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2532063" y="4133850"/>
          <a:ext cx="37687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9" name="Equation" r:id="rId7" imgW="3771900" imgH="1854200" progId="Equation.DSMT4">
                  <p:embed/>
                </p:oleObj>
              </mc:Choice>
              <mc:Fallback>
                <p:oleObj name="Equation" r:id="rId7" imgW="3771900" imgH="18542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133850"/>
                        <a:ext cx="3768725" cy="185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573088" y="1236663"/>
            <a:ext cx="255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的重心坐标</a:t>
            </a:r>
            <a:r>
              <a:rPr lang="en-US" altLang="zh-CN"/>
              <a:t>:        </a:t>
            </a:r>
          </a:p>
        </p:txBody>
      </p:sp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993775" y="1976438"/>
          <a:ext cx="33051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7" name="Equation" r:id="rId3" imgW="3302000" imgH="1625600" progId="Equation.DSMT4">
                  <p:embed/>
                </p:oleObj>
              </mc:Choice>
              <mc:Fallback>
                <p:oleObj name="Equation" r:id="rId3" imgW="3302000" imgH="1625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976438"/>
                        <a:ext cx="3305175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4740275" y="1925638"/>
          <a:ext cx="332422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8" name="Equation" r:id="rId5" imgW="3327400" imgH="1651000" progId="Equation.DSMT4">
                  <p:embed/>
                </p:oleObj>
              </mc:Choice>
              <mc:Fallback>
                <p:oleObj name="Equation" r:id="rId5" imgW="3327400" imgH="1651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1925638"/>
                        <a:ext cx="332422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2874963" y="3773488"/>
          <a:ext cx="319087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89" name="Equation" r:id="rId7" imgW="3187700" imgH="1625600" progId="Equation.DSMT4">
                  <p:embed/>
                </p:oleObj>
              </mc:Choice>
              <mc:Fallback>
                <p:oleObj name="Equation" r:id="rId7" imgW="3187700" imgH="16256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773488"/>
                        <a:ext cx="3190875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59" name="Group 19"/>
          <p:cNvGrpSpPr>
            <a:grpSpLocks/>
          </p:cNvGrpSpPr>
          <p:nvPr/>
        </p:nvGrpSpPr>
        <p:grpSpPr bwMode="auto">
          <a:xfrm>
            <a:off x="585788" y="5475288"/>
            <a:ext cx="7899400" cy="546100"/>
            <a:chOff x="369" y="3449"/>
            <a:chExt cx="4976" cy="344"/>
          </a:xfrm>
        </p:grpSpPr>
        <p:sp>
          <p:nvSpPr>
            <p:cNvPr id="87055" name="Rectangle 15"/>
            <p:cNvSpPr>
              <a:spLocks noChangeArrowheads="1"/>
            </p:cNvSpPr>
            <p:nvPr/>
          </p:nvSpPr>
          <p:spPr bwMode="auto">
            <a:xfrm>
              <a:off x="369" y="3466"/>
              <a:ext cx="32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当物体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的密度均匀分布时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7054" name="Object 14"/>
            <p:cNvGraphicFramePr>
              <a:graphicFrameLocks noChangeAspect="1"/>
            </p:cNvGraphicFramePr>
            <p:nvPr/>
          </p:nvGraphicFramePr>
          <p:xfrm>
            <a:off x="3515" y="3542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90" name="Equation" r:id="rId9" imgW="279279" imgH="304668" progId="Equation.DSMT4">
                    <p:embed/>
                  </p:oleObj>
                </mc:Choice>
                <mc:Fallback>
                  <p:oleObj name="Equation" r:id="rId9" imgW="279279" imgH="304668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542"/>
                          <a:ext cx="1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6" name="Rectangle 16"/>
            <p:cNvSpPr>
              <a:spLocks noChangeArrowheads="1"/>
            </p:cNvSpPr>
            <p:nvPr/>
          </p:nvSpPr>
          <p:spPr bwMode="auto">
            <a:xfrm>
              <a:off x="3654" y="3449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为常数时，则有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060" name="Group 20"/>
          <p:cNvGrpSpPr>
            <a:grpSpLocks/>
          </p:cNvGrpSpPr>
          <p:nvPr/>
        </p:nvGrpSpPr>
        <p:grpSpPr bwMode="auto">
          <a:xfrm>
            <a:off x="595313" y="533400"/>
            <a:ext cx="8045450" cy="563563"/>
            <a:chOff x="375" y="336"/>
            <a:chExt cx="5068" cy="355"/>
          </a:xfrm>
        </p:grpSpPr>
        <p:graphicFrame>
          <p:nvGraphicFramePr>
            <p:cNvPr id="87043" name="Object 3"/>
            <p:cNvGraphicFramePr>
              <a:graphicFrameLocks noChangeAspect="1"/>
            </p:cNvGraphicFramePr>
            <p:nvPr/>
          </p:nvGraphicFramePr>
          <p:xfrm>
            <a:off x="725" y="379"/>
            <a:ext cx="107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91" name="Equation" r:id="rId11" imgW="1701800" imgH="495300" progId="Equation.DSMT4">
                    <p:embed/>
                  </p:oleObj>
                </mc:Choice>
                <mc:Fallback>
                  <p:oleObj name="Equation" r:id="rId11" imgW="1701800" imgH="4953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379"/>
                          <a:ext cx="1073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4" name="Rectangle 4"/>
            <p:cNvSpPr>
              <a:spLocks noChangeArrowheads="1"/>
            </p:cNvSpPr>
            <p:nvPr/>
          </p:nvSpPr>
          <p:spPr bwMode="auto">
            <a:xfrm>
              <a:off x="375" y="34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7058" name="Text Box 18"/>
            <p:cNvSpPr txBox="1">
              <a:spLocks noChangeArrowheads="1"/>
            </p:cNvSpPr>
            <p:nvPr/>
          </p:nvSpPr>
          <p:spPr bwMode="auto">
            <a:xfrm>
              <a:off x="1791" y="336"/>
              <a:ext cx="3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自然地可把它们的极限定义作为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V  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812800" y="604838"/>
          <a:ext cx="760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6" name="Equation" r:id="rId3" imgW="7607300" imgH="952500" progId="Equation.DSMT4">
                  <p:embed/>
                </p:oleObj>
              </mc:Choice>
              <mc:Fallback>
                <p:oleObj name="Equation" r:id="rId3" imgW="7607300" imgH="9525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604838"/>
                        <a:ext cx="76073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7" name="Group 21"/>
          <p:cNvGrpSpPr>
            <a:grpSpLocks/>
          </p:cNvGrpSpPr>
          <p:nvPr/>
        </p:nvGrpSpPr>
        <p:grpSpPr bwMode="auto">
          <a:xfrm>
            <a:off x="563563" y="1693863"/>
            <a:ext cx="8089900" cy="547687"/>
            <a:chOff x="355" y="1067"/>
            <a:chExt cx="5096" cy="345"/>
          </a:xfrm>
        </p:grpSpPr>
        <p:sp>
          <p:nvSpPr>
            <p:cNvPr id="86029" name="Rectangle 13"/>
            <p:cNvSpPr>
              <a:spLocks noChangeArrowheads="1"/>
            </p:cNvSpPr>
            <p:nvPr/>
          </p:nvSpPr>
          <p:spPr bwMode="auto">
            <a:xfrm>
              <a:off x="355" y="1067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同样可以得到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密度函数为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6028" name="Object 12"/>
            <p:cNvGraphicFramePr>
              <a:graphicFrameLocks noChangeAspect="1"/>
            </p:cNvGraphicFramePr>
            <p:nvPr/>
          </p:nvGraphicFramePr>
          <p:xfrm>
            <a:off x="3031" y="1126"/>
            <a:ext cx="6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97" name="Equation" r:id="rId5" imgW="1091726" imgH="393529" progId="Equation.DSMT4">
                    <p:embed/>
                  </p:oleObj>
                </mc:Choice>
                <mc:Fallback>
                  <p:oleObj name="Equation" r:id="rId5" imgW="1091726" imgH="393529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1" y="1126"/>
                          <a:ext cx="6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3703" y="1085"/>
              <a:ext cx="1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的平面薄板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86031" name="Rectangle 15"/>
          <p:cNvSpPr>
            <a:spLocks noChangeArrowheads="1"/>
          </p:cNvSpPr>
          <p:nvPr/>
        </p:nvSpPr>
        <p:spPr bwMode="auto">
          <a:xfrm>
            <a:off x="573088" y="2420938"/>
            <a:ext cx="3406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重心坐标</a:t>
            </a:r>
            <a:r>
              <a:rPr lang="en-US" altLang="zh-CN"/>
              <a:t>:         </a:t>
            </a:r>
          </a:p>
        </p:txBody>
      </p:sp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1655763" y="3141663"/>
          <a:ext cx="606742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8" name="Equation" r:id="rId7" imgW="6070600" imgH="1651000" progId="Equation.DSMT4">
                  <p:embed/>
                </p:oleObj>
              </mc:Choice>
              <mc:Fallback>
                <p:oleObj name="Equation" r:id="rId7" imgW="6070600" imgH="1651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3141663"/>
                        <a:ext cx="6067425" cy="164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38" name="Group 22"/>
          <p:cNvGrpSpPr>
            <a:grpSpLocks/>
          </p:cNvGrpSpPr>
          <p:nvPr/>
        </p:nvGrpSpPr>
        <p:grpSpPr bwMode="auto">
          <a:xfrm>
            <a:off x="598488" y="4941888"/>
            <a:ext cx="3490912" cy="542925"/>
            <a:chOff x="377" y="3308"/>
            <a:chExt cx="2199" cy="342"/>
          </a:xfrm>
        </p:grpSpPr>
        <p:sp>
          <p:nvSpPr>
            <p:cNvPr id="86035" name="Rectangle 19"/>
            <p:cNvSpPr>
              <a:spLocks noChangeArrowheads="1"/>
            </p:cNvSpPr>
            <p:nvPr/>
          </p:nvSpPr>
          <p:spPr bwMode="auto">
            <a:xfrm>
              <a:off x="377" y="332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6034" name="Object 18"/>
            <p:cNvGraphicFramePr>
              <a:graphicFrameLocks noChangeAspect="1"/>
            </p:cNvGraphicFramePr>
            <p:nvPr/>
          </p:nvGraphicFramePr>
          <p:xfrm>
            <a:off x="725" y="3393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99" name="Equation" r:id="rId9" imgW="279279" imgH="304668" progId="Equation.DSMT4">
                    <p:embed/>
                  </p:oleObj>
                </mc:Choice>
                <mc:Fallback>
                  <p:oleObj name="Equation" r:id="rId9" imgW="279279" imgH="304668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3393"/>
                          <a:ext cx="1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6" name="Rectangle 20"/>
            <p:cNvSpPr>
              <a:spLocks noChangeArrowheads="1"/>
            </p:cNvSpPr>
            <p:nvPr/>
          </p:nvSpPr>
          <p:spPr bwMode="auto">
            <a:xfrm>
              <a:off x="885" y="3308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为常数时，则有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10" name="Group 18"/>
          <p:cNvGrpSpPr>
            <a:grpSpLocks/>
          </p:cNvGrpSpPr>
          <p:nvPr/>
        </p:nvGrpSpPr>
        <p:grpSpPr bwMode="auto">
          <a:xfrm>
            <a:off x="2128838" y="595313"/>
            <a:ext cx="4856162" cy="958850"/>
            <a:chOff x="1341" y="375"/>
            <a:chExt cx="3059" cy="604"/>
          </a:xfrm>
        </p:grpSpPr>
        <p:graphicFrame>
          <p:nvGraphicFramePr>
            <p:cNvPr id="84994" name="Object 2"/>
            <p:cNvGraphicFramePr>
              <a:graphicFrameLocks noChangeAspect="1"/>
            </p:cNvGraphicFramePr>
            <p:nvPr/>
          </p:nvGraphicFramePr>
          <p:xfrm>
            <a:off x="1341" y="379"/>
            <a:ext cx="1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7" name="Equation" r:id="rId3" imgW="2298700" imgH="952500" progId="Equation.DSMT4">
                    <p:embed/>
                  </p:oleObj>
                </mc:Choice>
                <mc:Fallback>
                  <p:oleObj name="Equation" r:id="rId3" imgW="2298700" imgH="9525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379"/>
                          <a:ext cx="1448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996" name="Object 4"/>
            <p:cNvGraphicFramePr>
              <a:graphicFrameLocks noChangeAspect="1"/>
            </p:cNvGraphicFramePr>
            <p:nvPr/>
          </p:nvGraphicFramePr>
          <p:xfrm>
            <a:off x="2954" y="375"/>
            <a:ext cx="144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8" name="Equation" r:id="rId5" imgW="2298700" imgH="952500" progId="Equation.DSMT4">
                    <p:embed/>
                  </p:oleObj>
                </mc:Choice>
                <mc:Fallback>
                  <p:oleObj name="Equation" r:id="rId5" imgW="2298700" imgH="9525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4" y="375"/>
                          <a:ext cx="1446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576263" y="1844675"/>
            <a:ext cx="7872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/>
              <a:t> </a:t>
            </a:r>
            <a:r>
              <a:rPr lang="zh-CN" altLang="en-US"/>
              <a:t>求密度均匀的上半椭球体的重心</a:t>
            </a:r>
            <a:r>
              <a:rPr lang="en-US" altLang="zh-CN"/>
              <a:t>.          </a:t>
            </a:r>
          </a:p>
        </p:txBody>
      </p:sp>
      <p:grpSp>
        <p:nvGrpSpPr>
          <p:cNvPr id="85013" name="Group 21"/>
          <p:cNvGrpSpPr>
            <a:grpSpLocks/>
          </p:cNvGrpSpPr>
          <p:nvPr/>
        </p:nvGrpSpPr>
        <p:grpSpPr bwMode="auto">
          <a:xfrm>
            <a:off x="611188" y="2506663"/>
            <a:ext cx="8069262" cy="885825"/>
            <a:chOff x="385" y="1548"/>
            <a:chExt cx="5083" cy="558"/>
          </a:xfrm>
        </p:grpSpPr>
        <p:sp>
          <p:nvSpPr>
            <p:cNvPr id="85002" name="Rectangle 10"/>
            <p:cNvSpPr>
              <a:spLocks noChangeArrowheads="1"/>
            </p:cNvSpPr>
            <p:nvPr/>
          </p:nvSpPr>
          <p:spPr bwMode="auto">
            <a:xfrm>
              <a:off x="385" y="1638"/>
              <a:ext cx="1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zh-CN" altLang="en-US"/>
                <a:t> 设椭球体由 </a:t>
              </a:r>
            </a:p>
          </p:txBody>
        </p:sp>
        <p:graphicFrame>
          <p:nvGraphicFramePr>
            <p:cNvPr id="85003" name="Object 11"/>
            <p:cNvGraphicFramePr>
              <a:graphicFrameLocks noChangeAspect="1"/>
            </p:cNvGraphicFramePr>
            <p:nvPr/>
          </p:nvGraphicFramePr>
          <p:xfrm>
            <a:off x="1984" y="1548"/>
            <a:ext cx="2075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09" name="Equation" r:id="rId7" imgW="3289300" imgH="889000" progId="Equation.DSMT4">
                    <p:embed/>
                  </p:oleObj>
                </mc:Choice>
                <mc:Fallback>
                  <p:oleObj name="Equation" r:id="rId7" imgW="3289300" imgH="8890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1548"/>
                          <a:ext cx="2075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7" name="Rectangle 15"/>
            <p:cNvSpPr>
              <a:spLocks noChangeArrowheads="1"/>
            </p:cNvSpPr>
            <p:nvPr/>
          </p:nvSpPr>
          <p:spPr bwMode="auto">
            <a:xfrm>
              <a:off x="4059" y="1661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借助对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576263" y="3536950"/>
            <a:ext cx="6769100" cy="538163"/>
            <a:chOff x="363" y="2228"/>
            <a:chExt cx="4264" cy="339"/>
          </a:xfrm>
        </p:grpSpPr>
        <p:graphicFrame>
          <p:nvGraphicFramePr>
            <p:cNvPr id="85006" name="Object 14"/>
            <p:cNvGraphicFramePr>
              <a:graphicFrameLocks noChangeAspect="1"/>
            </p:cNvGraphicFramePr>
            <p:nvPr/>
          </p:nvGraphicFramePr>
          <p:xfrm>
            <a:off x="1383" y="2313"/>
            <a:ext cx="11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10" name="Equation" r:id="rId9" imgW="1777229" imgH="393529" progId="Equation.DSMT4">
                    <p:embed/>
                  </p:oleObj>
                </mc:Choice>
                <mc:Fallback>
                  <p:oleObj name="Equation" r:id="rId9" imgW="1777229" imgH="393529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313"/>
                          <a:ext cx="11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5" name="Object 13"/>
            <p:cNvGraphicFramePr>
              <a:graphicFrameLocks noChangeAspect="1"/>
            </p:cNvGraphicFramePr>
            <p:nvPr/>
          </p:nvGraphicFramePr>
          <p:xfrm>
            <a:off x="3031" y="2321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11" name="Equation" r:id="rId11" imgW="279279" imgH="304668" progId="Equation.DSMT4">
                    <p:embed/>
                  </p:oleObj>
                </mc:Choice>
                <mc:Fallback>
                  <p:oleObj name="Equation" r:id="rId11" imgW="279279" imgH="304668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1" y="2321"/>
                          <a:ext cx="1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2487" y="2238"/>
              <a:ext cx="10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又由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5009" name="Rectangle 17"/>
            <p:cNvSpPr>
              <a:spLocks noChangeArrowheads="1"/>
            </p:cNvSpPr>
            <p:nvPr/>
          </p:nvSpPr>
          <p:spPr bwMode="auto">
            <a:xfrm>
              <a:off x="3162" y="2240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为常数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所以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5012" name="Text Box 20"/>
            <p:cNvSpPr txBox="1">
              <a:spLocks noChangeArrowheads="1"/>
            </p:cNvSpPr>
            <p:nvPr/>
          </p:nvSpPr>
          <p:spPr bwMode="auto">
            <a:xfrm>
              <a:off x="363" y="2228"/>
              <a:ext cx="11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称性知道</a:t>
              </a:r>
            </a:p>
          </p:txBody>
        </p:sp>
      </p:grpSp>
      <p:graphicFrame>
        <p:nvGraphicFramePr>
          <p:cNvPr id="85015" name="Object 23"/>
          <p:cNvGraphicFramePr>
            <a:graphicFrameLocks noGrp="1" noChangeAspect="1"/>
          </p:cNvGraphicFramePr>
          <p:nvPr>
            <p:ph/>
          </p:nvPr>
        </p:nvGraphicFramePr>
        <p:xfrm>
          <a:off x="2497138" y="4330700"/>
          <a:ext cx="3987800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12" name="Equation" r:id="rId13" imgW="4152900" imgH="1651000" progId="Equation.DSMT4">
                  <p:embed/>
                </p:oleObj>
              </mc:Choice>
              <mc:Fallback>
                <p:oleObj name="Equation" r:id="rId13" imgW="4152900" imgH="1651000" progId="Equation.DSMT4">
                  <p:embed/>
                  <p:pic>
                    <p:nvPicPr>
                      <p:cNvPr id="0" name="Picture 4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138" y="4330700"/>
                        <a:ext cx="3987800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1028"/>
          <p:cNvSpPr>
            <a:spLocks noChangeArrowheads="1"/>
          </p:cNvSpPr>
          <p:nvPr/>
        </p:nvSpPr>
        <p:spPr bwMode="auto">
          <a:xfrm>
            <a:off x="544513" y="496888"/>
            <a:ext cx="262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由</a:t>
            </a:r>
            <a:r>
              <a:rPr lang="en-US" altLang="zh-CN"/>
              <a:t>§</a:t>
            </a:r>
            <a:r>
              <a:rPr lang="en-US" altLang="zh-CN">
                <a:latin typeface="Times New Roman" panose="02020603050405020304" pitchFamily="18" charset="0"/>
              </a:rPr>
              <a:t>5 </a:t>
            </a:r>
            <a:r>
              <a:rPr lang="zh-CN" altLang="en-US"/>
              <a:t>例</a:t>
            </a:r>
            <a:r>
              <a:rPr lang="en-US" altLang="zh-CN">
                <a:latin typeface="Times New Roman" panose="02020603050405020304" pitchFamily="18" charset="0"/>
              </a:rPr>
              <a:t>5 </a:t>
            </a:r>
            <a:r>
              <a:rPr lang="zh-CN" altLang="en-US">
                <a:latin typeface="Times New Roman" panose="02020603050405020304" pitchFamily="18" charset="0"/>
              </a:rPr>
              <a:t>已知</a:t>
            </a:r>
            <a:r>
              <a:rPr lang="zh-CN" altLang="en-US"/>
              <a:t>    </a:t>
            </a:r>
          </a:p>
        </p:txBody>
      </p:sp>
      <p:graphicFrame>
        <p:nvGraphicFramePr>
          <p:cNvPr id="83973" name="Object 1029"/>
          <p:cNvGraphicFramePr>
            <a:graphicFrameLocks noChangeAspect="1"/>
          </p:cNvGraphicFramePr>
          <p:nvPr/>
        </p:nvGraphicFramePr>
        <p:xfrm>
          <a:off x="2493963" y="2816225"/>
          <a:ext cx="38131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6" name="Equation" r:id="rId3" imgW="3822700" imgH="838200" progId="Equation.DSMT4">
                  <p:embed/>
                </p:oleObj>
              </mc:Choice>
              <mc:Fallback>
                <p:oleObj name="Equation" r:id="rId3" imgW="3822700" imgH="838200" progId="Equation.DSMT4">
                  <p:embed/>
                  <p:pic>
                    <p:nvPicPr>
                      <p:cNvPr id="0" name="Picture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816225"/>
                        <a:ext cx="38131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1031"/>
          <p:cNvSpPr txBox="1">
            <a:spLocks noChangeArrowheads="1"/>
          </p:cNvSpPr>
          <p:nvPr/>
        </p:nvSpPr>
        <p:spPr bwMode="auto">
          <a:xfrm>
            <a:off x="611188" y="2117725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故得  </a:t>
            </a:r>
          </a:p>
        </p:txBody>
      </p:sp>
      <p:graphicFrame>
        <p:nvGraphicFramePr>
          <p:cNvPr id="83976" name="Object 1032"/>
          <p:cNvGraphicFramePr>
            <a:graphicFrameLocks noGrp="1" noChangeAspect="1"/>
          </p:cNvGraphicFramePr>
          <p:nvPr>
            <p:ph/>
          </p:nvPr>
        </p:nvGraphicFramePr>
        <p:xfrm>
          <a:off x="2714625" y="1089025"/>
          <a:ext cx="32623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7" name="Equation" r:id="rId5" imgW="3263900" imgH="952500" progId="Equation.DSMT4">
                  <p:embed/>
                </p:oleObj>
              </mc:Choice>
              <mc:Fallback>
                <p:oleObj name="Equation" r:id="rId5" imgW="3263900" imgH="952500" progId="Equation.DSMT4">
                  <p:embed/>
                  <p:pic>
                    <p:nvPicPr>
                      <p:cNvPr id="0" name="Picture 10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089025"/>
                        <a:ext cx="32623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80" name="Group 1036"/>
          <p:cNvGrpSpPr>
            <a:grpSpLocks/>
          </p:cNvGrpSpPr>
          <p:nvPr/>
        </p:nvGrpSpPr>
        <p:grpSpPr bwMode="auto">
          <a:xfrm>
            <a:off x="574675" y="3910013"/>
            <a:ext cx="6737350" cy="850900"/>
            <a:chOff x="362" y="2358"/>
            <a:chExt cx="4244" cy="536"/>
          </a:xfrm>
        </p:grpSpPr>
        <p:sp>
          <p:nvSpPr>
            <p:cNvPr id="83978" name="Rectangle 1034"/>
            <p:cNvSpPr>
              <a:spLocks noChangeArrowheads="1"/>
            </p:cNvSpPr>
            <p:nvPr/>
          </p:nvSpPr>
          <p:spPr bwMode="auto">
            <a:xfrm>
              <a:off x="362" y="2437"/>
              <a:ext cx="3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即求得上半椭球体的重心坐标为 </a:t>
              </a:r>
            </a:p>
          </p:txBody>
        </p:sp>
        <p:graphicFrame>
          <p:nvGraphicFramePr>
            <p:cNvPr id="83979" name="Object 1035"/>
            <p:cNvGraphicFramePr>
              <a:graphicFrameLocks noChangeAspect="1"/>
            </p:cNvGraphicFramePr>
            <p:nvPr/>
          </p:nvGraphicFramePr>
          <p:xfrm>
            <a:off x="3606" y="2358"/>
            <a:ext cx="1000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78" name="Equation" r:id="rId7" imgW="1587500" imgH="850900" progId="Equation.DSMT4">
                    <p:embed/>
                  </p:oleObj>
                </mc:Choice>
                <mc:Fallback>
                  <p:oleObj name="Equation" r:id="rId7" imgW="1587500" imgH="850900" progId="Equation.DSMT4">
                    <p:embed/>
                    <p:pic>
                      <p:nvPicPr>
                        <p:cNvPr id="0" name="Picture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358"/>
                          <a:ext cx="1000" cy="5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2662238" y="514350"/>
            <a:ext cx="3482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三、转 动 惯 量  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571500" y="1952625"/>
            <a:ext cx="4908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/>
              <a:t>的质量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与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的距离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598488" y="2700338"/>
            <a:ext cx="8101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现在讨论空间物体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的转动惯量问题</a:t>
            </a:r>
            <a:r>
              <a:rPr lang="en-US" altLang="zh-CN"/>
              <a:t>,</a:t>
            </a:r>
            <a:r>
              <a:rPr lang="zh-CN" altLang="en-US"/>
              <a:t>我们仍然采 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573088" y="3446463"/>
            <a:ext cx="847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用前面的办法</a:t>
            </a:r>
            <a:r>
              <a:rPr lang="en-US" altLang="zh-CN"/>
              <a:t>,</a:t>
            </a:r>
            <a:r>
              <a:rPr lang="zh-CN" altLang="en-US"/>
              <a:t>把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看作由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/>
              <a:t>个质点组成的质点系， 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585788" y="4140200"/>
            <a:ext cx="7031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然后用取极限的方法求得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的转动惯量</a:t>
            </a:r>
            <a:r>
              <a:rPr lang="en-US" altLang="zh-CN"/>
              <a:t>.   </a:t>
            </a:r>
          </a:p>
        </p:txBody>
      </p:sp>
      <p:grpSp>
        <p:nvGrpSpPr>
          <p:cNvPr id="82962" name="Group 18"/>
          <p:cNvGrpSpPr>
            <a:grpSpLocks/>
          </p:cNvGrpSpPr>
          <p:nvPr/>
        </p:nvGrpSpPr>
        <p:grpSpPr bwMode="auto">
          <a:xfrm>
            <a:off x="573088" y="4805363"/>
            <a:ext cx="8067675" cy="519112"/>
            <a:chOff x="361" y="3027"/>
            <a:chExt cx="5082" cy="327"/>
          </a:xfrm>
        </p:grpSpPr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361" y="302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953" name="Object 9"/>
            <p:cNvGraphicFramePr>
              <a:graphicFrameLocks noChangeAspect="1"/>
            </p:cNvGraphicFramePr>
            <p:nvPr/>
          </p:nvGraphicFramePr>
          <p:xfrm>
            <a:off x="678" y="3072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59" name="Equation" r:id="rId3" imgW="1384300" imgH="393700" progId="Equation.DSMT4">
                    <p:embed/>
                  </p:oleObj>
                </mc:Choice>
                <mc:Fallback>
                  <p:oleObj name="Equation" r:id="rId3" imgW="1384300" imgH="3937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" y="3072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1540" y="3027"/>
              <a:ext cx="3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的密度函数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它在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上连</a:t>
              </a:r>
              <a:r>
                <a:rPr lang="zh-CN" altLang="en-US"/>
                <a:t>续</a:t>
              </a:r>
              <a:r>
                <a:rPr lang="en-US" altLang="zh-CN"/>
                <a:t>.</a:t>
              </a:r>
              <a:r>
                <a:rPr lang="zh-CN" altLang="en-US"/>
                <a:t>照例</a:t>
              </a:r>
              <a:endParaRPr lang="zh-CN" altLang="en-US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961" name="Group 17"/>
          <p:cNvGrpSpPr>
            <a:grpSpLocks/>
          </p:cNvGrpSpPr>
          <p:nvPr/>
        </p:nvGrpSpPr>
        <p:grpSpPr bwMode="auto">
          <a:xfrm>
            <a:off x="585788" y="5483225"/>
            <a:ext cx="8054975" cy="531813"/>
            <a:chOff x="369" y="3454"/>
            <a:chExt cx="5074" cy="335"/>
          </a:xfrm>
        </p:grpSpPr>
        <p:sp>
          <p:nvSpPr>
            <p:cNvPr id="82957" name="Rectangle 13"/>
            <p:cNvSpPr>
              <a:spLocks noChangeArrowheads="1"/>
            </p:cNvSpPr>
            <p:nvPr/>
          </p:nvSpPr>
          <p:spPr bwMode="auto">
            <a:xfrm>
              <a:off x="369" y="3457"/>
              <a:ext cx="40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对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作分割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在属于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的每一小块  </a:t>
              </a:r>
            </a:p>
          </p:txBody>
        </p:sp>
        <p:graphicFrame>
          <p:nvGraphicFramePr>
            <p:cNvPr id="82956" name="Object 12"/>
            <p:cNvGraphicFramePr>
              <a:graphicFrameLocks noChangeAspect="1"/>
            </p:cNvGraphicFramePr>
            <p:nvPr/>
          </p:nvGraphicFramePr>
          <p:xfrm>
            <a:off x="4005" y="3519"/>
            <a:ext cx="1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0" name="Equation" r:id="rId5" imgW="304668" imgH="431613" progId="Equation.DSMT4">
                    <p:embed/>
                  </p:oleObj>
                </mc:Choice>
                <mc:Fallback>
                  <p:oleObj name="Equation" r:id="rId5" imgW="304668" imgH="431613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3519"/>
                          <a:ext cx="1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4166" y="3454"/>
              <a:ext cx="1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上任取一点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2963" name="Group 19"/>
          <p:cNvGrpSpPr>
            <a:grpSpLocks/>
          </p:cNvGrpSpPr>
          <p:nvPr/>
        </p:nvGrpSpPr>
        <p:grpSpPr bwMode="auto">
          <a:xfrm>
            <a:off x="582613" y="1239838"/>
            <a:ext cx="8077200" cy="519112"/>
            <a:chOff x="367" y="781"/>
            <a:chExt cx="5088" cy="327"/>
          </a:xfrm>
        </p:grpSpPr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367" y="781"/>
              <a:ext cx="50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质点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A </a:t>
              </a:r>
              <a:r>
                <a:rPr lang="zh-CN" altLang="en-US"/>
                <a:t>对于轴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l </a:t>
              </a:r>
              <a:r>
                <a:rPr lang="zh-CN" altLang="en-US"/>
                <a:t>的转动惯量为        </a:t>
              </a:r>
              <a:r>
                <a:rPr lang="zh-CN" altLang="en-US" i="1">
                  <a:latin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</a:rPr>
                <a:t>其中</a:t>
              </a:r>
              <a:r>
                <a:rPr lang="zh-CN" altLang="en-US" sz="1400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m </a:t>
              </a:r>
              <a:r>
                <a:rPr lang="zh-CN" altLang="en-US">
                  <a:latin typeface="Times New Roman" panose="02020603050405020304" pitchFamily="18" charset="0"/>
                </a:rPr>
                <a:t>是</a:t>
              </a:r>
              <a:r>
                <a:rPr lang="zh-CN" altLang="en-US" sz="1400"/>
                <a:t> 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82947" name="Object 3"/>
            <p:cNvGraphicFramePr>
              <a:graphicFrameLocks noChangeAspect="1"/>
            </p:cNvGraphicFramePr>
            <p:nvPr/>
          </p:nvGraphicFramePr>
          <p:xfrm>
            <a:off x="3373" y="795"/>
            <a:ext cx="83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61" name="Equation" r:id="rId7" imgW="1320227" imgH="444307" progId="Equation.DSMT4">
                    <p:embed/>
                  </p:oleObj>
                </mc:Choice>
                <mc:Fallback>
                  <p:oleObj name="Equation" r:id="rId7" imgW="1320227" imgH="444307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795"/>
                          <a:ext cx="834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582613" y="1938338"/>
            <a:ext cx="571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质点系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轴的转动惯量是           </a:t>
            </a:r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2197100" y="2528888"/>
          <a:ext cx="4953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2" name="Equation" r:id="rId3" imgW="4953000" imgH="927100" progId="Equation.DSMT4">
                  <p:embed/>
                </p:oleObj>
              </mc:Choice>
              <mc:Fallback>
                <p:oleObj name="Equation" r:id="rId3" imgW="4953000" imgH="9271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2528888"/>
                        <a:ext cx="49530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55" name="Group 35"/>
          <p:cNvGrpSpPr>
            <a:grpSpLocks/>
          </p:cNvGrpSpPr>
          <p:nvPr/>
        </p:nvGrpSpPr>
        <p:grpSpPr bwMode="auto">
          <a:xfrm>
            <a:off x="611188" y="3644900"/>
            <a:ext cx="7816850" cy="530225"/>
            <a:chOff x="385" y="2581"/>
            <a:chExt cx="4924" cy="334"/>
          </a:xfrm>
        </p:grpSpPr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85" y="258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令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38" name="Object 18"/>
            <p:cNvGraphicFramePr>
              <a:graphicFrameLocks noChangeAspect="1"/>
            </p:cNvGraphicFramePr>
            <p:nvPr/>
          </p:nvGraphicFramePr>
          <p:xfrm>
            <a:off x="725" y="2603"/>
            <a:ext cx="79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3" name="Equation" r:id="rId5" imgW="1256755" imgH="495085" progId="Equation.DSMT4">
                    <p:embed/>
                  </p:oleObj>
                </mc:Choice>
                <mc:Fallback>
                  <p:oleObj name="Equation" r:id="rId5" imgW="1256755" imgH="495085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2603"/>
                          <a:ext cx="79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1501" y="2583"/>
              <a:ext cx="3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上述和式的极限就是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 </a:t>
              </a:r>
              <a:r>
                <a:rPr lang="zh-CN" altLang="en-US"/>
                <a:t>轴的转 </a:t>
              </a:r>
            </a:p>
          </p:txBody>
        </p:sp>
      </p:grpSp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2555875" y="5157788"/>
          <a:ext cx="44672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4" name="Equation" r:id="rId7" imgW="4470400" imgH="800100" progId="Equation.DSMT4">
                  <p:embed/>
                </p:oleObj>
              </mc:Choice>
              <mc:Fallback>
                <p:oleObj name="Equation" r:id="rId7" imgW="4470400" imgH="8001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157788"/>
                        <a:ext cx="44672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9" name="Group 29"/>
          <p:cNvGrpSpPr>
            <a:grpSpLocks/>
          </p:cNvGrpSpPr>
          <p:nvPr/>
        </p:nvGrpSpPr>
        <p:grpSpPr bwMode="auto">
          <a:xfrm>
            <a:off x="684213" y="549275"/>
            <a:ext cx="7812087" cy="541338"/>
            <a:chOff x="431" y="346"/>
            <a:chExt cx="4921" cy="341"/>
          </a:xfrm>
        </p:grpSpPr>
        <p:graphicFrame>
          <p:nvGraphicFramePr>
            <p:cNvPr id="81924" name="Object 4"/>
            <p:cNvGraphicFramePr>
              <a:graphicFrameLocks noChangeAspect="1"/>
            </p:cNvGraphicFramePr>
            <p:nvPr/>
          </p:nvGraphicFramePr>
          <p:xfrm>
            <a:off x="431" y="391"/>
            <a:ext cx="9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5" name="Equation" r:id="rId9" imgW="1497950" imgH="431613" progId="Equation.DSMT4">
                    <p:embed/>
                  </p:oleObj>
                </mc:Choice>
                <mc:Fallback>
                  <p:oleObj name="Equation" r:id="rId9" imgW="1497950" imgH="431613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91"/>
                          <a:ext cx="94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3" name="Object 3"/>
            <p:cNvGraphicFramePr>
              <a:graphicFrameLocks noChangeAspect="1"/>
            </p:cNvGraphicFramePr>
            <p:nvPr/>
          </p:nvGraphicFramePr>
          <p:xfrm>
            <a:off x="4150" y="414"/>
            <a:ext cx="1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6" name="Equation" r:id="rId11" imgW="304668" imgH="431613" progId="Equation.DSMT4">
                    <p:embed/>
                  </p:oleObj>
                </mc:Choice>
                <mc:Fallback>
                  <p:oleObj name="Equation" r:id="rId11" imgW="304668" imgH="4316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414"/>
                          <a:ext cx="1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2" name="Object 2"/>
            <p:cNvGraphicFramePr>
              <a:graphicFrameLocks noChangeAspect="1"/>
            </p:cNvGraphicFramePr>
            <p:nvPr/>
          </p:nvGraphicFramePr>
          <p:xfrm>
            <a:off x="1696" y="385"/>
            <a:ext cx="138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7" name="Equation" r:id="rId13" imgW="2197100" imgH="431800" progId="Equation.DSMT4">
                    <p:embed/>
                  </p:oleObj>
                </mc:Choice>
                <mc:Fallback>
                  <p:oleObj name="Equation" r:id="rId13" imgW="2197100" imgH="4318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385"/>
                          <a:ext cx="138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1372" y="360"/>
              <a:ext cx="10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以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107" y="352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近似替代 </a:t>
              </a: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4335" y="346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的质量</a:t>
              </a:r>
              <a:r>
                <a:rPr lang="en-US" altLang="zh-CN"/>
                <a:t>. </a:t>
              </a:r>
            </a:p>
          </p:txBody>
        </p:sp>
      </p:grpSp>
      <p:grpSp>
        <p:nvGrpSpPr>
          <p:cNvPr id="81951" name="Group 31"/>
          <p:cNvGrpSpPr>
            <a:grpSpLocks/>
          </p:cNvGrpSpPr>
          <p:nvPr/>
        </p:nvGrpSpPr>
        <p:grpSpPr bwMode="auto">
          <a:xfrm>
            <a:off x="557213" y="1262063"/>
            <a:ext cx="8191500" cy="528637"/>
            <a:chOff x="351" y="795"/>
            <a:chExt cx="5160" cy="333"/>
          </a:xfrm>
        </p:grpSpPr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51" y="801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当以质点系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30" name="Object 10"/>
            <p:cNvGraphicFramePr>
              <a:graphicFrameLocks noChangeAspect="1"/>
            </p:cNvGraphicFramePr>
            <p:nvPr/>
          </p:nvGraphicFramePr>
          <p:xfrm>
            <a:off x="1575" y="804"/>
            <a:ext cx="224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18" name="Equation" r:id="rId15" imgW="3568700" imgH="508000" progId="Equation.DSMT4">
                    <p:embed/>
                  </p:oleObj>
                </mc:Choice>
                <mc:Fallback>
                  <p:oleObj name="Equation" r:id="rId15" imgW="3568700" imgH="5080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804"/>
                          <a:ext cx="224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48" name="Rectangle 28"/>
            <p:cNvSpPr>
              <a:spLocks noChangeArrowheads="1"/>
            </p:cNvSpPr>
            <p:nvPr/>
          </p:nvSpPr>
          <p:spPr bwMode="auto">
            <a:xfrm>
              <a:off x="3779" y="795"/>
              <a:ext cx="1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/>
                <a:t>近似替代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</a:p>
          </p:txBody>
        </p:sp>
      </p:grpSp>
      <p:sp>
        <p:nvSpPr>
          <p:cNvPr id="81956" name="Rectangle 36"/>
          <p:cNvSpPr>
            <a:spLocks noChangeArrowheads="1"/>
          </p:cNvSpPr>
          <p:nvPr/>
        </p:nvSpPr>
        <p:spPr bwMode="auto">
          <a:xfrm>
            <a:off x="582613" y="4348163"/>
            <a:ext cx="1793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动惯量</a:t>
            </a:r>
            <a:r>
              <a:rPr lang="en-US" altLang="zh-CN"/>
              <a:t>: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582613" y="574675"/>
            <a:ext cx="7859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类似可得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对于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y </a:t>
            </a:r>
            <a:r>
              <a:rPr lang="zh-CN" altLang="en-US"/>
              <a:t>轴与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  <a:ea typeface="华文细黑" panose="02010600040101010101" pitchFamily="2" charset="-122"/>
              </a:rPr>
              <a:t>z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/>
              <a:t>轴的转动惯量分别为   </a:t>
            </a:r>
          </a:p>
        </p:txBody>
      </p:sp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2484438" y="1304925"/>
          <a:ext cx="44862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0" name="Equation" r:id="rId3" imgW="4483100" imgH="800100" progId="Equation.DSMT4">
                  <p:embed/>
                </p:oleObj>
              </mc:Choice>
              <mc:Fallback>
                <p:oleObj name="Equation" r:id="rId3" imgW="4483100" imgH="800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304925"/>
                        <a:ext cx="448627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/>
        </p:nvGraphicFramePr>
        <p:xfrm>
          <a:off x="2524125" y="2305050"/>
          <a:ext cx="449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1" name="Equation" r:id="rId5" imgW="4495800" imgH="800100" progId="Equation.DSMT4">
                  <p:embed/>
                </p:oleObj>
              </mc:Choice>
              <mc:Fallback>
                <p:oleObj name="Equation" r:id="rId5" imgW="4495800" imgH="8001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2305050"/>
                        <a:ext cx="44958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57213" y="3238500"/>
            <a:ext cx="7745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同理</a:t>
            </a:r>
            <a:r>
              <a:rPr lang="en-US" altLang="zh-CN"/>
              <a:t>,</a:t>
            </a:r>
            <a:r>
              <a:rPr lang="zh-CN" altLang="en-US"/>
              <a:t>物体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对于坐标平面的转动惯量分别为   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2581275" y="3960813"/>
          <a:ext cx="3568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2" name="Equation" r:id="rId7" imgW="3568700" imgH="800100" progId="Equation.DSMT4">
                  <p:embed/>
                </p:oleObj>
              </mc:Choice>
              <mc:Fallback>
                <p:oleObj name="Equation" r:id="rId7" imgW="3568700" imgH="8001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3960813"/>
                        <a:ext cx="35687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Grp="1" noChangeAspect="1"/>
          </p:cNvGraphicFramePr>
          <p:nvPr>
            <p:ph/>
          </p:nvPr>
        </p:nvGraphicFramePr>
        <p:xfrm>
          <a:off x="2611438" y="4935538"/>
          <a:ext cx="35814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73" name="Equation" r:id="rId9" imgW="3594100" imgH="800100" progId="Equation.DSMT4">
                  <p:embed/>
                </p:oleObj>
              </mc:Choice>
              <mc:Fallback>
                <p:oleObj name="Equation" r:id="rId9" imgW="3594100" imgH="800100" progId="Equation.DSMT4">
                  <p:embed/>
                  <p:pic>
                    <p:nvPicPr>
                      <p:cNvPr id="0" name="Picture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935538"/>
                        <a:ext cx="35814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68" name="Group 228"/>
          <p:cNvGrpSpPr>
            <a:grpSpLocks/>
          </p:cNvGrpSpPr>
          <p:nvPr/>
        </p:nvGrpSpPr>
        <p:grpSpPr bwMode="auto">
          <a:xfrm>
            <a:off x="5092700" y="1881188"/>
            <a:ext cx="3700463" cy="544512"/>
            <a:chOff x="3209" y="1185"/>
            <a:chExt cx="2331" cy="343"/>
          </a:xfrm>
        </p:grpSpPr>
        <p:sp>
          <p:nvSpPr>
            <p:cNvPr id="61579" name="Rectangle 139"/>
            <p:cNvSpPr>
              <a:spLocks noChangeArrowheads="1"/>
            </p:cNvSpPr>
            <p:nvPr/>
          </p:nvSpPr>
          <p:spPr bwMode="auto">
            <a:xfrm>
              <a:off x="3209" y="1185"/>
              <a:ext cx="1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近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用切平面</a:t>
              </a:r>
            </a:p>
          </p:txBody>
        </p:sp>
        <p:graphicFrame>
          <p:nvGraphicFramePr>
            <p:cNvPr id="61578" name="Object 1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084822"/>
                </p:ext>
              </p:extLst>
            </p:nvPr>
          </p:nvGraphicFramePr>
          <p:xfrm>
            <a:off x="4422" y="1255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17" name="Equation" r:id="rId3" imgW="355446" imgH="431613" progId="Equation.DSMT4">
                    <p:embed/>
                  </p:oleObj>
                </mc:Choice>
                <mc:Fallback>
                  <p:oleObj name="Equation" r:id="rId3" imgW="355446" imgH="431613" progId="Equation.DSMT4">
                    <p:embed/>
                    <p:pic>
                      <p:nvPicPr>
                        <p:cNvPr id="0" name="Picture 3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255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0" name="Rectangle 140"/>
            <p:cNvSpPr>
              <a:spLocks noChangeArrowheads="1"/>
            </p:cNvSpPr>
            <p:nvPr/>
          </p:nvSpPr>
          <p:spPr bwMode="auto">
            <a:xfrm>
              <a:off x="4636" y="1201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代替</a:t>
              </a:r>
              <a:r>
                <a:rPr lang="zh-CN" altLang="en-US"/>
                <a:t>小 </a:t>
              </a:r>
            </a:p>
          </p:txBody>
        </p:sp>
      </p:grpSp>
      <p:grpSp>
        <p:nvGrpSpPr>
          <p:cNvPr id="61669" name="Group 229"/>
          <p:cNvGrpSpPr>
            <a:grpSpLocks/>
          </p:cNvGrpSpPr>
          <p:nvPr/>
        </p:nvGrpSpPr>
        <p:grpSpPr bwMode="auto">
          <a:xfrm>
            <a:off x="5054600" y="2551113"/>
            <a:ext cx="3330575" cy="546100"/>
            <a:chOff x="3220" y="1607"/>
            <a:chExt cx="2098" cy="344"/>
          </a:xfrm>
        </p:grpSpPr>
        <p:sp>
          <p:nvSpPr>
            <p:cNvPr id="61582" name="Rectangle 142"/>
            <p:cNvSpPr>
              <a:spLocks noChangeArrowheads="1"/>
            </p:cNvSpPr>
            <p:nvPr/>
          </p:nvSpPr>
          <p:spPr bwMode="auto">
            <a:xfrm>
              <a:off x="3220" y="1607"/>
              <a:ext cx="11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曲面片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81" name="Object 1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9345970"/>
                </p:ext>
              </p:extLst>
            </p:nvPr>
          </p:nvGraphicFramePr>
          <p:xfrm>
            <a:off x="3946" y="1677"/>
            <a:ext cx="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18" name="Equation" r:id="rId5" imgW="457200" imgH="431800" progId="Equation.DSMT4">
                    <p:embed/>
                  </p:oleObj>
                </mc:Choice>
                <mc:Fallback>
                  <p:oleObj name="Equation" r:id="rId5" imgW="457200" imgH="431800" progId="Equation.DSMT4">
                    <p:embed/>
                    <p:pic>
                      <p:nvPicPr>
                        <p:cNvPr id="0" name="Picture 3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1677"/>
                          <a:ext cx="2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3" name="Rectangle 143"/>
            <p:cNvSpPr>
              <a:spLocks noChangeArrowheads="1"/>
            </p:cNvSpPr>
            <p:nvPr/>
          </p:nvSpPr>
          <p:spPr bwMode="auto">
            <a:xfrm>
              <a:off x="4228" y="1623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r>
                <a:rPr lang="zh-CN" altLang="en-US"/>
                <a:t>而当 </a:t>
              </a:r>
            </a:p>
          </p:txBody>
        </p:sp>
        <p:graphicFrame>
          <p:nvGraphicFramePr>
            <p:cNvPr id="61587" name="Object 1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2740086"/>
                </p:ext>
              </p:extLst>
            </p:nvPr>
          </p:nvGraphicFramePr>
          <p:xfrm>
            <a:off x="5012" y="1639"/>
            <a:ext cx="30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19" name="Equation" r:id="rId7" imgW="482391" imgH="495085" progId="Equation.DSMT4">
                    <p:embed/>
                  </p:oleObj>
                </mc:Choice>
                <mc:Fallback>
                  <p:oleObj name="Equation" r:id="rId7" imgW="482391" imgH="495085" progId="Equation.DSMT4">
                    <p:embed/>
                    <p:pic>
                      <p:nvPicPr>
                        <p:cNvPr id="0" name="Picture 3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639"/>
                          <a:ext cx="30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89" name="Rectangle 149"/>
          <p:cNvSpPr>
            <a:spLocks noChangeArrowheads="1"/>
          </p:cNvSpPr>
          <p:nvPr/>
        </p:nvSpPr>
        <p:spPr bwMode="auto">
          <a:xfrm>
            <a:off x="5081588" y="3346450"/>
            <a:ext cx="2770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充分小时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有    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61590" name="Object 1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085655"/>
              </p:ext>
            </p:extLst>
          </p:nvPr>
        </p:nvGraphicFramePr>
        <p:xfrm>
          <a:off x="5281613" y="3962400"/>
          <a:ext cx="31845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20" name="Equation" r:id="rId9" imgW="3187700" imgH="977900" progId="Equation.DSMT4">
                  <p:embed/>
                </p:oleObj>
              </mc:Choice>
              <mc:Fallback>
                <p:oleObj name="Equation" r:id="rId9" imgW="3187700" imgH="977900" progId="Equation.DSMT4">
                  <p:embed/>
                  <p:pic>
                    <p:nvPicPr>
                      <p:cNvPr id="0" name="Picture 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3962400"/>
                        <a:ext cx="3184525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66" name="Group 226"/>
          <p:cNvGrpSpPr>
            <a:grpSpLocks/>
          </p:cNvGrpSpPr>
          <p:nvPr/>
        </p:nvGrpSpPr>
        <p:grpSpPr bwMode="auto">
          <a:xfrm>
            <a:off x="560388" y="476250"/>
            <a:ext cx="7791450" cy="576263"/>
            <a:chOff x="353" y="300"/>
            <a:chExt cx="4908" cy="363"/>
          </a:xfrm>
        </p:grpSpPr>
        <p:graphicFrame>
          <p:nvGraphicFramePr>
            <p:cNvPr id="61648" name="Object 20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3459828"/>
                </p:ext>
              </p:extLst>
            </p:nvPr>
          </p:nvGraphicFramePr>
          <p:xfrm>
            <a:off x="922" y="347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21" name="Equation" r:id="rId11" imgW="330057" imgH="431613" progId="Equation.DSMT4">
                    <p:embed/>
                  </p:oleObj>
                </mc:Choice>
                <mc:Fallback>
                  <p:oleObj name="Equation" r:id="rId11" imgW="330057" imgH="431613" progId="Equation.DSMT4">
                    <p:embed/>
                    <p:pic>
                      <p:nvPicPr>
                        <p:cNvPr id="0" name="Picture 3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" y="347"/>
                          <a:ext cx="2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9" name="Object 20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683371"/>
                </p:ext>
              </p:extLst>
            </p:nvPr>
          </p:nvGraphicFramePr>
          <p:xfrm>
            <a:off x="1741" y="363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22" name="Equation" r:id="rId13" imgW="330057" imgH="431613" progId="Equation.DSMT4">
                    <p:embed/>
                  </p:oleObj>
                </mc:Choice>
                <mc:Fallback>
                  <p:oleObj name="Equation" r:id="rId13" imgW="330057" imgH="431613" progId="Equation.DSMT4">
                    <p:embed/>
                    <p:pic>
                      <p:nvPicPr>
                        <p:cNvPr id="0" name="Picture 3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1" y="363"/>
                          <a:ext cx="2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0" name="Object 2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6171555"/>
                </p:ext>
              </p:extLst>
            </p:nvPr>
          </p:nvGraphicFramePr>
          <p:xfrm>
            <a:off x="3352" y="369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23" name="Equation" r:id="rId14" imgW="355446" imgH="431613" progId="Equation.DSMT4">
                    <p:embed/>
                  </p:oleObj>
                </mc:Choice>
                <mc:Fallback>
                  <p:oleObj name="Equation" r:id="rId14" imgW="355446" imgH="431613" progId="Equation.DSMT4">
                    <p:embed/>
                    <p:pic>
                      <p:nvPicPr>
                        <p:cNvPr id="0" name="Picture 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369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1" name="Object 2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7124893"/>
                </p:ext>
              </p:extLst>
            </p:nvPr>
          </p:nvGraphicFramePr>
          <p:xfrm>
            <a:off x="4190" y="368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24" name="Equation" r:id="rId16" imgW="355446" imgH="431613" progId="Equation.DSMT4">
                    <p:embed/>
                  </p:oleObj>
                </mc:Choice>
                <mc:Fallback>
                  <p:oleObj name="Equation" r:id="rId16" imgW="355446" imgH="431613" progId="Equation.DSMT4">
                    <p:embed/>
                    <p:pic>
                      <p:nvPicPr>
                        <p:cNvPr id="0" name="Picture 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368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2" name="Object 2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14793496"/>
                </p:ext>
              </p:extLst>
            </p:nvPr>
          </p:nvGraphicFramePr>
          <p:xfrm>
            <a:off x="4722" y="361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25" name="Equation" r:id="rId18" imgW="342751" imgH="431613" progId="Equation.DSMT4">
                    <p:embed/>
                  </p:oleObj>
                </mc:Choice>
                <mc:Fallback>
                  <p:oleObj name="Equation" r:id="rId18" imgW="342751" imgH="431613" progId="Equation.DSMT4">
                    <p:embed/>
                    <p:pic>
                      <p:nvPicPr>
                        <p:cNvPr id="0" name="Picture 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361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4" name="Rectangle 214"/>
            <p:cNvSpPr>
              <a:spLocks noChangeArrowheads="1"/>
            </p:cNvSpPr>
            <p:nvPr/>
          </p:nvSpPr>
          <p:spPr bwMode="auto">
            <a:xfrm>
              <a:off x="1074" y="336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并在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655" name="Rectangle 215"/>
            <p:cNvSpPr>
              <a:spLocks noChangeArrowheads="1"/>
            </p:cNvSpPr>
            <p:nvPr/>
          </p:nvSpPr>
          <p:spPr bwMode="auto">
            <a:xfrm>
              <a:off x="1914" y="334"/>
              <a:ext cx="15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上取出一小块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656" name="Rectangle 216"/>
            <p:cNvSpPr>
              <a:spLocks noChangeArrowheads="1"/>
            </p:cNvSpPr>
            <p:nvPr/>
          </p:nvSpPr>
          <p:spPr bwMode="auto">
            <a:xfrm>
              <a:off x="3531" y="332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657" name="Rectangle 217"/>
            <p:cNvSpPr>
              <a:spLocks noChangeArrowheads="1"/>
            </p:cNvSpPr>
            <p:nvPr/>
          </p:nvSpPr>
          <p:spPr bwMode="auto">
            <a:xfrm>
              <a:off x="4406" y="31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658" name="Rectangle 218"/>
            <p:cNvSpPr>
              <a:spLocks noChangeArrowheads="1"/>
            </p:cNvSpPr>
            <p:nvPr/>
          </p:nvSpPr>
          <p:spPr bwMode="auto">
            <a:xfrm>
              <a:off x="4920" y="30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659" name="Rectangle 219"/>
            <p:cNvSpPr>
              <a:spLocks noChangeArrowheads="1"/>
            </p:cNvSpPr>
            <p:nvPr/>
          </p:nvSpPr>
          <p:spPr bwMode="auto">
            <a:xfrm>
              <a:off x="353" y="316"/>
              <a:ext cx="6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平面</a:t>
              </a:r>
            </a:p>
          </p:txBody>
        </p:sp>
      </p:grpSp>
      <p:grpSp>
        <p:nvGrpSpPr>
          <p:cNvPr id="61674" name="Group 234"/>
          <p:cNvGrpSpPr>
            <a:grpSpLocks/>
          </p:cNvGrpSpPr>
          <p:nvPr/>
        </p:nvGrpSpPr>
        <p:grpSpPr bwMode="auto">
          <a:xfrm>
            <a:off x="5087938" y="5041900"/>
            <a:ext cx="3725862" cy="549275"/>
            <a:chOff x="3199" y="3176"/>
            <a:chExt cx="2347" cy="346"/>
          </a:xfrm>
        </p:grpSpPr>
        <p:graphicFrame>
          <p:nvGraphicFramePr>
            <p:cNvPr id="61671" name="Object 2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534364"/>
                </p:ext>
              </p:extLst>
            </p:nvPr>
          </p:nvGraphicFramePr>
          <p:xfrm>
            <a:off x="3724" y="3252"/>
            <a:ext cx="118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26" name="Equation" r:id="rId20" imgW="1879600" imgH="431800" progId="Equation.DSMT4">
                    <p:embed/>
                  </p:oleObj>
                </mc:Choice>
                <mc:Fallback>
                  <p:oleObj name="Equation" r:id="rId20" imgW="1879600" imgH="431800" progId="Equation.DSMT4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3252"/>
                          <a:ext cx="118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2" name="Rectangle 232"/>
            <p:cNvSpPr>
              <a:spLocks noChangeArrowheads="1"/>
            </p:cNvSpPr>
            <p:nvPr/>
          </p:nvSpPr>
          <p:spPr bwMode="auto">
            <a:xfrm>
              <a:off x="3199" y="318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1673" name="Rectangle 233"/>
            <p:cNvSpPr>
              <a:spLocks noChangeArrowheads="1"/>
            </p:cNvSpPr>
            <p:nvPr/>
          </p:nvSpPr>
          <p:spPr bwMode="auto">
            <a:xfrm>
              <a:off x="4754" y="3176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分别 </a:t>
              </a:r>
            </a:p>
          </p:txBody>
        </p:sp>
      </p:grpSp>
      <p:grpSp>
        <p:nvGrpSpPr>
          <p:cNvPr id="61709" name="Group 269"/>
          <p:cNvGrpSpPr>
            <a:grpSpLocks/>
          </p:cNvGrpSpPr>
          <p:nvPr/>
        </p:nvGrpSpPr>
        <p:grpSpPr bwMode="auto">
          <a:xfrm>
            <a:off x="719138" y="2133600"/>
            <a:ext cx="4291012" cy="3709988"/>
            <a:chOff x="453" y="1344"/>
            <a:chExt cx="2703" cy="2337"/>
          </a:xfrm>
        </p:grpSpPr>
        <p:grpSp>
          <p:nvGrpSpPr>
            <p:cNvPr id="61703" name="Group 263"/>
            <p:cNvGrpSpPr>
              <a:grpSpLocks/>
            </p:cNvGrpSpPr>
            <p:nvPr/>
          </p:nvGrpSpPr>
          <p:grpSpPr bwMode="auto">
            <a:xfrm>
              <a:off x="453" y="1344"/>
              <a:ext cx="2703" cy="2337"/>
              <a:chOff x="449" y="1343"/>
              <a:chExt cx="2703" cy="2337"/>
            </a:xfrm>
          </p:grpSpPr>
          <p:graphicFrame>
            <p:nvGraphicFramePr>
              <p:cNvPr id="61647" name="Object 20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0399867"/>
                  </p:ext>
                </p:extLst>
              </p:nvPr>
            </p:nvGraphicFramePr>
            <p:xfrm>
              <a:off x="1610" y="3452"/>
              <a:ext cx="748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527" name="Equation" r:id="rId22" imgW="1066337" imgH="317362" progId="Equation.DSMT4">
                      <p:embed/>
                    </p:oleObj>
                  </mc:Choice>
                  <mc:Fallback>
                    <p:oleObj name="Equation" r:id="rId22" imgW="1066337" imgH="317362" progId="Equation.DSMT4">
                      <p:embed/>
                      <p:pic>
                        <p:nvPicPr>
                          <p:cNvPr id="0" name="Picture 3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3452"/>
                            <a:ext cx="748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1702" name="Group 262"/>
              <p:cNvGrpSpPr>
                <a:grpSpLocks/>
              </p:cNvGrpSpPr>
              <p:nvPr/>
            </p:nvGrpSpPr>
            <p:grpSpPr bwMode="auto">
              <a:xfrm>
                <a:off x="449" y="1343"/>
                <a:ext cx="2703" cy="1901"/>
                <a:chOff x="449" y="1343"/>
                <a:chExt cx="2703" cy="1901"/>
              </a:xfrm>
            </p:grpSpPr>
            <p:sp>
              <p:nvSpPr>
                <p:cNvPr id="61626" name="Line 186"/>
                <p:cNvSpPr>
                  <a:spLocks noChangeShapeType="1"/>
                </p:cNvSpPr>
                <p:nvPr/>
              </p:nvSpPr>
              <p:spPr bwMode="auto">
                <a:xfrm>
                  <a:off x="2406" y="2582"/>
                  <a:ext cx="617" cy="51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1627" name="Group 187"/>
                <p:cNvGrpSpPr>
                  <a:grpSpLocks/>
                </p:cNvGrpSpPr>
                <p:nvPr/>
              </p:nvGrpSpPr>
              <p:grpSpPr bwMode="auto">
                <a:xfrm>
                  <a:off x="2399" y="1343"/>
                  <a:ext cx="1" cy="1237"/>
                  <a:chOff x="2755" y="1309"/>
                  <a:chExt cx="1" cy="1237"/>
                </a:xfrm>
              </p:grpSpPr>
              <p:sp>
                <p:nvSpPr>
                  <p:cNvPr id="61628" name="Line 1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56" y="2319"/>
                    <a:ext cx="0" cy="22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29" name="Line 1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56" y="2041"/>
                    <a:ext cx="0" cy="27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prstDash val="dash"/>
                    <a:round/>
                    <a:headEnd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30" name="Line 1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55" y="1309"/>
                    <a:ext cx="0" cy="72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stealth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633" name="Line 193"/>
                <p:cNvSpPr>
                  <a:spLocks noChangeShapeType="1"/>
                </p:cNvSpPr>
                <p:nvPr/>
              </p:nvSpPr>
              <p:spPr bwMode="auto">
                <a:xfrm flipH="1">
                  <a:off x="449" y="2578"/>
                  <a:ext cx="1951" cy="1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1643" name="Object 20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9317492"/>
                    </p:ext>
                  </p:extLst>
                </p:nvPr>
              </p:nvGraphicFramePr>
              <p:xfrm>
                <a:off x="449" y="2772"/>
                <a:ext cx="120" cy="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528" name="Equation" r:id="rId24" imgW="190335" imgH="177646" progId="Equation.DSMT4">
                        <p:embed/>
                      </p:oleObj>
                    </mc:Choice>
                    <mc:Fallback>
                      <p:oleObj name="Equation" r:id="rId24" imgW="190335" imgH="177646" progId="Equation.DSMT4">
                        <p:embed/>
                        <p:pic>
                          <p:nvPicPr>
                            <p:cNvPr id="0" name="Picture 3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9" y="2772"/>
                              <a:ext cx="120" cy="1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644" name="Object 20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4346631"/>
                    </p:ext>
                  </p:extLst>
                </p:nvPr>
              </p:nvGraphicFramePr>
              <p:xfrm>
                <a:off x="3040" y="3045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529" name="Equation" r:id="rId26" imgW="177569" imgH="215619" progId="Equation.DSMT4">
                        <p:embed/>
                      </p:oleObj>
                    </mc:Choice>
                    <mc:Fallback>
                      <p:oleObj name="Equation" r:id="rId26" imgW="177569" imgH="215619" progId="Equation.DSMT4">
                        <p:embed/>
                        <p:pic>
                          <p:nvPicPr>
                            <p:cNvPr id="0" name="Picture 3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40" y="3045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1645" name="Object 20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94271666"/>
                    </p:ext>
                  </p:extLst>
                </p:nvPr>
              </p:nvGraphicFramePr>
              <p:xfrm>
                <a:off x="2456" y="1355"/>
                <a:ext cx="96" cy="12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3530" name="Equation" r:id="rId28" imgW="152334" imgH="190417" progId="Equation.DSMT4">
                        <p:embed/>
                      </p:oleObj>
                    </mc:Choice>
                    <mc:Fallback>
                      <p:oleObj name="Equation" r:id="rId28" imgW="152334" imgH="190417" progId="Equation.DSMT4">
                        <p:embed/>
                        <p:pic>
                          <p:nvPicPr>
                            <p:cNvPr id="0" name="Picture 3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56" y="1355"/>
                              <a:ext cx="96" cy="12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61701" name="Group 261"/>
                <p:cNvGrpSpPr>
                  <a:grpSpLocks/>
                </p:cNvGrpSpPr>
                <p:nvPr/>
              </p:nvGrpSpPr>
              <p:grpSpPr bwMode="auto">
                <a:xfrm>
                  <a:off x="838" y="1566"/>
                  <a:ext cx="1723" cy="1678"/>
                  <a:chOff x="838" y="1566"/>
                  <a:chExt cx="1723" cy="1678"/>
                </a:xfrm>
              </p:grpSpPr>
              <p:graphicFrame>
                <p:nvGraphicFramePr>
                  <p:cNvPr id="61620" name="Object 18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31113445"/>
                      </p:ext>
                    </p:extLst>
                  </p:nvPr>
                </p:nvGraphicFramePr>
                <p:xfrm>
                  <a:off x="858" y="1566"/>
                  <a:ext cx="888" cy="16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531" name="Equation" r:id="rId30" imgW="1409088" imgH="266584" progId="Equation.DSMT4">
                          <p:embed/>
                        </p:oleObj>
                      </mc:Choice>
                      <mc:Fallback>
                        <p:oleObj name="Equation" r:id="rId30" imgW="1409088" imgH="266584" progId="Equation.DSMT4">
                          <p:embed/>
                          <p:pic>
                            <p:nvPicPr>
                              <p:cNvPr id="0" name="Picture 34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58" y="1566"/>
                                <a:ext cx="888" cy="16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1632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2556" y="2402"/>
                    <a:ext cx="0" cy="74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35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1314" y="2632"/>
                    <a:ext cx="0" cy="61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61640" name="Object 20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32493471"/>
                      </p:ext>
                    </p:extLst>
                  </p:nvPr>
                </p:nvGraphicFramePr>
                <p:xfrm>
                  <a:off x="1134" y="2851"/>
                  <a:ext cx="144" cy="1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532" name="Equation" r:id="rId32" imgW="228501" imgH="215806" progId="Equation.DSMT4">
                          <p:embed/>
                        </p:oleObj>
                      </mc:Choice>
                      <mc:Fallback>
                        <p:oleObj name="Equation" r:id="rId32" imgW="228501" imgH="215806" progId="Equation.DSMT4">
                          <p:embed/>
                          <p:pic>
                            <p:nvPicPr>
                              <p:cNvPr id="0" name="Picture 34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34" y="2851"/>
                                <a:ext cx="144" cy="13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61646" name="Object 20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38808270"/>
                      </p:ext>
                    </p:extLst>
                  </p:nvPr>
                </p:nvGraphicFramePr>
                <p:xfrm>
                  <a:off x="2297" y="2590"/>
                  <a:ext cx="136" cy="1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3533" name="Equation" r:id="rId34" imgW="215806" imgH="228501" progId="Equation.DSMT4">
                          <p:embed/>
                        </p:oleObj>
                      </mc:Choice>
                      <mc:Fallback>
                        <p:oleObj name="Equation" r:id="rId34" imgW="215806" imgH="228501" progId="Equation.DSMT4">
                          <p:embed/>
                          <p:pic>
                            <p:nvPicPr>
                              <p:cNvPr id="0" name="Picture 34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97" y="2590"/>
                                <a:ext cx="136" cy="14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61700" name="Group 260"/>
                  <p:cNvGrpSpPr>
                    <a:grpSpLocks/>
                  </p:cNvGrpSpPr>
                  <p:nvPr/>
                </p:nvGrpSpPr>
                <p:grpSpPr bwMode="auto">
                  <a:xfrm>
                    <a:off x="838" y="1616"/>
                    <a:ext cx="1723" cy="1078"/>
                    <a:chOff x="838" y="1616"/>
                    <a:chExt cx="1723" cy="1078"/>
                  </a:xfrm>
                </p:grpSpPr>
                <p:sp>
                  <p:nvSpPr>
                    <p:cNvPr id="61622" name="Freeform 182"/>
                    <p:cNvSpPr>
                      <a:spLocks/>
                    </p:cNvSpPr>
                    <p:nvPr/>
                  </p:nvSpPr>
                  <p:spPr bwMode="auto">
                    <a:xfrm rot="-579416">
                      <a:off x="1298" y="2436"/>
                      <a:ext cx="1263" cy="97"/>
                    </a:xfrm>
                    <a:custGeom>
                      <a:avLst/>
                      <a:gdLst>
                        <a:gd name="T0" fmla="*/ 0 w 1270"/>
                        <a:gd name="T1" fmla="*/ 208 h 208"/>
                        <a:gd name="T2" fmla="*/ 182 w 1270"/>
                        <a:gd name="T3" fmla="*/ 94 h 208"/>
                        <a:gd name="T4" fmla="*/ 431 w 1270"/>
                        <a:gd name="T5" fmla="*/ 26 h 208"/>
                        <a:gd name="T6" fmla="*/ 703 w 1270"/>
                        <a:gd name="T7" fmla="*/ 4 h 208"/>
                        <a:gd name="T8" fmla="*/ 1021 w 1270"/>
                        <a:gd name="T9" fmla="*/ 49 h 208"/>
                        <a:gd name="T10" fmla="*/ 1270 w 1270"/>
                        <a:gd name="T11" fmla="*/ 140 h 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70" h="208">
                          <a:moveTo>
                            <a:pt x="0" y="208"/>
                          </a:moveTo>
                          <a:cubicBezTo>
                            <a:pt x="55" y="166"/>
                            <a:pt x="110" y="124"/>
                            <a:pt x="182" y="94"/>
                          </a:cubicBezTo>
                          <a:cubicBezTo>
                            <a:pt x="254" y="64"/>
                            <a:pt x="344" y="41"/>
                            <a:pt x="431" y="26"/>
                          </a:cubicBezTo>
                          <a:cubicBezTo>
                            <a:pt x="518" y="11"/>
                            <a:pt x="605" y="0"/>
                            <a:pt x="703" y="4"/>
                          </a:cubicBezTo>
                          <a:cubicBezTo>
                            <a:pt x="801" y="8"/>
                            <a:pt x="927" y="26"/>
                            <a:pt x="1021" y="49"/>
                          </a:cubicBezTo>
                          <a:cubicBezTo>
                            <a:pt x="1115" y="72"/>
                            <a:pt x="1192" y="106"/>
                            <a:pt x="1270" y="140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23" name="Freeform 183"/>
                    <p:cNvSpPr>
                      <a:spLocks/>
                    </p:cNvSpPr>
                    <p:nvPr/>
                  </p:nvSpPr>
                  <p:spPr bwMode="auto">
                    <a:xfrm rot="3458428">
                      <a:off x="741" y="2229"/>
                      <a:ext cx="782" cy="147"/>
                    </a:xfrm>
                    <a:custGeom>
                      <a:avLst/>
                      <a:gdLst>
                        <a:gd name="T0" fmla="*/ 0 w 1270"/>
                        <a:gd name="T1" fmla="*/ 208 h 208"/>
                        <a:gd name="T2" fmla="*/ 182 w 1270"/>
                        <a:gd name="T3" fmla="*/ 94 h 208"/>
                        <a:gd name="T4" fmla="*/ 431 w 1270"/>
                        <a:gd name="T5" fmla="*/ 26 h 208"/>
                        <a:gd name="T6" fmla="*/ 703 w 1270"/>
                        <a:gd name="T7" fmla="*/ 4 h 208"/>
                        <a:gd name="T8" fmla="*/ 1021 w 1270"/>
                        <a:gd name="T9" fmla="*/ 49 h 208"/>
                        <a:gd name="T10" fmla="*/ 1270 w 1270"/>
                        <a:gd name="T11" fmla="*/ 140 h 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70" h="208">
                          <a:moveTo>
                            <a:pt x="0" y="208"/>
                          </a:moveTo>
                          <a:cubicBezTo>
                            <a:pt x="55" y="166"/>
                            <a:pt x="110" y="124"/>
                            <a:pt x="182" y="94"/>
                          </a:cubicBezTo>
                          <a:cubicBezTo>
                            <a:pt x="254" y="64"/>
                            <a:pt x="344" y="41"/>
                            <a:pt x="431" y="26"/>
                          </a:cubicBezTo>
                          <a:cubicBezTo>
                            <a:pt x="518" y="11"/>
                            <a:pt x="605" y="0"/>
                            <a:pt x="703" y="4"/>
                          </a:cubicBezTo>
                          <a:cubicBezTo>
                            <a:pt x="801" y="8"/>
                            <a:pt x="927" y="26"/>
                            <a:pt x="1021" y="49"/>
                          </a:cubicBezTo>
                          <a:cubicBezTo>
                            <a:pt x="1115" y="72"/>
                            <a:pt x="1192" y="106"/>
                            <a:pt x="1270" y="140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24" name="Freeform 184"/>
                    <p:cNvSpPr>
                      <a:spLocks/>
                    </p:cNvSpPr>
                    <p:nvPr/>
                  </p:nvSpPr>
                  <p:spPr bwMode="auto">
                    <a:xfrm rot="-785063">
                      <a:off x="838" y="1776"/>
                      <a:ext cx="1287" cy="86"/>
                    </a:xfrm>
                    <a:custGeom>
                      <a:avLst/>
                      <a:gdLst>
                        <a:gd name="T0" fmla="*/ 0 w 1270"/>
                        <a:gd name="T1" fmla="*/ 208 h 208"/>
                        <a:gd name="T2" fmla="*/ 182 w 1270"/>
                        <a:gd name="T3" fmla="*/ 94 h 208"/>
                        <a:gd name="T4" fmla="*/ 431 w 1270"/>
                        <a:gd name="T5" fmla="*/ 26 h 208"/>
                        <a:gd name="T6" fmla="*/ 703 w 1270"/>
                        <a:gd name="T7" fmla="*/ 4 h 208"/>
                        <a:gd name="T8" fmla="*/ 1021 w 1270"/>
                        <a:gd name="T9" fmla="*/ 49 h 208"/>
                        <a:gd name="T10" fmla="*/ 1270 w 1270"/>
                        <a:gd name="T11" fmla="*/ 140 h 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70" h="208">
                          <a:moveTo>
                            <a:pt x="0" y="208"/>
                          </a:moveTo>
                          <a:cubicBezTo>
                            <a:pt x="55" y="166"/>
                            <a:pt x="110" y="124"/>
                            <a:pt x="182" y="94"/>
                          </a:cubicBezTo>
                          <a:cubicBezTo>
                            <a:pt x="254" y="64"/>
                            <a:pt x="344" y="41"/>
                            <a:pt x="431" y="26"/>
                          </a:cubicBezTo>
                          <a:cubicBezTo>
                            <a:pt x="518" y="11"/>
                            <a:pt x="605" y="0"/>
                            <a:pt x="703" y="4"/>
                          </a:cubicBezTo>
                          <a:cubicBezTo>
                            <a:pt x="801" y="8"/>
                            <a:pt x="927" y="26"/>
                            <a:pt x="1021" y="49"/>
                          </a:cubicBezTo>
                          <a:cubicBezTo>
                            <a:pt x="1115" y="72"/>
                            <a:pt x="1192" y="106"/>
                            <a:pt x="1270" y="140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25" name="Freeform 185"/>
                    <p:cNvSpPr>
                      <a:spLocks/>
                    </p:cNvSpPr>
                    <p:nvPr/>
                  </p:nvSpPr>
                  <p:spPr bwMode="auto">
                    <a:xfrm rot="3528665">
                      <a:off x="1935" y="1999"/>
                      <a:ext cx="834" cy="67"/>
                    </a:xfrm>
                    <a:custGeom>
                      <a:avLst/>
                      <a:gdLst>
                        <a:gd name="T0" fmla="*/ 0 w 1270"/>
                        <a:gd name="T1" fmla="*/ 208 h 208"/>
                        <a:gd name="T2" fmla="*/ 182 w 1270"/>
                        <a:gd name="T3" fmla="*/ 94 h 208"/>
                        <a:gd name="T4" fmla="*/ 431 w 1270"/>
                        <a:gd name="T5" fmla="*/ 26 h 208"/>
                        <a:gd name="T6" fmla="*/ 703 w 1270"/>
                        <a:gd name="T7" fmla="*/ 4 h 208"/>
                        <a:gd name="T8" fmla="*/ 1021 w 1270"/>
                        <a:gd name="T9" fmla="*/ 49 h 208"/>
                        <a:gd name="T10" fmla="*/ 1270 w 1270"/>
                        <a:gd name="T11" fmla="*/ 140 h 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270" h="208">
                          <a:moveTo>
                            <a:pt x="0" y="208"/>
                          </a:moveTo>
                          <a:cubicBezTo>
                            <a:pt x="55" y="166"/>
                            <a:pt x="110" y="124"/>
                            <a:pt x="182" y="94"/>
                          </a:cubicBezTo>
                          <a:cubicBezTo>
                            <a:pt x="254" y="64"/>
                            <a:pt x="344" y="41"/>
                            <a:pt x="431" y="26"/>
                          </a:cubicBezTo>
                          <a:cubicBezTo>
                            <a:pt x="518" y="11"/>
                            <a:pt x="605" y="0"/>
                            <a:pt x="703" y="4"/>
                          </a:cubicBezTo>
                          <a:cubicBezTo>
                            <a:pt x="801" y="8"/>
                            <a:pt x="927" y="26"/>
                            <a:pt x="1021" y="49"/>
                          </a:cubicBezTo>
                          <a:cubicBezTo>
                            <a:pt x="1115" y="72"/>
                            <a:pt x="1192" y="106"/>
                            <a:pt x="1270" y="140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61618" name="Object 17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93511259"/>
                        </p:ext>
                      </p:extLst>
                    </p:nvPr>
                  </p:nvGraphicFramePr>
                  <p:xfrm>
                    <a:off x="2114" y="1866"/>
                    <a:ext cx="176" cy="21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3534" name="Equation" r:id="rId36" imgW="279279" imgH="342751" progId="Equation.DSMT4">
                            <p:embed/>
                          </p:oleObj>
                        </mc:Choice>
                        <mc:Fallback>
                          <p:oleObj name="Equation" r:id="rId36" imgW="279279" imgH="342751" progId="Equation.DSMT4">
                            <p:embed/>
                            <p:pic>
                              <p:nvPicPr>
                                <p:cNvPr id="0" name="Picture 344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14" y="1866"/>
                                  <a:ext cx="176" cy="21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61692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1413" y="1768"/>
                    <a:ext cx="748" cy="1315"/>
                    <a:chOff x="1418" y="1770"/>
                    <a:chExt cx="748" cy="1315"/>
                  </a:xfrm>
                </p:grpSpPr>
                <p:sp>
                  <p:nvSpPr>
                    <p:cNvPr id="61686" name="Freeform 246"/>
                    <p:cNvSpPr>
                      <a:spLocks/>
                    </p:cNvSpPr>
                    <p:nvPr/>
                  </p:nvSpPr>
                  <p:spPr bwMode="auto">
                    <a:xfrm>
                      <a:off x="1441" y="1770"/>
                      <a:ext cx="725" cy="453"/>
                    </a:xfrm>
                    <a:custGeom>
                      <a:avLst/>
                      <a:gdLst>
                        <a:gd name="T0" fmla="*/ 0 w 725"/>
                        <a:gd name="T1" fmla="*/ 136 h 453"/>
                        <a:gd name="T2" fmla="*/ 544 w 725"/>
                        <a:gd name="T3" fmla="*/ 0 h 453"/>
                        <a:gd name="T4" fmla="*/ 725 w 725"/>
                        <a:gd name="T5" fmla="*/ 317 h 453"/>
                        <a:gd name="T6" fmla="*/ 181 w 725"/>
                        <a:gd name="T7" fmla="*/ 453 h 453"/>
                        <a:gd name="T8" fmla="*/ 0 w 725"/>
                        <a:gd name="T9" fmla="*/ 136 h 4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25" h="453">
                          <a:moveTo>
                            <a:pt x="0" y="136"/>
                          </a:moveTo>
                          <a:lnTo>
                            <a:pt x="544" y="0"/>
                          </a:lnTo>
                          <a:lnTo>
                            <a:pt x="725" y="317"/>
                          </a:lnTo>
                          <a:lnTo>
                            <a:pt x="181" y="453"/>
                          </a:lnTo>
                          <a:lnTo>
                            <a:pt x="0" y="136"/>
                          </a:lnTo>
                          <a:close/>
                        </a:path>
                      </a:pathLst>
                    </a:custGeom>
                    <a:solidFill>
                      <a:srgbClr val="FFC6B9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127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lg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01" name="AutoShape 161"/>
                    <p:cNvSpPr>
                      <a:spLocks noChangeArrowheads="1"/>
                    </p:cNvSpPr>
                    <p:nvPr/>
                  </p:nvSpPr>
                  <p:spPr bwMode="auto">
                    <a:xfrm rot="21347204" flipH="1">
                      <a:off x="1429" y="2898"/>
                      <a:ext cx="726" cy="181"/>
                    </a:xfrm>
                    <a:prstGeom prst="parallelogram">
                      <a:avLst>
                        <a:gd name="adj" fmla="val 100276"/>
                      </a:avLst>
                    </a:prstGeom>
                    <a:solidFill>
                      <a:srgbClr val="C0C0C0"/>
                    </a:solidFill>
                    <a:ln w="19050" algn="ctr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02" name="Line 1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18" y="2223"/>
                      <a:ext cx="0" cy="86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03" name="Line 16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59" y="2087"/>
                      <a:ext cx="0" cy="953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1604" name="Group 1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36" y="1770"/>
                      <a:ext cx="726" cy="453"/>
                      <a:chOff x="1882" y="1616"/>
                      <a:chExt cx="726" cy="453"/>
                    </a:xfrm>
                  </p:grpSpPr>
                  <p:sp>
                    <p:nvSpPr>
                      <p:cNvPr id="61605" name="Line 16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82" y="1752"/>
                        <a:ext cx="182" cy="31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CC3300"/>
                        </a:solidFill>
                        <a:round/>
                        <a:headEnd/>
                        <a:tailEnd type="none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606" name="Line 16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421" y="1616"/>
                        <a:ext cx="182" cy="31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CC3300"/>
                        </a:solidFill>
                        <a:round/>
                        <a:headEnd/>
                        <a:tailEnd type="none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607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064" y="1933"/>
                        <a:ext cx="544" cy="1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CC3300"/>
                        </a:solidFill>
                        <a:round/>
                        <a:headEnd/>
                        <a:tailEnd type="none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1608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1882" y="1620"/>
                        <a:ext cx="544" cy="1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CC3300"/>
                        </a:solidFill>
                        <a:round/>
                        <a:headEnd/>
                        <a:tailEnd type="none" w="med" len="lg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61609" name="Line 1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0" y="1912"/>
                      <a:ext cx="0" cy="10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10" name="Line 1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70" y="1770"/>
                      <a:ext cx="0" cy="1111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prstDash val="dash"/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11" name="Arc 171"/>
                    <p:cNvSpPr>
                      <a:spLocks/>
                    </p:cNvSpPr>
                    <p:nvPr/>
                  </p:nvSpPr>
                  <p:spPr bwMode="auto">
                    <a:xfrm rot="4318233" flipH="1">
                      <a:off x="1333" y="2122"/>
                      <a:ext cx="367" cy="92"/>
                    </a:xfrm>
                    <a:custGeom>
                      <a:avLst/>
                      <a:gdLst>
                        <a:gd name="G0" fmla="+- 2776 0 0"/>
                        <a:gd name="G1" fmla="+- 21600 0 0"/>
                        <a:gd name="G2" fmla="+- 21600 0 0"/>
                        <a:gd name="T0" fmla="*/ 0 w 24376"/>
                        <a:gd name="T1" fmla="*/ 179 h 21600"/>
                        <a:gd name="T2" fmla="*/ 24376 w 24376"/>
                        <a:gd name="T3" fmla="*/ 21600 h 21600"/>
                        <a:gd name="T4" fmla="*/ 2776 w 2437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76" h="21600" fill="none" extrusionOk="0">
                          <a:moveTo>
                            <a:pt x="0" y="179"/>
                          </a:moveTo>
                          <a:cubicBezTo>
                            <a:pt x="920" y="59"/>
                            <a:pt x="1847" y="0"/>
                            <a:pt x="2776" y="0"/>
                          </a:cubicBezTo>
                          <a:cubicBezTo>
                            <a:pt x="14705" y="0"/>
                            <a:pt x="24376" y="9670"/>
                            <a:pt x="24376" y="21600"/>
                          </a:cubicBezTo>
                        </a:path>
                        <a:path w="24376" h="21600" stroke="0" extrusionOk="0">
                          <a:moveTo>
                            <a:pt x="0" y="179"/>
                          </a:moveTo>
                          <a:cubicBezTo>
                            <a:pt x="920" y="59"/>
                            <a:pt x="1847" y="0"/>
                            <a:pt x="2776" y="0"/>
                          </a:cubicBezTo>
                          <a:cubicBezTo>
                            <a:pt x="14705" y="0"/>
                            <a:pt x="24376" y="9670"/>
                            <a:pt x="24376" y="21600"/>
                          </a:cubicBezTo>
                          <a:lnTo>
                            <a:pt x="2776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12" name="Arc 172"/>
                    <p:cNvSpPr>
                      <a:spLocks/>
                    </p:cNvSpPr>
                    <p:nvPr/>
                  </p:nvSpPr>
                  <p:spPr bwMode="auto">
                    <a:xfrm rot="4318233" flipH="1">
                      <a:off x="1870" y="1991"/>
                      <a:ext cx="367" cy="92"/>
                    </a:xfrm>
                    <a:custGeom>
                      <a:avLst/>
                      <a:gdLst>
                        <a:gd name="G0" fmla="+- 2776 0 0"/>
                        <a:gd name="G1" fmla="+- 21600 0 0"/>
                        <a:gd name="G2" fmla="+- 21600 0 0"/>
                        <a:gd name="T0" fmla="*/ 0 w 24376"/>
                        <a:gd name="T1" fmla="*/ 179 h 21600"/>
                        <a:gd name="T2" fmla="*/ 24376 w 24376"/>
                        <a:gd name="T3" fmla="*/ 21600 h 21600"/>
                        <a:gd name="T4" fmla="*/ 2776 w 2437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76" h="21600" fill="none" extrusionOk="0">
                          <a:moveTo>
                            <a:pt x="0" y="179"/>
                          </a:moveTo>
                          <a:cubicBezTo>
                            <a:pt x="920" y="59"/>
                            <a:pt x="1847" y="0"/>
                            <a:pt x="2776" y="0"/>
                          </a:cubicBezTo>
                          <a:cubicBezTo>
                            <a:pt x="14705" y="0"/>
                            <a:pt x="24376" y="9670"/>
                            <a:pt x="24376" y="21600"/>
                          </a:cubicBezTo>
                        </a:path>
                        <a:path w="24376" h="21600" stroke="0" extrusionOk="0">
                          <a:moveTo>
                            <a:pt x="0" y="179"/>
                          </a:moveTo>
                          <a:cubicBezTo>
                            <a:pt x="920" y="59"/>
                            <a:pt x="1847" y="0"/>
                            <a:pt x="2776" y="0"/>
                          </a:cubicBezTo>
                          <a:cubicBezTo>
                            <a:pt x="14705" y="0"/>
                            <a:pt x="24376" y="9670"/>
                            <a:pt x="24376" y="21600"/>
                          </a:cubicBezTo>
                          <a:lnTo>
                            <a:pt x="2776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FF"/>
                      </a:solidFill>
                      <a:prstDash val="dash"/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13" name="Arc 173"/>
                    <p:cNvSpPr>
                      <a:spLocks/>
                    </p:cNvSpPr>
                    <p:nvPr/>
                  </p:nvSpPr>
                  <p:spPr bwMode="auto">
                    <a:xfrm rot="21287547" flipH="1">
                      <a:off x="1605" y="2217"/>
                      <a:ext cx="549" cy="87"/>
                    </a:xfrm>
                    <a:custGeom>
                      <a:avLst/>
                      <a:gdLst>
                        <a:gd name="G0" fmla="+- 2776 0 0"/>
                        <a:gd name="G1" fmla="+- 21600 0 0"/>
                        <a:gd name="G2" fmla="+- 21600 0 0"/>
                        <a:gd name="T0" fmla="*/ 0 w 24376"/>
                        <a:gd name="T1" fmla="*/ 179 h 21600"/>
                        <a:gd name="T2" fmla="*/ 24376 w 24376"/>
                        <a:gd name="T3" fmla="*/ 21600 h 21600"/>
                        <a:gd name="T4" fmla="*/ 2776 w 2437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76" h="21600" fill="none" extrusionOk="0">
                          <a:moveTo>
                            <a:pt x="0" y="179"/>
                          </a:moveTo>
                          <a:cubicBezTo>
                            <a:pt x="920" y="59"/>
                            <a:pt x="1847" y="0"/>
                            <a:pt x="2776" y="0"/>
                          </a:cubicBezTo>
                          <a:cubicBezTo>
                            <a:pt x="14705" y="0"/>
                            <a:pt x="24376" y="9670"/>
                            <a:pt x="24376" y="21600"/>
                          </a:cubicBezTo>
                        </a:path>
                        <a:path w="24376" h="21600" stroke="0" extrusionOk="0">
                          <a:moveTo>
                            <a:pt x="0" y="179"/>
                          </a:moveTo>
                          <a:cubicBezTo>
                            <a:pt x="920" y="59"/>
                            <a:pt x="1847" y="0"/>
                            <a:pt x="2776" y="0"/>
                          </a:cubicBezTo>
                          <a:cubicBezTo>
                            <a:pt x="14705" y="0"/>
                            <a:pt x="24376" y="9670"/>
                            <a:pt x="24376" y="21600"/>
                          </a:cubicBezTo>
                          <a:lnTo>
                            <a:pt x="2776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14" name="Arc 174"/>
                    <p:cNvSpPr>
                      <a:spLocks/>
                    </p:cNvSpPr>
                    <p:nvPr/>
                  </p:nvSpPr>
                  <p:spPr bwMode="auto">
                    <a:xfrm rot="21287547" flipH="1">
                      <a:off x="1418" y="1898"/>
                      <a:ext cx="549" cy="87"/>
                    </a:xfrm>
                    <a:custGeom>
                      <a:avLst/>
                      <a:gdLst>
                        <a:gd name="G0" fmla="+- 2776 0 0"/>
                        <a:gd name="G1" fmla="+- 21600 0 0"/>
                        <a:gd name="G2" fmla="+- 21600 0 0"/>
                        <a:gd name="T0" fmla="*/ 0 w 24376"/>
                        <a:gd name="T1" fmla="*/ 179 h 21600"/>
                        <a:gd name="T2" fmla="*/ 24376 w 24376"/>
                        <a:gd name="T3" fmla="*/ 21600 h 21600"/>
                        <a:gd name="T4" fmla="*/ 2776 w 24376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376" h="21600" fill="none" extrusionOk="0">
                          <a:moveTo>
                            <a:pt x="0" y="179"/>
                          </a:moveTo>
                          <a:cubicBezTo>
                            <a:pt x="920" y="59"/>
                            <a:pt x="1847" y="0"/>
                            <a:pt x="2776" y="0"/>
                          </a:cubicBezTo>
                          <a:cubicBezTo>
                            <a:pt x="14705" y="0"/>
                            <a:pt x="24376" y="9670"/>
                            <a:pt x="24376" y="21600"/>
                          </a:cubicBezTo>
                        </a:path>
                        <a:path w="24376" h="21600" stroke="0" extrusionOk="0">
                          <a:moveTo>
                            <a:pt x="0" y="179"/>
                          </a:moveTo>
                          <a:cubicBezTo>
                            <a:pt x="920" y="59"/>
                            <a:pt x="1847" y="0"/>
                            <a:pt x="2776" y="0"/>
                          </a:cubicBezTo>
                          <a:cubicBezTo>
                            <a:pt x="14705" y="0"/>
                            <a:pt x="24376" y="9670"/>
                            <a:pt x="24376" y="21600"/>
                          </a:cubicBezTo>
                          <a:lnTo>
                            <a:pt x="2776" y="21600"/>
                          </a:lnTo>
                          <a:close/>
                        </a:path>
                      </a:pathLst>
                    </a:custGeom>
                    <a:noFill/>
                    <a:ln w="19050">
                      <a:solidFill>
                        <a:srgbClr val="0000FF"/>
                      </a:solidFill>
                      <a:prstDash val="dash"/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61615" name="Object 17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738" y="1954"/>
                    <a:ext cx="120" cy="14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3535" name="Equation" r:id="rId38" imgW="190500" imgH="228600" progId="Equation.DSMT4">
                            <p:embed/>
                          </p:oleObj>
                        </mc:Choice>
                        <mc:Fallback>
                          <p:oleObj name="Equation" r:id="rId38" imgW="190500" imgH="228600" progId="Equation.DSMT4">
                            <p:embed/>
                            <p:pic>
                              <p:nvPicPr>
                                <p:cNvPr id="0" name="Picture 34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738" y="1954"/>
                                  <a:ext cx="120" cy="14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1616" name="Object 17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728" y="2869"/>
                    <a:ext cx="152" cy="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3536" name="Equation" r:id="rId40" imgW="241091" imgH="317225" progId="Equation.DSMT4">
                            <p:embed/>
                          </p:oleObj>
                        </mc:Choice>
                        <mc:Fallback>
                          <p:oleObj name="Equation" r:id="rId40" imgW="241091" imgH="317225" progId="Equation.DSMT4">
                            <p:embed/>
                            <p:pic>
                              <p:nvPicPr>
                                <p:cNvPr id="0" name="Picture 346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1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728" y="2869"/>
                                  <a:ext cx="152" cy="2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1617" name="Object 17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507" y="2246"/>
                    <a:ext cx="56" cy="6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3537" name="Equation" r:id="rId42" imgW="88707" imgH="101380" progId="Equation.DSMT4">
                            <p:embed/>
                          </p:oleObj>
                        </mc:Choice>
                        <mc:Fallback>
                          <p:oleObj name="Equation" r:id="rId42" imgW="88707" imgH="101380" progId="Equation.DSMT4">
                            <p:embed/>
                            <p:pic>
                              <p:nvPicPr>
                                <p:cNvPr id="0" name="Picture 34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07" y="2246"/>
                                  <a:ext cx="56" cy="6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61619" name="Object 17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608" y="1942"/>
                    <a:ext cx="208" cy="20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53538" name="Equation" r:id="rId44" imgW="330057" imgH="317362" progId="Equation.DSMT4">
                            <p:embed/>
                          </p:oleObj>
                        </mc:Choice>
                        <mc:Fallback>
                          <p:oleObj name="Equation" r:id="rId44" imgW="330057" imgH="317362" progId="Equation.DSMT4">
                            <p:embed/>
                            <p:pic>
                              <p:nvPicPr>
                                <p:cNvPr id="0" name="Picture 34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45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608" y="1942"/>
                                  <a:ext cx="208" cy="20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61642" name="Line 20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27" y="2110"/>
                      <a:ext cx="22" cy="6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FF"/>
                      </a:solidFill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1682" name="Group 242"/>
                  <p:cNvGrpSpPr>
                    <a:grpSpLocks/>
                  </p:cNvGrpSpPr>
                  <p:nvPr/>
                </p:nvGrpSpPr>
                <p:grpSpPr bwMode="auto">
                  <a:xfrm>
                    <a:off x="2108" y="1712"/>
                    <a:ext cx="0" cy="1044"/>
                    <a:chOff x="2103" y="1706"/>
                    <a:chExt cx="0" cy="1044"/>
                  </a:xfrm>
                </p:grpSpPr>
                <p:sp>
                  <p:nvSpPr>
                    <p:cNvPr id="61680" name="Line 2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3" y="1706"/>
                      <a:ext cx="0" cy="63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prstDash val="dash"/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681" name="Line 2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03" y="2341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1684" name="Line 244"/>
                  <p:cNvSpPr>
                    <a:spLocks noChangeShapeType="1"/>
                  </p:cNvSpPr>
                  <p:nvPr/>
                </p:nvSpPr>
                <p:spPr bwMode="auto">
                  <a:xfrm>
                    <a:off x="868" y="2018"/>
                    <a:ext cx="0" cy="81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690" name="AutoShape 250"/>
                  <p:cNvSpPr>
                    <a:spLocks noChangeArrowheads="1"/>
                  </p:cNvSpPr>
                  <p:nvPr/>
                </p:nvSpPr>
                <p:spPr bwMode="auto">
                  <a:xfrm rot="21347204" flipH="1">
                    <a:off x="883" y="2783"/>
                    <a:ext cx="1657" cy="431"/>
                  </a:xfrm>
                  <a:prstGeom prst="parallelogram">
                    <a:avLst>
                      <a:gd name="adj" fmla="val 96114"/>
                    </a:avLst>
                  </a:prstGeom>
                  <a:noFill/>
                  <a:ln w="1905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0C0C0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61704" name="Line 264"/>
            <p:cNvSpPr>
              <a:spLocks noChangeShapeType="1"/>
            </p:cNvSpPr>
            <p:nvPr/>
          </p:nvSpPr>
          <p:spPr bwMode="auto">
            <a:xfrm>
              <a:off x="1304" y="2812"/>
              <a:ext cx="430" cy="38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5" name="Line 265"/>
            <p:cNvSpPr>
              <a:spLocks noChangeShapeType="1"/>
            </p:cNvSpPr>
            <p:nvPr/>
          </p:nvSpPr>
          <p:spPr bwMode="auto">
            <a:xfrm>
              <a:off x="1841" y="2772"/>
              <a:ext cx="430" cy="386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6" name="Line 266"/>
            <p:cNvSpPr>
              <a:spLocks noChangeShapeType="1"/>
            </p:cNvSpPr>
            <p:nvPr/>
          </p:nvSpPr>
          <p:spPr bwMode="auto">
            <a:xfrm flipV="1">
              <a:off x="1196" y="3028"/>
              <a:ext cx="1247" cy="9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7" name="Line 267"/>
            <p:cNvSpPr>
              <a:spLocks noChangeShapeType="1"/>
            </p:cNvSpPr>
            <p:nvPr/>
          </p:nvSpPr>
          <p:spPr bwMode="auto">
            <a:xfrm flipV="1">
              <a:off x="998" y="2863"/>
              <a:ext cx="1247" cy="9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708" name="Object 268"/>
            <p:cNvGraphicFramePr>
              <a:graphicFrameLocks noChangeAspect="1"/>
            </p:cNvGraphicFramePr>
            <p:nvPr/>
          </p:nvGraphicFramePr>
          <p:xfrm>
            <a:off x="1791" y="2209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39" name="Equation" r:id="rId46" imgW="241091" imgH="317225" progId="Equation.DSMT4">
                    <p:embed/>
                  </p:oleObj>
                </mc:Choice>
                <mc:Fallback>
                  <p:oleObj name="Equation" r:id="rId46" imgW="241091" imgH="317225" progId="Equation.DSMT4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209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714" name="Group 274"/>
          <p:cNvGrpSpPr>
            <a:grpSpLocks/>
          </p:cNvGrpSpPr>
          <p:nvPr/>
        </p:nvGrpSpPr>
        <p:grpSpPr bwMode="auto">
          <a:xfrm>
            <a:off x="647700" y="1160463"/>
            <a:ext cx="6276975" cy="541337"/>
            <a:chOff x="453" y="731"/>
            <a:chExt cx="3954" cy="341"/>
          </a:xfrm>
        </p:grpSpPr>
        <p:graphicFrame>
          <p:nvGraphicFramePr>
            <p:cNvPr id="61442" name="Object 2"/>
            <p:cNvGraphicFramePr>
              <a:graphicFrameLocks noChangeAspect="1"/>
            </p:cNvGraphicFramePr>
            <p:nvPr/>
          </p:nvGraphicFramePr>
          <p:xfrm>
            <a:off x="2603" y="787"/>
            <a:ext cx="2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40" name="Equation" r:id="rId48" imgW="342751" imgH="431613" progId="Equation.DSMT4">
                    <p:embed/>
                  </p:oleObj>
                </mc:Choice>
                <mc:Fallback>
                  <p:oleObj name="Equation" r:id="rId48" imgW="342751" imgH="431613" progId="Equation.DSMT4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3" y="787"/>
                          <a:ext cx="25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713" name="Group 273"/>
            <p:cNvGrpSpPr>
              <a:grpSpLocks/>
            </p:cNvGrpSpPr>
            <p:nvPr/>
          </p:nvGrpSpPr>
          <p:grpSpPr bwMode="auto">
            <a:xfrm>
              <a:off x="453" y="731"/>
              <a:ext cx="3954" cy="341"/>
              <a:chOff x="453" y="731"/>
              <a:chExt cx="3954" cy="341"/>
            </a:xfrm>
          </p:grpSpPr>
          <p:sp>
            <p:nvSpPr>
              <p:cNvPr id="61443" name="Rectangle 3"/>
              <p:cNvSpPr>
                <a:spLocks noChangeArrowheads="1"/>
              </p:cNvSpPr>
              <p:nvPr/>
            </p:nvSpPr>
            <p:spPr bwMode="auto">
              <a:xfrm>
                <a:off x="704" y="731"/>
                <a:ext cx="20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平面上的投影都是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61653" name="Object 213"/>
              <p:cNvGraphicFramePr>
                <a:graphicFrameLocks noChangeAspect="1"/>
              </p:cNvGraphicFramePr>
              <p:nvPr/>
            </p:nvGraphicFramePr>
            <p:xfrm>
              <a:off x="453" y="838"/>
              <a:ext cx="294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541" name="Equation" r:id="rId50" imgW="469696" imgH="317362" progId="Equation.DSMT4">
                      <p:embed/>
                    </p:oleObj>
                  </mc:Choice>
                  <mc:Fallback>
                    <p:oleObj name="Equation" r:id="rId50" imgW="469696" imgH="317362" progId="Equation.DSMT4">
                      <p:embed/>
                      <p:pic>
                        <p:nvPicPr>
                          <p:cNvPr id="0" name="Picture 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" y="838"/>
                            <a:ext cx="294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10" name="Rectangle 270"/>
              <p:cNvSpPr>
                <a:spLocks noChangeArrowheads="1"/>
              </p:cNvSpPr>
              <p:nvPr/>
            </p:nvSpPr>
            <p:spPr bwMode="auto">
              <a:xfrm>
                <a:off x="2923" y="745"/>
                <a:ext cx="14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/>
                  <a:t>(</a:t>
                </a:r>
                <a:r>
                  <a:rPr lang="zh-CN" altLang="en-US"/>
                  <a:t>见图</a:t>
                </a:r>
                <a:r>
                  <a:rPr lang="zh-CN" altLang="en-US">
                    <a:latin typeface="Times New Roman" panose="02020603050405020304" pitchFamily="18" charset="0"/>
                  </a:rPr>
                  <a:t> </a:t>
                </a:r>
                <a:r>
                  <a:rPr lang="en-US" altLang="zh-CN">
                    <a:latin typeface="Times New Roman" panose="02020603050405020304" pitchFamily="18" charset="0"/>
                  </a:rPr>
                  <a:t>21-38</a:t>
                </a:r>
                <a:r>
                  <a:rPr lang="en-US" altLang="zh-CN"/>
                  <a:t>).</a:t>
                </a:r>
              </a:p>
            </p:txBody>
          </p:sp>
        </p:grpSp>
      </p:grpSp>
      <p:grpSp>
        <p:nvGrpSpPr>
          <p:cNvPr id="61712" name="Group 272"/>
          <p:cNvGrpSpPr>
            <a:grpSpLocks/>
          </p:cNvGrpSpPr>
          <p:nvPr/>
        </p:nvGrpSpPr>
        <p:grpSpPr bwMode="auto">
          <a:xfrm>
            <a:off x="6651625" y="1139825"/>
            <a:ext cx="2152650" cy="539750"/>
            <a:chOff x="3559" y="618"/>
            <a:chExt cx="1356" cy="340"/>
          </a:xfrm>
        </p:grpSpPr>
        <p:graphicFrame>
          <p:nvGraphicFramePr>
            <p:cNvPr id="61575" name="Object 135"/>
            <p:cNvGraphicFramePr>
              <a:graphicFrameLocks noChangeAspect="1"/>
            </p:cNvGraphicFramePr>
            <p:nvPr/>
          </p:nvGraphicFramePr>
          <p:xfrm>
            <a:off x="4223" y="688"/>
            <a:ext cx="2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542" name="Equation" r:id="rId52" imgW="469696" imgH="431613" progId="Equation.DSMT4">
                    <p:embed/>
                  </p:oleObj>
                </mc:Choice>
                <mc:Fallback>
                  <p:oleObj name="Equation" r:id="rId52" imgW="469696" imgH="431613" progId="Equation.DSMT4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3" y="688"/>
                          <a:ext cx="2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1" name="Rectangle 271"/>
            <p:cNvSpPr>
              <a:spLocks noChangeArrowheads="1"/>
            </p:cNvSpPr>
            <p:nvPr/>
          </p:nvSpPr>
          <p:spPr bwMode="auto">
            <a:xfrm>
              <a:off x="3559" y="618"/>
              <a:ext cx="1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在点   附 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34988" y="1541463"/>
            <a:ext cx="7586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同样地</a:t>
            </a:r>
            <a:r>
              <a:rPr lang="en-US" altLang="zh-CN"/>
              <a:t>,</a:t>
            </a:r>
            <a:r>
              <a:rPr lang="zh-CN" altLang="en-US"/>
              <a:t>平面薄板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/>
              <a:t>对于坐标轴的转动惯量为  </a:t>
            </a: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323975" y="2276475"/>
          <a:ext cx="6591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6" name="Equation" r:id="rId3" imgW="6591300" imgH="800100" progId="Equation.DSMT4">
                  <p:embed/>
                </p:oleObj>
              </mc:Choice>
              <mc:Fallback>
                <p:oleObj name="Equation" r:id="rId3" imgW="6591300" imgH="8001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3975" y="2276475"/>
                        <a:ext cx="65913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2970213" y="3889375"/>
          <a:ext cx="37941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17" name="Equation" r:id="rId5" imgW="3797300" imgH="800100" progId="Equation.DSMT4">
                  <p:embed/>
                </p:oleObj>
              </mc:Choice>
              <mc:Fallback>
                <p:oleObj name="Equation" r:id="rId5" imgW="3797300" imgH="8001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3889375"/>
                        <a:ext cx="3794125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90" name="Group 18"/>
          <p:cNvGrpSpPr>
            <a:grpSpLocks/>
          </p:cNvGrpSpPr>
          <p:nvPr/>
        </p:nvGrpSpPr>
        <p:grpSpPr bwMode="auto">
          <a:xfrm>
            <a:off x="598488" y="4840288"/>
            <a:ext cx="6383337" cy="550862"/>
            <a:chOff x="377" y="3049"/>
            <a:chExt cx="4021" cy="347"/>
          </a:xfrm>
        </p:grpSpPr>
        <p:graphicFrame>
          <p:nvGraphicFramePr>
            <p:cNvPr id="79883" name="Object 11"/>
            <p:cNvGraphicFramePr>
              <a:graphicFrameLocks noChangeAspect="1"/>
            </p:cNvGraphicFramePr>
            <p:nvPr/>
          </p:nvGraphicFramePr>
          <p:xfrm>
            <a:off x="928" y="3131"/>
            <a:ext cx="6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8" name="Equation" r:id="rId7" imgW="1016000" imgH="393700" progId="Equation.DSMT4">
                    <p:embed/>
                  </p:oleObj>
                </mc:Choice>
                <mc:Fallback>
                  <p:oleObj name="Equation" r:id="rId7" imgW="1016000" imgH="3937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3131"/>
                          <a:ext cx="6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2538" y="3135"/>
            <a:ext cx="50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9" name="Equation" r:id="rId9" imgW="799753" imgH="355446" progId="Equation.DSMT4">
                    <p:embed/>
                  </p:oleObj>
                </mc:Choice>
                <mc:Fallback>
                  <p:oleObj name="Equation" r:id="rId9" imgW="799753" imgH="355446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3135"/>
                          <a:ext cx="50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377" y="3056"/>
              <a:ext cx="8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</a:rPr>
                <a:t>其中</a:t>
              </a:r>
            </a:p>
          </p:txBody>
        </p:sp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1536" y="3069"/>
              <a:ext cx="10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中点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9886" name="Rectangle 14"/>
            <p:cNvSpPr>
              <a:spLocks noChangeArrowheads="1"/>
            </p:cNvSpPr>
            <p:nvPr/>
          </p:nvSpPr>
          <p:spPr bwMode="auto">
            <a:xfrm>
              <a:off x="3040" y="3049"/>
              <a:ext cx="13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的距离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9887" name="Object 15"/>
          <p:cNvGraphicFramePr>
            <a:graphicFrameLocks noGrp="1" noChangeAspect="1"/>
          </p:cNvGraphicFramePr>
          <p:nvPr>
            <p:ph/>
          </p:nvPr>
        </p:nvGraphicFramePr>
        <p:xfrm>
          <a:off x="2787650" y="652463"/>
          <a:ext cx="3568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0" name="Equation" r:id="rId11" imgW="3594100" imgH="800100" progId="Equation.DSMT4">
                  <p:embed/>
                </p:oleObj>
              </mc:Choice>
              <mc:Fallback>
                <p:oleObj name="Equation" r:id="rId11" imgW="3594100" imgH="800100" progId="Equation.DSMT4">
                  <p:embed/>
                  <p:pic>
                    <p:nvPicPr>
                      <p:cNvPr id="0" name="Picture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652463"/>
                        <a:ext cx="35687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582613" y="3154363"/>
            <a:ext cx="589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平面薄板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/>
              <a:t>对于轴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l </a:t>
            </a:r>
            <a:r>
              <a:rPr lang="zh-CN" altLang="en-US"/>
              <a:t>的转动惯量为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582613" y="511175"/>
            <a:ext cx="794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/>
              <a:t> </a:t>
            </a:r>
            <a:r>
              <a:rPr lang="zh-CN" altLang="en-US"/>
              <a:t>求密度均匀的圆环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/>
              <a:t>对于垂直于圆环面中心 </a:t>
            </a:r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582613" y="1196975"/>
            <a:ext cx="469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轴的转动惯量</a:t>
            </a:r>
            <a:r>
              <a:rPr lang="zh-CN" altLang="en-US" sz="1400"/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sz="1400">
                <a:latin typeface="Times New Roman" panose="02020603050405020304" pitchFamily="18" charset="0"/>
              </a:rPr>
              <a:t> 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21-40 )</a:t>
            </a:r>
            <a:r>
              <a:rPr lang="en-US" altLang="zh-CN"/>
              <a:t>.   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601663" y="1836738"/>
            <a:ext cx="330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设圆环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/>
              <a:t>为    </a:t>
            </a: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082675" y="2528888"/>
          <a:ext cx="2733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36" name="Equation" r:id="rId3" imgW="2730500" imgH="482600" progId="Equation.DSMT4">
                  <p:embed/>
                </p:oleObj>
              </mc:Choice>
              <mc:Fallback>
                <p:oleObj name="Equation" r:id="rId3" imgW="2730500" imgH="4826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528888"/>
                        <a:ext cx="2733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82" name="Group 34"/>
          <p:cNvGrpSpPr>
            <a:grpSpLocks/>
          </p:cNvGrpSpPr>
          <p:nvPr/>
        </p:nvGrpSpPr>
        <p:grpSpPr bwMode="auto">
          <a:xfrm>
            <a:off x="592138" y="3176588"/>
            <a:ext cx="3908425" cy="544512"/>
            <a:chOff x="373" y="2032"/>
            <a:chExt cx="2462" cy="343"/>
          </a:xfrm>
        </p:grpSpPr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373" y="2032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密度为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1113" y="2123"/>
            <a:ext cx="22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37" name="Equation" r:id="rId5" imgW="368140" imgH="304668" progId="Equation.DSMT4">
                    <p:embed/>
                  </p:oleObj>
                </mc:Choice>
                <mc:Fallback>
                  <p:oleObj name="Equation" r:id="rId5" imgW="368140" imgH="304668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123"/>
                          <a:ext cx="229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7" name="Rectangle 9"/>
            <p:cNvSpPr>
              <a:spLocks noChangeArrowheads="1"/>
            </p:cNvSpPr>
            <p:nvPr/>
          </p:nvSpPr>
          <p:spPr bwMode="auto">
            <a:xfrm>
              <a:off x="1348" y="2048"/>
              <a:ext cx="14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中任一点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84" name="Group 36"/>
          <p:cNvGrpSpPr>
            <a:grpSpLocks/>
          </p:cNvGrpSpPr>
          <p:nvPr/>
        </p:nvGrpSpPr>
        <p:grpSpPr bwMode="auto">
          <a:xfrm>
            <a:off x="671513" y="3817938"/>
            <a:ext cx="3795712" cy="519112"/>
            <a:chOff x="423" y="2436"/>
            <a:chExt cx="2391" cy="327"/>
          </a:xfrm>
        </p:grpSpPr>
        <p:graphicFrame>
          <p:nvGraphicFramePr>
            <p:cNvPr id="78858" name="Object 10"/>
            <p:cNvGraphicFramePr>
              <a:graphicFrameLocks noChangeAspect="1"/>
            </p:cNvGraphicFramePr>
            <p:nvPr/>
          </p:nvGraphicFramePr>
          <p:xfrm>
            <a:off x="423" y="2494"/>
            <a:ext cx="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38" name="Equation" r:id="rId7" imgW="837836" imgH="393529" progId="Equation.DSMT4">
                    <p:embed/>
                  </p:oleObj>
                </mc:Choice>
                <mc:Fallback>
                  <p:oleObj name="Equation" r:id="rId7" imgW="837836" imgH="393529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" y="2494"/>
                          <a:ext cx="5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952" y="2436"/>
              <a:ext cx="18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轴的距离平方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1625600" y="5157788"/>
          <a:ext cx="59023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539" name="Equation" r:id="rId9" imgW="5905500" imgH="876300" progId="Equation.DSMT4">
                  <p:embed/>
                </p:oleObj>
              </mc:Choice>
              <mc:Fallback>
                <p:oleObj name="Equation" r:id="rId9" imgW="5905500" imgH="8763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157788"/>
                        <a:ext cx="59023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81" name="Group 33"/>
          <p:cNvGrpSpPr>
            <a:grpSpLocks/>
          </p:cNvGrpSpPr>
          <p:nvPr/>
        </p:nvGrpSpPr>
        <p:grpSpPr bwMode="auto">
          <a:xfrm>
            <a:off x="5183188" y="1341438"/>
            <a:ext cx="2952750" cy="2811462"/>
            <a:chOff x="3265" y="1120"/>
            <a:chExt cx="1860" cy="1771"/>
          </a:xfrm>
        </p:grpSpPr>
        <p:graphicFrame>
          <p:nvGraphicFramePr>
            <p:cNvPr id="78877" name="Object 29"/>
            <p:cNvGraphicFramePr>
              <a:graphicFrameLocks noChangeAspect="1"/>
            </p:cNvGraphicFramePr>
            <p:nvPr/>
          </p:nvGraphicFramePr>
          <p:xfrm>
            <a:off x="3719" y="2664"/>
            <a:ext cx="83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40" name="Equation" r:id="rId11" imgW="1040948" imgH="317362" progId="Equation.DSMT4">
                    <p:embed/>
                  </p:oleObj>
                </mc:Choice>
                <mc:Fallback>
                  <p:oleObj name="Equation" r:id="rId11" imgW="1040948" imgH="317362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9" y="2664"/>
                          <a:ext cx="83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880" name="Group 32"/>
            <p:cNvGrpSpPr>
              <a:grpSpLocks/>
            </p:cNvGrpSpPr>
            <p:nvPr/>
          </p:nvGrpSpPr>
          <p:grpSpPr bwMode="auto">
            <a:xfrm>
              <a:off x="3265" y="1120"/>
              <a:ext cx="1860" cy="1380"/>
              <a:chOff x="3107" y="1026"/>
              <a:chExt cx="1860" cy="1380"/>
            </a:xfrm>
          </p:grpSpPr>
          <p:graphicFrame>
            <p:nvGraphicFramePr>
              <p:cNvPr id="78867" name="Object 19"/>
              <p:cNvGraphicFramePr>
                <a:graphicFrameLocks noChangeAspect="1"/>
              </p:cNvGraphicFramePr>
              <p:nvPr/>
            </p:nvGraphicFramePr>
            <p:xfrm>
              <a:off x="3243" y="2292"/>
              <a:ext cx="135" cy="1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541" name="Equation" r:id="rId13" imgW="215713" imgH="203024" progId="Equation.DSMT4">
                      <p:embed/>
                    </p:oleObj>
                  </mc:Choice>
                  <mc:Fallback>
                    <p:oleObj name="Equation" r:id="rId13" imgW="215713" imgH="203024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3" y="2292"/>
                            <a:ext cx="135" cy="1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68" name="Object 20"/>
              <p:cNvGraphicFramePr>
                <a:graphicFrameLocks noChangeAspect="1"/>
              </p:cNvGraphicFramePr>
              <p:nvPr/>
            </p:nvGraphicFramePr>
            <p:xfrm>
              <a:off x="4830" y="1956"/>
              <a:ext cx="134" cy="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542" name="Equation" r:id="rId15" imgW="190417" imgH="241195" progId="Equation.DSMT4">
                      <p:embed/>
                    </p:oleObj>
                  </mc:Choice>
                  <mc:Fallback>
                    <p:oleObj name="Equation" r:id="rId15" imgW="190417" imgH="241195" progId="Equation.DSMT4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0" y="1956"/>
                            <a:ext cx="134" cy="1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69" name="Object 21"/>
              <p:cNvGraphicFramePr>
                <a:graphicFrameLocks noChangeAspect="1"/>
              </p:cNvGraphicFramePr>
              <p:nvPr/>
            </p:nvGraphicFramePr>
            <p:xfrm>
              <a:off x="3722" y="1026"/>
              <a:ext cx="93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543" name="Equation" r:id="rId17" imgW="164957" imgH="203024" progId="Equation.DSMT4">
                      <p:embed/>
                    </p:oleObj>
                  </mc:Choice>
                  <mc:Fallback>
                    <p:oleObj name="Equation" r:id="rId17" imgW="164957" imgH="203024" progId="Equation.DSMT4">
                      <p:embed/>
                      <p:pic>
                        <p:nvPicPr>
                          <p:cNvPr id="0" name="Picture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2" y="1026"/>
                            <a:ext cx="93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8870" name="Group 22"/>
              <p:cNvGrpSpPr>
                <a:grpSpLocks/>
              </p:cNvGrpSpPr>
              <p:nvPr/>
            </p:nvGrpSpPr>
            <p:grpSpPr bwMode="auto">
              <a:xfrm>
                <a:off x="3107" y="1610"/>
                <a:ext cx="1541" cy="454"/>
                <a:chOff x="8413" y="3444"/>
                <a:chExt cx="3025" cy="457"/>
              </a:xfrm>
            </p:grpSpPr>
            <p:sp>
              <p:nvSpPr>
                <p:cNvPr id="78871" name="Line 23"/>
                <p:cNvSpPr>
                  <a:spLocks noChangeShapeType="1"/>
                </p:cNvSpPr>
                <p:nvPr/>
              </p:nvSpPr>
              <p:spPr bwMode="auto">
                <a:xfrm>
                  <a:off x="9250" y="3716"/>
                  <a:ext cx="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 type="stealth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2" name="Oval 24"/>
                <p:cNvSpPr>
                  <a:spLocks noChangeArrowheads="1"/>
                </p:cNvSpPr>
                <p:nvPr/>
              </p:nvSpPr>
              <p:spPr bwMode="auto">
                <a:xfrm>
                  <a:off x="8413" y="3444"/>
                  <a:ext cx="3025" cy="45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>
                        <a:alpha val="81000"/>
                      </a:srgbClr>
                    </a:gs>
                    <a:gs pos="100000">
                      <a:srgbClr val="FFFFFF">
                        <a:alpha val="84000"/>
                      </a:srgbClr>
                    </a:gs>
                  </a:gsLst>
                  <a:lin ang="2700000" scaled="1"/>
                </a:gradFill>
                <a:ln w="15875" algn="ctr">
                  <a:solidFill>
                    <a:srgbClr val="000000"/>
                  </a:solidFill>
                  <a:round/>
                  <a:headEnd/>
                  <a:tailEnd type="none" w="med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873" name="Oval 25"/>
                <p:cNvSpPr>
                  <a:spLocks noChangeArrowheads="1"/>
                </p:cNvSpPr>
                <p:nvPr/>
              </p:nvSpPr>
              <p:spPr bwMode="auto">
                <a:xfrm>
                  <a:off x="8980" y="3562"/>
                  <a:ext cx="1891" cy="217"/>
                </a:xfrm>
                <a:prstGeom prst="ellipse">
                  <a:avLst/>
                </a:prstGeom>
                <a:solidFill>
                  <a:srgbClr val="FFFFFF"/>
                </a:solidFill>
                <a:ln w="15875" algn="ctr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8874" name="Line 26"/>
              <p:cNvSpPr>
                <a:spLocks noChangeShapeType="1"/>
              </p:cNvSpPr>
              <p:nvPr/>
            </p:nvSpPr>
            <p:spPr bwMode="auto">
              <a:xfrm rot="260533">
                <a:off x="3874" y="1875"/>
                <a:ext cx="1093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5" name="Line 27"/>
              <p:cNvSpPr>
                <a:spLocks noChangeShapeType="1"/>
              </p:cNvSpPr>
              <p:nvPr/>
            </p:nvSpPr>
            <p:spPr bwMode="auto">
              <a:xfrm rot="303663" flipH="1">
                <a:off x="3380" y="1817"/>
                <a:ext cx="476" cy="498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6" name="Line 28"/>
              <p:cNvSpPr>
                <a:spLocks noChangeShapeType="1"/>
              </p:cNvSpPr>
              <p:nvPr/>
            </p:nvSpPr>
            <p:spPr bwMode="auto">
              <a:xfrm flipV="1">
                <a:off x="3878" y="1026"/>
                <a:ext cx="0" cy="81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8878" name="Object 30"/>
              <p:cNvGraphicFramePr>
                <a:graphicFrameLocks noChangeAspect="1"/>
              </p:cNvGraphicFramePr>
              <p:nvPr/>
            </p:nvGraphicFramePr>
            <p:xfrm>
              <a:off x="3704" y="1738"/>
              <a:ext cx="163" cy="1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544" name="Equation" r:id="rId19" imgW="228600" imgH="241300" progId="Equation.DSMT4">
                      <p:embed/>
                    </p:oleObj>
                  </mc:Choice>
                  <mc:Fallback>
                    <p:oleObj name="Equation" r:id="rId19" imgW="228600" imgH="241300" progId="Equation.DSMT4">
                      <p:embed/>
                      <p:pic>
                        <p:nvPicPr>
                          <p:cNvPr id="0" name="Picture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4" y="1738"/>
                            <a:ext cx="163" cy="15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8885" name="Group 37"/>
          <p:cNvGrpSpPr>
            <a:grpSpLocks/>
          </p:cNvGrpSpPr>
          <p:nvPr/>
        </p:nvGrpSpPr>
        <p:grpSpPr bwMode="auto">
          <a:xfrm>
            <a:off x="566738" y="4464050"/>
            <a:ext cx="4365625" cy="531813"/>
            <a:chOff x="357" y="2843"/>
            <a:chExt cx="2750" cy="335"/>
          </a:xfrm>
        </p:grpSpPr>
        <p:graphicFrame>
          <p:nvGraphicFramePr>
            <p:cNvPr id="78861" name="Object 13"/>
            <p:cNvGraphicFramePr>
              <a:graphicFrameLocks noChangeAspect="1"/>
            </p:cNvGraphicFramePr>
            <p:nvPr/>
          </p:nvGraphicFramePr>
          <p:xfrm>
            <a:off x="674" y="2880"/>
            <a:ext cx="74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545" name="Equation" r:id="rId21" imgW="1180588" imgH="469696" progId="Equation.DSMT4">
                    <p:embed/>
                  </p:oleObj>
                </mc:Choice>
                <mc:Fallback>
                  <p:oleObj name="Equation" r:id="rId21" imgW="1180588" imgH="469696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2880"/>
                          <a:ext cx="74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1416" y="2851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于是转动惯量为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8879" name="Rectangle 31"/>
            <p:cNvSpPr>
              <a:spLocks noChangeArrowheads="1"/>
            </p:cNvSpPr>
            <p:nvPr/>
          </p:nvSpPr>
          <p:spPr bwMode="auto">
            <a:xfrm>
              <a:off x="357" y="2843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 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2357438" y="476250"/>
          <a:ext cx="4454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06" name="Equation" r:id="rId3" imgW="4457700" imgH="838200" progId="Equation.DSMT4">
                  <p:embed/>
                </p:oleObj>
              </mc:Choice>
              <mc:Fallback>
                <p:oleObj name="Equation" r:id="rId3" imgW="4457700" imgH="8382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6250"/>
                        <a:ext cx="44545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585788" y="2024063"/>
            <a:ext cx="8059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/>
              <a:t> </a:t>
            </a:r>
            <a:r>
              <a:rPr lang="zh-CN" altLang="en-US"/>
              <a:t>求均匀圆盘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/>
              <a:t>对其直径的转动惯量</a:t>
            </a:r>
            <a:r>
              <a:rPr lang="en-US" altLang="zh-CN"/>
              <a:t>(</a:t>
            </a:r>
            <a:r>
              <a:rPr lang="zh-CN" altLang="en-US"/>
              <a:t>图</a:t>
            </a:r>
            <a:r>
              <a:rPr lang="en-US" altLang="zh-CN">
                <a:latin typeface="Times New Roman" panose="02020603050405020304" pitchFamily="18" charset="0"/>
              </a:rPr>
              <a:t>21-41</a:t>
            </a:r>
            <a:r>
              <a:rPr lang="en-US" altLang="zh-CN"/>
              <a:t>).</a:t>
            </a:r>
          </a:p>
        </p:txBody>
      </p:sp>
      <p:grpSp>
        <p:nvGrpSpPr>
          <p:cNvPr id="77857" name="Group 33"/>
          <p:cNvGrpSpPr>
            <a:grpSpLocks/>
          </p:cNvGrpSpPr>
          <p:nvPr/>
        </p:nvGrpSpPr>
        <p:grpSpPr bwMode="auto">
          <a:xfrm>
            <a:off x="573088" y="2636838"/>
            <a:ext cx="4284662" cy="519112"/>
            <a:chOff x="385" y="1905"/>
            <a:chExt cx="2699" cy="327"/>
          </a:xfrm>
        </p:grpSpPr>
        <p:sp>
          <p:nvSpPr>
            <p:cNvPr id="77832" name="Rectangle 8"/>
            <p:cNvSpPr>
              <a:spLocks noChangeArrowheads="1"/>
            </p:cNvSpPr>
            <p:nvPr/>
          </p:nvSpPr>
          <p:spPr bwMode="auto">
            <a:xfrm>
              <a:off x="385" y="1905"/>
              <a:ext cx="15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设圆盘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31" name="Object 7"/>
            <p:cNvGraphicFramePr>
              <a:graphicFrameLocks noChangeAspect="1"/>
            </p:cNvGraphicFramePr>
            <p:nvPr/>
          </p:nvGraphicFramePr>
          <p:xfrm>
            <a:off x="1854" y="1921"/>
            <a:ext cx="123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07" name="Equation" r:id="rId5" imgW="1955800" imgH="469900" progId="Equation.DSMT4">
                    <p:embed/>
                  </p:oleObj>
                </mc:Choice>
                <mc:Fallback>
                  <p:oleObj name="Equation" r:id="rId5" imgW="1955800" imgH="4699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" y="1921"/>
                          <a:ext cx="123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56" name="Group 32"/>
          <p:cNvGrpSpPr>
            <a:grpSpLocks/>
          </p:cNvGrpSpPr>
          <p:nvPr/>
        </p:nvGrpSpPr>
        <p:grpSpPr bwMode="auto">
          <a:xfrm>
            <a:off x="573088" y="3284538"/>
            <a:ext cx="4330700" cy="541337"/>
            <a:chOff x="385" y="2375"/>
            <a:chExt cx="2728" cy="341"/>
          </a:xfrm>
        </p:grpSpPr>
        <p:sp>
          <p:nvSpPr>
            <p:cNvPr id="77834" name="Rectangle 10"/>
            <p:cNvSpPr>
              <a:spLocks noChangeArrowheads="1"/>
            </p:cNvSpPr>
            <p:nvPr/>
          </p:nvSpPr>
          <p:spPr bwMode="auto">
            <a:xfrm>
              <a:off x="385" y="2375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密度为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7833" name="Object 9"/>
            <p:cNvGraphicFramePr>
              <a:graphicFrameLocks noChangeAspect="1"/>
            </p:cNvGraphicFramePr>
            <p:nvPr/>
          </p:nvGraphicFramePr>
          <p:xfrm>
            <a:off x="1159" y="2464"/>
            <a:ext cx="17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08" name="Equation" r:id="rId7" imgW="279279" imgH="304668" progId="Equation.DSMT4">
                    <p:embed/>
                  </p:oleObj>
                </mc:Choice>
                <mc:Fallback>
                  <p:oleObj name="Equation" r:id="rId7" imgW="279279" imgH="304668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9" y="2464"/>
                          <a:ext cx="17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5" name="Rectangle 11"/>
            <p:cNvSpPr>
              <a:spLocks noChangeArrowheads="1"/>
            </p:cNvSpPr>
            <p:nvPr/>
          </p:nvSpPr>
          <p:spPr bwMode="auto">
            <a:xfrm>
              <a:off x="1276" y="2389"/>
              <a:ext cx="18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求对于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1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轴的转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95313" y="3932238"/>
            <a:ext cx="4192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动惯量</a:t>
            </a:r>
            <a:r>
              <a:rPr lang="en-US" altLang="zh-CN"/>
              <a:t>.</a:t>
            </a:r>
            <a:r>
              <a:rPr lang="zh-CN" altLang="en-US"/>
              <a:t>由于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D </a:t>
            </a:r>
            <a:r>
              <a:rPr lang="zh-CN" altLang="en-US"/>
              <a:t>内任一点 </a:t>
            </a:r>
          </a:p>
        </p:txBody>
      </p:sp>
      <p:grpSp>
        <p:nvGrpSpPr>
          <p:cNvPr id="77858" name="Group 34"/>
          <p:cNvGrpSpPr>
            <a:grpSpLocks/>
          </p:cNvGrpSpPr>
          <p:nvPr/>
        </p:nvGrpSpPr>
        <p:grpSpPr bwMode="auto">
          <a:xfrm>
            <a:off x="674688" y="4545013"/>
            <a:ext cx="4572000" cy="544512"/>
            <a:chOff x="431" y="3314"/>
            <a:chExt cx="2880" cy="343"/>
          </a:xfrm>
        </p:grpSpPr>
        <p:graphicFrame>
          <p:nvGraphicFramePr>
            <p:cNvPr id="77838" name="Object 14"/>
            <p:cNvGraphicFramePr>
              <a:graphicFrameLocks noChangeAspect="1"/>
            </p:cNvGraphicFramePr>
            <p:nvPr/>
          </p:nvGraphicFramePr>
          <p:xfrm>
            <a:off x="431" y="3374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09" name="Equation" r:id="rId9" imgW="837836" imgH="393529" progId="Equation.DSMT4">
                    <p:embed/>
                  </p:oleObj>
                </mc:Choice>
                <mc:Fallback>
                  <p:oleObj name="Equation" r:id="rId9" imgW="837836" imgH="393529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374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3"/>
            <p:cNvGraphicFramePr>
              <a:graphicFrameLocks noChangeAspect="1"/>
            </p:cNvGraphicFramePr>
            <p:nvPr/>
          </p:nvGraphicFramePr>
          <p:xfrm>
            <a:off x="2551" y="3322"/>
            <a:ext cx="30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10" name="Equation" r:id="rId11" imgW="482391" imgH="495085" progId="Equation.DSMT4">
                    <p:embed/>
                  </p:oleObj>
                </mc:Choice>
                <mc:Fallback>
                  <p:oleObj name="Equation" r:id="rId11" imgW="482391" imgH="495085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3322"/>
                          <a:ext cx="30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938" y="3330"/>
              <a:ext cx="17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轴的距离为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2802" y="3314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故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855" name="Group 31"/>
          <p:cNvGrpSpPr>
            <a:grpSpLocks/>
          </p:cNvGrpSpPr>
          <p:nvPr/>
        </p:nvGrpSpPr>
        <p:grpSpPr bwMode="auto">
          <a:xfrm>
            <a:off x="5867400" y="2679700"/>
            <a:ext cx="2078038" cy="2441575"/>
            <a:chOff x="3696" y="1838"/>
            <a:chExt cx="1309" cy="1538"/>
          </a:xfrm>
        </p:grpSpPr>
        <p:sp>
          <p:nvSpPr>
            <p:cNvPr id="77843" name="Oval 19"/>
            <p:cNvSpPr>
              <a:spLocks noChangeArrowheads="1"/>
            </p:cNvSpPr>
            <p:nvPr/>
          </p:nvSpPr>
          <p:spPr bwMode="auto">
            <a:xfrm>
              <a:off x="3810" y="2190"/>
              <a:ext cx="798" cy="799"/>
            </a:xfrm>
            <a:prstGeom prst="ellipse">
              <a:avLst/>
            </a:prstGeom>
            <a:gradFill rotWithShape="1">
              <a:gsLst>
                <a:gs pos="0">
                  <a:srgbClr val="0000FF">
                    <a:alpha val="63000"/>
                  </a:srgbClr>
                </a:gs>
                <a:gs pos="100000">
                  <a:srgbClr val="FFFFFF">
                    <a:alpha val="67000"/>
                  </a:srgbClr>
                </a:gs>
              </a:gsLst>
              <a:lin ang="2700000" scaled="1"/>
            </a:gradFill>
            <a:ln w="158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4" name="Line 20"/>
            <p:cNvSpPr>
              <a:spLocks noChangeShapeType="1"/>
            </p:cNvSpPr>
            <p:nvPr/>
          </p:nvSpPr>
          <p:spPr bwMode="auto">
            <a:xfrm>
              <a:off x="3696" y="2593"/>
              <a:ext cx="1285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Line 21"/>
            <p:cNvSpPr>
              <a:spLocks noChangeShapeType="1"/>
            </p:cNvSpPr>
            <p:nvPr/>
          </p:nvSpPr>
          <p:spPr bwMode="auto">
            <a:xfrm flipV="1">
              <a:off x="4217" y="1849"/>
              <a:ext cx="0" cy="125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7846" name="Object 22"/>
            <p:cNvGraphicFramePr>
              <a:graphicFrameLocks noChangeAspect="1"/>
            </p:cNvGraphicFramePr>
            <p:nvPr/>
          </p:nvGraphicFramePr>
          <p:xfrm>
            <a:off x="4869" y="2614"/>
            <a:ext cx="13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11" name="Equation" r:id="rId13" imgW="215713" imgH="203024" progId="Equation.DSMT4">
                    <p:embed/>
                  </p:oleObj>
                </mc:Choice>
                <mc:Fallback>
                  <p:oleObj name="Equation" r:id="rId13" imgW="215713" imgH="203024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614"/>
                          <a:ext cx="136" cy="1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7" name="Object 23"/>
            <p:cNvGraphicFramePr>
              <a:graphicFrameLocks noChangeAspect="1"/>
            </p:cNvGraphicFramePr>
            <p:nvPr/>
          </p:nvGraphicFramePr>
          <p:xfrm>
            <a:off x="4076" y="1838"/>
            <a:ext cx="109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12" name="Equation" r:id="rId15" imgW="190417" imgH="241195" progId="Equation.DSMT4">
                    <p:embed/>
                  </p:oleObj>
                </mc:Choice>
                <mc:Fallback>
                  <p:oleObj name="Equation" r:id="rId15" imgW="190417" imgH="241195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1838"/>
                          <a:ext cx="109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8" name="Object 24"/>
            <p:cNvGraphicFramePr>
              <a:graphicFrameLocks noChangeAspect="1"/>
            </p:cNvGraphicFramePr>
            <p:nvPr/>
          </p:nvGraphicFramePr>
          <p:xfrm>
            <a:off x="3898" y="3176"/>
            <a:ext cx="65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13" name="Equation" r:id="rId17" imgW="1028254" imgH="317362" progId="Equation.DSMT4">
                    <p:embed/>
                  </p:oleObj>
                </mc:Choice>
                <mc:Fallback>
                  <p:oleObj name="Equation" r:id="rId17" imgW="1028254" imgH="317362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3176"/>
                          <a:ext cx="655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9" name="Object 25"/>
            <p:cNvGraphicFramePr>
              <a:graphicFrameLocks noChangeAspect="1"/>
            </p:cNvGraphicFramePr>
            <p:nvPr/>
          </p:nvGraphicFramePr>
          <p:xfrm>
            <a:off x="4620" y="261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14" name="Equation" r:id="rId19" imgW="241195" imgH="241195" progId="Equation.DSMT4">
                    <p:embed/>
                  </p:oleObj>
                </mc:Choice>
                <mc:Fallback>
                  <p:oleObj name="Equation" r:id="rId19" imgW="241195" imgH="241195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2614"/>
                          <a:ext cx="120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0" name="Object 26"/>
            <p:cNvGraphicFramePr>
              <a:graphicFrameLocks noChangeAspect="1"/>
            </p:cNvGraphicFramePr>
            <p:nvPr/>
          </p:nvGraphicFramePr>
          <p:xfrm>
            <a:off x="4364" y="2370"/>
            <a:ext cx="138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15" name="Equation" r:id="rId21" imgW="241300" imgH="228600" progId="Equation.DSMT4">
                    <p:embed/>
                  </p:oleObj>
                </mc:Choice>
                <mc:Fallback>
                  <p:oleObj name="Equation" r:id="rId21" imgW="241300" imgH="2286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4" y="2370"/>
                          <a:ext cx="138" cy="1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1" name="Object 27"/>
            <p:cNvGraphicFramePr>
              <a:graphicFrameLocks noChangeAspect="1"/>
            </p:cNvGraphicFramePr>
            <p:nvPr/>
          </p:nvGraphicFramePr>
          <p:xfrm>
            <a:off x="4060" y="2604"/>
            <a:ext cx="131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16" name="Equation" r:id="rId23" imgW="228600" imgH="241300" progId="Equation.DSMT4">
                    <p:embed/>
                  </p:oleObj>
                </mc:Choice>
                <mc:Fallback>
                  <p:oleObj name="Equation" r:id="rId23" imgW="228600" imgH="2413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604"/>
                          <a:ext cx="131" cy="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2" name="Arc 28"/>
            <p:cNvSpPr>
              <a:spLocks/>
            </p:cNvSpPr>
            <p:nvPr/>
          </p:nvSpPr>
          <p:spPr bwMode="auto">
            <a:xfrm>
              <a:off x="4099" y="2000"/>
              <a:ext cx="231" cy="110"/>
            </a:xfrm>
            <a:custGeom>
              <a:avLst/>
              <a:gdLst>
                <a:gd name="G0" fmla="+- 21600 0 0"/>
                <a:gd name="G1" fmla="+- 15868 0 0"/>
                <a:gd name="G2" fmla="+- 21600 0 0"/>
                <a:gd name="T0" fmla="*/ 36255 w 43200"/>
                <a:gd name="T1" fmla="*/ 0 h 37468"/>
                <a:gd name="T2" fmla="*/ 3731 w 43200"/>
                <a:gd name="T3" fmla="*/ 3734 h 37468"/>
                <a:gd name="T4" fmla="*/ 21600 w 43200"/>
                <a:gd name="T5" fmla="*/ 15868 h 37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37468" fill="none" extrusionOk="0">
                  <a:moveTo>
                    <a:pt x="36254" y="0"/>
                  </a:moveTo>
                  <a:cubicBezTo>
                    <a:pt x="40682" y="4088"/>
                    <a:pt x="43200" y="9841"/>
                    <a:pt x="43200" y="15868"/>
                  </a:cubicBezTo>
                  <a:cubicBezTo>
                    <a:pt x="43200" y="27797"/>
                    <a:pt x="33529" y="37468"/>
                    <a:pt x="21600" y="37468"/>
                  </a:cubicBezTo>
                  <a:cubicBezTo>
                    <a:pt x="9670" y="37468"/>
                    <a:pt x="0" y="27797"/>
                    <a:pt x="0" y="15868"/>
                  </a:cubicBezTo>
                  <a:cubicBezTo>
                    <a:pt x="0" y="11540"/>
                    <a:pt x="1299" y="7313"/>
                    <a:pt x="3730" y="3733"/>
                  </a:cubicBezTo>
                </a:path>
                <a:path w="43200" h="37468" stroke="0" extrusionOk="0">
                  <a:moveTo>
                    <a:pt x="36254" y="0"/>
                  </a:moveTo>
                  <a:cubicBezTo>
                    <a:pt x="40682" y="4088"/>
                    <a:pt x="43200" y="9841"/>
                    <a:pt x="43200" y="15868"/>
                  </a:cubicBezTo>
                  <a:cubicBezTo>
                    <a:pt x="43200" y="27797"/>
                    <a:pt x="33529" y="37468"/>
                    <a:pt x="21600" y="37468"/>
                  </a:cubicBezTo>
                  <a:cubicBezTo>
                    <a:pt x="9670" y="37468"/>
                    <a:pt x="0" y="27797"/>
                    <a:pt x="0" y="15868"/>
                  </a:cubicBezTo>
                  <a:cubicBezTo>
                    <a:pt x="0" y="11540"/>
                    <a:pt x="1299" y="7313"/>
                    <a:pt x="3730" y="3733"/>
                  </a:cubicBezTo>
                  <a:lnTo>
                    <a:pt x="21600" y="15868"/>
                  </a:lnTo>
                  <a:close/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54" name="Group 30"/>
          <p:cNvGrpSpPr>
            <a:grpSpLocks/>
          </p:cNvGrpSpPr>
          <p:nvPr/>
        </p:nvGrpSpPr>
        <p:grpSpPr bwMode="auto">
          <a:xfrm>
            <a:off x="588963" y="1376363"/>
            <a:ext cx="6607175" cy="560387"/>
            <a:chOff x="371" y="877"/>
            <a:chExt cx="4162" cy="353"/>
          </a:xfrm>
        </p:grpSpPr>
        <p:sp>
          <p:nvSpPr>
            <p:cNvPr id="77828" name="Rectangle 4"/>
            <p:cNvSpPr>
              <a:spLocks noChangeArrowheads="1"/>
            </p:cNvSpPr>
            <p:nvPr/>
          </p:nvSpPr>
          <p:spPr bwMode="auto">
            <a:xfrm>
              <a:off x="371" y="877"/>
              <a:ext cx="41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其中  </a:t>
              </a:r>
              <a:r>
                <a:rPr lang="zh-CN" altLang="en-US" sz="1400"/>
                <a:t> </a:t>
              </a:r>
              <a:r>
                <a:rPr lang="zh-CN" altLang="en-US" i="1">
                  <a:latin typeface="Times New Roman" panose="02020603050405020304" pitchFamily="18" charset="0"/>
                </a:rPr>
                <a:t>                           </a:t>
              </a:r>
              <a:r>
                <a:rPr lang="zh-CN" altLang="en-US"/>
                <a:t>为圆环的质量</a:t>
              </a:r>
              <a:r>
                <a:rPr lang="en-US" altLang="zh-CN"/>
                <a:t>.   </a:t>
              </a:r>
            </a:p>
          </p:txBody>
        </p:sp>
        <p:graphicFrame>
          <p:nvGraphicFramePr>
            <p:cNvPr id="77853" name="Object 29"/>
            <p:cNvGraphicFramePr>
              <a:graphicFrameLocks noChangeAspect="1"/>
            </p:cNvGraphicFramePr>
            <p:nvPr/>
          </p:nvGraphicFramePr>
          <p:xfrm>
            <a:off x="926" y="894"/>
            <a:ext cx="17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717" name="Equation" r:id="rId25" imgW="2717800" imgH="533400" progId="Equation.DSMT4">
                    <p:embed/>
                  </p:oleObj>
                </mc:Choice>
                <mc:Fallback>
                  <p:oleObj name="Equation" r:id="rId25" imgW="2717800" imgH="5334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894"/>
                          <a:ext cx="171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59" name="Object 35"/>
          <p:cNvGraphicFramePr>
            <a:graphicFrameLocks noGrp="1" noChangeAspect="1"/>
          </p:cNvGraphicFramePr>
          <p:nvPr>
            <p:ph/>
          </p:nvPr>
        </p:nvGraphicFramePr>
        <p:xfrm>
          <a:off x="935038" y="5186363"/>
          <a:ext cx="5981700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718" name="Equation" r:id="rId27" imgW="6057900" imgH="876300" progId="Equation.DSMT4">
                  <p:embed/>
                </p:oleObj>
              </mc:Choice>
              <mc:Fallback>
                <p:oleObj name="Equation" r:id="rId27" imgW="6057900" imgH="876300" progId="Equation.DSMT4">
                  <p:embed/>
                  <p:pic>
                    <p:nvPicPr>
                      <p:cNvPr id="0" name="Picture 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186363"/>
                        <a:ext cx="5981700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169988" y="601663"/>
          <a:ext cx="695166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5" name="Equation" r:id="rId3" imgW="6946900" imgH="889000" progId="Equation.DSMT4">
                  <p:embed/>
                </p:oleObj>
              </mc:Choice>
              <mc:Fallback>
                <p:oleObj name="Equation" r:id="rId3" imgW="6946900" imgH="889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601663"/>
                        <a:ext cx="695166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590550" y="1628775"/>
            <a:ext cx="3765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其中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m </a:t>
            </a:r>
            <a:r>
              <a:rPr lang="zh-CN" altLang="en-US"/>
              <a:t>为圆盘的质量</a:t>
            </a:r>
            <a:r>
              <a:rPr lang="en-US" altLang="zh-CN"/>
              <a:t>.              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598488" y="2346325"/>
            <a:ext cx="822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/>
              <a:t> </a:t>
            </a:r>
            <a:r>
              <a:rPr lang="zh-CN" altLang="en-US"/>
              <a:t>设某球体的密度与各点到球心的距离成正比， 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98488" y="3054350"/>
            <a:ext cx="5724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试求它对于切平面的转动惯量</a:t>
            </a:r>
            <a:r>
              <a:rPr lang="en-US" altLang="zh-CN"/>
              <a:t>.    </a:t>
            </a:r>
          </a:p>
        </p:txBody>
      </p: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585788" y="3827463"/>
            <a:ext cx="8202612" cy="533400"/>
            <a:chOff x="369" y="2842"/>
            <a:chExt cx="5167" cy="336"/>
          </a:xfrm>
        </p:grpSpPr>
        <p:sp>
          <p:nvSpPr>
            <p:cNvPr id="76812" name="Rectangle 12"/>
            <p:cNvSpPr>
              <a:spLocks noChangeArrowheads="1"/>
            </p:cNvSpPr>
            <p:nvPr/>
          </p:nvSpPr>
          <p:spPr bwMode="auto">
            <a:xfrm>
              <a:off x="369" y="2851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设球体由不等式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11" name="Object 11"/>
            <p:cNvGraphicFramePr>
              <a:graphicFrameLocks noChangeAspect="1"/>
            </p:cNvGraphicFramePr>
            <p:nvPr/>
          </p:nvGraphicFramePr>
          <p:xfrm>
            <a:off x="2308" y="2875"/>
            <a:ext cx="156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86" name="Equation" r:id="rId5" imgW="2489200" imgH="469900" progId="Equation.DSMT4">
                    <p:embed/>
                  </p:oleObj>
                </mc:Choice>
                <mc:Fallback>
                  <p:oleObj name="Equation" r:id="rId5" imgW="2489200" imgH="4699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2875"/>
                          <a:ext cx="156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3" name="Rectangle 13"/>
            <p:cNvSpPr>
              <a:spLocks noChangeArrowheads="1"/>
            </p:cNvSpPr>
            <p:nvPr/>
          </p:nvSpPr>
          <p:spPr bwMode="auto">
            <a:xfrm>
              <a:off x="3847" y="2842"/>
              <a:ext cx="16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密度函数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821" name="Group 21"/>
          <p:cNvGrpSpPr>
            <a:grpSpLocks/>
          </p:cNvGrpSpPr>
          <p:nvPr/>
        </p:nvGrpSpPr>
        <p:grpSpPr bwMode="auto">
          <a:xfrm>
            <a:off x="598488" y="4621213"/>
            <a:ext cx="8051800" cy="571500"/>
            <a:chOff x="377" y="3315"/>
            <a:chExt cx="5072" cy="360"/>
          </a:xfrm>
        </p:grpSpPr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77" y="33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14" name="Object 14"/>
            <p:cNvGraphicFramePr>
              <a:graphicFrameLocks noChangeAspect="1"/>
            </p:cNvGraphicFramePr>
            <p:nvPr/>
          </p:nvGraphicFramePr>
          <p:xfrm>
            <a:off x="693" y="3315"/>
            <a:ext cx="146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87" name="Equation" r:id="rId7" imgW="2324100" imgH="571500" progId="Equation.DSMT4">
                    <p:embed/>
                  </p:oleObj>
                </mc:Choice>
                <mc:Fallback>
                  <p:oleObj name="Equation" r:id="rId7" imgW="2324100" imgH="5715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" y="3315"/>
                          <a:ext cx="146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2158" y="3335"/>
              <a:ext cx="3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为比例常数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;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取切平面方程为  </a:t>
              </a:r>
              <a:r>
                <a:rPr lang="zh-CN" altLang="en-US" sz="900"/>
                <a:t> </a:t>
              </a:r>
            </a:p>
          </p:txBody>
        </p:sp>
      </p:grpSp>
      <p:grpSp>
        <p:nvGrpSpPr>
          <p:cNvPr id="76822" name="Group 22"/>
          <p:cNvGrpSpPr>
            <a:grpSpLocks/>
          </p:cNvGrpSpPr>
          <p:nvPr/>
        </p:nvGrpSpPr>
        <p:grpSpPr bwMode="auto">
          <a:xfrm>
            <a:off x="684213" y="5322888"/>
            <a:ext cx="7629525" cy="519112"/>
            <a:chOff x="431" y="382"/>
            <a:chExt cx="4806" cy="327"/>
          </a:xfrm>
        </p:grpSpPr>
        <p:graphicFrame>
          <p:nvGraphicFramePr>
            <p:cNvPr id="76823" name="Object 23"/>
            <p:cNvGraphicFramePr>
              <a:graphicFrameLocks noChangeAspect="1"/>
            </p:cNvGraphicFramePr>
            <p:nvPr/>
          </p:nvGraphicFramePr>
          <p:xfrm>
            <a:off x="431" y="453"/>
            <a:ext cx="61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88" name="Equation" r:id="rId9" imgW="964781" imgH="304668" progId="Equation.DSMT4">
                    <p:embed/>
                  </p:oleObj>
                </mc:Choice>
                <mc:Fallback>
                  <p:oleObj name="Equation" r:id="rId9" imgW="964781" imgH="304668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453"/>
                          <a:ext cx="610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4" name="Rectangle 24"/>
            <p:cNvSpPr>
              <a:spLocks noChangeArrowheads="1"/>
            </p:cNvSpPr>
            <p:nvPr/>
          </p:nvSpPr>
          <p:spPr bwMode="auto">
            <a:xfrm>
              <a:off x="1011" y="382"/>
              <a:ext cx="4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则球体对于此平面</a:t>
              </a:r>
              <a:r>
                <a:rPr lang="zh-CN" altLang="en-US"/>
                <a:t>的转动惯量为        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1162050" y="574675"/>
          <a:ext cx="51530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0" name="Equation" r:id="rId3" imgW="5156200" imgH="800100" progId="Equation.DSMT4">
                  <p:embed/>
                </p:oleObj>
              </mc:Choice>
              <mc:Fallback>
                <p:oleObj name="Equation" r:id="rId3" imgW="5156200" imgH="8001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574675"/>
                        <a:ext cx="5153025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/>
          <p:cNvGraphicFramePr>
            <a:graphicFrameLocks noChangeAspect="1"/>
          </p:cNvGraphicFramePr>
          <p:nvPr/>
        </p:nvGraphicFramePr>
        <p:xfrm>
          <a:off x="1468438" y="1474788"/>
          <a:ext cx="62007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1" name="Equation" r:id="rId5" imgW="6197600" imgH="647700" progId="Equation.DSMT4">
                  <p:embed/>
                </p:oleObj>
              </mc:Choice>
              <mc:Fallback>
                <p:oleObj name="Equation" r:id="rId5" imgW="6197600" imgH="6477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474788"/>
                        <a:ext cx="62007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1354138" y="2420938"/>
          <a:ext cx="6642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2" name="Equation" r:id="rId7" imgW="6642100" imgH="647700" progId="Equation.DSMT4">
                  <p:embed/>
                </p:oleObj>
              </mc:Choice>
              <mc:Fallback>
                <p:oleObj name="Equation" r:id="rId7" imgW="6642100" imgH="6477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2420938"/>
                        <a:ext cx="66421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863600" y="3357563"/>
          <a:ext cx="7480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3" name="Equation" r:id="rId9" imgW="7480300" imgH="647700" progId="Equation.DSMT4">
                  <p:embed/>
                </p:oleObj>
              </mc:Choice>
              <mc:Fallback>
                <p:oleObj name="Equation" r:id="rId9" imgW="7480300" imgH="6477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57563"/>
                        <a:ext cx="74803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3379788" y="4905375"/>
          <a:ext cx="18875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124" name="Equation" r:id="rId11" imgW="1892300" imgH="850900" progId="Equation.DSMT4">
                  <p:embed/>
                </p:oleObj>
              </mc:Choice>
              <mc:Fallback>
                <p:oleObj name="Equation" r:id="rId11" imgW="1892300" imgH="8509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9788" y="4905375"/>
                        <a:ext cx="1887537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Text Box 18"/>
          <p:cNvSpPr txBox="1">
            <a:spLocks noChangeArrowheads="1"/>
          </p:cNvSpPr>
          <p:nvPr/>
        </p:nvSpPr>
        <p:spPr bwMode="auto">
          <a:xfrm>
            <a:off x="595313" y="4257675"/>
            <a:ext cx="3167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经详细计算</a:t>
            </a:r>
            <a:r>
              <a:rPr lang="en-US" altLang="zh-CN"/>
              <a:t>,</a:t>
            </a:r>
            <a:r>
              <a:rPr lang="zh-CN" altLang="en-US"/>
              <a:t>可得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3371850" y="441325"/>
            <a:ext cx="2568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四、引  力   </a:t>
            </a:r>
          </a:p>
        </p:txBody>
      </p:sp>
      <p:grpSp>
        <p:nvGrpSpPr>
          <p:cNvPr id="74774" name="Group 22"/>
          <p:cNvGrpSpPr>
            <a:grpSpLocks/>
          </p:cNvGrpSpPr>
          <p:nvPr/>
        </p:nvGrpSpPr>
        <p:grpSpPr bwMode="auto">
          <a:xfrm>
            <a:off x="582613" y="1146175"/>
            <a:ext cx="8002587" cy="525463"/>
            <a:chOff x="349" y="722"/>
            <a:chExt cx="5041" cy="331"/>
          </a:xfrm>
        </p:grpSpPr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349" y="722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求密度为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4755" name="Object 3"/>
            <p:cNvGraphicFramePr>
              <a:graphicFrameLocks noChangeAspect="1"/>
            </p:cNvGraphicFramePr>
            <p:nvPr/>
          </p:nvGraphicFramePr>
          <p:xfrm>
            <a:off x="1362" y="781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06" name="Equation" r:id="rId3" imgW="1384300" imgH="393700" progId="Equation.DSMT4">
                    <p:embed/>
                  </p:oleObj>
                </mc:Choice>
                <mc:Fallback>
                  <p:oleObj name="Equation" r:id="rId3" imgW="1384300" imgH="3937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781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2241" y="726"/>
              <a:ext cx="31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的立体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对立体外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单位质点</a:t>
              </a:r>
              <a:r>
                <a: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</a:t>
              </a:r>
              <a:r>
                <a:rPr lang="en-US" altLang="zh-CN" sz="900" dirty="0"/>
                <a:t> 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66738" y="1755775"/>
            <a:ext cx="1435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的引力</a:t>
            </a:r>
            <a:r>
              <a:rPr lang="en-US" altLang="zh-CN"/>
              <a:t>.</a:t>
            </a:r>
          </a:p>
        </p:txBody>
      </p:sp>
      <p:grpSp>
        <p:nvGrpSpPr>
          <p:cNvPr id="74775" name="Group 23"/>
          <p:cNvGrpSpPr>
            <a:grpSpLocks/>
          </p:cNvGrpSpPr>
          <p:nvPr/>
        </p:nvGrpSpPr>
        <p:grpSpPr bwMode="auto">
          <a:xfrm>
            <a:off x="611188" y="2403475"/>
            <a:ext cx="8035925" cy="544513"/>
            <a:chOff x="385" y="1514"/>
            <a:chExt cx="5062" cy="343"/>
          </a:xfrm>
        </p:grpSpPr>
        <p:graphicFrame>
          <p:nvGraphicFramePr>
            <p:cNvPr id="74760" name="Object 8"/>
            <p:cNvGraphicFramePr>
              <a:graphicFrameLocks noChangeAspect="1"/>
            </p:cNvGraphicFramePr>
            <p:nvPr/>
          </p:nvGraphicFramePr>
          <p:xfrm>
            <a:off x="1847" y="1560"/>
            <a:ext cx="8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07" name="Equation" r:id="rId5" imgW="1269449" imgH="393529" progId="Equation.DSMT4">
                    <p:embed/>
                  </p:oleObj>
                </mc:Choice>
                <mc:Fallback>
                  <p:oleObj name="Equation" r:id="rId5" imgW="1269449" imgH="393529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" y="1560"/>
                          <a:ext cx="80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9" name="Object 7"/>
            <p:cNvGraphicFramePr>
              <a:graphicFrameLocks noChangeAspect="1"/>
            </p:cNvGraphicFramePr>
            <p:nvPr/>
          </p:nvGraphicFramePr>
          <p:xfrm>
            <a:off x="4295" y="1565"/>
            <a:ext cx="7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08" name="Equation" r:id="rId7" imgW="1129810" imgH="393529" progId="Equation.DSMT4">
                    <p:embed/>
                  </p:oleObj>
                </mc:Choice>
                <mc:Fallback>
                  <p:oleObj name="Equation" r:id="rId7" imgW="1129810" imgH="393529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1565"/>
                          <a:ext cx="7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85" y="1514"/>
              <a:ext cx="15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的坐标为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2644" y="1530"/>
              <a:ext cx="17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中点的坐标用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5014" y="1518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表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4764" name="Rectangle 12"/>
          <p:cNvSpPr>
            <a:spLocks noChangeArrowheads="1"/>
          </p:cNvSpPr>
          <p:nvPr/>
        </p:nvSpPr>
        <p:spPr bwMode="auto">
          <a:xfrm>
            <a:off x="595313" y="3040063"/>
            <a:ext cx="565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示</a:t>
            </a:r>
            <a:r>
              <a:rPr lang="en-US" altLang="zh-CN"/>
              <a:t>,</a:t>
            </a:r>
            <a:r>
              <a:rPr lang="zh-CN" altLang="en-US"/>
              <a:t>现用微元法来求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对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/>
              <a:t>的引力</a:t>
            </a:r>
            <a:r>
              <a:rPr lang="en-US" altLang="zh-CN"/>
              <a:t>.</a:t>
            </a: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611188" y="3652838"/>
            <a:ext cx="7878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</a:rPr>
              <a:t>V </a:t>
            </a:r>
            <a:r>
              <a:rPr lang="zh-CN" altLang="en-US"/>
              <a:t>中质量微元对</a:t>
            </a:r>
            <a:r>
              <a:rPr lang="zh-CN" altLang="en-US" sz="12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/>
              <a:t>的引力在坐标轴上的投影为   </a:t>
            </a:r>
          </a:p>
        </p:txBody>
      </p:sp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1670050" y="4292600"/>
          <a:ext cx="6197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09" name="Equation" r:id="rId9" imgW="6197600" imgH="812800" progId="Equation.DSMT4">
                  <p:embed/>
                </p:oleObj>
              </mc:Choice>
              <mc:Fallback>
                <p:oleObj name="Equation" r:id="rId9" imgW="6197600" imgH="8128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292600"/>
                        <a:ext cx="6197600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0"/>
          <p:cNvGraphicFramePr>
            <a:graphicFrameLocks noGrp="1" noChangeAspect="1"/>
          </p:cNvGraphicFramePr>
          <p:nvPr>
            <p:ph/>
          </p:nvPr>
        </p:nvGraphicFramePr>
        <p:xfrm>
          <a:off x="3194050" y="5222875"/>
          <a:ext cx="27559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0" name="Equation" r:id="rId11" imgW="2908300" imgH="812800" progId="Equation.DSMT4">
                  <p:embed/>
                </p:oleObj>
              </mc:Choice>
              <mc:Fallback>
                <p:oleObj name="Equation" r:id="rId11" imgW="2908300" imgH="812800" progId="Equation.DSMT4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5222875"/>
                        <a:ext cx="27559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2098675" y="1160463"/>
          <a:ext cx="4965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4" name="Equation" r:id="rId3" imgW="4965700" imgH="571500" progId="Equation.DSMT4">
                  <p:embed/>
                </p:oleObj>
              </mc:Choice>
              <mc:Fallback>
                <p:oleObj name="Equation" r:id="rId3" imgW="4965700" imgH="5715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1160463"/>
                        <a:ext cx="49657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576263" y="1916113"/>
            <a:ext cx="7881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力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在三个坐标轴上的投影</a:t>
            </a:r>
            <a:r>
              <a:rPr lang="zh-CN" altLang="en-US"/>
              <a:t>分别为        </a:t>
            </a:r>
          </a:p>
        </p:txBody>
      </p:sp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2824163" y="2565400"/>
          <a:ext cx="31908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5" name="Equation" r:id="rId5" imgW="3187700" imgH="952500" progId="Equation.DSMT4">
                  <p:embed/>
                </p:oleObj>
              </mc:Choice>
              <mc:Fallback>
                <p:oleObj name="Equation" r:id="rId5" imgW="3187700" imgH="9525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2565400"/>
                        <a:ext cx="31908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817813" y="3573463"/>
          <a:ext cx="3184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6" name="Equation" r:id="rId7" imgW="3187700" imgH="952500" progId="Equation.DSMT4">
                  <p:embed/>
                </p:oleObj>
              </mc:Choice>
              <mc:Fallback>
                <p:oleObj name="Equation" r:id="rId7" imgW="3187700" imgH="952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573463"/>
                        <a:ext cx="31845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2830513" y="4652963"/>
          <a:ext cx="309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7" name="Equation" r:id="rId9" imgW="3098800" imgH="952500" progId="Equation.DSMT4">
                  <p:embed/>
                </p:oleObj>
              </mc:Choice>
              <mc:Fallback>
                <p:oleObj name="Equation" r:id="rId9" imgW="3098800" imgH="952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652963"/>
                        <a:ext cx="3098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48" name="Group 20"/>
          <p:cNvGrpSpPr>
            <a:grpSpLocks/>
          </p:cNvGrpSpPr>
          <p:nvPr/>
        </p:nvGrpSpPr>
        <p:grpSpPr bwMode="auto">
          <a:xfrm>
            <a:off x="598488" y="476250"/>
            <a:ext cx="5908675" cy="519113"/>
            <a:chOff x="377" y="300"/>
            <a:chExt cx="3722" cy="327"/>
          </a:xfrm>
        </p:grpSpPr>
        <p:graphicFrame>
          <p:nvGraphicFramePr>
            <p:cNvPr id="73732" name="Object 4"/>
            <p:cNvGraphicFramePr>
              <a:graphicFrameLocks noChangeAspect="1"/>
            </p:cNvGraphicFramePr>
            <p:nvPr/>
          </p:nvGraphicFramePr>
          <p:xfrm>
            <a:off x="2381" y="341"/>
            <a:ext cx="17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78" name="Equation" r:id="rId11" imgW="2730500" imgH="444500" progId="Equation.DSMT4">
                    <p:embed/>
                  </p:oleObj>
                </mc:Choice>
                <mc:Fallback>
                  <p:oleObj name="Equation" r:id="rId11" imgW="2730500" imgH="4445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41"/>
                          <a:ext cx="17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6" name="Rectangle 18"/>
            <p:cNvSpPr>
              <a:spLocks noChangeArrowheads="1"/>
            </p:cNvSpPr>
            <p:nvPr/>
          </p:nvSpPr>
          <p:spPr bwMode="auto">
            <a:xfrm>
              <a:off x="377" y="300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其中</a:t>
              </a:r>
              <a:r>
                <a:rPr lang="zh-CN" altLang="en-US" sz="12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k </a:t>
              </a:r>
              <a:r>
                <a:rPr lang="zh-CN" altLang="en-US"/>
                <a:t>为引力系数，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26" name="Group 22"/>
          <p:cNvGrpSpPr>
            <a:grpSpLocks/>
          </p:cNvGrpSpPr>
          <p:nvPr/>
        </p:nvGrpSpPr>
        <p:grpSpPr bwMode="auto">
          <a:xfrm>
            <a:off x="595313" y="1773238"/>
            <a:ext cx="8035925" cy="531812"/>
            <a:chOff x="375" y="1117"/>
            <a:chExt cx="5062" cy="335"/>
          </a:xfrm>
        </p:grpSpPr>
        <p:sp>
          <p:nvSpPr>
            <p:cNvPr id="72707" name="Rectangle 3"/>
            <p:cNvSpPr>
              <a:spLocks noChangeArrowheads="1"/>
            </p:cNvSpPr>
            <p:nvPr/>
          </p:nvSpPr>
          <p:spPr bwMode="auto">
            <a:xfrm>
              <a:off x="375" y="1117"/>
              <a:ext cx="3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设球体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具有均匀的密度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06" name="Object 2"/>
            <p:cNvGraphicFramePr>
              <a:graphicFrameLocks noChangeAspect="1"/>
            </p:cNvGraphicFramePr>
            <p:nvPr/>
          </p:nvGraphicFramePr>
          <p:xfrm>
            <a:off x="3422" y="1196"/>
            <a:ext cx="22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86" name="Equation" r:id="rId3" imgW="368140" imgH="304668" progId="Equation.DSMT4">
                    <p:embed/>
                  </p:oleObj>
                </mc:Choice>
                <mc:Fallback>
                  <p:oleObj name="Equation" r:id="rId3" imgW="368140" imgH="304668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1196"/>
                          <a:ext cx="229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8" name="Rectangle 4"/>
            <p:cNvSpPr>
              <a:spLocks noChangeArrowheads="1"/>
            </p:cNvSpPr>
            <p:nvPr/>
          </p:nvSpPr>
          <p:spPr bwMode="auto">
            <a:xfrm>
              <a:off x="3674" y="1125"/>
              <a:ext cx="17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试求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对球外一 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573088" y="2411413"/>
            <a:ext cx="475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</a:rPr>
              <a:t>点</a:t>
            </a:r>
            <a:r>
              <a:rPr lang="zh-CN" altLang="en-US" sz="1400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/>
              <a:t>的引力</a:t>
            </a:r>
            <a:r>
              <a:rPr lang="zh-CN" altLang="en-US" sz="1400"/>
              <a:t>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引力系数为</a:t>
            </a:r>
            <a:r>
              <a:rPr lang="zh-CN" altLang="en-US" sz="1400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k 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/>
              <a:t>.          </a:t>
            </a:r>
          </a:p>
        </p:txBody>
      </p:sp>
      <p:grpSp>
        <p:nvGrpSpPr>
          <p:cNvPr id="72728" name="Group 24"/>
          <p:cNvGrpSpPr>
            <a:grpSpLocks/>
          </p:cNvGrpSpPr>
          <p:nvPr/>
        </p:nvGrpSpPr>
        <p:grpSpPr bwMode="auto">
          <a:xfrm>
            <a:off x="674688" y="3752850"/>
            <a:ext cx="7326312" cy="601663"/>
            <a:chOff x="425" y="2364"/>
            <a:chExt cx="4615" cy="379"/>
          </a:xfrm>
        </p:grpSpPr>
        <p:graphicFrame>
          <p:nvGraphicFramePr>
            <p:cNvPr id="72713" name="Object 9"/>
            <p:cNvGraphicFramePr>
              <a:graphicFrameLocks noChangeAspect="1"/>
            </p:cNvGraphicFramePr>
            <p:nvPr/>
          </p:nvGraphicFramePr>
          <p:xfrm>
            <a:off x="425" y="2425"/>
            <a:ext cx="141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87" name="Equation" r:id="rId5" imgW="2235200" imgH="368300" progId="Equation.DSMT4">
                    <p:embed/>
                  </p:oleObj>
                </mc:Choice>
                <mc:Fallback>
                  <p:oleObj name="Equation" r:id="rId5" imgW="2235200" imgH="3683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2425"/>
                          <a:ext cx="141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1823" y="236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显然有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15" name="Object 11"/>
            <p:cNvGraphicFramePr>
              <a:graphicFrameLocks noChangeAspect="1"/>
            </p:cNvGraphicFramePr>
            <p:nvPr/>
          </p:nvGraphicFramePr>
          <p:xfrm>
            <a:off x="2608" y="2431"/>
            <a:ext cx="24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88" name="Equation" r:id="rId7" imgW="3860800" imgH="495300" progId="Equation.DSMT4">
                    <p:embed/>
                  </p:oleObj>
                </mc:Choice>
                <mc:Fallback>
                  <p:oleObj name="Equation" r:id="rId7" imgW="3860800" imgH="4953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431"/>
                          <a:ext cx="243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7" name="Object 13"/>
          <p:cNvGraphicFramePr>
            <a:graphicFrameLocks noChangeAspect="1"/>
          </p:cNvGraphicFramePr>
          <p:nvPr/>
        </p:nvGraphicFramePr>
        <p:xfrm>
          <a:off x="1673225" y="5068888"/>
          <a:ext cx="5851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9" name="Equation" r:id="rId9" imgW="5854700" imgH="952500" progId="Equation.DSMT4">
                  <p:embed/>
                </p:oleObj>
              </mc:Choice>
              <mc:Fallback>
                <p:oleObj name="Equation" r:id="rId9" imgW="5854700" imgH="9525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5068888"/>
                        <a:ext cx="58515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7" name="Group 23"/>
          <p:cNvGrpSpPr>
            <a:grpSpLocks/>
          </p:cNvGrpSpPr>
          <p:nvPr/>
        </p:nvGrpSpPr>
        <p:grpSpPr bwMode="auto">
          <a:xfrm>
            <a:off x="585788" y="3097213"/>
            <a:ext cx="8229600" cy="527050"/>
            <a:chOff x="369" y="1951"/>
            <a:chExt cx="5184" cy="332"/>
          </a:xfrm>
        </p:grpSpPr>
        <p:sp>
          <p:nvSpPr>
            <p:cNvPr id="72711" name="Rectangle 7"/>
            <p:cNvSpPr>
              <a:spLocks noChangeArrowheads="1"/>
            </p:cNvSpPr>
            <p:nvPr/>
          </p:nvSpPr>
          <p:spPr bwMode="auto">
            <a:xfrm>
              <a:off x="369" y="1956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设球体为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2710" name="Object 6"/>
            <p:cNvGraphicFramePr>
              <a:graphicFrameLocks noChangeAspect="1"/>
            </p:cNvGraphicFramePr>
            <p:nvPr/>
          </p:nvGraphicFramePr>
          <p:xfrm>
            <a:off x="1649" y="1984"/>
            <a:ext cx="163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90" name="Equation" r:id="rId11" imgW="2603500" imgH="469900" progId="Equation.DSMT4">
                    <p:embed/>
                  </p:oleObj>
                </mc:Choice>
                <mc:Fallback>
                  <p:oleObj name="Equation" r:id="rId11" imgW="2603500" imgH="4699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9" y="1984"/>
                          <a:ext cx="163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3" name="Rectangle 19"/>
            <p:cNvSpPr>
              <a:spLocks noChangeArrowheads="1"/>
            </p:cNvSpPr>
            <p:nvPr/>
          </p:nvSpPr>
          <p:spPr bwMode="auto">
            <a:xfrm>
              <a:off x="3263" y="1951"/>
              <a:ext cx="2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球外一点</a:t>
              </a:r>
              <a:r>
                <a:rPr lang="zh-CN" altLang="en-US" sz="1400"/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A </a:t>
              </a:r>
              <a:r>
                <a:rPr lang="zh-CN" altLang="en-US"/>
                <a:t>的坐标为 </a:t>
              </a:r>
            </a:p>
          </p:txBody>
        </p:sp>
      </p:grp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582613" y="512763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                  </a:t>
            </a:r>
            <a:endParaRPr lang="zh-CN" altLang="en-US" sz="2400" b="0">
              <a:latin typeface="Times New Roman" panose="02020603050405020304" pitchFamily="18" charset="0"/>
            </a:endParaRPr>
          </a:p>
        </p:txBody>
      </p:sp>
      <p:graphicFrame>
        <p:nvGraphicFramePr>
          <p:cNvPr id="72725" name="Object 21"/>
          <p:cNvGraphicFramePr>
            <a:graphicFrameLocks noChangeAspect="1"/>
          </p:cNvGraphicFramePr>
          <p:nvPr/>
        </p:nvGraphicFramePr>
        <p:xfrm>
          <a:off x="2970213" y="1196975"/>
          <a:ext cx="3114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1" name="Equation" r:id="rId13" imgW="3111500" imgH="482600" progId="Equation.DSMT4">
                  <p:embed/>
                </p:oleObj>
              </mc:Choice>
              <mc:Fallback>
                <p:oleObj name="Equation" r:id="rId13" imgW="3111500" imgH="4826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196975"/>
                        <a:ext cx="31146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9" name="Object 25"/>
          <p:cNvGraphicFramePr>
            <a:graphicFrameLocks noGrp="1" noChangeAspect="1"/>
          </p:cNvGraphicFramePr>
          <p:nvPr>
            <p:ph/>
          </p:nvPr>
        </p:nvGraphicFramePr>
        <p:xfrm>
          <a:off x="676275" y="4502150"/>
          <a:ext cx="191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2" name="Equation" r:id="rId15" imgW="1917700" imgH="381000" progId="Equation.DSMT4">
                  <p:embed/>
                </p:oleObj>
              </mc:Choice>
              <mc:Fallback>
                <p:oleObj name="Equation" r:id="rId15" imgW="1917700" imgH="381000" progId="Equation.DSMT4">
                  <p:embed/>
                  <p:pic>
                    <p:nvPicPr>
                      <p:cNvPr id="0" name="Picture 4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502150"/>
                        <a:ext cx="191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725488" y="3273425"/>
          <a:ext cx="75485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9" name="Equation" r:id="rId3" imgW="7734300" imgH="977900" progId="Equation.DSMT4">
                  <p:embed/>
                </p:oleObj>
              </mc:Choice>
              <mc:Fallback>
                <p:oleObj name="Equation" r:id="rId3" imgW="7734300" imgH="9779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3273425"/>
                        <a:ext cx="7548562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1168400" y="4508500"/>
          <a:ext cx="72580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0" name="Equation" r:id="rId5" imgW="7467600" imgH="1092200" progId="Equation.DSMT4">
                  <p:embed/>
                </p:oleObj>
              </mc:Choice>
              <mc:Fallback>
                <p:oleObj name="Equation" r:id="rId5" imgW="7467600" imgH="1092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508500"/>
                        <a:ext cx="725805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8"/>
          <p:cNvGraphicFramePr>
            <a:graphicFrameLocks noChangeAspect="1"/>
          </p:cNvGraphicFramePr>
          <p:nvPr/>
        </p:nvGraphicFramePr>
        <p:xfrm>
          <a:off x="1630363" y="531813"/>
          <a:ext cx="58578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1" name="Equation" r:id="rId7" imgW="5854700" imgH="952500" progId="Equation.DSMT4">
                  <p:embed/>
                </p:oleObj>
              </mc:Choice>
              <mc:Fallback>
                <p:oleObj name="Equation" r:id="rId7" imgW="5854700" imgH="9525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31813"/>
                        <a:ext cx="58578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539750" y="1628775"/>
            <a:ext cx="5508625" cy="638175"/>
            <a:chOff x="340" y="1026"/>
            <a:chExt cx="3470" cy="402"/>
          </a:xfrm>
        </p:grpSpPr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340" y="102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690" name="Object 10"/>
            <p:cNvGraphicFramePr>
              <a:graphicFrameLocks noChangeAspect="1"/>
            </p:cNvGraphicFramePr>
            <p:nvPr/>
          </p:nvGraphicFramePr>
          <p:xfrm>
            <a:off x="898" y="1063"/>
            <a:ext cx="291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2" name="Equation" r:id="rId9" imgW="4622800" imgH="584200" progId="Equation.DSMT4">
                    <p:embed/>
                  </p:oleObj>
                </mc:Choice>
                <mc:Fallback>
                  <p:oleObj name="Equation" r:id="rId9" imgW="4622800" imgH="5842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1063"/>
                          <a:ext cx="2912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92" name="Object 12"/>
          <p:cNvGraphicFramePr>
            <a:graphicFrameLocks noGrp="1" noChangeAspect="1"/>
          </p:cNvGraphicFramePr>
          <p:nvPr>
            <p:ph/>
          </p:nvPr>
        </p:nvGraphicFramePr>
        <p:xfrm>
          <a:off x="665163" y="2560638"/>
          <a:ext cx="41259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23" name="Equation" r:id="rId11" imgW="4127500" imgH="406400" progId="Equation.DSMT4">
                  <p:embed/>
                </p:oleObj>
              </mc:Choice>
              <mc:Fallback>
                <p:oleObj name="Equation" r:id="rId11" imgW="4127500" imgH="406400" progId="Equation.DSMT4">
                  <p:embed/>
                  <p:pic>
                    <p:nvPicPr>
                      <p:cNvPr id="0" name="Picture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560638"/>
                        <a:ext cx="41259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98" name="Group 34"/>
          <p:cNvGrpSpPr>
            <a:grpSpLocks/>
          </p:cNvGrpSpPr>
          <p:nvPr/>
        </p:nvGrpSpPr>
        <p:grpSpPr bwMode="auto">
          <a:xfrm>
            <a:off x="585788" y="955675"/>
            <a:ext cx="8032750" cy="974725"/>
            <a:chOff x="369" y="602"/>
            <a:chExt cx="5060" cy="614"/>
          </a:xfrm>
        </p:grpSpPr>
        <p:graphicFrame>
          <p:nvGraphicFramePr>
            <p:cNvPr id="62469" name="Object 5"/>
            <p:cNvGraphicFramePr>
              <a:graphicFrameLocks noChangeAspect="1"/>
            </p:cNvGraphicFramePr>
            <p:nvPr/>
          </p:nvGraphicFramePr>
          <p:xfrm>
            <a:off x="3092" y="602"/>
            <a:ext cx="622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2" name="Equation" r:id="rId3" imgW="990600" imgH="977900" progId="Equation.DSMT4">
                    <p:embed/>
                  </p:oleObj>
                </mc:Choice>
                <mc:Fallback>
                  <p:oleObj name="Equation" r:id="rId3" imgW="990600" imgH="9779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2" y="602"/>
                          <a:ext cx="622" cy="6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0" name="Object 6"/>
            <p:cNvGraphicFramePr>
              <a:graphicFrameLocks noChangeAspect="1"/>
            </p:cNvGraphicFramePr>
            <p:nvPr/>
          </p:nvGraphicFramePr>
          <p:xfrm>
            <a:off x="1010" y="776"/>
            <a:ext cx="7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3" name="Equation" r:id="rId5" imgW="1167893" imgH="495085" progId="Equation.DSMT4">
                    <p:embed/>
                  </p:oleObj>
                </mc:Choice>
                <mc:Fallback>
                  <p:oleObj name="Equation" r:id="rId5" imgW="1167893" imgH="495085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776"/>
                          <a:ext cx="73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369" y="761"/>
              <a:ext cx="7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1753" y="762"/>
              <a:ext cx="14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定义和式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3677" y="762"/>
              <a:ext cx="1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的极限</a:t>
              </a:r>
              <a:r>
                <a:rPr lang="zh-CN" altLang="en-US" sz="12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若存在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593725" y="2636838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现在按照上述曲面面积的概念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来建立曲面面积的 </a:t>
            </a:r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588963" y="3308350"/>
            <a:ext cx="218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计算公式</a:t>
            </a:r>
            <a:r>
              <a:rPr lang="en-US" altLang="zh-CN"/>
              <a:t>.          </a:t>
            </a:r>
          </a:p>
        </p:txBody>
      </p:sp>
      <p:grpSp>
        <p:nvGrpSpPr>
          <p:cNvPr id="62500" name="Group 36"/>
          <p:cNvGrpSpPr>
            <a:grpSpLocks/>
          </p:cNvGrpSpPr>
          <p:nvPr/>
        </p:nvGrpSpPr>
        <p:grpSpPr bwMode="auto">
          <a:xfrm>
            <a:off x="576263" y="4005263"/>
            <a:ext cx="8175625" cy="554037"/>
            <a:chOff x="363" y="2539"/>
            <a:chExt cx="5150" cy="349"/>
          </a:xfrm>
        </p:grpSpPr>
        <p:graphicFrame>
          <p:nvGraphicFramePr>
            <p:cNvPr id="62478" name="Object 14"/>
            <p:cNvGraphicFramePr>
              <a:graphicFrameLocks noChangeAspect="1"/>
            </p:cNvGraphicFramePr>
            <p:nvPr/>
          </p:nvGraphicFramePr>
          <p:xfrm>
            <a:off x="1793" y="2605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4" name="Equation" r:id="rId7" imgW="355446" imgH="431613" progId="Equation.DSMT4">
                    <p:embed/>
                  </p:oleObj>
                </mc:Choice>
                <mc:Fallback>
                  <p:oleObj name="Equation" r:id="rId7" imgW="355446" imgH="431613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2605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3999" y="2585"/>
            <a:ext cx="2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5" name="Equation" r:id="rId9" imgW="317225" imgH="431425" progId="Equation.DSMT4">
                    <p:embed/>
                  </p:oleObj>
                </mc:Choice>
                <mc:Fallback>
                  <p:oleObj name="Equation" r:id="rId9" imgW="317225" imgH="431425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" y="2585"/>
                          <a:ext cx="2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363" y="2539"/>
              <a:ext cx="1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为此首先计算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2007" y="2561"/>
              <a:ext cx="2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由于切平面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4160" y="2555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的法向量就</a:t>
              </a:r>
              <a:r>
                <a:rPr lang="zh-CN" altLang="en-US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zh-CN" altLang="en-US" sz="2400" b="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11" name="Group 47"/>
          <p:cNvGrpSpPr>
            <a:grpSpLocks/>
          </p:cNvGrpSpPr>
          <p:nvPr/>
        </p:nvGrpSpPr>
        <p:grpSpPr bwMode="auto">
          <a:xfrm>
            <a:off x="585788" y="4738688"/>
            <a:ext cx="8080375" cy="527050"/>
            <a:chOff x="369" y="2985"/>
            <a:chExt cx="5090" cy="332"/>
          </a:xfrm>
        </p:grpSpPr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369" y="2985"/>
              <a:ext cx="1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是曲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面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在点</a:t>
              </a:r>
            </a:p>
          </p:txBody>
        </p:sp>
        <p:graphicFrame>
          <p:nvGraphicFramePr>
            <p:cNvPr id="62482" name="Object 18"/>
            <p:cNvGraphicFramePr>
              <a:graphicFrameLocks noChangeAspect="1"/>
            </p:cNvGraphicFramePr>
            <p:nvPr/>
          </p:nvGraphicFramePr>
          <p:xfrm>
            <a:off x="1793" y="3034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6" name="Equation" r:id="rId11" imgW="1854200" imgH="431800" progId="Equation.DSMT4">
                    <p:embed/>
                  </p:oleObj>
                </mc:Choice>
                <mc:Fallback>
                  <p:oleObj name="Equation" r:id="rId11" imgW="18542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3034"/>
                          <a:ext cx="11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2939" y="2990"/>
              <a:ext cx="2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处的法向量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记它与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9" name="Group 35"/>
          <p:cNvGrpSpPr>
            <a:grpSpLocks/>
          </p:cNvGrpSpPr>
          <p:nvPr/>
        </p:nvGrpSpPr>
        <p:grpSpPr bwMode="auto">
          <a:xfrm>
            <a:off x="601663" y="1905000"/>
            <a:ext cx="5340350" cy="519113"/>
            <a:chOff x="373" y="1200"/>
            <a:chExt cx="3364" cy="327"/>
          </a:xfrm>
        </p:grpSpPr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373" y="1200"/>
              <a:ext cx="3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作为</a:t>
              </a:r>
              <a:r>
                <a:rPr lang="zh-CN" altLang="en-US" i="1"/>
                <a:t>  </a:t>
              </a:r>
              <a:r>
                <a:rPr lang="zh-CN" altLang="en-US"/>
                <a:t>的面积</a:t>
              </a:r>
              <a:r>
                <a:rPr lang="en-US" altLang="zh-CN"/>
                <a:t>.                </a:t>
              </a:r>
            </a:p>
          </p:txBody>
        </p:sp>
        <p:graphicFrame>
          <p:nvGraphicFramePr>
            <p:cNvPr id="62488" name="Object 24"/>
            <p:cNvGraphicFramePr>
              <a:graphicFrameLocks noChangeAspect="1"/>
            </p:cNvGraphicFramePr>
            <p:nvPr/>
          </p:nvGraphicFramePr>
          <p:xfrm>
            <a:off x="913" y="1303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7" name="Equation" r:id="rId13" imgW="279279" imgH="317362" progId="Equation.DSMT4">
                    <p:embed/>
                  </p:oleObj>
                </mc:Choice>
                <mc:Fallback>
                  <p:oleObj name="Equation" r:id="rId13" imgW="279279" imgH="317362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" y="1303"/>
                          <a:ext cx="176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96" name="Group 32"/>
          <p:cNvGrpSpPr>
            <a:grpSpLocks/>
          </p:cNvGrpSpPr>
          <p:nvPr/>
        </p:nvGrpSpPr>
        <p:grpSpPr bwMode="auto">
          <a:xfrm>
            <a:off x="606425" y="512763"/>
            <a:ext cx="4895850" cy="569912"/>
            <a:chOff x="382" y="323"/>
            <a:chExt cx="3084" cy="359"/>
          </a:xfrm>
        </p:grpSpPr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1723" y="334"/>
              <a:ext cx="1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的面积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          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91" name="Object 27"/>
            <p:cNvGraphicFramePr>
              <a:graphicFrameLocks noChangeAspect="1"/>
            </p:cNvGraphicFramePr>
            <p:nvPr/>
          </p:nvGraphicFramePr>
          <p:xfrm>
            <a:off x="918" y="381"/>
            <a:ext cx="816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8" name="Equation" r:id="rId15" imgW="1295400" imgH="482600" progId="Equation.DSMT4">
                    <p:embed/>
                  </p:oleObj>
                </mc:Choice>
                <mc:Fallback>
                  <p:oleObj name="Equation" r:id="rId15" imgW="1295400" imgH="4826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81"/>
                          <a:ext cx="816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93" name="Rectangle 29"/>
            <p:cNvSpPr>
              <a:spLocks noChangeArrowheads="1"/>
            </p:cNvSpPr>
            <p:nvPr/>
          </p:nvSpPr>
          <p:spPr bwMode="auto">
            <a:xfrm>
              <a:off x="382" y="323"/>
              <a:ext cx="7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表示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10" name="Group 46"/>
          <p:cNvGrpSpPr>
            <a:grpSpLocks/>
          </p:cNvGrpSpPr>
          <p:nvPr/>
        </p:nvGrpSpPr>
        <p:grpSpPr bwMode="auto">
          <a:xfrm>
            <a:off x="617538" y="5402263"/>
            <a:ext cx="3217862" cy="547687"/>
            <a:chOff x="248" y="3403"/>
            <a:chExt cx="2027" cy="345"/>
          </a:xfrm>
        </p:grpSpPr>
        <p:sp>
          <p:nvSpPr>
            <p:cNvPr id="62502" name="Rectangle 38"/>
            <p:cNvSpPr>
              <a:spLocks noChangeArrowheads="1"/>
            </p:cNvSpPr>
            <p:nvPr/>
          </p:nvSpPr>
          <p:spPr bwMode="auto">
            <a:xfrm>
              <a:off x="248" y="3403"/>
              <a:ext cx="14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轴</a:t>
              </a:r>
              <a:r>
                <a:rPr lang="zh-CN" altLang="en-US"/>
                <a:t>的夹角为  </a:t>
              </a:r>
            </a:p>
          </p:txBody>
        </p:sp>
        <p:graphicFrame>
          <p:nvGraphicFramePr>
            <p:cNvPr id="62505" name="Object 41"/>
            <p:cNvGraphicFramePr>
              <a:graphicFrameLocks noChangeAspect="1"/>
            </p:cNvGraphicFramePr>
            <p:nvPr/>
          </p:nvGraphicFramePr>
          <p:xfrm>
            <a:off x="1497" y="3437"/>
            <a:ext cx="2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039" name="Equation" r:id="rId17" imgW="431613" imgH="431613" progId="Equation.DSMT4">
                    <p:embed/>
                  </p:oleObj>
                </mc:Choice>
                <mc:Fallback>
                  <p:oleObj name="Equation" r:id="rId17" imgW="431613" imgH="431613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3437"/>
                          <a:ext cx="2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6" name="Rectangle 42"/>
            <p:cNvSpPr>
              <a:spLocks noChangeArrowheads="1"/>
            </p:cNvSpPr>
            <p:nvPr/>
          </p:nvSpPr>
          <p:spPr bwMode="auto">
            <a:xfrm>
              <a:off x="1767" y="3421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68891"/>
              </p:ext>
            </p:extLst>
          </p:nvPr>
        </p:nvGraphicFramePr>
        <p:xfrm>
          <a:off x="1007604" y="296652"/>
          <a:ext cx="72437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8" name="Equation" r:id="rId3" imgW="7239000" imgH="1079500" progId="Equation.DSMT4">
                  <p:embed/>
                </p:oleObj>
              </mc:Choice>
              <mc:Fallback>
                <p:oleObj name="Equation" r:id="rId3" imgW="7239000" imgH="10795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296652"/>
                        <a:ext cx="7243762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420751"/>
              </p:ext>
            </p:extLst>
          </p:nvPr>
        </p:nvGraphicFramePr>
        <p:xfrm>
          <a:off x="683568" y="1628800"/>
          <a:ext cx="5915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9" name="Equation" r:id="rId5" imgW="5918200" imgH="444500" progId="Equation.DSMT4">
                  <p:embed/>
                </p:oleObj>
              </mc:Choice>
              <mc:Fallback>
                <p:oleObj name="Equation" r:id="rId5" imgW="5918200" imgH="4445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628800"/>
                        <a:ext cx="59150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841256"/>
              </p:ext>
            </p:extLst>
          </p:nvPr>
        </p:nvGraphicFramePr>
        <p:xfrm>
          <a:off x="1259632" y="2276872"/>
          <a:ext cx="673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0" name="Equation" r:id="rId7" imgW="6731000" imgH="939800" progId="Equation.DSMT4">
                  <p:embed/>
                </p:oleObj>
              </mc:Choice>
              <mc:Fallback>
                <p:oleObj name="Equation" r:id="rId7" imgW="6731000" imgH="939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276872"/>
                        <a:ext cx="6731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980530"/>
              </p:ext>
            </p:extLst>
          </p:nvPr>
        </p:nvGraphicFramePr>
        <p:xfrm>
          <a:off x="1331640" y="3392996"/>
          <a:ext cx="61817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1" name="Equation" r:id="rId9" imgW="6184900" imgH="977900" progId="Equation.DSMT4">
                  <p:embed/>
                </p:oleObj>
              </mc:Choice>
              <mc:Fallback>
                <p:oleObj name="Equation" r:id="rId9" imgW="6184900" imgH="9779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392996"/>
                        <a:ext cx="618172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0" name="Group 22"/>
          <p:cNvGrpSpPr>
            <a:grpSpLocks/>
          </p:cNvGrpSpPr>
          <p:nvPr/>
        </p:nvGrpSpPr>
        <p:grpSpPr bwMode="auto">
          <a:xfrm>
            <a:off x="539552" y="4437112"/>
            <a:ext cx="8048625" cy="684213"/>
            <a:chOff x="358" y="3362"/>
            <a:chExt cx="5070" cy="431"/>
          </a:xfrm>
        </p:grpSpPr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358" y="3427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是连续函数 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508" name="Object 20"/>
            <p:cNvGraphicFramePr>
              <a:graphicFrameLocks noChangeAspect="1"/>
            </p:cNvGraphicFramePr>
            <p:nvPr/>
          </p:nvGraphicFramePr>
          <p:xfrm>
            <a:off x="1565" y="3391"/>
            <a:ext cx="2256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12" name="Equation" r:id="rId11" imgW="3581400" imgH="635000" progId="Equation.DSMT4">
                    <p:embed/>
                  </p:oleObj>
                </mc:Choice>
                <mc:Fallback>
                  <p:oleObj name="Equation" r:id="rId11" imgW="3581400" imgH="6350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391"/>
                          <a:ext cx="2256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9" name="Rectangle 21"/>
            <p:cNvSpPr>
              <a:spLocks noChangeArrowheads="1"/>
            </p:cNvSpPr>
            <p:nvPr/>
          </p:nvSpPr>
          <p:spPr bwMode="auto">
            <a:xfrm>
              <a:off x="3905" y="3362"/>
              <a:ext cx="15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在有界闭域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en-US" altLang="zh-CN" sz="900" dirty="0"/>
                <a:t> 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25"/>
          <p:cNvGrpSpPr>
            <a:grpSpLocks/>
          </p:cNvGrpSpPr>
          <p:nvPr/>
        </p:nvGrpSpPr>
        <p:grpSpPr bwMode="auto">
          <a:xfrm>
            <a:off x="503548" y="5337212"/>
            <a:ext cx="7794625" cy="538163"/>
            <a:chOff x="431" y="1283"/>
            <a:chExt cx="4910" cy="339"/>
          </a:xfrm>
        </p:grpSpPr>
        <p:graphicFrame>
          <p:nvGraphicFramePr>
            <p:cNvPr id="12" name="Object 3"/>
            <p:cNvGraphicFramePr>
              <a:graphicFrameLocks noChangeAspect="1"/>
            </p:cNvGraphicFramePr>
            <p:nvPr/>
          </p:nvGraphicFramePr>
          <p:xfrm>
            <a:off x="2449" y="1310"/>
            <a:ext cx="73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13" name="Equation" r:id="rId13" imgW="1167893" imgH="495085" progId="Equation.DSMT4">
                    <p:embed/>
                  </p:oleObj>
                </mc:Choice>
                <mc:Fallback>
                  <p:oleObj name="Equation" r:id="rId13" imgW="1167893" imgH="4950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1310"/>
                          <a:ext cx="73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2"/>
            <p:cNvGraphicFramePr>
              <a:graphicFrameLocks noChangeAspect="1"/>
            </p:cNvGraphicFramePr>
            <p:nvPr/>
          </p:nvGraphicFramePr>
          <p:xfrm>
            <a:off x="4957" y="1350"/>
            <a:ext cx="38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14" name="Equation" r:id="rId15" imgW="609336" imgH="393529" progId="Equation.DSMT4">
                    <p:embed/>
                  </p:oleObj>
                </mc:Choice>
                <mc:Fallback>
                  <p:oleObj name="Equation" r:id="rId15" imgW="609336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7" y="1350"/>
                          <a:ext cx="384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431" y="1289"/>
              <a:ext cx="26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上的积分和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于是当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174" y="1283"/>
              <a:ext cx="1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上式左边趋于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647564" y="548680"/>
            <a:ext cx="8093075" cy="847725"/>
            <a:chOff x="361" y="1796"/>
            <a:chExt cx="5098" cy="534"/>
          </a:xfrm>
        </p:grpSpPr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361" y="1865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而右边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趋于   </a:t>
              </a:r>
            </a:p>
          </p:txBody>
        </p:sp>
        <p:graphicFrame>
          <p:nvGraphicFramePr>
            <p:cNvPr id="64519" name="Object 7"/>
            <p:cNvGraphicFramePr>
              <a:graphicFrameLocks noChangeAspect="1"/>
            </p:cNvGraphicFramePr>
            <p:nvPr/>
          </p:nvGraphicFramePr>
          <p:xfrm>
            <a:off x="1565" y="1796"/>
            <a:ext cx="3024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93" name="Equation" r:id="rId3" imgW="4800600" imgH="850900" progId="Equation.DSMT4">
                    <p:embed/>
                  </p:oleObj>
                </mc:Choice>
                <mc:Fallback>
                  <p:oleObj name="Equation" r:id="rId3" imgW="4800600" imgH="8509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796"/>
                          <a:ext cx="3024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4612" y="1852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这就得 </a:t>
              </a:r>
            </a:p>
          </p:txBody>
        </p:sp>
      </p:grpSp>
      <p:graphicFrame>
        <p:nvGraphicFramePr>
          <p:cNvPr id="645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341048"/>
              </p:ext>
            </p:extLst>
          </p:nvPr>
        </p:nvGraphicFramePr>
        <p:xfrm>
          <a:off x="1619672" y="2168860"/>
          <a:ext cx="6731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4" name="Equation" r:id="rId5" imgW="6730920" imgH="850680" progId="Equation.DSMT4">
                  <p:embed/>
                </p:oleObj>
              </mc:Choice>
              <mc:Fallback>
                <p:oleObj name="Equation" r:id="rId5" imgW="6730920" imgH="85068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168860"/>
                        <a:ext cx="67310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424949"/>
              </p:ext>
            </p:extLst>
          </p:nvPr>
        </p:nvGraphicFramePr>
        <p:xfrm>
          <a:off x="1619672" y="3176972"/>
          <a:ext cx="65960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95" name="Equation" r:id="rId7" imgW="6603840" imgH="952200" progId="Equation.DSMT4">
                  <p:embed/>
                </p:oleObj>
              </mc:Choice>
              <mc:Fallback>
                <p:oleObj name="Equation" r:id="rId7" imgW="6603840" imgH="952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76972"/>
                        <a:ext cx="659606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503548" y="2960948"/>
            <a:ext cx="7560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/>
              <a:t>或</a:t>
            </a:r>
            <a:r>
              <a:rPr lang="en-US" altLang="zh-CN" dirty="0"/>
              <a:t>  </a:t>
            </a:r>
          </a:p>
        </p:txBody>
      </p:sp>
      <p:sp>
        <p:nvSpPr>
          <p:cNvPr id="64539" name="Text Box 27"/>
          <p:cNvSpPr txBox="1">
            <a:spLocks noChangeArrowheads="1"/>
          </p:cNvSpPr>
          <p:nvPr/>
        </p:nvSpPr>
        <p:spPr bwMode="auto">
          <a:xfrm>
            <a:off x="539552" y="1484784"/>
            <a:ext cx="5508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/>
              <a:t>到曲面</a:t>
            </a:r>
            <a:r>
              <a:rPr lang="zh-CN" altLang="en-US" sz="1400" dirty="0"/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的面积计算公式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5516" y="4905164"/>
                <a:ext cx="83889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sz="2400" dirty="0"/>
                  <a:t> 若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在平面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上，其在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zh-CN" altLang="en-US" sz="2400" dirty="0"/>
                  <a:t>面上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4905164"/>
                <a:ext cx="8388932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31540" y="5481228"/>
                <a:ext cx="6840760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上投影区域为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5481228"/>
                <a:ext cx="6840760" cy="78335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540" y="512676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这样，由</a:t>
            </a:r>
            <a:r>
              <a:rPr lang="zh-CN" altLang="en-US" dirty="0">
                <a:solidFill>
                  <a:srgbClr val="0000FF"/>
                </a:solidFill>
              </a:rPr>
              <a:t>微元法</a:t>
            </a:r>
            <a:r>
              <a:rPr lang="zh-CN" altLang="en-US" dirty="0"/>
              <a:t>，可以简化</a:t>
            </a:r>
            <a:r>
              <a:rPr lang="zh-CN" altLang="en-US" dirty="0">
                <a:solidFill>
                  <a:srgbClr val="0000FF"/>
                </a:solidFill>
              </a:rPr>
              <a:t>曲面面积公式</a:t>
            </a:r>
            <a:r>
              <a:rPr lang="zh-CN" altLang="en-US" dirty="0"/>
              <a:t>的证明</a:t>
            </a:r>
            <a:r>
              <a:rPr lang="en-US" altLang="zh-CN" dirty="0"/>
              <a:t>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31540" y="1268760"/>
                <a:ext cx="7560840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设曲面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𝒙𝒚</m:t>
                    </m:r>
                  </m:oMath>
                </a14:m>
                <a:r>
                  <a:rPr lang="zh-CN" altLang="en-US" dirty="0"/>
                  <a:t>面上投影区域为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𝒙𝒚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在点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268760"/>
                <a:ext cx="7560840" cy="562718"/>
              </a:xfrm>
              <a:prstGeom prst="rect">
                <a:avLst/>
              </a:prstGeom>
              <a:blipFill rotWithShape="0">
                <a:blip r:embed="rId2"/>
                <a:stretch>
                  <a:fillRect l="-565" t="-14130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9512" y="1880828"/>
                <a:ext cx="82449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切平面的法向量方向余弦为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0828"/>
                <a:ext cx="8244916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5294" b="-3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87524" y="2492896"/>
                <a:ext cx="78488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视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0" dirty="0">
                    <a:latin typeface="+mj-lt"/>
                  </a:rPr>
                  <a:t>附近</a:t>
                </a:r>
                <a:r>
                  <a:rPr lang="zh-CN" altLang="en-US" dirty="0"/>
                  <a:t>为平面，即以切面代替，则有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4" y="2492896"/>
                <a:ext cx="784887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33" t="-15116" r="-23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11560" y="3897052"/>
                <a:ext cx="5688632" cy="681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从而  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𝚫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sub>
                      <m:sup/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𝒄𝒐𝒔</m:t>
                                </m:r>
                              </m:fNam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𝒅𝒙𝒅𝒚</m:t>
                        </m:r>
                      </m:e>
                    </m:nary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897052"/>
                <a:ext cx="5688632" cy="6812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503548" y="461713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类似地，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9512" y="3032956"/>
                <a:ext cx="7848872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𝒅𝑺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𝒅𝒙𝒅𝒚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32956"/>
                <a:ext cx="7848872" cy="84843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1560" y="5265204"/>
                <a:ext cx="8388424" cy="954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𝚫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</m:d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𝒚𝒛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 |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𝒚𝒅𝒛</m:t>
                          </m:r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𝒛𝒙</m:t>
                              </m:r>
                            </m:sub>
                          </m:sSub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</m:fName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 |</m:t>
                                  </m:r>
                                </m:e>
                              </m:func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65204"/>
                <a:ext cx="8388424" cy="95423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28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95536" y="1448780"/>
                <a:ext cx="8568952" cy="521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𝚫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𝒚𝒛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𝚫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𝒛𝒙</m:t>
                            </m:r>
                          </m:sub>
                        </m:sSub>
                      </m:e>
                    </m:d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𝚫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𝒙𝒚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48780"/>
                <a:ext cx="8568952" cy="5219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39552" y="656692"/>
                <a:ext cx="76688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当</a:t>
                </a:r>
                <a:r>
                  <a:rPr lang="en-US" altLang="zh-CN" i="1" dirty="0">
                    <a:solidFill>
                      <a:srgbClr val="FF0000"/>
                    </a:solidFill>
                    <a:latin typeface="+mj-lt"/>
                  </a:rPr>
                  <a:t>S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为平面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d>
                  </m:oMath>
                </a14:m>
                <a:r>
                  <a:rPr lang="zh-CN" altLang="en-US" dirty="0"/>
                  <a:t>为常数向量，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656692"/>
                <a:ext cx="766885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3975" t="-16279" r="-389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55576" y="2384884"/>
                <a:ext cx="5940660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)=</m:t>
                    </m:r>
                    <m:rad>
                      <m:radPr>
                        <m:deg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𝒚𝒛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𝒛𝒙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𝝈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𝒙𝒚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84884"/>
                <a:ext cx="5940660" cy="8438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467544" y="3537012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而对</a:t>
            </a:r>
            <a:r>
              <a:rPr lang="zh-CN" altLang="en-US" sz="2400" dirty="0">
                <a:solidFill>
                  <a:srgbClr val="FF0000"/>
                </a:solidFill>
              </a:rPr>
              <a:t>一般曲面</a:t>
            </a:r>
            <a:r>
              <a:rPr lang="zh-CN" altLang="en-US" sz="2400" dirty="0"/>
              <a:t>只有微分形式：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475656" y="4149080"/>
                <a:ext cx="5556201" cy="54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𝐝𝐒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𝒅𝒙𝒅𝒚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𝒅𝒚𝒅𝒛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𝒅𝒛𝒅𝒙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49080"/>
                <a:ext cx="5556201" cy="54155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22714" y="4833156"/>
                <a:ext cx="708809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若曲面的参数方程为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400" dirty="0"/>
                  <a:t> 则有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4" y="4833156"/>
                <a:ext cx="7088095" cy="509178"/>
              </a:xfrm>
              <a:prstGeom prst="rect">
                <a:avLst/>
              </a:prstGeom>
              <a:blipFill rotWithShape="0">
                <a:blip r:embed="rId6"/>
                <a:stretch>
                  <a:fillRect l="-860" t="-9639" r="-946" b="-18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40745" y="5445224"/>
                <a:ext cx="6259919" cy="10016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𝐝𝐒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num>
                                    <m:den>
                                      <m:r>
                                        <a:rPr lang="zh-CN" alt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num>
                                    <m:den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num>
                                    <m:den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 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𝒅𝒖𝒅𝒗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45" y="5445224"/>
                <a:ext cx="6259919" cy="100168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668344" y="4257092"/>
            <a:ext cx="10441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00FF"/>
                </a:solidFill>
              </a:rPr>
              <a:t>不能直接用于积分</a:t>
            </a:r>
          </a:p>
        </p:txBody>
      </p:sp>
    </p:spTree>
    <p:extLst>
      <p:ext uri="{BB962C8B-B14F-4D97-AF65-F5344CB8AC3E}">
        <p14:creationId xmlns:p14="http://schemas.microsoft.com/office/powerpoint/2010/main" val="17128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467544" y="1628800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dirty="0"/>
              <a:t> 据曲面面积公式</a:t>
            </a:r>
            <a:r>
              <a:rPr lang="en-US" altLang="zh-CN" dirty="0"/>
              <a:t>,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825426"/>
              </p:ext>
            </p:extLst>
          </p:nvPr>
        </p:nvGraphicFramePr>
        <p:xfrm>
          <a:off x="4031940" y="1592796"/>
          <a:ext cx="3667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48" name="Equation" r:id="rId3" imgW="3670300" imgH="850900" progId="Equation.DSMT4">
                  <p:embed/>
                </p:oleObj>
              </mc:Choice>
              <mc:Fallback>
                <p:oleObj name="Equation" r:id="rId3" imgW="3670300" imgH="8509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40" y="1592796"/>
                        <a:ext cx="36671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60" name="Group 24"/>
          <p:cNvGrpSpPr>
            <a:grpSpLocks/>
          </p:cNvGrpSpPr>
          <p:nvPr/>
        </p:nvGrpSpPr>
        <p:grpSpPr bwMode="auto">
          <a:xfrm>
            <a:off x="431540" y="2420888"/>
            <a:ext cx="8283575" cy="1020762"/>
            <a:chOff x="361" y="2265"/>
            <a:chExt cx="5218" cy="643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361" y="2415"/>
              <a:ext cx="1044" cy="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其中</a:t>
              </a:r>
              <a:r>
                <a: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 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41" name="Object 5"/>
            <p:cNvGraphicFramePr>
              <a:graphicFrameLocks noChangeAspect="1"/>
            </p:cNvGraphicFramePr>
            <p:nvPr/>
          </p:nvGraphicFramePr>
          <p:xfrm>
            <a:off x="1356" y="2265"/>
            <a:ext cx="3088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49" name="Equation" r:id="rId5" imgW="4914900" imgH="1028700" progId="Equation.DSMT4">
                    <p:embed/>
                  </p:oleObj>
                </mc:Choice>
                <mc:Fallback>
                  <p:oleObj name="Equation" r:id="rId5" imgW="4914900" imgH="10287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6" y="2265"/>
                          <a:ext cx="3088" cy="6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420" y="2409"/>
              <a:ext cx="11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曲面方程  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5557" name="Group 21"/>
          <p:cNvGrpSpPr>
            <a:grpSpLocks/>
          </p:cNvGrpSpPr>
          <p:nvPr/>
        </p:nvGrpSpPr>
        <p:grpSpPr bwMode="auto">
          <a:xfrm>
            <a:off x="143508" y="404664"/>
            <a:ext cx="8375651" cy="590550"/>
            <a:chOff x="118" y="278"/>
            <a:chExt cx="5276" cy="372"/>
          </a:xfrm>
        </p:grpSpPr>
        <p:graphicFrame>
          <p:nvGraphicFramePr>
            <p:cNvPr id="65551" name="Object 15"/>
            <p:cNvGraphicFramePr>
              <a:graphicFrameLocks noChangeAspect="1"/>
            </p:cNvGraphicFramePr>
            <p:nvPr/>
          </p:nvGraphicFramePr>
          <p:xfrm>
            <a:off x="1610" y="278"/>
            <a:ext cx="12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0" name="Equation" r:id="rId7" imgW="1905000" imgH="571500" progId="Equation.DSMT4">
                    <p:embed/>
                  </p:oleObj>
                </mc:Choice>
                <mc:Fallback>
                  <p:oleObj name="Equation" r:id="rId7" imgW="1905000" imgH="5715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78"/>
                          <a:ext cx="120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2" name="Object 16"/>
            <p:cNvGraphicFramePr>
              <a:graphicFrameLocks noChangeAspect="1"/>
            </p:cNvGraphicFramePr>
            <p:nvPr/>
          </p:nvGraphicFramePr>
          <p:xfrm>
            <a:off x="3950" y="331"/>
            <a:ext cx="106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1" name="Equation" r:id="rId9" imgW="1689100" imgH="469900" progId="Equation.DSMT4">
                    <p:embed/>
                  </p:oleObj>
                </mc:Choice>
                <mc:Fallback>
                  <p:oleObj name="Equation" r:id="rId9" imgW="1689100" imgH="4699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" y="331"/>
                          <a:ext cx="106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118" y="313"/>
              <a:ext cx="15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求圆锥面 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2835" y="323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在圆柱体 </a:t>
              </a:r>
              <a:endParaRPr lang="zh-CN" altLang="en-US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5017" y="300"/>
              <a:ext cx="3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内</a:t>
              </a:r>
              <a:r>
                <a:rPr lang="zh-CN" altLang="en-US" sz="9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56" name="Rectangle 20"/>
          <p:cNvSpPr>
            <a:spLocks noChangeArrowheads="1"/>
          </p:cNvSpPr>
          <p:nvPr/>
        </p:nvSpPr>
        <p:spPr bwMode="auto">
          <a:xfrm>
            <a:off x="575556" y="108874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那一部分的面积</a:t>
            </a:r>
            <a:r>
              <a:rPr lang="en-US" altLang="zh-CN" dirty="0"/>
              <a:t>.</a:t>
            </a:r>
          </a:p>
        </p:txBody>
      </p:sp>
      <p:grpSp>
        <p:nvGrpSpPr>
          <p:cNvPr id="65563" name="Group 27"/>
          <p:cNvGrpSpPr>
            <a:grpSpLocks/>
          </p:cNvGrpSpPr>
          <p:nvPr/>
        </p:nvGrpSpPr>
        <p:grpSpPr bwMode="auto">
          <a:xfrm>
            <a:off x="467544" y="3573016"/>
            <a:ext cx="7596187" cy="1019175"/>
            <a:chOff x="367" y="2976"/>
            <a:chExt cx="4785" cy="642"/>
          </a:xfrm>
        </p:grpSpPr>
        <p:graphicFrame>
          <p:nvGraphicFramePr>
            <p:cNvPr id="65546" name="Object 10"/>
            <p:cNvGraphicFramePr>
              <a:graphicFrameLocks noChangeAspect="1"/>
            </p:cNvGraphicFramePr>
            <p:nvPr/>
          </p:nvGraphicFramePr>
          <p:xfrm>
            <a:off x="2290" y="2976"/>
            <a:ext cx="2862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052" name="Equation" r:id="rId11" imgW="4546600" imgH="1016000" progId="Equation.DSMT4">
                    <p:embed/>
                  </p:oleObj>
                </mc:Choice>
                <mc:Fallback>
                  <p:oleObj name="Equation" r:id="rId11" imgW="4546600" imgH="10160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2976"/>
                          <a:ext cx="2862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5562" name="Group 26"/>
            <p:cNvGrpSpPr>
              <a:grpSpLocks/>
            </p:cNvGrpSpPr>
            <p:nvPr/>
          </p:nvGrpSpPr>
          <p:grpSpPr bwMode="auto">
            <a:xfrm>
              <a:off x="367" y="3067"/>
              <a:ext cx="2024" cy="360"/>
              <a:chOff x="385" y="2951"/>
              <a:chExt cx="2024" cy="360"/>
            </a:xfrm>
          </p:grpSpPr>
          <p:graphicFrame>
            <p:nvGraphicFramePr>
              <p:cNvPr id="65544" name="Object 8"/>
              <p:cNvGraphicFramePr>
                <a:graphicFrameLocks noChangeAspect="1"/>
              </p:cNvGraphicFramePr>
              <p:nvPr/>
            </p:nvGraphicFramePr>
            <p:xfrm>
              <a:off x="725" y="2951"/>
              <a:ext cx="1254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053" name="Equation" r:id="rId13" imgW="1993900" imgH="571500" progId="Equation.DSMT4">
                      <p:embed/>
                    </p:oleObj>
                  </mc:Choice>
                  <mc:Fallback>
                    <p:oleObj name="Equation" r:id="rId13" imgW="1993900" imgH="571500" progId="Equation.DSMT4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" y="2951"/>
                            <a:ext cx="1254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5547" name="Rectangle 11"/>
              <p:cNvSpPr>
                <a:spLocks noChangeArrowheads="1"/>
              </p:cNvSpPr>
              <p:nvPr/>
            </p:nvSpPr>
            <p:spPr bwMode="auto">
              <a:xfrm>
                <a:off x="1957" y="2964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  </a:t>
                </a: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561" name="Text Box 25"/>
              <p:cNvSpPr txBox="1">
                <a:spLocks noChangeArrowheads="1"/>
              </p:cNvSpPr>
              <p:nvPr/>
            </p:nvSpPr>
            <p:spPr bwMode="auto">
              <a:xfrm>
                <a:off x="385" y="2976"/>
                <a:ext cx="65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是 </a:t>
                </a:r>
              </a:p>
            </p:txBody>
          </p:sp>
        </p:grpSp>
      </p:grpSp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47481"/>
              </p:ext>
            </p:extLst>
          </p:nvPr>
        </p:nvGraphicFramePr>
        <p:xfrm>
          <a:off x="2303748" y="4797152"/>
          <a:ext cx="26939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4" name="Equation" r:id="rId15" imgW="2692080" imgH="634680" progId="Equation.DSMT4">
                  <p:embed/>
                </p:oleObj>
              </mc:Choice>
              <mc:Fallback>
                <p:oleObj name="Equation" r:id="rId15" imgW="26920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4797152"/>
                        <a:ext cx="26939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37226"/>
              </p:ext>
            </p:extLst>
          </p:nvPr>
        </p:nvGraphicFramePr>
        <p:xfrm>
          <a:off x="1511660" y="5517232"/>
          <a:ext cx="47720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55" name="Equation" r:id="rId17" imgW="4775200" imgH="1028700" progId="Equation.DSMT4">
                  <p:embed/>
                </p:oleObj>
              </mc:Choice>
              <mc:Fallback>
                <p:oleObj name="Equation" r:id="rId17" imgW="4775200" imgH="1028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660" y="5517232"/>
                        <a:ext cx="47720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3316</TotalTime>
  <Words>1611</Words>
  <Application>Microsoft Office PowerPoint</Application>
  <PresentationFormat>全屏显示(4:3)</PresentationFormat>
  <Paragraphs>251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华文新魏</vt:lpstr>
      <vt:lpstr>宋体</vt:lpstr>
      <vt:lpstr>Arial</vt:lpstr>
      <vt:lpstr>Cambria Math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同济大学</cp:lastModifiedBy>
  <cp:revision>184</cp:revision>
  <dcterms:created xsi:type="dcterms:W3CDTF">2004-12-13T07:53:32Z</dcterms:created>
  <dcterms:modified xsi:type="dcterms:W3CDTF">2024-05-22T01:38:34Z</dcterms:modified>
</cp:coreProperties>
</file>