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2"/>
  </p:handoutMasterIdLst>
  <p:sldIdLst>
    <p:sldId id="266" r:id="rId2"/>
    <p:sldId id="267" r:id="rId3"/>
    <p:sldId id="268" r:id="rId4"/>
    <p:sldId id="269" r:id="rId5"/>
    <p:sldId id="270" r:id="rId6"/>
    <p:sldId id="273" r:id="rId7"/>
    <p:sldId id="274" r:id="rId8"/>
    <p:sldId id="291" r:id="rId9"/>
    <p:sldId id="288" r:id="rId10"/>
    <p:sldId id="289" r:id="rId11"/>
    <p:sldId id="290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华文新魏" panose="020108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FFFFCC"/>
    <a:srgbClr val="FFFF83"/>
    <a:srgbClr val="EAEAEA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Objects="1">
      <p:cViewPr varScale="1">
        <p:scale>
          <a:sx n="121" d="100"/>
          <a:sy n="121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华文新魏" panose="02010800040101010101" pitchFamily="2" charset="-122"/>
              </a:defRPr>
            </a:lvl1pPr>
          </a:lstStyle>
          <a:p>
            <a:fld id="{ABF10221-7EFA-4544-AD43-CB3F3337B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96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93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7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796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1376890" y="617608"/>
            <a:ext cx="62600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4000" b="0" dirty="0" smtClean="0"/>
              <a:t>Ch22§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40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第一型曲面积分 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468313" y="1376363"/>
            <a:ext cx="8243887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0" dirty="0">
                <a:solidFill>
                  <a:srgbClr val="FFFF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第一型曲面积分的典型物理背景是求物</a:t>
            </a:r>
          </a:p>
          <a:p>
            <a:pPr>
              <a:lnSpc>
                <a:spcPct val="110000"/>
              </a:lnSpc>
            </a:pP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质曲面的质量</a:t>
            </a:r>
            <a:r>
              <a:rPr lang="en-US" altLang="zh-CN" sz="34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由于定积分、重积分、第一型曲线积分与第一型曲面积分它们同属“黎曼积分”，因此具有相同实质的性质</a:t>
            </a:r>
            <a:r>
              <a:rPr lang="en-US" altLang="zh-CN" sz="3400" b="0" dirty="0">
                <a:solidFill>
                  <a:srgbClr val="FFFF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2326" name="Rectangle 3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376890" y="396906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一、第一型曲面积分的概念</a:t>
            </a:r>
          </a:p>
        </p:txBody>
      </p:sp>
      <p:sp>
        <p:nvSpPr>
          <p:cNvPr id="12327" name="Rectangle 3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6890" y="4761148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二、第一型曲面积分的计算</a:t>
            </a:r>
          </a:p>
        </p:txBody>
      </p:sp>
      <p:sp>
        <p:nvSpPr>
          <p:cNvPr id="6" name="Rectangle 3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767172" y="5478738"/>
            <a:ext cx="23775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作业</a:t>
            </a:r>
            <a:r>
              <a:rPr lang="en-US" altLang="zh-CN" sz="36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1, 2, 4</a:t>
            </a:r>
            <a:endParaRPr lang="zh-CN" altLang="en-US" sz="3600" b="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1547664" y="2508250"/>
          <a:ext cx="5549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4" name="Equation" r:id="rId3" imgW="5549760" imgH="990360" progId="Equation.DSMT4">
                  <p:embed/>
                </p:oleObj>
              </mc:Choice>
              <mc:Fallback>
                <p:oleObj name="Equation" r:id="rId3" imgW="554976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508250"/>
                        <a:ext cx="55499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1811338" y="558800"/>
          <a:ext cx="4992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5" name="Equation" r:id="rId5" imgW="5016240" imgH="634680" progId="Equation.DSMT4">
                  <p:embed/>
                </p:oleObj>
              </mc:Choice>
              <mc:Fallback>
                <p:oleObj name="Equation" r:id="rId5" imgW="501624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558800"/>
                        <a:ext cx="49926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539750" y="19891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519824" y="3513871"/>
            <a:ext cx="4214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用二重积分的极坐标变换</a:t>
            </a:r>
            <a:r>
              <a:rPr lang="en-US" altLang="zh-CN" dirty="0"/>
              <a:t>,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6900" y="1328738"/>
            <a:ext cx="7778750" cy="595312"/>
            <a:chOff x="376" y="837"/>
            <a:chExt cx="4900" cy="375"/>
          </a:xfrm>
        </p:grpSpPr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691" y="928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6" name="Equation" r:id="rId7" imgW="279279" imgH="317362" progId="Equation.DSMT4">
                    <p:embed/>
                  </p:oleObj>
                </mc:Choice>
                <mc:Fallback>
                  <p:oleObj name="Equation" r:id="rId7" imgW="279279" imgH="31736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928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9" name="Object 25"/>
            <p:cNvGraphicFramePr>
              <a:graphicFrameLocks noChangeAspect="1"/>
            </p:cNvGraphicFramePr>
            <p:nvPr/>
          </p:nvGraphicFramePr>
          <p:xfrm>
            <a:off x="1141" y="964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7" name="Equation" r:id="rId9" imgW="406048" imgH="317225" progId="Equation.DSMT4">
                    <p:embed/>
                  </p:oleObj>
                </mc:Choice>
                <mc:Fallback>
                  <p:oleObj name="Equation" r:id="rId9" imgW="406048" imgH="31722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964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3036" y="876"/>
            <a:ext cx="2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8" name="Equation" r:id="rId11" imgW="3556000" imgH="533400" progId="Equation.DSMT4">
                    <p:embed/>
                  </p:oleObj>
                </mc:Choice>
                <mc:Fallback>
                  <p:oleObj name="Equation" r:id="rId11" imgW="3556000" imgH="533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876"/>
                          <a:ext cx="224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824" y="83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1399" y="837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平面上的投影为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7381" name="Text Box 37"/>
            <p:cNvSpPr txBox="1">
              <a:spLocks noChangeArrowheads="1"/>
            </p:cNvSpPr>
            <p:nvPr/>
          </p:nvSpPr>
          <p:spPr bwMode="auto">
            <a:xfrm>
              <a:off x="376" y="84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而 </a:t>
              </a: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16443"/>
              </p:ext>
            </p:extLst>
          </p:nvPr>
        </p:nvGraphicFramePr>
        <p:xfrm>
          <a:off x="723900" y="4293096"/>
          <a:ext cx="78867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9" name="Equation" r:id="rId13" imgW="7886520" imgH="685800" progId="Equation.DSMT4">
                  <p:embed/>
                </p:oleObj>
              </mc:Choice>
              <mc:Fallback>
                <p:oleObj name="Equation" r:id="rId13" imgW="788652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293096"/>
                        <a:ext cx="78867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00757"/>
              </p:ext>
            </p:extLst>
          </p:nvPr>
        </p:nvGraphicFramePr>
        <p:xfrm>
          <a:off x="1547664" y="5133392"/>
          <a:ext cx="438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0" name="Equation" r:id="rId15" imgW="4381500" imgH="914400" progId="Equation.DSMT4">
                  <p:embed/>
                </p:oleObj>
              </mc:Choice>
              <mc:Fallback>
                <p:oleObj name="Equation" r:id="rId15" imgW="4381500" imgH="914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33392"/>
                        <a:ext cx="4381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575556" y="476672"/>
            <a:ext cx="644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/>
              <a:t>对于由参量形式表示的光滑曲面  </a:t>
            </a:r>
          </a:p>
        </p:txBody>
      </p:sp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1042988" y="1340768"/>
          <a:ext cx="40576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0" name="Equation" r:id="rId3" imgW="4064000" imgH="1574800" progId="Equation.DSMT4">
                  <p:embed/>
                </p:oleObj>
              </mc:Choice>
              <mc:Fallback>
                <p:oleObj name="Equation" r:id="rId3" imgW="4064000" imgH="157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0768"/>
                        <a:ext cx="405765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5555903" y="1808820"/>
          <a:ext cx="3105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1" name="Equation" r:id="rId5" imgW="3111480" imgH="495000" progId="Equation.DSMT4">
                  <p:embed/>
                </p:oleObj>
              </mc:Choice>
              <mc:Fallback>
                <p:oleObj name="Equation" r:id="rId5" imgW="311148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903" y="1808820"/>
                        <a:ext cx="31051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051720" y="3284984"/>
          <a:ext cx="34321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2" name="Equation" r:id="rId7" imgW="3429000" imgH="1625600" progId="Equation.DSMT4">
                  <p:embed/>
                </p:oleObj>
              </mc:Choice>
              <mc:Fallback>
                <p:oleObj name="Equation" r:id="rId7" imgW="3429000" imgH="1625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34321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844493"/>
              </p:ext>
            </p:extLst>
          </p:nvPr>
        </p:nvGraphicFramePr>
        <p:xfrm>
          <a:off x="687288" y="5173762"/>
          <a:ext cx="6327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3" name="Equation" r:id="rId9" imgW="6324480" imgH="685800" progId="Equation.DSMT4">
                  <p:embed/>
                </p:oleObj>
              </mc:Choice>
              <mc:Fallback>
                <p:oleObj name="Equation" r:id="rId9" imgW="6324480" imgH="685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88" y="5173762"/>
                        <a:ext cx="6327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31540" y="3284984"/>
            <a:ext cx="151216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其中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576263" y="620713"/>
            <a:ext cx="7229475" cy="538162"/>
            <a:chOff x="431" y="1379"/>
            <a:chExt cx="4554" cy="339"/>
          </a:xfrm>
        </p:grpSpPr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431" y="137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6" name="Object 10"/>
            <p:cNvGraphicFramePr>
              <a:graphicFrameLocks noChangeAspect="1"/>
            </p:cNvGraphicFramePr>
            <p:nvPr/>
          </p:nvGraphicFramePr>
          <p:xfrm>
            <a:off x="775" y="1461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6" name="Equation" r:id="rId3" imgW="279279" imgH="317362" progId="Equation.DSMT4">
                    <p:embed/>
                  </p:oleObj>
                </mc:Choice>
                <mc:Fallback>
                  <p:oleObj name="Equation" r:id="rId3" imgW="279279" imgH="317362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461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934" y="1391"/>
              <a:ext cx="40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上第一型曲面积分的计算公式则为      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36" name="Group 20"/>
          <p:cNvGrpSpPr>
            <a:grpSpLocks/>
          </p:cNvGrpSpPr>
          <p:nvPr/>
        </p:nvGrpSpPr>
        <p:grpSpPr bwMode="auto">
          <a:xfrm>
            <a:off x="1295401" y="1304925"/>
            <a:ext cx="6697663" cy="1609725"/>
            <a:chOff x="816" y="822"/>
            <a:chExt cx="4219" cy="1014"/>
          </a:xfrm>
        </p:grpSpPr>
        <p:graphicFrame>
          <p:nvGraphicFramePr>
            <p:cNvPr id="6043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056501"/>
                </p:ext>
              </p:extLst>
            </p:nvPr>
          </p:nvGraphicFramePr>
          <p:xfrm>
            <a:off x="816" y="1359"/>
            <a:ext cx="4219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7" name="Equation" r:id="rId5" imgW="7493000" imgH="850900" progId="Equation.DSMT4">
                    <p:embed/>
                  </p:oleObj>
                </mc:Choice>
                <mc:Fallback>
                  <p:oleObj name="Equation" r:id="rId5" imgW="7493000" imgH="8509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59"/>
                          <a:ext cx="4219" cy="4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578561"/>
                </p:ext>
              </p:extLst>
            </p:nvPr>
          </p:nvGraphicFramePr>
          <p:xfrm>
            <a:off x="1020" y="822"/>
            <a:ext cx="112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8" name="Equation" r:id="rId7" imgW="2184400" imgH="800100" progId="Equation.DSMT4">
                    <p:embed/>
                  </p:oleObj>
                </mc:Choice>
                <mc:Fallback>
                  <p:oleObj name="Equation" r:id="rId7" imgW="2184400" imgH="8001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822"/>
                          <a:ext cx="1124" cy="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82613" y="1541463"/>
            <a:ext cx="443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螺旋面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22-3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的一部分</a:t>
            </a:r>
            <a:r>
              <a:rPr lang="en-US" altLang="zh-CN">
                <a:latin typeface="Times New Roman" panose="02020603050405020304" pitchFamily="18" charset="0"/>
              </a:rPr>
              <a:t>:   </a:t>
            </a: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651000" y="4149725"/>
          <a:ext cx="2260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" name="Equation" r:id="rId3" imgW="2260600" imgH="1016000" progId="Equation.DSMT4">
                  <p:embed/>
                </p:oleObj>
              </mc:Choice>
              <mc:Fallback>
                <p:oleObj name="Equation" r:id="rId3" imgW="2260600" imgH="10160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149725"/>
                        <a:ext cx="22606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9" name="Group 49"/>
          <p:cNvGrpSpPr>
            <a:grpSpLocks/>
          </p:cNvGrpSpPr>
          <p:nvPr/>
        </p:nvGrpSpPr>
        <p:grpSpPr bwMode="auto">
          <a:xfrm>
            <a:off x="601663" y="619126"/>
            <a:ext cx="4970462" cy="801688"/>
            <a:chOff x="379" y="390"/>
            <a:chExt cx="3131" cy="505"/>
          </a:xfrm>
        </p:grpSpPr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379" y="390"/>
              <a:ext cx="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1335" y="391"/>
            <a:ext cx="106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" name="Equation" r:id="rId5" imgW="1701800" imgH="800100" progId="Equation.DSMT4">
                    <p:embed/>
                  </p:oleObj>
                </mc:Choice>
                <mc:Fallback>
                  <p:oleObj name="Equation" r:id="rId5" imgW="1701800" imgH="8001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391"/>
                          <a:ext cx="1069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2426" y="391"/>
              <a:ext cx="1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739775" y="2276475"/>
          <a:ext cx="3914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6" name="Equation" r:id="rId7" imgW="3911600" imgH="1574800" progId="Equation.DSMT4">
                  <p:embed/>
                </p:oleObj>
              </mc:Choice>
              <mc:Fallback>
                <p:oleObj name="Equation" r:id="rId7" imgW="3911600" imgH="1574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276475"/>
                        <a:ext cx="39147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611188" y="5357813"/>
            <a:ext cx="330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先求出           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1491" name="Group 51"/>
          <p:cNvGrpSpPr>
            <a:grpSpLocks/>
          </p:cNvGrpSpPr>
          <p:nvPr/>
        </p:nvGrpSpPr>
        <p:grpSpPr bwMode="auto">
          <a:xfrm>
            <a:off x="5216525" y="1690688"/>
            <a:ext cx="3033713" cy="3322637"/>
            <a:chOff x="3286" y="1065"/>
            <a:chExt cx="1911" cy="2093"/>
          </a:xfrm>
        </p:grpSpPr>
        <p:grpSp>
          <p:nvGrpSpPr>
            <p:cNvPr id="61460" name="Group 20"/>
            <p:cNvGrpSpPr>
              <a:grpSpLocks/>
            </p:cNvGrpSpPr>
            <p:nvPr/>
          </p:nvGrpSpPr>
          <p:grpSpPr bwMode="auto">
            <a:xfrm>
              <a:off x="3286" y="1065"/>
              <a:ext cx="1911" cy="2093"/>
              <a:chOff x="2117" y="1409"/>
              <a:chExt cx="4778" cy="5232"/>
            </a:xfrm>
          </p:grpSpPr>
          <p:graphicFrame>
            <p:nvGraphicFramePr>
              <p:cNvPr id="61461" name="Object 21"/>
              <p:cNvGraphicFramePr>
                <a:graphicFrameLocks noChangeAspect="1"/>
              </p:cNvGraphicFramePr>
              <p:nvPr/>
            </p:nvGraphicFramePr>
            <p:xfrm>
              <a:off x="3507" y="6142"/>
              <a:ext cx="1460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57" name="Equation" r:id="rId9" imgW="926698" imgH="317362" progId="Equation.DSMT4">
                      <p:embed/>
                    </p:oleObj>
                  </mc:Choice>
                  <mc:Fallback>
                    <p:oleObj name="Equation" r:id="rId9" imgW="926698" imgH="317362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7" y="6142"/>
                            <a:ext cx="1460" cy="4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2" name="Line 22"/>
              <p:cNvSpPr>
                <a:spLocks noChangeShapeType="1"/>
              </p:cNvSpPr>
              <p:nvPr/>
            </p:nvSpPr>
            <p:spPr bwMode="auto">
              <a:xfrm>
                <a:off x="5603" y="4738"/>
                <a:ext cx="1292" cy="7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3" name="Line 23"/>
              <p:cNvSpPr>
                <a:spLocks noChangeShapeType="1"/>
              </p:cNvSpPr>
              <p:nvPr/>
            </p:nvSpPr>
            <p:spPr bwMode="auto">
              <a:xfrm flipV="1">
                <a:off x="4503" y="1409"/>
                <a:ext cx="14" cy="27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64" name="Object 24"/>
              <p:cNvGraphicFramePr>
                <a:graphicFrameLocks noChangeAspect="1"/>
              </p:cNvGraphicFramePr>
              <p:nvPr/>
            </p:nvGraphicFramePr>
            <p:xfrm>
              <a:off x="4357" y="4220"/>
              <a:ext cx="280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58" name="Equation" r:id="rId11" imgW="241091" imgH="266469" progId="Equation.DSMT4">
                      <p:embed/>
                    </p:oleObj>
                  </mc:Choice>
                  <mc:Fallback>
                    <p:oleObj name="Equation" r:id="rId11" imgW="241091" imgH="266469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" y="4220"/>
                            <a:ext cx="280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5" name="Object 25"/>
              <p:cNvGraphicFramePr>
                <a:graphicFrameLocks noChangeAspect="1"/>
              </p:cNvGraphicFramePr>
              <p:nvPr/>
            </p:nvGraphicFramePr>
            <p:xfrm>
              <a:off x="4599" y="1461"/>
              <a:ext cx="26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59" name="Equation" r:id="rId13" imgW="164957" imgH="203024" progId="Equation.DSMT4">
                      <p:embed/>
                    </p:oleObj>
                  </mc:Choice>
                  <mc:Fallback>
                    <p:oleObj name="Equation" r:id="rId13" imgW="164957" imgH="203024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1461"/>
                            <a:ext cx="260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6" name="Object 26"/>
              <p:cNvGraphicFramePr>
                <a:graphicFrameLocks noChangeAspect="1"/>
              </p:cNvGraphicFramePr>
              <p:nvPr/>
            </p:nvGraphicFramePr>
            <p:xfrm>
              <a:off x="6450" y="5529"/>
              <a:ext cx="3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0" name="Equation" r:id="rId15" imgW="215713" imgH="253780" progId="Equation.DSMT4">
                      <p:embed/>
                    </p:oleObj>
                  </mc:Choice>
                  <mc:Fallback>
                    <p:oleObj name="Equation" r:id="rId15" imgW="215713" imgH="253780" progId="Equation.DSMT4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0" y="5529"/>
                            <a:ext cx="340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7" name="Object 27"/>
              <p:cNvGraphicFramePr>
                <a:graphicFrameLocks noChangeAspect="1"/>
              </p:cNvGraphicFramePr>
              <p:nvPr/>
            </p:nvGraphicFramePr>
            <p:xfrm>
              <a:off x="2117" y="4738"/>
              <a:ext cx="1123" cy="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1" name="Equation" r:id="rId17" imgW="774364" imgH="291973" progId="Equation.DSMT4">
                      <p:embed/>
                    </p:oleObj>
                  </mc:Choice>
                  <mc:Fallback>
                    <p:oleObj name="Equation" r:id="rId17" imgW="774364" imgH="291973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7" y="4738"/>
                            <a:ext cx="1123" cy="4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8" name="Object 28"/>
              <p:cNvGraphicFramePr>
                <a:graphicFrameLocks noChangeAspect="1"/>
              </p:cNvGraphicFramePr>
              <p:nvPr/>
            </p:nvGraphicFramePr>
            <p:xfrm>
              <a:off x="2453" y="5642"/>
              <a:ext cx="34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2" name="Equation" r:id="rId19" imgW="215713" imgH="203024" progId="Equation.DSMT4">
                      <p:embed/>
                    </p:oleObj>
                  </mc:Choice>
                  <mc:Fallback>
                    <p:oleObj name="Equation" r:id="rId19" imgW="215713" imgH="203024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3" y="5642"/>
                            <a:ext cx="340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9" name="Line 29"/>
              <p:cNvSpPr>
                <a:spLocks noChangeShapeType="1"/>
              </p:cNvSpPr>
              <p:nvPr/>
            </p:nvSpPr>
            <p:spPr bwMode="auto">
              <a:xfrm flipH="1">
                <a:off x="2203" y="4137"/>
                <a:ext cx="2302" cy="16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0" name="Freeform 30"/>
              <p:cNvSpPr>
                <a:spLocks/>
              </p:cNvSpPr>
              <p:nvPr/>
            </p:nvSpPr>
            <p:spPr bwMode="auto">
              <a:xfrm>
                <a:off x="4517" y="3760"/>
                <a:ext cx="1422" cy="749"/>
              </a:xfrm>
              <a:custGeom>
                <a:avLst/>
                <a:gdLst>
                  <a:gd name="T0" fmla="*/ 0 w 1399"/>
                  <a:gd name="T1" fmla="*/ 0 h 749"/>
                  <a:gd name="T2" fmla="*/ 1399 w 1399"/>
                  <a:gd name="T3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99" h="749">
                    <a:moveTo>
                      <a:pt x="0" y="0"/>
                    </a:moveTo>
                    <a:lnTo>
                      <a:pt x="1399" y="749"/>
                    </a:ln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1" name="Line 31"/>
              <p:cNvSpPr>
                <a:spLocks noChangeShapeType="1"/>
              </p:cNvSpPr>
              <p:nvPr/>
            </p:nvSpPr>
            <p:spPr bwMode="auto">
              <a:xfrm flipV="1">
                <a:off x="4517" y="3651"/>
                <a:ext cx="1533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2" name="Line 32"/>
              <p:cNvSpPr>
                <a:spLocks noChangeShapeType="1"/>
              </p:cNvSpPr>
              <p:nvPr/>
            </p:nvSpPr>
            <p:spPr bwMode="auto">
              <a:xfrm flipV="1">
                <a:off x="3041" y="3069"/>
                <a:ext cx="1476" cy="782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3" name="Line 33"/>
              <p:cNvSpPr>
                <a:spLocks noChangeShapeType="1"/>
              </p:cNvSpPr>
              <p:nvPr/>
            </p:nvSpPr>
            <p:spPr bwMode="auto">
              <a:xfrm flipV="1">
                <a:off x="2600" y="3197"/>
                <a:ext cx="1659" cy="40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4" name="Line 34"/>
              <p:cNvSpPr>
                <a:spLocks noChangeShapeType="1"/>
              </p:cNvSpPr>
              <p:nvPr/>
            </p:nvSpPr>
            <p:spPr bwMode="auto">
              <a:xfrm flipH="1">
                <a:off x="4049" y="4003"/>
                <a:ext cx="454" cy="125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5" name="Line 35"/>
              <p:cNvSpPr>
                <a:spLocks noChangeShapeType="1"/>
              </p:cNvSpPr>
              <p:nvPr/>
            </p:nvSpPr>
            <p:spPr bwMode="auto">
              <a:xfrm>
                <a:off x="4513" y="3851"/>
                <a:ext cx="460" cy="1237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6" name="Line 36"/>
              <p:cNvSpPr>
                <a:spLocks noChangeShapeType="1"/>
              </p:cNvSpPr>
              <p:nvPr/>
            </p:nvSpPr>
            <p:spPr bwMode="auto">
              <a:xfrm flipV="1">
                <a:off x="4513" y="3197"/>
                <a:ext cx="1321" cy="341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7" name="Line 37"/>
              <p:cNvSpPr>
                <a:spLocks noChangeShapeType="1"/>
              </p:cNvSpPr>
              <p:nvPr/>
            </p:nvSpPr>
            <p:spPr bwMode="auto">
              <a:xfrm flipV="1">
                <a:off x="4513" y="2825"/>
                <a:ext cx="880" cy="62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8" name="Line 38"/>
              <p:cNvSpPr>
                <a:spLocks noChangeShapeType="1"/>
              </p:cNvSpPr>
              <p:nvPr/>
            </p:nvSpPr>
            <p:spPr bwMode="auto">
              <a:xfrm flipV="1">
                <a:off x="4517" y="2587"/>
                <a:ext cx="267" cy="7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9" name="Line 39"/>
              <p:cNvSpPr>
                <a:spLocks noChangeShapeType="1"/>
              </p:cNvSpPr>
              <p:nvPr/>
            </p:nvSpPr>
            <p:spPr bwMode="auto">
              <a:xfrm>
                <a:off x="2663" y="3197"/>
                <a:ext cx="1596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0" name="Line 40"/>
              <p:cNvSpPr>
                <a:spLocks noChangeShapeType="1"/>
              </p:cNvSpPr>
              <p:nvPr/>
            </p:nvSpPr>
            <p:spPr bwMode="auto">
              <a:xfrm>
                <a:off x="3314" y="2732"/>
                <a:ext cx="945" cy="46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1" name="Line 41"/>
              <p:cNvSpPr>
                <a:spLocks noChangeShapeType="1"/>
              </p:cNvSpPr>
              <p:nvPr/>
            </p:nvSpPr>
            <p:spPr bwMode="auto">
              <a:xfrm>
                <a:off x="4028" y="2546"/>
                <a:ext cx="315" cy="61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2" name="Freeform 42"/>
              <p:cNvSpPr>
                <a:spLocks/>
              </p:cNvSpPr>
              <p:nvPr/>
            </p:nvSpPr>
            <p:spPr bwMode="auto">
              <a:xfrm>
                <a:off x="4259" y="3141"/>
                <a:ext cx="244" cy="149"/>
              </a:xfrm>
              <a:custGeom>
                <a:avLst/>
                <a:gdLst>
                  <a:gd name="T0" fmla="*/ 0 w 244"/>
                  <a:gd name="T1" fmla="*/ 56 h 149"/>
                  <a:gd name="T2" fmla="*/ 189 w 244"/>
                  <a:gd name="T3" fmla="*/ 15 h 149"/>
                  <a:gd name="T4" fmla="*/ 244 w 244"/>
                  <a:gd name="T5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149">
                    <a:moveTo>
                      <a:pt x="0" y="56"/>
                    </a:moveTo>
                    <a:cubicBezTo>
                      <a:pt x="74" y="28"/>
                      <a:pt x="148" y="0"/>
                      <a:pt x="189" y="15"/>
                    </a:cubicBezTo>
                    <a:cubicBezTo>
                      <a:pt x="230" y="30"/>
                      <a:pt x="237" y="89"/>
                      <a:pt x="244" y="149"/>
                    </a:cubicBezTo>
                  </a:path>
                </a:pathLst>
              </a:custGeom>
              <a:noFill/>
              <a:ln w="222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3" name="Freeform 43"/>
              <p:cNvSpPr>
                <a:spLocks/>
              </p:cNvSpPr>
              <p:nvPr/>
            </p:nvSpPr>
            <p:spPr bwMode="auto">
              <a:xfrm>
                <a:off x="4260" y="3950"/>
                <a:ext cx="240" cy="370"/>
              </a:xfrm>
              <a:custGeom>
                <a:avLst/>
                <a:gdLst>
                  <a:gd name="T0" fmla="*/ 240 w 240"/>
                  <a:gd name="T1" fmla="*/ 0 h 370"/>
                  <a:gd name="T2" fmla="*/ 160 w 240"/>
                  <a:gd name="T3" fmla="*/ 180 h 370"/>
                  <a:gd name="T4" fmla="*/ 0 w 240"/>
                  <a:gd name="T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70">
                    <a:moveTo>
                      <a:pt x="240" y="0"/>
                    </a:moveTo>
                    <a:cubicBezTo>
                      <a:pt x="227" y="30"/>
                      <a:pt x="200" y="118"/>
                      <a:pt x="160" y="180"/>
                    </a:cubicBezTo>
                    <a:cubicBezTo>
                      <a:pt x="120" y="242"/>
                      <a:pt x="33" y="330"/>
                      <a:pt x="0" y="370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4" name="Freeform 44"/>
              <p:cNvSpPr>
                <a:spLocks/>
              </p:cNvSpPr>
              <p:nvPr/>
            </p:nvSpPr>
            <p:spPr bwMode="auto">
              <a:xfrm>
                <a:off x="2513" y="2519"/>
                <a:ext cx="3634" cy="2734"/>
              </a:xfrm>
              <a:custGeom>
                <a:avLst/>
                <a:gdLst>
                  <a:gd name="T0" fmla="*/ 587 w 3634"/>
                  <a:gd name="T1" fmla="*/ 2661 h 2734"/>
                  <a:gd name="T2" fmla="*/ 887 w 3634"/>
                  <a:gd name="T3" fmla="*/ 2721 h 2734"/>
                  <a:gd name="T4" fmla="*/ 1727 w 3634"/>
                  <a:gd name="T5" fmla="*/ 2701 h 2734"/>
                  <a:gd name="T6" fmla="*/ 2627 w 3634"/>
                  <a:gd name="T7" fmla="*/ 2521 h 2734"/>
                  <a:gd name="T8" fmla="*/ 3387 w 3634"/>
                  <a:gd name="T9" fmla="*/ 2017 h 2734"/>
                  <a:gd name="T10" fmla="*/ 3577 w 3634"/>
                  <a:gd name="T11" fmla="*/ 1174 h 2734"/>
                  <a:gd name="T12" fmla="*/ 3043 w 3634"/>
                  <a:gd name="T13" fmla="*/ 405 h 2734"/>
                  <a:gd name="T14" fmla="*/ 2027 w 3634"/>
                  <a:gd name="T15" fmla="*/ 41 h 2734"/>
                  <a:gd name="T16" fmla="*/ 967 w 3634"/>
                  <a:gd name="T17" fmla="*/ 161 h 2734"/>
                  <a:gd name="T18" fmla="*/ 147 w 3634"/>
                  <a:gd name="T19" fmla="*/ 661 h 2734"/>
                  <a:gd name="T20" fmla="*/ 87 w 3634"/>
                  <a:gd name="T21" fmla="*/ 1101 h 2734"/>
                  <a:gd name="T22" fmla="*/ 547 w 3634"/>
                  <a:gd name="T23" fmla="*/ 1341 h 2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4" h="2734">
                    <a:moveTo>
                      <a:pt x="587" y="2661"/>
                    </a:moveTo>
                    <a:cubicBezTo>
                      <a:pt x="640" y="2671"/>
                      <a:pt x="697" y="2714"/>
                      <a:pt x="887" y="2721"/>
                    </a:cubicBezTo>
                    <a:cubicBezTo>
                      <a:pt x="1077" y="2728"/>
                      <a:pt x="1437" y="2734"/>
                      <a:pt x="1727" y="2701"/>
                    </a:cubicBezTo>
                    <a:cubicBezTo>
                      <a:pt x="2017" y="2668"/>
                      <a:pt x="2350" y="2635"/>
                      <a:pt x="2627" y="2521"/>
                    </a:cubicBezTo>
                    <a:cubicBezTo>
                      <a:pt x="2904" y="2407"/>
                      <a:pt x="3229" y="2241"/>
                      <a:pt x="3387" y="2017"/>
                    </a:cubicBezTo>
                    <a:cubicBezTo>
                      <a:pt x="3545" y="1793"/>
                      <a:pt x="3634" y="1443"/>
                      <a:pt x="3577" y="1174"/>
                    </a:cubicBezTo>
                    <a:cubicBezTo>
                      <a:pt x="3520" y="905"/>
                      <a:pt x="3301" y="594"/>
                      <a:pt x="3043" y="405"/>
                    </a:cubicBezTo>
                    <a:cubicBezTo>
                      <a:pt x="2785" y="216"/>
                      <a:pt x="2373" y="82"/>
                      <a:pt x="2027" y="41"/>
                    </a:cubicBezTo>
                    <a:cubicBezTo>
                      <a:pt x="1681" y="0"/>
                      <a:pt x="1280" y="58"/>
                      <a:pt x="967" y="161"/>
                    </a:cubicBezTo>
                    <a:cubicBezTo>
                      <a:pt x="654" y="264"/>
                      <a:pt x="294" y="504"/>
                      <a:pt x="147" y="661"/>
                    </a:cubicBezTo>
                    <a:cubicBezTo>
                      <a:pt x="0" y="818"/>
                      <a:pt x="20" y="988"/>
                      <a:pt x="87" y="1101"/>
                    </a:cubicBezTo>
                    <a:cubicBezTo>
                      <a:pt x="154" y="1214"/>
                      <a:pt x="451" y="1291"/>
                      <a:pt x="547" y="1341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85" name="Object 45"/>
              <p:cNvGraphicFramePr>
                <a:graphicFrameLocks noChangeAspect="1"/>
              </p:cNvGraphicFramePr>
              <p:nvPr/>
            </p:nvGraphicFramePr>
            <p:xfrm>
              <a:off x="4534" y="2803"/>
              <a:ext cx="46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3" name="Equation" r:id="rId21" imgW="291973" imgH="203112" progId="Equation.DSMT4">
                      <p:embed/>
                    </p:oleObj>
                  </mc:Choice>
                  <mc:Fallback>
                    <p:oleObj name="Equation" r:id="rId21" imgW="291973" imgH="203112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2803"/>
                            <a:ext cx="460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67842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86" name="Line 46"/>
              <p:cNvSpPr>
                <a:spLocks noChangeShapeType="1"/>
              </p:cNvSpPr>
              <p:nvPr/>
            </p:nvSpPr>
            <p:spPr bwMode="auto">
              <a:xfrm>
                <a:off x="4517" y="4137"/>
                <a:ext cx="1086" cy="6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490" name="Object 50"/>
            <p:cNvGraphicFramePr>
              <a:graphicFrameLocks noChangeAspect="1"/>
            </p:cNvGraphicFramePr>
            <p:nvPr/>
          </p:nvGraphicFramePr>
          <p:xfrm>
            <a:off x="4596" y="1985"/>
            <a:ext cx="16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4" name="Equation" r:id="rId23" imgW="279279" imgH="317362" progId="Equation.DSMT4">
                    <p:embed/>
                  </p:oleObj>
                </mc:Choice>
                <mc:Fallback>
                  <p:oleObj name="Equation" r:id="rId23" imgW="279279" imgH="317362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985"/>
                          <a:ext cx="16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00" name="Object 36"/>
          <p:cNvGraphicFramePr>
            <a:graphicFrameLocks noChangeAspect="1"/>
          </p:cNvGraphicFramePr>
          <p:nvPr/>
        </p:nvGraphicFramePr>
        <p:xfrm>
          <a:off x="2124075" y="627063"/>
          <a:ext cx="31892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" name="Equation" r:id="rId3" imgW="3187700" imgH="1066800" progId="Equation.DSMT4">
                  <p:embed/>
                </p:oleObj>
              </mc:Choice>
              <mc:Fallback>
                <p:oleObj name="Equation" r:id="rId3" imgW="3187700" imgH="1066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27063"/>
                        <a:ext cx="318928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2" name="Object 38"/>
          <p:cNvGraphicFramePr>
            <a:graphicFrameLocks noChangeAspect="1"/>
          </p:cNvGraphicFramePr>
          <p:nvPr/>
        </p:nvGraphicFramePr>
        <p:xfrm>
          <a:off x="2128838" y="1857375"/>
          <a:ext cx="488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4" name="Equation" r:id="rId5" imgW="5054600" imgH="965200" progId="Equation.DSMT4">
                  <p:embed/>
                </p:oleObj>
              </mc:Choice>
              <mc:Fallback>
                <p:oleObj name="Equation" r:id="rId5" imgW="5054600" imgH="965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1857375"/>
                        <a:ext cx="48895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4" name="Object 40"/>
          <p:cNvGraphicFramePr>
            <a:graphicFrameLocks noChangeAspect="1"/>
          </p:cNvGraphicFramePr>
          <p:nvPr/>
        </p:nvGraphicFramePr>
        <p:xfrm>
          <a:off x="2138363" y="2968625"/>
          <a:ext cx="51704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" name="Equation" r:id="rId7" imgW="5168900" imgH="1066800" progId="Equation.DSMT4">
                  <p:embed/>
                </p:oleObj>
              </mc:Choice>
              <mc:Fallback>
                <p:oleObj name="Equation" r:id="rId7" imgW="5168900" imgH="1066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968625"/>
                        <a:ext cx="51704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Rectangle 42"/>
          <p:cNvSpPr>
            <a:spLocks noChangeArrowheads="1"/>
          </p:cNvSpPr>
          <p:nvPr/>
        </p:nvSpPr>
        <p:spPr bwMode="auto">
          <a:xfrm>
            <a:off x="603250" y="5105400"/>
            <a:ext cx="378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然后由公式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求得</a:t>
            </a:r>
            <a:r>
              <a:rPr lang="en-US" altLang="zh-CN">
                <a:latin typeface="Times New Roman" panose="02020603050405020304" pitchFamily="18" charset="0"/>
              </a:rPr>
              <a:t>:                       </a:t>
            </a:r>
          </a:p>
        </p:txBody>
      </p:sp>
      <p:graphicFrame>
        <p:nvGraphicFramePr>
          <p:cNvPr id="62514" name="Object 50"/>
          <p:cNvGraphicFramePr>
            <a:graphicFrameLocks noChangeAspect="1"/>
          </p:cNvGraphicFramePr>
          <p:nvPr/>
        </p:nvGraphicFramePr>
        <p:xfrm>
          <a:off x="2146300" y="4241800"/>
          <a:ext cx="316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6" name="Equation" r:id="rId9" imgW="3162240" imgH="507960" progId="Equation.DSMT4">
                  <p:embed/>
                </p:oleObj>
              </mc:Choice>
              <mc:Fallback>
                <p:oleObj name="Equation" r:id="rId9" imgW="3162240" imgH="5079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241800"/>
                        <a:ext cx="3162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576263" y="3933825"/>
            <a:ext cx="8064500" cy="839788"/>
            <a:chOff x="363" y="2478"/>
            <a:chExt cx="5080" cy="529"/>
          </a:xfrm>
        </p:grpSpPr>
        <p:graphicFrame>
          <p:nvGraphicFramePr>
            <p:cNvPr id="63499" name="Object 11"/>
            <p:cNvGraphicFramePr>
              <a:graphicFrameLocks noChangeAspect="1"/>
            </p:cNvGraphicFramePr>
            <p:nvPr/>
          </p:nvGraphicFramePr>
          <p:xfrm>
            <a:off x="2194" y="2505"/>
            <a:ext cx="1707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69" name="Equation" r:id="rId3" imgW="2705100" imgH="800100" progId="Equation.DSMT4">
                    <p:embed/>
                  </p:oleObj>
                </mc:Choice>
                <mc:Fallback>
                  <p:oleObj name="Equation" r:id="rId3" imgW="2705100" imgH="8001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2505"/>
                          <a:ext cx="1707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8" name="Object 10"/>
            <p:cNvGraphicFramePr>
              <a:graphicFrameLocks noChangeAspect="1"/>
            </p:cNvGraphicFramePr>
            <p:nvPr/>
          </p:nvGraphicFramePr>
          <p:xfrm>
            <a:off x="4456" y="2562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0" name="Equation" r:id="rId5" imgW="279279" imgH="317362" progId="Equation.DSMT4">
                    <p:embed/>
                  </p:oleObj>
                </mc:Choice>
                <mc:Fallback>
                  <p:oleObj name="Equation" r:id="rId5" imgW="279279" imgH="317362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562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63" y="2487"/>
              <a:ext cx="1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计算曲面积分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911" y="247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4630" y="2488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是球面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3051175" y="4833938"/>
          <a:ext cx="2600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1" name="Equation" r:id="rId7" imgW="2603500" imgH="469900" progId="Equation.DSMT4">
                  <p:embed/>
                </p:oleObj>
              </mc:Choice>
              <mc:Fallback>
                <p:oleObj name="Equation" r:id="rId7" imgW="2603500" imgH="4699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833938"/>
                        <a:ext cx="2600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603250" y="5538788"/>
            <a:ext cx="388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解法一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记              </a:t>
            </a:r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1589088" y="657225"/>
          <a:ext cx="615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2" name="Equation" r:id="rId9" imgW="6159500" imgH="876300" progId="Equation.DSMT4">
                  <p:embed/>
                </p:oleObj>
              </mc:Choice>
              <mc:Fallback>
                <p:oleObj name="Equation" r:id="rId9" imgW="6159500" imgH="8763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657225"/>
                        <a:ext cx="6159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1884363" y="1593850"/>
          <a:ext cx="558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3" name="Equation" r:id="rId11" imgW="5588000" imgH="1079500" progId="Equation.DSMT4">
                  <p:embed/>
                </p:oleObj>
              </mc:Choice>
              <mc:Fallback>
                <p:oleObj name="Equation" r:id="rId11" imgW="5588000" imgH="1079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593850"/>
                        <a:ext cx="5588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2068513" y="2824163"/>
          <a:ext cx="49879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4" name="Equation" r:id="rId13" imgW="4991100" imgH="787400" progId="Equation.DSMT4">
                  <p:embed/>
                </p:oleObj>
              </mc:Choice>
              <mc:Fallback>
                <p:oleObj name="Equation" r:id="rId13" imgW="4991100" imgH="787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824163"/>
                        <a:ext cx="49879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2389188" y="3635375"/>
          <a:ext cx="43084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8" name="Equation" r:id="rId3" imgW="4305300" imgH="1054100" progId="Equation.DSMT4">
                  <p:embed/>
                </p:oleObj>
              </mc:Choice>
              <mc:Fallback>
                <p:oleObj name="Equation" r:id="rId3" imgW="4305300" imgH="10541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635375"/>
                        <a:ext cx="43084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2419350" y="4864100"/>
          <a:ext cx="4638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9" name="Equation" r:id="rId5" imgW="4635500" imgH="1041400" progId="Equation.DSMT4">
                  <p:embed/>
                </p:oleObj>
              </mc:Choice>
              <mc:Fallback>
                <p:oleObj name="Equation" r:id="rId5" imgW="4635500" imgH="1041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864100"/>
                        <a:ext cx="46386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1866900" y="1412875"/>
          <a:ext cx="5476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0" name="Equation" r:id="rId7" imgW="5473700" imgH="571500" progId="Equation.DSMT4">
                  <p:embed/>
                </p:oleObj>
              </mc:Choice>
              <mc:Fallback>
                <p:oleObj name="Equation" r:id="rId7" imgW="5473700" imgH="5715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412875"/>
                        <a:ext cx="54768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2124075" y="2805113"/>
          <a:ext cx="461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1" name="Equation" r:id="rId9" imgW="4610100" imgH="800100" progId="Equation.DSMT4">
                  <p:embed/>
                </p:oleObj>
              </mc:Choice>
              <mc:Fallback>
                <p:oleObj name="Equation" r:id="rId9" imgW="4610100" imgH="800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05113"/>
                        <a:ext cx="46101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584200" y="21097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根据计算公式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(2),  </a:t>
            </a:r>
            <a:r>
              <a:rPr lang="zh-CN" altLang="en-US">
                <a:latin typeface="Times New Roman" panose="02020603050405020304" pitchFamily="18" charset="0"/>
              </a:rPr>
              <a:t>并使用极坐标变换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可得</a:t>
            </a:r>
            <a:r>
              <a:rPr lang="zh-CN" altLang="en-US"/>
              <a:t>     </a:t>
            </a:r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1879600" y="584200"/>
          <a:ext cx="5248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2" name="Equation" r:id="rId11" imgW="5245100" imgH="571500" progId="Equation.DSMT4">
                  <p:embed/>
                </p:oleObj>
              </mc:Choice>
              <mc:Fallback>
                <p:oleObj name="Equation" r:id="rId11" imgW="5245100" imgH="571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84200"/>
                        <a:ext cx="52482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828675" y="5383213"/>
          <a:ext cx="75596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1" name="Equation" r:id="rId3" imgW="7556500" imgH="457200" progId="Equation.DSMT4">
                  <p:embed/>
                </p:oleObj>
              </mc:Choice>
              <mc:Fallback>
                <p:oleObj name="Equation" r:id="rId3" imgW="7556500" imgH="457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383213"/>
                        <a:ext cx="755967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1620838" y="3643313"/>
          <a:ext cx="6172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2" name="Equation" r:id="rId5" imgW="6172200" imgH="393700" progId="Equation.DSMT4">
                  <p:embed/>
                </p:oleObj>
              </mc:Choice>
              <mc:Fallback>
                <p:oleObj name="Equation" r:id="rId5" imgW="6172200" imgH="3937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643313"/>
                        <a:ext cx="6172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2970213" y="4225925"/>
          <a:ext cx="3203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Equation" r:id="rId7" imgW="3200400" imgH="393700" progId="Equation.DSMT4">
                  <p:embed/>
                </p:oleObj>
              </mc:Choice>
              <mc:Fallback>
                <p:oleObj name="Equation" r:id="rId7" imgW="32004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225925"/>
                        <a:ext cx="3203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68" name="Group 32"/>
          <p:cNvGrpSpPr>
            <a:grpSpLocks/>
          </p:cNvGrpSpPr>
          <p:nvPr/>
        </p:nvGrpSpPr>
        <p:grpSpPr bwMode="auto">
          <a:xfrm>
            <a:off x="573088" y="2917825"/>
            <a:ext cx="4251325" cy="557213"/>
            <a:chOff x="361" y="1838"/>
            <a:chExt cx="2678" cy="351"/>
          </a:xfrm>
        </p:grpSpPr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1388" y="1922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4" name="Equation" r:id="rId9" imgW="279279" imgH="317362" progId="Equation.DSMT4">
                    <p:embed/>
                  </p:oleObj>
                </mc:Choice>
                <mc:Fallback>
                  <p:oleObj name="Equation" r:id="rId9" imgW="279279" imgH="317362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1922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61" y="1862"/>
              <a:ext cx="11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解法二</a:t>
              </a:r>
              <a:r>
                <a:rPr lang="zh-CN" altLang="en-US" sz="1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1573" y="1838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的参数方程为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612775" y="4713288"/>
            <a:ext cx="370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式计算如下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2212975" y="523875"/>
          <a:ext cx="32242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5" name="Equation" r:id="rId11" imgW="3225800" imgH="1016000" progId="Equation.DSMT4">
                  <p:embed/>
                </p:oleObj>
              </mc:Choice>
              <mc:Fallback>
                <p:oleObj name="Equation" r:id="rId11" imgW="3225800" imgH="1016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23875"/>
                        <a:ext cx="322421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2252663" y="1731963"/>
          <a:ext cx="52959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6" name="Equation" r:id="rId13" imgW="5295900" imgH="1028700" progId="Equation.DSMT4">
                  <p:embed/>
                </p:oleObj>
              </mc:Choice>
              <mc:Fallback>
                <p:oleObj name="Equation" r:id="rId13" imgW="5295900" imgH="10287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731963"/>
                        <a:ext cx="52959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223963" y="3389313"/>
          <a:ext cx="684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9" name="Equation" r:id="rId3" imgW="6845300" imgH="723900" progId="Equation.DSMT4">
                  <p:embed/>
                </p:oleObj>
              </mc:Choice>
              <mc:Fallback>
                <p:oleObj name="Equation" r:id="rId3" imgW="6845300" imgH="723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389313"/>
                        <a:ext cx="68484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935596" y="440668"/>
          <a:ext cx="46561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" name="Equation" r:id="rId5" imgW="4889500" imgH="1041400" progId="Equation.DSMT4">
                  <p:embed/>
                </p:oleObj>
              </mc:Choice>
              <mc:Fallback>
                <p:oleObj name="Equation" r:id="rId5" imgW="4889500" imgH="1041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440668"/>
                        <a:ext cx="46561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1258888" y="1806575"/>
          <a:ext cx="687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1" name="Equation" r:id="rId7" imgW="6870700" imgH="469900" progId="Equation.DSMT4">
                  <p:embed/>
                </p:oleObj>
              </mc:Choice>
              <mc:Fallback>
                <p:oleObj name="Equation" r:id="rId7" imgW="6870700" imgH="469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06575"/>
                        <a:ext cx="6870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ChangeAspect="1"/>
          </p:cNvGraphicFramePr>
          <p:nvPr/>
        </p:nvGraphicFramePr>
        <p:xfrm>
          <a:off x="2232025" y="2533650"/>
          <a:ext cx="497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" name="Equation" r:id="rId9" imgW="4978400" imgH="571500" progId="Equation.DSMT4">
                  <p:embed/>
                </p:oleObj>
              </mc:Choice>
              <mc:Fallback>
                <p:oleObj name="Equation" r:id="rId9" imgW="4978400" imgH="5715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533650"/>
                        <a:ext cx="4978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25"/>
          <p:cNvGraphicFramePr>
            <a:graphicFrameLocks noChangeAspect="1"/>
          </p:cNvGraphicFramePr>
          <p:nvPr/>
        </p:nvGraphicFramePr>
        <p:xfrm>
          <a:off x="1550988" y="4249738"/>
          <a:ext cx="6261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" name="Equation" r:id="rId11" imgW="6261100" imgH="622300" progId="Equation.DSMT4">
                  <p:embed/>
                </p:oleObj>
              </mc:Choice>
              <mc:Fallback>
                <p:oleObj name="Equation" r:id="rId11" imgW="6261100" imgH="6223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249738"/>
                        <a:ext cx="62611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1516063" y="5084763"/>
          <a:ext cx="57689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" name="Equation" r:id="rId13" imgW="5765800" imgH="952500" progId="Equation.DSMT4">
                  <p:embed/>
                </p:oleObj>
              </mc:Choice>
              <mc:Fallback>
                <p:oleObj name="Equation" r:id="rId13" imgW="5765800" imgH="9525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084763"/>
                        <a:ext cx="57689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04248" y="42827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球面坐标面积微元：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66605" name="Object 45"/>
          <p:cNvGraphicFramePr>
            <a:graphicFrameLocks noChangeAspect="1"/>
          </p:cNvGraphicFramePr>
          <p:nvPr/>
        </p:nvGraphicFramePr>
        <p:xfrm>
          <a:off x="6875984" y="797609"/>
          <a:ext cx="1872208" cy="32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" name="Equation" r:id="rId15" imgW="2705040" imgH="469800" progId="Equation.DSMT4">
                  <p:embed/>
                </p:oleObj>
              </mc:Choice>
              <mc:Fallback>
                <p:oleObj name="Equation" r:id="rId15" imgW="2705040" imgH="469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984" y="797609"/>
                        <a:ext cx="1872208" cy="325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95313" y="51276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解法三</a:t>
            </a:r>
            <a:r>
              <a:rPr lang="zh-CN" alt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 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95313" y="1250547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由对称性知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6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37025"/>
              </p:ext>
            </p:extLst>
          </p:nvPr>
        </p:nvGraphicFramePr>
        <p:xfrm>
          <a:off x="1871700" y="1895128"/>
          <a:ext cx="41100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4" name="Equation" r:id="rId3" imgW="4114800" imgH="825480" progId="Equation.DSMT4">
                  <p:embed/>
                </p:oleObj>
              </mc:Choice>
              <mc:Fallback>
                <p:oleObj name="Equation" r:id="rId3" imgW="4114800" imgH="8254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895128"/>
                        <a:ext cx="4110037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863588" y="2852936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由此得到</a:t>
            </a: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18228"/>
              </p:ext>
            </p:extLst>
          </p:nvPr>
        </p:nvGraphicFramePr>
        <p:xfrm>
          <a:off x="1727684" y="3573016"/>
          <a:ext cx="4981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5" name="Equation" r:id="rId5" imgW="4978400" imgH="889000" progId="Equation.DSMT4">
                  <p:embed/>
                </p:oleObj>
              </mc:Choice>
              <mc:Fallback>
                <p:oleObj name="Equation" r:id="rId5" imgW="49784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3573016"/>
                        <a:ext cx="49815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74879"/>
              </p:ext>
            </p:extLst>
          </p:nvPr>
        </p:nvGraphicFramePr>
        <p:xfrm>
          <a:off x="2015716" y="4725144"/>
          <a:ext cx="4013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6" name="Equation" r:id="rId7" imgW="4013200" imgH="889000" progId="Equation.DSMT4">
                  <p:embed/>
                </p:oleObj>
              </mc:Choice>
              <mc:Fallback>
                <p:oleObj name="Equation" r:id="rId7" imgW="4013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4725144"/>
                        <a:ext cx="4013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25" name="Group 97"/>
          <p:cNvGrpSpPr>
            <a:grpSpLocks/>
          </p:cNvGrpSpPr>
          <p:nvPr/>
        </p:nvGrpSpPr>
        <p:grpSpPr bwMode="auto">
          <a:xfrm>
            <a:off x="611188" y="4686300"/>
            <a:ext cx="8194675" cy="542925"/>
            <a:chOff x="385" y="2952"/>
            <a:chExt cx="5162" cy="342"/>
          </a:xfrm>
        </p:grpSpPr>
        <p:sp>
          <p:nvSpPr>
            <p:cNvPr id="48201" name="Rectangle 73"/>
            <p:cNvSpPr>
              <a:spLocks noChangeArrowheads="1"/>
            </p:cNvSpPr>
            <p:nvPr/>
          </p:nvSpPr>
          <p:spPr bwMode="auto">
            <a:xfrm>
              <a:off x="385" y="295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示小曲面块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200" name="Object 72"/>
            <p:cNvGraphicFramePr>
              <a:graphicFrameLocks noChangeAspect="1"/>
            </p:cNvGraphicFramePr>
            <p:nvPr/>
          </p:nvGraphicFramePr>
          <p:xfrm>
            <a:off x="1598" y="3020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8" name="Equation" r:id="rId3" imgW="342751" imgH="431613" progId="Equation.DSMT4">
                    <p:embed/>
                  </p:oleObj>
                </mc:Choice>
                <mc:Fallback>
                  <p:oleObj name="Equation" r:id="rId3" imgW="342751" imgH="431613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3020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9" name="Object 71"/>
            <p:cNvGraphicFramePr>
              <a:graphicFrameLocks noChangeAspect="1"/>
            </p:cNvGraphicFramePr>
            <p:nvPr/>
          </p:nvGraphicFramePr>
          <p:xfrm>
            <a:off x="2672" y="2985"/>
            <a:ext cx="8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9" name="Equation" r:id="rId5" imgW="1409088" imgH="431613" progId="Equation.DSMT4">
                    <p:embed/>
                  </p:oleObj>
                </mc:Choice>
                <mc:Fallback>
                  <p:oleObj name="Equation" r:id="rId5" imgW="1409088" imgH="431613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2985"/>
                          <a:ext cx="8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8" name="Object 70"/>
            <p:cNvGraphicFramePr>
              <a:graphicFrameLocks noChangeAspect="1"/>
            </p:cNvGraphicFramePr>
            <p:nvPr/>
          </p:nvGraphicFramePr>
          <p:xfrm>
            <a:off x="3878" y="3024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" name="Equation" r:id="rId7" imgW="342751" imgH="431613" progId="Equation.DSMT4">
                    <p:embed/>
                  </p:oleObj>
                </mc:Choice>
                <mc:Fallback>
                  <p:oleObj name="Equation" r:id="rId7" imgW="342751" imgH="431613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24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773" y="295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203" name="Rectangle 75"/>
            <p:cNvSpPr>
              <a:spLocks noChangeArrowheads="1"/>
            </p:cNvSpPr>
            <p:nvPr/>
          </p:nvSpPr>
          <p:spPr bwMode="auto">
            <a:xfrm>
              <a:off x="3560" y="29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204" name="Rectangle 76"/>
            <p:cNvSpPr>
              <a:spLocks noChangeArrowheads="1"/>
            </p:cNvSpPr>
            <p:nvPr/>
          </p:nvSpPr>
          <p:spPr bwMode="auto">
            <a:xfrm>
              <a:off x="4059" y="295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中任意一点，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582613" y="4038600"/>
            <a:ext cx="7785100" cy="533400"/>
            <a:chOff x="367" y="2544"/>
            <a:chExt cx="4904" cy="336"/>
          </a:xfrm>
        </p:grpSpPr>
        <p:graphicFrame>
          <p:nvGraphicFramePr>
            <p:cNvPr id="48193" name="Object 65"/>
            <p:cNvGraphicFramePr>
              <a:graphicFrameLocks noChangeAspect="1"/>
            </p:cNvGraphicFramePr>
            <p:nvPr/>
          </p:nvGraphicFramePr>
          <p:xfrm>
            <a:off x="944" y="2598"/>
            <a:ext cx="18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1" name="Equation" r:id="rId8" imgW="2959100" imgH="431800" progId="Equation.DSMT4">
                    <p:embed/>
                  </p:oleObj>
                </mc:Choice>
                <mc:Fallback>
                  <p:oleObj name="Equation" r:id="rId8" imgW="2959100" imgH="43180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598"/>
                          <a:ext cx="18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2" name="Object 64"/>
            <p:cNvGraphicFramePr>
              <a:graphicFrameLocks noChangeAspect="1"/>
            </p:cNvGraphicFramePr>
            <p:nvPr/>
          </p:nvGraphicFramePr>
          <p:xfrm>
            <a:off x="4604" y="2607"/>
            <a:ext cx="3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" name="Equation" r:id="rId10" imgW="545863" imgH="431613" progId="Equation.DSMT4">
                    <p:embed/>
                  </p:oleObj>
                </mc:Choice>
                <mc:Fallback>
                  <p:oleObj name="Equation" r:id="rId10" imgW="545863" imgH="431613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607"/>
                          <a:ext cx="3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367" y="254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2744" y="2553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为曲面块的分割，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96" name="Rectangle 68"/>
            <p:cNvSpPr>
              <a:spLocks noChangeArrowheads="1"/>
            </p:cNvSpPr>
            <p:nvPr/>
          </p:nvSpPr>
          <p:spPr bwMode="auto">
            <a:xfrm>
              <a:off x="4908" y="25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表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763713" y="549275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一、第一型曲面积分的概念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44525" y="1341438"/>
            <a:ext cx="8262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类似第一型曲线积分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当质量分布在某一曲面块</a:t>
            </a: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92138" y="26225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量为极限    </a:t>
            </a:r>
          </a:p>
        </p:txBody>
      </p:sp>
      <p:graphicFrame>
        <p:nvGraphicFramePr>
          <p:cNvPr id="48190" name="Object 62"/>
          <p:cNvGraphicFramePr>
            <a:graphicFrameLocks noChangeAspect="1"/>
          </p:cNvGraphicFramePr>
          <p:nvPr/>
        </p:nvGraphicFramePr>
        <p:xfrm>
          <a:off x="3059113" y="3086100"/>
          <a:ext cx="34385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3" name="Equation" r:id="rId12" imgW="3441700" imgH="927100" progId="Equation.DSMT4">
                  <p:embed/>
                </p:oleObj>
              </mc:Choice>
              <mc:Fallback>
                <p:oleObj name="Equation" r:id="rId12" imgW="3441700" imgH="9271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86100"/>
                        <a:ext cx="34385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26" name="Group 98"/>
          <p:cNvGrpSpPr>
            <a:grpSpLocks/>
          </p:cNvGrpSpPr>
          <p:nvPr/>
        </p:nvGrpSpPr>
        <p:grpSpPr bwMode="auto">
          <a:xfrm>
            <a:off x="698500" y="5430838"/>
            <a:ext cx="7942263" cy="519112"/>
            <a:chOff x="440" y="3421"/>
            <a:chExt cx="5003" cy="327"/>
          </a:xfrm>
        </p:grpSpPr>
        <p:graphicFrame>
          <p:nvGraphicFramePr>
            <p:cNvPr id="48217" name="Object 89"/>
            <p:cNvGraphicFramePr>
              <a:graphicFrameLocks noChangeAspect="1"/>
            </p:cNvGraphicFramePr>
            <p:nvPr/>
          </p:nvGraphicFramePr>
          <p:xfrm>
            <a:off x="440" y="3484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4" name="Equation" r:id="rId14" imgW="672808" imgH="393529" progId="Equation.DSMT4">
                    <p:embed/>
                  </p:oleObj>
                </mc:Choice>
                <mc:Fallback>
                  <p:oleObj name="Equation" r:id="rId14" imgW="672808" imgH="393529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484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16" name="Object 88"/>
            <p:cNvGraphicFramePr>
              <a:graphicFrameLocks noChangeAspect="1"/>
            </p:cNvGraphicFramePr>
            <p:nvPr/>
          </p:nvGraphicFramePr>
          <p:xfrm>
            <a:off x="1699" y="3516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5" name="Equation" r:id="rId16" imgW="279279" imgH="291973" progId="Equation.DSMT4">
                    <p:embed/>
                  </p:oleObj>
                </mc:Choice>
                <mc:Fallback>
                  <p:oleObj name="Equation" r:id="rId16" imgW="279279" imgH="291973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516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15" name="Object 87"/>
            <p:cNvGraphicFramePr>
              <a:graphicFrameLocks noChangeAspect="1"/>
            </p:cNvGraphicFramePr>
            <p:nvPr/>
          </p:nvGraphicFramePr>
          <p:xfrm>
            <a:off x="3560" y="3478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6" name="Equation" r:id="rId18" imgW="342751" imgH="431613" progId="Equation.DSMT4">
                    <p:embed/>
                  </p:oleObj>
                </mc:Choice>
                <mc:Fallback>
                  <p:oleObj name="Equation" r:id="rId18" imgW="342751" imgH="431613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78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883" y="3421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为分割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220" name="Rectangle 92"/>
            <p:cNvSpPr>
              <a:spLocks noChangeArrowheads="1"/>
            </p:cNvSpPr>
            <p:nvPr/>
          </p:nvSpPr>
          <p:spPr bwMode="auto">
            <a:xfrm>
              <a:off x="1881" y="3421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的细度，即为诸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221" name="Rectangle 93"/>
            <p:cNvSpPr>
              <a:spLocks noChangeArrowheads="1"/>
            </p:cNvSpPr>
            <p:nvPr/>
          </p:nvSpPr>
          <p:spPr bwMode="auto">
            <a:xfrm>
              <a:off x="3787" y="3421"/>
              <a:ext cx="16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中的最大直径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227" name="Group 99"/>
          <p:cNvGrpSpPr>
            <a:grpSpLocks/>
          </p:cNvGrpSpPr>
          <p:nvPr/>
        </p:nvGrpSpPr>
        <p:grpSpPr bwMode="auto">
          <a:xfrm>
            <a:off x="587375" y="1989138"/>
            <a:ext cx="8137525" cy="519112"/>
            <a:chOff x="370" y="1253"/>
            <a:chExt cx="5126" cy="327"/>
          </a:xfrm>
        </p:grpSpPr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370" y="1253"/>
              <a:ext cx="5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且</a:t>
              </a:r>
              <a:r>
                <a:rPr lang="zh-CN" altLang="en-US">
                  <a:latin typeface="Times New Roman" panose="02020603050405020304" pitchFamily="18" charset="0"/>
                </a:rPr>
                <a:t>密度函数</a:t>
              </a:r>
              <a:r>
                <a:rPr lang="zh-CN" altLang="en-US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在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上连续时，曲面块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的质 </a:t>
              </a:r>
            </a:p>
          </p:txBody>
        </p:sp>
        <p:graphicFrame>
          <p:nvGraphicFramePr>
            <p:cNvPr id="48223" name="Object 95"/>
            <p:cNvGraphicFramePr>
              <a:graphicFrameLocks noChangeAspect="1"/>
            </p:cNvGraphicFramePr>
            <p:nvPr/>
          </p:nvGraphicFramePr>
          <p:xfrm>
            <a:off x="1580" y="1298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7" name="Equation" r:id="rId19" imgW="1396394" imgH="393529" progId="Equation.DSMT4">
                    <p:embed/>
                  </p:oleObj>
                </mc:Choice>
                <mc:Fallback>
                  <p:oleObj name="Equation" r:id="rId19" imgW="1396394" imgH="393529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298"/>
                          <a:ext cx="8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596900" y="2673350"/>
            <a:ext cx="7788275" cy="519113"/>
            <a:chOff x="376" y="1706"/>
            <a:chExt cx="4906" cy="327"/>
          </a:xfrm>
        </p:grpSpPr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376" y="1706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质量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分布的密度函数为 </a:t>
              </a:r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2717" y="1761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4" name="Equation" r:id="rId3" imgW="1473200" imgH="393700" progId="Equation.DSMT4">
                    <p:embed/>
                  </p:oleObj>
                </mc:Choice>
                <mc:Fallback>
                  <p:oleObj name="Equation" r:id="rId3" imgW="1473200" imgH="3937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1761"/>
                          <a:ext cx="9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659" y="1706"/>
              <a:ext cx="1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试导出曲面块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022600" y="566738"/>
            <a:ext cx="309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ea typeface="华文新魏" panose="02010800040101010101" pitchFamily="2" charset="-122"/>
              </a:rPr>
              <a:t>复习思考题   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779713" y="2133600"/>
          <a:ext cx="3346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5" name="Equation" r:id="rId5" imgW="3352800" imgH="393700" progId="Equation.DSMT4">
                  <p:embed/>
                </p:oleObj>
              </mc:Choice>
              <mc:Fallback>
                <p:oleObj name="Equation" r:id="rId5" imgW="3352800" imgH="3937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133600"/>
                        <a:ext cx="33464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7" name="Group 25"/>
          <p:cNvGrpSpPr>
            <a:grpSpLocks/>
          </p:cNvGrpSpPr>
          <p:nvPr/>
        </p:nvGrpSpPr>
        <p:grpSpPr bwMode="auto">
          <a:xfrm>
            <a:off x="568325" y="1433513"/>
            <a:ext cx="5278438" cy="519112"/>
            <a:chOff x="358" y="903"/>
            <a:chExt cx="3325" cy="327"/>
          </a:xfrm>
        </p:grpSpPr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58" y="903"/>
              <a:ext cx="3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设可求面积的曲面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2537" y="985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6" name="Equation" r:id="rId7" imgW="279279" imgH="317362" progId="Equation.DSMT4">
                    <p:embed/>
                  </p:oleObj>
                </mc:Choice>
                <mc:Fallback>
                  <p:oleObj name="Equation" r:id="rId7" imgW="279279" imgH="317362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985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667" y="90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的方程为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596900" y="3373438"/>
            <a:ext cx="3944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的重心和</a:t>
            </a:r>
            <a:r>
              <a:rPr lang="zh-CN" altLang="en-US"/>
              <a:t>转动惯量公式</a:t>
            </a:r>
            <a:r>
              <a:rPr lang="en-US" altLang="zh-CN"/>
              <a:t>. 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03250" y="4078288"/>
            <a:ext cx="644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/>
              <a:t>试讨论第一型曲面积分的轮换对称性</a:t>
            </a:r>
            <a:r>
              <a:rPr lang="en-US" altLang="zh-CN"/>
              <a:t>.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600075" y="4762500"/>
            <a:ext cx="770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/>
              <a:t>  </a:t>
            </a:r>
            <a:r>
              <a:rPr lang="zh-CN" altLang="en-US"/>
              <a:t>给出第一型曲面积分的中值定理</a:t>
            </a:r>
            <a:r>
              <a:rPr lang="en-US" altLang="zh-CN"/>
              <a:t>, </a:t>
            </a:r>
            <a:r>
              <a:rPr lang="zh-CN" altLang="en-US"/>
              <a:t>并加以证明</a:t>
            </a:r>
            <a:r>
              <a:rPr lang="en-US" altLang="zh-CN"/>
              <a:t>.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06425" y="5405438"/>
            <a:ext cx="781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>
                <a:latin typeface="Times New Roman" panose="02020603050405020304" pitchFamily="18" charset="0"/>
              </a:rPr>
              <a:t>模仿定理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20.1 </a:t>
            </a:r>
            <a:r>
              <a:rPr lang="zh-CN" altLang="en-US">
                <a:latin typeface="Times New Roman" panose="02020603050405020304" pitchFamily="18" charset="0"/>
              </a:rPr>
              <a:t>的证明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写出定理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22.1 </a:t>
            </a:r>
            <a:r>
              <a:rPr lang="zh-CN" altLang="en-US">
                <a:latin typeface="Times New Roman" panose="02020603050405020304" pitchFamily="18" charset="0"/>
              </a:rPr>
              <a:t>的证明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30" name="Group 78"/>
          <p:cNvGrpSpPr>
            <a:grpSpLocks/>
          </p:cNvGrpSpPr>
          <p:nvPr/>
        </p:nvGrpSpPr>
        <p:grpSpPr bwMode="auto">
          <a:xfrm>
            <a:off x="684213" y="3284538"/>
            <a:ext cx="8078787" cy="542925"/>
            <a:chOff x="431" y="2069"/>
            <a:chExt cx="5089" cy="342"/>
          </a:xfrm>
        </p:grpSpPr>
        <p:graphicFrame>
          <p:nvGraphicFramePr>
            <p:cNvPr id="49212" name="Object 60"/>
            <p:cNvGraphicFramePr>
              <a:graphicFrameLocks noChangeAspect="1"/>
            </p:cNvGraphicFramePr>
            <p:nvPr/>
          </p:nvGraphicFramePr>
          <p:xfrm>
            <a:off x="431" y="2141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15" name="Equation" r:id="rId3" imgW="342751" imgH="431613" progId="Equation.DSMT4">
                    <p:embed/>
                  </p:oleObj>
                </mc:Choice>
                <mc:Fallback>
                  <p:oleObj name="Equation" r:id="rId3" imgW="342751" imgH="431613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141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1" name="Object 59"/>
            <p:cNvGraphicFramePr>
              <a:graphicFrameLocks noChangeAspect="1"/>
            </p:cNvGraphicFramePr>
            <p:nvPr/>
          </p:nvGraphicFramePr>
          <p:xfrm>
            <a:off x="1870" y="2126"/>
            <a:ext cx="23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16" name="Equation" r:id="rId5" imgW="3657600" imgH="431800" progId="Equation.DSMT4">
                    <p:embed/>
                  </p:oleObj>
                </mc:Choice>
                <mc:Fallback>
                  <p:oleObj name="Equation" r:id="rId5" imgW="3657600" imgH="4318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2126"/>
                          <a:ext cx="230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14" name="Rectangle 62"/>
            <p:cNvSpPr>
              <a:spLocks noChangeArrowheads="1"/>
            </p:cNvSpPr>
            <p:nvPr/>
          </p:nvSpPr>
          <p:spPr bwMode="auto">
            <a:xfrm>
              <a:off x="618" y="206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215" name="Rectangle 63"/>
            <p:cNvSpPr>
              <a:spLocks noChangeArrowheads="1"/>
            </p:cNvSpPr>
            <p:nvPr/>
          </p:nvSpPr>
          <p:spPr bwMode="auto">
            <a:xfrm>
              <a:off x="4201" y="2069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若存在极限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9218" name="Object 66"/>
          <p:cNvGraphicFramePr>
            <a:graphicFrameLocks noChangeAspect="1"/>
          </p:cNvGraphicFramePr>
          <p:nvPr/>
        </p:nvGraphicFramePr>
        <p:xfrm>
          <a:off x="2490788" y="3819525"/>
          <a:ext cx="3952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7" name="Equation" r:id="rId7" imgW="3949700" imgH="927100" progId="Equation.DSMT4">
                  <p:embed/>
                </p:oleObj>
              </mc:Choice>
              <mc:Fallback>
                <p:oleObj name="Equation" r:id="rId7" imgW="3949700" imgH="9271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819525"/>
                        <a:ext cx="39528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623888" y="1196975"/>
            <a:ext cx="788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定义在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上的函数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对曲面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作分割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它把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分成 </a:t>
            </a:r>
          </a:p>
        </p:txBody>
      </p:sp>
      <p:grpSp>
        <p:nvGrpSpPr>
          <p:cNvPr id="49227" name="Group 75"/>
          <p:cNvGrpSpPr>
            <a:grpSpLocks/>
          </p:cNvGrpSpPr>
          <p:nvPr/>
        </p:nvGrpSpPr>
        <p:grpSpPr bwMode="auto">
          <a:xfrm>
            <a:off x="627063" y="1868488"/>
            <a:ext cx="7808912" cy="560387"/>
            <a:chOff x="395" y="1177"/>
            <a:chExt cx="4919" cy="353"/>
          </a:xfrm>
        </p:grpSpPr>
        <p:sp>
          <p:nvSpPr>
            <p:cNvPr id="49195" name="Rectangle 43"/>
            <p:cNvSpPr>
              <a:spLocks noChangeArrowheads="1"/>
            </p:cNvSpPr>
            <p:nvPr/>
          </p:nvSpPr>
          <p:spPr bwMode="auto">
            <a:xfrm>
              <a:off x="395" y="1203"/>
              <a:ext cx="1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个小曲面块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97" name="Rectangle 45"/>
            <p:cNvSpPr>
              <a:spLocks noChangeArrowheads="1"/>
            </p:cNvSpPr>
            <p:nvPr/>
          </p:nvSpPr>
          <p:spPr bwMode="auto">
            <a:xfrm>
              <a:off x="4051" y="1177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记小曲面块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94" name="Object 42"/>
            <p:cNvGraphicFramePr>
              <a:graphicFrameLocks noChangeAspect="1"/>
            </p:cNvGraphicFramePr>
            <p:nvPr/>
          </p:nvGraphicFramePr>
          <p:xfrm>
            <a:off x="1793" y="1245"/>
            <a:ext cx="231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18" name="Equation" r:id="rId9" imgW="3670300" imgH="444500" progId="Equation.DSMT4">
                    <p:embed/>
                  </p:oleObj>
                </mc:Choice>
                <mc:Fallback>
                  <p:oleObj name="Equation" r:id="rId9" imgW="3670300" imgH="4445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245"/>
                          <a:ext cx="231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228" name="Group 76"/>
          <p:cNvGrpSpPr>
            <a:grpSpLocks/>
          </p:cNvGrpSpPr>
          <p:nvPr/>
        </p:nvGrpSpPr>
        <p:grpSpPr bwMode="auto">
          <a:xfrm>
            <a:off x="674688" y="2617788"/>
            <a:ext cx="8024812" cy="711200"/>
            <a:chOff x="476" y="1649"/>
            <a:chExt cx="5055" cy="448"/>
          </a:xfrm>
        </p:grpSpPr>
        <p:graphicFrame>
          <p:nvGraphicFramePr>
            <p:cNvPr id="49206" name="Object 54"/>
            <p:cNvGraphicFramePr>
              <a:graphicFrameLocks noChangeAspect="1"/>
            </p:cNvGraphicFramePr>
            <p:nvPr/>
          </p:nvGraphicFramePr>
          <p:xfrm>
            <a:off x="476" y="1715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19" name="Equation" r:id="rId11" imgW="342751" imgH="431613" progId="Equation.DSMT4">
                    <p:embed/>
                  </p:oleObj>
                </mc:Choice>
                <mc:Fallback>
                  <p:oleObj name="Equation" r:id="rId11" imgW="342751" imgH="431613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715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5" name="Object 53"/>
            <p:cNvGraphicFramePr>
              <a:graphicFrameLocks noChangeAspect="1"/>
            </p:cNvGraphicFramePr>
            <p:nvPr/>
          </p:nvGraphicFramePr>
          <p:xfrm>
            <a:off x="2870" y="1687"/>
            <a:ext cx="229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0" name="Equation" r:id="rId12" imgW="3644900" imgH="647700" progId="Equation.DSMT4">
                    <p:embed/>
                  </p:oleObj>
                </mc:Choice>
                <mc:Fallback>
                  <p:oleObj name="Equation" r:id="rId12" imgW="3644900" imgH="6477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687"/>
                          <a:ext cx="229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08" name="Rectangle 56"/>
            <p:cNvSpPr>
              <a:spLocks noChangeArrowheads="1"/>
            </p:cNvSpPr>
            <p:nvPr/>
          </p:nvSpPr>
          <p:spPr bwMode="auto">
            <a:xfrm>
              <a:off x="657" y="1670"/>
              <a:ext cx="2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分割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的细度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209" name="Rectangle 57"/>
            <p:cNvSpPr>
              <a:spLocks noChangeArrowheads="1"/>
            </p:cNvSpPr>
            <p:nvPr/>
          </p:nvSpPr>
          <p:spPr bwMode="auto">
            <a:xfrm>
              <a:off x="5057" y="1649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29" name="Group 77"/>
          <p:cNvGrpSpPr>
            <a:grpSpLocks/>
          </p:cNvGrpSpPr>
          <p:nvPr/>
        </p:nvGrpSpPr>
        <p:grpSpPr bwMode="auto">
          <a:xfrm>
            <a:off x="593725" y="520700"/>
            <a:ext cx="8027988" cy="519113"/>
            <a:chOff x="374" y="328"/>
            <a:chExt cx="5057" cy="327"/>
          </a:xfrm>
        </p:grpSpPr>
        <p:sp>
          <p:nvSpPr>
            <p:cNvPr id="49191" name="Rectangle 39"/>
            <p:cNvSpPr>
              <a:spLocks noChangeArrowheads="1"/>
            </p:cNvSpPr>
            <p:nvPr/>
          </p:nvSpPr>
          <p:spPr bwMode="auto">
            <a:xfrm>
              <a:off x="374" y="328"/>
              <a:ext cx="50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</a:rPr>
                <a:t>设</a:t>
              </a:r>
              <a:r>
                <a:rPr lang="zh-CN" altLang="en-US" sz="1400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sz="1400" i="1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是空间中可求面积的曲面</a:t>
              </a:r>
              <a:r>
                <a:rPr lang="en-US" altLang="zh-CN">
                  <a:latin typeface="Times New Roman" panose="02020603050405020304" pitchFamily="18" charset="0"/>
                </a:rPr>
                <a:t>,                   </a:t>
              </a:r>
              <a:r>
                <a:rPr lang="zh-CN" altLang="en-US">
                  <a:latin typeface="Times New Roman" panose="02020603050405020304" pitchFamily="18" charset="0"/>
                </a:rPr>
                <a:t>为 </a:t>
              </a:r>
            </a:p>
          </p:txBody>
        </p:sp>
        <p:graphicFrame>
          <p:nvGraphicFramePr>
            <p:cNvPr id="49226" name="Object 74"/>
            <p:cNvGraphicFramePr>
              <a:graphicFrameLocks noChangeAspect="1"/>
            </p:cNvGraphicFramePr>
            <p:nvPr/>
          </p:nvGraphicFramePr>
          <p:xfrm>
            <a:off x="4149" y="373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1" name="Equation" r:id="rId14" imgW="1422400" imgH="393700" progId="Equation.DSMT4">
                    <p:embed/>
                  </p:oleObj>
                </mc:Choice>
                <mc:Fallback>
                  <p:oleObj name="Equation" r:id="rId14" imgW="1422400" imgH="3937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373"/>
                          <a:ext cx="8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234" name="Group 82"/>
          <p:cNvGrpSpPr>
            <a:grpSpLocks/>
          </p:cNvGrpSpPr>
          <p:nvPr/>
        </p:nvGrpSpPr>
        <p:grpSpPr bwMode="auto">
          <a:xfrm>
            <a:off x="582613" y="4810125"/>
            <a:ext cx="8105775" cy="539750"/>
            <a:chOff x="367" y="3018"/>
            <a:chExt cx="5106" cy="340"/>
          </a:xfrm>
        </p:grpSpPr>
        <p:sp>
          <p:nvSpPr>
            <p:cNvPr id="49220" name="Rectangle 68"/>
            <p:cNvSpPr>
              <a:spLocks noChangeArrowheads="1"/>
            </p:cNvSpPr>
            <p:nvPr/>
          </p:nvSpPr>
          <p:spPr bwMode="auto">
            <a:xfrm>
              <a:off x="367" y="302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且与分割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221" name="Rectangle 69"/>
            <p:cNvSpPr>
              <a:spLocks noChangeArrowheads="1"/>
            </p:cNvSpPr>
            <p:nvPr/>
          </p:nvSpPr>
          <p:spPr bwMode="auto">
            <a:xfrm>
              <a:off x="2678" y="3031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的取法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224" name="Rectangle 72"/>
            <p:cNvSpPr>
              <a:spLocks noChangeArrowheads="1"/>
            </p:cNvSpPr>
            <p:nvPr/>
          </p:nvSpPr>
          <p:spPr bwMode="auto">
            <a:xfrm>
              <a:off x="3397" y="3018"/>
              <a:ext cx="2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无关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则称此极限为 </a:t>
              </a:r>
            </a:p>
          </p:txBody>
        </p:sp>
        <p:graphicFrame>
          <p:nvGraphicFramePr>
            <p:cNvPr id="49233" name="Object 81"/>
            <p:cNvGraphicFramePr>
              <a:graphicFrameLocks noChangeAspect="1"/>
            </p:cNvGraphicFramePr>
            <p:nvPr/>
          </p:nvGraphicFramePr>
          <p:xfrm>
            <a:off x="1368" y="3079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2" name="Equation" r:id="rId16" imgW="2235200" imgH="431800" progId="Equation.DSMT4">
                    <p:embed/>
                  </p:oleObj>
                </mc:Choice>
                <mc:Fallback>
                  <p:oleObj name="Equation" r:id="rId16" imgW="2235200" imgH="4318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079"/>
                          <a:ext cx="14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236" name="Group 84"/>
          <p:cNvGrpSpPr>
            <a:grpSpLocks/>
          </p:cNvGrpSpPr>
          <p:nvPr/>
        </p:nvGrpSpPr>
        <p:grpSpPr bwMode="auto">
          <a:xfrm>
            <a:off x="655638" y="5526088"/>
            <a:ext cx="6540500" cy="519112"/>
            <a:chOff x="567" y="3920"/>
            <a:chExt cx="4120" cy="327"/>
          </a:xfrm>
        </p:grpSpPr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1878" y="3920"/>
              <a:ext cx="28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上的</a:t>
              </a:r>
              <a:r>
                <a:rPr lang="zh-CN" altLang="en-US">
                  <a:solidFill>
                    <a:srgbClr val="0000FF"/>
                  </a:solidFill>
                </a:rPr>
                <a:t>第一型曲面积分</a:t>
              </a:r>
              <a:r>
                <a:rPr lang="en-US" altLang="zh-CN"/>
                <a:t>, </a:t>
              </a:r>
              <a:r>
                <a:rPr lang="zh-CN" altLang="en-US"/>
                <a:t>记作  </a:t>
              </a:r>
            </a:p>
          </p:txBody>
        </p:sp>
        <p:graphicFrame>
          <p:nvGraphicFramePr>
            <p:cNvPr id="49235" name="Object 83"/>
            <p:cNvGraphicFramePr>
              <a:graphicFrameLocks noChangeAspect="1"/>
            </p:cNvGraphicFramePr>
            <p:nvPr/>
          </p:nvGraphicFramePr>
          <p:xfrm>
            <a:off x="567" y="3957"/>
            <a:ext cx="13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3" name="Equation" r:id="rId18" imgW="2159000" imgH="431800" progId="Equation.DSMT4">
                    <p:embed/>
                  </p:oleObj>
                </mc:Choice>
                <mc:Fallback>
                  <p:oleObj name="Equation" r:id="rId18" imgW="2159000" imgH="4318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957"/>
                          <a:ext cx="13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987675" y="568325"/>
          <a:ext cx="5532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Equation" r:id="rId3" imgW="5537200" imgH="800100" progId="Equation.DSMT4">
                  <p:embed/>
                </p:oleObj>
              </mc:Choice>
              <mc:Fallback>
                <p:oleObj name="Equation" r:id="rId3" imgW="5537200" imgH="8001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8325"/>
                        <a:ext cx="55324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577850" y="1498600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latin typeface="Times New Roman" panose="02020603050405020304" pitchFamily="18" charset="0"/>
              </a:rPr>
              <a:t>于是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前述曲面块的质量由第一型曲面积分表示为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</p:txBody>
      </p:sp>
      <p:grpSp>
        <p:nvGrpSpPr>
          <p:cNvPr id="50225" name="Group 49"/>
          <p:cNvGrpSpPr>
            <a:grpSpLocks/>
          </p:cNvGrpSpPr>
          <p:nvPr/>
        </p:nvGrpSpPr>
        <p:grpSpPr bwMode="auto">
          <a:xfrm>
            <a:off x="611188" y="3125788"/>
            <a:ext cx="8126412" cy="820737"/>
            <a:chOff x="385" y="2097"/>
            <a:chExt cx="5119" cy="517"/>
          </a:xfrm>
        </p:grpSpPr>
        <p:graphicFrame>
          <p:nvGraphicFramePr>
            <p:cNvPr id="50212" name="Object 36"/>
            <p:cNvGraphicFramePr>
              <a:graphicFrameLocks noChangeAspect="1"/>
            </p:cNvGraphicFramePr>
            <p:nvPr/>
          </p:nvGraphicFramePr>
          <p:xfrm>
            <a:off x="1493" y="2173"/>
            <a:ext cx="12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8" name="Equation" r:id="rId5" imgW="1916868" imgH="393529" progId="Equation.DSMT4">
                    <p:embed/>
                  </p:oleObj>
                </mc:Choice>
                <mc:Fallback>
                  <p:oleObj name="Equation" r:id="rId5" imgW="1916868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2173"/>
                          <a:ext cx="12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1" name="Object 35"/>
            <p:cNvGraphicFramePr>
              <a:graphicFrameLocks noChangeAspect="1"/>
            </p:cNvGraphicFramePr>
            <p:nvPr/>
          </p:nvGraphicFramePr>
          <p:xfrm>
            <a:off x="3958" y="2110"/>
            <a:ext cx="49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9" name="Equation" r:id="rId7" imgW="787400" imgH="800100" progId="Equation.DSMT4">
                    <p:embed/>
                  </p:oleObj>
                </mc:Choice>
                <mc:Fallback>
                  <p:oleObj name="Equation" r:id="rId7" imgW="787400" imgH="8001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2110"/>
                          <a:ext cx="498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3" name="Rectangle 37"/>
            <p:cNvSpPr>
              <a:spLocks noChangeArrowheads="1"/>
            </p:cNvSpPr>
            <p:nvPr/>
          </p:nvSpPr>
          <p:spPr bwMode="auto">
            <a:xfrm>
              <a:off x="385" y="2100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特别地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2702" y="2109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曲面积分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4410" y="2097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就是曲面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226" name="Group 50"/>
          <p:cNvGrpSpPr>
            <a:grpSpLocks/>
          </p:cNvGrpSpPr>
          <p:nvPr/>
        </p:nvGrpSpPr>
        <p:grpSpPr bwMode="auto">
          <a:xfrm>
            <a:off x="582613" y="3933825"/>
            <a:ext cx="3695700" cy="519113"/>
            <a:chOff x="423" y="2559"/>
            <a:chExt cx="2328" cy="327"/>
          </a:xfrm>
        </p:grpSpPr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423" y="2559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220" name="Object 44"/>
            <p:cNvGraphicFramePr>
              <a:graphicFrameLocks noChangeAspect="1"/>
            </p:cNvGraphicFramePr>
            <p:nvPr/>
          </p:nvGraphicFramePr>
          <p:xfrm>
            <a:off x="731" y="2632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0" name="Equation" r:id="rId9" imgW="279279" imgH="317362" progId="Equation.DSMT4">
                    <p:embed/>
                  </p:oleObj>
                </mc:Choice>
                <mc:Fallback>
                  <p:oleObj name="Equation" r:id="rId9" imgW="279279" imgH="317362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2632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874" y="2559"/>
              <a:ext cx="18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      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224" name="Object 48"/>
          <p:cNvGraphicFramePr>
            <a:graphicFrameLocks noChangeAspect="1"/>
          </p:cNvGraphicFramePr>
          <p:nvPr/>
        </p:nvGraphicFramePr>
        <p:xfrm>
          <a:off x="2944813" y="2197100"/>
          <a:ext cx="2995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11" imgW="2997200" imgH="800100" progId="Equation.DSMT4">
                  <p:embed/>
                </p:oleObj>
              </mc:Choice>
              <mc:Fallback>
                <p:oleObj name="Equation" r:id="rId11" imgW="2997200" imgH="8001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197100"/>
                        <a:ext cx="299561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1835150" y="47625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二、第一型曲面积分的计算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92138" y="1331913"/>
            <a:ext cx="711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第一型曲面积分需要化为二重积分来计算</a:t>
            </a:r>
            <a:r>
              <a:rPr lang="en-US" altLang="zh-CN">
                <a:latin typeface="Times New Roman" panose="02020603050405020304" pitchFamily="18" charset="0"/>
              </a:rPr>
              <a:t>.     </a:t>
            </a: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63563" y="2032000"/>
            <a:ext cx="3810000" cy="547688"/>
            <a:chOff x="431" y="1280"/>
            <a:chExt cx="2400" cy="345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431" y="1298"/>
              <a:ext cx="10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zh-CN" altLang="en-US" sz="9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22.1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1365" y="128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设有光滑曲面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411413" y="2781300"/>
          <a:ext cx="3848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0" name="Equation" r:id="rId3" imgW="3848100" imgH="393700" progId="Equation.DSMT4">
                  <p:embed/>
                </p:oleObj>
              </mc:Choice>
              <mc:Fallback>
                <p:oleObj name="Equation" r:id="rId3" imgW="3848100" imgH="3937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1300"/>
                        <a:ext cx="3848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684213" y="3313113"/>
            <a:ext cx="6513512" cy="519112"/>
            <a:chOff x="431" y="2087"/>
            <a:chExt cx="4103" cy="327"/>
          </a:xfrm>
        </p:grpSpPr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2167" y="2103"/>
            <a:ext cx="7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1" name="Equation" r:id="rId5" imgW="114102" imgH="177492" progId="Equation.DSMT4">
                    <p:embed/>
                  </p:oleObj>
                </mc:Choice>
                <mc:Fallback>
                  <p:oleObj name="Equation" r:id="rId5" imgW="114102" imgH="17749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103"/>
                          <a:ext cx="72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1314" y="2087"/>
              <a:ext cx="3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-6858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为</a:t>
              </a:r>
              <a:r>
                <a:rPr lang="zh-CN" altLang="en-US" sz="1400"/>
                <a:t> </a:t>
              </a:r>
              <a:r>
                <a:rPr lang="en-US" altLang="zh-CN" sz="2800" i="1"/>
                <a:t>S</a:t>
              </a:r>
              <a:r>
                <a:rPr lang="en-US" altLang="zh-CN" sz="1400" i="1"/>
                <a:t> </a:t>
              </a:r>
              <a:r>
                <a:rPr lang="zh-CN" altLang="en-US" sz="2800"/>
                <a:t>上的连续函数</a:t>
              </a:r>
              <a:r>
                <a:rPr lang="en-US" altLang="zh-CN" sz="2800"/>
                <a:t>, </a:t>
              </a:r>
              <a:r>
                <a:rPr lang="zh-CN" altLang="en-US" sz="2800"/>
                <a:t>则  </a:t>
              </a:r>
            </a:p>
          </p:txBody>
        </p:sp>
        <p:graphicFrame>
          <p:nvGraphicFramePr>
            <p:cNvPr id="51234" name="Object 34"/>
            <p:cNvGraphicFramePr>
              <a:graphicFrameLocks noChangeAspect="1"/>
            </p:cNvGraphicFramePr>
            <p:nvPr/>
          </p:nvGraphicFramePr>
          <p:xfrm>
            <a:off x="431" y="2139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2" name="Equation" r:id="rId7" imgW="1422400" imgH="393700" progId="Equation.DSMT4">
                    <p:embed/>
                  </p:oleObj>
                </mc:Choice>
                <mc:Fallback>
                  <p:oleObj name="Equation" r:id="rId7" imgW="1422400" imgH="393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139"/>
                          <a:ext cx="8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38" name="Group 38"/>
          <p:cNvGrpSpPr>
            <a:grpSpLocks/>
          </p:cNvGrpSpPr>
          <p:nvPr/>
        </p:nvGrpSpPr>
        <p:grpSpPr bwMode="auto">
          <a:xfrm>
            <a:off x="563242" y="4305301"/>
            <a:ext cx="8197110" cy="847725"/>
            <a:chOff x="335" y="2712"/>
            <a:chExt cx="5561" cy="534"/>
          </a:xfrm>
        </p:grpSpPr>
        <p:graphicFrame>
          <p:nvGraphicFramePr>
            <p:cNvPr id="512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409779"/>
                </p:ext>
              </p:extLst>
            </p:nvPr>
          </p:nvGraphicFramePr>
          <p:xfrm>
            <a:off x="335" y="2712"/>
            <a:ext cx="468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3" name="Equation" r:id="rId9" imgW="7645400" imgH="850900" progId="Equation.DSMT4">
                    <p:embed/>
                  </p:oleObj>
                </mc:Choice>
                <mc:Fallback>
                  <p:oleObj name="Equation" r:id="rId9" imgW="7645400" imgH="8509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2712"/>
                          <a:ext cx="468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8282194"/>
                </p:ext>
              </p:extLst>
            </p:nvPr>
          </p:nvGraphicFramePr>
          <p:xfrm>
            <a:off x="5184" y="2804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4" name="Equation" r:id="rId11" imgW="1129810" imgH="393529" progId="Equation.DSMT4">
                    <p:embed/>
                  </p:oleObj>
                </mc:Choice>
                <mc:Fallback>
                  <p:oleObj name="Equation" r:id="rId11" imgW="1129810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804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563563" y="5286375"/>
            <a:ext cx="8256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 sz="1000">
                <a:latin typeface="宋体" panose="02010600030101010101" pitchFamily="2" charset="-122"/>
              </a:rPr>
              <a:t> </a:t>
            </a:r>
            <a:r>
              <a:rPr lang="zh-CN" altLang="en-US"/>
              <a:t>定理证明与曲线积分的定理</a:t>
            </a:r>
            <a:r>
              <a:rPr lang="en-US" altLang="zh-CN">
                <a:latin typeface="Times New Roman" panose="02020603050405020304" pitchFamily="18" charset="0"/>
              </a:rPr>
              <a:t>20.1</a:t>
            </a:r>
            <a:r>
              <a:rPr lang="zh-CN" altLang="en-US">
                <a:latin typeface="Times New Roman" panose="02020603050405020304" pitchFamily="18" charset="0"/>
              </a:rPr>
              <a:t>相仿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不再详述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54" name="Group 82"/>
          <p:cNvGrpSpPr>
            <a:grpSpLocks/>
          </p:cNvGrpSpPr>
          <p:nvPr/>
        </p:nvGrpSpPr>
        <p:grpSpPr bwMode="auto">
          <a:xfrm>
            <a:off x="431540" y="452439"/>
            <a:ext cx="4059237" cy="952500"/>
            <a:chOff x="383" y="393"/>
            <a:chExt cx="2557" cy="600"/>
          </a:xfrm>
        </p:grpSpPr>
        <p:graphicFrame>
          <p:nvGraphicFramePr>
            <p:cNvPr id="54297" name="Object 25"/>
            <p:cNvGraphicFramePr>
              <a:graphicFrameLocks noChangeAspect="1"/>
            </p:cNvGraphicFramePr>
            <p:nvPr/>
          </p:nvGraphicFramePr>
          <p:xfrm>
            <a:off x="1333" y="393"/>
            <a:ext cx="91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4" name="Equation" r:id="rId3" imgW="1447172" imgH="952087" progId="Equation.DSMT4">
                    <p:embed/>
                  </p:oleObj>
                </mc:Choice>
                <mc:Fallback>
                  <p:oleObj name="Equation" r:id="rId3" imgW="1447172" imgH="952087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93"/>
                          <a:ext cx="91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Object 24"/>
            <p:cNvGraphicFramePr>
              <a:graphicFrameLocks noChangeAspect="1"/>
            </p:cNvGraphicFramePr>
            <p:nvPr/>
          </p:nvGraphicFramePr>
          <p:xfrm>
            <a:off x="2222" y="572"/>
            <a:ext cx="7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5" name="Equation" r:id="rId5" imgW="1143000" imgH="431800" progId="Equation.DSMT4">
                    <p:embed/>
                  </p:oleObj>
                </mc:Choice>
                <mc:Fallback>
                  <p:oleObj name="Equation" r:id="rId5" imgW="1143000" imgH="43180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572"/>
                          <a:ext cx="7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383" y="515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55" name="Group 83"/>
          <p:cNvGrpSpPr>
            <a:grpSpLocks/>
          </p:cNvGrpSpPr>
          <p:nvPr/>
        </p:nvGrpSpPr>
        <p:grpSpPr bwMode="auto">
          <a:xfrm>
            <a:off x="554831" y="1526792"/>
            <a:ext cx="4141788" cy="519113"/>
            <a:chOff x="420" y="1062"/>
            <a:chExt cx="2609" cy="327"/>
          </a:xfrm>
        </p:grpSpPr>
        <p:graphicFrame>
          <p:nvGraphicFramePr>
            <p:cNvPr id="54301" name="Object 29"/>
            <p:cNvGraphicFramePr>
              <a:graphicFrameLocks noChangeAspect="1"/>
            </p:cNvGraphicFramePr>
            <p:nvPr/>
          </p:nvGraphicFramePr>
          <p:xfrm>
            <a:off x="420" y="1095"/>
            <a:ext cx="22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6" name="Equation" r:id="rId7" imgW="3530600" imgH="469900" progId="Equation.DSMT4">
                    <p:embed/>
                  </p:oleObj>
                </mc:Choice>
                <mc:Fallback>
                  <p:oleObj name="Equation" r:id="rId7" imgW="3530600" imgH="46990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095"/>
                          <a:ext cx="22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632" y="1062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被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56" name="Group 84"/>
          <p:cNvGrpSpPr>
            <a:grpSpLocks/>
          </p:cNvGrpSpPr>
          <p:nvPr/>
        </p:nvGrpSpPr>
        <p:grpSpPr bwMode="auto">
          <a:xfrm>
            <a:off x="427038" y="2193925"/>
            <a:ext cx="4471987" cy="547688"/>
            <a:chOff x="269" y="1353"/>
            <a:chExt cx="2817" cy="345"/>
          </a:xfrm>
        </p:grpSpPr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269" y="1353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0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480322"/>
                </p:ext>
              </p:extLst>
            </p:nvPr>
          </p:nvGraphicFramePr>
          <p:xfrm>
            <a:off x="867" y="1413"/>
            <a:ext cx="14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7" name="Equation" r:id="rId9" imgW="2336800" imgH="393700" progId="Equation.DSMT4">
                    <p:embed/>
                  </p:oleObj>
                </mc:Choice>
                <mc:Fallback>
                  <p:oleObj name="Equation" r:id="rId9" imgW="2336800" imgH="3937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1413"/>
                          <a:ext cx="14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2408" y="137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所截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344488" y="2890410"/>
            <a:ext cx="373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得的顶</a:t>
            </a:r>
            <a:r>
              <a:rPr lang="zh-CN" altLang="en-US" dirty="0">
                <a:latin typeface="Times New Roman" panose="02020603050405020304" pitchFamily="18" charset="0"/>
              </a:rPr>
              <a:t>部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22-1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.       </a:t>
            </a:r>
          </a:p>
        </p:txBody>
      </p:sp>
      <p:grpSp>
        <p:nvGrpSpPr>
          <p:cNvPr id="54358" name="Group 86"/>
          <p:cNvGrpSpPr>
            <a:grpSpLocks/>
          </p:cNvGrpSpPr>
          <p:nvPr/>
        </p:nvGrpSpPr>
        <p:grpSpPr bwMode="auto">
          <a:xfrm>
            <a:off x="5027613" y="620713"/>
            <a:ext cx="3259137" cy="2774950"/>
            <a:chOff x="3167" y="480"/>
            <a:chExt cx="2053" cy="1748"/>
          </a:xfrm>
        </p:grpSpPr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3167" y="796"/>
              <a:ext cx="1924" cy="236"/>
            </a:xfrm>
            <a:custGeom>
              <a:avLst/>
              <a:gdLst>
                <a:gd name="T0" fmla="*/ 3108 w 4809"/>
                <a:gd name="T1" fmla="*/ 12 h 590"/>
                <a:gd name="T2" fmla="*/ 4809 w 4809"/>
                <a:gd name="T3" fmla="*/ 12 h 590"/>
                <a:gd name="T4" fmla="*/ 3801 w 4809"/>
                <a:gd name="T5" fmla="*/ 590 h 590"/>
                <a:gd name="T6" fmla="*/ 0 w 4809"/>
                <a:gd name="T7" fmla="*/ 590 h 590"/>
                <a:gd name="T8" fmla="*/ 1075 w 4809"/>
                <a:gd name="T9" fmla="*/ 0 h 590"/>
                <a:gd name="T10" fmla="*/ 1893 w 4809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9" h="590">
                  <a:moveTo>
                    <a:pt x="3108" y="12"/>
                  </a:moveTo>
                  <a:lnTo>
                    <a:pt x="4809" y="12"/>
                  </a:lnTo>
                  <a:lnTo>
                    <a:pt x="3801" y="590"/>
                  </a:lnTo>
                  <a:lnTo>
                    <a:pt x="0" y="590"/>
                  </a:lnTo>
                  <a:lnTo>
                    <a:pt x="1075" y="0"/>
                  </a:lnTo>
                  <a:lnTo>
                    <a:pt x="1893" y="0"/>
                  </a:lnTo>
                </a:path>
              </a:pathLst>
            </a:custGeom>
            <a:solidFill>
              <a:srgbClr val="FFCC00">
                <a:alpha val="44000"/>
              </a:srgbClr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Line 63"/>
            <p:cNvSpPr>
              <a:spLocks noChangeShapeType="1"/>
            </p:cNvSpPr>
            <p:nvPr/>
          </p:nvSpPr>
          <p:spPr bwMode="auto">
            <a:xfrm flipV="1">
              <a:off x="4161" y="480"/>
              <a:ext cx="0" cy="3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336" name="Object 64"/>
            <p:cNvGraphicFramePr>
              <a:graphicFrameLocks noChangeAspect="1"/>
            </p:cNvGraphicFramePr>
            <p:nvPr/>
          </p:nvGraphicFramePr>
          <p:xfrm>
            <a:off x="3368" y="1682"/>
            <a:ext cx="10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8" name="Equation" r:id="rId11" imgW="190335" imgH="177646" progId="Equation.DSMT4">
                    <p:embed/>
                  </p:oleObj>
                </mc:Choice>
                <mc:Fallback>
                  <p:oleObj name="Equation" r:id="rId11" imgW="190335" imgH="177646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682"/>
                          <a:ext cx="109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7" name="Object 65"/>
            <p:cNvGraphicFramePr>
              <a:graphicFrameLocks noChangeAspect="1"/>
            </p:cNvGraphicFramePr>
            <p:nvPr/>
          </p:nvGraphicFramePr>
          <p:xfrm>
            <a:off x="5111" y="1423"/>
            <a:ext cx="10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9" name="Equation" r:id="rId13" imgW="190417" imgH="241195" progId="Equation.DSMT4">
                    <p:embed/>
                  </p:oleObj>
                </mc:Choice>
                <mc:Fallback>
                  <p:oleObj name="Equation" r:id="rId13" imgW="190417" imgH="241195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" y="1423"/>
                          <a:ext cx="109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8" name="Object 66"/>
            <p:cNvGraphicFramePr>
              <a:graphicFrameLocks noChangeAspect="1"/>
            </p:cNvGraphicFramePr>
            <p:nvPr/>
          </p:nvGraphicFramePr>
          <p:xfrm>
            <a:off x="4049" y="843"/>
            <a:ext cx="9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0" name="Equation" r:id="rId15" imgW="165028" imgH="228501" progId="Equation.DSMT4">
                    <p:embed/>
                  </p:oleObj>
                </mc:Choice>
                <mc:Fallback>
                  <p:oleObj name="Equation" r:id="rId15" imgW="165028" imgH="228501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843"/>
                          <a:ext cx="9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 flipH="1">
              <a:off x="3485" y="1470"/>
              <a:ext cx="401" cy="2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0" name="Oval 68"/>
            <p:cNvSpPr>
              <a:spLocks noChangeArrowheads="1"/>
            </p:cNvSpPr>
            <p:nvPr/>
          </p:nvSpPr>
          <p:spPr bwMode="auto">
            <a:xfrm>
              <a:off x="3554" y="753"/>
              <a:ext cx="1220" cy="1128"/>
            </a:xfrm>
            <a:prstGeom prst="ellips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Arc 69"/>
            <p:cNvSpPr>
              <a:spLocks/>
            </p:cNvSpPr>
            <p:nvPr/>
          </p:nvSpPr>
          <p:spPr bwMode="auto">
            <a:xfrm>
              <a:off x="3565" y="1136"/>
              <a:ext cx="1199" cy="183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0 w 43195"/>
                <a:gd name="T1" fmla="*/ 21118 h 21600"/>
                <a:gd name="T2" fmla="*/ 43195 w 43195"/>
                <a:gd name="T3" fmla="*/ 21600 h 21600"/>
                <a:gd name="T4" fmla="*/ 21595 w 431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21600" fill="none" extrusionOk="0">
                  <a:moveTo>
                    <a:pt x="0" y="21118"/>
                  </a:moveTo>
                  <a:cubicBezTo>
                    <a:pt x="262" y="9379"/>
                    <a:pt x="9853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</a:path>
                <a:path w="43195" h="21600" stroke="0" extrusionOk="0">
                  <a:moveTo>
                    <a:pt x="0" y="21118"/>
                  </a:moveTo>
                  <a:cubicBezTo>
                    <a:pt x="262" y="9379"/>
                    <a:pt x="9853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Arc 70"/>
            <p:cNvSpPr>
              <a:spLocks/>
            </p:cNvSpPr>
            <p:nvPr/>
          </p:nvSpPr>
          <p:spPr bwMode="auto">
            <a:xfrm>
              <a:off x="3565" y="1352"/>
              <a:ext cx="1198" cy="135"/>
            </a:xfrm>
            <a:custGeom>
              <a:avLst/>
              <a:gdLst>
                <a:gd name="G0" fmla="+- 21600 0 0"/>
                <a:gd name="G1" fmla="+- 681 0 0"/>
                <a:gd name="G2" fmla="+- 21600 0 0"/>
                <a:gd name="T0" fmla="*/ 43172 w 43172"/>
                <a:gd name="T1" fmla="*/ 1775 h 22281"/>
                <a:gd name="T2" fmla="*/ 11 w 43172"/>
                <a:gd name="T3" fmla="*/ 0 h 22281"/>
                <a:gd name="T4" fmla="*/ 21600 w 43172"/>
                <a:gd name="T5" fmla="*/ 681 h 2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2" h="22281" fill="none" extrusionOk="0">
                  <a:moveTo>
                    <a:pt x="43172" y="1775"/>
                  </a:moveTo>
                  <a:cubicBezTo>
                    <a:pt x="42589" y="13264"/>
                    <a:pt x="33104" y="22281"/>
                    <a:pt x="21600" y="22281"/>
                  </a:cubicBezTo>
                  <a:cubicBezTo>
                    <a:pt x="9670" y="22281"/>
                    <a:pt x="0" y="12610"/>
                    <a:pt x="0" y="681"/>
                  </a:cubicBezTo>
                  <a:cubicBezTo>
                    <a:pt x="0" y="453"/>
                    <a:pt x="3" y="226"/>
                    <a:pt x="10" y="-1"/>
                  </a:cubicBezTo>
                </a:path>
                <a:path w="43172" h="22281" stroke="0" extrusionOk="0">
                  <a:moveTo>
                    <a:pt x="43172" y="1775"/>
                  </a:moveTo>
                  <a:cubicBezTo>
                    <a:pt x="42589" y="13264"/>
                    <a:pt x="33104" y="22281"/>
                    <a:pt x="21600" y="22281"/>
                  </a:cubicBezTo>
                  <a:cubicBezTo>
                    <a:pt x="9670" y="22281"/>
                    <a:pt x="0" y="12610"/>
                    <a:pt x="0" y="681"/>
                  </a:cubicBezTo>
                  <a:cubicBezTo>
                    <a:pt x="0" y="453"/>
                    <a:pt x="3" y="226"/>
                    <a:pt x="10" y="-1"/>
                  </a:cubicBezTo>
                  <a:lnTo>
                    <a:pt x="21600" y="681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Arc 71"/>
            <p:cNvSpPr>
              <a:spLocks/>
            </p:cNvSpPr>
            <p:nvPr/>
          </p:nvSpPr>
          <p:spPr bwMode="auto">
            <a:xfrm>
              <a:off x="3738" y="897"/>
              <a:ext cx="843" cy="91"/>
            </a:xfrm>
            <a:custGeom>
              <a:avLst/>
              <a:gdLst>
                <a:gd name="G0" fmla="+- 21600 0 0"/>
                <a:gd name="G1" fmla="+- 5352 0 0"/>
                <a:gd name="G2" fmla="+- 21600 0 0"/>
                <a:gd name="T0" fmla="*/ 42717 w 43200"/>
                <a:gd name="T1" fmla="*/ 811 h 26952"/>
                <a:gd name="T2" fmla="*/ 673 w 43200"/>
                <a:gd name="T3" fmla="*/ 0 h 26952"/>
                <a:gd name="T4" fmla="*/ 21600 w 43200"/>
                <a:gd name="T5" fmla="*/ 5352 h 26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6952" fill="none" extrusionOk="0">
                  <a:moveTo>
                    <a:pt x="42717" y="810"/>
                  </a:moveTo>
                  <a:cubicBezTo>
                    <a:pt x="43038" y="2303"/>
                    <a:pt x="43200" y="3825"/>
                    <a:pt x="43200" y="5352"/>
                  </a:cubicBezTo>
                  <a:cubicBezTo>
                    <a:pt x="43200" y="17281"/>
                    <a:pt x="33529" y="26952"/>
                    <a:pt x="21600" y="26952"/>
                  </a:cubicBezTo>
                  <a:cubicBezTo>
                    <a:pt x="9670" y="26952"/>
                    <a:pt x="0" y="17281"/>
                    <a:pt x="0" y="5352"/>
                  </a:cubicBezTo>
                  <a:cubicBezTo>
                    <a:pt x="0" y="3546"/>
                    <a:pt x="226" y="1748"/>
                    <a:pt x="673" y="0"/>
                  </a:cubicBezTo>
                </a:path>
                <a:path w="43200" h="26952" stroke="0" extrusionOk="0">
                  <a:moveTo>
                    <a:pt x="42717" y="810"/>
                  </a:moveTo>
                  <a:cubicBezTo>
                    <a:pt x="43038" y="2303"/>
                    <a:pt x="43200" y="3825"/>
                    <a:pt x="43200" y="5352"/>
                  </a:cubicBezTo>
                  <a:cubicBezTo>
                    <a:pt x="43200" y="17281"/>
                    <a:pt x="33529" y="26952"/>
                    <a:pt x="21600" y="26952"/>
                  </a:cubicBezTo>
                  <a:cubicBezTo>
                    <a:pt x="9670" y="26952"/>
                    <a:pt x="0" y="17281"/>
                    <a:pt x="0" y="5352"/>
                  </a:cubicBezTo>
                  <a:cubicBezTo>
                    <a:pt x="0" y="3546"/>
                    <a:pt x="226" y="1748"/>
                    <a:pt x="673" y="0"/>
                  </a:cubicBezTo>
                  <a:lnTo>
                    <a:pt x="21600" y="5352"/>
                  </a:lnTo>
                  <a:close/>
                </a:path>
              </a:pathLst>
            </a:custGeom>
            <a:solidFill>
              <a:srgbClr val="0000FF">
                <a:alpha val="38000"/>
              </a:srgbClr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Arc 72"/>
            <p:cNvSpPr>
              <a:spLocks/>
            </p:cNvSpPr>
            <p:nvPr/>
          </p:nvSpPr>
          <p:spPr bwMode="auto">
            <a:xfrm>
              <a:off x="3755" y="840"/>
              <a:ext cx="810" cy="77"/>
            </a:xfrm>
            <a:custGeom>
              <a:avLst/>
              <a:gdLst>
                <a:gd name="G0" fmla="+- 20883 0 0"/>
                <a:gd name="G1" fmla="+- 21600 0 0"/>
                <a:gd name="G2" fmla="+- 21600 0 0"/>
                <a:gd name="T0" fmla="*/ 0 w 41984"/>
                <a:gd name="T1" fmla="*/ 16082 h 21600"/>
                <a:gd name="T2" fmla="*/ 41984 w 41984"/>
                <a:gd name="T3" fmla="*/ 16985 h 21600"/>
                <a:gd name="T4" fmla="*/ 20883 w 419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84" h="21600" fill="none" extrusionOk="0">
                  <a:moveTo>
                    <a:pt x="-1" y="16081"/>
                  </a:moveTo>
                  <a:cubicBezTo>
                    <a:pt x="2504" y="6603"/>
                    <a:pt x="11078" y="0"/>
                    <a:pt x="20883" y="0"/>
                  </a:cubicBezTo>
                  <a:cubicBezTo>
                    <a:pt x="31033" y="0"/>
                    <a:pt x="39815" y="7068"/>
                    <a:pt x="41984" y="16984"/>
                  </a:cubicBezTo>
                </a:path>
                <a:path w="41984" h="21600" stroke="0" extrusionOk="0">
                  <a:moveTo>
                    <a:pt x="-1" y="16081"/>
                  </a:moveTo>
                  <a:cubicBezTo>
                    <a:pt x="2504" y="6603"/>
                    <a:pt x="11078" y="0"/>
                    <a:pt x="20883" y="0"/>
                  </a:cubicBezTo>
                  <a:cubicBezTo>
                    <a:pt x="31033" y="0"/>
                    <a:pt x="39815" y="7068"/>
                    <a:pt x="41984" y="16984"/>
                  </a:cubicBezTo>
                  <a:lnTo>
                    <a:pt x="20883" y="21600"/>
                  </a:lnTo>
                  <a:close/>
                </a:path>
              </a:pathLst>
            </a:custGeom>
            <a:solidFill>
              <a:srgbClr val="0000FF">
                <a:alpha val="42000"/>
              </a:srgbClr>
            </a:solidFill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Line 73"/>
            <p:cNvSpPr>
              <a:spLocks noChangeShapeType="1"/>
            </p:cNvSpPr>
            <p:nvPr/>
          </p:nvSpPr>
          <p:spPr bwMode="auto">
            <a:xfrm>
              <a:off x="3923" y="799"/>
              <a:ext cx="4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Line 74"/>
            <p:cNvSpPr>
              <a:spLocks noChangeShapeType="1"/>
            </p:cNvSpPr>
            <p:nvPr/>
          </p:nvSpPr>
          <p:spPr bwMode="auto">
            <a:xfrm>
              <a:off x="4161" y="753"/>
              <a:ext cx="0" cy="5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7" name="Line 75"/>
            <p:cNvSpPr>
              <a:spLocks noChangeShapeType="1"/>
            </p:cNvSpPr>
            <p:nvPr/>
          </p:nvSpPr>
          <p:spPr bwMode="auto">
            <a:xfrm flipH="1">
              <a:off x="3905" y="1311"/>
              <a:ext cx="250" cy="14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Line 76"/>
            <p:cNvSpPr>
              <a:spLocks noChangeShapeType="1"/>
            </p:cNvSpPr>
            <p:nvPr/>
          </p:nvSpPr>
          <p:spPr bwMode="auto">
            <a:xfrm>
              <a:off x="4155" y="1313"/>
              <a:ext cx="602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349" name="Object 77"/>
            <p:cNvGraphicFramePr>
              <a:graphicFrameLocks noChangeAspect="1"/>
            </p:cNvGraphicFramePr>
            <p:nvPr/>
          </p:nvGraphicFramePr>
          <p:xfrm>
            <a:off x="4105" y="1336"/>
            <a:ext cx="12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1" name="Equation" r:id="rId17" imgW="215806" imgH="228501" progId="Equation.DSMT4">
                    <p:embed/>
                  </p:oleObj>
                </mc:Choice>
                <mc:Fallback>
                  <p:oleObj name="Equation" r:id="rId17" imgW="215806" imgH="228501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336"/>
                          <a:ext cx="12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0" name="Object 78"/>
            <p:cNvGraphicFramePr>
              <a:graphicFrameLocks noChangeAspect="1"/>
            </p:cNvGraphicFramePr>
            <p:nvPr/>
          </p:nvGraphicFramePr>
          <p:xfrm>
            <a:off x="4217" y="488"/>
            <a:ext cx="88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2" name="Equation" r:id="rId19" imgW="152334" imgH="190417" progId="Equation.DSMT4">
                    <p:embed/>
                  </p:oleObj>
                </mc:Choice>
                <mc:Fallback>
                  <p:oleObj name="Equation" r:id="rId19" imgW="152334" imgH="190417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488"/>
                          <a:ext cx="88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51" name="Line 79"/>
            <p:cNvSpPr>
              <a:spLocks noChangeShapeType="1"/>
            </p:cNvSpPr>
            <p:nvPr/>
          </p:nvSpPr>
          <p:spPr bwMode="auto">
            <a:xfrm>
              <a:off x="4158" y="916"/>
              <a:ext cx="4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352" name="Object 80"/>
            <p:cNvGraphicFramePr>
              <a:graphicFrameLocks noChangeAspect="1"/>
            </p:cNvGraphicFramePr>
            <p:nvPr/>
          </p:nvGraphicFramePr>
          <p:xfrm>
            <a:off x="3843" y="1507"/>
            <a:ext cx="101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3" name="Equation" r:id="rId21" imgW="177646" imgH="190335" progId="Equation.DSMT4">
                    <p:embed/>
                  </p:oleObj>
                </mc:Choice>
                <mc:Fallback>
                  <p:oleObj name="Equation" r:id="rId21" imgW="177646" imgH="190335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1507"/>
                          <a:ext cx="101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3" name="Object 81"/>
            <p:cNvGraphicFramePr>
              <a:graphicFrameLocks noChangeAspect="1"/>
            </p:cNvGraphicFramePr>
            <p:nvPr/>
          </p:nvGraphicFramePr>
          <p:xfrm>
            <a:off x="3935" y="2028"/>
            <a:ext cx="56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4" name="Equation" r:id="rId23" imgW="901309" imgH="317362" progId="Equation.DSMT4">
                    <p:embed/>
                  </p:oleObj>
                </mc:Choice>
                <mc:Fallback>
                  <p:oleObj name="Equation" r:id="rId23" imgW="901309" imgH="317362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2028"/>
                          <a:ext cx="56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57" name="Line 85"/>
            <p:cNvSpPr>
              <a:spLocks noChangeShapeType="1"/>
            </p:cNvSpPr>
            <p:nvPr/>
          </p:nvSpPr>
          <p:spPr bwMode="auto">
            <a:xfrm>
              <a:off x="4733" y="1396"/>
              <a:ext cx="384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69" name="Group 97"/>
          <p:cNvGrpSpPr>
            <a:grpSpLocks/>
          </p:cNvGrpSpPr>
          <p:nvPr/>
        </p:nvGrpSpPr>
        <p:grpSpPr bwMode="auto">
          <a:xfrm>
            <a:off x="573088" y="3681413"/>
            <a:ext cx="7991475" cy="630237"/>
            <a:chOff x="379" y="2284"/>
            <a:chExt cx="5034" cy="397"/>
          </a:xfrm>
        </p:grpSpPr>
        <p:sp>
          <p:nvSpPr>
            <p:cNvPr id="54359" name="Rectangle 87"/>
            <p:cNvSpPr>
              <a:spLocks noChangeArrowheads="1"/>
            </p:cNvSpPr>
            <p:nvPr/>
          </p:nvSpPr>
          <p:spPr bwMode="auto">
            <a:xfrm>
              <a:off x="5016" y="233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4360" name="Rectangle 88"/>
            <p:cNvSpPr>
              <a:spLocks noChangeArrowheads="1"/>
            </p:cNvSpPr>
            <p:nvPr/>
          </p:nvSpPr>
          <p:spPr bwMode="auto">
            <a:xfrm>
              <a:off x="4004" y="2354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61" name="Object 89"/>
            <p:cNvGraphicFramePr>
              <a:graphicFrameLocks noChangeAspect="1"/>
            </p:cNvGraphicFramePr>
            <p:nvPr/>
          </p:nvGraphicFramePr>
          <p:xfrm>
            <a:off x="1244" y="2411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5" name="Equation" r:id="rId25" imgW="266469" imgH="291847" progId="Equation.DSMT4">
                    <p:embed/>
                  </p:oleObj>
                </mc:Choice>
                <mc:Fallback>
                  <p:oleObj name="Equation" r:id="rId25" imgW="266469" imgH="291847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2411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62" name="Object 90"/>
            <p:cNvGraphicFramePr>
              <a:graphicFrameLocks noChangeAspect="1"/>
            </p:cNvGraphicFramePr>
            <p:nvPr/>
          </p:nvGraphicFramePr>
          <p:xfrm>
            <a:off x="2355" y="2284"/>
            <a:ext cx="169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6" name="Equation" r:id="rId27" imgW="2692400" imgH="571500" progId="Equation.DSMT4">
                    <p:embed/>
                  </p:oleObj>
                </mc:Choice>
                <mc:Fallback>
                  <p:oleObj name="Equation" r:id="rId27" imgW="2692400" imgH="5715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284"/>
                          <a:ext cx="169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63" name="Object 91"/>
            <p:cNvGraphicFramePr>
              <a:graphicFrameLocks noChangeAspect="1"/>
            </p:cNvGraphicFramePr>
            <p:nvPr/>
          </p:nvGraphicFramePr>
          <p:xfrm>
            <a:off x="4844" y="2423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7" name="Equation" r:id="rId29" imgW="317225" imgH="291847" progId="Equation.DSMT4">
                    <p:embed/>
                  </p:oleObj>
                </mc:Choice>
                <mc:Fallback>
                  <p:oleObj name="Equation" r:id="rId29" imgW="317225" imgH="291847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4" y="2423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64" name="Rectangle 92"/>
            <p:cNvSpPr>
              <a:spLocks noChangeArrowheads="1"/>
            </p:cNvSpPr>
            <p:nvPr/>
          </p:nvSpPr>
          <p:spPr bwMode="auto">
            <a:xfrm>
              <a:off x="379" y="2321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曲面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54365" name="Rectangle 93"/>
            <p:cNvSpPr>
              <a:spLocks noChangeArrowheads="1"/>
            </p:cNvSpPr>
            <p:nvPr/>
          </p:nvSpPr>
          <p:spPr bwMode="auto">
            <a:xfrm>
              <a:off x="1376" y="2321"/>
              <a:ext cx="1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的方程为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70" name="Group 98"/>
          <p:cNvGrpSpPr>
            <a:grpSpLocks/>
          </p:cNvGrpSpPr>
          <p:nvPr/>
        </p:nvGrpSpPr>
        <p:grpSpPr bwMode="auto">
          <a:xfrm>
            <a:off x="563563" y="4411663"/>
            <a:ext cx="4525962" cy="547687"/>
            <a:chOff x="355" y="2768"/>
            <a:chExt cx="2851" cy="345"/>
          </a:xfrm>
        </p:grpSpPr>
        <p:sp>
          <p:nvSpPr>
            <p:cNvPr id="54366" name="Rectangle 94"/>
            <p:cNvSpPr>
              <a:spLocks noChangeArrowheads="1"/>
            </p:cNvSpPr>
            <p:nvPr/>
          </p:nvSpPr>
          <p:spPr bwMode="auto">
            <a:xfrm>
              <a:off x="355" y="2786"/>
              <a:ext cx="1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圆</a:t>
              </a:r>
              <a:r>
                <a:rPr lang="zh-CN" altLang="en-US">
                  <a:latin typeface="Times New Roman" panose="02020603050405020304" pitchFamily="18" charset="0"/>
                </a:rPr>
                <a:t>域  </a:t>
              </a:r>
            </a:p>
          </p:txBody>
        </p:sp>
        <p:graphicFrame>
          <p:nvGraphicFramePr>
            <p:cNvPr id="54367" name="Object 95"/>
            <p:cNvGraphicFramePr>
              <a:graphicFrameLocks noChangeAspect="1"/>
            </p:cNvGraphicFramePr>
            <p:nvPr/>
          </p:nvGraphicFramePr>
          <p:xfrm>
            <a:off x="930" y="2801"/>
            <a:ext cx="16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8" name="Equation" r:id="rId31" imgW="2590800" imgH="469900" progId="Equation.DSMT4">
                    <p:embed/>
                  </p:oleObj>
                </mc:Choice>
                <mc:Fallback>
                  <p:oleObj name="Equation" r:id="rId31" imgW="2590800" imgH="4699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801"/>
                          <a:ext cx="16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68" name="Rectangle 96"/>
            <p:cNvSpPr>
              <a:spLocks noChangeArrowheads="1"/>
            </p:cNvSpPr>
            <p:nvPr/>
          </p:nvSpPr>
          <p:spPr bwMode="auto">
            <a:xfrm>
              <a:off x="2585" y="2768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</a:rPr>
                <a:t>由于 </a:t>
              </a:r>
            </a:p>
          </p:txBody>
        </p:sp>
      </p:grpSp>
      <p:graphicFrame>
        <p:nvGraphicFramePr>
          <p:cNvPr id="54371" name="Object 99"/>
          <p:cNvGraphicFramePr>
            <a:graphicFrameLocks noChangeAspect="1"/>
          </p:cNvGraphicFramePr>
          <p:nvPr/>
        </p:nvGraphicFramePr>
        <p:xfrm>
          <a:off x="1955800" y="5019675"/>
          <a:ext cx="4733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9" name="Equation" r:id="rId33" imgW="4737100" imgH="1028700" progId="Equation.DSMT4">
                  <p:embed/>
                </p:oleObj>
              </mc:Choice>
              <mc:Fallback>
                <p:oleObj name="Equation" r:id="rId33" imgW="4737100" imgH="10287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019675"/>
                        <a:ext cx="4733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5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8046"/>
              </p:ext>
            </p:extLst>
          </p:nvPr>
        </p:nvGraphicFramePr>
        <p:xfrm>
          <a:off x="1405851" y="1088740"/>
          <a:ext cx="3814221" cy="90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0" name="Equation" r:id="rId3" imgW="4241800" imgH="952500" progId="Equation.DSMT4">
                  <p:embed/>
                </p:oleObj>
              </mc:Choice>
              <mc:Fallback>
                <p:oleObj name="Equation" r:id="rId3" imgW="4241800" imgH="9525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851" y="1088740"/>
                        <a:ext cx="3814221" cy="9079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2" name="Rectangle 56"/>
          <p:cNvSpPr>
            <a:spLocks noChangeArrowheads="1"/>
          </p:cNvSpPr>
          <p:nvPr/>
        </p:nvSpPr>
        <p:spPr bwMode="auto">
          <a:xfrm>
            <a:off x="573088" y="476672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因此由公式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求得   </a:t>
            </a:r>
          </a:p>
        </p:txBody>
      </p:sp>
      <p:graphicFrame>
        <p:nvGraphicFramePr>
          <p:cNvPr id="553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97377"/>
              </p:ext>
            </p:extLst>
          </p:nvPr>
        </p:nvGraphicFramePr>
        <p:xfrm>
          <a:off x="1362251" y="2996952"/>
          <a:ext cx="3060340" cy="80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1" name="Equation" r:id="rId5" imgW="3327400" imgH="876300" progId="Equation.DSMT4">
                  <p:embed/>
                </p:oleObj>
              </mc:Choice>
              <mc:Fallback>
                <p:oleObj name="Equation" r:id="rId5" imgW="3327400" imgH="8763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251" y="2996952"/>
                        <a:ext cx="3060340" cy="8055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50637"/>
              </p:ext>
            </p:extLst>
          </p:nvPr>
        </p:nvGraphicFramePr>
        <p:xfrm>
          <a:off x="5004048" y="3908517"/>
          <a:ext cx="1512168" cy="78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2" name="Equation" r:id="rId7" imgW="1625600" imgH="850900" progId="Equation.DSMT4">
                  <p:embed/>
                </p:oleObj>
              </mc:Choice>
              <mc:Fallback>
                <p:oleObj name="Equation" r:id="rId7" imgW="1625600" imgH="8509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908517"/>
                        <a:ext cx="1512168" cy="7870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31828"/>
              </p:ext>
            </p:extLst>
          </p:nvPr>
        </p:nvGraphicFramePr>
        <p:xfrm>
          <a:off x="1356274" y="2096852"/>
          <a:ext cx="3467754" cy="78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3" name="Equation" r:id="rId9" imgW="3860800" imgH="876300" progId="Equation.DSMT4">
                  <p:embed/>
                </p:oleObj>
              </mc:Choice>
              <mc:Fallback>
                <p:oleObj name="Equation" r:id="rId9" imgW="3860800" imgH="8763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74" y="2096852"/>
                        <a:ext cx="3467754" cy="787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8609"/>
              </p:ext>
            </p:extLst>
          </p:nvPr>
        </p:nvGraphicFramePr>
        <p:xfrm>
          <a:off x="1331640" y="3908775"/>
          <a:ext cx="347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4" name="Equation" r:id="rId11" imgW="3479800" imgH="660400" progId="Equation.DSMT4">
                  <p:embed/>
                </p:oleObj>
              </mc:Choice>
              <mc:Fallback>
                <p:oleObj name="Equation" r:id="rId11" imgW="3479800" imgH="660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08775"/>
                        <a:ext cx="347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9475" y="5156752"/>
                <a:ext cx="7128793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解法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400" dirty="0" smtClean="0"/>
                  <a:t>：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𝒂𝒅𝒛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5" y="5156752"/>
                <a:ext cx="7128793" cy="625812"/>
              </a:xfrm>
              <a:prstGeom prst="rect">
                <a:avLst/>
              </a:prstGeom>
              <a:blipFill rotWithShape="0">
                <a:blip r:embed="rId13"/>
                <a:stretch>
                  <a:fillRect l="-1282" b="-9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3528" y="5841268"/>
                <a:ext cx="83557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𝒂𝒅𝒛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竖坐标为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𝒅𝒛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水平</a:t>
                </a:r>
                <a:r>
                  <a:rPr lang="zh-CN" altLang="en-US" sz="2400" dirty="0" smtClean="0"/>
                  <a:t>平面截球面的面积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41268"/>
                <a:ext cx="8355794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094" t="-171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3548" y="368660"/>
                <a:ext cx="6696744" cy="53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2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其中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368660"/>
                <a:ext cx="6696744" cy="539700"/>
              </a:xfrm>
              <a:prstGeom prst="rect">
                <a:avLst/>
              </a:prstGeom>
              <a:blipFill rotWithShape="0">
                <a:blip r:embed="rId2"/>
                <a:stretch>
                  <a:fillRect l="-1457" t="-8989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3178" y="979222"/>
                <a:ext cx="478486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8" y="979222"/>
                <a:ext cx="4784866" cy="470000"/>
              </a:xfrm>
              <a:prstGeom prst="rect">
                <a:avLst/>
              </a:prstGeom>
              <a:blipFill rotWithShape="0"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7411" y="2367062"/>
                <a:ext cx="6696744" cy="53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解 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𝒅𝑺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1" y="2367062"/>
                <a:ext cx="6696744" cy="539700"/>
              </a:xfrm>
              <a:prstGeom prst="rect">
                <a:avLst/>
              </a:prstGeom>
              <a:blipFill rotWithShape="0">
                <a:blip r:embed="rId4"/>
                <a:stretch>
                  <a:fillRect l="-1457" t="-10112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7411" y="3063910"/>
                <a:ext cx="6480720" cy="52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(2)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先得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𝒂𝒛𝒅𝑺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dirty="0">
                    <a:latin typeface="+mn-ea"/>
                  </a:rPr>
                  <a:t>由</a:t>
                </a:r>
                <a:r>
                  <a:rPr lang="zh-CN" altLang="en-US" sz="2400" dirty="0">
                    <a:solidFill>
                      <a:srgbClr val="3333FF"/>
                    </a:solidFill>
                    <a:latin typeface="+mn-ea"/>
                  </a:rPr>
                  <a:t>对称性</a:t>
                </a:r>
                <a:r>
                  <a:rPr lang="zh-CN" altLang="en-US" sz="2400" dirty="0" smtClean="0">
                    <a:latin typeface="+mn-ea"/>
                  </a:rPr>
                  <a:t>得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1" y="3063910"/>
                <a:ext cx="6480720" cy="520399"/>
              </a:xfrm>
              <a:prstGeom prst="rect">
                <a:avLst/>
              </a:prstGeom>
              <a:blipFill rotWithShape="0">
                <a:blip r:embed="rId5"/>
                <a:stretch>
                  <a:fillRect l="-1505" t="-141176" b="-20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09865" y="4438315"/>
                <a:ext cx="475353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65" y="4438315"/>
                <a:ext cx="4753535" cy="470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3548" y="3581522"/>
                <a:ext cx="5220580" cy="849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𝒅𝑺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𝒂𝒅𝑺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3581522"/>
                <a:ext cx="5220580" cy="849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660232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3333FF"/>
                </a:solidFill>
              </a:rPr>
              <a:t>教材上</a:t>
            </a:r>
            <a:r>
              <a:rPr lang="zh-CN" altLang="en-US" sz="1800" dirty="0" smtClean="0">
                <a:solidFill>
                  <a:srgbClr val="3333FF"/>
                </a:solidFill>
              </a:rPr>
              <a:t>解法复杂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7649" y="1664804"/>
                <a:ext cx="428081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𝒂𝒛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9" y="1664804"/>
                <a:ext cx="4280810" cy="470000"/>
              </a:xfrm>
              <a:prstGeom prst="rect">
                <a:avLst/>
              </a:prstGeom>
              <a:blipFill rotWithShape="0"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31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81025" y="657225"/>
            <a:ext cx="4375150" cy="822325"/>
            <a:chOff x="366" y="414"/>
            <a:chExt cx="2756" cy="518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66" y="433"/>
              <a:ext cx="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39" name="Object 19"/>
            <p:cNvGraphicFramePr>
              <a:graphicFrameLocks noChangeAspect="1"/>
            </p:cNvGraphicFramePr>
            <p:nvPr/>
          </p:nvGraphicFramePr>
          <p:xfrm>
            <a:off x="1330" y="414"/>
            <a:ext cx="179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59" name="Equation" r:id="rId3" imgW="2844800" imgH="825500" progId="Equation.DSMT4">
                    <p:embed/>
                  </p:oleObj>
                </mc:Choice>
                <mc:Fallback>
                  <p:oleObj name="Equation" r:id="rId3" imgW="2844800" imgH="8255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414"/>
                          <a:ext cx="1792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82613" y="1592263"/>
            <a:ext cx="4589462" cy="571500"/>
            <a:chOff x="367" y="2160"/>
            <a:chExt cx="2891" cy="360"/>
          </a:xfrm>
        </p:grpSpPr>
        <p:graphicFrame>
          <p:nvGraphicFramePr>
            <p:cNvPr id="56342" name="Object 22"/>
            <p:cNvGraphicFramePr>
              <a:graphicFrameLocks noChangeAspect="1"/>
            </p:cNvGraphicFramePr>
            <p:nvPr/>
          </p:nvGraphicFramePr>
          <p:xfrm>
            <a:off x="907" y="2280"/>
            <a:ext cx="1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0" name="Equation" r:id="rId5" imgW="279279" imgH="317362" progId="Equation.DSMT4">
                    <p:embed/>
                  </p:oleObj>
                </mc:Choice>
                <mc:Fallback>
                  <p:oleObj name="Equation" r:id="rId5" imgW="279279" imgH="317362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280"/>
                          <a:ext cx="1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21"/>
            <p:cNvGraphicFramePr>
              <a:graphicFrameLocks noChangeAspect="1"/>
            </p:cNvGraphicFramePr>
            <p:nvPr/>
          </p:nvGraphicFramePr>
          <p:xfrm>
            <a:off x="2034" y="2160"/>
            <a:ext cx="1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1" name="Equation" r:id="rId7" imgW="1943100" imgH="571500" progId="Equation.DSMT4">
                    <p:embed/>
                  </p:oleObj>
                </mc:Choice>
                <mc:Fallback>
                  <p:oleObj name="Equation" r:id="rId7" imgW="1943100" imgH="5715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2160"/>
                          <a:ext cx="122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367" y="218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1066" y="2193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为圆锥面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58800" y="2311400"/>
            <a:ext cx="4735513" cy="546100"/>
            <a:chOff x="340" y="1570"/>
            <a:chExt cx="2983" cy="344"/>
          </a:xfrm>
        </p:grpSpPr>
        <p:sp>
          <p:nvSpPr>
            <p:cNvPr id="56347" name="Rectangle 27"/>
            <p:cNvSpPr>
              <a:spLocks noChangeArrowheads="1"/>
            </p:cNvSpPr>
            <p:nvPr/>
          </p:nvSpPr>
          <p:spPr bwMode="auto">
            <a:xfrm>
              <a:off x="340" y="1570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被圆柱面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46" name="Object 26"/>
            <p:cNvGraphicFramePr>
              <a:graphicFrameLocks noChangeAspect="1"/>
            </p:cNvGraphicFramePr>
            <p:nvPr/>
          </p:nvGraphicFramePr>
          <p:xfrm>
            <a:off x="1327" y="1608"/>
            <a:ext cx="129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2" name="Equation" r:id="rId9" imgW="2057400" imgH="469900" progId="Equation.DSMT4">
                    <p:embed/>
                  </p:oleObj>
                </mc:Choice>
                <mc:Fallback>
                  <p:oleObj name="Equation" r:id="rId9" imgW="2057400" imgH="4699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1608"/>
                          <a:ext cx="129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8" name="Rectangle 28"/>
            <p:cNvSpPr>
              <a:spLocks noChangeArrowheads="1"/>
            </p:cNvSpPr>
            <p:nvPr/>
          </p:nvSpPr>
          <p:spPr bwMode="auto">
            <a:xfrm>
              <a:off x="2623" y="1587"/>
              <a:ext cx="7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所割 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587375" y="3032125"/>
            <a:ext cx="319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下的部分</a:t>
            </a:r>
            <a:r>
              <a:rPr lang="zh-CN" altLang="en-US" sz="1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22-2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451960" y="3951755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由对称性得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558800" y="4797152"/>
            <a:ext cx="3808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而圆锥面方程为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538788" y="635000"/>
            <a:ext cx="2932112" cy="3248025"/>
            <a:chOff x="3489" y="400"/>
            <a:chExt cx="1847" cy="2046"/>
          </a:xfrm>
        </p:grpSpPr>
        <p:graphicFrame>
          <p:nvGraphicFramePr>
            <p:cNvPr id="56357" name="Object 37"/>
            <p:cNvGraphicFramePr>
              <a:graphicFrameLocks noChangeAspect="1"/>
            </p:cNvGraphicFramePr>
            <p:nvPr/>
          </p:nvGraphicFramePr>
          <p:xfrm>
            <a:off x="4086" y="2228"/>
            <a:ext cx="62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3" name="Equation" r:id="rId11" imgW="926698" imgH="317362" progId="Equation.DSMT4">
                    <p:embed/>
                  </p:oleObj>
                </mc:Choice>
                <mc:Fallback>
                  <p:oleObj name="Equation" r:id="rId11" imgW="926698" imgH="31736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228"/>
                          <a:ext cx="629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H="1" flipV="1">
              <a:off x="3968" y="1132"/>
              <a:ext cx="344" cy="53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flipH="1" flipV="1">
              <a:off x="4311" y="414"/>
              <a:ext cx="6" cy="1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59" name="Object 39"/>
            <p:cNvGraphicFramePr>
              <a:graphicFrameLocks noChangeAspect="1"/>
            </p:cNvGraphicFramePr>
            <p:nvPr/>
          </p:nvGraphicFramePr>
          <p:xfrm>
            <a:off x="5203" y="176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4" name="Equation" r:id="rId13" imgW="190417" imgH="241195" progId="Equation.DSMT4">
                    <p:embed/>
                  </p:oleObj>
                </mc:Choice>
                <mc:Fallback>
                  <p:oleObj name="Equation" r:id="rId13" imgW="190417" imgH="241195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176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60" name="Object 40"/>
            <p:cNvGraphicFramePr>
              <a:graphicFrameLocks noChangeAspect="1"/>
            </p:cNvGraphicFramePr>
            <p:nvPr/>
          </p:nvGraphicFramePr>
          <p:xfrm>
            <a:off x="3724" y="2038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5" name="Equation" r:id="rId15" imgW="215713" imgH="203024" progId="Equation.DSMT4">
                    <p:embed/>
                  </p:oleObj>
                </mc:Choice>
                <mc:Fallback>
                  <p:oleObj name="Equation" r:id="rId15" imgW="215713" imgH="20302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2038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>
              <a:off x="3489" y="872"/>
              <a:ext cx="1679" cy="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flipH="1">
              <a:off x="3615" y="1683"/>
              <a:ext cx="697" cy="4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64" name="Object 44"/>
            <p:cNvGraphicFramePr>
              <a:graphicFrameLocks noChangeAspect="1"/>
            </p:cNvGraphicFramePr>
            <p:nvPr/>
          </p:nvGraphicFramePr>
          <p:xfrm>
            <a:off x="4231" y="1702"/>
            <a:ext cx="15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6" name="Equation" r:id="rId17" imgW="228600" imgH="241300" progId="Equation.DSMT4">
                    <p:embed/>
                  </p:oleObj>
                </mc:Choice>
                <mc:Fallback>
                  <p:oleObj name="Equation" r:id="rId17" imgW="228600" imgH="2413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1702"/>
                          <a:ext cx="150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65" name="Object 45"/>
            <p:cNvGraphicFramePr>
              <a:graphicFrameLocks noChangeAspect="1"/>
            </p:cNvGraphicFramePr>
            <p:nvPr/>
          </p:nvGraphicFramePr>
          <p:xfrm>
            <a:off x="4672" y="1275"/>
            <a:ext cx="62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7" name="Equation" r:id="rId19" imgW="1511300" imgH="457200" progId="Equation.DSMT4">
                    <p:embed/>
                  </p:oleObj>
                </mc:Choice>
                <mc:Fallback>
                  <p:oleObj name="Equation" r:id="rId19" imgW="1511300" imgH="457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1275"/>
                          <a:ext cx="62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flipV="1">
              <a:off x="4312" y="723"/>
              <a:ext cx="336" cy="9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 flipV="1">
              <a:off x="3581" y="872"/>
              <a:ext cx="731" cy="7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Oval 48"/>
            <p:cNvSpPr>
              <a:spLocks noChangeArrowheads="1"/>
            </p:cNvSpPr>
            <p:nvPr/>
          </p:nvSpPr>
          <p:spPr bwMode="auto">
            <a:xfrm>
              <a:off x="3565" y="698"/>
              <a:ext cx="1495" cy="459"/>
            </a:xfrm>
            <a:prstGeom prst="ellipse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H="1">
              <a:off x="3966" y="1131"/>
              <a:ext cx="0" cy="7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flipH="1">
              <a:off x="3914" y="698"/>
              <a:ext cx="800" cy="4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AutoShape 51"/>
            <p:cNvSpPr>
              <a:spLocks noChangeArrowheads="1"/>
            </p:cNvSpPr>
            <p:nvPr/>
          </p:nvSpPr>
          <p:spPr bwMode="auto">
            <a:xfrm>
              <a:off x="3800" y="897"/>
              <a:ext cx="697" cy="1004"/>
            </a:xfrm>
            <a:prstGeom prst="can">
              <a:avLst>
                <a:gd name="adj" fmla="val 36011"/>
              </a:avLst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Freeform 52"/>
            <p:cNvSpPr>
              <a:spLocks/>
            </p:cNvSpPr>
            <p:nvPr/>
          </p:nvSpPr>
          <p:spPr bwMode="auto">
            <a:xfrm>
              <a:off x="3748" y="1131"/>
              <a:ext cx="754" cy="549"/>
            </a:xfrm>
            <a:custGeom>
              <a:avLst/>
              <a:gdLst>
                <a:gd name="T0" fmla="*/ 1433 w 1885"/>
                <a:gd name="T1" fmla="*/ 1373 h 1373"/>
                <a:gd name="T2" fmla="*/ 1718 w 1885"/>
                <a:gd name="T3" fmla="*/ 953 h 1373"/>
                <a:gd name="T4" fmla="*/ 1861 w 1885"/>
                <a:gd name="T5" fmla="*/ 466 h 1373"/>
                <a:gd name="T6" fmla="*/ 1576 w 1885"/>
                <a:gd name="T7" fmla="*/ 173 h 1373"/>
                <a:gd name="T8" fmla="*/ 548 w 1885"/>
                <a:gd name="T9" fmla="*/ 8 h 1373"/>
                <a:gd name="T10" fmla="*/ 233 w 1885"/>
                <a:gd name="T11" fmla="*/ 241 h 1373"/>
                <a:gd name="T12" fmla="*/ 1426 w 1885"/>
                <a:gd name="T13" fmla="*/ 1366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5" h="1373">
                  <a:moveTo>
                    <a:pt x="1433" y="1373"/>
                  </a:moveTo>
                  <a:cubicBezTo>
                    <a:pt x="1433" y="1373"/>
                    <a:pt x="1647" y="1104"/>
                    <a:pt x="1718" y="953"/>
                  </a:cubicBezTo>
                  <a:cubicBezTo>
                    <a:pt x="1789" y="802"/>
                    <a:pt x="1885" y="596"/>
                    <a:pt x="1861" y="466"/>
                  </a:cubicBezTo>
                  <a:cubicBezTo>
                    <a:pt x="1837" y="336"/>
                    <a:pt x="1795" y="249"/>
                    <a:pt x="1576" y="173"/>
                  </a:cubicBezTo>
                  <a:cubicBezTo>
                    <a:pt x="1398" y="86"/>
                    <a:pt x="923" y="16"/>
                    <a:pt x="548" y="8"/>
                  </a:cubicBezTo>
                  <a:cubicBezTo>
                    <a:pt x="173" y="0"/>
                    <a:pt x="0" y="24"/>
                    <a:pt x="233" y="241"/>
                  </a:cubicBezTo>
                  <a:cubicBezTo>
                    <a:pt x="466" y="458"/>
                    <a:pt x="1178" y="1132"/>
                    <a:pt x="1426" y="1366"/>
                  </a:cubicBezTo>
                </a:path>
              </a:pathLst>
            </a:custGeom>
            <a:gradFill rotWithShape="0">
              <a:gsLst>
                <a:gs pos="0">
                  <a:srgbClr val="0000FF">
                    <a:alpha val="71001"/>
                  </a:srgbClr>
                </a:gs>
                <a:gs pos="100000">
                  <a:srgbClr val="FFFFFF">
                    <a:alpha val="71001"/>
                  </a:srgbClr>
                </a:gs>
              </a:gsLst>
              <a:lin ang="0" scaled="1"/>
            </a:gra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Oval 53"/>
            <p:cNvSpPr>
              <a:spLocks noChangeArrowheads="1"/>
            </p:cNvSpPr>
            <p:nvPr/>
          </p:nvSpPr>
          <p:spPr bwMode="auto">
            <a:xfrm>
              <a:off x="3800" y="1666"/>
              <a:ext cx="697" cy="235"/>
            </a:xfrm>
            <a:prstGeom prst="ellipse">
              <a:avLst/>
            </a:prstGeom>
            <a:noFill/>
            <a:ln w="15875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flipH="1" flipV="1">
              <a:off x="3598" y="996"/>
              <a:ext cx="714" cy="6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flipV="1">
              <a:off x="4312" y="996"/>
              <a:ext cx="714" cy="6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>
              <a:off x="4321" y="1678"/>
              <a:ext cx="1015" cy="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4321" y="921"/>
              <a:ext cx="739" cy="75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78" name="Object 58"/>
            <p:cNvGraphicFramePr>
              <a:graphicFrameLocks noChangeAspect="1"/>
            </p:cNvGraphicFramePr>
            <p:nvPr/>
          </p:nvGraphicFramePr>
          <p:xfrm>
            <a:off x="4311" y="1925"/>
            <a:ext cx="88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8" name="Equation" r:id="rId21" imgW="1600200" imgH="368300" progId="Equation.DSMT4">
                    <p:embed/>
                  </p:oleObj>
                </mc:Choice>
                <mc:Fallback>
                  <p:oleObj name="Equation" r:id="rId21" imgW="1600200" imgH="3683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925"/>
                          <a:ext cx="88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9" name="Object 59"/>
            <p:cNvGraphicFramePr>
              <a:graphicFrameLocks noChangeAspect="1"/>
            </p:cNvGraphicFramePr>
            <p:nvPr/>
          </p:nvGraphicFramePr>
          <p:xfrm>
            <a:off x="4155" y="400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69" name="Equation" r:id="rId23" imgW="164957" imgH="203024" progId="Equation.DSMT4">
                    <p:embed/>
                  </p:oleObj>
                </mc:Choice>
                <mc:Fallback>
                  <p:oleObj name="Equation" r:id="rId23" imgW="164957" imgH="20302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400"/>
                          <a:ext cx="104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8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84635"/>
              </p:ext>
            </p:extLst>
          </p:nvPr>
        </p:nvGraphicFramePr>
        <p:xfrm>
          <a:off x="2065338" y="5334999"/>
          <a:ext cx="4062412" cy="91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70" name="Equation" r:id="rId25" imgW="4610100" imgH="1041400" progId="Equation.DSMT4">
                  <p:embed/>
                </p:oleObj>
              </mc:Choice>
              <mc:Fallback>
                <p:oleObj name="Equation" r:id="rId25" imgW="4610100" imgH="1041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334999"/>
                        <a:ext cx="4062412" cy="914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28556"/>
              </p:ext>
            </p:extLst>
          </p:nvPr>
        </p:nvGraphicFramePr>
        <p:xfrm>
          <a:off x="3353184" y="4797152"/>
          <a:ext cx="1857431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71" name="Equation" r:id="rId27" imgW="2032000" imgH="571500" progId="Equation.DSMT4">
                  <p:embed/>
                </p:oleObj>
              </mc:Choice>
              <mc:Fallback>
                <p:oleObj name="Equation" r:id="rId27" imgW="2032000" imgH="5715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184" y="4797152"/>
                        <a:ext cx="1857431" cy="5232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77372"/>
              </p:ext>
            </p:extLst>
          </p:nvPr>
        </p:nvGraphicFramePr>
        <p:xfrm>
          <a:off x="2937594" y="3949811"/>
          <a:ext cx="2234481" cy="67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72" name="Equation" r:id="rId29" imgW="2717640" imgH="825480" progId="Equation.DSMT4">
                  <p:embed/>
                </p:oleObj>
              </mc:Choice>
              <mc:Fallback>
                <p:oleObj name="Equation" r:id="rId29" imgW="2717640" imgH="825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594" y="3949811"/>
                        <a:ext cx="2234481" cy="676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2247</TotalTime>
  <Words>583</Words>
  <Application>Microsoft Office PowerPoint</Application>
  <PresentationFormat>全屏显示(4:3)</PresentationFormat>
  <Paragraphs>109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华文新魏</vt:lpstr>
      <vt:lpstr>隶书</vt:lpstr>
      <vt:lpstr>宋体</vt:lpstr>
      <vt:lpstr>Arial</vt:lpstr>
      <vt:lpstr>Cambria Math</vt:lpstr>
      <vt:lpstr>Symbol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182</cp:revision>
  <dcterms:created xsi:type="dcterms:W3CDTF">2004-12-13T07:53:32Z</dcterms:created>
  <dcterms:modified xsi:type="dcterms:W3CDTF">2024-05-30T08:44:01Z</dcterms:modified>
</cp:coreProperties>
</file>