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40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301" r:id="rId12"/>
    <p:sldId id="276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2" r:id="rId34"/>
    <p:sldId id="304" r:id="rId35"/>
    <p:sldId id="298" r:id="rId36"/>
    <p:sldId id="303" r:id="rId37"/>
    <p:sldId id="300" r:id="rId38"/>
    <p:sldId id="299" r:id="rId39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2DFFC8"/>
    <a:srgbClr val="FFFFCC"/>
    <a:srgbClr val="FFFF83"/>
    <a:srgbClr val="EAEAEA"/>
    <a:srgbClr val="FF0000"/>
    <a:srgbClr val="C6F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60"/>
  </p:normalViewPr>
  <p:slideViewPr>
    <p:cSldViewPr snapToObjects="1">
      <p:cViewPr varScale="1">
        <p:scale>
          <a:sx n="121" d="100"/>
          <a:sy n="121" d="100"/>
        </p:scale>
        <p:origin x="13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11" Type="http://schemas.openxmlformats.org/officeDocument/2006/relationships/image" Target="../media/image110.wmf"/><Relationship Id="rId5" Type="http://schemas.openxmlformats.org/officeDocument/2006/relationships/image" Target="../media/image104.wmf"/><Relationship Id="rId10" Type="http://schemas.openxmlformats.org/officeDocument/2006/relationships/image" Target="../media/image109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4" Type="http://schemas.openxmlformats.org/officeDocument/2006/relationships/image" Target="../media/image14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4" Type="http://schemas.openxmlformats.org/officeDocument/2006/relationships/image" Target="../media/image17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27.wmf"/><Relationship Id="rId7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华文新魏" panose="02010800040101010101" pitchFamily="2" charset="-122"/>
              </a:defRPr>
            </a:lvl1pPr>
          </a:lstStyle>
          <a:p>
            <a:fld id="{0DBB31D8-0C8C-46BD-83A7-AC0C4BED66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16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2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2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143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9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83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72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90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5.wmf"/><Relationship Id="rId22" Type="http://schemas.openxmlformats.org/officeDocument/2006/relationships/image" Target="../media/image10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oleObject" Target="../embeddings/oleObject142.bin"/><Relationship Id="rId7" Type="http://schemas.openxmlformats.org/officeDocument/2006/relationships/image" Target="../media/image1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36.wmf"/><Relationship Id="rId9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150.png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6.wmf"/><Relationship Id="rId11" Type="http://schemas.openxmlformats.org/officeDocument/2006/relationships/image" Target="../media/image148.wmf"/><Relationship Id="rId5" Type="http://schemas.openxmlformats.org/officeDocument/2006/relationships/oleObject" Target="../embeddings/oleObject149.bin"/><Relationship Id="rId10" Type="http://schemas.openxmlformats.org/officeDocument/2006/relationships/oleObject" Target="../embeddings/oleObject152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8.wmf"/><Relationship Id="rId17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70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7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3" Type="http://schemas.openxmlformats.org/officeDocument/2006/relationships/oleObject" Target="../embeddings/oleObject179.bin"/><Relationship Id="rId7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80.bin"/><Relationship Id="rId5" Type="http://schemas.openxmlformats.org/officeDocument/2006/relationships/image" Target="../media/image175.png"/><Relationship Id="rId4" Type="http://schemas.openxmlformats.org/officeDocument/2006/relationships/image" Target="../media/image176.wmf"/><Relationship Id="rId9" Type="http://schemas.openxmlformats.org/officeDocument/2006/relationships/image" Target="../media/image17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17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0.png"/><Relationship Id="rId7" Type="http://schemas.openxmlformats.org/officeDocument/2006/relationships/image" Target="../media/image191.png"/><Relationship Id="rId2" Type="http://schemas.openxmlformats.org/officeDocument/2006/relationships/image" Target="../media/image18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4" Type="http://schemas.openxmlformats.org/officeDocument/2006/relationships/image" Target="../media/image1880.png"/><Relationship Id="rId9" Type="http://schemas.openxmlformats.org/officeDocument/2006/relationships/image" Target="../media/image19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8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34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5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1445182" y="442983"/>
            <a:ext cx="62536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000" b="0" dirty="0" smtClean="0">
                <a:ea typeface="华文新魏" panose="02010800040101010101" pitchFamily="2" charset="-122"/>
              </a:rPr>
              <a:t>Ch22§</a:t>
            </a:r>
            <a:r>
              <a:rPr lang="en-US" altLang="zh-CN" sz="4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2  </a:t>
            </a:r>
            <a:r>
              <a:rPr lang="en-US" altLang="zh-CN" sz="4000" b="0" dirty="0" smtClean="0">
                <a:ea typeface="华文新魏" panose="02010800040101010101" pitchFamily="2" charset="-122"/>
              </a:rPr>
              <a:t> </a:t>
            </a:r>
            <a:r>
              <a:rPr lang="zh-CN" altLang="en-US" sz="4000" b="0" dirty="0">
                <a:ea typeface="华文新魏" panose="02010800040101010101" pitchFamily="2" charset="-122"/>
              </a:rPr>
              <a:t>第二型曲面积分 </a:t>
            </a:r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539750" y="1147763"/>
            <a:ext cx="8208963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3000" b="0" dirty="0">
                <a:solidFill>
                  <a:srgbClr val="FFFFCC"/>
                </a:solidFill>
                <a:ea typeface="华文新魏" panose="02010800040101010101" pitchFamily="2" charset="-122"/>
              </a:rPr>
              <a:t>    </a:t>
            </a:r>
            <a:r>
              <a:rPr lang="zh-CN" altLang="en-US" sz="3100" b="0" dirty="0">
                <a:ea typeface="华文新魏" panose="02010800040101010101" pitchFamily="2" charset="-122"/>
              </a:rPr>
              <a:t>第二型曲面积分的典型物理背景是计算流体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0" dirty="0">
                <a:ea typeface="华文新魏" panose="02010800040101010101" pitchFamily="2" charset="-122"/>
              </a:rPr>
              <a:t>从曲面一侧流向另一侧的流量</a:t>
            </a:r>
            <a:r>
              <a:rPr lang="en-US" altLang="zh-CN" sz="3100" b="0" dirty="0">
                <a:ea typeface="华文新魏" panose="02010800040101010101" pitchFamily="2" charset="-122"/>
              </a:rPr>
              <a:t>. </a:t>
            </a:r>
            <a:r>
              <a:rPr lang="zh-CN" altLang="en-US" sz="3100" b="0" dirty="0">
                <a:ea typeface="华文新魏" panose="02010800040101010101" pitchFamily="2" charset="-122"/>
              </a:rPr>
              <a:t>与第二型曲线积分相类似</a:t>
            </a:r>
            <a:r>
              <a:rPr lang="en-US" altLang="zh-CN" sz="3100" b="0" dirty="0">
                <a:ea typeface="华文新魏" panose="02010800040101010101" pitchFamily="2" charset="-122"/>
              </a:rPr>
              <a:t>,</a:t>
            </a:r>
            <a:r>
              <a:rPr lang="en-US" altLang="zh-CN" sz="3100" b="0" dirty="0">
                <a:latin typeface="宋体" panose="02010600030101010101" pitchFamily="2" charset="-122"/>
              </a:rPr>
              <a:t> </a:t>
            </a:r>
            <a:r>
              <a:rPr lang="zh-CN" altLang="en-US" sz="3100" b="0" dirty="0">
                <a:ea typeface="华文新魏" panose="02010800040101010101" pitchFamily="2" charset="-122"/>
              </a:rPr>
              <a:t>第二型曲面积分与曲面所取的方向有关</a:t>
            </a:r>
            <a:r>
              <a:rPr lang="en-US" altLang="zh-CN" sz="3100" b="0" dirty="0">
                <a:ea typeface="华文新魏" panose="02010800040101010101" pitchFamily="2" charset="-122"/>
              </a:rPr>
              <a:t>, </a:t>
            </a:r>
            <a:r>
              <a:rPr lang="zh-CN" altLang="en-US" sz="3100" b="0" dirty="0">
                <a:ea typeface="华文新魏" panose="02010800040101010101" pitchFamily="2" charset="-122"/>
              </a:rPr>
              <a:t>这就需要先定义</a:t>
            </a:r>
            <a:r>
              <a:rPr lang="zh-CN" altLang="en-US" sz="3100" b="0" dirty="0">
                <a:latin typeface="宋体" panose="0201060003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100" b="0" dirty="0">
                <a:ea typeface="华文新魏" panose="02010800040101010101" pitchFamily="2" charset="-122"/>
              </a:rPr>
              <a:t>曲面的侧</a:t>
            </a:r>
            <a:r>
              <a:rPr lang="zh-CN" altLang="en-US" sz="3100" b="0" dirty="0">
                <a:latin typeface="宋体" panose="02010600030101010101" pitchFamily="2" charset="-122"/>
                <a:ea typeface="华文新魏" panose="02010800040101010101" pitchFamily="2" charset="-122"/>
              </a:rPr>
              <a:t>”</a:t>
            </a:r>
            <a:r>
              <a:rPr lang="en-US" altLang="zh-CN" sz="3200" b="0" dirty="0"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12335" name="Rectangle 4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23951" y="3338513"/>
            <a:ext cx="300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3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一、曲面的侧   </a:t>
            </a:r>
          </a:p>
        </p:txBody>
      </p:sp>
      <p:sp>
        <p:nvSpPr>
          <p:cNvPr id="12336" name="Rectangle 4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23951" y="3933825"/>
            <a:ext cx="5307012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3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二、第二型曲面积分的概念</a:t>
            </a:r>
            <a:r>
              <a:rPr lang="zh-CN" altLang="en-US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337" name="Rectangle 4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23951" y="4529138"/>
            <a:ext cx="53149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3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三、第二型曲面积分的计算 </a:t>
            </a:r>
          </a:p>
        </p:txBody>
      </p:sp>
      <p:sp>
        <p:nvSpPr>
          <p:cNvPr id="12338" name="Rectangle 5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76339" y="5124450"/>
            <a:ext cx="5262562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3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四、两类曲面积分的联系</a:t>
            </a:r>
            <a:r>
              <a:rPr lang="zh-CN" altLang="en-US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</a:p>
        </p:txBody>
      </p:sp>
      <p:sp>
        <p:nvSpPr>
          <p:cNvPr id="8" name="Rectangle 5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1600" y="5719762"/>
            <a:ext cx="532373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3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作业  </a:t>
            </a:r>
            <a:r>
              <a:rPr lang="en-US" altLang="zh-CN" sz="33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1,  2,  3</a:t>
            </a:r>
            <a:r>
              <a:rPr lang="zh-CN" altLang="en-US" sz="3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endParaRPr lang="zh-CN" altLang="en-US" sz="3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915" name="Object 43"/>
          <p:cNvGraphicFramePr>
            <a:graphicFrameLocks noChangeAspect="1"/>
          </p:cNvGraphicFramePr>
          <p:nvPr/>
        </p:nvGraphicFramePr>
        <p:xfrm>
          <a:off x="2592388" y="3357563"/>
          <a:ext cx="39766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91" name="Equation" r:id="rId3" imgW="3975100" imgH="863600" progId="Equation.DSMT4">
                  <p:embed/>
                </p:oleObj>
              </mc:Choice>
              <mc:Fallback>
                <p:oleObj name="Equation" r:id="rId3" imgW="3975100" imgH="8636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357563"/>
                        <a:ext cx="3976687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4" name="Object 42"/>
          <p:cNvGraphicFramePr>
            <a:graphicFrameLocks noChangeAspect="1"/>
          </p:cNvGraphicFramePr>
          <p:nvPr/>
        </p:nvGraphicFramePr>
        <p:xfrm>
          <a:off x="2846388" y="5137150"/>
          <a:ext cx="36988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92" name="Equation" r:id="rId5" imgW="3695700" imgH="863600" progId="Equation.DSMT4">
                  <p:embed/>
                </p:oleObj>
              </mc:Choice>
              <mc:Fallback>
                <p:oleObj name="Equation" r:id="rId5" imgW="3695700" imgH="8636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5137150"/>
                        <a:ext cx="369887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33" name="Group 61"/>
          <p:cNvGrpSpPr>
            <a:grpSpLocks/>
          </p:cNvGrpSpPr>
          <p:nvPr/>
        </p:nvGrpSpPr>
        <p:grpSpPr bwMode="auto">
          <a:xfrm>
            <a:off x="679450" y="2824163"/>
            <a:ext cx="5441950" cy="520700"/>
            <a:chOff x="446" y="1878"/>
            <a:chExt cx="3428" cy="328"/>
          </a:xfrm>
        </p:grpSpPr>
        <p:graphicFrame>
          <p:nvGraphicFramePr>
            <p:cNvPr id="79907" name="Object 35"/>
            <p:cNvGraphicFramePr>
              <a:graphicFrameLocks noChangeAspect="1"/>
            </p:cNvGraphicFramePr>
            <p:nvPr/>
          </p:nvGraphicFramePr>
          <p:xfrm>
            <a:off x="446" y="1936"/>
            <a:ext cx="28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693" name="Equation" r:id="rId7" imgW="4584700" imgH="431800" progId="Equation.DSMT4">
                    <p:embed/>
                  </p:oleObj>
                </mc:Choice>
                <mc:Fallback>
                  <p:oleObj name="Equation" r:id="rId7" imgW="4584700" imgH="4318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" y="1936"/>
                          <a:ext cx="288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16" name="Rectangle 44"/>
            <p:cNvSpPr>
              <a:spLocks noChangeArrowheads="1"/>
            </p:cNvSpPr>
            <p:nvPr/>
          </p:nvSpPr>
          <p:spPr bwMode="auto">
            <a:xfrm>
              <a:off x="3365" y="1878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若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9931" name="Object 59"/>
          <p:cNvGraphicFramePr>
            <a:graphicFrameLocks noChangeAspect="1"/>
          </p:cNvGraphicFramePr>
          <p:nvPr/>
        </p:nvGraphicFramePr>
        <p:xfrm>
          <a:off x="2546350" y="547688"/>
          <a:ext cx="38512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94" name="Equation" r:id="rId9" imgW="3835400" imgH="1028700" progId="Equation.DSMT4">
                  <p:embed/>
                </p:oleObj>
              </mc:Choice>
              <mc:Fallback>
                <p:oleObj name="Equation" r:id="rId9" imgW="3835400" imgH="10287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547688"/>
                        <a:ext cx="3851275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2" name="Object 60"/>
          <p:cNvGraphicFramePr>
            <a:graphicFrameLocks noChangeAspect="1"/>
          </p:cNvGraphicFramePr>
          <p:nvPr/>
        </p:nvGraphicFramePr>
        <p:xfrm>
          <a:off x="2546350" y="1703388"/>
          <a:ext cx="38385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95" name="Equation" r:id="rId11" imgW="3822700" imgH="1028700" progId="Equation.DSMT4">
                  <p:embed/>
                </p:oleObj>
              </mc:Choice>
              <mc:Fallback>
                <p:oleObj name="Equation" r:id="rId11" imgW="3822700" imgH="10287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703388"/>
                        <a:ext cx="3838575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4" name="Object 62"/>
          <p:cNvGraphicFramePr>
            <a:graphicFrameLocks noChangeAspect="1"/>
          </p:cNvGraphicFramePr>
          <p:nvPr/>
        </p:nvGraphicFramePr>
        <p:xfrm>
          <a:off x="2846388" y="4240213"/>
          <a:ext cx="3670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96" name="Equation" r:id="rId13" imgW="3670300" imgH="863600" progId="Equation.DSMT4">
                  <p:embed/>
                </p:oleObj>
              </mc:Choice>
              <mc:Fallback>
                <p:oleObj name="Equation" r:id="rId13" imgW="3670300" imgH="8636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4240213"/>
                        <a:ext cx="3670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18" name="Group 22"/>
          <p:cNvGrpSpPr>
            <a:grpSpLocks/>
          </p:cNvGrpSpPr>
          <p:nvPr/>
        </p:nvGrpSpPr>
        <p:grpSpPr bwMode="auto">
          <a:xfrm>
            <a:off x="611188" y="2479675"/>
            <a:ext cx="7672387" cy="547688"/>
            <a:chOff x="385" y="1562"/>
            <a:chExt cx="4833" cy="345"/>
          </a:xfrm>
        </p:grpSpPr>
        <p:graphicFrame>
          <p:nvGraphicFramePr>
            <p:cNvPr id="106506" name="Object 10"/>
            <p:cNvGraphicFramePr>
              <a:graphicFrameLocks noChangeAspect="1"/>
            </p:cNvGraphicFramePr>
            <p:nvPr/>
          </p:nvGraphicFramePr>
          <p:xfrm>
            <a:off x="1131" y="1641"/>
            <a:ext cx="1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15" name="Equation" r:id="rId3" imgW="279279" imgH="317362" progId="Equation.DSMT4">
                    <p:embed/>
                  </p:oleObj>
                </mc:Choice>
                <mc:Fallback>
                  <p:oleObj name="Equation" r:id="rId3" imgW="279279" imgH="317362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1641"/>
                          <a:ext cx="1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08" name="Rectangle 12"/>
            <p:cNvSpPr>
              <a:spLocks noChangeArrowheads="1"/>
            </p:cNvSpPr>
            <p:nvPr/>
          </p:nvSpPr>
          <p:spPr bwMode="auto">
            <a:xfrm>
              <a:off x="385" y="1562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在曲面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1279" y="1580"/>
              <a:ext cx="39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所指定</a:t>
              </a:r>
              <a:r>
                <a:rPr lang="zh-CN" altLang="en-US"/>
                <a:t>一侧上的</a:t>
              </a:r>
              <a:r>
                <a:rPr lang="zh-CN" altLang="en-US">
                  <a:solidFill>
                    <a:srgbClr val="0000FF"/>
                  </a:solidFill>
                </a:rPr>
                <a:t>第二型曲面积分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zh-CN" altLang="en-US"/>
                <a:t>记作  </a:t>
              </a:r>
            </a:p>
          </p:txBody>
        </p:sp>
      </p:grp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549275" y="1196975"/>
            <a:ext cx="613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的选取无关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则称此极限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>
                <a:solidFill>
                  <a:srgbClr val="000000"/>
                </a:solidFill>
              </a:rPr>
              <a:t>为向量函数 </a:t>
            </a:r>
          </a:p>
        </p:txBody>
      </p:sp>
      <p:grpSp>
        <p:nvGrpSpPr>
          <p:cNvPr id="106516" name="Group 20"/>
          <p:cNvGrpSpPr>
            <a:grpSpLocks/>
          </p:cNvGrpSpPr>
          <p:nvPr/>
        </p:nvGrpSpPr>
        <p:grpSpPr bwMode="auto">
          <a:xfrm>
            <a:off x="563563" y="504825"/>
            <a:ext cx="8021637" cy="563563"/>
            <a:chOff x="355" y="318"/>
            <a:chExt cx="5053" cy="355"/>
          </a:xfrm>
        </p:grpSpPr>
        <p:graphicFrame>
          <p:nvGraphicFramePr>
            <p:cNvPr id="106500" name="Object 4"/>
            <p:cNvGraphicFramePr>
              <a:graphicFrameLocks noChangeAspect="1"/>
            </p:cNvGraphicFramePr>
            <p:nvPr/>
          </p:nvGraphicFramePr>
          <p:xfrm>
            <a:off x="4156" y="370"/>
            <a:ext cx="8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16" name="Equation" r:id="rId5" imgW="1409088" imgH="431613" progId="Equation.DSMT4">
                    <p:embed/>
                  </p:oleObj>
                </mc:Choice>
                <mc:Fallback>
                  <p:oleObj name="Equation" r:id="rId5" imgW="1409088" imgH="431613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6" y="370"/>
                          <a:ext cx="88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355" y="346"/>
              <a:ext cx="38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中的三个极限都存在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且与分割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zh-CN" altLang="en-US"/>
                <a:t>点 </a:t>
              </a:r>
            </a:p>
          </p:txBody>
        </p:sp>
        <p:sp>
          <p:nvSpPr>
            <p:cNvPr id="106513" name="Text Box 17"/>
            <p:cNvSpPr txBox="1">
              <a:spLocks noChangeArrowheads="1"/>
            </p:cNvSpPr>
            <p:nvPr/>
          </p:nvSpPr>
          <p:spPr bwMode="auto">
            <a:xfrm>
              <a:off x="4311" y="340"/>
              <a:ext cx="10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</a:t>
              </a:r>
            </a:p>
          </p:txBody>
        </p:sp>
        <p:sp>
          <p:nvSpPr>
            <p:cNvPr id="106515" name="Rectangle 19"/>
            <p:cNvSpPr>
              <a:spLocks noChangeArrowheads="1"/>
            </p:cNvSpPr>
            <p:nvPr/>
          </p:nvSpPr>
          <p:spPr bwMode="auto">
            <a:xfrm>
              <a:off x="5049" y="31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的</a:t>
              </a:r>
            </a:p>
          </p:txBody>
        </p:sp>
      </p:grpSp>
      <p:graphicFrame>
        <p:nvGraphicFramePr>
          <p:cNvPr id="1065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6444"/>
              </p:ext>
            </p:extLst>
          </p:nvPr>
        </p:nvGraphicFramePr>
        <p:xfrm>
          <a:off x="1700213" y="1806575"/>
          <a:ext cx="60102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17" name="Equation" r:id="rId7" imgW="6006960" imgH="520560" progId="Equation.DSMT4">
                  <p:embed/>
                </p:oleObj>
              </mc:Choice>
              <mc:Fallback>
                <p:oleObj name="Equation" r:id="rId7" imgW="6006960" imgH="52056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1806575"/>
                        <a:ext cx="6010275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20" name="Group 24"/>
          <p:cNvGrpSpPr>
            <a:grpSpLocks/>
          </p:cNvGrpSpPr>
          <p:nvPr/>
        </p:nvGrpSpPr>
        <p:grpSpPr bwMode="auto">
          <a:xfrm>
            <a:off x="742950" y="3244850"/>
            <a:ext cx="7780338" cy="987425"/>
            <a:chOff x="480" y="371"/>
            <a:chExt cx="4901" cy="622"/>
          </a:xfrm>
        </p:grpSpPr>
        <p:graphicFrame>
          <p:nvGraphicFramePr>
            <p:cNvPr id="106521" name="Object 25"/>
            <p:cNvGraphicFramePr>
              <a:graphicFrameLocks noChangeAspect="1"/>
            </p:cNvGraphicFramePr>
            <p:nvPr/>
          </p:nvGraphicFramePr>
          <p:xfrm>
            <a:off x="480" y="371"/>
            <a:ext cx="475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18" name="Equation" r:id="rId9" imgW="7924800" imgH="800100" progId="Equation.DSMT4">
                    <p:embed/>
                  </p:oleObj>
                </mc:Choice>
                <mc:Fallback>
                  <p:oleObj name="Equation" r:id="rId9" imgW="7924800" imgH="8001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71"/>
                          <a:ext cx="4754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2" name="Object 26"/>
            <p:cNvGraphicFramePr>
              <a:graphicFrameLocks noChangeAspect="1"/>
            </p:cNvGraphicFramePr>
            <p:nvPr/>
          </p:nvGraphicFramePr>
          <p:xfrm>
            <a:off x="4693" y="745"/>
            <a:ext cx="6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19" name="Equation" r:id="rId11" imgW="1091726" imgH="393529" progId="Equation.DSMT4">
                    <p:embed/>
                  </p:oleObj>
                </mc:Choice>
                <mc:Fallback>
                  <p:oleObj name="Equation" r:id="rId11" imgW="1091726" imgH="393529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3" y="745"/>
                          <a:ext cx="68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25" name="Group 29"/>
          <p:cNvGrpSpPr>
            <a:grpSpLocks/>
          </p:cNvGrpSpPr>
          <p:nvPr/>
        </p:nvGrpSpPr>
        <p:grpSpPr bwMode="auto">
          <a:xfrm>
            <a:off x="684213" y="4365625"/>
            <a:ext cx="7127875" cy="1663700"/>
            <a:chOff x="431" y="2750"/>
            <a:chExt cx="4490" cy="1048"/>
          </a:xfrm>
        </p:grpSpPr>
        <p:graphicFrame>
          <p:nvGraphicFramePr>
            <p:cNvPr id="106519" name="Object 23"/>
            <p:cNvGraphicFramePr>
              <a:graphicFrameLocks noChangeAspect="1"/>
            </p:cNvGraphicFramePr>
            <p:nvPr/>
          </p:nvGraphicFramePr>
          <p:xfrm>
            <a:off x="2892" y="3294"/>
            <a:ext cx="2029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20" name="Equation" r:id="rId13" imgW="3327400" imgH="800100" progId="Equation.DSMT4">
                    <p:embed/>
                  </p:oleObj>
                </mc:Choice>
                <mc:Fallback>
                  <p:oleObj name="Equation" r:id="rId13" imgW="3327400" imgH="8001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3294"/>
                          <a:ext cx="2029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4" name="Object 28"/>
            <p:cNvGraphicFramePr>
              <a:graphicFrameLocks noChangeAspect="1"/>
            </p:cNvGraphicFramePr>
            <p:nvPr/>
          </p:nvGraphicFramePr>
          <p:xfrm>
            <a:off x="431" y="2750"/>
            <a:ext cx="369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21" name="Equation" r:id="rId15" imgW="5867400" imgH="800100" progId="Equation.DSMT4">
                    <p:embed/>
                  </p:oleObj>
                </mc:Choice>
                <mc:Fallback>
                  <p:oleObj name="Equation" r:id="rId15" imgW="5867400" imgH="8001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750"/>
                          <a:ext cx="369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47" name="Group 51"/>
          <p:cNvGrpSpPr>
            <a:grpSpLocks/>
          </p:cNvGrpSpPr>
          <p:nvPr/>
        </p:nvGrpSpPr>
        <p:grpSpPr bwMode="auto">
          <a:xfrm>
            <a:off x="611188" y="549275"/>
            <a:ext cx="8051800" cy="531813"/>
            <a:chOff x="385" y="346"/>
            <a:chExt cx="5072" cy="335"/>
          </a:xfrm>
        </p:grpSpPr>
        <p:graphicFrame>
          <p:nvGraphicFramePr>
            <p:cNvPr id="8092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6281034"/>
                </p:ext>
              </p:extLst>
            </p:nvPr>
          </p:nvGraphicFramePr>
          <p:xfrm>
            <a:off x="2858" y="388"/>
            <a:ext cx="130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710" name="Equation" r:id="rId3" imgW="2070000" imgH="393480" progId="Equation.DSMT4">
                    <p:embed/>
                  </p:oleObj>
                </mc:Choice>
                <mc:Fallback>
                  <p:oleObj name="Equation" r:id="rId3" imgW="2070000" imgH="39348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8" y="388"/>
                          <a:ext cx="130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8" name="Object 32"/>
            <p:cNvGraphicFramePr>
              <a:graphicFrameLocks noChangeAspect="1"/>
            </p:cNvGraphicFramePr>
            <p:nvPr/>
          </p:nvGraphicFramePr>
          <p:xfrm>
            <a:off x="4886" y="442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711" name="Equation" r:id="rId5" imgW="266469" imgH="291847" progId="Equation.DSMT4">
                    <p:embed/>
                  </p:oleObj>
                </mc:Choice>
                <mc:Fallback>
                  <p:oleObj name="Equation" r:id="rId5" imgW="266469" imgH="291847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6" y="442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85" y="354"/>
              <a:ext cx="2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据此定义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某流体以速度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31" name="Rectangle 35"/>
            <p:cNvSpPr>
              <a:spLocks noChangeArrowheads="1"/>
            </p:cNvSpPr>
            <p:nvPr/>
          </p:nvSpPr>
          <p:spPr bwMode="auto">
            <a:xfrm>
              <a:off x="4127" y="354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从曲面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32" name="Rectangle 36"/>
            <p:cNvSpPr>
              <a:spLocks noChangeArrowheads="1"/>
            </p:cNvSpPr>
            <p:nvPr/>
          </p:nvSpPr>
          <p:spPr bwMode="auto">
            <a:xfrm>
              <a:off x="5038" y="346"/>
              <a:ext cx="4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 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0934" name="Rectangle 38"/>
          <p:cNvSpPr>
            <a:spLocks noChangeArrowheads="1"/>
          </p:cNvSpPr>
          <p:nvPr/>
        </p:nvSpPr>
        <p:spPr bwMode="auto">
          <a:xfrm>
            <a:off x="573088" y="1196975"/>
            <a:ext cx="473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负侧流向正侧的总流量即为  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80933" name="Object 37"/>
          <p:cNvGraphicFramePr>
            <a:graphicFrameLocks noChangeAspect="1"/>
          </p:cNvGraphicFramePr>
          <p:nvPr/>
        </p:nvGraphicFramePr>
        <p:xfrm>
          <a:off x="777875" y="1952625"/>
          <a:ext cx="76358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2" name="Equation" r:id="rId7" imgW="8013700" imgH="800100" progId="Equation.DSMT4">
                  <p:embed/>
                </p:oleObj>
              </mc:Choice>
              <mc:Fallback>
                <p:oleObj name="Equation" r:id="rId7" imgW="8013700" imgH="8001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952625"/>
                        <a:ext cx="76358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5" name="Rectangle 39"/>
          <p:cNvSpPr>
            <a:spLocks noChangeArrowheads="1"/>
          </p:cNvSpPr>
          <p:nvPr/>
        </p:nvSpPr>
        <p:spPr bwMode="auto">
          <a:xfrm>
            <a:off x="611188" y="2865438"/>
            <a:ext cx="509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又如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若空间中的磁场强度为    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8094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38314"/>
              </p:ext>
            </p:extLst>
          </p:nvPr>
        </p:nvGraphicFramePr>
        <p:xfrm>
          <a:off x="1800225" y="3581400"/>
          <a:ext cx="55800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3" name="Equation" r:id="rId9" imgW="5574960" imgH="507960" progId="Equation.DSMT4">
                  <p:embed/>
                </p:oleObj>
              </mc:Choice>
              <mc:Fallback>
                <p:oleObj name="Equation" r:id="rId9" imgW="5574960" imgH="50796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3581400"/>
                        <a:ext cx="558006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2" name="Object 46"/>
          <p:cNvGraphicFramePr>
            <a:graphicFrameLocks noChangeAspect="1"/>
          </p:cNvGraphicFramePr>
          <p:nvPr/>
        </p:nvGraphicFramePr>
        <p:xfrm>
          <a:off x="704850" y="4972050"/>
          <a:ext cx="77882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4" name="Equation" r:id="rId11" imgW="8216900" imgH="800100" progId="Equation.DSMT4">
                  <p:embed/>
                </p:oleObj>
              </mc:Choice>
              <mc:Fallback>
                <p:oleObj name="Equation" r:id="rId11" imgW="8216900" imgH="8001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972050"/>
                        <a:ext cx="77882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43" name="Group 47"/>
          <p:cNvGrpSpPr>
            <a:grpSpLocks/>
          </p:cNvGrpSpPr>
          <p:nvPr/>
        </p:nvGrpSpPr>
        <p:grpSpPr bwMode="auto">
          <a:xfrm>
            <a:off x="582613" y="4233863"/>
            <a:ext cx="7969250" cy="539750"/>
            <a:chOff x="367" y="741"/>
            <a:chExt cx="5020" cy="340"/>
          </a:xfrm>
        </p:grpSpPr>
        <p:graphicFrame>
          <p:nvGraphicFramePr>
            <p:cNvPr id="80944" name="Object 48"/>
            <p:cNvGraphicFramePr>
              <a:graphicFrameLocks noChangeAspect="1"/>
            </p:cNvGraphicFramePr>
            <p:nvPr/>
          </p:nvGraphicFramePr>
          <p:xfrm>
            <a:off x="2714" y="828"/>
            <a:ext cx="1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715" name="Equation" r:id="rId13" imgW="279279" imgH="317362" progId="Equation.DSMT4">
                    <p:embed/>
                  </p:oleObj>
                </mc:Choice>
                <mc:Fallback>
                  <p:oleObj name="Equation" r:id="rId13" imgW="279279" imgH="317362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" y="828"/>
                          <a:ext cx="1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45" name="Rectangle 49"/>
            <p:cNvSpPr>
              <a:spLocks noChangeArrowheads="1"/>
            </p:cNvSpPr>
            <p:nvPr/>
          </p:nvSpPr>
          <p:spPr bwMode="auto">
            <a:xfrm>
              <a:off x="367" y="741"/>
              <a:ext cx="2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则按指定方向穿过曲面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46" name="Rectangle 50"/>
            <p:cNvSpPr>
              <a:spLocks noChangeArrowheads="1"/>
            </p:cNvSpPr>
            <p:nvPr/>
          </p:nvSpPr>
          <p:spPr bwMode="auto">
            <a:xfrm>
              <a:off x="2871" y="754"/>
              <a:ext cx="2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的磁通量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磁力线总数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8" name="Group 28"/>
          <p:cNvGrpSpPr>
            <a:grpSpLocks/>
          </p:cNvGrpSpPr>
          <p:nvPr/>
        </p:nvGrpSpPr>
        <p:grpSpPr bwMode="auto">
          <a:xfrm>
            <a:off x="611188" y="476250"/>
            <a:ext cx="6964362" cy="530225"/>
            <a:chOff x="385" y="1724"/>
            <a:chExt cx="4387" cy="334"/>
          </a:xfrm>
        </p:grpSpPr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85" y="1724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若以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39" name="Object 19"/>
            <p:cNvGraphicFramePr>
              <a:graphicFrameLocks noChangeAspect="1"/>
            </p:cNvGraphicFramePr>
            <p:nvPr/>
          </p:nvGraphicFramePr>
          <p:xfrm>
            <a:off x="931" y="1755"/>
            <a:ext cx="2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6" name="Equation" r:id="rId3" imgW="406048" imgH="393359" progId="Equation.DSMT4">
                    <p:embed/>
                  </p:oleObj>
                </mc:Choice>
                <mc:Fallback>
                  <p:oleObj name="Equation" r:id="rId3" imgW="406048" imgH="393359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1755"/>
                          <a:ext cx="2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1158" y="1731"/>
              <a:ext cx="36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表示曲面 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的另一侧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由定义易知 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949" name="Group 29"/>
          <p:cNvGrpSpPr>
            <a:grpSpLocks/>
          </p:cNvGrpSpPr>
          <p:nvPr/>
        </p:nvGrpSpPr>
        <p:grpSpPr bwMode="auto">
          <a:xfrm>
            <a:off x="2081213" y="1125538"/>
            <a:ext cx="5154612" cy="1538287"/>
            <a:chOff x="1311" y="2176"/>
            <a:chExt cx="3247" cy="969"/>
          </a:xfrm>
        </p:grpSpPr>
        <p:graphicFrame>
          <p:nvGraphicFramePr>
            <p:cNvPr id="81943" name="Object 23"/>
            <p:cNvGraphicFramePr>
              <a:graphicFrameLocks noChangeAspect="1"/>
            </p:cNvGraphicFramePr>
            <p:nvPr/>
          </p:nvGraphicFramePr>
          <p:xfrm>
            <a:off x="1311" y="2176"/>
            <a:ext cx="239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7" name="Equation" r:id="rId5" imgW="3797300" imgH="838200" progId="Equation.DSMT4">
                    <p:embed/>
                  </p:oleObj>
                </mc:Choice>
                <mc:Fallback>
                  <p:oleObj name="Equation" r:id="rId5" imgW="3797300" imgH="8382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176"/>
                          <a:ext cx="2392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42" name="Object 22"/>
            <p:cNvGraphicFramePr>
              <a:graphicFrameLocks noChangeAspect="1"/>
            </p:cNvGraphicFramePr>
            <p:nvPr/>
          </p:nvGraphicFramePr>
          <p:xfrm>
            <a:off x="1822" y="2659"/>
            <a:ext cx="2736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8" name="Equation" r:id="rId7" imgW="4343400" imgH="774700" progId="Equation.DSMT4">
                    <p:embed/>
                  </p:oleObj>
                </mc:Choice>
                <mc:Fallback>
                  <p:oleObj name="Equation" r:id="rId7" imgW="4343400" imgH="7747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2" y="2659"/>
                          <a:ext cx="2736" cy="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592138" y="2724150"/>
            <a:ext cx="813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第二型曲面积分有</a:t>
            </a:r>
            <a:r>
              <a:rPr lang="zh-CN" altLang="en-US"/>
              <a:t>类似于第二型曲线积分的性质</a:t>
            </a:r>
            <a:r>
              <a:rPr lang="en-US" altLang="zh-CN"/>
              <a:t>:</a:t>
            </a:r>
          </a:p>
        </p:txBody>
      </p:sp>
      <p:grpSp>
        <p:nvGrpSpPr>
          <p:cNvPr id="81959" name="Group 39"/>
          <p:cNvGrpSpPr>
            <a:grpSpLocks/>
          </p:cNvGrpSpPr>
          <p:nvPr/>
        </p:nvGrpSpPr>
        <p:grpSpPr bwMode="auto">
          <a:xfrm>
            <a:off x="558800" y="3392488"/>
            <a:ext cx="8078788" cy="800100"/>
            <a:chOff x="352" y="2137"/>
            <a:chExt cx="5089" cy="504"/>
          </a:xfrm>
        </p:grpSpPr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52" y="2137"/>
              <a:ext cx="9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若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52" name="Object 32"/>
            <p:cNvGraphicFramePr>
              <a:graphicFrameLocks noChangeAspect="1"/>
            </p:cNvGraphicFramePr>
            <p:nvPr/>
          </p:nvGraphicFramePr>
          <p:xfrm>
            <a:off x="876" y="2137"/>
            <a:ext cx="386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9" name="Equation" r:id="rId9" imgW="6134100" imgH="800100" progId="Equation.DSMT4">
                    <p:embed/>
                  </p:oleObj>
                </mc:Choice>
                <mc:Fallback>
                  <p:oleObj name="Equation" r:id="rId9" imgW="6134100" imgH="8001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137"/>
                          <a:ext cx="3864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4685" y="2137"/>
              <a:ext cx="7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1955" name="Object 35"/>
          <p:cNvGraphicFramePr>
            <a:graphicFrameLocks noChangeAspect="1"/>
          </p:cNvGraphicFramePr>
          <p:nvPr/>
        </p:nvGraphicFramePr>
        <p:xfrm>
          <a:off x="2411413" y="5032375"/>
          <a:ext cx="52482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0" name="Equation" r:id="rId11" imgW="5245100" imgH="1028700" progId="Equation.DSMT4">
                  <p:embed/>
                </p:oleObj>
              </mc:Choice>
              <mc:Fallback>
                <p:oleObj name="Equation" r:id="rId11" imgW="5245100" imgH="10287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32375"/>
                        <a:ext cx="52482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58" name="Group 38"/>
          <p:cNvGrpSpPr>
            <a:grpSpLocks/>
          </p:cNvGrpSpPr>
          <p:nvPr/>
        </p:nvGrpSpPr>
        <p:grpSpPr bwMode="auto">
          <a:xfrm>
            <a:off x="573088" y="4130675"/>
            <a:ext cx="7734300" cy="981075"/>
            <a:chOff x="367" y="2721"/>
            <a:chExt cx="4872" cy="618"/>
          </a:xfrm>
        </p:grpSpPr>
        <p:graphicFrame>
          <p:nvGraphicFramePr>
            <p:cNvPr id="81954" name="Object 34"/>
            <p:cNvGraphicFramePr>
              <a:graphicFrameLocks noChangeAspect="1"/>
            </p:cNvGraphicFramePr>
            <p:nvPr/>
          </p:nvGraphicFramePr>
          <p:xfrm>
            <a:off x="895" y="2721"/>
            <a:ext cx="4344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21" name="Equation" r:id="rId13" imgW="6896100" imgH="977900" progId="Equation.DSMT4">
                    <p:embed/>
                  </p:oleObj>
                </mc:Choice>
                <mc:Fallback>
                  <p:oleObj name="Equation" r:id="rId13" imgW="6896100" imgH="9779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2721"/>
                          <a:ext cx="4344" cy="6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57" name="Text Box 37"/>
            <p:cNvSpPr txBox="1">
              <a:spLocks noChangeArrowheads="1"/>
            </p:cNvSpPr>
            <p:nvPr/>
          </p:nvSpPr>
          <p:spPr bwMode="auto">
            <a:xfrm>
              <a:off x="367" y="2886"/>
              <a:ext cx="9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</a:rPr>
                <a:t>则有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71" name="Group 27"/>
          <p:cNvGrpSpPr>
            <a:grpSpLocks/>
          </p:cNvGrpSpPr>
          <p:nvPr/>
        </p:nvGrpSpPr>
        <p:grpSpPr bwMode="auto">
          <a:xfrm>
            <a:off x="1565275" y="593726"/>
            <a:ext cx="5939630" cy="523876"/>
            <a:chOff x="361" y="345"/>
            <a:chExt cx="1526" cy="330"/>
          </a:xfrm>
        </p:grpSpPr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361" y="345"/>
              <a:ext cx="15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其 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                                         为常数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96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073212"/>
                </p:ext>
              </p:extLst>
            </p:nvPr>
          </p:nvGraphicFramePr>
          <p:xfrm>
            <a:off x="634" y="372"/>
            <a:ext cx="82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77" name="Equation" r:id="rId3" imgW="2450880" imgH="431640" progId="Equation.DSMT4">
                    <p:embed/>
                  </p:oleObj>
                </mc:Choice>
                <mc:Fallback>
                  <p:oleObj name="Equation" r:id="rId3" imgW="2450880" imgH="43164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372"/>
                          <a:ext cx="826" cy="2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72" name="Group 28"/>
          <p:cNvGrpSpPr>
            <a:grpSpLocks/>
          </p:cNvGrpSpPr>
          <p:nvPr/>
        </p:nvGrpSpPr>
        <p:grpSpPr bwMode="auto">
          <a:xfrm>
            <a:off x="611188" y="1303338"/>
            <a:ext cx="7921625" cy="519112"/>
            <a:chOff x="385" y="821"/>
            <a:chExt cx="4990" cy="327"/>
          </a:xfrm>
        </p:grpSpPr>
        <p:sp>
          <p:nvSpPr>
            <p:cNvPr id="82967" name="Rectangle 23"/>
            <p:cNvSpPr>
              <a:spLocks noChangeArrowheads="1"/>
            </p:cNvSpPr>
            <p:nvPr/>
          </p:nvSpPr>
          <p:spPr bwMode="auto">
            <a:xfrm>
              <a:off x="385" y="821"/>
              <a:ext cx="4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若曲面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是由两两无公共内点的曲 面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96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6695341"/>
                </p:ext>
              </p:extLst>
            </p:nvPr>
          </p:nvGraphicFramePr>
          <p:xfrm>
            <a:off x="4247" y="861"/>
            <a:ext cx="11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78" name="Equation" r:id="rId5" imgW="1790640" imgH="431640" progId="Equation.DSMT4">
                    <p:embed/>
                  </p:oleObj>
                </mc:Choice>
                <mc:Fallback>
                  <p:oleObj name="Equation" r:id="rId5" imgW="1790640" imgH="43164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" y="861"/>
                          <a:ext cx="112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592138" y="1992313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所组成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则有 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82969" name="Object 25"/>
          <p:cNvGraphicFramePr>
            <a:graphicFrameLocks noChangeAspect="1"/>
          </p:cNvGraphicFramePr>
          <p:nvPr/>
        </p:nvGraphicFramePr>
        <p:xfrm>
          <a:off x="1565275" y="2819400"/>
          <a:ext cx="39719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9" name="Equation" r:id="rId7" imgW="3975100" imgH="800100" progId="Equation.DSMT4">
                  <p:embed/>
                </p:oleObj>
              </mc:Choice>
              <mc:Fallback>
                <p:oleObj name="Equation" r:id="rId7" imgW="3975100" imgH="8001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819400"/>
                        <a:ext cx="39719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6"/>
          <p:cNvGraphicFramePr>
            <a:graphicFrameLocks noChangeAspect="1"/>
          </p:cNvGraphicFramePr>
          <p:nvPr/>
        </p:nvGraphicFramePr>
        <p:xfrm>
          <a:off x="2733675" y="3624263"/>
          <a:ext cx="47910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0" name="Equation" r:id="rId9" imgW="4787900" imgH="1028700" progId="Equation.DSMT4">
                  <p:embed/>
                </p:oleObj>
              </mc:Choice>
              <mc:Fallback>
                <p:oleObj name="Equation" r:id="rId9" imgW="4787900" imgH="10287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3624263"/>
                        <a:ext cx="47910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854200" y="549275"/>
            <a:ext cx="567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0">
                <a:solidFill>
                  <a:srgbClr val="0000FF"/>
                </a:solidFill>
                <a:ea typeface="华文新魏" panose="02010800040101010101" pitchFamily="2" charset="-122"/>
              </a:rPr>
              <a:t>三．第二型曲面积分的计算</a:t>
            </a:r>
          </a:p>
        </p:txBody>
      </p:sp>
      <p:grpSp>
        <p:nvGrpSpPr>
          <p:cNvPr id="85010" name="Group 18"/>
          <p:cNvGrpSpPr>
            <a:grpSpLocks/>
          </p:cNvGrpSpPr>
          <p:nvPr/>
        </p:nvGrpSpPr>
        <p:grpSpPr bwMode="auto">
          <a:xfrm>
            <a:off x="611188" y="1360488"/>
            <a:ext cx="6602412" cy="519112"/>
            <a:chOff x="385" y="857"/>
            <a:chExt cx="4159" cy="327"/>
          </a:xfrm>
        </p:grpSpPr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385" y="857"/>
              <a:ext cx="17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22.2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4997" name="Object 5"/>
            <p:cNvGraphicFramePr>
              <a:graphicFrameLocks noChangeAspect="1"/>
            </p:cNvGraphicFramePr>
            <p:nvPr/>
          </p:nvGraphicFramePr>
          <p:xfrm>
            <a:off x="1655" y="927"/>
            <a:ext cx="89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21" name="Equation" r:id="rId3" imgW="1396394" imgH="393529" progId="Equation.DSMT4">
                    <p:embed/>
                  </p:oleObj>
                </mc:Choice>
                <mc:Fallback>
                  <p:oleObj name="Equation" r:id="rId3" imgW="1396394" imgH="393529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927"/>
                          <a:ext cx="890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999" name="Rectangle 7"/>
            <p:cNvSpPr>
              <a:spLocks noChangeArrowheads="1"/>
            </p:cNvSpPr>
            <p:nvPr/>
          </p:nvSpPr>
          <p:spPr bwMode="auto">
            <a:xfrm>
              <a:off x="2550" y="857"/>
              <a:ext cx="1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是定义在光滑曲面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2571750" y="2079625"/>
          <a:ext cx="40798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22" name="Equation" r:id="rId5" imgW="4076700" imgH="482600" progId="Equation.DSMT4">
                  <p:embed/>
                </p:oleObj>
              </mc:Choice>
              <mc:Fallback>
                <p:oleObj name="Equation" r:id="rId5" imgW="4076700" imgH="4826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079625"/>
                        <a:ext cx="40798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611188" y="2717800"/>
            <a:ext cx="8167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上的连续函数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为正侧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dirty="0"/>
              <a:t>的法线方 </a:t>
            </a:r>
          </a:p>
        </p:txBody>
      </p:sp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1162050" y="4221163"/>
          <a:ext cx="7381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23" name="Equation" r:id="rId7" imgW="7378700" imgH="889000" progId="Equation.DSMT4">
                  <p:embed/>
                </p:oleObj>
              </mc:Choice>
              <mc:Fallback>
                <p:oleObj name="Equation" r:id="rId7" imgW="7378700" imgH="8890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221163"/>
                        <a:ext cx="7381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2" name="Group 20"/>
          <p:cNvGrpSpPr>
            <a:grpSpLocks/>
          </p:cNvGrpSpPr>
          <p:nvPr/>
        </p:nvGrpSpPr>
        <p:grpSpPr bwMode="auto">
          <a:xfrm>
            <a:off x="554038" y="3438525"/>
            <a:ext cx="4391025" cy="527050"/>
            <a:chOff x="421" y="2166"/>
            <a:chExt cx="2766" cy="332"/>
          </a:xfrm>
        </p:grpSpPr>
        <p:graphicFrame>
          <p:nvGraphicFramePr>
            <p:cNvPr id="85006" name="Object 14"/>
            <p:cNvGraphicFramePr>
              <a:graphicFrameLocks noChangeAspect="1"/>
            </p:cNvGraphicFramePr>
            <p:nvPr/>
          </p:nvGraphicFramePr>
          <p:xfrm>
            <a:off x="987" y="2270"/>
            <a:ext cx="12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24" name="Equation" r:id="rId9" imgW="203024" imgH="253780" progId="Equation.DSMT4">
                    <p:embed/>
                  </p:oleObj>
                </mc:Choice>
                <mc:Fallback>
                  <p:oleObj name="Equation" r:id="rId9" imgW="203024" imgH="25378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" y="2270"/>
                          <a:ext cx="126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7" name="Rectangle 15"/>
            <p:cNvSpPr>
              <a:spLocks noChangeArrowheads="1"/>
            </p:cNvSpPr>
            <p:nvPr/>
          </p:nvSpPr>
          <p:spPr bwMode="auto">
            <a:xfrm>
              <a:off x="421" y="2171"/>
              <a:ext cx="10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向与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5008" name="Rectangle 16"/>
            <p:cNvSpPr>
              <a:spLocks noChangeArrowheads="1"/>
            </p:cNvSpPr>
            <p:nvPr/>
          </p:nvSpPr>
          <p:spPr bwMode="auto">
            <a:xfrm>
              <a:off x="1084" y="2166"/>
              <a:ext cx="21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轴正向成锐角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则有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615950" y="5229225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由第二型曲面积分的定义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38" name="Object 22"/>
          <p:cNvGraphicFramePr>
            <a:graphicFrameLocks noChangeAspect="1"/>
          </p:cNvGraphicFramePr>
          <p:nvPr/>
        </p:nvGraphicFramePr>
        <p:xfrm>
          <a:off x="1489075" y="3357563"/>
          <a:ext cx="6032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6" name="Equation" r:id="rId3" imgW="6032500" imgH="533400" progId="Equation.DSMT4">
                  <p:embed/>
                </p:oleObj>
              </mc:Choice>
              <mc:Fallback>
                <p:oleObj name="Equation" r:id="rId3" imgW="6032500" imgH="5334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357563"/>
                        <a:ext cx="60325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881063" y="544513"/>
          <a:ext cx="64992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7" name="Equation" r:id="rId5" imgW="6502400" imgH="977900" progId="Equation.DSMT4">
                  <p:embed/>
                </p:oleObj>
              </mc:Choice>
              <mc:Fallback>
                <p:oleObj name="Equation" r:id="rId5" imgW="6502400" imgH="9779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544513"/>
                        <a:ext cx="649922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3427413" y="1525588"/>
          <a:ext cx="47164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8" name="Equation" r:id="rId7" imgW="4711700" imgH="927100" progId="Equation.DSMT4">
                  <p:embed/>
                </p:oleObj>
              </mc:Choice>
              <mc:Fallback>
                <p:oleObj name="Equation" r:id="rId7" imgW="4711700" imgH="9271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1525588"/>
                        <a:ext cx="4716462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54" name="Group 38"/>
          <p:cNvGrpSpPr>
            <a:grpSpLocks/>
          </p:cNvGrpSpPr>
          <p:nvPr/>
        </p:nvGrpSpPr>
        <p:grpSpPr bwMode="auto">
          <a:xfrm>
            <a:off x="561975" y="4005263"/>
            <a:ext cx="8051800" cy="534987"/>
            <a:chOff x="354" y="2523"/>
            <a:chExt cx="5072" cy="337"/>
          </a:xfrm>
        </p:grpSpPr>
        <p:sp>
          <p:nvSpPr>
            <p:cNvPr id="86043" name="Rectangle 27"/>
            <p:cNvSpPr>
              <a:spLocks noChangeArrowheads="1"/>
            </p:cNvSpPr>
            <p:nvPr/>
          </p:nvSpPr>
          <p:spPr bwMode="auto">
            <a:xfrm>
              <a:off x="354" y="2533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6042" name="Object 26"/>
            <p:cNvGraphicFramePr>
              <a:graphicFrameLocks noChangeAspect="1"/>
            </p:cNvGraphicFramePr>
            <p:nvPr/>
          </p:nvGraphicFramePr>
          <p:xfrm>
            <a:off x="2385" y="2545"/>
            <a:ext cx="85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79" name="Equation" r:id="rId9" imgW="1358310" imgH="495085" progId="Equation.DSMT4">
                    <p:embed/>
                  </p:oleObj>
                </mc:Choice>
                <mc:Fallback>
                  <p:oleObj name="Equation" r:id="rId9" imgW="1358310" imgH="495085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2545"/>
                          <a:ext cx="858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4" name="Rectangle 28"/>
            <p:cNvSpPr>
              <a:spLocks noChangeArrowheads="1"/>
            </p:cNvSpPr>
            <p:nvPr/>
          </p:nvSpPr>
          <p:spPr bwMode="auto">
            <a:xfrm>
              <a:off x="3192" y="2523"/>
              <a:ext cx="2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曲面光滑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据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6055" name="Group 39"/>
          <p:cNvGrpSpPr>
            <a:grpSpLocks/>
          </p:cNvGrpSpPr>
          <p:nvPr/>
        </p:nvGrpSpPr>
        <p:grpSpPr bwMode="auto">
          <a:xfrm>
            <a:off x="539750" y="4689475"/>
            <a:ext cx="8066088" cy="592138"/>
            <a:chOff x="340" y="3501"/>
            <a:chExt cx="5081" cy="373"/>
          </a:xfrm>
        </p:grpSpPr>
        <p:sp>
          <p:nvSpPr>
            <p:cNvPr id="86048" name="Rectangle 32"/>
            <p:cNvSpPr>
              <a:spLocks noChangeArrowheads="1"/>
            </p:cNvSpPr>
            <p:nvPr/>
          </p:nvSpPr>
          <p:spPr bwMode="auto">
            <a:xfrm>
              <a:off x="3676" y="3513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</a:rPr>
                <a:t>在 </a:t>
              </a:r>
            </a:p>
          </p:txBody>
        </p:sp>
        <p:graphicFrame>
          <p:nvGraphicFramePr>
            <p:cNvPr id="86046" name="Object 30"/>
            <p:cNvGraphicFramePr>
              <a:graphicFrameLocks noChangeAspect="1"/>
            </p:cNvGraphicFramePr>
            <p:nvPr/>
          </p:nvGraphicFramePr>
          <p:xfrm>
            <a:off x="2290" y="3586"/>
            <a:ext cx="13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0" name="Equation" r:id="rId11" imgW="2222500" imgH="393700" progId="Equation.DSMT4">
                    <p:embed/>
                  </p:oleObj>
                </mc:Choice>
                <mc:Fallback>
                  <p:oleObj name="Equation" r:id="rId11" imgW="2222500" imgH="3937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586"/>
                          <a:ext cx="139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5" name="Object 29"/>
            <p:cNvGraphicFramePr>
              <a:graphicFrameLocks noChangeAspect="1"/>
            </p:cNvGraphicFramePr>
            <p:nvPr/>
          </p:nvGraphicFramePr>
          <p:xfrm>
            <a:off x="3989" y="3568"/>
            <a:ext cx="43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1" name="Equation" r:id="rId13" imgW="685800" imgH="482600" progId="Equation.DSMT4">
                    <p:embed/>
                  </p:oleObj>
                </mc:Choice>
                <mc:Fallback>
                  <p:oleObj name="Equation" r:id="rId13" imgW="685800" imgH="4826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3568"/>
                          <a:ext cx="435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7" name="Rectangle 31"/>
            <p:cNvSpPr>
              <a:spLocks noChangeArrowheads="1"/>
            </p:cNvSpPr>
            <p:nvPr/>
          </p:nvSpPr>
          <p:spPr bwMode="auto">
            <a:xfrm>
              <a:off x="340" y="3522"/>
              <a:ext cx="2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复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合函数的连续性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</a:p>
          </p:txBody>
        </p:sp>
        <p:sp>
          <p:nvSpPr>
            <p:cNvPr id="86049" name="Rectangle 33"/>
            <p:cNvSpPr>
              <a:spLocks noChangeArrowheads="1"/>
            </p:cNvSpPr>
            <p:nvPr/>
          </p:nvSpPr>
          <p:spPr bwMode="auto">
            <a:xfrm>
              <a:off x="4349" y="3501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上也连续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544513" y="5373688"/>
            <a:ext cx="3400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由二重积分的定义</a:t>
            </a:r>
            <a:r>
              <a:rPr lang="en-US" altLang="zh-CN">
                <a:latin typeface="宋体" panose="02010600030101010101" pitchFamily="2" charset="-122"/>
              </a:rPr>
              <a:t>, </a:t>
            </a:r>
          </a:p>
        </p:txBody>
      </p:sp>
      <p:grpSp>
        <p:nvGrpSpPr>
          <p:cNvPr id="86053" name="Group 37"/>
          <p:cNvGrpSpPr>
            <a:grpSpLocks/>
          </p:cNvGrpSpPr>
          <p:nvPr/>
        </p:nvGrpSpPr>
        <p:grpSpPr bwMode="auto">
          <a:xfrm>
            <a:off x="609600" y="2608263"/>
            <a:ext cx="5703888" cy="584200"/>
            <a:chOff x="384" y="1643"/>
            <a:chExt cx="3593" cy="368"/>
          </a:xfrm>
        </p:grpSpPr>
        <p:grpSp>
          <p:nvGrpSpPr>
            <p:cNvPr id="86051" name="Group 35"/>
            <p:cNvGrpSpPr>
              <a:grpSpLocks/>
            </p:cNvGrpSpPr>
            <p:nvPr/>
          </p:nvGrpSpPr>
          <p:grpSpPr bwMode="auto">
            <a:xfrm>
              <a:off x="384" y="1643"/>
              <a:ext cx="2904" cy="368"/>
              <a:chOff x="384" y="1643"/>
              <a:chExt cx="2904" cy="368"/>
            </a:xfrm>
          </p:grpSpPr>
          <p:graphicFrame>
            <p:nvGraphicFramePr>
              <p:cNvPr id="86032" name="Object 16"/>
              <p:cNvGraphicFramePr>
                <a:graphicFrameLocks noChangeAspect="1"/>
              </p:cNvGraphicFramePr>
              <p:nvPr/>
            </p:nvGraphicFramePr>
            <p:xfrm>
              <a:off x="976" y="1643"/>
              <a:ext cx="2312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982" name="Equation" r:id="rId15" imgW="3670300" imgH="584200" progId="Equation.DSMT4">
                      <p:embed/>
                    </p:oleObj>
                  </mc:Choice>
                  <mc:Fallback>
                    <p:oleObj name="Equation" r:id="rId15" imgW="3670300" imgH="584200" progId="Equation.DSMT4">
                      <p:embed/>
                      <p:pic>
                        <p:nvPicPr>
                          <p:cNvPr id="0" name="Picture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6" y="1643"/>
                            <a:ext cx="2312" cy="3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37" name="Rectangle 21"/>
              <p:cNvSpPr>
                <a:spLocks noChangeArrowheads="1"/>
              </p:cNvSpPr>
              <p:nvPr/>
            </p:nvSpPr>
            <p:spPr bwMode="auto">
              <a:xfrm>
                <a:off x="384" y="1652"/>
                <a:ext cx="1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这里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86052" name="Object 36"/>
            <p:cNvGraphicFramePr>
              <a:graphicFrameLocks noChangeAspect="1"/>
            </p:cNvGraphicFramePr>
            <p:nvPr/>
          </p:nvGraphicFramePr>
          <p:xfrm>
            <a:off x="3281" y="1679"/>
            <a:ext cx="6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3" name="Equation" r:id="rId17" imgW="1104900" imgH="381000" progId="Equation.DSMT4">
                    <p:embed/>
                  </p:oleObj>
                </mc:Choice>
                <mc:Fallback>
                  <p:oleObj name="Equation" r:id="rId17" imgW="1104900" imgH="3810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" y="1679"/>
                          <a:ext cx="6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65" name="Object 25"/>
          <p:cNvGraphicFramePr>
            <a:graphicFrameLocks noChangeAspect="1"/>
          </p:cNvGraphicFramePr>
          <p:nvPr/>
        </p:nvGraphicFramePr>
        <p:xfrm>
          <a:off x="682625" y="490538"/>
          <a:ext cx="7824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64" name="Equation" r:id="rId3" imgW="8242300" imgH="1066800" progId="Equation.DSMT4">
                  <p:embed/>
                </p:oleObj>
              </mc:Choice>
              <mc:Fallback>
                <p:oleObj name="Equation" r:id="rId3" imgW="8242300" imgH="10668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490538"/>
                        <a:ext cx="78247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77" name="Group 37"/>
          <p:cNvGrpSpPr>
            <a:grpSpLocks/>
          </p:cNvGrpSpPr>
          <p:nvPr/>
        </p:nvGrpSpPr>
        <p:grpSpPr bwMode="auto">
          <a:xfrm>
            <a:off x="2524125" y="3302000"/>
            <a:ext cx="4135438" cy="485775"/>
            <a:chOff x="1382" y="2012"/>
            <a:chExt cx="2605" cy="306"/>
          </a:xfrm>
        </p:grpSpPr>
        <p:graphicFrame>
          <p:nvGraphicFramePr>
            <p:cNvPr id="87063" name="Object 23"/>
            <p:cNvGraphicFramePr>
              <a:graphicFrameLocks noChangeAspect="1"/>
            </p:cNvGraphicFramePr>
            <p:nvPr/>
          </p:nvGraphicFramePr>
          <p:xfrm>
            <a:off x="1382" y="2037"/>
            <a:ext cx="14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65" name="Equation" r:id="rId5" imgW="2235200" imgH="393700" progId="Equation.DSMT4">
                    <p:embed/>
                  </p:oleObj>
                </mc:Choice>
                <mc:Fallback>
                  <p:oleObj name="Equation" r:id="rId5" imgW="2235200" imgH="3937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" y="2037"/>
                          <a:ext cx="141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2" name="Object 22"/>
            <p:cNvGraphicFramePr>
              <a:graphicFrameLocks noChangeAspect="1"/>
            </p:cNvGraphicFramePr>
            <p:nvPr/>
          </p:nvGraphicFramePr>
          <p:xfrm>
            <a:off x="2877" y="2012"/>
            <a:ext cx="111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66" name="Equation" r:id="rId7" imgW="1765300" imgH="482600" progId="Equation.DSMT4">
                    <p:embed/>
                  </p:oleObj>
                </mc:Choice>
                <mc:Fallback>
                  <p:oleObj name="Equation" r:id="rId7" imgW="1765300" imgH="4826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7" y="2012"/>
                          <a:ext cx="111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61" name="Object 21"/>
          <p:cNvGraphicFramePr>
            <a:graphicFrameLocks noChangeAspect="1"/>
          </p:cNvGraphicFramePr>
          <p:nvPr/>
        </p:nvGraphicFramePr>
        <p:xfrm>
          <a:off x="1528763" y="4487863"/>
          <a:ext cx="70739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67" name="Equation" r:id="rId9" imgW="7073900" imgH="889000" progId="Equation.DSMT4">
                  <p:embed/>
                </p:oleObj>
              </mc:Choice>
              <mc:Fallback>
                <p:oleObj name="Equation" r:id="rId9" imgW="7073900" imgH="8890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4487863"/>
                        <a:ext cx="70739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81" name="Group 41"/>
          <p:cNvGrpSpPr>
            <a:grpSpLocks/>
          </p:cNvGrpSpPr>
          <p:nvPr/>
        </p:nvGrpSpPr>
        <p:grpSpPr bwMode="auto">
          <a:xfrm>
            <a:off x="592138" y="1628775"/>
            <a:ext cx="7310437" cy="885825"/>
            <a:chOff x="373" y="1026"/>
            <a:chExt cx="4605" cy="558"/>
          </a:xfrm>
        </p:grpSpPr>
        <p:graphicFrame>
          <p:nvGraphicFramePr>
            <p:cNvPr id="87064" name="Object 24"/>
            <p:cNvGraphicFramePr>
              <a:graphicFrameLocks noChangeAspect="1"/>
            </p:cNvGraphicFramePr>
            <p:nvPr/>
          </p:nvGraphicFramePr>
          <p:xfrm>
            <a:off x="930" y="1026"/>
            <a:ext cx="4048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68" name="Equation" r:id="rId11" imgW="6426200" imgH="889000" progId="Equation.DSMT4">
                    <p:embed/>
                  </p:oleObj>
                </mc:Choice>
                <mc:Fallback>
                  <p:oleObj name="Equation" r:id="rId11" imgW="6426200" imgH="8890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026"/>
                          <a:ext cx="4048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7" name="Rectangle 27"/>
            <p:cNvSpPr>
              <a:spLocks noChangeArrowheads="1"/>
            </p:cNvSpPr>
            <p:nvPr/>
          </p:nvSpPr>
          <p:spPr bwMode="auto">
            <a:xfrm>
              <a:off x="373" y="1055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080" name="Group 40"/>
          <p:cNvGrpSpPr>
            <a:grpSpLocks/>
          </p:cNvGrpSpPr>
          <p:nvPr/>
        </p:nvGrpSpPr>
        <p:grpSpPr bwMode="auto">
          <a:xfrm>
            <a:off x="635000" y="5430838"/>
            <a:ext cx="7859713" cy="533400"/>
            <a:chOff x="400" y="3421"/>
            <a:chExt cx="4951" cy="336"/>
          </a:xfrm>
        </p:grpSpPr>
        <p:sp>
          <p:nvSpPr>
            <p:cNvPr id="87072" name="Rectangle 32"/>
            <p:cNvSpPr>
              <a:spLocks noChangeArrowheads="1"/>
            </p:cNvSpPr>
            <p:nvPr/>
          </p:nvSpPr>
          <p:spPr bwMode="auto">
            <a:xfrm>
              <a:off x="400" y="3430"/>
              <a:ext cx="2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是取法线方向与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7071" name="Object 31"/>
            <p:cNvGraphicFramePr>
              <a:graphicFrameLocks noChangeAspect="1"/>
            </p:cNvGraphicFramePr>
            <p:nvPr/>
          </p:nvGraphicFramePr>
          <p:xfrm>
            <a:off x="2744" y="3545"/>
            <a:ext cx="16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69" name="Equation" r:id="rId13" imgW="253890" imgH="241195" progId="Equation.DSMT4">
                    <p:embed/>
                  </p:oleObj>
                </mc:Choice>
                <mc:Fallback>
                  <p:oleObj name="Equation" r:id="rId13" imgW="253890" imgH="241195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545"/>
                          <a:ext cx="16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3" name="Rectangle 33"/>
            <p:cNvSpPr>
              <a:spLocks noChangeArrowheads="1"/>
            </p:cNvSpPr>
            <p:nvPr/>
          </p:nvSpPr>
          <p:spPr bwMode="auto">
            <a:xfrm>
              <a:off x="2907" y="3421"/>
              <a:ext cx="2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轴的正向成锐角的那一 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079" name="Group 39"/>
          <p:cNvGrpSpPr>
            <a:grpSpLocks/>
          </p:cNvGrpSpPr>
          <p:nvPr/>
        </p:nvGrpSpPr>
        <p:grpSpPr bwMode="auto">
          <a:xfrm>
            <a:off x="592138" y="2603500"/>
            <a:ext cx="5499100" cy="519113"/>
            <a:chOff x="373" y="1640"/>
            <a:chExt cx="3464" cy="327"/>
          </a:xfrm>
        </p:grpSpPr>
        <p:sp>
          <p:nvSpPr>
            <p:cNvPr id="87074" name="Rectangle 34"/>
            <p:cNvSpPr>
              <a:spLocks noChangeArrowheads="1"/>
            </p:cNvSpPr>
            <p:nvPr/>
          </p:nvSpPr>
          <p:spPr bwMode="auto">
            <a:xfrm>
              <a:off x="373" y="1640"/>
              <a:ext cx="34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类似地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zh-CN" altLang="en-US"/>
                <a:t>当</a:t>
              </a:r>
              <a:r>
                <a:rPr lang="zh-CN" altLang="en-US" i="1"/>
                <a:t>                  </a:t>
              </a:r>
              <a:r>
                <a:rPr lang="zh-CN" altLang="en-US"/>
                <a:t>在光滑曲面    </a:t>
              </a:r>
            </a:p>
          </p:txBody>
        </p:sp>
        <p:graphicFrame>
          <p:nvGraphicFramePr>
            <p:cNvPr id="87075" name="Object 35"/>
            <p:cNvGraphicFramePr>
              <a:graphicFrameLocks noChangeAspect="1"/>
            </p:cNvGraphicFramePr>
            <p:nvPr/>
          </p:nvGraphicFramePr>
          <p:xfrm>
            <a:off x="1507" y="1696"/>
            <a:ext cx="8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70" name="Equation" r:id="rId15" imgW="1396394" imgH="393529" progId="Equation.DSMT4">
                    <p:embed/>
                  </p:oleObj>
                </mc:Choice>
                <mc:Fallback>
                  <p:oleObj name="Equation" r:id="rId15" imgW="1396394" imgH="393529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1696"/>
                          <a:ext cx="88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78" name="Rectangle 38"/>
          <p:cNvSpPr>
            <a:spLocks noChangeArrowheads="1"/>
          </p:cNvSpPr>
          <p:nvPr/>
        </p:nvSpPr>
        <p:spPr bwMode="auto">
          <a:xfrm>
            <a:off x="577850" y="3773488"/>
            <a:ext cx="2193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上连续时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/>
              <a:t>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2743200" y="1311275"/>
          <a:ext cx="4060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96" name="Equation" r:id="rId3" imgW="4064000" imgH="482600" progId="Equation.DSMT4">
                  <p:embed/>
                </p:oleObj>
              </mc:Choice>
              <mc:Fallback>
                <p:oleObj name="Equation" r:id="rId3" imgW="4064000" imgH="4826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311275"/>
                        <a:ext cx="4060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/>
          <p:cNvGraphicFramePr>
            <a:graphicFrameLocks noChangeAspect="1"/>
          </p:cNvGraphicFramePr>
          <p:nvPr/>
        </p:nvGraphicFramePr>
        <p:xfrm>
          <a:off x="1735138" y="2490788"/>
          <a:ext cx="68453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97" name="Equation" r:id="rId5" imgW="6845300" imgH="863600" progId="Equation.DSMT4">
                  <p:embed/>
                </p:oleObj>
              </mc:Choice>
              <mc:Fallback>
                <p:oleObj name="Equation" r:id="rId5" imgW="6845300" imgH="8636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2490788"/>
                        <a:ext cx="68453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611188" y="4292600"/>
            <a:ext cx="170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侧为正侧</a:t>
            </a:r>
            <a:r>
              <a:rPr lang="en-US" altLang="zh-CN"/>
              <a:t>.</a:t>
            </a:r>
          </a:p>
        </p:txBody>
      </p:sp>
      <p:grpSp>
        <p:nvGrpSpPr>
          <p:cNvPr id="88091" name="Group 27"/>
          <p:cNvGrpSpPr>
            <a:grpSpLocks/>
          </p:cNvGrpSpPr>
          <p:nvPr/>
        </p:nvGrpSpPr>
        <p:grpSpPr bwMode="auto">
          <a:xfrm>
            <a:off x="611188" y="581025"/>
            <a:ext cx="7223125" cy="519113"/>
            <a:chOff x="385" y="366"/>
            <a:chExt cx="4550" cy="327"/>
          </a:xfrm>
        </p:grpSpPr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385" y="366"/>
              <a:ext cx="45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</a:rPr>
                <a:t>侧为正侧</a:t>
              </a:r>
              <a:r>
                <a:rPr lang="en-US" altLang="zh-CN">
                  <a:latin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</a:rPr>
                <a:t>当 </a:t>
              </a:r>
              <a:r>
                <a:rPr lang="zh-CN" altLang="en-US" i="1">
                  <a:latin typeface="Times New Roman" panose="02020603050405020304" pitchFamily="18" charset="0"/>
                </a:rPr>
                <a:t>                 </a:t>
              </a:r>
              <a:r>
                <a:rPr lang="zh-CN" altLang="en-US">
                  <a:latin typeface="Times New Roman" panose="02020603050405020304" pitchFamily="18" charset="0"/>
                </a:rPr>
                <a:t>在光滑曲面                   </a:t>
              </a:r>
            </a:p>
          </p:txBody>
        </p:sp>
        <p:graphicFrame>
          <p:nvGraphicFramePr>
            <p:cNvPr id="88085" name="Object 21"/>
            <p:cNvGraphicFramePr>
              <a:graphicFrameLocks noChangeAspect="1"/>
            </p:cNvGraphicFramePr>
            <p:nvPr/>
          </p:nvGraphicFramePr>
          <p:xfrm>
            <a:off x="1746" y="421"/>
            <a:ext cx="8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598" name="Equation" r:id="rId7" imgW="1396394" imgH="393529" progId="Equation.DSMT4">
                    <p:embed/>
                  </p:oleObj>
                </mc:Choice>
                <mc:Fallback>
                  <p:oleObj name="Equation" r:id="rId7" imgW="1396394" imgH="393529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421"/>
                          <a:ext cx="88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592138" y="1773238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上连续时</a:t>
            </a:r>
            <a:r>
              <a:rPr lang="en-US" altLang="zh-CN"/>
              <a:t>, </a:t>
            </a:r>
            <a:r>
              <a:rPr lang="zh-CN" altLang="en-US"/>
              <a:t>有</a:t>
            </a:r>
          </a:p>
        </p:txBody>
      </p:sp>
      <p:grpSp>
        <p:nvGrpSpPr>
          <p:cNvPr id="88087" name="Group 23"/>
          <p:cNvGrpSpPr>
            <a:grpSpLocks/>
          </p:cNvGrpSpPr>
          <p:nvPr/>
        </p:nvGrpSpPr>
        <p:grpSpPr bwMode="auto">
          <a:xfrm>
            <a:off x="596900" y="3471863"/>
            <a:ext cx="7859713" cy="533400"/>
            <a:chOff x="400" y="3421"/>
            <a:chExt cx="4951" cy="336"/>
          </a:xfrm>
        </p:grpSpPr>
        <p:sp>
          <p:nvSpPr>
            <p:cNvPr id="88088" name="Rectangle 24"/>
            <p:cNvSpPr>
              <a:spLocks noChangeArrowheads="1"/>
            </p:cNvSpPr>
            <p:nvPr/>
          </p:nvSpPr>
          <p:spPr bwMode="auto">
            <a:xfrm>
              <a:off x="400" y="3430"/>
              <a:ext cx="2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是取法线方向与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8089" name="Object 25"/>
            <p:cNvGraphicFramePr>
              <a:graphicFrameLocks noChangeAspect="1"/>
            </p:cNvGraphicFramePr>
            <p:nvPr/>
          </p:nvGraphicFramePr>
          <p:xfrm>
            <a:off x="2744" y="3522"/>
            <a:ext cx="16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599" name="Equation" r:id="rId9" imgW="253780" imgH="317225" progId="Equation.DSMT4">
                    <p:embed/>
                  </p:oleObj>
                </mc:Choice>
                <mc:Fallback>
                  <p:oleObj name="Equation" r:id="rId9" imgW="253780" imgH="317225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522"/>
                          <a:ext cx="16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90" name="Rectangle 26"/>
            <p:cNvSpPr>
              <a:spLocks noChangeArrowheads="1"/>
            </p:cNvSpPr>
            <p:nvPr/>
          </p:nvSpPr>
          <p:spPr bwMode="auto">
            <a:xfrm>
              <a:off x="2907" y="3421"/>
              <a:ext cx="2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轴的正向成锐角的那一 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31" name="Group 43"/>
          <p:cNvGrpSpPr>
            <a:grpSpLocks/>
          </p:cNvGrpSpPr>
          <p:nvPr/>
        </p:nvGrpSpPr>
        <p:grpSpPr bwMode="auto">
          <a:xfrm>
            <a:off x="5680075" y="836613"/>
            <a:ext cx="2632075" cy="3094037"/>
            <a:chOff x="3578" y="527"/>
            <a:chExt cx="1658" cy="1949"/>
          </a:xfrm>
        </p:grpSpPr>
        <p:sp>
          <p:nvSpPr>
            <p:cNvPr id="89103" name="Freeform 15"/>
            <p:cNvSpPr>
              <a:spLocks/>
            </p:cNvSpPr>
            <p:nvPr/>
          </p:nvSpPr>
          <p:spPr bwMode="auto">
            <a:xfrm>
              <a:off x="3790" y="806"/>
              <a:ext cx="1033" cy="1197"/>
            </a:xfrm>
            <a:custGeom>
              <a:avLst/>
              <a:gdLst>
                <a:gd name="T0" fmla="*/ 1158 w 2583"/>
                <a:gd name="T1" fmla="*/ 0 h 2994"/>
                <a:gd name="T2" fmla="*/ 2572 w 2583"/>
                <a:gd name="T3" fmla="*/ 1513 h 2994"/>
                <a:gd name="T4" fmla="*/ 1170 w 2583"/>
                <a:gd name="T5" fmla="*/ 2994 h 2994"/>
                <a:gd name="T6" fmla="*/ 291 w 2583"/>
                <a:gd name="T7" fmla="*/ 2125 h 2994"/>
                <a:gd name="T8" fmla="*/ 1158 w 2583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3" h="2994">
                  <a:moveTo>
                    <a:pt x="1158" y="0"/>
                  </a:moveTo>
                  <a:cubicBezTo>
                    <a:pt x="1592" y="74"/>
                    <a:pt x="2561" y="440"/>
                    <a:pt x="2572" y="1513"/>
                  </a:cubicBezTo>
                  <a:cubicBezTo>
                    <a:pt x="2583" y="2586"/>
                    <a:pt x="1550" y="2892"/>
                    <a:pt x="1170" y="2994"/>
                  </a:cubicBezTo>
                  <a:cubicBezTo>
                    <a:pt x="750" y="2874"/>
                    <a:pt x="345" y="2484"/>
                    <a:pt x="291" y="2125"/>
                  </a:cubicBezTo>
                  <a:cubicBezTo>
                    <a:pt x="0" y="699"/>
                    <a:pt x="778" y="102"/>
                    <a:pt x="115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89000"/>
                  </a:srgbClr>
                </a:gs>
                <a:gs pos="100000">
                  <a:srgbClr val="0000FF">
                    <a:alpha val="50999"/>
                  </a:srgbClr>
                </a:gs>
              </a:gsLst>
              <a:lin ang="5400000" scaled="1"/>
            </a:gra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5" name="Line 27"/>
            <p:cNvSpPr>
              <a:spLocks noChangeShapeType="1"/>
            </p:cNvSpPr>
            <p:nvPr/>
          </p:nvSpPr>
          <p:spPr bwMode="auto">
            <a:xfrm>
              <a:off x="4253" y="877"/>
              <a:ext cx="0" cy="115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4" name="Freeform 26"/>
            <p:cNvSpPr>
              <a:spLocks/>
            </p:cNvSpPr>
            <p:nvPr/>
          </p:nvSpPr>
          <p:spPr bwMode="auto">
            <a:xfrm>
              <a:off x="3897" y="1411"/>
              <a:ext cx="921" cy="276"/>
            </a:xfrm>
            <a:custGeom>
              <a:avLst/>
              <a:gdLst>
                <a:gd name="T0" fmla="*/ 835 w 2303"/>
                <a:gd name="T1" fmla="*/ 3 h 692"/>
                <a:gd name="T2" fmla="*/ 2303 w 2303"/>
                <a:gd name="T3" fmla="*/ 0 h 692"/>
                <a:gd name="T4" fmla="*/ 1311 w 2303"/>
                <a:gd name="T5" fmla="*/ 544 h 692"/>
                <a:gd name="T6" fmla="*/ 0 w 2303"/>
                <a:gd name="T7" fmla="*/ 621 h 692"/>
                <a:gd name="T8" fmla="*/ 835 w 2303"/>
                <a:gd name="T9" fmla="*/ 3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3" h="692">
                  <a:moveTo>
                    <a:pt x="835" y="3"/>
                  </a:moveTo>
                  <a:cubicBezTo>
                    <a:pt x="835" y="3"/>
                    <a:pt x="1569" y="1"/>
                    <a:pt x="2303" y="0"/>
                  </a:cubicBezTo>
                  <a:cubicBezTo>
                    <a:pt x="2235" y="178"/>
                    <a:pt x="2002" y="396"/>
                    <a:pt x="1311" y="544"/>
                  </a:cubicBezTo>
                  <a:cubicBezTo>
                    <a:pt x="620" y="692"/>
                    <a:pt x="262" y="621"/>
                    <a:pt x="0" y="621"/>
                  </a:cubicBezTo>
                  <a:cubicBezTo>
                    <a:pt x="417" y="312"/>
                    <a:pt x="835" y="3"/>
                    <a:pt x="835" y="3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3" name="Line 25"/>
            <p:cNvSpPr>
              <a:spLocks noChangeShapeType="1"/>
            </p:cNvSpPr>
            <p:nvPr/>
          </p:nvSpPr>
          <p:spPr bwMode="auto">
            <a:xfrm>
              <a:off x="4823" y="1411"/>
              <a:ext cx="40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2" name="Line 24"/>
            <p:cNvSpPr>
              <a:spLocks noChangeShapeType="1"/>
            </p:cNvSpPr>
            <p:nvPr/>
          </p:nvSpPr>
          <p:spPr bwMode="auto">
            <a:xfrm flipV="1">
              <a:off x="4253" y="527"/>
              <a:ext cx="0" cy="3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11" name="Object 23"/>
            <p:cNvGraphicFramePr>
              <a:graphicFrameLocks noChangeAspect="1"/>
            </p:cNvGraphicFramePr>
            <p:nvPr/>
          </p:nvGraphicFramePr>
          <p:xfrm>
            <a:off x="3606" y="1896"/>
            <a:ext cx="109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43" name="Equation" r:id="rId3" imgW="190335" imgH="177646" progId="Equation.DSMT4">
                    <p:embed/>
                  </p:oleObj>
                </mc:Choice>
                <mc:Fallback>
                  <p:oleObj name="Equation" r:id="rId3" imgW="190335" imgH="177646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896"/>
                          <a:ext cx="109" cy="1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0" name="Object 22"/>
            <p:cNvGraphicFramePr>
              <a:graphicFrameLocks noChangeAspect="1"/>
            </p:cNvGraphicFramePr>
            <p:nvPr/>
          </p:nvGraphicFramePr>
          <p:xfrm>
            <a:off x="5127" y="1439"/>
            <a:ext cx="109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44" name="Equation" r:id="rId5" imgW="190417" imgH="241195" progId="Equation.DSMT4">
                    <p:embed/>
                  </p:oleObj>
                </mc:Choice>
                <mc:Fallback>
                  <p:oleObj name="Equation" r:id="rId5" imgW="190417" imgH="241195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" y="1439"/>
                          <a:ext cx="109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9" name="Line 21"/>
            <p:cNvSpPr>
              <a:spLocks noChangeShapeType="1"/>
            </p:cNvSpPr>
            <p:nvPr/>
          </p:nvSpPr>
          <p:spPr bwMode="auto">
            <a:xfrm flipH="1">
              <a:off x="3578" y="1634"/>
              <a:ext cx="353" cy="25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8" name="Line 20"/>
            <p:cNvSpPr>
              <a:spLocks noChangeShapeType="1"/>
            </p:cNvSpPr>
            <p:nvPr/>
          </p:nvSpPr>
          <p:spPr bwMode="auto">
            <a:xfrm flipH="1">
              <a:off x="3973" y="1405"/>
              <a:ext cx="280" cy="2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>
              <a:off x="4253" y="1413"/>
              <a:ext cx="6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06" name="Object 18"/>
            <p:cNvGraphicFramePr>
              <a:graphicFrameLocks noChangeAspect="1"/>
            </p:cNvGraphicFramePr>
            <p:nvPr/>
          </p:nvGraphicFramePr>
          <p:xfrm>
            <a:off x="4283" y="1279"/>
            <a:ext cx="12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45" name="Equation" r:id="rId7" imgW="215806" imgH="228501" progId="Equation.DSMT4">
                    <p:embed/>
                  </p:oleObj>
                </mc:Choice>
                <mc:Fallback>
                  <p:oleObj name="Equation" r:id="rId7" imgW="215806" imgH="228501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1279"/>
                          <a:ext cx="12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5" name="Object 17"/>
            <p:cNvGraphicFramePr>
              <a:graphicFrameLocks noChangeAspect="1"/>
            </p:cNvGraphicFramePr>
            <p:nvPr/>
          </p:nvGraphicFramePr>
          <p:xfrm>
            <a:off x="4309" y="538"/>
            <a:ext cx="87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46" name="Equation" r:id="rId9" imgW="152334" imgH="190417" progId="Equation.DSMT4">
                    <p:embed/>
                  </p:oleObj>
                </mc:Choice>
                <mc:Fallback>
                  <p:oleObj name="Equation" r:id="rId9" imgW="152334" imgH="190417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538"/>
                          <a:ext cx="87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4" name="Object 16"/>
            <p:cNvGraphicFramePr>
              <a:graphicFrameLocks noChangeAspect="1"/>
            </p:cNvGraphicFramePr>
            <p:nvPr/>
          </p:nvGraphicFramePr>
          <p:xfrm>
            <a:off x="4139" y="2252"/>
            <a:ext cx="64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47" name="Equation" r:id="rId11" imgW="939392" imgH="317362" progId="Equation.DSMT4">
                    <p:embed/>
                  </p:oleObj>
                </mc:Choice>
                <mc:Fallback>
                  <p:oleObj name="Equation" r:id="rId11" imgW="939392" imgH="317362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" y="2252"/>
                          <a:ext cx="646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2" name="Freeform 14"/>
            <p:cNvSpPr>
              <a:spLocks/>
            </p:cNvSpPr>
            <p:nvPr/>
          </p:nvSpPr>
          <p:spPr bwMode="auto">
            <a:xfrm>
              <a:off x="3910" y="1417"/>
              <a:ext cx="913" cy="286"/>
            </a:xfrm>
            <a:custGeom>
              <a:avLst/>
              <a:gdLst>
                <a:gd name="T0" fmla="*/ 0 w 2283"/>
                <a:gd name="T1" fmla="*/ 596 h 716"/>
                <a:gd name="T2" fmla="*/ 1515 w 2283"/>
                <a:gd name="T3" fmla="*/ 461 h 716"/>
                <a:gd name="T4" fmla="*/ 2283 w 2283"/>
                <a:gd name="T5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3" h="716">
                  <a:moveTo>
                    <a:pt x="0" y="596"/>
                  </a:moveTo>
                  <a:cubicBezTo>
                    <a:pt x="252" y="574"/>
                    <a:pt x="765" y="716"/>
                    <a:pt x="1515" y="461"/>
                  </a:cubicBezTo>
                  <a:cubicBezTo>
                    <a:pt x="2265" y="206"/>
                    <a:pt x="2123" y="96"/>
                    <a:pt x="2283" y="0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1" name="Line 13"/>
            <p:cNvSpPr>
              <a:spLocks noChangeShapeType="1"/>
            </p:cNvSpPr>
            <p:nvPr/>
          </p:nvSpPr>
          <p:spPr bwMode="auto">
            <a:xfrm flipV="1">
              <a:off x="4510" y="937"/>
              <a:ext cx="235" cy="1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>
              <a:off x="4469" y="1816"/>
              <a:ext cx="192" cy="2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099" name="Object 11"/>
            <p:cNvGraphicFramePr>
              <a:graphicFrameLocks noChangeAspect="1"/>
            </p:cNvGraphicFramePr>
            <p:nvPr/>
          </p:nvGraphicFramePr>
          <p:xfrm>
            <a:off x="4332" y="1054"/>
            <a:ext cx="17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48" name="Equation" r:id="rId13" imgW="241195" imgH="304668" progId="Equation.DSMT4">
                    <p:embed/>
                  </p:oleObj>
                </mc:Choice>
                <mc:Fallback>
                  <p:oleObj name="Equation" r:id="rId13" imgW="241195" imgH="304668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054"/>
                          <a:ext cx="178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8" name="Object 10"/>
            <p:cNvGraphicFramePr>
              <a:graphicFrameLocks noChangeAspect="1"/>
            </p:cNvGraphicFramePr>
            <p:nvPr/>
          </p:nvGraphicFramePr>
          <p:xfrm>
            <a:off x="4414" y="1625"/>
            <a:ext cx="19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49" name="Equation" r:id="rId15" imgW="279400" imgH="330200" progId="Equation.DSMT4">
                    <p:embed/>
                  </p:oleObj>
                </mc:Choice>
                <mc:Fallback>
                  <p:oleObj name="Equation" r:id="rId15" imgW="279400" imgH="3302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4" y="1625"/>
                          <a:ext cx="191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135" name="Group 47"/>
          <p:cNvGrpSpPr>
            <a:grpSpLocks/>
          </p:cNvGrpSpPr>
          <p:nvPr/>
        </p:nvGrpSpPr>
        <p:grpSpPr bwMode="auto">
          <a:xfrm>
            <a:off x="611188" y="633413"/>
            <a:ext cx="3203575" cy="800100"/>
            <a:chOff x="454" y="399"/>
            <a:chExt cx="2018" cy="504"/>
          </a:xfrm>
        </p:grpSpPr>
        <p:graphicFrame>
          <p:nvGraphicFramePr>
            <p:cNvPr id="89096" name="Object 8"/>
            <p:cNvGraphicFramePr>
              <a:graphicFrameLocks noChangeAspect="1"/>
            </p:cNvGraphicFramePr>
            <p:nvPr/>
          </p:nvGraphicFramePr>
          <p:xfrm>
            <a:off x="1392" y="399"/>
            <a:ext cx="108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50" name="Equation" r:id="rId17" imgW="1714500" imgH="800100" progId="Equation.DSMT4">
                    <p:embed/>
                  </p:oleObj>
                </mc:Choice>
                <mc:Fallback>
                  <p:oleObj name="Equation" r:id="rId17" imgW="1714500" imgH="8001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99"/>
                          <a:ext cx="1080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454" y="399"/>
              <a:ext cx="10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9136" name="Group 48"/>
          <p:cNvGrpSpPr>
            <a:grpSpLocks/>
          </p:cNvGrpSpPr>
          <p:nvPr/>
        </p:nvGrpSpPr>
        <p:grpSpPr bwMode="auto">
          <a:xfrm>
            <a:off x="611188" y="1484313"/>
            <a:ext cx="4781550" cy="519112"/>
            <a:chOff x="385" y="971"/>
            <a:chExt cx="3012" cy="327"/>
          </a:xfrm>
        </p:grpSpPr>
        <p:graphicFrame>
          <p:nvGraphicFramePr>
            <p:cNvPr id="89118" name="Object 30"/>
            <p:cNvGraphicFramePr>
              <a:graphicFrameLocks noChangeAspect="1"/>
            </p:cNvGraphicFramePr>
            <p:nvPr/>
          </p:nvGraphicFramePr>
          <p:xfrm>
            <a:off x="1891" y="1004"/>
            <a:ext cx="150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51" name="Equation" r:id="rId19" imgW="2387600" imgH="469900" progId="Equation.DSMT4">
                    <p:embed/>
                  </p:oleObj>
                </mc:Choice>
                <mc:Fallback>
                  <p:oleObj name="Equation" r:id="rId19" imgW="2387600" imgH="46990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1004"/>
                          <a:ext cx="150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1" name="Rectangle 33"/>
            <p:cNvSpPr>
              <a:spLocks noChangeArrowheads="1"/>
            </p:cNvSpPr>
            <p:nvPr/>
          </p:nvSpPr>
          <p:spPr bwMode="auto">
            <a:xfrm>
              <a:off x="385" y="971"/>
              <a:ext cx="1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其中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S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是球 面 </a:t>
              </a:r>
            </a:p>
          </p:txBody>
        </p:sp>
      </p:grpSp>
      <p:sp>
        <p:nvSpPr>
          <p:cNvPr id="89125" name="Rectangle 37"/>
          <p:cNvSpPr>
            <a:spLocks noChangeArrowheads="1"/>
          </p:cNvSpPr>
          <p:nvPr/>
        </p:nvSpPr>
        <p:spPr bwMode="auto">
          <a:xfrm>
            <a:off x="588963" y="2714625"/>
            <a:ext cx="2801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Times New Roman" panose="02020603050405020304" pitchFamily="18" charset="0"/>
              </a:rPr>
              <a:t>的外侧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图 </a:t>
            </a:r>
            <a:r>
              <a:rPr lang="en-US" altLang="zh-CN">
                <a:latin typeface="Times New Roman" panose="02020603050405020304" pitchFamily="18" charset="0"/>
              </a:rPr>
              <a:t>22-6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9127" name="Rectangle 39"/>
          <p:cNvSpPr>
            <a:spLocks noChangeArrowheads="1"/>
          </p:cNvSpPr>
          <p:nvPr/>
        </p:nvSpPr>
        <p:spPr bwMode="auto">
          <a:xfrm>
            <a:off x="611188" y="3357563"/>
            <a:ext cx="484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>
                <a:latin typeface="Times New Roman" panose="02020603050405020304" pitchFamily="18" charset="0"/>
              </a:rPr>
              <a:t> 曲面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>
                <a:latin typeface="Times New Roman" panose="02020603050405020304" pitchFamily="18" charset="0"/>
              </a:rPr>
              <a:t>在第一、五卦限部   </a:t>
            </a:r>
          </a:p>
        </p:txBody>
      </p:sp>
      <p:sp>
        <p:nvSpPr>
          <p:cNvPr id="89129" name="Rectangle 41"/>
          <p:cNvSpPr>
            <a:spLocks noChangeArrowheads="1"/>
          </p:cNvSpPr>
          <p:nvPr/>
        </p:nvSpPr>
        <p:spPr bwMode="auto">
          <a:xfrm>
            <a:off x="514350" y="4005263"/>
            <a:ext cx="294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79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cs typeface="Times New Roman" panose="02020603050405020304" pitchFamily="18" charset="0"/>
              </a:rPr>
              <a:t>分的方程分别为  </a:t>
            </a:r>
            <a:endParaRPr lang="zh-CN" altLang="en-US" b="0"/>
          </a:p>
        </p:txBody>
      </p:sp>
      <p:graphicFrame>
        <p:nvGraphicFramePr>
          <p:cNvPr id="89128" name="Object 40"/>
          <p:cNvGraphicFramePr>
            <a:graphicFrameLocks noChangeAspect="1"/>
          </p:cNvGraphicFramePr>
          <p:nvPr/>
        </p:nvGraphicFramePr>
        <p:xfrm>
          <a:off x="2798763" y="4652963"/>
          <a:ext cx="3429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52" name="Equation" r:id="rId21" imgW="3429000" imgH="1244600" progId="Equation.DSMT4">
                  <p:embed/>
                </p:oleObj>
              </mc:Choice>
              <mc:Fallback>
                <p:oleObj name="Equation" r:id="rId21" imgW="3429000" imgH="12446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4652963"/>
                        <a:ext cx="3429000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33" name="Group 45"/>
          <p:cNvGrpSpPr>
            <a:grpSpLocks/>
          </p:cNvGrpSpPr>
          <p:nvPr/>
        </p:nvGrpSpPr>
        <p:grpSpPr bwMode="auto">
          <a:xfrm>
            <a:off x="592138" y="2076450"/>
            <a:ext cx="4786312" cy="547688"/>
            <a:chOff x="373" y="1344"/>
            <a:chExt cx="3015" cy="345"/>
          </a:xfrm>
        </p:grpSpPr>
        <p:graphicFrame>
          <p:nvGraphicFramePr>
            <p:cNvPr id="89122" name="Object 34"/>
            <p:cNvGraphicFramePr>
              <a:graphicFrameLocks noChangeAspect="1"/>
            </p:cNvGraphicFramePr>
            <p:nvPr/>
          </p:nvGraphicFramePr>
          <p:xfrm>
            <a:off x="624" y="1430"/>
            <a:ext cx="11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53" name="Equation" r:id="rId23" imgW="1866090" imgH="393529" progId="Equation.DSMT4">
                    <p:embed/>
                  </p:oleObj>
                </mc:Choice>
                <mc:Fallback>
                  <p:oleObj name="Equation" r:id="rId23" imgW="1866090" imgH="393529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30"/>
                          <a:ext cx="117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4" name="Rectangle 36"/>
            <p:cNvSpPr>
              <a:spLocks noChangeArrowheads="1"/>
            </p:cNvSpPr>
            <p:nvPr/>
          </p:nvSpPr>
          <p:spPr bwMode="auto">
            <a:xfrm>
              <a:off x="1810" y="1344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部分并取球 面 </a:t>
              </a:r>
              <a:endParaRPr lang="zh-CN" altLang="en-US" sz="1100">
                <a:latin typeface="Times New Roman" panose="02020603050405020304" pitchFamily="18" charset="0"/>
              </a:endParaRPr>
            </a:p>
          </p:txBody>
        </p:sp>
        <p:sp>
          <p:nvSpPr>
            <p:cNvPr id="89132" name="Text Box 44"/>
            <p:cNvSpPr txBox="1">
              <a:spLocks noChangeArrowheads="1"/>
            </p:cNvSpPr>
            <p:nvPr/>
          </p:nvSpPr>
          <p:spPr bwMode="auto">
            <a:xfrm>
              <a:off x="373" y="1362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在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3044825" y="549275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一、曲面的侧 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585788" y="1268413"/>
            <a:ext cx="800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设连通曲面</a:t>
            </a:r>
            <a:r>
              <a:rPr lang="zh-CN" altLang="en-US" sz="16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>
                <a:latin typeface="Times New Roman" panose="02020603050405020304" pitchFamily="18" charset="0"/>
              </a:rPr>
              <a:t>上到处都有连续变动的切平面</a:t>
            </a:r>
            <a:r>
              <a:rPr lang="zh-CN" altLang="en-US" sz="1400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或法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73088" y="1860550"/>
            <a:ext cx="812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线</a:t>
            </a:r>
            <a:r>
              <a:rPr lang="zh-CN" altLang="en-US" sz="16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zh-CN" altLang="en-US">
                <a:latin typeface="Times New Roman" panose="02020603050405020304" pitchFamily="18" charset="0"/>
              </a:rPr>
              <a:t>曲面在其上每一点处的法线有</a:t>
            </a:r>
            <a:r>
              <a:rPr lang="zh-CN" altLang="en-US"/>
              <a:t>两个方向：当取 </a:t>
            </a: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587375" y="2436813"/>
            <a:ext cx="795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定其中一个指向为正方向时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另一个</a:t>
            </a:r>
            <a:r>
              <a:rPr lang="zh-CN" altLang="en-US"/>
              <a:t>指向就是负方 </a:t>
            </a:r>
          </a:p>
        </p:txBody>
      </p:sp>
      <p:grpSp>
        <p:nvGrpSpPr>
          <p:cNvPr id="71715" name="Group 35"/>
          <p:cNvGrpSpPr>
            <a:grpSpLocks/>
          </p:cNvGrpSpPr>
          <p:nvPr/>
        </p:nvGrpSpPr>
        <p:grpSpPr bwMode="auto">
          <a:xfrm>
            <a:off x="544513" y="3013075"/>
            <a:ext cx="8116887" cy="536575"/>
            <a:chOff x="343" y="1979"/>
            <a:chExt cx="5113" cy="338"/>
          </a:xfrm>
        </p:grpSpPr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343" y="1990"/>
              <a:ext cx="10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向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又</a:t>
              </a:r>
              <a:r>
                <a:rPr lang="zh-CN" altLang="en-US"/>
                <a:t>设  </a:t>
              </a:r>
            </a:p>
          </p:txBody>
        </p:sp>
        <p:graphicFrame>
          <p:nvGraphicFramePr>
            <p:cNvPr id="71695" name="Object 15"/>
            <p:cNvGraphicFramePr>
              <a:graphicFrameLocks noChangeAspect="1"/>
            </p:cNvGraphicFramePr>
            <p:nvPr/>
          </p:nvGraphicFramePr>
          <p:xfrm>
            <a:off x="1235" y="2027"/>
            <a:ext cx="31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4" name="Equation" r:id="rId3" imgW="495085" imgH="431613" progId="Equation.DSMT4">
                    <p:embed/>
                  </p:oleObj>
                </mc:Choice>
                <mc:Fallback>
                  <p:oleObj name="Equation" r:id="rId3" imgW="495085" imgH="431613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2027"/>
                          <a:ext cx="31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1528" y="1979"/>
              <a:ext cx="3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上任一点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r>
                <a:rPr lang="zh-CN" altLang="en-US">
                  <a:solidFill>
                    <a:srgbClr val="000000"/>
                  </a:solidFill>
                </a:rPr>
                <a:t>任一经过点</a:t>
              </a:r>
            </a:p>
          </p:txBody>
        </p:sp>
        <p:graphicFrame>
          <p:nvGraphicFramePr>
            <p:cNvPr id="71698" name="Object 18"/>
            <p:cNvGraphicFramePr>
              <a:graphicFrameLocks noChangeAspect="1"/>
            </p:cNvGraphicFramePr>
            <p:nvPr/>
          </p:nvGraphicFramePr>
          <p:xfrm>
            <a:off x="4955" y="2027"/>
            <a:ext cx="3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5" name="Equation" r:id="rId5" imgW="622030" imgH="431613" progId="Equation.DSMT4">
                    <p:embed/>
                  </p:oleObj>
                </mc:Choice>
                <mc:Fallback>
                  <p:oleObj name="Equation" r:id="rId5" imgW="622030" imgH="431613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5" y="2027"/>
                          <a:ext cx="39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22" name="Group 42"/>
          <p:cNvGrpSpPr>
            <a:grpSpLocks/>
          </p:cNvGrpSpPr>
          <p:nvPr/>
        </p:nvGrpSpPr>
        <p:grpSpPr bwMode="auto">
          <a:xfrm>
            <a:off x="582613" y="3644900"/>
            <a:ext cx="7704137" cy="519113"/>
            <a:chOff x="367" y="2296"/>
            <a:chExt cx="4853" cy="327"/>
          </a:xfrm>
        </p:grpSpPr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367" y="2296"/>
              <a:ext cx="46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且不超出 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边界的闭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曲线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上的动点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从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06" name="Object 26"/>
            <p:cNvGraphicFramePr>
              <a:graphicFrameLocks noChangeAspect="1"/>
            </p:cNvGraphicFramePr>
            <p:nvPr/>
          </p:nvGraphicFramePr>
          <p:xfrm>
            <a:off x="4908" y="2338"/>
            <a:ext cx="31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6" name="Equation" r:id="rId7" imgW="495085" imgH="431613" progId="Equation.DSMT4">
                    <p:embed/>
                  </p:oleObj>
                </mc:Choice>
                <mc:Fallback>
                  <p:oleObj name="Equation" r:id="rId7" imgW="495085" imgH="431613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" y="2338"/>
                          <a:ext cx="31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23" name="Group 43"/>
          <p:cNvGrpSpPr>
            <a:grpSpLocks/>
          </p:cNvGrpSpPr>
          <p:nvPr/>
        </p:nvGrpSpPr>
        <p:grpSpPr bwMode="auto">
          <a:xfrm>
            <a:off x="554038" y="4240213"/>
            <a:ext cx="8139112" cy="519112"/>
            <a:chOff x="349" y="2671"/>
            <a:chExt cx="5127" cy="327"/>
          </a:xfrm>
        </p:grpSpPr>
        <p:sp>
          <p:nvSpPr>
            <p:cNvPr id="71717" name="Rectangle 37"/>
            <p:cNvSpPr>
              <a:spLocks noChangeArrowheads="1"/>
            </p:cNvSpPr>
            <p:nvPr/>
          </p:nvSpPr>
          <p:spPr bwMode="auto">
            <a:xfrm>
              <a:off x="349" y="2671"/>
              <a:ext cx="51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出发沿</a:t>
              </a:r>
              <a:r>
                <a:rPr lang="zh-CN" altLang="en-US" sz="16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L </a:t>
              </a:r>
              <a:r>
                <a:rPr lang="zh-CN" altLang="en-US"/>
                <a:t>连续移动一周而回到      时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zh-CN" altLang="en-US">
                  <a:latin typeface="宋体" panose="02010600030101010101" pitchFamily="2" charset="-122"/>
                </a:rPr>
                <a:t>如果有</a:t>
              </a:r>
              <a:r>
                <a:rPr lang="zh-CN" altLang="en-US"/>
                <a:t>如下特</a:t>
              </a:r>
            </a:p>
          </p:txBody>
        </p:sp>
        <p:graphicFrame>
          <p:nvGraphicFramePr>
            <p:cNvPr id="71718" name="Object 38"/>
            <p:cNvGraphicFramePr>
              <a:graphicFrameLocks noChangeAspect="1"/>
            </p:cNvGraphicFramePr>
            <p:nvPr/>
          </p:nvGraphicFramePr>
          <p:xfrm>
            <a:off x="3346" y="2720"/>
            <a:ext cx="31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7" name="Equation" r:id="rId8" imgW="495085" imgH="431613" progId="Equation.DSMT4">
                    <p:embed/>
                  </p:oleObj>
                </mc:Choice>
                <mc:Fallback>
                  <p:oleObj name="Equation" r:id="rId8" imgW="495085" imgH="431613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" y="2720"/>
                          <a:ext cx="31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20" name="Group 40"/>
          <p:cNvGrpSpPr>
            <a:grpSpLocks/>
          </p:cNvGrpSpPr>
          <p:nvPr/>
        </p:nvGrpSpPr>
        <p:grpSpPr bwMode="auto">
          <a:xfrm>
            <a:off x="582613" y="4813300"/>
            <a:ext cx="8151812" cy="519113"/>
            <a:chOff x="367" y="3113"/>
            <a:chExt cx="5135" cy="327"/>
          </a:xfrm>
        </p:grpSpPr>
        <p:graphicFrame>
          <p:nvGraphicFramePr>
            <p:cNvPr id="71702" name="Object 22"/>
            <p:cNvGraphicFramePr>
              <a:graphicFrameLocks noChangeAspect="1"/>
            </p:cNvGraphicFramePr>
            <p:nvPr/>
          </p:nvGraphicFramePr>
          <p:xfrm>
            <a:off x="2030" y="3164"/>
            <a:ext cx="31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8" name="Equation" r:id="rId9" imgW="495085" imgH="431613" progId="Equation.DSMT4">
                    <p:embed/>
                  </p:oleObj>
                </mc:Choice>
                <mc:Fallback>
                  <p:oleObj name="Equation" r:id="rId9" imgW="495085" imgH="431613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3164"/>
                          <a:ext cx="31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9" name="Rectangle 39"/>
            <p:cNvSpPr>
              <a:spLocks noChangeArrowheads="1"/>
            </p:cNvSpPr>
            <p:nvPr/>
          </p:nvSpPr>
          <p:spPr bwMode="auto">
            <a:xfrm>
              <a:off x="367" y="3113"/>
              <a:ext cx="5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征</a:t>
              </a:r>
              <a:r>
                <a:rPr lang="en-US" altLang="zh-CN"/>
                <a:t>:  </a:t>
              </a:r>
              <a:r>
                <a:rPr lang="zh-CN" altLang="en-US"/>
                <a:t>出发时</a:t>
              </a:r>
              <a:r>
                <a:rPr lang="zh-CN" altLang="en-US" sz="16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M </a:t>
              </a:r>
              <a:r>
                <a:rPr lang="zh-CN" altLang="en-US">
                  <a:latin typeface="Times New Roman" panose="02020603050405020304" pitchFamily="18" charset="0"/>
                </a:rPr>
                <a:t>与      取相同的法线方向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</a:rPr>
                <a:t>而回来时仍 </a:t>
              </a:r>
              <a:endParaRPr lang="zh-CN" altLang="en-US"/>
            </a:p>
          </p:txBody>
        </p:sp>
      </p:grpSp>
      <p:sp>
        <p:nvSpPr>
          <p:cNvPr id="71721" name="Text Box 41"/>
          <p:cNvSpPr txBox="1">
            <a:spLocks noChangeArrowheads="1"/>
          </p:cNvSpPr>
          <p:nvPr/>
        </p:nvSpPr>
        <p:spPr bwMode="auto">
          <a:xfrm>
            <a:off x="592138" y="5426075"/>
            <a:ext cx="8281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保持原来的法线方向不变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/>
              <a:t>则称该曲面</a:t>
            </a:r>
            <a:r>
              <a:rPr lang="zh-CN" altLang="en-US" sz="16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/>
              <a:t>是双侧的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8" name="Rectangle 36"/>
          <p:cNvSpPr>
            <a:spLocks noChangeArrowheads="1"/>
          </p:cNvSpPr>
          <p:nvPr/>
        </p:nvSpPr>
        <p:spPr bwMode="auto">
          <a:xfrm>
            <a:off x="611188" y="581025"/>
            <a:ext cx="7840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它们在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xy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平面上的投影区域都是单位圆在第一象</a:t>
            </a:r>
            <a:endParaRPr lang="zh-CN" altLang="en-US" sz="1100">
              <a:latin typeface="Times New Roman" panose="02020603050405020304" pitchFamily="18" charset="0"/>
            </a:endParaRPr>
          </a:p>
        </p:txBody>
      </p:sp>
      <p:grpSp>
        <p:nvGrpSpPr>
          <p:cNvPr id="90162" name="Group 50"/>
          <p:cNvGrpSpPr>
            <a:grpSpLocks/>
          </p:cNvGrpSpPr>
          <p:nvPr/>
        </p:nvGrpSpPr>
        <p:grpSpPr bwMode="auto">
          <a:xfrm>
            <a:off x="598488" y="1247775"/>
            <a:ext cx="7934325" cy="519113"/>
            <a:chOff x="377" y="786"/>
            <a:chExt cx="4998" cy="327"/>
          </a:xfrm>
        </p:grpSpPr>
        <p:sp>
          <p:nvSpPr>
            <p:cNvPr id="90150" name="Rectangle 38"/>
            <p:cNvSpPr>
              <a:spLocks noChangeArrowheads="1"/>
            </p:cNvSpPr>
            <p:nvPr/>
          </p:nvSpPr>
          <p:spPr bwMode="auto">
            <a:xfrm>
              <a:off x="377" y="786"/>
              <a:ext cx="2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限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部分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因积分是沿  </a:t>
              </a:r>
            </a:p>
          </p:txBody>
        </p:sp>
        <p:graphicFrame>
          <p:nvGraphicFramePr>
            <p:cNvPr id="90149" name="Object 37"/>
            <p:cNvGraphicFramePr>
              <a:graphicFrameLocks noChangeAspect="1"/>
            </p:cNvGraphicFramePr>
            <p:nvPr/>
          </p:nvGraphicFramePr>
          <p:xfrm>
            <a:off x="2373" y="831"/>
            <a:ext cx="142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93" name="Equation" r:id="rId3" imgW="2260600" imgH="444500" progId="Equation.DSMT4">
                    <p:embed/>
                  </p:oleObj>
                </mc:Choice>
                <mc:Fallback>
                  <p:oleObj name="Equation" r:id="rId3" imgW="2260600" imgH="4445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831"/>
                          <a:ext cx="142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51" name="Rectangle 39"/>
            <p:cNvSpPr>
              <a:spLocks noChangeArrowheads="1"/>
            </p:cNvSpPr>
            <p:nvPr/>
          </p:nvSpPr>
          <p:spPr bwMode="auto">
            <a:xfrm>
              <a:off x="3775" y="786"/>
              <a:ext cx="1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的下侧进行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故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0155" name="Object 43"/>
          <p:cNvGraphicFramePr>
            <a:graphicFrameLocks noChangeAspect="1"/>
          </p:cNvGraphicFramePr>
          <p:nvPr/>
        </p:nvGraphicFramePr>
        <p:xfrm>
          <a:off x="1835150" y="1933575"/>
          <a:ext cx="5457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94" name="Equation" r:id="rId5" imgW="5461000" imgH="850900" progId="Equation.DSMT4">
                  <p:embed/>
                </p:oleObj>
              </mc:Choice>
              <mc:Fallback>
                <p:oleObj name="Equation" r:id="rId5" imgW="5461000" imgH="8509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33575"/>
                        <a:ext cx="54578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4" name="Object 42"/>
          <p:cNvGraphicFramePr>
            <a:graphicFrameLocks noChangeAspect="1"/>
          </p:cNvGraphicFramePr>
          <p:nvPr/>
        </p:nvGraphicFramePr>
        <p:xfrm>
          <a:off x="830263" y="2944813"/>
          <a:ext cx="76295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95" name="Equation" r:id="rId7" imgW="7899400" imgH="965200" progId="Equation.DSMT4">
                  <p:embed/>
                </p:oleObj>
              </mc:Choice>
              <mc:Fallback>
                <p:oleObj name="Equation" r:id="rId7" imgW="7899400" imgH="9652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2944813"/>
                        <a:ext cx="762952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3" name="Object 41"/>
          <p:cNvGraphicFramePr>
            <a:graphicFrameLocks noChangeAspect="1"/>
          </p:cNvGraphicFramePr>
          <p:nvPr/>
        </p:nvGraphicFramePr>
        <p:xfrm>
          <a:off x="1690688" y="3998913"/>
          <a:ext cx="38893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96" name="Equation" r:id="rId9" imgW="3886200" imgH="939800" progId="Equation.DSMT4">
                  <p:embed/>
                </p:oleObj>
              </mc:Choice>
              <mc:Fallback>
                <p:oleObj name="Equation" r:id="rId9" imgW="3886200" imgH="9398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998913"/>
                        <a:ext cx="38893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2" name="Object 40"/>
          <p:cNvGraphicFramePr>
            <a:graphicFrameLocks noChangeAspect="1"/>
          </p:cNvGraphicFramePr>
          <p:nvPr/>
        </p:nvGraphicFramePr>
        <p:xfrm>
          <a:off x="1673225" y="4962525"/>
          <a:ext cx="5622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97" name="Equation" r:id="rId11" imgW="5626100" imgH="914400" progId="Equation.DSMT4">
                  <p:embed/>
                </p:oleObj>
              </mc:Choice>
              <mc:Fallback>
                <p:oleObj name="Equation" r:id="rId11" imgW="5626100" imgH="9144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962525"/>
                        <a:ext cx="56229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7" name="Rectangle 45"/>
          <p:cNvSpPr>
            <a:spLocks noChangeArrowheads="1"/>
          </p:cNvSpPr>
          <p:nvPr/>
        </p:nvSpPr>
        <p:spPr bwMode="auto">
          <a:xfrm>
            <a:off x="1255713" y="2887663"/>
            <a:ext cx="45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90159" name="Rectangle 47"/>
          <p:cNvSpPr>
            <a:spLocks noChangeArrowheads="1"/>
          </p:cNvSpPr>
          <p:nvPr/>
        </p:nvSpPr>
        <p:spPr bwMode="auto">
          <a:xfrm>
            <a:off x="720725" y="5292725"/>
            <a:ext cx="27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70" name="Group 34"/>
          <p:cNvGrpSpPr>
            <a:grpSpLocks/>
          </p:cNvGrpSpPr>
          <p:nvPr/>
        </p:nvGrpSpPr>
        <p:grpSpPr bwMode="auto">
          <a:xfrm>
            <a:off x="582613" y="552450"/>
            <a:ext cx="6991350" cy="1076325"/>
            <a:chOff x="476" y="348"/>
            <a:chExt cx="4404" cy="678"/>
          </a:xfrm>
        </p:grpSpPr>
        <p:sp>
          <p:nvSpPr>
            <p:cNvPr id="91155" name="Rectangle 19"/>
            <p:cNvSpPr>
              <a:spLocks noChangeArrowheads="1"/>
            </p:cNvSpPr>
            <p:nvPr/>
          </p:nvSpPr>
          <p:spPr bwMode="auto">
            <a:xfrm>
              <a:off x="3124" y="529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1153" name="Object 17"/>
            <p:cNvGraphicFramePr>
              <a:graphicFrameLocks noChangeAspect="1"/>
            </p:cNvGraphicFramePr>
            <p:nvPr/>
          </p:nvGraphicFramePr>
          <p:xfrm>
            <a:off x="1492" y="348"/>
            <a:ext cx="1632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55" name="Equation" r:id="rId3" imgW="2590800" imgH="1079500" progId="Equation.DSMT4">
                    <p:embed/>
                  </p:oleObj>
                </mc:Choice>
                <mc:Fallback>
                  <p:oleObj name="Equation" r:id="rId3" imgW="2590800" imgH="10795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348"/>
                          <a:ext cx="1632" cy="6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2" name="Object 16"/>
            <p:cNvGraphicFramePr>
              <a:graphicFrameLocks noChangeAspect="1"/>
            </p:cNvGraphicFramePr>
            <p:nvPr/>
          </p:nvGraphicFramePr>
          <p:xfrm>
            <a:off x="3690" y="614"/>
            <a:ext cx="1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56" name="Equation" r:id="rId5" imgW="279279" imgH="317362" progId="Equation.DSMT4">
                    <p:embed/>
                  </p:oleObj>
                </mc:Choice>
                <mc:Fallback>
                  <p:oleObj name="Equation" r:id="rId5" imgW="279279" imgH="317362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614"/>
                          <a:ext cx="1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4" name="Rectangle 18"/>
            <p:cNvSpPr>
              <a:spLocks noChangeArrowheads="1"/>
            </p:cNvSpPr>
            <p:nvPr/>
          </p:nvSpPr>
          <p:spPr bwMode="auto">
            <a:xfrm>
              <a:off x="476" y="526"/>
              <a:ext cx="9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91156" name="Rectangle 20"/>
            <p:cNvSpPr>
              <a:spLocks noChangeArrowheads="1"/>
            </p:cNvSpPr>
            <p:nvPr/>
          </p:nvSpPr>
          <p:spPr bwMode="auto">
            <a:xfrm>
              <a:off x="3864" y="51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是由曲面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1157" name="Object 21"/>
          <p:cNvGraphicFramePr>
            <a:graphicFrameLocks noChangeAspect="1"/>
          </p:cNvGraphicFramePr>
          <p:nvPr/>
        </p:nvGraphicFramePr>
        <p:xfrm>
          <a:off x="2771775" y="1738313"/>
          <a:ext cx="37814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57" name="Equation" r:id="rId7" imgW="3784600" imgH="469900" progId="Equation.DSMT4">
                  <p:embed/>
                </p:oleObj>
              </mc:Choice>
              <mc:Fallback>
                <p:oleObj name="Equation" r:id="rId7" imgW="3784600" imgH="4699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38313"/>
                        <a:ext cx="37814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9" name="Rectangle 23"/>
          <p:cNvSpPr>
            <a:spLocks noChangeArrowheads="1"/>
          </p:cNvSpPr>
          <p:nvPr/>
        </p:nvSpPr>
        <p:spPr bwMode="auto">
          <a:xfrm>
            <a:off x="595313" y="2382838"/>
            <a:ext cx="3665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所围立体表面的外侧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pSp>
        <p:nvGrpSpPr>
          <p:cNvPr id="91171" name="Group 35"/>
          <p:cNvGrpSpPr>
            <a:grpSpLocks/>
          </p:cNvGrpSpPr>
          <p:nvPr/>
        </p:nvGrpSpPr>
        <p:grpSpPr bwMode="auto">
          <a:xfrm>
            <a:off x="611188" y="3054350"/>
            <a:ext cx="4916487" cy="523875"/>
            <a:chOff x="385" y="1924"/>
            <a:chExt cx="3097" cy="330"/>
          </a:xfrm>
        </p:grpSpPr>
        <p:sp>
          <p:nvSpPr>
            <p:cNvPr id="91161" name="Rectangle 25"/>
            <p:cNvSpPr>
              <a:spLocks noChangeArrowheads="1"/>
            </p:cNvSpPr>
            <p:nvPr/>
          </p:nvSpPr>
          <p:spPr bwMode="auto">
            <a:xfrm>
              <a:off x="385" y="1927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曲面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1160" name="Object 24"/>
            <p:cNvGraphicFramePr>
              <a:graphicFrameLocks noChangeAspect="1"/>
            </p:cNvGraphicFramePr>
            <p:nvPr/>
          </p:nvGraphicFramePr>
          <p:xfrm>
            <a:off x="1192" y="1984"/>
            <a:ext cx="16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58" name="Equation" r:id="rId9" imgW="2654300" imgH="431800" progId="Equation.DSMT4">
                    <p:embed/>
                  </p:oleObj>
                </mc:Choice>
                <mc:Fallback>
                  <p:oleObj name="Equation" r:id="rId9" imgW="2654300" imgH="4318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1984"/>
                          <a:ext cx="167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2860" y="1924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1165" name="Object 29"/>
          <p:cNvGraphicFramePr>
            <a:graphicFrameLocks noChangeAspect="1"/>
          </p:cNvGraphicFramePr>
          <p:nvPr/>
        </p:nvGraphicFramePr>
        <p:xfrm>
          <a:off x="2471738" y="3716338"/>
          <a:ext cx="44577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59" name="Equation" r:id="rId11" imgW="4457700" imgH="660400" progId="Equation.DSMT4">
                  <p:embed/>
                </p:oleObj>
              </mc:Choice>
              <mc:Fallback>
                <p:oleObj name="Equation" r:id="rId11" imgW="4457700" imgH="6604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716338"/>
                        <a:ext cx="44577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3" name="Object 27"/>
          <p:cNvGraphicFramePr>
            <a:graphicFrameLocks noChangeAspect="1"/>
          </p:cNvGraphicFramePr>
          <p:nvPr/>
        </p:nvGraphicFramePr>
        <p:xfrm>
          <a:off x="2476500" y="5229225"/>
          <a:ext cx="45434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60" name="Equation" r:id="rId13" imgW="4546600" imgH="660400" progId="Equation.DSMT4">
                  <p:embed/>
                </p:oleObj>
              </mc:Choice>
              <mc:Fallback>
                <p:oleObj name="Equation" r:id="rId13" imgW="4546600" imgH="6604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5229225"/>
                        <a:ext cx="45434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72" name="Group 36"/>
          <p:cNvGrpSpPr>
            <a:grpSpLocks/>
          </p:cNvGrpSpPr>
          <p:nvPr/>
        </p:nvGrpSpPr>
        <p:grpSpPr bwMode="auto">
          <a:xfrm>
            <a:off x="587375" y="4437063"/>
            <a:ext cx="3922713" cy="555625"/>
            <a:chOff x="431" y="2886"/>
            <a:chExt cx="2471" cy="350"/>
          </a:xfrm>
        </p:grpSpPr>
        <p:graphicFrame>
          <p:nvGraphicFramePr>
            <p:cNvPr id="91164" name="Object 28"/>
            <p:cNvGraphicFramePr>
              <a:graphicFrameLocks noChangeAspect="1"/>
            </p:cNvGraphicFramePr>
            <p:nvPr/>
          </p:nvGraphicFramePr>
          <p:xfrm>
            <a:off x="1444" y="2930"/>
            <a:ext cx="145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61" name="Equation" r:id="rId15" imgW="2311400" imgH="482600" progId="Equation.DSMT4">
                    <p:embed/>
                  </p:oleObj>
                </mc:Choice>
                <mc:Fallback>
                  <p:oleObj name="Equation" r:id="rId15" imgW="2311400" imgH="4826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" y="2930"/>
                          <a:ext cx="145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7" name="Rectangle 31"/>
            <p:cNvSpPr>
              <a:spLocks noChangeArrowheads="1"/>
            </p:cNvSpPr>
            <p:nvPr/>
          </p:nvSpPr>
          <p:spPr bwMode="auto">
            <a:xfrm>
              <a:off x="431" y="288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其投影为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4" name="Object 24"/>
          <p:cNvGraphicFramePr>
            <a:graphicFrameLocks noChangeAspect="1"/>
          </p:cNvGraphicFramePr>
          <p:nvPr/>
        </p:nvGraphicFramePr>
        <p:xfrm>
          <a:off x="2173288" y="1116013"/>
          <a:ext cx="49911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1" name="Equation" r:id="rId3" imgW="4991100" imgH="660400" progId="Equation.DSMT4">
                  <p:embed/>
                </p:oleObj>
              </mc:Choice>
              <mc:Fallback>
                <p:oleObj name="Equation" r:id="rId3" imgW="4991100" imgH="6604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1116013"/>
                        <a:ext cx="49911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2" name="Object 22"/>
          <p:cNvGraphicFramePr>
            <a:graphicFrameLocks noChangeAspect="1"/>
          </p:cNvGraphicFramePr>
          <p:nvPr/>
        </p:nvGraphicFramePr>
        <p:xfrm>
          <a:off x="1393825" y="2492375"/>
          <a:ext cx="54895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2" name="Equation" r:id="rId5" imgW="5486400" imgH="1104900" progId="Equation.DSMT4">
                  <p:embed/>
                </p:oleObj>
              </mc:Choice>
              <mc:Fallback>
                <p:oleObj name="Equation" r:id="rId5" imgW="5486400" imgH="11049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492375"/>
                        <a:ext cx="548957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1" name="Object 21"/>
          <p:cNvGraphicFramePr>
            <a:graphicFrameLocks noChangeAspect="1"/>
          </p:cNvGraphicFramePr>
          <p:nvPr/>
        </p:nvGraphicFramePr>
        <p:xfrm>
          <a:off x="3914775" y="3743325"/>
          <a:ext cx="38814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3" name="Equation" r:id="rId7" imgW="3886200" imgH="838200" progId="Equation.DSMT4">
                  <p:embed/>
                </p:oleObj>
              </mc:Choice>
              <mc:Fallback>
                <p:oleObj name="Equation" r:id="rId7" imgW="3886200" imgH="838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3743325"/>
                        <a:ext cx="38814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0" name="Object 20"/>
          <p:cNvGraphicFramePr>
            <a:graphicFrameLocks noChangeAspect="1"/>
          </p:cNvGraphicFramePr>
          <p:nvPr/>
        </p:nvGraphicFramePr>
        <p:xfrm>
          <a:off x="1493838" y="4772025"/>
          <a:ext cx="527208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4" name="Equation" r:id="rId9" imgW="5270500" imgH="1104900" progId="Equation.DSMT4">
                  <p:embed/>
                </p:oleObj>
              </mc:Choice>
              <mc:Fallback>
                <p:oleObj name="Equation" r:id="rId9" imgW="5270500" imgH="11049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4772025"/>
                        <a:ext cx="5272087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94" name="Group 34"/>
          <p:cNvGrpSpPr>
            <a:grpSpLocks/>
          </p:cNvGrpSpPr>
          <p:nvPr/>
        </p:nvGrpSpPr>
        <p:grpSpPr bwMode="auto">
          <a:xfrm>
            <a:off x="582613" y="1830388"/>
            <a:ext cx="4494212" cy="552450"/>
            <a:chOff x="431" y="1153"/>
            <a:chExt cx="2831" cy="348"/>
          </a:xfrm>
        </p:grpSpPr>
        <p:graphicFrame>
          <p:nvGraphicFramePr>
            <p:cNvPr id="92183" name="Object 23"/>
            <p:cNvGraphicFramePr>
              <a:graphicFrameLocks noChangeAspect="1"/>
            </p:cNvGraphicFramePr>
            <p:nvPr/>
          </p:nvGraphicFramePr>
          <p:xfrm>
            <a:off x="1456" y="1195"/>
            <a:ext cx="180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55" name="Equation" r:id="rId11" imgW="2870200" imgH="482600" progId="Equation.DSMT4">
                    <p:embed/>
                  </p:oleObj>
                </mc:Choice>
                <mc:Fallback>
                  <p:oleObj name="Equation" r:id="rId11" imgW="2870200" imgH="4826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1195"/>
                          <a:ext cx="180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88" name="Rectangle 28"/>
            <p:cNvSpPr>
              <a:spLocks noChangeArrowheads="1"/>
            </p:cNvSpPr>
            <p:nvPr/>
          </p:nvSpPr>
          <p:spPr bwMode="auto">
            <a:xfrm>
              <a:off x="431" y="1153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其投影为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93" name="Group 33"/>
          <p:cNvGrpSpPr>
            <a:grpSpLocks/>
          </p:cNvGrpSpPr>
          <p:nvPr/>
        </p:nvGrpSpPr>
        <p:grpSpPr bwMode="auto">
          <a:xfrm>
            <a:off x="560388" y="476250"/>
            <a:ext cx="3946525" cy="552450"/>
            <a:chOff x="431" y="300"/>
            <a:chExt cx="2486" cy="348"/>
          </a:xfrm>
        </p:grpSpPr>
        <p:graphicFrame>
          <p:nvGraphicFramePr>
            <p:cNvPr id="92185" name="Object 25"/>
            <p:cNvGraphicFramePr>
              <a:graphicFrameLocks noChangeAspect="1"/>
            </p:cNvGraphicFramePr>
            <p:nvPr/>
          </p:nvGraphicFramePr>
          <p:xfrm>
            <a:off x="1429" y="342"/>
            <a:ext cx="14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56" name="Equation" r:id="rId13" imgW="2362200" imgH="482600" progId="Equation.DSMT4">
                    <p:embed/>
                  </p:oleObj>
                </mc:Choice>
                <mc:Fallback>
                  <p:oleObj name="Equation" r:id="rId13" imgW="2362200" imgH="4826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42"/>
                          <a:ext cx="148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92" name="Rectangle 32"/>
            <p:cNvSpPr>
              <a:spLocks noChangeArrowheads="1"/>
            </p:cNvSpPr>
            <p:nvPr/>
          </p:nvSpPr>
          <p:spPr bwMode="auto">
            <a:xfrm>
              <a:off x="431" y="30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其投影为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98" name="Object 14"/>
          <p:cNvGraphicFramePr>
            <a:graphicFrameLocks noChangeAspect="1"/>
          </p:cNvGraphicFramePr>
          <p:nvPr/>
        </p:nvGraphicFramePr>
        <p:xfrm>
          <a:off x="2051050" y="549275"/>
          <a:ext cx="47593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7" name="Equation" r:id="rId3" imgW="4762500" imgH="838200" progId="Equation.DSMT4">
                  <p:embed/>
                </p:oleObj>
              </mc:Choice>
              <mc:Fallback>
                <p:oleObj name="Equation" r:id="rId3" imgW="4762500" imgH="838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9275"/>
                        <a:ext cx="475932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921109"/>
              </p:ext>
            </p:extLst>
          </p:nvPr>
        </p:nvGraphicFramePr>
        <p:xfrm>
          <a:off x="1320800" y="1635125"/>
          <a:ext cx="54895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8" name="Equation" r:id="rId5" imgW="5486400" imgH="1143000" progId="Equation.DSMT4">
                  <p:embed/>
                </p:oleObj>
              </mc:Choice>
              <mc:Fallback>
                <p:oleObj name="Equation" r:id="rId5" imgW="5486400" imgH="1143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635125"/>
                        <a:ext cx="5489575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69034"/>
              </p:ext>
            </p:extLst>
          </p:nvPr>
        </p:nvGraphicFramePr>
        <p:xfrm>
          <a:off x="2051050" y="2969299"/>
          <a:ext cx="52482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9" name="Equation" r:id="rId7" imgW="5245100" imgH="889000" progId="Equation.DSMT4">
                  <p:embed/>
                </p:oleObj>
              </mc:Choice>
              <mc:Fallback>
                <p:oleObj name="Equation" r:id="rId7" imgW="5245100" imgH="8890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69299"/>
                        <a:ext cx="52482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1979613" y="4513263"/>
          <a:ext cx="49561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0" name="Equation" r:id="rId9" imgW="4953000" imgH="1079500" progId="Equation.DSMT4">
                  <p:embed/>
                </p:oleObj>
              </mc:Choice>
              <mc:Fallback>
                <p:oleObj name="Equation" r:id="rId9" imgW="4953000" imgH="10795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13263"/>
                        <a:ext cx="495617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558800" y="388302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601663" y="476250"/>
            <a:ext cx="548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如果光滑曲面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>
                <a:latin typeface="Times New Roman" panose="02020603050405020304" pitchFamily="18" charset="0"/>
              </a:rPr>
              <a:t>由参数方程给出</a:t>
            </a:r>
            <a:r>
              <a:rPr lang="en-US" altLang="zh-CN">
                <a:latin typeface="Times New Roman" panose="02020603050405020304" pitchFamily="18" charset="0"/>
              </a:rPr>
              <a:t>:  </a:t>
            </a:r>
          </a:p>
        </p:txBody>
      </p:sp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2354263" y="1052513"/>
          <a:ext cx="41624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3" name="Equation" r:id="rId3" imgW="4165600" imgH="1574800" progId="Equation.DSMT4">
                  <p:embed/>
                </p:oleObj>
              </mc:Choice>
              <mc:Fallback>
                <p:oleObj name="Equation" r:id="rId3" imgW="4165600" imgH="15748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1052513"/>
                        <a:ext cx="416242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710596"/>
              </p:ext>
            </p:extLst>
          </p:nvPr>
        </p:nvGraphicFramePr>
        <p:xfrm>
          <a:off x="2455863" y="3429000"/>
          <a:ext cx="3883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4" name="Equation" r:id="rId5" imgW="3530600" imgH="914400" progId="Equation.DSMT4">
                  <p:embed/>
                </p:oleObj>
              </mc:Choice>
              <mc:Fallback>
                <p:oleObj name="Equation" r:id="rId5" imgW="3530600" imgH="914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3429000"/>
                        <a:ext cx="3883025" cy="914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1916113" y="1512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566738" y="2779247"/>
            <a:ext cx="6486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若在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          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395536" y="4437063"/>
            <a:ext cx="3576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不同时为零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则分别有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4223" name="Object 15"/>
          <p:cNvGraphicFramePr>
            <a:graphicFrameLocks noChangeAspect="1"/>
          </p:cNvGraphicFramePr>
          <p:nvPr/>
        </p:nvGraphicFramePr>
        <p:xfrm>
          <a:off x="855663" y="5013325"/>
          <a:ext cx="76771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5" name="Equation" r:id="rId7" imgW="8407400" imgH="952500" progId="Equation.DSMT4">
                  <p:embed/>
                </p:oleObj>
              </mc:Choice>
              <mc:Fallback>
                <p:oleObj name="Equation" r:id="rId7" imgW="8407400" imgH="9525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5013325"/>
                        <a:ext cx="767715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78926"/>
              </p:ext>
            </p:extLst>
          </p:nvPr>
        </p:nvGraphicFramePr>
        <p:xfrm>
          <a:off x="861976" y="908720"/>
          <a:ext cx="77025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2" name="Equation" r:id="rId3" imgW="8521700" imgH="952500" progId="Equation.DSMT4">
                  <p:embed/>
                </p:oleObj>
              </mc:Choice>
              <mc:Fallback>
                <p:oleObj name="Equation" r:id="rId3" imgW="8521700" imgH="9525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976" y="908720"/>
                        <a:ext cx="77025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78677"/>
              </p:ext>
            </p:extLst>
          </p:nvPr>
        </p:nvGraphicFramePr>
        <p:xfrm>
          <a:off x="824133" y="2067719"/>
          <a:ext cx="77025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3" name="Equation" r:id="rId5" imgW="8597900" imgH="952500" progId="Equation.DSMT4">
                  <p:embed/>
                </p:oleObj>
              </mc:Choice>
              <mc:Fallback>
                <p:oleObj name="Equation" r:id="rId5" imgW="8597900" imgH="9525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33" y="2067719"/>
                        <a:ext cx="77025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337523" y="3400728"/>
            <a:ext cx="8280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(5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), (</a:t>
            </a:r>
            <a:r>
              <a:rPr lang="en-US" altLang="zh-CN" sz="2400" dirty="0">
                <a:latin typeface="Times New Roman" panose="02020603050405020304" pitchFamily="18" charset="0"/>
              </a:rPr>
              <a:t>6),(7) </a:t>
            </a:r>
            <a:r>
              <a:rPr lang="zh-CN" altLang="en-US" sz="2400" dirty="0">
                <a:latin typeface="Times New Roman" panose="02020603050405020304" pitchFamily="18" charset="0"/>
              </a:rPr>
              <a:t>三式前的正负号分别对应 </a:t>
            </a:r>
            <a:r>
              <a:rPr lang="en-US" altLang="zh-CN" sz="2400" i="1" dirty="0">
                <a:latin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</a:rPr>
              <a:t>的两个侧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6643499" y="3400430"/>
            <a:ext cx="185161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467544" y="4394721"/>
            <a:ext cx="44454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式前取正号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否则取负号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10210" y="3933056"/>
                <a:ext cx="77260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𝒖𝒗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平面的正方向对应于曲面所选定的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正向一侧，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0" y="3933056"/>
                <a:ext cx="772608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183" t="-17105" b="-22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46804" y="5085184"/>
                <a:ext cx="79407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注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(5),(6), (7)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右端的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𝒅𝒖𝒅𝒗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是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面积微元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曲面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的两侧的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04" y="5085184"/>
                <a:ext cx="794075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228" t="-1710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594535" y="5661248"/>
                <a:ext cx="78628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/>
                  <a:t>参数方程都一样，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而左端符号的选取则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的侧确定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35" y="5661248"/>
                <a:ext cx="786286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241" t="-17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7666764" y="4333166"/>
            <a:ext cx="133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</a:rPr>
              <a:t>此处讲的侧不是方位侧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92644"/>
              </p:ext>
            </p:extLst>
          </p:nvPr>
        </p:nvGraphicFramePr>
        <p:xfrm>
          <a:off x="3251200" y="1138221"/>
          <a:ext cx="24003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3" name="Equation" r:id="rId3" imgW="2400300" imgH="889000" progId="Equation.DSMT4">
                  <p:embed/>
                </p:oleObj>
              </mc:Choice>
              <mc:Fallback>
                <p:oleObj name="Equation" r:id="rId3" imgW="2400300" imgH="8890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138221"/>
                        <a:ext cx="24003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683568" y="2172088"/>
            <a:ext cx="4110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的上半部分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并取外侧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62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635062"/>
              </p:ext>
            </p:extLst>
          </p:nvPr>
        </p:nvGraphicFramePr>
        <p:xfrm>
          <a:off x="1320258" y="3573016"/>
          <a:ext cx="6492102" cy="130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4" name="Equation" r:id="rId5" imgW="6680200" imgH="1346200" progId="Equation.DSMT4">
                  <p:embed/>
                </p:oleObj>
              </mc:Choice>
              <mc:Fallback>
                <p:oleObj name="Equation" r:id="rId5" imgW="6680200" imgH="13462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258" y="3573016"/>
                        <a:ext cx="6492102" cy="13052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287174"/>
              </p:ext>
            </p:extLst>
          </p:nvPr>
        </p:nvGraphicFramePr>
        <p:xfrm>
          <a:off x="1320258" y="5534425"/>
          <a:ext cx="698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5" name="Equation" r:id="rId7" imgW="6984720" imgH="888840" progId="Equation.DSMT4">
                  <p:embed/>
                </p:oleObj>
              </mc:Choice>
              <mc:Fallback>
                <p:oleObj name="Equation" r:id="rId7" imgW="6984720" imgH="88884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258" y="5534425"/>
                        <a:ext cx="6985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519170" y="4765387"/>
            <a:ext cx="1849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(5)</a:t>
            </a:r>
            <a:r>
              <a:rPr lang="zh-CN" altLang="en-US" dirty="0">
                <a:latin typeface="Times New Roman" panose="02020603050405020304" pitchFamily="18" charset="0"/>
              </a:rPr>
              <a:t>式有  </a:t>
            </a:r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582613" y="2852936"/>
            <a:ext cx="509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解 </a:t>
            </a:r>
            <a:r>
              <a:rPr lang="zh-CN" altLang="en-US"/>
              <a:t>把曲面表示为参数方程</a:t>
            </a:r>
            <a:r>
              <a:rPr lang="en-US" altLang="zh-CN"/>
              <a:t>:         </a:t>
            </a:r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727541" y="476672"/>
            <a:ext cx="6354763" cy="800101"/>
            <a:chOff x="385" y="3110"/>
            <a:chExt cx="4003" cy="504"/>
          </a:xfrm>
        </p:grpSpPr>
        <p:graphicFrame>
          <p:nvGraphicFramePr>
            <p:cNvPr id="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652940"/>
                </p:ext>
              </p:extLst>
            </p:nvPr>
          </p:nvGraphicFramePr>
          <p:xfrm>
            <a:off x="1384" y="3110"/>
            <a:ext cx="100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86" name="Equation" r:id="rId9" imgW="1587500" imgH="800100" progId="Equation.DSMT4">
                    <p:embed/>
                  </p:oleObj>
                </mc:Choice>
                <mc:Fallback>
                  <p:oleObj name="Equation" r:id="rId9" imgW="1587500" imgH="800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3110"/>
                          <a:ext cx="1002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2349" y="3128"/>
              <a:ext cx="20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为椭球面    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385" y="3128"/>
              <a:ext cx="10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计算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841978"/>
              </p:ext>
            </p:extLst>
          </p:nvPr>
        </p:nvGraphicFramePr>
        <p:xfrm>
          <a:off x="763960" y="692696"/>
          <a:ext cx="6897389" cy="916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31" name="Equation" r:id="rId3" imgW="8242200" imgH="1015920" progId="Equation.DSMT4">
                  <p:embed/>
                </p:oleObj>
              </mc:Choice>
              <mc:Fallback>
                <p:oleObj name="Equation" r:id="rId3" imgW="8242200" imgH="101592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60" y="692696"/>
                        <a:ext cx="6897389" cy="9169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447946" y="1772816"/>
            <a:ext cx="8058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积分是在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的正侧进行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由上述的注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(8)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式右端取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正号，即</a:t>
            </a:r>
            <a:r>
              <a:rPr lang="zh-CN" altLang="en-US" sz="2400" dirty="0" smtClean="0"/>
              <a:t> 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72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722261"/>
              </p:ext>
            </p:extLst>
          </p:nvPr>
        </p:nvGraphicFramePr>
        <p:xfrm>
          <a:off x="858236" y="2374473"/>
          <a:ext cx="6666092" cy="79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32" name="Equation" r:id="rId5" imgW="7442200" imgH="889000" progId="Equation.DSMT4">
                  <p:embed/>
                </p:oleObj>
              </mc:Choice>
              <mc:Fallback>
                <p:oleObj name="Equation" r:id="rId5" imgW="7442200" imgH="8890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236" y="2374473"/>
                        <a:ext cx="6666092" cy="7962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720725" y="5283200"/>
          <a:ext cx="190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33" name="Equation" r:id="rId7" imgW="190417" imgH="330057" progId="Equation.DSMT4">
                  <p:embed/>
                </p:oleObj>
              </mc:Choice>
              <mc:Fallback>
                <p:oleObj name="Equation" r:id="rId7" imgW="190417" imgH="330057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5283200"/>
                        <a:ext cx="190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720725" y="5616575"/>
          <a:ext cx="190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34" name="Equation" r:id="rId9" imgW="190417" imgH="330057" progId="Equation.DSMT4">
                  <p:embed/>
                </p:oleObj>
              </mc:Choice>
              <mc:Fallback>
                <p:oleObj name="Equation" r:id="rId9" imgW="190417" imgH="330057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5616575"/>
                        <a:ext cx="190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657277"/>
              </p:ext>
            </p:extLst>
          </p:nvPr>
        </p:nvGraphicFramePr>
        <p:xfrm>
          <a:off x="1259632" y="3068960"/>
          <a:ext cx="5297866" cy="819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35" name="Equation" r:id="rId10" imgW="5829300" imgH="901700" progId="Equation.DSMT4">
                  <p:embed/>
                </p:oleObj>
              </mc:Choice>
              <mc:Fallback>
                <p:oleObj name="Equation" r:id="rId10" imgW="5829300" imgH="9017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068960"/>
                        <a:ext cx="5297866" cy="8194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47946" y="4181018"/>
                <a:ext cx="80760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注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𝜽</m:t>
                    </m:r>
                  </m:oMath>
                </a14:m>
                <a:r>
                  <a:rPr lang="zh-CN" altLang="en-US" sz="2000" b="1" i="0" dirty="0" smtClean="0">
                    <a:solidFill>
                      <a:schemeClr val="tx1"/>
                    </a:solidFill>
                    <a:latin typeface="+mj-lt"/>
                  </a:rPr>
                  <a:t>在</a:t>
                </a:r>
                <a:r>
                  <a:rPr lang="zh-CN" altLang="en-US" sz="2000" i="0" dirty="0" smtClean="0">
                    <a:solidFill>
                      <a:schemeClr val="tx1"/>
                    </a:solidFill>
                    <a:latin typeface="+mj-lt"/>
                  </a:rPr>
                  <a:t>不同区间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sz="2000" i="0" dirty="0" smtClean="0">
                    <a:solidFill>
                      <a:schemeClr val="tx1"/>
                    </a:solidFill>
                    <a:latin typeface="+mj-lt"/>
                  </a:rPr>
                  <a:t>分别</a:t>
                </a:r>
                <a:r>
                  <a:rPr lang="zh-CN" altLang="en-US" sz="2000" b="1" i="0" dirty="0" smtClean="0">
                    <a:solidFill>
                      <a:schemeClr val="tx1"/>
                    </a:solidFill>
                    <a:latin typeface="+mj-lt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𝑱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000" b="1" i="0" dirty="0" smtClean="0">
                    <a:solidFill>
                      <a:schemeClr val="tx1"/>
                    </a:solidFill>
                    <a:latin typeface="+mj-lt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𝑱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zh-CN" altLang="en-US" sz="2000" i="0" dirty="0" smtClean="0">
                    <a:solidFill>
                      <a:schemeClr val="tx1"/>
                    </a:solidFill>
                    <a:latin typeface="+mj-lt"/>
                  </a:rPr>
                  <a:t>恰好对应</a:t>
                </a:r>
                <a:r>
                  <a:rPr lang="zh-CN" altLang="en-US" sz="2000" b="1" i="0" dirty="0" smtClean="0">
                    <a:solidFill>
                      <a:schemeClr val="tx1"/>
                    </a:solidFill>
                    <a:latin typeface="+mj-lt"/>
                  </a:rPr>
                  <a:t>于</a:t>
                </a:r>
                <a:r>
                  <a:rPr lang="en-US" altLang="zh-CN" sz="2000" b="1" i="0" dirty="0" smtClean="0">
                    <a:solidFill>
                      <a:schemeClr val="tx1"/>
                    </a:solidFill>
                    <a:latin typeface="+mj-lt"/>
                  </a:rPr>
                  <a:t>S</a:t>
                </a:r>
                <a:r>
                  <a:rPr lang="zh-CN" altLang="en-US" sz="2000" b="1" i="0" dirty="0" smtClean="0">
                    <a:solidFill>
                      <a:schemeClr val="tx1"/>
                    </a:solidFill>
                    <a:latin typeface="+mj-lt"/>
                  </a:rPr>
                  <a:t>的前侧和</a:t>
                </a:r>
                <a:r>
                  <a:rPr lang="zh-CN" altLang="en-US" sz="2000" i="0" dirty="0" smtClean="0">
                    <a:solidFill>
                      <a:schemeClr val="tx1"/>
                    </a:solidFill>
                    <a:latin typeface="+mj-lt"/>
                  </a:rPr>
                  <a:t>后侧</a:t>
                </a:r>
                <a:r>
                  <a:rPr lang="zh-CN" altLang="en-US" sz="2000" b="1" i="0" dirty="0" smtClean="0">
                    <a:solidFill>
                      <a:schemeClr val="tx1"/>
                    </a:solidFill>
                    <a:latin typeface="+mj-lt"/>
                  </a:rPr>
                  <a:t>，</a:t>
                </a:r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46" y="4181018"/>
                <a:ext cx="8076074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755" t="-15385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"/>
          <p:cNvSpPr txBox="1"/>
          <p:nvPr/>
        </p:nvSpPr>
        <p:spPr>
          <a:xfrm>
            <a:off x="461981" y="5083145"/>
            <a:ext cx="8430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注</a:t>
            </a:r>
            <a:r>
              <a:rPr lang="zh-CN" altLang="en-US" sz="2000" dirty="0" smtClean="0">
                <a:solidFill>
                  <a:srgbClr val="0000FF"/>
                </a:solidFill>
              </a:rPr>
              <a:t> </a:t>
            </a:r>
            <a:r>
              <a:rPr lang="zh-CN" altLang="en-US" sz="2000" dirty="0" smtClean="0"/>
              <a:t>对取号有疑问可以按曲面的</a:t>
            </a:r>
            <a:r>
              <a:rPr lang="en-US" altLang="zh-CN" sz="2000" dirty="0" smtClean="0"/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方位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侧分开化为二重积分</a:t>
            </a:r>
            <a:r>
              <a:rPr lang="en-US" altLang="zh-CN" sz="2000" dirty="0"/>
              <a:t>, (</a:t>
            </a:r>
            <a:r>
              <a:rPr lang="zh-CN" altLang="en-US" sz="2000" dirty="0"/>
              <a:t>本题</a:t>
            </a:r>
            <a:r>
              <a:rPr lang="en-US" altLang="zh-CN" sz="2000" dirty="0"/>
              <a:t>)</a:t>
            </a:r>
            <a:r>
              <a:rPr lang="zh-CN" altLang="en-US" sz="2000" dirty="0"/>
              <a:t>取号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"/>
              <p:cNvSpPr txBox="1"/>
              <p:nvPr/>
            </p:nvSpPr>
            <p:spPr>
              <a:xfrm>
                <a:off x="716476" y="5596007"/>
                <a:ext cx="77931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𝒅𝒚𝒅𝒛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=±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i="0" dirty="0" smtClean="0">
                    <a:solidFill>
                      <a:schemeClr val="tx1"/>
                    </a:solidFill>
                    <a:latin typeface="+mj-lt"/>
                  </a:rPr>
                  <a:t>确定；当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  <a:latin typeface="+mj-lt"/>
                  </a:rPr>
                  <a:t>取绝对值，也必定要分曲面方位侧，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76" y="5596007"/>
                <a:ext cx="7793188" cy="400110"/>
              </a:xfrm>
              <a:prstGeom prst="rect">
                <a:avLst/>
              </a:prstGeom>
              <a:blipFill rotWithShape="0">
                <a:blip r:embed="rId13"/>
                <a:stretch>
                  <a:fillRect l="-235" t="-15152" r="-782" b="-19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"/>
              <p:cNvSpPr txBox="1"/>
              <p:nvPr/>
            </p:nvSpPr>
            <p:spPr>
              <a:xfrm>
                <a:off x="720725" y="6165304"/>
                <a:ext cx="77931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000" dirty="0" smtClean="0"/>
                  <a:t>而符号按左端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+mj-lt"/>
                  </a:rPr>
                  <a:t>投影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𝒅𝒚𝒅𝒛</m:t>
                    </m:r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  <a:latin typeface="+mj-lt"/>
                  </a:rPr>
                  <a:t>正负</a:t>
                </a:r>
                <a:r>
                  <a:rPr lang="zh-CN" altLang="en-US" sz="2000" dirty="0">
                    <a:latin typeface="+mj-lt"/>
                  </a:rPr>
                  <a:t>确定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5" y="6165304"/>
                <a:ext cx="7793188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156" t="-1363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"/>
          <p:cNvSpPr txBox="1"/>
          <p:nvPr/>
        </p:nvSpPr>
        <p:spPr>
          <a:xfrm>
            <a:off x="858236" y="4581128"/>
            <a:ext cx="603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 dirty="0" smtClean="0">
                <a:latin typeface="+mj-lt"/>
              </a:rPr>
              <a:t>故</a:t>
            </a:r>
            <a:r>
              <a:rPr lang="zh-CN" altLang="en-US" sz="2000" b="1" i="0" dirty="0" smtClean="0">
                <a:latin typeface="+mj-lt"/>
              </a:rPr>
              <a:t>（</a:t>
            </a:r>
            <a:r>
              <a:rPr lang="en-US" altLang="zh-CN" sz="2000" b="1" i="0" dirty="0" smtClean="0">
                <a:latin typeface="+mj-lt"/>
              </a:rPr>
              <a:t>8</a:t>
            </a:r>
            <a:r>
              <a:rPr lang="zh-CN" altLang="en-US" sz="2000" b="1" i="0" dirty="0" smtClean="0">
                <a:latin typeface="+mj-lt"/>
              </a:rPr>
              <a:t>）式前取正号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1951038" y="539750"/>
            <a:ext cx="521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5811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0">
                <a:solidFill>
                  <a:srgbClr val="0000FF"/>
                </a:solidFill>
                <a:ea typeface="华文新魏" panose="02010800040101010101" pitchFamily="2" charset="-122"/>
              </a:rPr>
              <a:t>四、两类曲面积分的联系</a:t>
            </a:r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539750" y="1397000"/>
            <a:ext cx="812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与曲线积分一样，当曲面的侧确定之后，可以建立 </a:t>
            </a:r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573088" y="2046288"/>
            <a:ext cx="421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两种类型曲面积分的联系</a:t>
            </a:r>
            <a:r>
              <a:rPr lang="en-US" altLang="zh-CN"/>
              <a:t>.</a:t>
            </a: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558800" y="2636838"/>
            <a:ext cx="813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>
                <a:latin typeface="Times New Roman" panose="02020603050405020304" pitchFamily="18" charset="0"/>
              </a:rPr>
              <a:t>为光滑曲面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并以上侧为正侧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zh-CN" altLang="en-US">
                <a:latin typeface="Times New Roman" panose="02020603050405020304" pitchFamily="18" charset="0"/>
              </a:rPr>
              <a:t>为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>
                <a:latin typeface="Times New Roman" panose="02020603050405020304" pitchFamily="18" charset="0"/>
              </a:rPr>
              <a:t>上的连续</a:t>
            </a:r>
            <a:r>
              <a:rPr lang="zh-CN" altLang="en-US"/>
              <a:t> </a:t>
            </a: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577850" y="3284538"/>
            <a:ext cx="734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函数</a:t>
            </a:r>
            <a:r>
              <a:rPr lang="en-US" altLang="zh-CN"/>
              <a:t>, </a:t>
            </a:r>
            <a:r>
              <a:rPr lang="zh-CN" altLang="en-US"/>
              <a:t>曲面积分在</a:t>
            </a:r>
            <a:r>
              <a:rPr lang="zh-CN" altLang="en-US" i="1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/>
              <a:t> </a:t>
            </a:r>
            <a:r>
              <a:rPr lang="zh-CN" altLang="en-US"/>
              <a:t>的正侧进行</a:t>
            </a:r>
            <a:r>
              <a:rPr lang="en-US" altLang="zh-CN"/>
              <a:t>. </a:t>
            </a:r>
            <a:r>
              <a:rPr lang="zh-CN" altLang="en-US"/>
              <a:t>因而有            </a:t>
            </a:r>
          </a:p>
        </p:txBody>
      </p:sp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1223963" y="3922713"/>
          <a:ext cx="73533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77" name="Equation" r:id="rId3" imgW="7353300" imgH="977900" progId="Equation.DSMT4">
                  <p:embed/>
                </p:oleObj>
              </mc:Choice>
              <mc:Fallback>
                <p:oleObj name="Equation" r:id="rId3" imgW="7353300" imgH="9779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922713"/>
                        <a:ext cx="73533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539750" y="5084763"/>
            <a:ext cx="6075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由曲面面积公式（第二十一章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§6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98324" name="Object 20"/>
          <p:cNvGraphicFramePr>
            <a:graphicFrameLocks noChangeAspect="1"/>
          </p:cNvGraphicFramePr>
          <p:nvPr/>
        </p:nvGraphicFramePr>
        <p:xfrm>
          <a:off x="4476750" y="32639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78" name="Equation" r:id="rId5" imgW="190417" imgH="330057" progId="Equation.DSMT4">
                  <p:embed/>
                </p:oleObj>
              </mc:Choice>
              <mc:Fallback>
                <p:oleObj name="Equation" r:id="rId5" imgW="190417" imgH="330057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63900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9" name="Object 11"/>
          <p:cNvGraphicFramePr>
            <a:graphicFrameLocks noChangeAspect="1"/>
          </p:cNvGraphicFramePr>
          <p:nvPr/>
        </p:nvGraphicFramePr>
        <p:xfrm>
          <a:off x="2960688" y="549275"/>
          <a:ext cx="32226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5" name="Equation" r:id="rId3" imgW="3225800" imgH="1041400" progId="Equation.DSMT4">
                  <p:embed/>
                </p:oleObj>
              </mc:Choice>
              <mc:Fallback>
                <p:oleObj name="Equation" r:id="rId3" imgW="3225800" imgH="10414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549275"/>
                        <a:ext cx="322262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55" name="Group 27"/>
          <p:cNvGrpSpPr>
            <a:grpSpLocks/>
          </p:cNvGrpSpPr>
          <p:nvPr/>
        </p:nvGrpSpPr>
        <p:grpSpPr bwMode="auto">
          <a:xfrm>
            <a:off x="606425" y="1674813"/>
            <a:ext cx="7948613" cy="547687"/>
            <a:chOff x="340" y="1055"/>
            <a:chExt cx="5007" cy="345"/>
          </a:xfrm>
        </p:grpSpPr>
        <p:graphicFrame>
          <p:nvGraphicFramePr>
            <p:cNvPr id="99338" name="Object 10"/>
            <p:cNvGraphicFramePr>
              <a:graphicFrameLocks noChangeAspect="1"/>
            </p:cNvGraphicFramePr>
            <p:nvPr/>
          </p:nvGraphicFramePr>
          <p:xfrm>
            <a:off x="1705" y="1130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96" name="Equation" r:id="rId5" imgW="342751" imgH="431613" progId="Equation.DSMT4">
                    <p:embed/>
                  </p:oleObj>
                </mc:Choice>
                <mc:Fallback>
                  <p:oleObj name="Equation" r:id="rId5" imgW="342751" imgH="431613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1130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40" y="1055"/>
              <a:ext cx="1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</a:t>
              </a:r>
              <a:r>
                <a: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是曲面   </a:t>
              </a:r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9342" name="Rectangle 14"/>
            <p:cNvSpPr>
              <a:spLocks noChangeArrowheads="1"/>
            </p:cNvSpPr>
            <p:nvPr/>
          </p:nvSpPr>
          <p:spPr bwMode="auto">
            <a:xfrm>
              <a:off x="1917" y="1071"/>
              <a:ext cx="34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的法线方向与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轴正向的交角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它 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9356" name="Group 28"/>
          <p:cNvGrpSpPr>
            <a:grpSpLocks/>
          </p:cNvGrpSpPr>
          <p:nvPr/>
        </p:nvGrpSpPr>
        <p:grpSpPr bwMode="auto">
          <a:xfrm>
            <a:off x="579438" y="2305050"/>
            <a:ext cx="8169275" cy="577850"/>
            <a:chOff x="365" y="1452"/>
            <a:chExt cx="5146" cy="364"/>
          </a:xfrm>
        </p:grpSpPr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365" y="1452"/>
              <a:ext cx="1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是定义在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9343" name="Object 15"/>
            <p:cNvGraphicFramePr>
              <a:graphicFrameLocks noChangeAspect="1"/>
            </p:cNvGraphicFramePr>
            <p:nvPr/>
          </p:nvGraphicFramePr>
          <p:xfrm>
            <a:off x="1376" y="1510"/>
            <a:ext cx="46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97" name="Equation" r:id="rId7" imgW="736600" imgH="482600" progId="Equation.DSMT4">
                    <p:embed/>
                  </p:oleObj>
                </mc:Choice>
                <mc:Fallback>
                  <p:oleObj name="Equation" r:id="rId7" imgW="736600" imgH="4826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1510"/>
                          <a:ext cx="461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1774" y="1467"/>
              <a:ext cx="37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因为积分沿曲面正侧进行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100"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9357" name="Group 29"/>
          <p:cNvGrpSpPr>
            <a:grpSpLocks/>
          </p:cNvGrpSpPr>
          <p:nvPr/>
        </p:nvGrpSpPr>
        <p:grpSpPr bwMode="auto">
          <a:xfrm>
            <a:off x="579438" y="2982913"/>
            <a:ext cx="7766050" cy="519112"/>
            <a:chOff x="365" y="1833"/>
            <a:chExt cx="4892" cy="327"/>
          </a:xfrm>
        </p:grpSpPr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365" y="1833"/>
              <a:ext cx="37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</a:rPr>
                <a:t>所以 </a:t>
              </a:r>
              <a:r>
                <a:rPr lang="zh-CN" altLang="en-US" i="1">
                  <a:latin typeface="Times New Roman" panose="02020603050405020304" pitchFamily="18" charset="0"/>
                  <a:sym typeface="Symbol" panose="05050102010706020507" pitchFamily="18" charset="2"/>
                </a:rPr>
                <a:t> </a:t>
              </a:r>
              <a:r>
                <a:rPr lang="zh-CN" altLang="en-US">
                  <a:latin typeface="Times New Roman" panose="02020603050405020304" pitchFamily="18" charset="0"/>
                </a:rPr>
                <a:t>是锐角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又由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S 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是光滑的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所以 </a:t>
              </a:r>
            </a:p>
          </p:txBody>
        </p:sp>
        <p:graphicFrame>
          <p:nvGraphicFramePr>
            <p:cNvPr id="99347" name="Object 19"/>
            <p:cNvGraphicFramePr>
              <a:graphicFrameLocks noChangeAspect="1"/>
            </p:cNvGraphicFramePr>
            <p:nvPr/>
          </p:nvGraphicFramePr>
          <p:xfrm>
            <a:off x="4064" y="1854"/>
            <a:ext cx="119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98" name="Equation" r:id="rId9" imgW="1892300" imgH="431800" progId="Equation.DSMT4">
                    <p:embed/>
                  </p:oleObj>
                </mc:Choice>
                <mc:Fallback>
                  <p:oleObj name="Equation" r:id="rId9" imgW="1892300" imgH="4318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1854"/>
                          <a:ext cx="1193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60" name="Group 32"/>
          <p:cNvGrpSpPr>
            <a:grpSpLocks/>
          </p:cNvGrpSpPr>
          <p:nvPr/>
        </p:nvGrpSpPr>
        <p:grpSpPr bwMode="auto">
          <a:xfrm>
            <a:off x="582613" y="4384675"/>
            <a:ext cx="7797800" cy="557213"/>
            <a:chOff x="367" y="2716"/>
            <a:chExt cx="4912" cy="351"/>
          </a:xfrm>
        </p:grpSpPr>
        <p:sp>
          <p:nvSpPr>
            <p:cNvPr id="99353" name="Rectangle 25"/>
            <p:cNvSpPr>
              <a:spLocks noChangeArrowheads="1"/>
            </p:cNvSpPr>
            <p:nvPr/>
          </p:nvSpPr>
          <p:spPr bwMode="auto">
            <a:xfrm>
              <a:off x="367" y="2740"/>
              <a:ext cx="3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使这点的法线方向与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轴正向的夹角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9352" name="Object 24"/>
            <p:cNvGraphicFramePr>
              <a:graphicFrameLocks noChangeAspect="1"/>
            </p:cNvGraphicFramePr>
            <p:nvPr/>
          </p:nvGraphicFramePr>
          <p:xfrm>
            <a:off x="4025" y="2750"/>
            <a:ext cx="21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99" name="Equation" r:id="rId11" imgW="342751" imgH="482391" progId="Equation.DSMT4">
                    <p:embed/>
                  </p:oleObj>
                </mc:Choice>
                <mc:Fallback>
                  <p:oleObj name="Equation" r:id="rId11" imgW="342751" imgH="482391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2750"/>
                          <a:ext cx="21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4" name="Rectangle 26"/>
            <p:cNvSpPr>
              <a:spLocks noChangeArrowheads="1"/>
            </p:cNvSpPr>
            <p:nvPr/>
          </p:nvSpPr>
          <p:spPr bwMode="auto">
            <a:xfrm>
              <a:off x="4241" y="2716"/>
              <a:ext cx="10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满足等式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9362" name="Group 34"/>
          <p:cNvGrpSpPr>
            <a:grpSpLocks/>
          </p:cNvGrpSpPr>
          <p:nvPr/>
        </p:nvGrpSpPr>
        <p:grpSpPr bwMode="auto">
          <a:xfrm>
            <a:off x="539750" y="3676650"/>
            <a:ext cx="7958138" cy="598488"/>
            <a:chOff x="340" y="2316"/>
            <a:chExt cx="5013" cy="377"/>
          </a:xfrm>
        </p:grpSpPr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837" y="2328"/>
              <a:ext cx="27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应用中值定理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9351" name="Rectangle 23"/>
            <p:cNvSpPr>
              <a:spLocks noChangeArrowheads="1"/>
            </p:cNvSpPr>
            <p:nvPr/>
          </p:nvSpPr>
          <p:spPr bwMode="auto">
            <a:xfrm>
              <a:off x="3809" y="2316"/>
              <a:ext cx="1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内必存在一点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9358" name="Object 30"/>
            <p:cNvGraphicFramePr>
              <a:graphicFrameLocks noChangeAspect="1"/>
            </p:cNvGraphicFramePr>
            <p:nvPr/>
          </p:nvGraphicFramePr>
          <p:xfrm>
            <a:off x="340" y="2380"/>
            <a:ext cx="5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00" name="Equation" r:id="rId13" imgW="837836" imgH="482391" progId="Equation.DSMT4">
                    <p:embed/>
                  </p:oleObj>
                </mc:Choice>
                <mc:Fallback>
                  <p:oleObj name="Equation" r:id="rId13" imgW="837836" imgH="482391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380"/>
                          <a:ext cx="5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9" name="Object 31"/>
            <p:cNvGraphicFramePr>
              <a:graphicFrameLocks noChangeAspect="1"/>
            </p:cNvGraphicFramePr>
            <p:nvPr/>
          </p:nvGraphicFramePr>
          <p:xfrm>
            <a:off x="3337" y="2389"/>
            <a:ext cx="5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01" name="Equation" r:id="rId15" imgW="837836" imgH="482391" progId="Equation.DSMT4">
                    <p:embed/>
                  </p:oleObj>
                </mc:Choice>
                <mc:Fallback>
                  <p:oleObj name="Equation" r:id="rId15" imgW="837836" imgH="482391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2389"/>
                          <a:ext cx="5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361" name="Object 33"/>
          <p:cNvGraphicFramePr>
            <a:graphicFrameLocks noChangeAspect="1"/>
          </p:cNvGraphicFramePr>
          <p:nvPr/>
        </p:nvGraphicFramePr>
        <p:xfrm>
          <a:off x="3165475" y="5006975"/>
          <a:ext cx="28797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2" name="Equation" r:id="rId16" imgW="2882900" imgH="939800" progId="Equation.DSMT4">
                  <p:embed/>
                </p:oleObj>
              </mc:Choice>
              <mc:Fallback>
                <p:oleObj name="Equation" r:id="rId16" imgW="2882900" imgH="9398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5006975"/>
                        <a:ext cx="28797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56" name="Group 52"/>
          <p:cNvGrpSpPr>
            <a:grpSpLocks/>
          </p:cNvGrpSpPr>
          <p:nvPr/>
        </p:nvGrpSpPr>
        <p:grpSpPr bwMode="auto">
          <a:xfrm>
            <a:off x="582613" y="508000"/>
            <a:ext cx="8004175" cy="544513"/>
            <a:chOff x="367" y="320"/>
            <a:chExt cx="5042" cy="343"/>
          </a:xfrm>
        </p:grpSpPr>
        <p:sp>
          <p:nvSpPr>
            <p:cNvPr id="72735" name="Rectangle 31"/>
            <p:cNvSpPr>
              <a:spLocks noChangeArrowheads="1"/>
            </p:cNvSpPr>
            <p:nvPr/>
          </p:nvSpPr>
          <p:spPr bwMode="auto">
            <a:xfrm>
              <a:off x="367" y="323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否则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734" name="Object 30"/>
            <p:cNvGraphicFramePr>
              <a:graphicFrameLocks noChangeAspect="1"/>
            </p:cNvGraphicFramePr>
            <p:nvPr/>
          </p:nvGraphicFramePr>
          <p:xfrm>
            <a:off x="1242" y="406"/>
            <a:ext cx="25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2" name="Equation" r:id="rId3" imgW="406048" imgH="291847" progId="Equation.DSMT4">
                    <p:embed/>
                  </p:oleObj>
                </mc:Choice>
                <mc:Fallback>
                  <p:oleObj name="Equation" r:id="rId3" imgW="406048" imgH="291847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406"/>
                          <a:ext cx="25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40" name="Rectangle 36"/>
            <p:cNvSpPr>
              <a:spLocks noChangeArrowheads="1"/>
            </p:cNvSpPr>
            <p:nvPr/>
          </p:nvSpPr>
          <p:spPr bwMode="auto">
            <a:xfrm>
              <a:off x="1433" y="320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由某一点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739" name="Object 35"/>
            <p:cNvGraphicFramePr>
              <a:graphicFrameLocks noChangeAspect="1"/>
            </p:cNvGraphicFramePr>
            <p:nvPr/>
          </p:nvGraphicFramePr>
          <p:xfrm>
            <a:off x="2409" y="382"/>
            <a:ext cx="31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3" name="Equation" r:id="rId5" imgW="495085" imgH="431613" progId="Equation.DSMT4">
                    <p:embed/>
                  </p:oleObj>
                </mc:Choice>
                <mc:Fallback>
                  <p:oleObj name="Equation" r:id="rId5" imgW="495085" imgH="431613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9" y="382"/>
                          <a:ext cx="31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41" name="Rectangle 37"/>
            <p:cNvSpPr>
              <a:spLocks noChangeArrowheads="1"/>
            </p:cNvSpPr>
            <p:nvPr/>
          </p:nvSpPr>
          <p:spPr bwMode="auto">
            <a:xfrm>
              <a:off x="2662" y="336"/>
              <a:ext cx="2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出发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沿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上某一封闭曲线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754" name="Group 50"/>
          <p:cNvGrpSpPr>
            <a:grpSpLocks/>
          </p:cNvGrpSpPr>
          <p:nvPr/>
        </p:nvGrpSpPr>
        <p:grpSpPr bwMode="auto">
          <a:xfrm>
            <a:off x="573088" y="1181100"/>
            <a:ext cx="8013700" cy="519113"/>
            <a:chOff x="361" y="699"/>
            <a:chExt cx="5048" cy="327"/>
          </a:xfrm>
        </p:grpSpPr>
        <p:graphicFrame>
          <p:nvGraphicFramePr>
            <p:cNvPr id="72738" name="Object 34"/>
            <p:cNvGraphicFramePr>
              <a:graphicFrameLocks noChangeAspect="1"/>
            </p:cNvGraphicFramePr>
            <p:nvPr/>
          </p:nvGraphicFramePr>
          <p:xfrm>
            <a:off x="901" y="741"/>
            <a:ext cx="31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4" name="Equation" r:id="rId7" imgW="495085" imgH="431613" progId="Equation.DSMT4">
                    <p:embed/>
                  </p:oleObj>
                </mc:Choice>
                <mc:Fallback>
                  <p:oleObj name="Equation" r:id="rId7" imgW="495085" imgH="431613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" y="741"/>
                          <a:ext cx="31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42" name="Rectangle 38"/>
            <p:cNvSpPr>
              <a:spLocks noChangeArrowheads="1"/>
            </p:cNvSpPr>
            <p:nvPr/>
          </p:nvSpPr>
          <p:spPr bwMode="auto">
            <a:xfrm>
              <a:off x="361" y="699"/>
              <a:ext cx="50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回到       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其法</a:t>
              </a:r>
              <a:r>
                <a:rPr lang="zh-CN" altLang="en-US"/>
                <a:t>线方向与出发时的方向相反</a:t>
              </a:r>
              <a:r>
                <a:rPr lang="en-US" altLang="zh-CN"/>
                <a:t>, </a:t>
              </a:r>
              <a:r>
                <a:rPr lang="zh-CN" altLang="en-US"/>
                <a:t>则称 </a:t>
              </a:r>
            </a:p>
          </p:txBody>
        </p:sp>
      </p:grpSp>
      <p:sp>
        <p:nvSpPr>
          <p:cNvPr id="72744" name="Rectangle 40"/>
          <p:cNvSpPr>
            <a:spLocks noChangeArrowheads="1"/>
          </p:cNvSpPr>
          <p:nvPr/>
        </p:nvSpPr>
        <p:spPr bwMode="auto">
          <a:xfrm>
            <a:off x="611188" y="1828800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>
                <a:latin typeface="Times New Roman" panose="02020603050405020304" pitchFamily="18" charset="0"/>
              </a:rPr>
              <a:t>是单侧曲面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2745" name="Rectangle 41"/>
          <p:cNvSpPr>
            <a:spLocks noChangeArrowheads="1"/>
          </p:cNvSpPr>
          <p:nvPr/>
        </p:nvSpPr>
        <p:spPr bwMode="auto">
          <a:xfrm>
            <a:off x="611188" y="2493963"/>
            <a:ext cx="7951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我们通常遇到的曲面大多是双侧曲面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单侧曲面的 </a:t>
            </a:r>
          </a:p>
        </p:txBody>
      </p:sp>
      <p:sp>
        <p:nvSpPr>
          <p:cNvPr id="72746" name="Rectangle 42"/>
          <p:cNvSpPr>
            <a:spLocks noChangeArrowheads="1"/>
          </p:cNvSpPr>
          <p:nvPr/>
        </p:nvSpPr>
        <p:spPr bwMode="auto">
          <a:xfrm>
            <a:off x="600075" y="3186113"/>
            <a:ext cx="788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一个典型例子是默比乌斯</a:t>
            </a:r>
            <a:r>
              <a:rPr lang="en-US" altLang="zh-CN">
                <a:latin typeface="Times New Roman" panose="02020603050405020304" pitchFamily="18" charset="0"/>
              </a:rPr>
              <a:t>(M</a:t>
            </a:r>
            <a:r>
              <a:rPr kumimoji="0" lang="en-US" altLang="zh-CN">
                <a:latin typeface="宋体" panose="02010600030101010101" pitchFamily="2" charset="-122"/>
              </a:rPr>
              <a:t>ö</a:t>
            </a:r>
            <a:r>
              <a:rPr lang="en-US" altLang="zh-CN">
                <a:latin typeface="Times New Roman" panose="02020603050405020304" pitchFamily="18" charset="0"/>
              </a:rPr>
              <a:t>bius)</a:t>
            </a:r>
            <a:r>
              <a:rPr lang="zh-CN" altLang="en-US">
                <a:latin typeface="Times New Roman" panose="02020603050405020304" pitchFamily="18" charset="0"/>
              </a:rPr>
              <a:t>带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它的构造方 </a:t>
            </a:r>
          </a:p>
        </p:txBody>
      </p:sp>
      <p:sp>
        <p:nvSpPr>
          <p:cNvPr id="72747" name="Rectangle 43"/>
          <p:cNvSpPr>
            <a:spLocks noChangeArrowheads="1"/>
          </p:cNvSpPr>
          <p:nvPr/>
        </p:nvSpPr>
        <p:spPr bwMode="auto">
          <a:xfrm>
            <a:off x="608013" y="3890963"/>
            <a:ext cx="802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法如下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取一矩形长纸条</a:t>
            </a:r>
            <a:r>
              <a:rPr lang="en-US" altLang="zh-CN" i="1">
                <a:latin typeface="Times New Roman" panose="02020603050405020304" pitchFamily="18" charset="0"/>
              </a:rPr>
              <a:t>ABCD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如图</a:t>
            </a:r>
            <a:r>
              <a:rPr lang="en-US" altLang="zh-CN">
                <a:latin typeface="Times New Roman" panose="02020603050405020304" pitchFamily="18" charset="0"/>
              </a:rPr>
              <a:t>22-4(a)), </a:t>
            </a:r>
            <a:r>
              <a:rPr lang="zh-CN" altLang="en-US">
                <a:latin typeface="Times New Roman" panose="02020603050405020304" pitchFamily="18" charset="0"/>
              </a:rPr>
              <a:t>将其 </a:t>
            </a:r>
          </a:p>
        </p:txBody>
      </p:sp>
      <p:grpSp>
        <p:nvGrpSpPr>
          <p:cNvPr id="72757" name="Group 53"/>
          <p:cNvGrpSpPr>
            <a:grpSpLocks/>
          </p:cNvGrpSpPr>
          <p:nvPr/>
        </p:nvGrpSpPr>
        <p:grpSpPr bwMode="auto">
          <a:xfrm>
            <a:off x="601663" y="4575175"/>
            <a:ext cx="7999412" cy="533400"/>
            <a:chOff x="379" y="2882"/>
            <a:chExt cx="5039" cy="336"/>
          </a:xfrm>
        </p:grpSpPr>
        <p:sp>
          <p:nvSpPr>
            <p:cNvPr id="72749" name="Rectangle 45"/>
            <p:cNvSpPr>
              <a:spLocks noChangeArrowheads="1"/>
            </p:cNvSpPr>
            <p:nvPr/>
          </p:nvSpPr>
          <p:spPr bwMode="auto">
            <a:xfrm>
              <a:off x="379" y="2882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一端扭转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748" name="Object 44"/>
            <p:cNvGraphicFramePr>
              <a:graphicFrameLocks noChangeAspect="1"/>
            </p:cNvGraphicFramePr>
            <p:nvPr/>
          </p:nvGraphicFramePr>
          <p:xfrm>
            <a:off x="1367" y="2917"/>
            <a:ext cx="4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5" name="Equation" r:id="rId8" imgW="660113" imgH="393529" progId="Equation.DSMT4">
                    <p:embed/>
                  </p:oleObj>
                </mc:Choice>
                <mc:Fallback>
                  <p:oleObj name="Equation" r:id="rId8" imgW="660113" imgH="393529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2917"/>
                          <a:ext cx="4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50" name="Rectangle 46"/>
            <p:cNvSpPr>
              <a:spLocks noChangeArrowheads="1"/>
            </p:cNvSpPr>
            <p:nvPr/>
          </p:nvSpPr>
          <p:spPr bwMode="auto">
            <a:xfrm>
              <a:off x="1726" y="2891"/>
              <a:ext cx="3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后与另一端粘合在一起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即让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1100"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2752" name="Rectangle 48"/>
          <p:cNvSpPr>
            <a:spLocks noChangeArrowheads="1"/>
          </p:cNvSpPr>
          <p:nvPr/>
        </p:nvSpPr>
        <p:spPr bwMode="auto">
          <a:xfrm>
            <a:off x="611188" y="5286375"/>
            <a:ext cx="6103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重合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sz="1600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zh-CN" altLang="en-US" sz="16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 sz="1600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重合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如图</a:t>
            </a:r>
            <a:r>
              <a:rPr lang="en-US" altLang="zh-CN">
                <a:latin typeface="Times New Roman" panose="02020603050405020304" pitchFamily="18" charset="0"/>
              </a:rPr>
              <a:t>22-4(b)</a:t>
            </a:r>
            <a:r>
              <a:rPr lang="zh-CN" altLang="en-US">
                <a:latin typeface="Times New Roman" panose="02020603050405020304" pitchFamily="18" charset="0"/>
              </a:rPr>
              <a:t>所示</a:t>
            </a:r>
            <a:r>
              <a:rPr lang="zh-CN" altLang="en-US" sz="16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).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72" name="Object 20"/>
          <p:cNvGraphicFramePr>
            <a:graphicFrameLocks noChangeAspect="1"/>
          </p:cNvGraphicFramePr>
          <p:nvPr/>
        </p:nvGraphicFramePr>
        <p:xfrm>
          <a:off x="2832100" y="1144588"/>
          <a:ext cx="3051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76" name="Equation" r:id="rId3" imgW="3048000" imgH="533400" progId="Equation.DSMT4">
                  <p:embed/>
                </p:oleObj>
              </mc:Choice>
              <mc:Fallback>
                <p:oleObj name="Equation" r:id="rId3" imgW="3048000" imgH="5334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1144588"/>
                        <a:ext cx="30511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1" name="Object 19"/>
          <p:cNvGraphicFramePr>
            <a:graphicFrameLocks noChangeAspect="1"/>
          </p:cNvGraphicFramePr>
          <p:nvPr/>
        </p:nvGraphicFramePr>
        <p:xfrm>
          <a:off x="1331913" y="2439988"/>
          <a:ext cx="7210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77" name="Equation" r:id="rId5" imgW="7213600" imgH="533400" progId="Equation.DSMT4">
                  <p:embed/>
                </p:oleObj>
              </mc:Choice>
              <mc:Fallback>
                <p:oleObj name="Equation" r:id="rId5" imgW="7213600" imgH="5334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39988"/>
                        <a:ext cx="72104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5" name="Rectangle 23"/>
          <p:cNvSpPr>
            <a:spLocks noChangeArrowheads="1"/>
          </p:cNvSpPr>
          <p:nvPr/>
        </p:nvSpPr>
        <p:spPr bwMode="auto">
          <a:xfrm>
            <a:off x="506413" y="476250"/>
            <a:ext cx="620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79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cs typeface="Times New Roman" panose="02020603050405020304" pitchFamily="18" charset="0"/>
              </a:rPr>
              <a:t>或</a:t>
            </a:r>
            <a:endParaRPr lang="zh-CN" altLang="en-US" b="0"/>
          </a:p>
        </p:txBody>
      </p:sp>
      <p:grpSp>
        <p:nvGrpSpPr>
          <p:cNvPr id="100390" name="Group 38"/>
          <p:cNvGrpSpPr>
            <a:grpSpLocks/>
          </p:cNvGrpSpPr>
          <p:nvPr/>
        </p:nvGrpSpPr>
        <p:grpSpPr bwMode="auto">
          <a:xfrm>
            <a:off x="592138" y="3989388"/>
            <a:ext cx="7927975" cy="519112"/>
            <a:chOff x="373" y="2775"/>
            <a:chExt cx="4994" cy="327"/>
          </a:xfrm>
        </p:grpSpPr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373" y="2775"/>
              <a:ext cx="3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轴正向夹角的余弦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则由  </a:t>
              </a:r>
            </a:p>
          </p:txBody>
        </p:sp>
        <p:graphicFrame>
          <p:nvGraphicFramePr>
            <p:cNvPr id="100380" name="Object 28"/>
            <p:cNvGraphicFramePr>
              <a:graphicFrameLocks noChangeAspect="1"/>
            </p:cNvGraphicFramePr>
            <p:nvPr/>
          </p:nvGraphicFramePr>
          <p:xfrm>
            <a:off x="3271" y="2878"/>
            <a:ext cx="46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78" name="Equation" r:id="rId7" imgW="736280" imgH="304668" progId="Equation.DSMT4">
                    <p:embed/>
                  </p:oleObj>
                </mc:Choice>
                <mc:Fallback>
                  <p:oleObj name="Equation" r:id="rId7" imgW="736280" imgH="304668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1" y="2878"/>
                          <a:ext cx="46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3733" y="2775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的连续性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可推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582613" y="1773238"/>
            <a:ext cx="97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于是   </a:t>
            </a:r>
          </a:p>
        </p:txBody>
      </p:sp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611188" y="3213100"/>
            <a:ext cx="7840662" cy="549275"/>
            <a:chOff x="385" y="2024"/>
            <a:chExt cx="4939" cy="346"/>
          </a:xfrm>
        </p:grpSpPr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385" y="2043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现以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0377" name="Object 25"/>
            <p:cNvGraphicFramePr>
              <a:graphicFrameLocks noChangeAspect="1"/>
            </p:cNvGraphicFramePr>
            <p:nvPr/>
          </p:nvGraphicFramePr>
          <p:xfrm>
            <a:off x="935" y="2078"/>
            <a:ext cx="56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79" name="Equation" r:id="rId9" imgW="927100" imgH="431800" progId="Equation.DSMT4">
                    <p:embed/>
                  </p:oleObj>
                </mc:Choice>
                <mc:Fallback>
                  <p:oleObj name="Equation" r:id="rId9" imgW="927100" imgH="4318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2078"/>
                          <a:ext cx="566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4027" y="2024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的法线方向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0387" name="Object 35"/>
            <p:cNvGraphicFramePr>
              <a:graphicFrameLocks noChangeAspect="1"/>
            </p:cNvGraphicFramePr>
            <p:nvPr/>
          </p:nvGraphicFramePr>
          <p:xfrm>
            <a:off x="1459" y="2083"/>
            <a:ext cx="16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80" name="Equation" r:id="rId11" imgW="2654300" imgH="444500" progId="Equation.DSMT4">
                    <p:embed/>
                  </p:oleObj>
                </mc:Choice>
                <mc:Fallback>
                  <p:oleObj name="Equation" r:id="rId11" imgW="2654300" imgH="4445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9" y="2083"/>
                          <a:ext cx="16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88" name="Object 36"/>
            <p:cNvGraphicFramePr>
              <a:graphicFrameLocks noChangeAspect="1"/>
            </p:cNvGraphicFramePr>
            <p:nvPr/>
          </p:nvGraphicFramePr>
          <p:xfrm>
            <a:off x="3163" y="2054"/>
            <a:ext cx="8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81" name="Equation" r:id="rId13" imgW="1422400" imgH="431800" progId="Equation.DSMT4">
                    <p:embed/>
                  </p:oleObj>
                </mc:Choice>
                <mc:Fallback>
                  <p:oleObj name="Equation" r:id="rId13" imgW="1422400" imgH="4318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3" y="2054"/>
                          <a:ext cx="8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92" name="Group 40"/>
          <p:cNvGrpSpPr>
            <a:grpSpLocks/>
          </p:cNvGrpSpPr>
          <p:nvPr/>
        </p:nvGrpSpPr>
        <p:grpSpPr bwMode="auto">
          <a:xfrm>
            <a:off x="587375" y="4787900"/>
            <a:ext cx="8088313" cy="519113"/>
            <a:chOff x="370" y="3022"/>
            <a:chExt cx="5095" cy="327"/>
          </a:xfrm>
        </p:grpSpPr>
        <p:graphicFrame>
          <p:nvGraphicFramePr>
            <p:cNvPr id="100383" name="Object 31"/>
            <p:cNvGraphicFramePr>
              <a:graphicFrameLocks noChangeAspect="1"/>
            </p:cNvGraphicFramePr>
            <p:nvPr/>
          </p:nvGraphicFramePr>
          <p:xfrm>
            <a:off x="938" y="3083"/>
            <a:ext cx="7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82" name="Equation" r:id="rId15" imgW="1269449" imgH="393529" progId="Equation.DSMT4">
                    <p:embed/>
                  </p:oleObj>
                </mc:Choice>
                <mc:Fallback>
                  <p:oleObj name="Equation" r:id="rId15" imgW="1269449" imgH="393529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3083"/>
                          <a:ext cx="79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5" name="Rectangle 33"/>
            <p:cNvSpPr>
              <a:spLocks noChangeArrowheads="1"/>
            </p:cNvSpPr>
            <p:nvPr/>
          </p:nvSpPr>
          <p:spPr bwMode="auto">
            <a:xfrm>
              <a:off x="1726" y="3022"/>
              <a:ext cx="3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(10)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式右端极限存在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因此由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(9)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370" y="3022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得当  </a:t>
              </a:r>
            </a:p>
          </p:txBody>
        </p:sp>
      </p:grp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611188" y="5534025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得到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93" name="Object 17"/>
          <p:cNvGraphicFramePr>
            <a:graphicFrameLocks noChangeAspect="1"/>
          </p:cNvGraphicFramePr>
          <p:nvPr/>
        </p:nvGraphicFramePr>
        <p:xfrm>
          <a:off x="1668463" y="581025"/>
          <a:ext cx="6791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38" name="Equation" r:id="rId3" imgW="6794500" imgH="800100" progId="Equation.DSMT4">
                  <p:embed/>
                </p:oleObj>
              </mc:Choice>
              <mc:Fallback>
                <p:oleObj name="Equation" r:id="rId3" imgW="6794500" imgH="8001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581025"/>
                        <a:ext cx="6791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5" name="Rectangle 19"/>
          <p:cNvSpPr>
            <a:spLocks noChangeArrowheads="1"/>
          </p:cNvSpPr>
          <p:nvPr/>
        </p:nvSpPr>
        <p:spPr bwMode="auto">
          <a:xfrm>
            <a:off x="587375" y="1470025"/>
            <a:ext cx="807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这里注意当改变曲面的侧向时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左边积分改变符号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pSp>
        <p:nvGrpSpPr>
          <p:cNvPr id="101407" name="Group 31"/>
          <p:cNvGrpSpPr>
            <a:grpSpLocks/>
          </p:cNvGrpSpPr>
          <p:nvPr/>
        </p:nvGrpSpPr>
        <p:grpSpPr bwMode="auto">
          <a:xfrm>
            <a:off x="584200" y="2117725"/>
            <a:ext cx="8116888" cy="534988"/>
            <a:chOff x="368" y="1334"/>
            <a:chExt cx="5113" cy="337"/>
          </a:xfrm>
        </p:grpSpPr>
        <p:graphicFrame>
          <p:nvGraphicFramePr>
            <p:cNvPr id="101397" name="Object 21"/>
            <p:cNvGraphicFramePr>
              <a:graphicFrameLocks noChangeAspect="1"/>
            </p:cNvGraphicFramePr>
            <p:nvPr/>
          </p:nvGraphicFramePr>
          <p:xfrm>
            <a:off x="2516" y="1418"/>
            <a:ext cx="49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39" name="Equation" r:id="rId5" imgW="787058" imgH="355446" progId="Equation.DSMT4">
                    <p:embed/>
                  </p:oleObj>
                </mc:Choice>
                <mc:Fallback>
                  <p:oleObj name="Equation" r:id="rId5" imgW="787058" imgH="355446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1418"/>
                          <a:ext cx="496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6" name="Object 20"/>
            <p:cNvGraphicFramePr>
              <a:graphicFrameLocks noChangeAspect="1"/>
            </p:cNvGraphicFramePr>
            <p:nvPr/>
          </p:nvGraphicFramePr>
          <p:xfrm>
            <a:off x="3625" y="1436"/>
            <a:ext cx="46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40" name="Equation" r:id="rId7" imgW="736280" imgH="304668" progId="Equation.DSMT4">
                    <p:embed/>
                  </p:oleObj>
                </mc:Choice>
                <mc:Fallback>
                  <p:oleObj name="Equation" r:id="rId7" imgW="736280" imgH="304668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" y="1436"/>
                          <a:ext cx="46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8" name="Rectangle 22"/>
            <p:cNvSpPr>
              <a:spLocks noChangeArrowheads="1"/>
            </p:cNvSpPr>
            <p:nvPr/>
          </p:nvSpPr>
          <p:spPr bwMode="auto">
            <a:xfrm>
              <a:off x="368" y="1344"/>
              <a:ext cx="2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右边积分中角 </a:t>
              </a:r>
              <a:r>
                <a: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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改为   </a:t>
              </a:r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2973" y="1334"/>
              <a:ext cx="8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因而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1400" name="Rectangle 24"/>
            <p:cNvSpPr>
              <a:spLocks noChangeArrowheads="1"/>
            </p:cNvSpPr>
            <p:nvPr/>
          </p:nvSpPr>
          <p:spPr bwMode="auto">
            <a:xfrm>
              <a:off x="4050" y="1344"/>
              <a:ext cx="14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也改变符号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1100"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1401" name="Object 25"/>
          <p:cNvGraphicFramePr>
            <a:graphicFrameLocks noChangeAspect="1"/>
          </p:cNvGraphicFramePr>
          <p:nvPr/>
        </p:nvGraphicFramePr>
        <p:xfrm>
          <a:off x="1677988" y="3567113"/>
          <a:ext cx="67818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41" name="Equation" r:id="rId9" imgW="6781800" imgH="800100" progId="Equation.DSMT4">
                  <p:embed/>
                </p:oleObj>
              </mc:Choice>
              <mc:Fallback>
                <p:oleObj name="Equation" r:id="rId9" imgW="6781800" imgH="8001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3567113"/>
                        <a:ext cx="67818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3" name="Rectangle 27"/>
          <p:cNvSpPr>
            <a:spLocks noChangeArrowheads="1"/>
          </p:cNvSpPr>
          <p:nvPr/>
        </p:nvSpPr>
        <p:spPr bwMode="auto">
          <a:xfrm>
            <a:off x="590550" y="5373688"/>
            <a:ext cx="8043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分别是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上的法线方向与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轴正向和与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1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1404" name="Rectangle 28"/>
          <p:cNvSpPr>
            <a:spLocks noChangeArrowheads="1"/>
          </p:cNvSpPr>
          <p:nvPr/>
        </p:nvSpPr>
        <p:spPr bwMode="auto">
          <a:xfrm>
            <a:off x="612775" y="2852738"/>
            <a:ext cx="743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所以右边积分也相应改变了符号</a:t>
            </a:r>
            <a:r>
              <a:rPr lang="en-US" altLang="zh-CN"/>
              <a:t>. </a:t>
            </a:r>
            <a:r>
              <a:rPr lang="zh-CN" altLang="en-US"/>
              <a:t>同理可证</a:t>
            </a:r>
            <a:r>
              <a:rPr lang="en-US" altLang="zh-CN"/>
              <a:t>:      </a:t>
            </a:r>
          </a:p>
        </p:txBody>
      </p:sp>
      <p:graphicFrame>
        <p:nvGraphicFramePr>
          <p:cNvPr id="101406" name="Object 30"/>
          <p:cNvGraphicFramePr>
            <a:graphicFrameLocks noChangeAspect="1"/>
          </p:cNvGraphicFramePr>
          <p:nvPr/>
        </p:nvGraphicFramePr>
        <p:xfrm>
          <a:off x="1619250" y="4429125"/>
          <a:ext cx="6832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42" name="Equation" r:id="rId11" imgW="6832600" imgH="800100" progId="Equation.DSMT4">
                  <p:embed/>
                </p:oleObj>
              </mc:Choice>
              <mc:Fallback>
                <p:oleObj name="Equation" r:id="rId11" imgW="6832600" imgH="8001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29125"/>
                        <a:ext cx="6832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590550" y="544513"/>
            <a:ext cx="455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轴正向的夹角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一般地有      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102429" name="Group 29"/>
          <p:cNvGrpSpPr>
            <a:grpSpLocks/>
          </p:cNvGrpSpPr>
          <p:nvPr/>
        </p:nvGrpSpPr>
        <p:grpSpPr bwMode="auto">
          <a:xfrm>
            <a:off x="563563" y="3357563"/>
            <a:ext cx="8088312" cy="523875"/>
            <a:chOff x="355" y="2115"/>
            <a:chExt cx="5095" cy="330"/>
          </a:xfrm>
        </p:grpSpPr>
        <p:graphicFrame>
          <p:nvGraphicFramePr>
            <p:cNvPr id="102413" name="Object 13"/>
            <p:cNvGraphicFramePr>
              <a:graphicFrameLocks noChangeAspect="1"/>
            </p:cNvGraphicFramePr>
            <p:nvPr/>
          </p:nvGraphicFramePr>
          <p:xfrm>
            <a:off x="2823" y="2172"/>
            <a:ext cx="17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40" name="Equation" r:id="rId3" imgW="2717800" imgH="393700" progId="Equation.DSMT4">
                    <p:embed/>
                  </p:oleObj>
                </mc:Choice>
                <mc:Fallback>
                  <p:oleObj name="Equation" r:id="rId3" imgW="2717800" imgH="3937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2172"/>
                          <a:ext cx="171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16" name="Rectangle 16"/>
            <p:cNvSpPr>
              <a:spLocks noChangeArrowheads="1"/>
            </p:cNvSpPr>
            <p:nvPr/>
          </p:nvSpPr>
          <p:spPr bwMode="auto">
            <a:xfrm>
              <a:off x="355" y="2118"/>
              <a:ext cx="26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这样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在确定了余弦函数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2417" name="Rectangle 17"/>
            <p:cNvSpPr>
              <a:spLocks noChangeArrowheads="1"/>
            </p:cNvSpPr>
            <p:nvPr/>
          </p:nvSpPr>
          <p:spPr bwMode="auto">
            <a:xfrm>
              <a:off x="4525" y="2115"/>
              <a:ext cx="9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之后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18" name="Rectangle 18"/>
          <p:cNvSpPr>
            <a:spLocks noChangeArrowheads="1"/>
          </p:cNvSpPr>
          <p:nvPr/>
        </p:nvSpPr>
        <p:spPr bwMode="auto">
          <a:xfrm>
            <a:off x="601663" y="4029075"/>
            <a:ext cx="809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(11), (12),(13),(14) </a:t>
            </a:r>
            <a:r>
              <a:rPr lang="zh-CN" altLang="en-US">
                <a:latin typeface="Times New Roman" panose="02020603050405020304" pitchFamily="18" charset="0"/>
              </a:rPr>
              <a:t>式便建立了两种不同类型曲面积 </a:t>
            </a:r>
          </a:p>
        </p:txBody>
      </p:sp>
      <p:sp>
        <p:nvSpPr>
          <p:cNvPr id="102419" name="Rectangle 19"/>
          <p:cNvSpPr>
            <a:spLocks noChangeArrowheads="1"/>
          </p:cNvSpPr>
          <p:nvPr/>
        </p:nvSpPr>
        <p:spPr bwMode="auto">
          <a:xfrm>
            <a:off x="563563" y="4748213"/>
            <a:ext cx="1790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分的联系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02414" name="Object 14"/>
          <p:cNvGraphicFramePr>
            <a:graphicFrameLocks noChangeAspect="1"/>
          </p:cNvGraphicFramePr>
          <p:nvPr/>
        </p:nvGraphicFramePr>
        <p:xfrm>
          <a:off x="1403350" y="1241425"/>
          <a:ext cx="61118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1" name="Equation" r:id="rId5" imgW="6731000" imgH="749300" progId="Equation.DSMT4">
                  <p:embed/>
                </p:oleObj>
              </mc:Choice>
              <mc:Fallback>
                <p:oleObj name="Equation" r:id="rId5" imgW="6731000" imgH="7493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41425"/>
                        <a:ext cx="6111875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31" name="Group 31"/>
          <p:cNvGrpSpPr>
            <a:grpSpLocks/>
          </p:cNvGrpSpPr>
          <p:nvPr/>
        </p:nvGrpSpPr>
        <p:grpSpPr bwMode="auto">
          <a:xfrm>
            <a:off x="1763713" y="2060575"/>
            <a:ext cx="6762750" cy="1190625"/>
            <a:chOff x="1111" y="1298"/>
            <a:chExt cx="4260" cy="750"/>
          </a:xfrm>
        </p:grpSpPr>
        <p:graphicFrame>
          <p:nvGraphicFramePr>
            <p:cNvPr id="102426" name="Object 26"/>
            <p:cNvGraphicFramePr>
              <a:graphicFrameLocks noChangeAspect="1"/>
            </p:cNvGraphicFramePr>
            <p:nvPr/>
          </p:nvGraphicFramePr>
          <p:xfrm>
            <a:off x="1111" y="1298"/>
            <a:ext cx="3208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42" name="Equation" r:id="rId7" imgW="5092700" imgH="749300" progId="Equation.DSMT4">
                    <p:embed/>
                  </p:oleObj>
                </mc:Choice>
                <mc:Fallback>
                  <p:oleObj name="Equation" r:id="rId7" imgW="5092700" imgH="7493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298"/>
                          <a:ext cx="3208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7" name="Object 27"/>
            <p:cNvGraphicFramePr>
              <a:graphicFrameLocks noChangeAspect="1"/>
            </p:cNvGraphicFramePr>
            <p:nvPr/>
          </p:nvGraphicFramePr>
          <p:xfrm>
            <a:off x="2851" y="1752"/>
            <a:ext cx="25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43" name="Equation" r:id="rId9" imgW="4000500" imgH="469900" progId="Equation.DSMT4">
                    <p:embed/>
                  </p:oleObj>
                </mc:Choice>
                <mc:Fallback>
                  <p:oleObj name="Equation" r:id="rId9" imgW="4000500" imgH="4699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752"/>
                          <a:ext cx="25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67" name="Object 19"/>
          <p:cNvGraphicFramePr>
            <a:graphicFrameLocks noChangeAspect="1"/>
          </p:cNvGraphicFramePr>
          <p:nvPr/>
        </p:nvGraphicFramePr>
        <p:xfrm>
          <a:off x="1475656" y="2132856"/>
          <a:ext cx="241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92" name="Equation" r:id="rId3" imgW="2412720" imgH="355320" progId="Equation.DSMT4">
                  <p:embed/>
                </p:oleObj>
              </mc:Choice>
              <mc:Fallback>
                <p:oleObj name="Equation" r:id="rId3" imgW="241272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32856"/>
                        <a:ext cx="2413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561975" y="620688"/>
            <a:ext cx="67909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</a:rPr>
              <a:t>注   </a:t>
            </a:r>
            <a:r>
              <a:rPr lang="zh-CN" altLang="en-US" dirty="0" smtClean="0"/>
              <a:t>两类曲面积分转换中的微元转换：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4"/>
              <p:cNvSpPr txBox="1">
                <a:spLocks noChangeArrowheads="1"/>
              </p:cNvSpPr>
              <p:nvPr/>
            </p:nvSpPr>
            <p:spPr bwMode="auto">
              <a:xfrm>
                <a:off x="467544" y="2060848"/>
                <a:ext cx="842437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 smtClean="0"/>
                  <a:t>其中                              就是面积微元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𝒅𝑺</m:t>
                    </m:r>
                  </m:oMath>
                </a14:m>
                <a:r>
                  <a:rPr lang="zh-CN" altLang="en-US" dirty="0" smtClean="0">
                    <a:latin typeface="+mj-lt"/>
                  </a:rPr>
                  <a:t>在三个坐标面</a:t>
                </a:r>
                <a:endParaRPr lang="en-US" altLang="zh-CN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060848"/>
                <a:ext cx="842437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520" t="-17442" r="-434" b="-255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469" name="Object 21"/>
          <p:cNvGraphicFramePr>
            <a:graphicFrameLocks noChangeAspect="1"/>
          </p:cNvGraphicFramePr>
          <p:nvPr/>
        </p:nvGraphicFramePr>
        <p:xfrm>
          <a:off x="1835696" y="1412776"/>
          <a:ext cx="5651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93" name="Equation" r:id="rId6" imgW="5651280" imgH="355320" progId="Equation.DSMT4">
                  <p:embed/>
                </p:oleObj>
              </mc:Choice>
              <mc:Fallback>
                <p:oleObj name="Equation" r:id="rId6" imgW="565128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412776"/>
                        <a:ext cx="5651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61975" y="2708920"/>
            <a:ext cx="30739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+mj-lt"/>
              </a:rPr>
              <a:t>上的投影</a:t>
            </a:r>
            <a:r>
              <a:rPr lang="en-US" altLang="zh-CN" dirty="0" smtClean="0">
                <a:latin typeface="+mj-lt"/>
              </a:rPr>
              <a:t>.</a:t>
            </a:r>
            <a:endParaRPr lang="en-US" altLang="zh-CN" dirty="0">
              <a:latin typeface="+mj-lt"/>
            </a:endParaRPr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1330846" y="3627438"/>
          <a:ext cx="4610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94" name="Equation" r:id="rId8" imgW="4609800" imgH="533160" progId="Equation.DSMT4">
                  <p:embed/>
                </p:oleObj>
              </mc:Choice>
              <mc:Fallback>
                <p:oleObj name="Equation" r:id="rId8" imgW="460980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846" y="3627438"/>
                        <a:ext cx="4610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64760" y="4581128"/>
            <a:ext cx="508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注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3333FF"/>
                </a:solidFill>
              </a:rPr>
              <a:t>这个等式无法直接用于计算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200318" y="548680"/>
                <a:ext cx="8476138" cy="495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曲面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)∈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𝒙𝒚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表示，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取上侧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  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318" y="548680"/>
                <a:ext cx="8476138" cy="495520"/>
              </a:xfrm>
              <a:prstGeom prst="rect">
                <a:avLst/>
              </a:prstGeom>
              <a:blipFill rotWithShape="0">
                <a:blip r:embed="rId2"/>
                <a:stretch>
                  <a:fillRect t="-13580" b="-222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81390" y="1340768"/>
                <a:ext cx="6310890" cy="695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fun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0" y="1340768"/>
                <a:ext cx="6310890" cy="6956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1"/>
              <p:cNvSpPr>
                <a:spLocks noChangeArrowheads="1"/>
              </p:cNvSpPr>
              <p:nvPr/>
            </p:nvSpPr>
            <p:spPr bwMode="auto">
              <a:xfrm>
                <a:off x="457238" y="4198262"/>
                <a:ext cx="7952690" cy="465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 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𝑷𝒅𝒚𝒅𝒛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𝑸𝒅𝒛𝒅𝒙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𝑹𝒅𝒙𝒅𝒚</m:t>
                        </m:r>
                      </m:e>
                    </m:nary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</m:d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𝒅𝒙𝒅𝒚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(*)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38" y="4198262"/>
                <a:ext cx="7952690" cy="465192"/>
              </a:xfrm>
              <a:prstGeom prst="rect">
                <a:avLst/>
              </a:prstGeom>
              <a:blipFill rotWithShape="0">
                <a:blip r:embed="rId4"/>
                <a:stretch>
                  <a:fillRect l="-536" t="-130263" b="-194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56113" y="2276872"/>
                <a:ext cx="7069013" cy="695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den>
                      </m:f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13" y="2276872"/>
                <a:ext cx="7069013" cy="6956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68696" y="3199239"/>
                <a:ext cx="7347493" cy="75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den>
                      </m:f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96" y="3199239"/>
                <a:ext cx="7347493" cy="7591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04192" y="4985592"/>
            <a:ext cx="70839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两端都是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上的第二类型曲面积分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变为二重积分得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457238" y="5662637"/>
                <a:ext cx="8059129" cy="5347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𝑷𝒅𝒚𝒅𝒛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𝑸𝒅𝒛𝒅𝒙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𝑹𝒅𝒙𝒅𝒚</m:t>
                        </m:r>
                      </m:e>
                    </m:nary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𝒅𝒙𝒅𝒚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(**)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38" y="5662637"/>
                <a:ext cx="8059129" cy="534762"/>
              </a:xfrm>
              <a:prstGeom prst="rect">
                <a:avLst/>
              </a:prstGeom>
              <a:blipFill rotWithShape="0">
                <a:blip r:embed="rId7"/>
                <a:stretch>
                  <a:fillRect l="-5144" t="-112500" b="-1545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164288" y="1268760"/>
                <a:ext cx="1829264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1" i="0" dirty="0" smtClean="0">
                    <a:solidFill>
                      <a:srgbClr val="0000FF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zh-CN" altLang="en-US" sz="1600" b="1" i="0" dirty="0" smtClean="0">
                    <a:solidFill>
                      <a:srgbClr val="0000FF"/>
                    </a:solidFill>
                    <a:latin typeface="+mj-lt"/>
                    <a:ea typeface="Cambria Math" panose="02040503050406030204" pitchFamily="18" charset="0"/>
                  </a:rPr>
                  <a:t>因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zh-CN" altLang="en-US" sz="1600" i="0" dirty="0" smtClean="0">
                    <a:solidFill>
                      <a:srgbClr val="0000FF"/>
                    </a:solidFill>
                    <a:latin typeface="+mj-lt"/>
                  </a:rPr>
                  <a:t>为函数的图像，故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dirty="0" smtClean="0">
                    <a:solidFill>
                      <a:srgbClr val="0000FF"/>
                    </a:solidFill>
                  </a:rPr>
                  <a:t>，且</a:t>
                </a:r>
                <a:r>
                  <a:rPr lang="en-US" altLang="zh-CN" sz="16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1600" dirty="0" smtClean="0">
                    <a:solidFill>
                      <a:srgbClr val="0000FF"/>
                    </a:solidFill>
                  </a:rPr>
                  <a:t>不是封闭曲面</a:t>
                </a:r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268760"/>
                <a:ext cx="1829264" cy="861774"/>
              </a:xfrm>
              <a:prstGeom prst="rect">
                <a:avLst/>
              </a:prstGeom>
              <a:blipFill rotWithShape="0">
                <a:blip r:embed="rId8"/>
                <a:stretch>
                  <a:fillRect l="-6667" r="-7000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2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45" name="Rectangle 21"/>
          <p:cNvSpPr>
            <a:spLocks noChangeArrowheads="1"/>
          </p:cNvSpPr>
          <p:nvPr/>
        </p:nvSpPr>
        <p:spPr bwMode="auto">
          <a:xfrm>
            <a:off x="899592" y="2262063"/>
            <a:ext cx="4350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 对</a:t>
            </a:r>
            <a:r>
              <a:rPr lang="zh-CN" altLang="en-US" sz="2400" b="1" i="0" dirty="0" smtClean="0">
                <a:latin typeface="+mj-lt"/>
                <a:cs typeface="Times New Roman" panose="02020603050405020304" pitchFamily="18" charset="0"/>
              </a:rPr>
              <a:t>曲面</a:t>
            </a:r>
            <a:r>
              <a:rPr lang="en-US" altLang="zh-CN" sz="2400" b="1" i="0" dirty="0" smtClean="0">
                <a:latin typeface="+mj-lt"/>
                <a:cs typeface="Times New Roman" panose="02020603050405020304" pitchFamily="18" charset="0"/>
              </a:rPr>
              <a:t>S</a:t>
            </a:r>
            <a:r>
              <a:rPr lang="zh-CN" altLang="en-US" sz="2400" i="0" dirty="0" smtClean="0">
                <a:latin typeface="+mj-lt"/>
                <a:cs typeface="Times New Roman" panose="02020603050405020304" pitchFamily="18" charset="0"/>
              </a:rPr>
              <a:t>的任何一侧都有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1"/>
              <p:cNvSpPr>
                <a:spLocks noChangeArrowheads="1"/>
              </p:cNvSpPr>
              <p:nvPr/>
            </p:nvSpPr>
            <p:spPr bwMode="auto">
              <a:xfrm>
                <a:off x="442360" y="316959"/>
                <a:ext cx="6855403" cy="671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：曲面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的上侧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</a:t>
                </a:r>
                <a:r>
                  <a:rPr lang="zh-CN" altLang="en-US" sz="2400" i="0" dirty="0" smtClean="0">
                    <a:latin typeface="+mj-lt"/>
                    <a:cs typeface="Times New Roman" panose="02020603050405020304" pitchFamily="18" charset="0"/>
                  </a:rPr>
                  <a:t>法向量为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360" y="316959"/>
                <a:ext cx="6855403" cy="671274"/>
              </a:xfrm>
              <a:prstGeom prst="rect">
                <a:avLst/>
              </a:prstGeom>
              <a:blipFill rotWithShape="0">
                <a:blip r:embed="rId2"/>
                <a:stretch>
                  <a:fillRect l="-1423" r="-445" b="-18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1"/>
              <p:cNvSpPr>
                <a:spLocks noChangeArrowheads="1"/>
              </p:cNvSpPr>
              <p:nvPr/>
            </p:nvSpPr>
            <p:spPr bwMode="auto">
              <a:xfrm>
                <a:off x="681816" y="1536141"/>
                <a:ext cx="6919202" cy="67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无论曲面的哪一侧，都有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𝐜𝐨𝐬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num>
                      <m:den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𝐜𝐨𝐬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𝐜𝐨𝐬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𝐜𝐨𝐬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816" y="1536141"/>
                <a:ext cx="6919202" cy="673518"/>
              </a:xfrm>
              <a:prstGeom prst="rect">
                <a:avLst/>
              </a:prstGeom>
              <a:blipFill rotWithShape="0">
                <a:blip r:embed="rId3"/>
                <a:stretch>
                  <a:fillRect l="-1410" r="-1322" b="-27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47606" y="3356992"/>
            <a:ext cx="25218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取下侧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，则有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21"/>
              <p:cNvSpPr>
                <a:spLocks noChangeArrowheads="1"/>
              </p:cNvSpPr>
              <p:nvPr/>
            </p:nvSpPr>
            <p:spPr bwMode="auto">
              <a:xfrm>
                <a:off x="971600" y="836712"/>
                <a:ext cx="4776885" cy="671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下侧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</a:t>
                </a:r>
                <a:r>
                  <a:rPr lang="zh-CN" altLang="en-US" sz="2400" i="0" dirty="0" smtClean="0">
                    <a:latin typeface="+mj-lt"/>
                    <a:cs typeface="Times New Roman" panose="02020603050405020304" pitchFamily="18" charset="0"/>
                  </a:rPr>
                  <a:t>法向量为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836712"/>
                <a:ext cx="4776885" cy="671274"/>
              </a:xfrm>
              <a:prstGeom prst="rect">
                <a:avLst/>
              </a:prstGeom>
              <a:blipFill rotWithShape="0">
                <a:blip r:embed="rId4"/>
                <a:stretch>
                  <a:fillRect l="-1913" r="-1020" b="-18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919953" y="2821200"/>
                <a:ext cx="5689699" cy="495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𝒅𝒚𝒅𝒛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𝒅𝒙𝒅𝒚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𝒅𝒛𝒅𝒙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𝒅𝒙𝒅𝒚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953" y="2821200"/>
                <a:ext cx="5689699" cy="495520"/>
              </a:xfrm>
              <a:prstGeom prst="rect">
                <a:avLst/>
              </a:prstGeom>
              <a:blipFill rotWithShape="0">
                <a:blip r:embed="rId5"/>
                <a:stretch>
                  <a:fillRect b="-123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392233" y="3934020"/>
                <a:ext cx="7035580" cy="465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𝑷𝒅𝒚𝒅𝒛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𝑸𝒅𝒛𝒅𝒙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𝑹𝒅𝒙𝒅𝒚</m:t>
                        </m:r>
                      </m:e>
                    </m:nary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</m:d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𝒅𝒙𝒅𝒚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233" y="3934020"/>
                <a:ext cx="7035580" cy="465192"/>
              </a:xfrm>
              <a:prstGeom prst="rect">
                <a:avLst/>
              </a:prstGeom>
              <a:blipFill rotWithShape="0">
                <a:blip r:embed="rId6"/>
                <a:stretch>
                  <a:fillRect l="-5893" t="-127273" b="-1922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3706590" y="4614053"/>
                <a:ext cx="4071436" cy="5347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𝒅𝒙𝒅𝒚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6590" y="4614053"/>
                <a:ext cx="4071436" cy="534762"/>
              </a:xfrm>
              <a:prstGeom prst="rect">
                <a:avLst/>
              </a:prstGeom>
              <a:blipFill rotWithShape="0">
                <a:blip r:embed="rId7"/>
                <a:stretch>
                  <a:fillRect t="-112500" b="-1545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489600" y="4917982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总之，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3836" y="401247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3333FF"/>
                </a:solidFill>
                <a:latin typeface="+mn-ea"/>
                <a:ea typeface="+mn-ea"/>
              </a:rPr>
              <a:t>1 </a:t>
            </a:r>
            <a:r>
              <a:rPr lang="zh-CN" altLang="en-US" sz="1600" dirty="0" smtClean="0">
                <a:solidFill>
                  <a:srgbClr val="3333FF"/>
                </a:solidFill>
                <a:latin typeface="+mn-ea"/>
                <a:ea typeface="+mn-ea"/>
              </a:rPr>
              <a:t>在同一个有向曲面</a:t>
            </a:r>
            <a:r>
              <a:rPr lang="en-US" altLang="zh-CN" sz="1600" i="1" dirty="0" smtClean="0">
                <a:solidFill>
                  <a:srgbClr val="3333FF"/>
                </a:solidFill>
                <a:latin typeface="+mn-lt"/>
                <a:ea typeface="+mn-ea"/>
              </a:rPr>
              <a:t>S</a:t>
            </a:r>
            <a:r>
              <a:rPr lang="zh-CN" altLang="en-US" sz="1600" dirty="0" smtClean="0">
                <a:solidFill>
                  <a:srgbClr val="3333FF"/>
                </a:solidFill>
                <a:latin typeface="+mn-ea"/>
                <a:ea typeface="+mn-ea"/>
              </a:rPr>
              <a:t>上</a:t>
            </a:r>
            <a:endParaRPr lang="zh-CN" altLang="en-US" sz="1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75512" y="472514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3333FF"/>
                </a:solidFill>
                <a:latin typeface="+mn-ea"/>
                <a:ea typeface="+mn-ea"/>
              </a:rPr>
              <a:t>2 </a:t>
            </a:r>
            <a:r>
              <a:rPr lang="zh-CN" altLang="en-US" sz="1600" dirty="0" smtClean="0">
                <a:solidFill>
                  <a:srgbClr val="3333FF"/>
                </a:solidFill>
                <a:latin typeface="+mn-ea"/>
                <a:ea typeface="+mn-ea"/>
              </a:rPr>
              <a:t>二重积分</a:t>
            </a:r>
            <a:r>
              <a:rPr lang="en-US" altLang="zh-CN" sz="1600" dirty="0" smtClean="0">
                <a:solidFill>
                  <a:srgbClr val="3333FF"/>
                </a:solidFill>
                <a:latin typeface="+mn-ea"/>
                <a:ea typeface="+mn-ea"/>
              </a:rPr>
              <a:t>,</a:t>
            </a:r>
            <a:r>
              <a:rPr lang="zh-CN" altLang="en-US" sz="1600" dirty="0" smtClean="0">
                <a:solidFill>
                  <a:srgbClr val="3333FF"/>
                </a:solidFill>
                <a:latin typeface="+mn-ea"/>
                <a:ea typeface="+mn-ea"/>
              </a:rPr>
              <a:t>下侧取负号</a:t>
            </a:r>
            <a:endParaRPr lang="zh-CN" altLang="en-US" sz="1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522419" y="5471727"/>
                <a:ext cx="7493270" cy="5347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𝑷𝒅𝒚𝒅𝒛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𝑸𝒅𝒛𝒅𝒙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𝑹𝒅𝒙𝒅𝒚</m:t>
                        </m:r>
                      </m:e>
                    </m:nary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𝒙𝒚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</m:d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𝒅𝒙𝒅𝒚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419" y="5471727"/>
                <a:ext cx="7493270" cy="534762"/>
              </a:xfrm>
              <a:prstGeom prst="rect">
                <a:avLst/>
              </a:prstGeom>
              <a:blipFill rotWithShape="0">
                <a:blip r:embed="rId8"/>
                <a:stretch>
                  <a:fillRect l="-5614" t="-113793" b="-157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533981" y="6021288"/>
            <a:ext cx="32944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其中符号取决于</a:t>
            </a:r>
            <a:r>
              <a:rPr lang="en-US" altLang="zh-CN" sz="2400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的侧</a:t>
            </a:r>
            <a:r>
              <a:rPr lang="en-US" altLang="zh-CN" sz="24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439363" y="5936032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3333FF"/>
                    </a:solidFill>
                    <a:latin typeface="+mn-ea"/>
                    <a:ea typeface="+mn-ea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  <m:r>
                      <a:rPr lang="en-US" altLang="zh-CN" sz="16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16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+mn-ea"/>
                      </a:rPr>
                      <m:t>𝑸</m:t>
                    </m:r>
                    <m:r>
                      <a:rPr lang="en-US" altLang="zh-CN" sz="16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16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sz="1600" dirty="0" smtClean="0">
                    <a:solidFill>
                      <a:srgbClr val="3333FF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1600" dirty="0" smtClean="0">
                    <a:solidFill>
                      <a:srgbClr val="3333FF"/>
                    </a:solidFill>
                    <a:latin typeface="+mn-ea"/>
                    <a:ea typeface="+mn-ea"/>
                  </a:rPr>
                  <a:t>可知符号</a:t>
                </a:r>
                <a:endParaRPr lang="zh-CN" altLang="en-US" sz="1600" dirty="0">
                  <a:solidFill>
                    <a:srgbClr val="3333FF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363" y="5936032"/>
                <a:ext cx="1368152" cy="584775"/>
              </a:xfrm>
              <a:prstGeom prst="rect">
                <a:avLst/>
              </a:prstGeom>
              <a:blipFill rotWithShape="0">
                <a:blip r:embed="rId9"/>
                <a:stretch>
                  <a:fillRect l="-2222" t="-416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39552" y="360488"/>
                <a:ext cx="7848872" cy="520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3333FF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dirty="0" smtClean="0">
                    <a:solidFill>
                      <a:srgbClr val="3333FF"/>
                    </a:solidFill>
                    <a:latin typeface="+mn-ea"/>
                    <a:ea typeface="+mn-ea"/>
                  </a:rPr>
                  <a:t>3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𝑰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𝑺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𝒅𝒚𝒅𝒛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𝒛𝒅𝒙𝒅𝒚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 其中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60488"/>
                <a:ext cx="7848872" cy="520399"/>
              </a:xfrm>
              <a:prstGeom prst="rect">
                <a:avLst/>
              </a:prstGeom>
              <a:blipFill rotWithShape="0">
                <a:blip r:embed="rId2"/>
                <a:stretch>
                  <a:fillRect l="-1243" t="-139535" b="-20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2081" y="980728"/>
                <a:ext cx="7848872" cy="47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={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𝒛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𝒛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𝒛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，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取上侧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1" y="980728"/>
                <a:ext cx="7848872" cy="470513"/>
              </a:xfrm>
              <a:prstGeom prst="rect">
                <a:avLst/>
              </a:prstGeom>
              <a:blipFill rotWithShape="0">
                <a:blip r:embed="rId3"/>
                <a:stretch>
                  <a:fillRect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5479" y="1670773"/>
                <a:ext cx="8056512" cy="520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3333FF"/>
                    </a:solidFill>
                    <a:latin typeface="+mn-ea"/>
                    <a:ea typeface="+mn-ea"/>
                  </a:rPr>
                  <a:t>解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+mn-ea"/>
                      </a:rPr>
                      <m:t>𝐒</m:t>
                    </m:r>
                  </m:oMath>
                </a14:m>
                <a:r>
                  <a:rPr lang="zh-CN" altLang="en-US" sz="2400" i="0" dirty="0" smtClean="0">
                    <a:latin typeface="+mj-lt"/>
                    <a:ea typeface="+mn-ea"/>
                  </a:rPr>
                  <a:t>的前侧和后侧的投影相反，可知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𝒛𝒅𝒚𝒅𝒛</m:t>
                        </m:r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sz="2400" i="1" dirty="0" smtClean="0">
                    <a:latin typeface="+mn-ea"/>
                    <a:ea typeface="+mn-ea"/>
                  </a:rPr>
                  <a:t>,</a:t>
                </a:r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79" y="1670773"/>
                <a:ext cx="8056512" cy="520399"/>
              </a:xfrm>
              <a:prstGeom prst="rect">
                <a:avLst/>
              </a:prstGeom>
              <a:blipFill rotWithShape="0">
                <a:blip r:embed="rId4"/>
                <a:stretch>
                  <a:fillRect l="-1135" t="-141176" b="-20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71600" y="2666529"/>
                <a:ext cx="6722095" cy="449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𝑰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𝑺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𝒅𝒚𝒅𝒛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𝒛𝒅𝒙𝒅𝒚</m:t>
                        </m:r>
                      </m:e>
                    </m:nary>
                  </m:oMath>
                </a14:m>
                <a:r>
                  <a:rPr lang="en-US" altLang="zh-CN" sz="2000" dirty="0" smtClean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𝒅𝒚𝒅𝒛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𝒛𝒅𝒙𝒅𝒚</m:t>
                        </m:r>
                      </m:e>
                    </m:nary>
                  </m:oMath>
                </a14:m>
                <a:r>
                  <a:rPr lang="en-US" altLang="zh-CN" sz="2000" dirty="0" smtClean="0">
                    <a:latin typeface="+mn-ea"/>
                    <a:ea typeface="+mn-ea"/>
                  </a:rPr>
                  <a:t> </a:t>
                </a:r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666529"/>
                <a:ext cx="6722095" cy="449097"/>
              </a:xfrm>
              <a:prstGeom prst="rect">
                <a:avLst/>
              </a:prstGeom>
              <a:blipFill rotWithShape="0">
                <a:blip r:embed="rId5"/>
                <a:stretch>
                  <a:fillRect l="-363" t="-139189" b="-197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6419" y="3284984"/>
                <a:ext cx="5401725" cy="79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𝑫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[−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⋅(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)+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𝒛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]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19" y="3284984"/>
                <a:ext cx="5401725" cy="7927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21995" y="4130779"/>
                <a:ext cx="6025498" cy="79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𝑫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[−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]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𝒅𝒙𝒅𝒚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95" y="4130779"/>
                <a:ext cx="6025498" cy="79271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59559" y="2204864"/>
                <a:ext cx="4456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再由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𝒛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得到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9" y="2204864"/>
                <a:ext cx="445611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052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1995" y="4941168"/>
                <a:ext cx="5400600" cy="80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𝝅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𝒅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+mn-ea"/>
                            </a:rPr>
                            <m:t>𝐜𝐨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𝐬</m:t>
                              </m:r>
                            </m:e>
                            <m:sup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𝜽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⋅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𝒓𝒅𝒓</m:t>
                          </m:r>
                        </m:e>
                      </m:nary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𝝅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95" y="4941168"/>
                <a:ext cx="5400600" cy="8097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9512" y="6066568"/>
                <a:ext cx="8712968" cy="58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3333FF"/>
                    </a:solidFill>
                    <a:latin typeface="+mn-ea"/>
                    <a:ea typeface="+mn-ea"/>
                  </a:rPr>
                  <a:t>注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若</a:t>
                </a:r>
                <a:r>
                  <a:rPr lang="en-US" altLang="zh-CN" sz="2400" i="1" dirty="0" smtClean="0">
                    <a:latin typeface="+mn-lt"/>
                    <a:ea typeface="+mn-ea"/>
                  </a:rPr>
                  <a:t>S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取下侧，则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𝒙𝒚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上的二重积分取负号，结果为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𝝅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066568"/>
                <a:ext cx="8712968" cy="581378"/>
              </a:xfrm>
              <a:prstGeom prst="rect">
                <a:avLst/>
              </a:prstGeom>
              <a:blipFill rotWithShape="0">
                <a:blip r:embed="rId10"/>
                <a:stretch>
                  <a:fillRect l="-1049" t="-625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593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00" name="Group 28"/>
          <p:cNvGrpSpPr>
            <a:grpSpLocks/>
          </p:cNvGrpSpPr>
          <p:nvPr/>
        </p:nvGrpSpPr>
        <p:grpSpPr bwMode="auto">
          <a:xfrm>
            <a:off x="703263" y="546101"/>
            <a:ext cx="7732712" cy="785813"/>
            <a:chOff x="443" y="344"/>
            <a:chExt cx="4871" cy="495"/>
          </a:xfrm>
        </p:grpSpPr>
        <p:sp>
          <p:nvSpPr>
            <p:cNvPr id="105481" name="Rectangle 9"/>
            <p:cNvSpPr>
              <a:spLocks noChangeArrowheads="1"/>
            </p:cNvSpPr>
            <p:nvPr/>
          </p:nvSpPr>
          <p:spPr bwMode="auto">
            <a:xfrm>
              <a:off x="443" y="344"/>
              <a:ext cx="959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 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5480" name="Object 8"/>
            <p:cNvGraphicFramePr>
              <a:graphicFrameLocks noChangeAspect="1"/>
            </p:cNvGraphicFramePr>
            <p:nvPr/>
          </p:nvGraphicFramePr>
          <p:xfrm>
            <a:off x="1402" y="377"/>
            <a:ext cx="391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13" name="Equation" r:id="rId3" imgW="6210300" imgH="736600" progId="Equation.DSMT4">
                    <p:embed/>
                  </p:oleObj>
                </mc:Choice>
                <mc:Fallback>
                  <p:oleObj name="Equation" r:id="rId3" imgW="6210300" imgH="7366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2" y="377"/>
                          <a:ext cx="3912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499" name="Group 27"/>
          <p:cNvGrpSpPr>
            <a:grpSpLocks/>
          </p:cNvGrpSpPr>
          <p:nvPr/>
        </p:nvGrpSpPr>
        <p:grpSpPr bwMode="auto">
          <a:xfrm>
            <a:off x="611188" y="1260475"/>
            <a:ext cx="7924800" cy="703263"/>
            <a:chOff x="385" y="794"/>
            <a:chExt cx="4992" cy="443"/>
          </a:xfrm>
        </p:grpSpPr>
        <p:graphicFrame>
          <p:nvGraphicFramePr>
            <p:cNvPr id="105485" name="Object 13"/>
            <p:cNvGraphicFramePr>
              <a:graphicFrameLocks noChangeAspect="1"/>
            </p:cNvGraphicFramePr>
            <p:nvPr/>
          </p:nvGraphicFramePr>
          <p:xfrm>
            <a:off x="902" y="968"/>
            <a:ext cx="1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14" name="Equation" r:id="rId5" imgW="279279" imgH="317362" progId="Equation.DSMT4">
                    <p:embed/>
                  </p:oleObj>
                </mc:Choice>
                <mc:Fallback>
                  <p:oleObj name="Equation" r:id="rId5" imgW="279279" imgH="317362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968"/>
                          <a:ext cx="1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4" name="Object 12"/>
            <p:cNvGraphicFramePr>
              <a:graphicFrameLocks noChangeAspect="1"/>
            </p:cNvGraphicFramePr>
            <p:nvPr/>
          </p:nvGraphicFramePr>
          <p:xfrm>
            <a:off x="1338" y="901"/>
            <a:ext cx="139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15" name="Equation" r:id="rId7" imgW="2222500" imgH="469900" progId="Equation.DSMT4">
                    <p:embed/>
                  </p:oleObj>
                </mc:Choice>
                <mc:Fallback>
                  <p:oleObj name="Equation" r:id="rId7" imgW="2222500" imgH="4699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901"/>
                          <a:ext cx="139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3" name="Object 11"/>
            <p:cNvGraphicFramePr>
              <a:graphicFrameLocks noChangeAspect="1"/>
            </p:cNvGraphicFramePr>
            <p:nvPr/>
          </p:nvGraphicFramePr>
          <p:xfrm>
            <a:off x="2779" y="938"/>
            <a:ext cx="45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16" name="Equation" r:id="rId9" imgW="710891" imgH="342751" progId="Equation.DSMT4">
                    <p:embed/>
                  </p:oleObj>
                </mc:Choice>
                <mc:Fallback>
                  <p:oleObj name="Equation" r:id="rId9" imgW="710891" imgH="342751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" y="938"/>
                          <a:ext cx="45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6" name="Rectangle 14"/>
            <p:cNvSpPr>
              <a:spLocks noChangeArrowheads="1"/>
            </p:cNvSpPr>
            <p:nvPr/>
          </p:nvSpPr>
          <p:spPr bwMode="auto">
            <a:xfrm>
              <a:off x="385" y="802"/>
              <a:ext cx="615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5487" name="Rectangle 15"/>
            <p:cNvSpPr>
              <a:spLocks noChangeArrowheads="1"/>
            </p:cNvSpPr>
            <p:nvPr/>
          </p:nvSpPr>
          <p:spPr bwMode="auto">
            <a:xfrm>
              <a:off x="1012" y="802"/>
              <a:ext cx="927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5489" name="Rectangle 17"/>
            <p:cNvSpPr>
              <a:spLocks noChangeArrowheads="1"/>
            </p:cNvSpPr>
            <p:nvPr/>
          </p:nvSpPr>
          <p:spPr bwMode="auto">
            <a:xfrm>
              <a:off x="3272" y="794"/>
              <a:ext cx="2105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的部分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并取上侧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 </a:t>
              </a:r>
              <a:r>
                <a:rPr lang="en-US" altLang="zh-CN" sz="1100"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5493" name="Object 21"/>
          <p:cNvGraphicFramePr>
            <a:graphicFrameLocks noChangeAspect="1"/>
          </p:cNvGraphicFramePr>
          <p:nvPr/>
        </p:nvGraphicFramePr>
        <p:xfrm>
          <a:off x="1597025" y="2492375"/>
          <a:ext cx="6051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7" name="Equation" r:id="rId11" imgW="6045200" imgH="533400" progId="Equation.DSMT4">
                  <p:embed/>
                </p:oleObj>
              </mc:Choice>
              <mc:Fallback>
                <p:oleObj name="Equation" r:id="rId11" imgW="6045200" imgH="5334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2492375"/>
                        <a:ext cx="60515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1554163" y="3284538"/>
          <a:ext cx="59975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8" name="Equation" r:id="rId13" imgW="5994400" imgH="800100" progId="Equation.DSMT4">
                  <p:embed/>
                </p:oleObj>
              </mc:Choice>
              <mc:Fallback>
                <p:oleObj name="Equation" r:id="rId13" imgW="5994400" imgH="8001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3284538"/>
                        <a:ext cx="59975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1" name="Object 19"/>
          <p:cNvGraphicFramePr>
            <a:graphicFrameLocks noChangeAspect="1"/>
          </p:cNvGraphicFramePr>
          <p:nvPr/>
        </p:nvGraphicFramePr>
        <p:xfrm>
          <a:off x="866775" y="4184650"/>
          <a:ext cx="75707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9" name="Equation" r:id="rId15" imgW="8077200" imgH="889000" progId="Equation.DSMT4">
                  <p:embed/>
                </p:oleObj>
              </mc:Choice>
              <mc:Fallback>
                <p:oleObj name="Equation" r:id="rId15" imgW="8077200" imgH="8890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4184650"/>
                        <a:ext cx="75707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0" name="Object 18"/>
          <p:cNvGraphicFramePr>
            <a:graphicFrameLocks noChangeAspect="1"/>
          </p:cNvGraphicFramePr>
          <p:nvPr/>
        </p:nvGraphicFramePr>
        <p:xfrm>
          <a:off x="1684338" y="5065713"/>
          <a:ext cx="5943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0" name="Equation" r:id="rId17" imgW="5943600" imgH="965200" progId="Equation.DSMT4">
                  <p:embed/>
                </p:oleObj>
              </mc:Choice>
              <mc:Fallback>
                <p:oleObj name="Equation" r:id="rId17" imgW="5943600" imgH="9652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5065713"/>
                        <a:ext cx="5943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592138" y="1989138"/>
            <a:ext cx="630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60" name="Group 12"/>
          <p:cNvGrpSpPr>
            <a:grpSpLocks/>
          </p:cNvGrpSpPr>
          <p:nvPr/>
        </p:nvGrpSpPr>
        <p:grpSpPr bwMode="auto">
          <a:xfrm>
            <a:off x="561975" y="549275"/>
            <a:ext cx="8177213" cy="981075"/>
            <a:chOff x="354" y="493"/>
            <a:chExt cx="5151" cy="618"/>
          </a:xfrm>
        </p:grpSpPr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354" y="493"/>
              <a:ext cx="5151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/>
                <a:t>上面第二步计算后得到                     是利用了积分区 </a:t>
              </a:r>
            </a:p>
          </p:txBody>
        </p:sp>
        <p:graphicFrame>
          <p:nvGraphicFramePr>
            <p:cNvPr id="104459" name="Object 11"/>
            <p:cNvGraphicFramePr>
              <a:graphicFrameLocks noChangeAspect="1"/>
            </p:cNvGraphicFramePr>
            <p:nvPr/>
          </p:nvGraphicFramePr>
          <p:xfrm>
            <a:off x="2680" y="551"/>
            <a:ext cx="108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89" name="Equation" r:id="rId3" imgW="1714500" imgH="889000" progId="Equation.DSMT4">
                    <p:embed/>
                  </p:oleObj>
                </mc:Choice>
                <mc:Fallback>
                  <p:oleObj name="Equation" r:id="rId3" imgW="1714500" imgH="8890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0" y="551"/>
                          <a:ext cx="1080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581025" y="1557338"/>
            <a:ext cx="8158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域的对称性和被积函数的奇偶性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除了这一项外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其 </a:t>
            </a:r>
            <a:endParaRPr lang="zh-CN" altLang="en-US"/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581025" y="2333625"/>
            <a:ext cx="471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他各积分项全都等于零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02" name="Group 74"/>
          <p:cNvGrpSpPr>
            <a:grpSpLocks/>
          </p:cNvGrpSpPr>
          <p:nvPr/>
        </p:nvGrpSpPr>
        <p:grpSpPr bwMode="auto">
          <a:xfrm>
            <a:off x="683568" y="1788899"/>
            <a:ext cx="7416800" cy="2209800"/>
            <a:chOff x="579" y="2399"/>
            <a:chExt cx="4672" cy="1392"/>
          </a:xfrm>
        </p:grpSpPr>
        <p:sp>
          <p:nvSpPr>
            <p:cNvPr id="73798" name="Rectangle 70"/>
            <p:cNvSpPr>
              <a:spLocks noChangeArrowheads="1"/>
            </p:cNvSpPr>
            <p:nvPr/>
          </p:nvSpPr>
          <p:spPr bwMode="auto">
            <a:xfrm>
              <a:off x="579" y="2399"/>
              <a:ext cx="4672" cy="13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3795" name="Group 67"/>
            <p:cNvGrpSpPr>
              <a:grpSpLocks/>
            </p:cNvGrpSpPr>
            <p:nvPr/>
          </p:nvGrpSpPr>
          <p:grpSpPr bwMode="auto">
            <a:xfrm>
              <a:off x="710" y="2523"/>
              <a:ext cx="4347" cy="1256"/>
              <a:chOff x="574" y="2537"/>
              <a:chExt cx="4347" cy="1256"/>
            </a:xfrm>
          </p:grpSpPr>
          <p:graphicFrame>
            <p:nvGraphicFramePr>
              <p:cNvPr id="73755" name="Object 27"/>
              <p:cNvGraphicFramePr>
                <a:graphicFrameLocks noChangeAspect="1"/>
              </p:cNvGraphicFramePr>
              <p:nvPr/>
            </p:nvGraphicFramePr>
            <p:xfrm>
              <a:off x="2463" y="3541"/>
              <a:ext cx="735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168" name="Equation" r:id="rId3" imgW="926698" imgH="317362" progId="Equation.DSMT4">
                      <p:embed/>
                    </p:oleObj>
                  </mc:Choice>
                  <mc:Fallback>
                    <p:oleObj name="Equation" r:id="rId3" imgW="926698" imgH="317362" progId="Equation.DSMT4">
                      <p:embed/>
                      <p:pic>
                        <p:nvPicPr>
                          <p:cNvPr id="0" name="Picture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3" y="3541"/>
                            <a:ext cx="735" cy="2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3793" name="Group 65"/>
              <p:cNvGrpSpPr>
                <a:grpSpLocks/>
              </p:cNvGrpSpPr>
              <p:nvPr/>
            </p:nvGrpSpPr>
            <p:grpSpPr bwMode="auto">
              <a:xfrm>
                <a:off x="574" y="2537"/>
                <a:ext cx="1842" cy="1075"/>
                <a:chOff x="574" y="2537"/>
                <a:chExt cx="1842" cy="1075"/>
              </a:xfrm>
            </p:grpSpPr>
            <p:graphicFrame>
              <p:nvGraphicFramePr>
                <p:cNvPr id="73757" name="Object 29"/>
                <p:cNvGraphicFramePr>
                  <a:graphicFrameLocks noChangeAspect="1"/>
                </p:cNvGraphicFramePr>
                <p:nvPr/>
              </p:nvGraphicFramePr>
              <p:xfrm>
                <a:off x="1213" y="3208"/>
                <a:ext cx="101" cy="1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169" name="Equation" r:id="rId5" imgW="177492" imgH="177492" progId="Equation.DSMT4">
                        <p:embed/>
                      </p:oleObj>
                    </mc:Choice>
                    <mc:Fallback>
                      <p:oleObj name="Equation" r:id="rId5" imgW="177492" imgH="177492" progId="Equation.DSMT4">
                        <p:embed/>
                        <p:pic>
                          <p:nvPicPr>
                            <p:cNvPr id="0" name="Picture 10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13" y="3208"/>
                              <a:ext cx="101" cy="11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3758" name="Freeform 30"/>
                <p:cNvSpPr>
                  <a:spLocks/>
                </p:cNvSpPr>
                <p:nvPr/>
              </p:nvSpPr>
              <p:spPr bwMode="auto">
                <a:xfrm>
                  <a:off x="574" y="2537"/>
                  <a:ext cx="1842" cy="342"/>
                </a:xfrm>
                <a:custGeom>
                  <a:avLst/>
                  <a:gdLst>
                    <a:gd name="T0" fmla="*/ 30 w 4605"/>
                    <a:gd name="T1" fmla="*/ 497 h 855"/>
                    <a:gd name="T2" fmla="*/ 490 w 4605"/>
                    <a:gd name="T3" fmla="*/ 247 h 855"/>
                    <a:gd name="T4" fmla="*/ 1120 w 4605"/>
                    <a:gd name="T5" fmla="*/ 97 h 855"/>
                    <a:gd name="T6" fmla="*/ 1680 w 4605"/>
                    <a:gd name="T7" fmla="*/ 37 h 855"/>
                    <a:gd name="T8" fmla="*/ 2950 w 4605"/>
                    <a:gd name="T9" fmla="*/ 57 h 855"/>
                    <a:gd name="T10" fmla="*/ 3700 w 4605"/>
                    <a:gd name="T11" fmla="*/ 177 h 855"/>
                    <a:gd name="T12" fmla="*/ 4421 w 4605"/>
                    <a:gd name="T13" fmla="*/ 359 h 855"/>
                    <a:gd name="T14" fmla="*/ 4593 w 4605"/>
                    <a:gd name="T15" fmla="*/ 545 h 855"/>
                    <a:gd name="T16" fmla="*/ 4320 w 4605"/>
                    <a:gd name="T17" fmla="*/ 797 h 855"/>
                    <a:gd name="T18" fmla="*/ 3660 w 4605"/>
                    <a:gd name="T19" fmla="*/ 637 h 855"/>
                    <a:gd name="T20" fmla="*/ 2980 w 4605"/>
                    <a:gd name="T21" fmla="*/ 537 h 855"/>
                    <a:gd name="T22" fmla="*/ 2210 w 4605"/>
                    <a:gd name="T23" fmla="*/ 467 h 855"/>
                    <a:gd name="T24" fmla="*/ 1170 w 4605"/>
                    <a:gd name="T25" fmla="*/ 545 h 855"/>
                    <a:gd name="T26" fmla="*/ 309 w 4605"/>
                    <a:gd name="T27" fmla="*/ 855 h 855"/>
                    <a:gd name="T28" fmla="*/ 30 w 4605"/>
                    <a:gd name="T29" fmla="*/ 497 h 8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05" h="855">
                      <a:moveTo>
                        <a:pt x="30" y="497"/>
                      </a:moveTo>
                      <a:cubicBezTo>
                        <a:pt x="60" y="397"/>
                        <a:pt x="189" y="335"/>
                        <a:pt x="490" y="247"/>
                      </a:cubicBezTo>
                      <a:cubicBezTo>
                        <a:pt x="672" y="184"/>
                        <a:pt x="922" y="132"/>
                        <a:pt x="1120" y="97"/>
                      </a:cubicBezTo>
                      <a:cubicBezTo>
                        <a:pt x="1318" y="62"/>
                        <a:pt x="1375" y="44"/>
                        <a:pt x="1680" y="37"/>
                      </a:cubicBezTo>
                      <a:cubicBezTo>
                        <a:pt x="1860" y="17"/>
                        <a:pt x="2517" y="0"/>
                        <a:pt x="2950" y="57"/>
                      </a:cubicBezTo>
                      <a:cubicBezTo>
                        <a:pt x="3287" y="84"/>
                        <a:pt x="3455" y="127"/>
                        <a:pt x="3700" y="177"/>
                      </a:cubicBezTo>
                      <a:cubicBezTo>
                        <a:pt x="3945" y="227"/>
                        <a:pt x="4272" y="298"/>
                        <a:pt x="4421" y="359"/>
                      </a:cubicBezTo>
                      <a:cubicBezTo>
                        <a:pt x="4540" y="387"/>
                        <a:pt x="4605" y="472"/>
                        <a:pt x="4593" y="545"/>
                      </a:cubicBezTo>
                      <a:cubicBezTo>
                        <a:pt x="4576" y="618"/>
                        <a:pt x="4400" y="717"/>
                        <a:pt x="4320" y="797"/>
                      </a:cubicBezTo>
                      <a:cubicBezTo>
                        <a:pt x="4120" y="757"/>
                        <a:pt x="3997" y="679"/>
                        <a:pt x="3660" y="637"/>
                      </a:cubicBezTo>
                      <a:cubicBezTo>
                        <a:pt x="3435" y="596"/>
                        <a:pt x="3195" y="560"/>
                        <a:pt x="2980" y="537"/>
                      </a:cubicBezTo>
                      <a:cubicBezTo>
                        <a:pt x="2738" y="509"/>
                        <a:pt x="2512" y="466"/>
                        <a:pt x="2210" y="467"/>
                      </a:cubicBezTo>
                      <a:cubicBezTo>
                        <a:pt x="1794" y="446"/>
                        <a:pt x="1506" y="493"/>
                        <a:pt x="1170" y="545"/>
                      </a:cubicBezTo>
                      <a:cubicBezTo>
                        <a:pt x="834" y="597"/>
                        <a:pt x="520" y="737"/>
                        <a:pt x="309" y="855"/>
                      </a:cubicBezTo>
                      <a:cubicBezTo>
                        <a:pt x="170" y="747"/>
                        <a:pt x="0" y="597"/>
                        <a:pt x="30" y="497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C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158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59" name="Freeform 31"/>
                <p:cNvSpPr>
                  <a:spLocks/>
                </p:cNvSpPr>
                <p:nvPr/>
              </p:nvSpPr>
              <p:spPr bwMode="auto">
                <a:xfrm>
                  <a:off x="1680" y="2743"/>
                  <a:ext cx="731" cy="453"/>
                </a:xfrm>
                <a:custGeom>
                  <a:avLst/>
                  <a:gdLst>
                    <a:gd name="T0" fmla="*/ 1827 w 1827"/>
                    <a:gd name="T1" fmla="*/ 0 h 1132"/>
                    <a:gd name="T2" fmla="*/ 1827 w 1827"/>
                    <a:gd name="T3" fmla="*/ 589 h 1132"/>
                    <a:gd name="T4" fmla="*/ 1449 w 1827"/>
                    <a:gd name="T5" fmla="*/ 868 h 1132"/>
                    <a:gd name="T6" fmla="*/ 744 w 1827"/>
                    <a:gd name="T7" fmla="*/ 1062 h 1132"/>
                    <a:gd name="T8" fmla="*/ 4 w 1827"/>
                    <a:gd name="T9" fmla="*/ 1132 h 1132"/>
                    <a:gd name="T10" fmla="*/ 0 w 1827"/>
                    <a:gd name="T11" fmla="*/ 589 h 1132"/>
                    <a:gd name="T12" fmla="*/ 864 w 1827"/>
                    <a:gd name="T13" fmla="*/ 472 h 1132"/>
                    <a:gd name="T14" fmla="*/ 1470 w 1827"/>
                    <a:gd name="T15" fmla="*/ 310 h 1132"/>
                    <a:gd name="T16" fmla="*/ 1827 w 1827"/>
                    <a:gd name="T17" fmla="*/ 0 h 1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27" h="1132">
                      <a:moveTo>
                        <a:pt x="1827" y="0"/>
                      </a:moveTo>
                      <a:cubicBezTo>
                        <a:pt x="1827" y="0"/>
                        <a:pt x="1827" y="294"/>
                        <a:pt x="1827" y="589"/>
                      </a:cubicBezTo>
                      <a:cubicBezTo>
                        <a:pt x="1764" y="752"/>
                        <a:pt x="1629" y="789"/>
                        <a:pt x="1449" y="868"/>
                      </a:cubicBezTo>
                      <a:cubicBezTo>
                        <a:pt x="1225" y="956"/>
                        <a:pt x="985" y="1018"/>
                        <a:pt x="744" y="1062"/>
                      </a:cubicBezTo>
                      <a:cubicBezTo>
                        <a:pt x="503" y="1103"/>
                        <a:pt x="274" y="1112"/>
                        <a:pt x="4" y="1132"/>
                      </a:cubicBezTo>
                      <a:cubicBezTo>
                        <a:pt x="4" y="868"/>
                        <a:pt x="0" y="589"/>
                        <a:pt x="0" y="589"/>
                      </a:cubicBezTo>
                      <a:cubicBezTo>
                        <a:pt x="234" y="572"/>
                        <a:pt x="619" y="518"/>
                        <a:pt x="864" y="472"/>
                      </a:cubicBezTo>
                      <a:cubicBezTo>
                        <a:pt x="1109" y="426"/>
                        <a:pt x="1310" y="389"/>
                        <a:pt x="1470" y="310"/>
                      </a:cubicBezTo>
                      <a:cubicBezTo>
                        <a:pt x="1630" y="231"/>
                        <a:pt x="1764" y="122"/>
                        <a:pt x="182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FFFFFF">
                        <a:alpha val="63000"/>
                      </a:srgbClr>
                    </a:gs>
                  </a:gsLst>
                  <a:lin ang="2700000" scaled="1"/>
                </a:gradFill>
                <a:ln w="158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60" name="Freeform 32"/>
                <p:cNvSpPr>
                  <a:spLocks/>
                </p:cNvSpPr>
                <p:nvPr/>
              </p:nvSpPr>
              <p:spPr bwMode="auto">
                <a:xfrm>
                  <a:off x="586" y="2743"/>
                  <a:ext cx="728" cy="465"/>
                </a:xfrm>
                <a:custGeom>
                  <a:avLst/>
                  <a:gdLst>
                    <a:gd name="T0" fmla="*/ 1820 w 1820"/>
                    <a:gd name="T1" fmla="*/ 682 h 1162"/>
                    <a:gd name="T2" fmla="*/ 1805 w 1820"/>
                    <a:gd name="T3" fmla="*/ 1162 h 1162"/>
                    <a:gd name="T4" fmla="*/ 1155 w 1820"/>
                    <a:gd name="T5" fmla="*/ 1116 h 1162"/>
                    <a:gd name="T6" fmla="*/ 378 w 1820"/>
                    <a:gd name="T7" fmla="*/ 868 h 1162"/>
                    <a:gd name="T8" fmla="*/ 0 w 1820"/>
                    <a:gd name="T9" fmla="*/ 589 h 1162"/>
                    <a:gd name="T10" fmla="*/ 0 w 1820"/>
                    <a:gd name="T11" fmla="*/ 0 h 1162"/>
                    <a:gd name="T12" fmla="*/ 365 w 1820"/>
                    <a:gd name="T13" fmla="*/ 388 h 1162"/>
                    <a:gd name="T14" fmla="*/ 1190 w 1820"/>
                    <a:gd name="T15" fmla="*/ 622 h 1162"/>
                    <a:gd name="T16" fmla="*/ 1820 w 1820"/>
                    <a:gd name="T17" fmla="*/ 682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20" h="1162">
                      <a:moveTo>
                        <a:pt x="1820" y="682"/>
                      </a:moveTo>
                      <a:cubicBezTo>
                        <a:pt x="1809" y="865"/>
                        <a:pt x="1805" y="898"/>
                        <a:pt x="1805" y="1162"/>
                      </a:cubicBezTo>
                      <a:cubicBezTo>
                        <a:pt x="1684" y="1158"/>
                        <a:pt x="1393" y="1157"/>
                        <a:pt x="1155" y="1116"/>
                      </a:cubicBezTo>
                      <a:cubicBezTo>
                        <a:pt x="917" y="1067"/>
                        <a:pt x="570" y="956"/>
                        <a:pt x="378" y="868"/>
                      </a:cubicBezTo>
                      <a:cubicBezTo>
                        <a:pt x="186" y="780"/>
                        <a:pt x="63" y="734"/>
                        <a:pt x="0" y="589"/>
                      </a:cubicBezTo>
                      <a:cubicBezTo>
                        <a:pt x="0" y="589"/>
                        <a:pt x="0" y="294"/>
                        <a:pt x="0" y="0"/>
                      </a:cubicBezTo>
                      <a:cubicBezTo>
                        <a:pt x="20" y="132"/>
                        <a:pt x="186" y="305"/>
                        <a:pt x="365" y="388"/>
                      </a:cubicBezTo>
                      <a:cubicBezTo>
                        <a:pt x="544" y="471"/>
                        <a:pt x="938" y="597"/>
                        <a:pt x="1190" y="622"/>
                      </a:cubicBezTo>
                      <a:cubicBezTo>
                        <a:pt x="1442" y="647"/>
                        <a:pt x="1820" y="682"/>
                        <a:pt x="1820" y="682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158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3761" name="Object 33"/>
                <p:cNvGraphicFramePr>
                  <a:graphicFrameLocks noChangeAspect="1"/>
                </p:cNvGraphicFramePr>
                <p:nvPr/>
              </p:nvGraphicFramePr>
              <p:xfrm>
                <a:off x="1256" y="2879"/>
                <a:ext cx="101" cy="1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170" name="Equation" r:id="rId7" imgW="177492" imgH="177492" progId="Equation.DSMT4">
                        <p:embed/>
                      </p:oleObj>
                    </mc:Choice>
                    <mc:Fallback>
                      <p:oleObj name="Equation" r:id="rId7" imgW="177492" imgH="177492" progId="Equation.DSMT4">
                        <p:embed/>
                        <p:pic>
                          <p:nvPicPr>
                            <p:cNvPr id="0" name="Picture 10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56" y="2879"/>
                              <a:ext cx="101" cy="11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762" name="Object 34"/>
                <p:cNvGraphicFramePr>
                  <a:graphicFrameLocks noChangeAspect="1"/>
                </p:cNvGraphicFramePr>
                <p:nvPr/>
              </p:nvGraphicFramePr>
              <p:xfrm>
                <a:off x="1629" y="2870"/>
                <a:ext cx="101" cy="1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171" name="Equation" r:id="rId9" imgW="177646" imgH="190335" progId="Equation.DSMT4">
                        <p:embed/>
                      </p:oleObj>
                    </mc:Choice>
                    <mc:Fallback>
                      <p:oleObj name="Equation" r:id="rId9" imgW="177646" imgH="190335" progId="Equation.DSMT4">
                        <p:embed/>
                        <p:pic>
                          <p:nvPicPr>
                            <p:cNvPr id="0" name="Picture 10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29" y="2870"/>
                              <a:ext cx="101" cy="1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763" name="Object 35"/>
                <p:cNvGraphicFramePr>
                  <a:graphicFrameLocks noChangeAspect="1"/>
                </p:cNvGraphicFramePr>
                <p:nvPr/>
              </p:nvGraphicFramePr>
              <p:xfrm>
                <a:off x="1622" y="3196"/>
                <a:ext cx="108" cy="1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172" name="Equation" r:id="rId11" imgW="190335" imgH="177646" progId="Equation.DSMT4">
                        <p:embed/>
                      </p:oleObj>
                    </mc:Choice>
                    <mc:Fallback>
                      <p:oleObj name="Equation" r:id="rId11" imgW="190335" imgH="177646" progId="Equation.DSMT4">
                        <p:embed/>
                        <p:pic>
                          <p:nvPicPr>
                            <p:cNvPr id="0" name="Picture 1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22" y="3196"/>
                              <a:ext cx="108" cy="11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3764" name="Line 36"/>
                <p:cNvSpPr>
                  <a:spLocks noChangeShapeType="1"/>
                </p:cNvSpPr>
                <p:nvPr/>
              </p:nvSpPr>
              <p:spPr bwMode="auto">
                <a:xfrm>
                  <a:off x="1311" y="3053"/>
                  <a:ext cx="114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65" name="Line 37"/>
                <p:cNvSpPr>
                  <a:spLocks noChangeShapeType="1"/>
                </p:cNvSpPr>
                <p:nvPr/>
              </p:nvSpPr>
              <p:spPr bwMode="auto">
                <a:xfrm>
                  <a:off x="1319" y="3189"/>
                  <a:ext cx="11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3766" name="Group 38"/>
                <p:cNvGrpSpPr>
                  <a:grpSpLocks/>
                </p:cNvGrpSpPr>
                <p:nvPr/>
              </p:nvGrpSpPr>
              <p:grpSpPr bwMode="auto">
                <a:xfrm>
                  <a:off x="1531" y="2941"/>
                  <a:ext cx="116" cy="273"/>
                  <a:chOff x="6240" y="3849"/>
                  <a:chExt cx="352" cy="681"/>
                </a:xfrm>
              </p:grpSpPr>
              <p:sp>
                <p:nvSpPr>
                  <p:cNvPr id="73767" name="Arc 39"/>
                  <p:cNvSpPr>
                    <a:spLocks/>
                  </p:cNvSpPr>
                  <p:nvPr/>
                </p:nvSpPr>
                <p:spPr bwMode="auto">
                  <a:xfrm flipV="1">
                    <a:off x="6240" y="3849"/>
                    <a:ext cx="350" cy="681"/>
                  </a:xfrm>
                  <a:custGeom>
                    <a:avLst/>
                    <a:gdLst>
                      <a:gd name="G0" fmla="+- 18457 0 0"/>
                      <a:gd name="G1" fmla="+- 21600 0 0"/>
                      <a:gd name="G2" fmla="+- 21600 0 0"/>
                      <a:gd name="T0" fmla="*/ 340 w 40057"/>
                      <a:gd name="T1" fmla="*/ 9838 h 43200"/>
                      <a:gd name="T2" fmla="*/ 0 w 40057"/>
                      <a:gd name="T3" fmla="*/ 32820 h 43200"/>
                      <a:gd name="T4" fmla="*/ 18457 w 40057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057" h="43200" fill="none" extrusionOk="0">
                        <a:moveTo>
                          <a:pt x="340" y="9838"/>
                        </a:moveTo>
                        <a:cubicBezTo>
                          <a:pt x="4323" y="3702"/>
                          <a:pt x="11141" y="0"/>
                          <a:pt x="18457" y="0"/>
                        </a:cubicBezTo>
                        <a:cubicBezTo>
                          <a:pt x="30386" y="0"/>
                          <a:pt x="40057" y="9670"/>
                          <a:pt x="40057" y="21600"/>
                        </a:cubicBezTo>
                        <a:cubicBezTo>
                          <a:pt x="40057" y="33529"/>
                          <a:pt x="30386" y="43200"/>
                          <a:pt x="18457" y="43200"/>
                        </a:cubicBezTo>
                        <a:cubicBezTo>
                          <a:pt x="10914" y="43200"/>
                          <a:pt x="3917" y="39265"/>
                          <a:pt x="-1" y="32820"/>
                        </a:cubicBezTo>
                      </a:path>
                      <a:path w="40057" h="43200" stroke="0" extrusionOk="0">
                        <a:moveTo>
                          <a:pt x="340" y="9838"/>
                        </a:moveTo>
                        <a:cubicBezTo>
                          <a:pt x="4323" y="3702"/>
                          <a:pt x="11141" y="0"/>
                          <a:pt x="18457" y="0"/>
                        </a:cubicBezTo>
                        <a:cubicBezTo>
                          <a:pt x="30386" y="0"/>
                          <a:pt x="40057" y="9670"/>
                          <a:pt x="40057" y="21600"/>
                        </a:cubicBezTo>
                        <a:cubicBezTo>
                          <a:pt x="40057" y="33529"/>
                          <a:pt x="30386" y="43200"/>
                          <a:pt x="18457" y="43200"/>
                        </a:cubicBezTo>
                        <a:cubicBezTo>
                          <a:pt x="10914" y="43200"/>
                          <a:pt x="3917" y="39265"/>
                          <a:pt x="-1" y="32820"/>
                        </a:cubicBezTo>
                        <a:lnTo>
                          <a:pt x="18457" y="2160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68" name="Arc 40"/>
                  <p:cNvSpPr>
                    <a:spLocks/>
                  </p:cNvSpPr>
                  <p:nvPr/>
                </p:nvSpPr>
                <p:spPr bwMode="auto">
                  <a:xfrm flipV="1">
                    <a:off x="6245" y="4140"/>
                    <a:ext cx="347" cy="390"/>
                  </a:xfrm>
                  <a:custGeom>
                    <a:avLst/>
                    <a:gdLst>
                      <a:gd name="G0" fmla="+- 18117 0 0"/>
                      <a:gd name="G1" fmla="+- 21600 0 0"/>
                      <a:gd name="G2" fmla="+- 21600 0 0"/>
                      <a:gd name="T0" fmla="*/ 0 w 39717"/>
                      <a:gd name="T1" fmla="*/ 9838 h 24739"/>
                      <a:gd name="T2" fmla="*/ 39488 w 39717"/>
                      <a:gd name="T3" fmla="*/ 24739 h 24739"/>
                      <a:gd name="T4" fmla="*/ 18117 w 39717"/>
                      <a:gd name="T5" fmla="*/ 21600 h 247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17" h="24739" fill="none" extrusionOk="0">
                        <a:moveTo>
                          <a:pt x="0" y="9838"/>
                        </a:moveTo>
                        <a:cubicBezTo>
                          <a:pt x="3983" y="3702"/>
                          <a:pt x="10801" y="0"/>
                          <a:pt x="18117" y="0"/>
                        </a:cubicBezTo>
                        <a:cubicBezTo>
                          <a:pt x="30046" y="0"/>
                          <a:pt x="39717" y="9670"/>
                          <a:pt x="39717" y="21600"/>
                        </a:cubicBezTo>
                        <a:cubicBezTo>
                          <a:pt x="39717" y="22650"/>
                          <a:pt x="39640" y="23699"/>
                          <a:pt x="39487" y="24738"/>
                        </a:cubicBezTo>
                      </a:path>
                      <a:path w="39717" h="24739" stroke="0" extrusionOk="0">
                        <a:moveTo>
                          <a:pt x="0" y="9838"/>
                        </a:moveTo>
                        <a:cubicBezTo>
                          <a:pt x="3983" y="3702"/>
                          <a:pt x="10801" y="0"/>
                          <a:pt x="18117" y="0"/>
                        </a:cubicBezTo>
                        <a:cubicBezTo>
                          <a:pt x="30046" y="0"/>
                          <a:pt x="39717" y="9670"/>
                          <a:pt x="39717" y="21600"/>
                        </a:cubicBezTo>
                        <a:cubicBezTo>
                          <a:pt x="39717" y="22650"/>
                          <a:pt x="39640" y="23699"/>
                          <a:pt x="39487" y="24738"/>
                        </a:cubicBezTo>
                        <a:lnTo>
                          <a:pt x="18117" y="2160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73769" name="Object 41"/>
                <p:cNvGraphicFramePr>
                  <a:graphicFrameLocks noChangeAspect="1"/>
                </p:cNvGraphicFramePr>
                <p:nvPr/>
              </p:nvGraphicFramePr>
              <p:xfrm>
                <a:off x="1333" y="3357"/>
                <a:ext cx="248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173" name="Equation" r:id="rId13" imgW="253890" imgH="228501" progId="Equation.DSMT4">
                        <p:embed/>
                      </p:oleObj>
                    </mc:Choice>
                    <mc:Fallback>
                      <p:oleObj name="Equation" r:id="rId13" imgW="253890" imgH="228501" progId="Equation.DSMT4">
                        <p:embed/>
                        <p:pic>
                          <p:nvPicPr>
                            <p:cNvPr id="0" name="Picture 1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33" y="3357"/>
                              <a:ext cx="248" cy="25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3794" name="Group 66"/>
              <p:cNvGrpSpPr>
                <a:grpSpLocks/>
              </p:cNvGrpSpPr>
              <p:nvPr/>
            </p:nvGrpSpPr>
            <p:grpSpPr bwMode="auto">
              <a:xfrm>
                <a:off x="2883" y="2537"/>
                <a:ext cx="2038" cy="1035"/>
                <a:chOff x="2964" y="2537"/>
                <a:chExt cx="2038" cy="1035"/>
              </a:xfrm>
            </p:grpSpPr>
            <p:sp>
              <p:nvSpPr>
                <p:cNvPr id="7377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626" y="2569"/>
                  <a:ext cx="105" cy="6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3772" name="Object 44"/>
                <p:cNvGraphicFramePr>
                  <a:graphicFrameLocks noChangeAspect="1"/>
                </p:cNvGraphicFramePr>
                <p:nvPr/>
              </p:nvGraphicFramePr>
              <p:xfrm>
                <a:off x="3544" y="3227"/>
                <a:ext cx="181" cy="1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174" name="Equation" r:id="rId15" imgW="317225" imgH="190335" progId="Equation.DSMT4">
                        <p:embed/>
                      </p:oleObj>
                    </mc:Choice>
                    <mc:Fallback>
                      <p:oleObj name="Equation" r:id="rId15" imgW="317225" imgH="190335" progId="Equation.DSMT4">
                        <p:embed/>
                        <p:pic>
                          <p:nvPicPr>
                            <p:cNvPr id="0" name="Picture 1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44" y="3227"/>
                              <a:ext cx="181" cy="1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3773" name="Freeform 45"/>
                <p:cNvSpPr>
                  <a:spLocks/>
                </p:cNvSpPr>
                <p:nvPr/>
              </p:nvSpPr>
              <p:spPr bwMode="auto">
                <a:xfrm>
                  <a:off x="3047" y="2537"/>
                  <a:ext cx="1842" cy="342"/>
                </a:xfrm>
                <a:custGeom>
                  <a:avLst/>
                  <a:gdLst>
                    <a:gd name="T0" fmla="*/ 30 w 4605"/>
                    <a:gd name="T1" fmla="*/ 497 h 855"/>
                    <a:gd name="T2" fmla="*/ 490 w 4605"/>
                    <a:gd name="T3" fmla="*/ 247 h 855"/>
                    <a:gd name="T4" fmla="*/ 1120 w 4605"/>
                    <a:gd name="T5" fmla="*/ 97 h 855"/>
                    <a:gd name="T6" fmla="*/ 1680 w 4605"/>
                    <a:gd name="T7" fmla="*/ 37 h 855"/>
                    <a:gd name="T8" fmla="*/ 2950 w 4605"/>
                    <a:gd name="T9" fmla="*/ 57 h 855"/>
                    <a:gd name="T10" fmla="*/ 3700 w 4605"/>
                    <a:gd name="T11" fmla="*/ 177 h 855"/>
                    <a:gd name="T12" fmla="*/ 4421 w 4605"/>
                    <a:gd name="T13" fmla="*/ 359 h 855"/>
                    <a:gd name="T14" fmla="*/ 4593 w 4605"/>
                    <a:gd name="T15" fmla="*/ 545 h 855"/>
                    <a:gd name="T16" fmla="*/ 4320 w 4605"/>
                    <a:gd name="T17" fmla="*/ 797 h 855"/>
                    <a:gd name="T18" fmla="*/ 3660 w 4605"/>
                    <a:gd name="T19" fmla="*/ 637 h 855"/>
                    <a:gd name="T20" fmla="*/ 2980 w 4605"/>
                    <a:gd name="T21" fmla="*/ 537 h 855"/>
                    <a:gd name="T22" fmla="*/ 2210 w 4605"/>
                    <a:gd name="T23" fmla="*/ 467 h 855"/>
                    <a:gd name="T24" fmla="*/ 1170 w 4605"/>
                    <a:gd name="T25" fmla="*/ 545 h 855"/>
                    <a:gd name="T26" fmla="*/ 309 w 4605"/>
                    <a:gd name="T27" fmla="*/ 855 h 855"/>
                    <a:gd name="T28" fmla="*/ 30 w 4605"/>
                    <a:gd name="T29" fmla="*/ 497 h 8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05" h="855">
                      <a:moveTo>
                        <a:pt x="30" y="497"/>
                      </a:moveTo>
                      <a:cubicBezTo>
                        <a:pt x="60" y="397"/>
                        <a:pt x="189" y="335"/>
                        <a:pt x="490" y="247"/>
                      </a:cubicBezTo>
                      <a:cubicBezTo>
                        <a:pt x="672" y="184"/>
                        <a:pt x="922" y="132"/>
                        <a:pt x="1120" y="97"/>
                      </a:cubicBezTo>
                      <a:cubicBezTo>
                        <a:pt x="1318" y="62"/>
                        <a:pt x="1375" y="44"/>
                        <a:pt x="1680" y="37"/>
                      </a:cubicBezTo>
                      <a:cubicBezTo>
                        <a:pt x="1860" y="17"/>
                        <a:pt x="2517" y="0"/>
                        <a:pt x="2950" y="57"/>
                      </a:cubicBezTo>
                      <a:cubicBezTo>
                        <a:pt x="3287" y="84"/>
                        <a:pt x="3455" y="127"/>
                        <a:pt x="3700" y="177"/>
                      </a:cubicBezTo>
                      <a:cubicBezTo>
                        <a:pt x="3945" y="227"/>
                        <a:pt x="4272" y="298"/>
                        <a:pt x="4421" y="359"/>
                      </a:cubicBezTo>
                      <a:cubicBezTo>
                        <a:pt x="4540" y="387"/>
                        <a:pt x="4605" y="472"/>
                        <a:pt x="4593" y="545"/>
                      </a:cubicBezTo>
                      <a:cubicBezTo>
                        <a:pt x="4576" y="618"/>
                        <a:pt x="4400" y="717"/>
                        <a:pt x="4320" y="797"/>
                      </a:cubicBezTo>
                      <a:cubicBezTo>
                        <a:pt x="4120" y="757"/>
                        <a:pt x="3997" y="679"/>
                        <a:pt x="3660" y="637"/>
                      </a:cubicBezTo>
                      <a:cubicBezTo>
                        <a:pt x="3435" y="596"/>
                        <a:pt x="3195" y="560"/>
                        <a:pt x="2980" y="537"/>
                      </a:cubicBezTo>
                      <a:cubicBezTo>
                        <a:pt x="2738" y="509"/>
                        <a:pt x="2512" y="466"/>
                        <a:pt x="2210" y="467"/>
                      </a:cubicBezTo>
                      <a:cubicBezTo>
                        <a:pt x="1794" y="446"/>
                        <a:pt x="1506" y="493"/>
                        <a:pt x="1170" y="545"/>
                      </a:cubicBezTo>
                      <a:cubicBezTo>
                        <a:pt x="834" y="597"/>
                        <a:pt x="520" y="737"/>
                        <a:pt x="309" y="855"/>
                      </a:cubicBezTo>
                      <a:cubicBezTo>
                        <a:pt x="170" y="747"/>
                        <a:pt x="0" y="597"/>
                        <a:pt x="30" y="497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158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74" name="Freeform 46"/>
                <p:cNvSpPr>
                  <a:spLocks/>
                </p:cNvSpPr>
                <p:nvPr/>
              </p:nvSpPr>
              <p:spPr bwMode="auto">
                <a:xfrm>
                  <a:off x="3906" y="2743"/>
                  <a:ext cx="978" cy="445"/>
                </a:xfrm>
                <a:custGeom>
                  <a:avLst/>
                  <a:gdLst>
                    <a:gd name="T0" fmla="*/ 2445 w 2445"/>
                    <a:gd name="T1" fmla="*/ 0 h 1112"/>
                    <a:gd name="T2" fmla="*/ 2445 w 2445"/>
                    <a:gd name="T3" fmla="*/ 589 h 1112"/>
                    <a:gd name="T4" fmla="*/ 2067 w 2445"/>
                    <a:gd name="T5" fmla="*/ 868 h 1112"/>
                    <a:gd name="T6" fmla="*/ 1362 w 2445"/>
                    <a:gd name="T7" fmla="*/ 1062 h 1112"/>
                    <a:gd name="T8" fmla="*/ 615 w 2445"/>
                    <a:gd name="T9" fmla="*/ 1112 h 1112"/>
                    <a:gd name="T10" fmla="*/ 0 w 2445"/>
                    <a:gd name="T11" fmla="*/ 857 h 1112"/>
                    <a:gd name="T12" fmla="*/ 615 w 2445"/>
                    <a:gd name="T13" fmla="*/ 624 h 1112"/>
                    <a:gd name="T14" fmla="*/ 1482 w 2445"/>
                    <a:gd name="T15" fmla="*/ 472 h 1112"/>
                    <a:gd name="T16" fmla="*/ 2088 w 2445"/>
                    <a:gd name="T17" fmla="*/ 310 h 1112"/>
                    <a:gd name="T18" fmla="*/ 2445 w 2445"/>
                    <a:gd name="T19" fmla="*/ 0 h 1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45" h="1112">
                      <a:moveTo>
                        <a:pt x="2445" y="0"/>
                      </a:moveTo>
                      <a:cubicBezTo>
                        <a:pt x="2445" y="0"/>
                        <a:pt x="2445" y="294"/>
                        <a:pt x="2445" y="589"/>
                      </a:cubicBezTo>
                      <a:cubicBezTo>
                        <a:pt x="2382" y="752"/>
                        <a:pt x="2247" y="789"/>
                        <a:pt x="2067" y="868"/>
                      </a:cubicBezTo>
                      <a:cubicBezTo>
                        <a:pt x="1843" y="956"/>
                        <a:pt x="1603" y="1018"/>
                        <a:pt x="1362" y="1062"/>
                      </a:cubicBezTo>
                      <a:cubicBezTo>
                        <a:pt x="1121" y="1103"/>
                        <a:pt x="818" y="1107"/>
                        <a:pt x="615" y="1112"/>
                      </a:cubicBezTo>
                      <a:cubicBezTo>
                        <a:pt x="503" y="1099"/>
                        <a:pt x="188" y="939"/>
                        <a:pt x="0" y="857"/>
                      </a:cubicBezTo>
                      <a:cubicBezTo>
                        <a:pt x="270" y="767"/>
                        <a:pt x="355" y="686"/>
                        <a:pt x="615" y="624"/>
                      </a:cubicBezTo>
                      <a:cubicBezTo>
                        <a:pt x="875" y="562"/>
                        <a:pt x="1237" y="524"/>
                        <a:pt x="1482" y="472"/>
                      </a:cubicBezTo>
                      <a:cubicBezTo>
                        <a:pt x="1727" y="420"/>
                        <a:pt x="1928" y="389"/>
                        <a:pt x="2088" y="310"/>
                      </a:cubicBezTo>
                      <a:cubicBezTo>
                        <a:pt x="2248" y="231"/>
                        <a:pt x="2382" y="122"/>
                        <a:pt x="244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FFFFFF">
                        <a:alpha val="63000"/>
                      </a:srgbClr>
                    </a:gs>
                  </a:gsLst>
                  <a:lin ang="2700000" scaled="1"/>
                </a:gradFill>
                <a:ln w="158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75" name="Freeform 47"/>
                <p:cNvSpPr>
                  <a:spLocks/>
                </p:cNvSpPr>
                <p:nvPr/>
              </p:nvSpPr>
              <p:spPr bwMode="auto">
                <a:xfrm>
                  <a:off x="3059" y="2743"/>
                  <a:ext cx="1067" cy="463"/>
                </a:xfrm>
                <a:custGeom>
                  <a:avLst/>
                  <a:gdLst>
                    <a:gd name="T0" fmla="*/ 1631 w 2666"/>
                    <a:gd name="T1" fmla="*/ 684 h 1157"/>
                    <a:gd name="T2" fmla="*/ 2111 w 2666"/>
                    <a:gd name="T3" fmla="*/ 857 h 1157"/>
                    <a:gd name="T4" fmla="*/ 2666 w 2666"/>
                    <a:gd name="T5" fmla="*/ 1104 h 1157"/>
                    <a:gd name="T6" fmla="*/ 1976 w 2666"/>
                    <a:gd name="T7" fmla="*/ 1089 h 1157"/>
                    <a:gd name="T8" fmla="*/ 1533 w 2666"/>
                    <a:gd name="T9" fmla="*/ 1157 h 1157"/>
                    <a:gd name="T10" fmla="*/ 1155 w 2666"/>
                    <a:gd name="T11" fmla="*/ 1116 h 1157"/>
                    <a:gd name="T12" fmla="*/ 378 w 2666"/>
                    <a:gd name="T13" fmla="*/ 868 h 1157"/>
                    <a:gd name="T14" fmla="*/ 0 w 2666"/>
                    <a:gd name="T15" fmla="*/ 589 h 1157"/>
                    <a:gd name="T16" fmla="*/ 0 w 2666"/>
                    <a:gd name="T17" fmla="*/ 0 h 1157"/>
                    <a:gd name="T18" fmla="*/ 365 w 2666"/>
                    <a:gd name="T19" fmla="*/ 388 h 1157"/>
                    <a:gd name="T20" fmla="*/ 1190 w 2666"/>
                    <a:gd name="T21" fmla="*/ 622 h 1157"/>
                    <a:gd name="T22" fmla="*/ 1631 w 2666"/>
                    <a:gd name="T23" fmla="*/ 684 h 1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66" h="1157">
                      <a:moveTo>
                        <a:pt x="1631" y="684"/>
                      </a:moveTo>
                      <a:cubicBezTo>
                        <a:pt x="1849" y="737"/>
                        <a:pt x="1939" y="787"/>
                        <a:pt x="2111" y="857"/>
                      </a:cubicBezTo>
                      <a:cubicBezTo>
                        <a:pt x="2283" y="927"/>
                        <a:pt x="2478" y="1029"/>
                        <a:pt x="2666" y="1104"/>
                      </a:cubicBezTo>
                      <a:cubicBezTo>
                        <a:pt x="2358" y="1037"/>
                        <a:pt x="2165" y="1080"/>
                        <a:pt x="1976" y="1089"/>
                      </a:cubicBezTo>
                      <a:cubicBezTo>
                        <a:pt x="1787" y="1098"/>
                        <a:pt x="1670" y="1153"/>
                        <a:pt x="1533" y="1157"/>
                      </a:cubicBezTo>
                      <a:cubicBezTo>
                        <a:pt x="1412" y="1153"/>
                        <a:pt x="1393" y="1157"/>
                        <a:pt x="1155" y="1116"/>
                      </a:cubicBezTo>
                      <a:cubicBezTo>
                        <a:pt x="917" y="1067"/>
                        <a:pt x="570" y="956"/>
                        <a:pt x="378" y="868"/>
                      </a:cubicBezTo>
                      <a:cubicBezTo>
                        <a:pt x="186" y="780"/>
                        <a:pt x="63" y="734"/>
                        <a:pt x="0" y="589"/>
                      </a:cubicBezTo>
                      <a:cubicBezTo>
                        <a:pt x="0" y="589"/>
                        <a:pt x="0" y="294"/>
                        <a:pt x="0" y="0"/>
                      </a:cubicBezTo>
                      <a:cubicBezTo>
                        <a:pt x="20" y="132"/>
                        <a:pt x="186" y="305"/>
                        <a:pt x="365" y="388"/>
                      </a:cubicBezTo>
                      <a:cubicBezTo>
                        <a:pt x="544" y="471"/>
                        <a:pt x="938" y="597"/>
                        <a:pt x="1190" y="622"/>
                      </a:cubicBezTo>
                      <a:cubicBezTo>
                        <a:pt x="1442" y="647"/>
                        <a:pt x="1534" y="662"/>
                        <a:pt x="1631" y="68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158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3776" name="Object 48"/>
                <p:cNvGraphicFramePr>
                  <a:graphicFrameLocks noChangeAspect="1"/>
                </p:cNvGraphicFramePr>
                <p:nvPr/>
              </p:nvGraphicFramePr>
              <p:xfrm>
                <a:off x="3577" y="2867"/>
                <a:ext cx="174" cy="1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175" name="Equation" r:id="rId17" imgW="304404" imgH="177569" progId="Equation.DSMT4">
                        <p:embed/>
                      </p:oleObj>
                    </mc:Choice>
                    <mc:Fallback>
                      <p:oleObj name="Equation" r:id="rId17" imgW="304404" imgH="177569" progId="Equation.DSMT4">
                        <p:embed/>
                        <p:pic>
                          <p:nvPicPr>
                            <p:cNvPr id="0" name="Picture 1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77" y="2867"/>
                              <a:ext cx="174" cy="11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777" name="Object 49"/>
                <p:cNvGraphicFramePr>
                  <a:graphicFrameLocks noChangeAspect="1"/>
                </p:cNvGraphicFramePr>
                <p:nvPr/>
              </p:nvGraphicFramePr>
              <p:xfrm>
                <a:off x="3451" y="2987"/>
                <a:ext cx="126" cy="1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176" name="Equation" r:id="rId19" imgW="279279" imgH="241195" progId="Equation.DSMT4">
                        <p:embed/>
                      </p:oleObj>
                    </mc:Choice>
                    <mc:Fallback>
                      <p:oleObj name="Equation" r:id="rId19" imgW="279279" imgH="241195" progId="Equation.DSMT4">
                        <p:embed/>
                        <p:pic>
                          <p:nvPicPr>
                            <p:cNvPr id="0" name="Picture 1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1" y="2987"/>
                              <a:ext cx="126" cy="1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0000FF">
                                      <a:alpha val="5098"/>
                                    </a:srgbClr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377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4313" y="3004"/>
                  <a:ext cx="115" cy="7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79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3434" y="3103"/>
                  <a:ext cx="143" cy="85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80" name="Freeform 52"/>
                <p:cNvSpPr>
                  <a:spLocks/>
                </p:cNvSpPr>
                <p:nvPr/>
              </p:nvSpPr>
              <p:spPr bwMode="auto">
                <a:xfrm>
                  <a:off x="3044" y="2867"/>
                  <a:ext cx="1844" cy="244"/>
                </a:xfrm>
                <a:custGeom>
                  <a:avLst/>
                  <a:gdLst>
                    <a:gd name="T0" fmla="*/ 39 w 4610"/>
                    <a:gd name="T1" fmla="*/ 31 h 611"/>
                    <a:gd name="T2" fmla="*/ 177 w 4610"/>
                    <a:gd name="T3" fmla="*/ 210 h 611"/>
                    <a:gd name="T4" fmla="*/ 1100 w 4610"/>
                    <a:gd name="T5" fmla="*/ 548 h 611"/>
                    <a:gd name="T6" fmla="*/ 2328 w 4610"/>
                    <a:gd name="T7" fmla="*/ 590 h 611"/>
                    <a:gd name="T8" fmla="*/ 3807 w 4610"/>
                    <a:gd name="T9" fmla="*/ 435 h 611"/>
                    <a:gd name="T10" fmla="*/ 4340 w 4610"/>
                    <a:gd name="T11" fmla="*/ 240 h 611"/>
                    <a:gd name="T12" fmla="*/ 4610 w 4610"/>
                    <a:gd name="T13" fmla="*/ 0 h 6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10" h="611">
                      <a:moveTo>
                        <a:pt x="39" y="31"/>
                      </a:moveTo>
                      <a:cubicBezTo>
                        <a:pt x="62" y="61"/>
                        <a:pt x="0" y="124"/>
                        <a:pt x="177" y="210"/>
                      </a:cubicBezTo>
                      <a:cubicBezTo>
                        <a:pt x="354" y="296"/>
                        <a:pt x="742" y="485"/>
                        <a:pt x="1100" y="548"/>
                      </a:cubicBezTo>
                      <a:cubicBezTo>
                        <a:pt x="1458" y="611"/>
                        <a:pt x="1877" y="609"/>
                        <a:pt x="2328" y="590"/>
                      </a:cubicBezTo>
                      <a:cubicBezTo>
                        <a:pt x="2779" y="571"/>
                        <a:pt x="3472" y="493"/>
                        <a:pt x="3807" y="435"/>
                      </a:cubicBezTo>
                      <a:cubicBezTo>
                        <a:pt x="4142" y="377"/>
                        <a:pt x="4206" y="313"/>
                        <a:pt x="4340" y="240"/>
                      </a:cubicBezTo>
                      <a:cubicBezTo>
                        <a:pt x="4474" y="167"/>
                        <a:pt x="4554" y="50"/>
                        <a:pt x="4610" y="0"/>
                      </a:cubicBezTo>
                    </a:path>
                  </a:pathLst>
                </a:custGeom>
                <a:noFill/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81" name="Freeform 53"/>
                <p:cNvSpPr>
                  <a:spLocks/>
                </p:cNvSpPr>
                <p:nvPr/>
              </p:nvSpPr>
              <p:spPr bwMode="auto">
                <a:xfrm>
                  <a:off x="3107" y="2619"/>
                  <a:ext cx="1729" cy="198"/>
                </a:xfrm>
                <a:custGeom>
                  <a:avLst/>
                  <a:gdLst>
                    <a:gd name="T0" fmla="*/ 0 w 4322"/>
                    <a:gd name="T1" fmla="*/ 496 h 496"/>
                    <a:gd name="T2" fmla="*/ 399 w 4322"/>
                    <a:gd name="T3" fmla="*/ 248 h 496"/>
                    <a:gd name="T4" fmla="*/ 1386 w 4322"/>
                    <a:gd name="T5" fmla="*/ 31 h 496"/>
                    <a:gd name="T6" fmla="*/ 2852 w 4322"/>
                    <a:gd name="T7" fmla="*/ 62 h 496"/>
                    <a:gd name="T8" fmla="*/ 3897 w 4322"/>
                    <a:gd name="T9" fmla="*/ 267 h 496"/>
                    <a:gd name="T10" fmla="*/ 4322 w 4322"/>
                    <a:gd name="T11" fmla="*/ 434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22" h="496">
                      <a:moveTo>
                        <a:pt x="0" y="496"/>
                      </a:moveTo>
                      <a:cubicBezTo>
                        <a:pt x="84" y="411"/>
                        <a:pt x="168" y="326"/>
                        <a:pt x="399" y="248"/>
                      </a:cubicBezTo>
                      <a:cubicBezTo>
                        <a:pt x="630" y="170"/>
                        <a:pt x="977" y="62"/>
                        <a:pt x="1386" y="31"/>
                      </a:cubicBezTo>
                      <a:cubicBezTo>
                        <a:pt x="1795" y="0"/>
                        <a:pt x="2434" y="23"/>
                        <a:pt x="2852" y="62"/>
                      </a:cubicBezTo>
                      <a:cubicBezTo>
                        <a:pt x="3270" y="101"/>
                        <a:pt x="3652" y="205"/>
                        <a:pt x="3897" y="267"/>
                      </a:cubicBezTo>
                      <a:cubicBezTo>
                        <a:pt x="4142" y="329"/>
                        <a:pt x="4233" y="399"/>
                        <a:pt x="4322" y="434"/>
                      </a:cubicBezTo>
                    </a:path>
                  </a:pathLst>
                </a:custGeom>
                <a:noFill/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82" name="Line 54"/>
                <p:cNvSpPr>
                  <a:spLocks noChangeShapeType="1"/>
                </p:cNvSpPr>
                <p:nvPr/>
              </p:nvSpPr>
              <p:spPr bwMode="auto">
                <a:xfrm>
                  <a:off x="3636" y="3004"/>
                  <a:ext cx="0" cy="20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8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712" y="2982"/>
                  <a:ext cx="100" cy="46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84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3342" y="2537"/>
                  <a:ext cx="92" cy="5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8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531" y="2628"/>
                  <a:ext cx="108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86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3441" y="2591"/>
                  <a:ext cx="75" cy="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87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3577" y="3028"/>
                  <a:ext cx="135" cy="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88" name="Line 60"/>
                <p:cNvSpPr>
                  <a:spLocks noChangeShapeType="1"/>
                </p:cNvSpPr>
                <p:nvPr/>
              </p:nvSpPr>
              <p:spPr bwMode="auto">
                <a:xfrm flipH="1" flipV="1">
                  <a:off x="2964" y="2888"/>
                  <a:ext cx="95" cy="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89" name="Line 61"/>
                <p:cNvSpPr>
                  <a:spLocks noChangeShapeType="1"/>
                </p:cNvSpPr>
                <p:nvPr/>
              </p:nvSpPr>
              <p:spPr bwMode="auto">
                <a:xfrm>
                  <a:off x="4888" y="2855"/>
                  <a:ext cx="114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3790" name="Object 62"/>
                <p:cNvGraphicFramePr>
                  <a:graphicFrameLocks noChangeAspect="1"/>
                </p:cNvGraphicFramePr>
                <p:nvPr/>
              </p:nvGraphicFramePr>
              <p:xfrm>
                <a:off x="3833" y="3311"/>
                <a:ext cx="268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177" name="Equation" r:id="rId21" imgW="266584" imgH="228501" progId="Equation.DSMT4">
                        <p:embed/>
                      </p:oleObj>
                    </mc:Choice>
                    <mc:Fallback>
                      <p:oleObj name="Equation" r:id="rId21" imgW="266584" imgH="228501" progId="Equation.DSMT4">
                        <p:embed/>
                        <p:pic>
                          <p:nvPicPr>
                            <p:cNvPr id="0" name="Picture 1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33" y="3311"/>
                              <a:ext cx="268" cy="26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05" name="Group 53"/>
          <p:cNvGrpSpPr>
            <a:grpSpLocks/>
          </p:cNvGrpSpPr>
          <p:nvPr/>
        </p:nvGrpSpPr>
        <p:grpSpPr bwMode="auto">
          <a:xfrm>
            <a:off x="579438" y="552450"/>
            <a:ext cx="8178800" cy="528638"/>
            <a:chOff x="365" y="348"/>
            <a:chExt cx="5152" cy="333"/>
          </a:xfrm>
        </p:grpSpPr>
        <p:grpSp>
          <p:nvGrpSpPr>
            <p:cNvPr id="74804" name="Group 52"/>
            <p:cNvGrpSpPr>
              <a:grpSpLocks/>
            </p:cNvGrpSpPr>
            <p:nvPr/>
          </p:nvGrpSpPr>
          <p:grpSpPr bwMode="auto">
            <a:xfrm>
              <a:off x="365" y="348"/>
              <a:ext cx="1740" cy="327"/>
              <a:chOff x="365" y="348"/>
              <a:chExt cx="1740" cy="327"/>
            </a:xfrm>
          </p:grpSpPr>
          <p:sp>
            <p:nvSpPr>
              <p:cNvPr id="74794" name="Rectangle 42"/>
              <p:cNvSpPr>
                <a:spLocks noChangeArrowheads="1"/>
              </p:cNvSpPr>
              <p:nvPr/>
            </p:nvSpPr>
            <p:spPr bwMode="auto">
              <a:xfrm>
                <a:off x="365" y="348"/>
                <a:ext cx="9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通常由 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4793" name="Object 41"/>
              <p:cNvGraphicFramePr>
                <a:graphicFrameLocks noChangeAspect="1"/>
              </p:cNvGraphicFramePr>
              <p:nvPr/>
            </p:nvGraphicFramePr>
            <p:xfrm>
              <a:off x="1127" y="409"/>
              <a:ext cx="97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32" name="Equation" r:id="rId3" imgW="1548728" imgH="393529" progId="Equation.DSMT4">
                      <p:embed/>
                    </p:oleObj>
                  </mc:Choice>
                  <mc:Fallback>
                    <p:oleObj name="Equation" r:id="rId3" imgW="1548728" imgH="393529" progId="Equation.DSMT4">
                      <p:embed/>
                      <p:pic>
                        <p:nvPicPr>
                          <p:cNvPr id="0" name="Picture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7" y="409"/>
                            <a:ext cx="978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4795" name="Rectangle 43"/>
            <p:cNvSpPr>
              <a:spLocks noChangeArrowheads="1"/>
            </p:cNvSpPr>
            <p:nvPr/>
          </p:nvSpPr>
          <p:spPr bwMode="auto">
            <a:xfrm>
              <a:off x="2061" y="354"/>
              <a:ext cx="3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所表示的曲面都是双侧曲面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其法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4796" name="Rectangle 44"/>
          <p:cNvSpPr>
            <a:spLocks noChangeArrowheads="1"/>
          </p:cNvSpPr>
          <p:nvPr/>
        </p:nvSpPr>
        <p:spPr bwMode="auto">
          <a:xfrm>
            <a:off x="571500" y="1266825"/>
            <a:ext cx="787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线方向与</a:t>
            </a:r>
            <a:r>
              <a:rPr lang="zh-CN" altLang="en-US" sz="18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z </a:t>
            </a:r>
            <a:r>
              <a:rPr lang="zh-CN" altLang="en-US"/>
              <a:t>轴正向的夹角成锐角的一侧称为上侧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en-US" altLang="zh-CN"/>
              <a:t> </a:t>
            </a:r>
          </a:p>
        </p:txBody>
      </p:sp>
      <p:sp>
        <p:nvSpPr>
          <p:cNvPr id="74797" name="Rectangle 45"/>
          <p:cNvSpPr>
            <a:spLocks noChangeArrowheads="1"/>
          </p:cNvSpPr>
          <p:nvPr/>
        </p:nvSpPr>
        <p:spPr bwMode="auto">
          <a:xfrm>
            <a:off x="474663" y="2022475"/>
            <a:ext cx="8213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另一侧称为下侧</a:t>
            </a:r>
            <a:r>
              <a:rPr lang="en-US" altLang="zh-CN"/>
              <a:t>. </a:t>
            </a:r>
            <a:r>
              <a:rPr lang="zh-CN" altLang="en-US"/>
              <a:t>当</a:t>
            </a:r>
            <a:r>
              <a:rPr lang="zh-CN" altLang="en-US" sz="18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/>
              <a:t>为封闭曲面时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/>
              <a:t>法线方向朝外 </a:t>
            </a:r>
          </a:p>
        </p:txBody>
      </p:sp>
      <p:sp>
        <p:nvSpPr>
          <p:cNvPr id="74798" name="Rectangle 46"/>
          <p:cNvSpPr>
            <a:spLocks noChangeArrowheads="1"/>
          </p:cNvSpPr>
          <p:nvPr/>
        </p:nvSpPr>
        <p:spPr bwMode="auto">
          <a:xfrm>
            <a:off x="600075" y="2781300"/>
            <a:ext cx="8218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的一侧称为外侧，另一侧称为内侧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  <a:r>
              <a:rPr lang="en-US" altLang="zh-CN"/>
              <a:t> </a:t>
            </a:r>
            <a:r>
              <a:rPr lang="zh-CN" altLang="en-US">
                <a:latin typeface="宋体" panose="02010600030101010101" pitchFamily="2" charset="-122"/>
              </a:rPr>
              <a:t>习惯上把上侧 </a:t>
            </a:r>
            <a:r>
              <a:rPr lang="zh-CN" altLang="en-US"/>
              <a:t> </a:t>
            </a:r>
          </a:p>
        </p:txBody>
      </p:sp>
      <p:sp>
        <p:nvSpPr>
          <p:cNvPr id="74802" name="Text Box 50"/>
          <p:cNvSpPr txBox="1">
            <a:spLocks noChangeArrowheads="1"/>
          </p:cNvSpPr>
          <p:nvPr/>
        </p:nvSpPr>
        <p:spPr bwMode="auto">
          <a:xfrm>
            <a:off x="581025" y="3529013"/>
            <a:ext cx="8218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作为正侧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下侧作为负侧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又把封闭曲面的外侧作为 </a:t>
            </a:r>
          </a:p>
        </p:txBody>
      </p:sp>
      <p:sp>
        <p:nvSpPr>
          <p:cNvPr id="74803" name="Text Box 51"/>
          <p:cNvSpPr txBox="1">
            <a:spLocks noChangeArrowheads="1"/>
          </p:cNvSpPr>
          <p:nvPr/>
        </p:nvSpPr>
        <p:spPr bwMode="auto">
          <a:xfrm>
            <a:off x="581025" y="4292600"/>
            <a:ext cx="3703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正侧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en-US" altLang="zh-CN"/>
              <a:t> </a:t>
            </a:r>
            <a:r>
              <a:rPr lang="zh-CN" altLang="en-US"/>
              <a:t>内侧作为负侧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697191"/>
              </p:ext>
            </p:extLst>
          </p:nvPr>
        </p:nvGraphicFramePr>
        <p:xfrm>
          <a:off x="1744663" y="1914525"/>
          <a:ext cx="59213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3" name="Equation" r:id="rId3" imgW="5918040" imgH="393480" progId="Equation.DSMT4">
                  <p:embed/>
                </p:oleObj>
              </mc:Choice>
              <mc:Fallback>
                <p:oleObj name="Equation" r:id="rId3" imgW="5918040" imgH="3934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1914525"/>
                        <a:ext cx="592137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736725" y="623888"/>
            <a:ext cx="567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二．第二型曲面积分的概念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96900" y="1322388"/>
            <a:ext cx="7681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先考察一个计算流量的问题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设某流体以流速      </a:t>
            </a: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596900" y="2500313"/>
            <a:ext cx="810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从曲面</a:t>
            </a:r>
            <a:r>
              <a:rPr lang="zh-CN" altLang="en-US" sz="18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>
                <a:latin typeface="Times New Roman" panose="02020603050405020304" pitchFamily="18" charset="0"/>
              </a:rPr>
              <a:t>的负侧流向正侧</a:t>
            </a:r>
            <a:r>
              <a:rPr lang="zh-CN" altLang="en-US" sz="16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图</a:t>
            </a:r>
            <a:r>
              <a:rPr lang="en-US" altLang="zh-CN">
                <a:latin typeface="Times New Roman" panose="02020603050405020304" pitchFamily="18" charset="0"/>
              </a:rPr>
              <a:t>22-5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其中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zh-CN" altLang="en-US">
                <a:latin typeface="Times New Roman" panose="02020603050405020304" pitchFamily="18" charset="0"/>
              </a:rPr>
              <a:t>为 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596900" y="3101975"/>
            <a:ext cx="393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所讨论范围上的连续函  </a:t>
            </a: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596900" y="3703638"/>
            <a:ext cx="4022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求在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单位时间</a:t>
            </a:r>
            <a:r>
              <a:rPr lang="zh-CN" altLang="en-US" dirty="0">
                <a:latin typeface="Times New Roman" panose="02020603050405020304" pitchFamily="18" charset="0"/>
              </a:rPr>
              <a:t>内流过 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549275" y="433228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曲面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>
                <a:latin typeface="Times New Roman" panose="02020603050405020304" pitchFamily="18" charset="0"/>
              </a:rPr>
              <a:t>的总流量 </a:t>
            </a:r>
            <a:r>
              <a:rPr lang="en-US" altLang="zh-CN" i="1">
                <a:latin typeface="Times New Roman" panose="02020603050405020304" pitchFamily="18" charset="0"/>
              </a:rPr>
              <a:t>E.</a:t>
            </a:r>
          </a:p>
        </p:txBody>
      </p:sp>
      <p:grpSp>
        <p:nvGrpSpPr>
          <p:cNvPr id="75820" name="Group 44"/>
          <p:cNvGrpSpPr>
            <a:grpSpLocks/>
          </p:cNvGrpSpPr>
          <p:nvPr/>
        </p:nvGrpSpPr>
        <p:grpSpPr bwMode="auto">
          <a:xfrm>
            <a:off x="587375" y="4945063"/>
            <a:ext cx="3830638" cy="519112"/>
            <a:chOff x="376" y="3115"/>
            <a:chExt cx="2413" cy="327"/>
          </a:xfrm>
        </p:grpSpPr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376" y="3115"/>
              <a:ext cx="18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</a:rPr>
                <a:t>设在 </a:t>
              </a:r>
              <a:r>
                <a:rPr lang="en-US" altLang="zh-CN" i="1">
                  <a:latin typeface="Times New Roman" panose="02020603050405020304" pitchFamily="18" charset="0"/>
                </a:rPr>
                <a:t>S </a:t>
              </a:r>
              <a:r>
                <a:rPr lang="zh-CN" altLang="en-US">
                  <a:latin typeface="Times New Roman" panose="02020603050405020304" pitchFamily="18" charset="0"/>
                </a:rPr>
                <a:t>上任一点  </a:t>
              </a:r>
            </a:p>
          </p:txBody>
        </p:sp>
        <p:graphicFrame>
          <p:nvGraphicFramePr>
            <p:cNvPr id="75793" name="Object 17"/>
            <p:cNvGraphicFramePr>
              <a:graphicFrameLocks noChangeAspect="1"/>
            </p:cNvGraphicFramePr>
            <p:nvPr/>
          </p:nvGraphicFramePr>
          <p:xfrm>
            <a:off x="2069" y="3170"/>
            <a:ext cx="72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84" name="Equation" r:id="rId5" imgW="1143000" imgH="393700" progId="Equation.DSMT4">
                    <p:embed/>
                  </p:oleObj>
                </mc:Choice>
                <mc:Fallback>
                  <p:oleObj name="Equation" r:id="rId5" imgW="1143000" imgH="3937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3170"/>
                          <a:ext cx="72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592138" y="5540375"/>
            <a:ext cx="393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处的正向单位法向量为 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75818" name="Group 42"/>
          <p:cNvGrpSpPr>
            <a:grpSpLocks/>
          </p:cNvGrpSpPr>
          <p:nvPr/>
        </p:nvGrpSpPr>
        <p:grpSpPr bwMode="auto">
          <a:xfrm>
            <a:off x="5226050" y="3268663"/>
            <a:ext cx="2492375" cy="2608262"/>
            <a:chOff x="3316" y="2046"/>
            <a:chExt cx="1570" cy="1643"/>
          </a:xfrm>
        </p:grpSpPr>
        <p:sp>
          <p:nvSpPr>
            <p:cNvPr id="75797" name="Line 21"/>
            <p:cNvSpPr>
              <a:spLocks noChangeShapeType="1"/>
            </p:cNvSpPr>
            <p:nvPr/>
          </p:nvSpPr>
          <p:spPr bwMode="auto">
            <a:xfrm flipV="1">
              <a:off x="3526" y="2256"/>
              <a:ext cx="472" cy="1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Freeform 22"/>
            <p:cNvSpPr>
              <a:spLocks/>
            </p:cNvSpPr>
            <p:nvPr/>
          </p:nvSpPr>
          <p:spPr bwMode="auto">
            <a:xfrm>
              <a:off x="3836" y="2983"/>
              <a:ext cx="442" cy="105"/>
            </a:xfrm>
            <a:custGeom>
              <a:avLst/>
              <a:gdLst>
                <a:gd name="T0" fmla="*/ 0 w 1105"/>
                <a:gd name="T1" fmla="*/ 0 h 263"/>
                <a:gd name="T2" fmla="*/ 565 w 1105"/>
                <a:gd name="T3" fmla="*/ 98 h 263"/>
                <a:gd name="T4" fmla="*/ 1105 w 1105"/>
                <a:gd name="T5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5" h="263">
                  <a:moveTo>
                    <a:pt x="0" y="0"/>
                  </a:moveTo>
                  <a:cubicBezTo>
                    <a:pt x="94" y="16"/>
                    <a:pt x="381" y="54"/>
                    <a:pt x="565" y="98"/>
                  </a:cubicBezTo>
                  <a:cubicBezTo>
                    <a:pt x="749" y="142"/>
                    <a:pt x="993" y="229"/>
                    <a:pt x="1105" y="263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Freeform 23"/>
            <p:cNvSpPr>
              <a:spLocks/>
            </p:cNvSpPr>
            <p:nvPr/>
          </p:nvSpPr>
          <p:spPr bwMode="auto">
            <a:xfrm>
              <a:off x="3786" y="2584"/>
              <a:ext cx="532" cy="78"/>
            </a:xfrm>
            <a:custGeom>
              <a:avLst/>
              <a:gdLst>
                <a:gd name="T0" fmla="*/ 0 w 1331"/>
                <a:gd name="T1" fmla="*/ 196 h 196"/>
                <a:gd name="T2" fmla="*/ 691 w 1331"/>
                <a:gd name="T3" fmla="*/ 120 h 196"/>
                <a:gd name="T4" fmla="*/ 1331 w 1331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1" h="196">
                  <a:moveTo>
                    <a:pt x="0" y="196"/>
                  </a:moveTo>
                  <a:cubicBezTo>
                    <a:pt x="115" y="183"/>
                    <a:pt x="469" y="153"/>
                    <a:pt x="691" y="120"/>
                  </a:cubicBezTo>
                  <a:cubicBezTo>
                    <a:pt x="913" y="87"/>
                    <a:pt x="1198" y="25"/>
                    <a:pt x="1331" y="0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Freeform 24"/>
            <p:cNvSpPr>
              <a:spLocks/>
            </p:cNvSpPr>
            <p:nvPr/>
          </p:nvSpPr>
          <p:spPr bwMode="auto">
            <a:xfrm>
              <a:off x="3526" y="2046"/>
              <a:ext cx="1325" cy="1308"/>
            </a:xfrm>
            <a:custGeom>
              <a:avLst/>
              <a:gdLst>
                <a:gd name="T0" fmla="*/ 907 w 3660"/>
                <a:gd name="T1" fmla="*/ 47 h 3687"/>
                <a:gd name="T2" fmla="*/ 2267 w 3660"/>
                <a:gd name="T3" fmla="*/ 282 h 3687"/>
                <a:gd name="T4" fmla="*/ 3523 w 3660"/>
                <a:gd name="T5" fmla="*/ 1580 h 3687"/>
                <a:gd name="T6" fmla="*/ 3087 w 3660"/>
                <a:gd name="T7" fmla="*/ 3194 h 3687"/>
                <a:gd name="T8" fmla="*/ 1347 w 3660"/>
                <a:gd name="T9" fmla="*/ 3679 h 3687"/>
                <a:gd name="T10" fmla="*/ 687 w 3660"/>
                <a:gd name="T11" fmla="*/ 3244 h 3687"/>
                <a:gd name="T12" fmla="*/ 1207 w 3660"/>
                <a:gd name="T13" fmla="*/ 2359 h 3687"/>
                <a:gd name="T14" fmla="*/ 1167 w 3660"/>
                <a:gd name="T15" fmla="*/ 1858 h 3687"/>
                <a:gd name="T16" fmla="*/ 267 w 3660"/>
                <a:gd name="T17" fmla="*/ 1391 h 3687"/>
                <a:gd name="T18" fmla="*/ 107 w 3660"/>
                <a:gd name="T19" fmla="*/ 567 h 3687"/>
                <a:gd name="T20" fmla="*/ 907 w 3660"/>
                <a:gd name="T21" fmla="*/ 47 h 3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0" h="3687">
                  <a:moveTo>
                    <a:pt x="907" y="47"/>
                  </a:moveTo>
                  <a:cubicBezTo>
                    <a:pt x="1267" y="0"/>
                    <a:pt x="1831" y="27"/>
                    <a:pt x="2267" y="282"/>
                  </a:cubicBezTo>
                  <a:cubicBezTo>
                    <a:pt x="2703" y="537"/>
                    <a:pt x="3386" y="1095"/>
                    <a:pt x="3523" y="1580"/>
                  </a:cubicBezTo>
                  <a:cubicBezTo>
                    <a:pt x="3660" y="2065"/>
                    <a:pt x="3450" y="2844"/>
                    <a:pt x="3087" y="3194"/>
                  </a:cubicBezTo>
                  <a:cubicBezTo>
                    <a:pt x="2724" y="3544"/>
                    <a:pt x="1747" y="3670"/>
                    <a:pt x="1347" y="3679"/>
                  </a:cubicBezTo>
                  <a:cubicBezTo>
                    <a:pt x="947" y="3687"/>
                    <a:pt x="710" y="3464"/>
                    <a:pt x="687" y="3244"/>
                  </a:cubicBezTo>
                  <a:cubicBezTo>
                    <a:pt x="664" y="3025"/>
                    <a:pt x="1127" y="2591"/>
                    <a:pt x="1207" y="2359"/>
                  </a:cubicBezTo>
                  <a:cubicBezTo>
                    <a:pt x="1287" y="2128"/>
                    <a:pt x="1324" y="2019"/>
                    <a:pt x="1167" y="1858"/>
                  </a:cubicBezTo>
                  <a:cubicBezTo>
                    <a:pt x="1010" y="1697"/>
                    <a:pt x="444" y="1606"/>
                    <a:pt x="267" y="1391"/>
                  </a:cubicBezTo>
                  <a:cubicBezTo>
                    <a:pt x="90" y="1176"/>
                    <a:pt x="0" y="791"/>
                    <a:pt x="107" y="567"/>
                  </a:cubicBezTo>
                  <a:cubicBezTo>
                    <a:pt x="214" y="343"/>
                    <a:pt x="547" y="94"/>
                    <a:pt x="907" y="47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48000"/>
                  </a:srgbClr>
                </a:gs>
                <a:gs pos="50000">
                  <a:srgbClr val="FFFFFF">
                    <a:alpha val="98000"/>
                  </a:srgbClr>
                </a:gs>
                <a:gs pos="100000">
                  <a:srgbClr val="0000FF">
                    <a:alpha val="48000"/>
                  </a:srgbClr>
                </a:gs>
              </a:gsLst>
              <a:lin ang="0" scaled="1"/>
            </a:gradFill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5801" name="Object 25"/>
            <p:cNvGraphicFramePr>
              <a:graphicFrameLocks noChangeAspect="1"/>
            </p:cNvGraphicFramePr>
            <p:nvPr/>
          </p:nvGraphicFramePr>
          <p:xfrm>
            <a:off x="3844" y="3475"/>
            <a:ext cx="62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85" name="Equation" r:id="rId7" imgW="926698" imgH="317362" progId="Equation.DSMT4">
                    <p:embed/>
                  </p:oleObj>
                </mc:Choice>
                <mc:Fallback>
                  <p:oleObj name="Equation" r:id="rId7" imgW="926698" imgH="317362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3475"/>
                          <a:ext cx="624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2" name="Freeform 26"/>
            <p:cNvSpPr>
              <a:spLocks/>
            </p:cNvSpPr>
            <p:nvPr/>
          </p:nvSpPr>
          <p:spPr bwMode="auto">
            <a:xfrm>
              <a:off x="3998" y="2046"/>
              <a:ext cx="424" cy="208"/>
            </a:xfrm>
            <a:custGeom>
              <a:avLst/>
              <a:gdLst>
                <a:gd name="T0" fmla="*/ 0 w 1060"/>
                <a:gd name="T1" fmla="*/ 520 h 520"/>
                <a:gd name="T2" fmla="*/ 540 w 1060"/>
                <a:gd name="T3" fmla="*/ 300 h 520"/>
                <a:gd name="T4" fmla="*/ 1060 w 1060"/>
                <a:gd name="T5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0" h="520">
                  <a:moveTo>
                    <a:pt x="0" y="520"/>
                  </a:moveTo>
                  <a:cubicBezTo>
                    <a:pt x="90" y="487"/>
                    <a:pt x="363" y="387"/>
                    <a:pt x="540" y="300"/>
                  </a:cubicBezTo>
                  <a:cubicBezTo>
                    <a:pt x="717" y="213"/>
                    <a:pt x="952" y="62"/>
                    <a:pt x="1060" y="0"/>
                  </a:cubicBez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3" name="Freeform 27"/>
            <p:cNvSpPr>
              <a:spLocks/>
            </p:cNvSpPr>
            <p:nvPr/>
          </p:nvSpPr>
          <p:spPr bwMode="auto">
            <a:xfrm>
              <a:off x="4318" y="2414"/>
              <a:ext cx="568" cy="168"/>
            </a:xfrm>
            <a:custGeom>
              <a:avLst/>
              <a:gdLst>
                <a:gd name="T0" fmla="*/ 0 w 1420"/>
                <a:gd name="T1" fmla="*/ 420 h 420"/>
                <a:gd name="T2" fmla="*/ 683 w 1420"/>
                <a:gd name="T3" fmla="*/ 265 h 420"/>
                <a:gd name="T4" fmla="*/ 1420 w 1420"/>
                <a:gd name="T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420">
                  <a:moveTo>
                    <a:pt x="0" y="420"/>
                  </a:moveTo>
                  <a:cubicBezTo>
                    <a:pt x="110" y="394"/>
                    <a:pt x="446" y="335"/>
                    <a:pt x="683" y="265"/>
                  </a:cubicBezTo>
                  <a:cubicBezTo>
                    <a:pt x="920" y="195"/>
                    <a:pt x="1266" y="55"/>
                    <a:pt x="1420" y="0"/>
                  </a:cubicBez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Freeform 28"/>
            <p:cNvSpPr>
              <a:spLocks/>
            </p:cNvSpPr>
            <p:nvPr/>
          </p:nvSpPr>
          <p:spPr bwMode="auto">
            <a:xfrm>
              <a:off x="4278" y="3088"/>
              <a:ext cx="520" cy="198"/>
            </a:xfrm>
            <a:custGeom>
              <a:avLst/>
              <a:gdLst>
                <a:gd name="T0" fmla="*/ 0 w 1300"/>
                <a:gd name="T1" fmla="*/ 0 h 495"/>
                <a:gd name="T2" fmla="*/ 620 w 1300"/>
                <a:gd name="T3" fmla="*/ 195 h 495"/>
                <a:gd name="T4" fmla="*/ 1300 w 1300"/>
                <a:gd name="T5" fmla="*/ 49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0" h="495">
                  <a:moveTo>
                    <a:pt x="0" y="0"/>
                  </a:moveTo>
                  <a:cubicBezTo>
                    <a:pt x="103" y="32"/>
                    <a:pt x="403" y="113"/>
                    <a:pt x="620" y="195"/>
                  </a:cubicBezTo>
                  <a:cubicBezTo>
                    <a:pt x="837" y="277"/>
                    <a:pt x="1158" y="433"/>
                    <a:pt x="1300" y="495"/>
                  </a:cubicBez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5" name="Freeform 29"/>
            <p:cNvSpPr>
              <a:spLocks/>
            </p:cNvSpPr>
            <p:nvPr/>
          </p:nvSpPr>
          <p:spPr bwMode="auto">
            <a:xfrm>
              <a:off x="3316" y="2408"/>
              <a:ext cx="235" cy="60"/>
            </a:xfrm>
            <a:custGeom>
              <a:avLst/>
              <a:gdLst>
                <a:gd name="T0" fmla="*/ 0 w 588"/>
                <a:gd name="T1" fmla="*/ 151 h 151"/>
                <a:gd name="T2" fmla="*/ 301 w 588"/>
                <a:gd name="T3" fmla="*/ 100 h 151"/>
                <a:gd name="T4" fmla="*/ 588 w 588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8" h="151">
                  <a:moveTo>
                    <a:pt x="0" y="151"/>
                  </a:moveTo>
                  <a:cubicBezTo>
                    <a:pt x="50" y="143"/>
                    <a:pt x="203" y="125"/>
                    <a:pt x="301" y="100"/>
                  </a:cubicBezTo>
                  <a:cubicBezTo>
                    <a:pt x="399" y="75"/>
                    <a:pt x="528" y="21"/>
                    <a:pt x="588" y="0"/>
                  </a:cubicBez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6" name="Freeform 30"/>
            <p:cNvSpPr>
              <a:spLocks/>
            </p:cNvSpPr>
            <p:nvPr/>
          </p:nvSpPr>
          <p:spPr bwMode="auto">
            <a:xfrm>
              <a:off x="3597" y="2662"/>
              <a:ext cx="236" cy="16"/>
            </a:xfrm>
            <a:custGeom>
              <a:avLst/>
              <a:gdLst>
                <a:gd name="T0" fmla="*/ 0 w 590"/>
                <a:gd name="T1" fmla="*/ 40 h 40"/>
                <a:gd name="T2" fmla="*/ 280 w 590"/>
                <a:gd name="T3" fmla="*/ 20 h 40"/>
                <a:gd name="T4" fmla="*/ 590 w 590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0" h="40">
                  <a:moveTo>
                    <a:pt x="0" y="40"/>
                  </a:moveTo>
                  <a:cubicBezTo>
                    <a:pt x="47" y="35"/>
                    <a:pt x="182" y="27"/>
                    <a:pt x="280" y="20"/>
                  </a:cubicBezTo>
                  <a:cubicBezTo>
                    <a:pt x="378" y="13"/>
                    <a:pt x="526" y="4"/>
                    <a:pt x="590" y="0"/>
                  </a:cubicBez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7" name="Freeform 31"/>
            <p:cNvSpPr>
              <a:spLocks/>
            </p:cNvSpPr>
            <p:nvPr/>
          </p:nvSpPr>
          <p:spPr bwMode="auto">
            <a:xfrm>
              <a:off x="3574" y="2963"/>
              <a:ext cx="328" cy="25"/>
            </a:xfrm>
            <a:custGeom>
              <a:avLst/>
              <a:gdLst>
                <a:gd name="T0" fmla="*/ 0 w 820"/>
                <a:gd name="T1" fmla="*/ 2 h 62"/>
                <a:gd name="T2" fmla="*/ 308 w 820"/>
                <a:gd name="T3" fmla="*/ 13 h 62"/>
                <a:gd name="T4" fmla="*/ 820 w 820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0" h="62">
                  <a:moveTo>
                    <a:pt x="0" y="2"/>
                  </a:moveTo>
                  <a:cubicBezTo>
                    <a:pt x="51" y="0"/>
                    <a:pt x="171" y="3"/>
                    <a:pt x="308" y="13"/>
                  </a:cubicBezTo>
                  <a:cubicBezTo>
                    <a:pt x="445" y="23"/>
                    <a:pt x="713" y="52"/>
                    <a:pt x="820" y="62"/>
                  </a:cubicBez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5808" name="Object 32"/>
            <p:cNvGraphicFramePr>
              <a:graphicFrameLocks noChangeAspect="1"/>
            </p:cNvGraphicFramePr>
            <p:nvPr/>
          </p:nvGraphicFramePr>
          <p:xfrm>
            <a:off x="3760" y="2179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86" name="Equation" r:id="rId9" imgW="164957" imgH="190335" progId="Equation.DSMT4">
                    <p:embed/>
                  </p:oleObj>
                </mc:Choice>
                <mc:Fallback>
                  <p:oleObj name="Equation" r:id="rId9" imgW="164957" imgH="190335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2179"/>
                          <a:ext cx="159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9" name="Object 33"/>
            <p:cNvGraphicFramePr>
              <a:graphicFrameLocks noChangeAspect="1"/>
            </p:cNvGraphicFramePr>
            <p:nvPr/>
          </p:nvGraphicFramePr>
          <p:xfrm>
            <a:off x="4187" y="2678"/>
            <a:ext cx="52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87" name="Equation" r:id="rId11" imgW="736600" imgH="241300" progId="Equation.DSMT4">
                    <p:embed/>
                  </p:oleObj>
                </mc:Choice>
                <mc:Fallback>
                  <p:oleObj name="Equation" r:id="rId11" imgW="736600" imgH="2413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7" y="2678"/>
                          <a:ext cx="524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0" name="Freeform 34"/>
            <p:cNvSpPr>
              <a:spLocks/>
            </p:cNvSpPr>
            <p:nvPr/>
          </p:nvSpPr>
          <p:spPr bwMode="auto">
            <a:xfrm>
              <a:off x="4179" y="2487"/>
              <a:ext cx="270" cy="175"/>
            </a:xfrm>
            <a:custGeom>
              <a:avLst/>
              <a:gdLst>
                <a:gd name="T0" fmla="*/ 0 w 677"/>
                <a:gd name="T1" fmla="*/ 93 h 438"/>
                <a:gd name="T2" fmla="*/ 278 w 677"/>
                <a:gd name="T3" fmla="*/ 438 h 438"/>
                <a:gd name="T4" fmla="*/ 459 w 677"/>
                <a:gd name="T5" fmla="*/ 383 h 438"/>
                <a:gd name="T6" fmla="*/ 677 w 677"/>
                <a:gd name="T7" fmla="*/ 372 h 438"/>
                <a:gd name="T8" fmla="*/ 404 w 677"/>
                <a:gd name="T9" fmla="*/ 0 h 438"/>
                <a:gd name="T10" fmla="*/ 182 w 677"/>
                <a:gd name="T11" fmla="*/ 31 h 438"/>
                <a:gd name="T12" fmla="*/ 0 w 677"/>
                <a:gd name="T13" fmla="*/ 9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7" h="438">
                  <a:moveTo>
                    <a:pt x="0" y="93"/>
                  </a:moveTo>
                  <a:cubicBezTo>
                    <a:pt x="0" y="93"/>
                    <a:pt x="219" y="353"/>
                    <a:pt x="278" y="438"/>
                  </a:cubicBezTo>
                  <a:cubicBezTo>
                    <a:pt x="384" y="391"/>
                    <a:pt x="393" y="394"/>
                    <a:pt x="459" y="383"/>
                  </a:cubicBezTo>
                  <a:cubicBezTo>
                    <a:pt x="525" y="372"/>
                    <a:pt x="542" y="391"/>
                    <a:pt x="677" y="372"/>
                  </a:cubicBezTo>
                  <a:cubicBezTo>
                    <a:pt x="540" y="186"/>
                    <a:pt x="404" y="0"/>
                    <a:pt x="404" y="0"/>
                  </a:cubicBezTo>
                  <a:cubicBezTo>
                    <a:pt x="294" y="8"/>
                    <a:pt x="249" y="16"/>
                    <a:pt x="182" y="31"/>
                  </a:cubicBezTo>
                  <a:cubicBezTo>
                    <a:pt x="115" y="46"/>
                    <a:pt x="38" y="80"/>
                    <a:pt x="0" y="93"/>
                  </a:cubicBezTo>
                  <a:close/>
                </a:path>
              </a:pathLst>
            </a:custGeom>
            <a:solidFill>
              <a:srgbClr val="2DFFC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1" name="Freeform 35"/>
            <p:cNvSpPr>
              <a:spLocks/>
            </p:cNvSpPr>
            <p:nvPr/>
          </p:nvSpPr>
          <p:spPr bwMode="auto">
            <a:xfrm>
              <a:off x="4318" y="2582"/>
              <a:ext cx="96" cy="128"/>
            </a:xfrm>
            <a:custGeom>
              <a:avLst/>
              <a:gdLst>
                <a:gd name="T0" fmla="*/ 0 w 239"/>
                <a:gd name="T1" fmla="*/ 0 h 320"/>
                <a:gd name="T2" fmla="*/ 170 w 239"/>
                <a:gd name="T3" fmla="*/ 175 h 320"/>
                <a:gd name="T4" fmla="*/ 239 w 239"/>
                <a:gd name="T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" h="320">
                  <a:moveTo>
                    <a:pt x="0" y="0"/>
                  </a:moveTo>
                  <a:lnTo>
                    <a:pt x="170" y="175"/>
                  </a:lnTo>
                  <a:lnTo>
                    <a:pt x="239" y="320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2" name="Line 36"/>
            <p:cNvSpPr>
              <a:spLocks noChangeShapeType="1"/>
            </p:cNvSpPr>
            <p:nvPr/>
          </p:nvSpPr>
          <p:spPr bwMode="auto">
            <a:xfrm flipV="1">
              <a:off x="4318" y="2440"/>
              <a:ext cx="131" cy="1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5813" name="Object 37"/>
            <p:cNvGraphicFramePr>
              <a:graphicFrameLocks noChangeAspect="1"/>
            </p:cNvGraphicFramePr>
            <p:nvPr/>
          </p:nvGraphicFramePr>
          <p:xfrm>
            <a:off x="4388" y="2341"/>
            <a:ext cx="80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88" name="Equation" r:id="rId13" imgW="139639" imgH="152334" progId="Equation.DSMT4">
                    <p:embed/>
                  </p:oleObj>
                </mc:Choice>
                <mc:Fallback>
                  <p:oleObj name="Equation" r:id="rId13" imgW="139639" imgH="152334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2341"/>
                          <a:ext cx="80" cy="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4" name="Line 38"/>
            <p:cNvSpPr>
              <a:spLocks noChangeShapeType="1"/>
            </p:cNvSpPr>
            <p:nvPr/>
          </p:nvSpPr>
          <p:spPr bwMode="auto">
            <a:xfrm flipV="1">
              <a:off x="4332" y="2549"/>
              <a:ext cx="283" cy="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5815" name="Object 39"/>
            <p:cNvGraphicFramePr>
              <a:graphicFrameLocks noChangeAspect="1"/>
            </p:cNvGraphicFramePr>
            <p:nvPr/>
          </p:nvGraphicFramePr>
          <p:xfrm>
            <a:off x="4635" y="2511"/>
            <a:ext cx="73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89" name="Equation" r:id="rId15" imgW="126835" imgH="152202" progId="Equation.DSMT4">
                    <p:embed/>
                  </p:oleObj>
                </mc:Choice>
                <mc:Fallback>
                  <p:oleObj name="Equation" r:id="rId15" imgW="126835" imgH="152202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" y="2511"/>
                          <a:ext cx="73" cy="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16" name="Object 40"/>
            <p:cNvGraphicFramePr>
              <a:graphicFrameLocks noChangeAspect="1"/>
            </p:cNvGraphicFramePr>
            <p:nvPr/>
          </p:nvGraphicFramePr>
          <p:xfrm>
            <a:off x="4045" y="2492"/>
            <a:ext cx="16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90" name="Equation" r:id="rId17" imgW="368140" imgH="482391" progId="Equation.DSMT4">
                    <p:embed/>
                  </p:oleObj>
                </mc:Choice>
                <mc:Fallback>
                  <p:oleObj name="Equation" r:id="rId17" imgW="368140" imgH="482391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5" y="2492"/>
                          <a:ext cx="162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17" name="Object 41"/>
            <p:cNvGraphicFramePr>
              <a:graphicFrameLocks noChangeAspect="1"/>
            </p:cNvGraphicFramePr>
            <p:nvPr/>
          </p:nvGraphicFramePr>
          <p:xfrm>
            <a:off x="4300" y="2553"/>
            <a:ext cx="6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91" name="Equation" r:id="rId19" imgW="101468" imgH="164885" progId="Equation.DSMT4">
                    <p:embed/>
                  </p:oleObj>
                </mc:Choice>
                <mc:Fallback>
                  <p:oleObj name="Equation" r:id="rId19" imgW="101468" imgH="164885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0" y="2553"/>
                          <a:ext cx="64" cy="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847708"/>
              </p:ext>
            </p:extLst>
          </p:nvPr>
        </p:nvGraphicFramePr>
        <p:xfrm>
          <a:off x="2874963" y="533400"/>
          <a:ext cx="33940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4" name="Equation" r:id="rId3" imgW="3390840" imgH="393480" progId="Equation.DSMT4">
                  <p:embed/>
                </p:oleObj>
              </mc:Choice>
              <mc:Fallback>
                <p:oleObj name="Equation" r:id="rId3" imgW="3390840" imgH="39348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533400"/>
                        <a:ext cx="339407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5" name="Rectangle 35"/>
          <p:cNvSpPr>
            <a:spLocks noChangeArrowheads="1"/>
          </p:cNvSpPr>
          <p:nvPr/>
        </p:nvSpPr>
        <p:spPr bwMode="auto">
          <a:xfrm>
            <a:off x="611188" y="1052513"/>
            <a:ext cx="8059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这里</a:t>
            </a:r>
            <a:r>
              <a:rPr lang="zh-CN" altLang="en-US" sz="1600">
                <a:latin typeface="Times New Roman" panose="02020603050405020304" pitchFamily="18" charset="0"/>
              </a:rPr>
              <a:t> 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都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x, y, z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的函数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则单位时间内流经  </a:t>
            </a:r>
          </a:p>
        </p:txBody>
      </p:sp>
      <p:grpSp>
        <p:nvGrpSpPr>
          <p:cNvPr id="76863" name="Group 63"/>
          <p:cNvGrpSpPr>
            <a:grpSpLocks/>
          </p:cNvGrpSpPr>
          <p:nvPr/>
        </p:nvGrpSpPr>
        <p:grpSpPr bwMode="auto">
          <a:xfrm>
            <a:off x="582613" y="1700213"/>
            <a:ext cx="3449637" cy="538162"/>
            <a:chOff x="385" y="1118"/>
            <a:chExt cx="2173" cy="339"/>
          </a:xfrm>
        </p:grpSpPr>
        <p:sp>
          <p:nvSpPr>
            <p:cNvPr id="76837" name="Rectangle 37"/>
            <p:cNvSpPr>
              <a:spLocks noChangeArrowheads="1"/>
            </p:cNvSpPr>
            <p:nvPr/>
          </p:nvSpPr>
          <p:spPr bwMode="auto">
            <a:xfrm>
              <a:off x="385" y="1130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小曲面块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6836" name="Object 36"/>
            <p:cNvGraphicFramePr>
              <a:graphicFrameLocks noChangeAspect="1"/>
            </p:cNvGraphicFramePr>
            <p:nvPr/>
          </p:nvGraphicFramePr>
          <p:xfrm>
            <a:off x="1383" y="1175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95" name="Equation" r:id="rId5" imgW="342751" imgH="431613" progId="Equation.DSMT4">
                    <p:embed/>
                  </p:oleObj>
                </mc:Choice>
                <mc:Fallback>
                  <p:oleObj name="Equation" r:id="rId5" imgW="342751" imgH="431613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175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1599" y="1118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的流量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68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429973"/>
              </p:ext>
            </p:extLst>
          </p:nvPr>
        </p:nvGraphicFramePr>
        <p:xfrm>
          <a:off x="1277938" y="2368550"/>
          <a:ext cx="4559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6" name="Equation" r:id="rId7" imgW="4559040" imgH="431640" progId="Equation.DSMT4">
                  <p:embed/>
                </p:oleObj>
              </mc:Choice>
              <mc:Fallback>
                <p:oleObj name="Equation" r:id="rId7" imgW="4559040" imgH="43164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2368550"/>
                        <a:ext cx="4559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77" name="Group 77"/>
          <p:cNvGrpSpPr>
            <a:grpSpLocks/>
          </p:cNvGrpSpPr>
          <p:nvPr/>
        </p:nvGrpSpPr>
        <p:grpSpPr bwMode="auto">
          <a:xfrm>
            <a:off x="1679575" y="2994025"/>
            <a:ext cx="6397625" cy="1033463"/>
            <a:chOff x="1058" y="1886"/>
            <a:chExt cx="4030" cy="651"/>
          </a:xfrm>
        </p:grpSpPr>
        <p:graphicFrame>
          <p:nvGraphicFramePr>
            <p:cNvPr id="76841" name="Object 41"/>
            <p:cNvGraphicFramePr>
              <a:graphicFrameLocks noChangeAspect="1"/>
            </p:cNvGraphicFramePr>
            <p:nvPr/>
          </p:nvGraphicFramePr>
          <p:xfrm>
            <a:off x="1058" y="1886"/>
            <a:ext cx="361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97" name="Equation" r:id="rId9" imgW="5740400" imgH="431800" progId="Equation.DSMT4">
                    <p:embed/>
                  </p:oleObj>
                </mc:Choice>
                <mc:Fallback>
                  <p:oleObj name="Equation" r:id="rId9" imgW="5740400" imgH="431800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1886"/>
                          <a:ext cx="3615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0" name="Object 40"/>
            <p:cNvGraphicFramePr>
              <a:graphicFrameLocks noChangeAspect="1"/>
            </p:cNvGraphicFramePr>
            <p:nvPr/>
          </p:nvGraphicFramePr>
          <p:xfrm>
            <a:off x="2910" y="2267"/>
            <a:ext cx="217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98" name="Equation" r:id="rId11" imgW="3454400" imgH="431800" progId="Equation.DSMT4">
                    <p:embed/>
                  </p:oleObj>
                </mc:Choice>
                <mc:Fallback>
                  <p:oleObj name="Equation" r:id="rId11" imgW="3454400" imgH="431800" progId="Equation.DSMT4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2267"/>
                          <a:ext cx="217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71" name="Group 71"/>
          <p:cNvGrpSpPr>
            <a:grpSpLocks/>
          </p:cNvGrpSpPr>
          <p:nvPr/>
        </p:nvGrpSpPr>
        <p:grpSpPr bwMode="auto">
          <a:xfrm>
            <a:off x="582613" y="4149725"/>
            <a:ext cx="6526212" cy="554038"/>
            <a:chOff x="367" y="2740"/>
            <a:chExt cx="4111" cy="349"/>
          </a:xfrm>
        </p:grpSpPr>
        <p:sp>
          <p:nvSpPr>
            <p:cNvPr id="76849" name="Rectangle 49"/>
            <p:cNvSpPr>
              <a:spLocks noChangeArrowheads="1"/>
            </p:cNvSpPr>
            <p:nvPr/>
          </p:nvSpPr>
          <p:spPr bwMode="auto">
            <a:xfrm>
              <a:off x="367" y="2740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76867" name="Group 67"/>
            <p:cNvGrpSpPr>
              <a:grpSpLocks/>
            </p:cNvGrpSpPr>
            <p:nvPr/>
          </p:nvGrpSpPr>
          <p:grpSpPr bwMode="auto">
            <a:xfrm>
              <a:off x="908" y="2762"/>
              <a:ext cx="3570" cy="327"/>
              <a:chOff x="884" y="3058"/>
              <a:chExt cx="3570" cy="327"/>
            </a:xfrm>
          </p:grpSpPr>
          <p:graphicFrame>
            <p:nvGraphicFramePr>
              <p:cNvPr id="76848" name="Object 48"/>
              <p:cNvGraphicFramePr>
                <a:graphicFrameLocks noChangeAspect="1"/>
              </p:cNvGraphicFramePr>
              <p:nvPr/>
            </p:nvGraphicFramePr>
            <p:xfrm>
              <a:off x="884" y="3099"/>
              <a:ext cx="1592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99" name="Equation" r:id="rId13" imgW="2527300" imgH="431800" progId="Equation.DSMT4">
                      <p:embed/>
                    </p:oleObj>
                  </mc:Choice>
                  <mc:Fallback>
                    <p:oleObj name="Equation" r:id="rId13" imgW="2527300" imgH="431800" progId="Equation.DSMT4">
                      <p:embed/>
                      <p:pic>
                        <p:nvPicPr>
                          <p:cNvPr id="0" name="Picture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3099"/>
                            <a:ext cx="1592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51" name="Rectangle 51"/>
              <p:cNvSpPr>
                <a:spLocks noChangeArrowheads="1"/>
              </p:cNvSpPr>
              <p:nvPr/>
            </p:nvSpPr>
            <p:spPr bwMode="auto">
              <a:xfrm>
                <a:off x="2441" y="3058"/>
                <a:ext cx="201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是任意取定的一点</a:t>
                </a: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2" name="Group 72"/>
          <p:cNvGrpSpPr>
            <a:grpSpLocks/>
          </p:cNvGrpSpPr>
          <p:nvPr/>
        </p:nvGrpSpPr>
        <p:grpSpPr bwMode="auto">
          <a:xfrm>
            <a:off x="723900" y="4868863"/>
            <a:ext cx="8078788" cy="519112"/>
            <a:chOff x="456" y="3067"/>
            <a:chExt cx="5089" cy="327"/>
          </a:xfrm>
        </p:grpSpPr>
        <p:graphicFrame>
          <p:nvGraphicFramePr>
            <p:cNvPr id="76856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0207725"/>
                </p:ext>
              </p:extLst>
            </p:nvPr>
          </p:nvGraphicFramePr>
          <p:xfrm>
            <a:off x="456" y="3079"/>
            <a:ext cx="244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00" name="Equation" r:id="rId15" imgW="3886200" imgH="431640" progId="Equation.DSMT4">
                    <p:embed/>
                  </p:oleObj>
                </mc:Choice>
                <mc:Fallback>
                  <p:oleObj name="Equation" r:id="rId15" imgW="3886200" imgH="431640" progId="Equation.DSMT4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3079"/>
                          <a:ext cx="244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68" name="Text Box 68"/>
            <p:cNvSpPr txBox="1">
              <a:spLocks noChangeArrowheads="1"/>
            </p:cNvSpPr>
            <p:nvPr/>
          </p:nvSpPr>
          <p:spPr bwMode="auto">
            <a:xfrm>
              <a:off x="2853" y="3067"/>
              <a:ext cx="2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是点      处的单位法向量</a:t>
              </a:r>
              <a:r>
                <a:rPr lang="en-US" altLang="zh-CN"/>
                <a:t>;</a:t>
              </a:r>
            </a:p>
          </p:txBody>
        </p:sp>
        <p:graphicFrame>
          <p:nvGraphicFramePr>
            <p:cNvPr id="76869" name="Object 69"/>
            <p:cNvGraphicFramePr>
              <a:graphicFrameLocks noChangeAspect="1"/>
            </p:cNvGraphicFramePr>
            <p:nvPr/>
          </p:nvGraphicFramePr>
          <p:xfrm>
            <a:off x="3370" y="3106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01" name="Equation" r:id="rId17" imgW="482391" imgH="431613" progId="Equation.DSMT4">
                    <p:embed/>
                  </p:oleObj>
                </mc:Choice>
                <mc:Fallback>
                  <p:oleObj name="Equation" r:id="rId17" imgW="482391" imgH="431613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3106"/>
                          <a:ext cx="3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75" name="Group 75"/>
          <p:cNvGrpSpPr>
            <a:grpSpLocks/>
          </p:cNvGrpSpPr>
          <p:nvPr/>
        </p:nvGrpSpPr>
        <p:grpSpPr bwMode="auto">
          <a:xfrm>
            <a:off x="682625" y="5481638"/>
            <a:ext cx="7899400" cy="520700"/>
            <a:chOff x="448" y="3453"/>
            <a:chExt cx="4976" cy="328"/>
          </a:xfrm>
        </p:grpSpPr>
        <p:sp>
          <p:nvSpPr>
            <p:cNvPr id="76858" name="Rectangle 58"/>
            <p:cNvSpPr>
              <a:spLocks noChangeArrowheads="1"/>
            </p:cNvSpPr>
            <p:nvPr/>
          </p:nvSpPr>
          <p:spPr bwMode="auto">
            <a:xfrm>
              <a:off x="3379" y="3454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分别是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6855" name="Object 55"/>
            <p:cNvGraphicFramePr>
              <a:graphicFrameLocks noChangeAspect="1"/>
            </p:cNvGraphicFramePr>
            <p:nvPr/>
          </p:nvGraphicFramePr>
          <p:xfrm>
            <a:off x="4150" y="3499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02" name="Equation" r:id="rId19" imgW="342751" imgH="431613" progId="Equation.DSMT4">
                    <p:embed/>
                  </p:oleObj>
                </mc:Choice>
                <mc:Fallback>
                  <p:oleObj name="Equation" r:id="rId19" imgW="342751" imgH="431613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499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73" name="Object 73"/>
            <p:cNvGraphicFramePr>
              <a:graphicFrameLocks noChangeAspect="1"/>
            </p:cNvGraphicFramePr>
            <p:nvPr/>
          </p:nvGraphicFramePr>
          <p:xfrm>
            <a:off x="448" y="3496"/>
            <a:ext cx="293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03" name="Equation" r:id="rId20" imgW="4660900" imgH="431800" progId="Equation.DSMT4">
                    <p:embed/>
                  </p:oleObj>
                </mc:Choice>
                <mc:Fallback>
                  <p:oleObj name="Equation" r:id="rId20" imgW="4660900" imgH="43180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3496"/>
                          <a:ext cx="2931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74" name="Rectangle 74"/>
            <p:cNvSpPr>
              <a:spLocks noChangeArrowheads="1"/>
            </p:cNvSpPr>
            <p:nvPr/>
          </p:nvSpPr>
          <p:spPr bwMode="auto">
            <a:xfrm>
              <a:off x="4353" y="3453"/>
              <a:ext cx="10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在坐标面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57" name="Object 33"/>
          <p:cNvGraphicFramePr>
            <a:graphicFrameLocks noChangeAspect="1"/>
          </p:cNvGraphicFramePr>
          <p:nvPr/>
        </p:nvGraphicFramePr>
        <p:xfrm>
          <a:off x="755650" y="2527300"/>
          <a:ext cx="7708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4" name="Equation" r:id="rId3" imgW="8496300" imgH="482600" progId="Equation.DSMT4">
                  <p:embed/>
                </p:oleObj>
              </mc:Choice>
              <mc:Fallback>
                <p:oleObj name="Equation" r:id="rId3" imgW="8496300" imgH="4826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27300"/>
                        <a:ext cx="7708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82" name="Group 58"/>
          <p:cNvGrpSpPr>
            <a:grpSpLocks/>
          </p:cNvGrpSpPr>
          <p:nvPr/>
        </p:nvGrpSpPr>
        <p:grpSpPr bwMode="auto">
          <a:xfrm>
            <a:off x="684213" y="1096963"/>
            <a:ext cx="7859712" cy="585787"/>
            <a:chOff x="431" y="691"/>
            <a:chExt cx="4951" cy="369"/>
          </a:xfrm>
        </p:grpSpPr>
        <p:graphicFrame>
          <p:nvGraphicFramePr>
            <p:cNvPr id="77852" name="Object 28"/>
            <p:cNvGraphicFramePr>
              <a:graphicFrameLocks noChangeAspect="1"/>
            </p:cNvGraphicFramePr>
            <p:nvPr/>
          </p:nvGraphicFramePr>
          <p:xfrm>
            <a:off x="431" y="754"/>
            <a:ext cx="1343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75" name="Equation" r:id="rId5" imgW="2133600" imgH="482600" progId="Equation.DSMT4">
                    <p:embed/>
                  </p:oleObj>
                </mc:Choice>
                <mc:Fallback>
                  <p:oleObj name="Equation" r:id="rId5" imgW="2133600" imgH="4826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754"/>
                          <a:ext cx="1343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1" name="Object 27"/>
            <p:cNvGraphicFramePr>
              <a:graphicFrameLocks noChangeAspect="1"/>
            </p:cNvGraphicFramePr>
            <p:nvPr/>
          </p:nvGraphicFramePr>
          <p:xfrm>
            <a:off x="3645" y="748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76" name="Equation" r:id="rId7" imgW="342751" imgH="431613" progId="Equation.DSMT4">
                    <p:embed/>
                  </p:oleObj>
                </mc:Choice>
                <mc:Fallback>
                  <p:oleObj name="Equation" r:id="rId7" imgW="342751" imgH="431613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748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4" name="Rectangle 30"/>
            <p:cNvSpPr>
              <a:spLocks noChangeArrowheads="1"/>
            </p:cNvSpPr>
            <p:nvPr/>
          </p:nvSpPr>
          <p:spPr bwMode="auto">
            <a:xfrm>
              <a:off x="1746" y="709"/>
              <a:ext cx="1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于是单位时间内由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55" name="Rectangle 31"/>
            <p:cNvSpPr>
              <a:spLocks noChangeArrowheads="1"/>
            </p:cNvSpPr>
            <p:nvPr/>
          </p:nvSpPr>
          <p:spPr bwMode="auto">
            <a:xfrm>
              <a:off x="3861" y="691"/>
              <a:ext cx="1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的负侧</a:t>
              </a:r>
              <a:r>
                <a:rPr lang="zh-CN" altLang="en-US"/>
                <a:t>流向正 </a:t>
              </a:r>
            </a:p>
          </p:txBody>
        </p:sp>
      </p:grpSp>
      <p:grpSp>
        <p:nvGrpSpPr>
          <p:cNvPr id="77877" name="Group 53"/>
          <p:cNvGrpSpPr>
            <a:grpSpLocks/>
          </p:cNvGrpSpPr>
          <p:nvPr/>
        </p:nvGrpSpPr>
        <p:grpSpPr bwMode="auto">
          <a:xfrm>
            <a:off x="582613" y="3106738"/>
            <a:ext cx="7551737" cy="549275"/>
            <a:chOff x="367" y="1957"/>
            <a:chExt cx="4757" cy="346"/>
          </a:xfrm>
        </p:grpSpPr>
        <p:sp>
          <p:nvSpPr>
            <p:cNvPr id="77860" name="Rectangle 36"/>
            <p:cNvSpPr>
              <a:spLocks noChangeArrowheads="1"/>
            </p:cNvSpPr>
            <p:nvPr/>
          </p:nvSpPr>
          <p:spPr bwMode="auto">
            <a:xfrm>
              <a:off x="367" y="1976"/>
              <a:ext cx="2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单位时间内由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7859" name="Object 35"/>
            <p:cNvGraphicFramePr>
              <a:graphicFrameLocks noChangeAspect="1"/>
            </p:cNvGraphicFramePr>
            <p:nvPr/>
          </p:nvGraphicFramePr>
          <p:xfrm>
            <a:off x="2363" y="2063"/>
            <a:ext cx="1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77" name="Equation" r:id="rId9" imgW="279279" imgH="317362" progId="Equation.DSMT4">
                    <p:embed/>
                  </p:oleObj>
                </mc:Choice>
                <mc:Fallback>
                  <p:oleObj name="Equation" r:id="rId9" imgW="279279" imgH="317362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" y="2063"/>
                          <a:ext cx="1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61" name="Rectangle 37"/>
            <p:cNvSpPr>
              <a:spLocks noChangeArrowheads="1"/>
            </p:cNvSpPr>
            <p:nvPr/>
          </p:nvSpPr>
          <p:spPr bwMode="auto">
            <a:xfrm>
              <a:off x="2533" y="1957"/>
              <a:ext cx="25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的负侧流向正侧的总流量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7867" name="Rectangle 43"/>
          <p:cNvSpPr>
            <a:spLocks noChangeArrowheads="1"/>
          </p:cNvSpPr>
          <p:nvPr/>
        </p:nvSpPr>
        <p:spPr bwMode="auto">
          <a:xfrm>
            <a:off x="598488" y="5357813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这种与曲面的侧有关的和式极限就是所要讨论的第</a:t>
            </a:r>
            <a:r>
              <a:rPr lang="zh-CN" altLang="en-US" sz="1100">
                <a:latin typeface="Times New Roman" panose="02020603050405020304" pitchFamily="18" charset="0"/>
              </a:rPr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582613" y="1808163"/>
            <a:ext cx="4467225" cy="544512"/>
            <a:chOff x="367" y="1139"/>
            <a:chExt cx="2814" cy="343"/>
          </a:xfrm>
        </p:grpSpPr>
        <p:sp>
          <p:nvSpPr>
            <p:cNvPr id="77856" name="Rectangle 32"/>
            <p:cNvSpPr>
              <a:spLocks noChangeArrowheads="1"/>
            </p:cNvSpPr>
            <p:nvPr/>
          </p:nvSpPr>
          <p:spPr bwMode="auto">
            <a:xfrm>
              <a:off x="367" y="1139"/>
              <a:ext cx="28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</a:rPr>
                <a:t>侧的流量      也就近似等于  </a:t>
              </a:r>
            </a:p>
          </p:txBody>
        </p:sp>
        <p:graphicFrame>
          <p:nvGraphicFramePr>
            <p:cNvPr id="77875" name="Object 51"/>
            <p:cNvGraphicFramePr>
              <a:graphicFrameLocks noChangeAspect="1"/>
            </p:cNvGraphicFramePr>
            <p:nvPr/>
          </p:nvGraphicFramePr>
          <p:xfrm>
            <a:off x="1391" y="1178"/>
            <a:ext cx="22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78" name="Equation" r:id="rId11" imgW="355446" imgH="482391" progId="Equation.DSMT4">
                    <p:embed/>
                  </p:oleObj>
                </mc:Choice>
                <mc:Fallback>
                  <p:oleObj name="Equation" r:id="rId11" imgW="355446" imgH="482391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1178"/>
                          <a:ext cx="22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79" name="Group 55"/>
          <p:cNvGrpSpPr>
            <a:grpSpLocks/>
          </p:cNvGrpSpPr>
          <p:nvPr/>
        </p:nvGrpSpPr>
        <p:grpSpPr bwMode="auto">
          <a:xfrm>
            <a:off x="1441450" y="3673475"/>
            <a:ext cx="6299200" cy="1563688"/>
            <a:chOff x="908" y="2314"/>
            <a:chExt cx="3968" cy="985"/>
          </a:xfrm>
        </p:grpSpPr>
        <p:graphicFrame>
          <p:nvGraphicFramePr>
            <p:cNvPr id="77864" name="Object 40"/>
            <p:cNvGraphicFramePr>
              <a:graphicFrameLocks noChangeAspect="1"/>
            </p:cNvGraphicFramePr>
            <p:nvPr/>
          </p:nvGraphicFramePr>
          <p:xfrm>
            <a:off x="908" y="2314"/>
            <a:ext cx="352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79" name="Equation" r:id="rId13" imgW="5600700" imgH="927100" progId="Equation.DSMT4">
                    <p:embed/>
                  </p:oleObj>
                </mc:Choice>
                <mc:Fallback>
                  <p:oleObj name="Equation" r:id="rId13" imgW="5600700" imgH="9271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2314"/>
                          <a:ext cx="3528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78" name="Object 54"/>
            <p:cNvGraphicFramePr>
              <a:graphicFrameLocks noChangeAspect="1"/>
            </p:cNvGraphicFramePr>
            <p:nvPr/>
          </p:nvGraphicFramePr>
          <p:xfrm>
            <a:off x="1092" y="2931"/>
            <a:ext cx="378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80" name="Equation" r:id="rId15" imgW="6007100" imgH="584200" progId="Equation.DSMT4">
                    <p:embed/>
                  </p:oleObj>
                </mc:Choice>
                <mc:Fallback>
                  <p:oleObj name="Equation" r:id="rId15" imgW="6007100" imgH="58420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2931"/>
                          <a:ext cx="378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81" name="Group 57"/>
          <p:cNvGrpSpPr>
            <a:grpSpLocks/>
          </p:cNvGrpSpPr>
          <p:nvPr/>
        </p:nvGrpSpPr>
        <p:grpSpPr bwMode="auto">
          <a:xfrm>
            <a:off x="684213" y="485775"/>
            <a:ext cx="7920037" cy="555625"/>
            <a:chOff x="431" y="306"/>
            <a:chExt cx="4989" cy="350"/>
          </a:xfrm>
        </p:grpSpPr>
        <p:sp>
          <p:nvSpPr>
            <p:cNvPr id="77850" name="Rectangle 26"/>
            <p:cNvSpPr>
              <a:spLocks noChangeArrowheads="1"/>
            </p:cNvSpPr>
            <p:nvPr/>
          </p:nvSpPr>
          <p:spPr bwMode="auto">
            <a:xfrm>
              <a:off x="1306" y="306"/>
              <a:ext cx="3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上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投影</a:t>
              </a:r>
              <a:r>
                <a:rPr lang="zh-CN" altLang="en-US" dirty="0">
                  <a:latin typeface="Times New Roman" panose="02020603050405020304" pitchFamily="18" charset="0"/>
                </a:rPr>
                <a:t>区域的近似面积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分别记作  </a:t>
              </a:r>
            </a:p>
          </p:txBody>
        </p:sp>
        <p:graphicFrame>
          <p:nvGraphicFramePr>
            <p:cNvPr id="77869" name="Object 45"/>
            <p:cNvGraphicFramePr>
              <a:graphicFrameLocks noChangeAspect="1"/>
            </p:cNvGraphicFramePr>
            <p:nvPr/>
          </p:nvGraphicFramePr>
          <p:xfrm>
            <a:off x="431" y="396"/>
            <a:ext cx="89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81" name="Equation" r:id="rId17" imgW="1421783" imgH="317362" progId="Equation.DSMT4">
                    <p:embed/>
                  </p:oleObj>
                </mc:Choice>
                <mc:Fallback>
                  <p:oleObj name="Equation" r:id="rId17" imgW="1421783" imgH="317362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96"/>
                          <a:ext cx="899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80" name="Object 56"/>
            <p:cNvGraphicFramePr>
              <a:graphicFrameLocks noChangeAspect="1"/>
            </p:cNvGraphicFramePr>
            <p:nvPr/>
          </p:nvGraphicFramePr>
          <p:xfrm>
            <a:off x="4700" y="352"/>
            <a:ext cx="7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82" name="Equation" r:id="rId19" imgW="1143000" imgH="482600" progId="Equation.DSMT4">
                    <p:embed/>
                  </p:oleObj>
                </mc:Choice>
                <mc:Fallback>
                  <p:oleObj name="Equation" r:id="rId19" imgW="1143000" imgH="482600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352"/>
                          <a:ext cx="7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04" name="Group 56"/>
          <p:cNvGrpSpPr>
            <a:grpSpLocks/>
          </p:cNvGrpSpPr>
          <p:nvPr/>
        </p:nvGrpSpPr>
        <p:grpSpPr bwMode="auto">
          <a:xfrm>
            <a:off x="563563" y="4351338"/>
            <a:ext cx="8207375" cy="519112"/>
            <a:chOff x="359" y="2741"/>
            <a:chExt cx="5170" cy="327"/>
          </a:xfrm>
        </p:grpSpPr>
        <p:sp>
          <p:nvSpPr>
            <p:cNvPr id="78880" name="Rectangle 32"/>
            <p:cNvSpPr>
              <a:spLocks noChangeArrowheads="1"/>
            </p:cNvSpPr>
            <p:nvPr/>
          </p:nvSpPr>
          <p:spPr bwMode="auto">
            <a:xfrm>
              <a:off x="359" y="2741"/>
              <a:ext cx="3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的投影区域的面积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它们的符号由  </a:t>
              </a:r>
            </a:p>
          </p:txBody>
        </p:sp>
        <p:graphicFrame>
          <p:nvGraphicFramePr>
            <p:cNvPr id="78879" name="Object 31"/>
            <p:cNvGraphicFramePr>
              <a:graphicFrameLocks noChangeAspect="1"/>
            </p:cNvGraphicFramePr>
            <p:nvPr/>
          </p:nvGraphicFramePr>
          <p:xfrm>
            <a:off x="3722" y="2797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38" name="Equation" r:id="rId3" imgW="342751" imgH="431613" progId="Equation.DSMT4">
                    <p:embed/>
                  </p:oleObj>
                </mc:Choice>
                <mc:Fallback>
                  <p:oleObj name="Equation" r:id="rId3" imgW="342751" imgH="431613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2797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81" name="Rectangle 33"/>
            <p:cNvSpPr>
              <a:spLocks noChangeArrowheads="1"/>
            </p:cNvSpPr>
            <p:nvPr/>
          </p:nvSpPr>
          <p:spPr bwMode="auto">
            <a:xfrm>
              <a:off x="3910" y="2741"/>
              <a:ext cx="16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的方向来确定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100"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906" name="Group 58"/>
          <p:cNvGrpSpPr>
            <a:grpSpLocks/>
          </p:cNvGrpSpPr>
          <p:nvPr/>
        </p:nvGrpSpPr>
        <p:grpSpPr bwMode="auto">
          <a:xfrm>
            <a:off x="681038" y="3675063"/>
            <a:ext cx="7820025" cy="561975"/>
            <a:chOff x="429" y="2315"/>
            <a:chExt cx="4926" cy="354"/>
          </a:xfrm>
        </p:grpSpPr>
        <p:graphicFrame>
          <p:nvGraphicFramePr>
            <p:cNvPr id="78874" name="Object 26"/>
            <p:cNvGraphicFramePr>
              <a:graphicFrameLocks noChangeAspect="1"/>
            </p:cNvGraphicFramePr>
            <p:nvPr/>
          </p:nvGraphicFramePr>
          <p:xfrm>
            <a:off x="429" y="2364"/>
            <a:ext cx="208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39" name="Equation" r:id="rId5" imgW="3314700" imgH="482600" progId="Equation.DSMT4">
                    <p:embed/>
                  </p:oleObj>
                </mc:Choice>
                <mc:Fallback>
                  <p:oleObj name="Equation" r:id="rId5" imgW="3314700" imgH="4826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" y="2364"/>
                          <a:ext cx="2088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3" name="Object 25"/>
            <p:cNvGraphicFramePr>
              <a:graphicFrameLocks noChangeAspect="1"/>
            </p:cNvGraphicFramePr>
            <p:nvPr/>
          </p:nvGraphicFramePr>
          <p:xfrm>
            <a:off x="3397" y="2370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40" name="Equation" r:id="rId7" imgW="342751" imgH="431613" progId="Equation.DSMT4">
                    <p:embed/>
                  </p:oleObj>
                </mc:Choice>
                <mc:Fallback>
                  <p:oleObj name="Equation" r:id="rId7" imgW="342751" imgH="431613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" y="2370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6" name="Rectangle 28"/>
            <p:cNvSpPr>
              <a:spLocks noChangeArrowheads="1"/>
            </p:cNvSpPr>
            <p:nvPr/>
          </p:nvSpPr>
          <p:spPr bwMode="auto">
            <a:xfrm>
              <a:off x="2381" y="2315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分别表示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8877" name="Rectangle 29"/>
            <p:cNvSpPr>
              <a:spLocks noChangeArrowheads="1"/>
            </p:cNvSpPr>
            <p:nvPr/>
          </p:nvSpPr>
          <p:spPr bwMode="auto">
            <a:xfrm>
              <a:off x="3608" y="2315"/>
              <a:ext cx="1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在三个坐标面上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563563" y="511175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二型曲面积分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8866" name="Rectangle 18"/>
          <p:cNvSpPr>
            <a:spLocks noChangeArrowheads="1"/>
          </p:cNvSpPr>
          <p:nvPr/>
        </p:nvSpPr>
        <p:spPr bwMode="auto">
          <a:xfrm>
            <a:off x="592138" y="1096963"/>
            <a:ext cx="778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zh-CN" altLang="en-US">
                <a:latin typeface="Times New Roman" panose="02020603050405020304" pitchFamily="18" charset="0"/>
              </a:rPr>
              <a:t>为定义在双侧曲面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>
                <a:latin typeface="Times New Roman" panose="02020603050405020304" pitchFamily="18" charset="0"/>
              </a:rPr>
              <a:t>上的函数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</p:txBody>
      </p:sp>
      <p:grpSp>
        <p:nvGrpSpPr>
          <p:cNvPr id="78907" name="Group 59"/>
          <p:cNvGrpSpPr>
            <a:grpSpLocks/>
          </p:cNvGrpSpPr>
          <p:nvPr/>
        </p:nvGrpSpPr>
        <p:grpSpPr bwMode="auto">
          <a:xfrm>
            <a:off x="582613" y="1711325"/>
            <a:ext cx="7942262" cy="536575"/>
            <a:chOff x="367" y="1078"/>
            <a:chExt cx="5003" cy="338"/>
          </a:xfrm>
        </p:grpSpPr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367" y="1089"/>
              <a:ext cx="28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</a:rPr>
                <a:t>对 </a:t>
              </a:r>
              <a:r>
                <a:rPr lang="en-US" altLang="zh-CN" i="1">
                  <a:latin typeface="Times New Roman" panose="02020603050405020304" pitchFamily="18" charset="0"/>
                </a:rPr>
                <a:t>S </a:t>
              </a:r>
              <a:r>
                <a:rPr lang="zh-CN" altLang="en-US">
                  <a:latin typeface="Times New Roman" panose="02020603050405020304" pitchFamily="18" charset="0"/>
                </a:rPr>
                <a:t>作分割 </a:t>
              </a:r>
              <a:r>
                <a:rPr lang="en-US" altLang="zh-CN" i="1">
                  <a:latin typeface="Times New Roman" panose="02020603050405020304" pitchFamily="18" charset="0"/>
                </a:rPr>
                <a:t>T 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</a:rPr>
                <a:t>它把 </a:t>
              </a:r>
              <a:r>
                <a:rPr lang="en-US" altLang="zh-CN" i="1">
                  <a:latin typeface="Times New Roman" panose="02020603050405020304" pitchFamily="18" charset="0"/>
                </a:rPr>
                <a:t>S </a:t>
              </a:r>
              <a:r>
                <a:rPr lang="zh-CN" altLang="en-US">
                  <a:latin typeface="Times New Roman" panose="02020603050405020304" pitchFamily="18" charset="0"/>
                </a:rPr>
                <a:t>分为  </a:t>
              </a:r>
            </a:p>
          </p:txBody>
        </p:sp>
        <p:pic>
          <p:nvPicPr>
            <p:cNvPr id="78868" name="Picture 2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1135"/>
              <a:ext cx="1392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870" name="Rectangle 22"/>
            <p:cNvSpPr>
              <a:spLocks noChangeArrowheads="1"/>
            </p:cNvSpPr>
            <p:nvPr/>
          </p:nvSpPr>
          <p:spPr bwMode="auto">
            <a:xfrm>
              <a:off x="4499" y="1078"/>
              <a:ext cx="8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分割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8871" name="Object 23"/>
          <p:cNvGraphicFramePr>
            <a:graphicFrameLocks noChangeAspect="1"/>
          </p:cNvGraphicFramePr>
          <p:nvPr/>
        </p:nvGraphicFramePr>
        <p:xfrm>
          <a:off x="2867025" y="2924175"/>
          <a:ext cx="36480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41" name="Equation" r:id="rId9" imgW="3644900" imgH="647700" progId="Equation.DSMT4">
                  <p:embed/>
                </p:oleObj>
              </mc:Choice>
              <mc:Fallback>
                <p:oleObj name="Equation" r:id="rId9" imgW="3644900" imgH="6477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924175"/>
                        <a:ext cx="3648075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5" name="Object 47"/>
          <p:cNvGraphicFramePr>
            <a:graphicFrameLocks noChangeAspect="1"/>
          </p:cNvGraphicFramePr>
          <p:nvPr/>
        </p:nvGraphicFramePr>
        <p:xfrm>
          <a:off x="2533650" y="4948238"/>
          <a:ext cx="38639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42" name="Equation" r:id="rId11" imgW="3848100" imgH="1028700" progId="Equation.DSMT4">
                  <p:embed/>
                </p:oleObj>
              </mc:Choice>
              <mc:Fallback>
                <p:oleObj name="Equation" r:id="rId11" imgW="3848100" imgH="10287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4948238"/>
                        <a:ext cx="3863975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05" name="Rectangle 57"/>
          <p:cNvSpPr>
            <a:spLocks noChangeArrowheads="1"/>
          </p:cNvSpPr>
          <p:nvPr/>
        </p:nvSpPr>
        <p:spPr bwMode="auto">
          <a:xfrm>
            <a:off x="582613" y="2346325"/>
            <a:ext cx="1874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的细度为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新魏" panose="020108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新魏" panose="020108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3211</TotalTime>
  <Words>1802</Words>
  <Application>Microsoft Office PowerPoint</Application>
  <PresentationFormat>全屏显示(4:3)</PresentationFormat>
  <Paragraphs>236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华文新魏</vt:lpstr>
      <vt:lpstr>隶书</vt:lpstr>
      <vt:lpstr>宋体</vt:lpstr>
      <vt:lpstr>Arial</vt:lpstr>
      <vt:lpstr>Cambria Math</vt:lpstr>
      <vt:lpstr>Symbol</vt:lpstr>
      <vt:lpstr>Times New Roman</vt:lpstr>
      <vt:lpstr>Wingdings</vt:lpstr>
      <vt:lpstr>框钮正底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285</cp:revision>
  <dcterms:created xsi:type="dcterms:W3CDTF">2004-12-13T07:53:32Z</dcterms:created>
  <dcterms:modified xsi:type="dcterms:W3CDTF">2024-06-02T23:03:23Z</dcterms:modified>
</cp:coreProperties>
</file>