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handoutMasterIdLst>
    <p:handoutMasterId r:id="rId28"/>
  </p:handoutMasterIdLst>
  <p:sldIdLst>
    <p:sldId id="278" r:id="rId2"/>
    <p:sldId id="280" r:id="rId3"/>
    <p:sldId id="281" r:id="rId4"/>
    <p:sldId id="282" r:id="rId5"/>
    <p:sldId id="283" r:id="rId6"/>
    <p:sldId id="284" r:id="rId7"/>
    <p:sldId id="285" r:id="rId8"/>
    <p:sldId id="286" r:id="rId9"/>
    <p:sldId id="287" r:id="rId10"/>
    <p:sldId id="288" r:id="rId11"/>
    <p:sldId id="290" r:id="rId12"/>
    <p:sldId id="291" r:id="rId13"/>
    <p:sldId id="293" r:id="rId14"/>
    <p:sldId id="294" r:id="rId15"/>
    <p:sldId id="295" r:id="rId16"/>
    <p:sldId id="296" r:id="rId17"/>
    <p:sldId id="297" r:id="rId18"/>
    <p:sldId id="298" r:id="rId19"/>
    <p:sldId id="307" r:id="rId20"/>
    <p:sldId id="308" r:id="rId21"/>
    <p:sldId id="299" r:id="rId22"/>
    <p:sldId id="300" r:id="rId23"/>
    <p:sldId id="301" r:id="rId24"/>
    <p:sldId id="302" r:id="rId25"/>
    <p:sldId id="303" r:id="rId26"/>
    <p:sldId id="305" r:id="rId27"/>
  </p:sldIdLst>
  <p:sldSz cx="9144000" cy="6858000" type="screen4x3"/>
  <p:notesSz cx="9144000" cy="6858000"/>
  <p:defaultTextStyle>
    <a:defPPr>
      <a:defRPr lang="zh-CN"/>
    </a:defPPr>
    <a:lvl1pPr algn="l" rtl="0" eaLnBrk="0" fontAlgn="base" hangingPunct="0">
      <a:spcBef>
        <a:spcPct val="0"/>
      </a:spcBef>
      <a:spcAft>
        <a:spcPct val="0"/>
      </a:spcAft>
      <a:defRPr kumimoji="1" sz="2800" b="1"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tx1"/>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tx1"/>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tx1"/>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28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28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28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2800" b="1" kern="1200">
        <a:solidFill>
          <a:schemeClr val="tx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171FF"/>
    <a:srgbClr val="FFFFCC"/>
    <a:srgbClr val="FFFF83"/>
    <a:srgbClr val="EAEAEA"/>
    <a:srgbClr val="3333FF"/>
    <a:srgbClr val="FF0000"/>
    <a:srgbClr val="69FF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01" autoAdjust="0"/>
    <p:restoredTop sz="94660"/>
  </p:normalViewPr>
  <p:slideViewPr>
    <p:cSldViewPr>
      <p:cViewPr varScale="1">
        <p:scale>
          <a:sx n="114" d="100"/>
          <a:sy n="114" d="100"/>
        </p:scale>
        <p:origin x="1566"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0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6.wmf"/><Relationship Id="rId7" Type="http://schemas.openxmlformats.org/officeDocument/2006/relationships/image" Target="../media/image60.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image" Target="../media/image65.wmf"/><Relationship Id="rId7" Type="http://schemas.openxmlformats.org/officeDocument/2006/relationships/image" Target="../media/image69.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4" Type="http://schemas.openxmlformats.org/officeDocument/2006/relationships/image" Target="../media/image7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5" Type="http://schemas.openxmlformats.org/officeDocument/2006/relationships/image" Target="../media/image79.wmf"/><Relationship Id="rId4" Type="http://schemas.openxmlformats.org/officeDocument/2006/relationships/image" Target="../media/image7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4" Type="http://schemas.openxmlformats.org/officeDocument/2006/relationships/image" Target="../media/image8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image" Target="../media/image90.wmf"/><Relationship Id="rId7" Type="http://schemas.openxmlformats.org/officeDocument/2006/relationships/image" Target="../media/image94.wmf"/><Relationship Id="rId2" Type="http://schemas.openxmlformats.org/officeDocument/2006/relationships/image" Target="../media/image89.wmf"/><Relationship Id="rId1" Type="http://schemas.openxmlformats.org/officeDocument/2006/relationships/image" Target="../media/image88.wmf"/><Relationship Id="rId6" Type="http://schemas.openxmlformats.org/officeDocument/2006/relationships/image" Target="../media/image93.wmf"/><Relationship Id="rId11" Type="http://schemas.openxmlformats.org/officeDocument/2006/relationships/image" Target="../media/image98.wmf"/><Relationship Id="rId5" Type="http://schemas.openxmlformats.org/officeDocument/2006/relationships/image" Target="../media/image92.wmf"/><Relationship Id="rId10" Type="http://schemas.openxmlformats.org/officeDocument/2006/relationships/image" Target="../media/image97.wmf"/><Relationship Id="rId4" Type="http://schemas.openxmlformats.org/officeDocument/2006/relationships/image" Target="../media/image91.wmf"/><Relationship Id="rId9" Type="http://schemas.openxmlformats.org/officeDocument/2006/relationships/image" Target="../media/image9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4" Type="http://schemas.openxmlformats.org/officeDocument/2006/relationships/image" Target="../media/image10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06.wmf"/><Relationship Id="rId7" Type="http://schemas.openxmlformats.org/officeDocument/2006/relationships/image" Target="../media/image109.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 Id="rId5" Type="http://schemas.openxmlformats.org/officeDocument/2006/relationships/image" Target="../media/image114.wmf"/><Relationship Id="rId4" Type="http://schemas.openxmlformats.org/officeDocument/2006/relationships/image" Target="../media/image113.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image" Target="../media/image123.wmf"/><Relationship Id="rId3" Type="http://schemas.openxmlformats.org/officeDocument/2006/relationships/image" Target="../media/image117.wmf"/><Relationship Id="rId7" Type="http://schemas.openxmlformats.org/officeDocument/2006/relationships/image" Target="../media/image93.wmf"/><Relationship Id="rId12" Type="http://schemas.openxmlformats.org/officeDocument/2006/relationships/image" Target="../media/image122.wmf"/><Relationship Id="rId2" Type="http://schemas.openxmlformats.org/officeDocument/2006/relationships/image" Target="../media/image116.wmf"/><Relationship Id="rId1" Type="http://schemas.openxmlformats.org/officeDocument/2006/relationships/image" Target="../media/image115.wmf"/><Relationship Id="rId6" Type="http://schemas.openxmlformats.org/officeDocument/2006/relationships/image" Target="../media/image92.wmf"/><Relationship Id="rId11" Type="http://schemas.openxmlformats.org/officeDocument/2006/relationships/image" Target="../media/image121.wmf"/><Relationship Id="rId5" Type="http://schemas.openxmlformats.org/officeDocument/2006/relationships/image" Target="../media/image91.wmf"/><Relationship Id="rId15" Type="http://schemas.openxmlformats.org/officeDocument/2006/relationships/image" Target="../media/image125.wmf"/><Relationship Id="rId10" Type="http://schemas.openxmlformats.org/officeDocument/2006/relationships/image" Target="../media/image120.wmf"/><Relationship Id="rId4" Type="http://schemas.openxmlformats.org/officeDocument/2006/relationships/image" Target="../media/image118.wmf"/><Relationship Id="rId9" Type="http://schemas.openxmlformats.org/officeDocument/2006/relationships/image" Target="../media/image119.wmf"/><Relationship Id="rId14" Type="http://schemas.openxmlformats.org/officeDocument/2006/relationships/image" Target="../media/image12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 Id="rId4" Type="http://schemas.openxmlformats.org/officeDocument/2006/relationships/image" Target="../media/image129.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image" Target="../media/image23.wmf"/><Relationship Id="rId3" Type="http://schemas.openxmlformats.org/officeDocument/2006/relationships/image" Target="../media/image13.wmf"/><Relationship Id="rId7" Type="http://schemas.openxmlformats.org/officeDocument/2006/relationships/image" Target="../media/image17.wmf"/><Relationship Id="rId12" Type="http://schemas.openxmlformats.org/officeDocument/2006/relationships/image" Target="../media/image22.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11" Type="http://schemas.openxmlformats.org/officeDocument/2006/relationships/image" Target="../media/image21.wmf"/><Relationship Id="rId5" Type="http://schemas.openxmlformats.org/officeDocument/2006/relationships/image" Target="../media/image15.wmf"/><Relationship Id="rId10" Type="http://schemas.openxmlformats.org/officeDocument/2006/relationships/image" Target="../media/image20.wmf"/><Relationship Id="rId4" Type="http://schemas.openxmlformats.org/officeDocument/2006/relationships/image" Target="../media/image14.wmf"/><Relationship Id="rId9" Type="http://schemas.openxmlformats.org/officeDocument/2006/relationships/image" Target="../media/image19.wmf"/><Relationship Id="rId14"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962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latin typeface="华文新魏" panose="02010800040101010101" pitchFamily="2" charset="-122"/>
                <a:ea typeface="华文新魏" panose="02010800040101010101" pitchFamily="2" charset="-122"/>
              </a:defRPr>
            </a:lvl1pPr>
          </a:lstStyle>
          <a:p>
            <a:pPr>
              <a:defRPr/>
            </a:pPr>
            <a:endParaRPr lang="en-US" altLang="zh-CN"/>
          </a:p>
        </p:txBody>
      </p:sp>
      <p:sp>
        <p:nvSpPr>
          <p:cNvPr id="27651" name="Rectangle 3"/>
          <p:cNvSpPr>
            <a:spLocks noGrp="1" noChangeArrowheads="1"/>
          </p:cNvSpPr>
          <p:nvPr>
            <p:ph type="dt" sz="quarter" idx="1"/>
          </p:nvPr>
        </p:nvSpPr>
        <p:spPr bwMode="auto">
          <a:xfrm>
            <a:off x="5181600" y="0"/>
            <a:ext cx="3962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atin typeface="华文新魏" panose="02010800040101010101" pitchFamily="2" charset="-122"/>
                <a:ea typeface="华文新魏" panose="02010800040101010101" pitchFamily="2" charset="-122"/>
              </a:defRPr>
            </a:lvl1pPr>
          </a:lstStyle>
          <a:p>
            <a:pPr>
              <a:defRPr/>
            </a:pPr>
            <a:endParaRPr lang="en-US" altLang="zh-CN"/>
          </a:p>
        </p:txBody>
      </p:sp>
      <p:sp>
        <p:nvSpPr>
          <p:cNvPr id="27652" name="Rectangle 4"/>
          <p:cNvSpPr>
            <a:spLocks noGrp="1" noChangeArrowheads="1"/>
          </p:cNvSpPr>
          <p:nvPr>
            <p:ph type="ftr" sz="quarter" idx="2"/>
          </p:nvPr>
        </p:nvSpPr>
        <p:spPr bwMode="auto">
          <a:xfrm>
            <a:off x="0" y="6477000"/>
            <a:ext cx="3962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latin typeface="华文新魏" panose="02010800040101010101" pitchFamily="2" charset="-122"/>
                <a:ea typeface="华文新魏" panose="02010800040101010101" pitchFamily="2" charset="-122"/>
              </a:defRPr>
            </a:lvl1pPr>
          </a:lstStyle>
          <a:p>
            <a:pPr>
              <a:defRPr/>
            </a:pPr>
            <a:endParaRPr lang="en-US" altLang="zh-CN"/>
          </a:p>
        </p:txBody>
      </p:sp>
      <p:sp>
        <p:nvSpPr>
          <p:cNvPr id="27653" name="Rectangle 5"/>
          <p:cNvSpPr>
            <a:spLocks noGrp="1" noChangeArrowheads="1"/>
          </p:cNvSpPr>
          <p:nvPr>
            <p:ph type="sldNum" sz="quarter" idx="3"/>
          </p:nvPr>
        </p:nvSpPr>
        <p:spPr bwMode="auto">
          <a:xfrm>
            <a:off x="5181600" y="6477000"/>
            <a:ext cx="3962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华文新魏" panose="02010800040101010101" pitchFamily="2" charset="-122"/>
                <a:ea typeface="华文新魏" panose="02010800040101010101" pitchFamily="2" charset="-122"/>
              </a:defRPr>
            </a:lvl1pPr>
          </a:lstStyle>
          <a:p>
            <a:pPr>
              <a:defRPr/>
            </a:pPr>
            <a:fld id="{093280CB-CEDE-4E23-AED7-82F75E3E365C}" type="slidenum">
              <a:rPr lang="en-US" altLang="zh-CN"/>
              <a:pPr>
                <a:defRPr/>
              </a:pPr>
              <a:t>‹#›</a:t>
            </a:fld>
            <a:endParaRPr lang="en-US" altLang="zh-CN"/>
          </a:p>
        </p:txBody>
      </p:sp>
    </p:spTree>
    <p:extLst>
      <p:ext uri="{BB962C8B-B14F-4D97-AF65-F5344CB8AC3E}">
        <p14:creationId xmlns:p14="http://schemas.microsoft.com/office/powerpoint/2010/main" val="200388045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482422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23325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43479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88786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1611734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45936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03942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076045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584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3439208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4031111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36866" name="Oval 1026">
            <a:hlinkClick r:id="" action="ppaction://hlinkshowjump?jump=firstslide"/>
          </p:cNvPr>
          <p:cNvSpPr>
            <a:spLocks noChangeArrowheads="1"/>
          </p:cNvSpPr>
          <p:nvPr/>
        </p:nvSpPr>
        <p:spPr bwMode="auto">
          <a:xfrm>
            <a:off x="8153400" y="6096000"/>
            <a:ext cx="762000" cy="533400"/>
          </a:xfrm>
          <a:prstGeom prst="ellipse">
            <a:avLst/>
          </a:prstGeom>
          <a:gradFill rotWithShape="0">
            <a:gsLst>
              <a:gs pos="0">
                <a:srgbClr val="FFFFFF"/>
              </a:gs>
              <a:gs pos="100000">
                <a:srgbClr val="333399"/>
              </a:gs>
            </a:gsLst>
            <a:path path="rect">
              <a:fillToRect r="100000" b="100000"/>
            </a:path>
          </a:gra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defRPr/>
            </a:pPr>
            <a:r>
              <a:rPr lang="zh-CN" altLang="en-US" sz="2400">
                <a:solidFill>
                  <a:srgbClr val="FF0000"/>
                </a:solidFill>
                <a:effectLst>
                  <a:outerShdw blurRad="38100" dist="38100" dir="2700000" algn="tl">
                    <a:srgbClr val="C0C0C0"/>
                  </a:outerShdw>
                </a:effectLst>
                <a:latin typeface="Times New Roman" panose="02020603050405020304" pitchFamily="18" charset="0"/>
                <a:ea typeface="隶书" panose="02010509060101010101" pitchFamily="49" charset="-122"/>
              </a:rPr>
              <a:t>返回</a:t>
            </a:r>
          </a:p>
        </p:txBody>
      </p:sp>
      <p:sp>
        <p:nvSpPr>
          <p:cNvPr id="36867" name="Oval 1027">
            <a:hlinkClick r:id="" action="ppaction://hlinkshowjump?jump=nextslide"/>
          </p:cNvPr>
          <p:cNvSpPr>
            <a:spLocks noChangeArrowheads="1"/>
          </p:cNvSpPr>
          <p:nvPr/>
        </p:nvSpPr>
        <p:spPr bwMode="auto">
          <a:xfrm>
            <a:off x="7239000" y="6096000"/>
            <a:ext cx="762000" cy="533400"/>
          </a:xfrm>
          <a:prstGeom prst="ellipse">
            <a:avLst/>
          </a:prstGeom>
          <a:gradFill rotWithShape="0">
            <a:gsLst>
              <a:gs pos="0">
                <a:srgbClr val="FFFFFF"/>
              </a:gs>
              <a:gs pos="100000">
                <a:srgbClr val="333399"/>
              </a:gs>
            </a:gsLst>
            <a:path path="rect">
              <a:fillToRect r="100000" b="100000"/>
            </a:path>
          </a:gra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defRPr/>
            </a:pPr>
            <a:r>
              <a:rPr lang="zh-CN" altLang="en-US" sz="2400">
                <a:solidFill>
                  <a:srgbClr val="FF0000"/>
                </a:solidFill>
                <a:effectLst>
                  <a:outerShdw blurRad="38100" dist="38100" dir="2700000" algn="tl">
                    <a:srgbClr val="C0C0C0"/>
                  </a:outerShdw>
                </a:effectLst>
                <a:latin typeface="Times New Roman" panose="02020603050405020304" pitchFamily="18" charset="0"/>
                <a:ea typeface="隶书" panose="02010509060101010101" pitchFamily="49" charset="-122"/>
              </a:rPr>
              <a:t>后页</a:t>
            </a:r>
          </a:p>
        </p:txBody>
      </p:sp>
      <p:sp>
        <p:nvSpPr>
          <p:cNvPr id="36868" name="Oval 1028">
            <a:hlinkClick r:id="" action="ppaction://hlinkshowjump?jump=previousslide"/>
          </p:cNvPr>
          <p:cNvSpPr>
            <a:spLocks noChangeArrowheads="1"/>
          </p:cNvSpPr>
          <p:nvPr/>
        </p:nvSpPr>
        <p:spPr bwMode="auto">
          <a:xfrm>
            <a:off x="6324600" y="6096000"/>
            <a:ext cx="762000" cy="533400"/>
          </a:xfrm>
          <a:prstGeom prst="ellipse">
            <a:avLst/>
          </a:prstGeom>
          <a:gradFill rotWithShape="0">
            <a:gsLst>
              <a:gs pos="0">
                <a:srgbClr val="FFFFFF"/>
              </a:gs>
              <a:gs pos="100000">
                <a:srgbClr val="333399"/>
              </a:gs>
            </a:gsLst>
            <a:path path="rect">
              <a:fillToRect r="100000" b="100000"/>
            </a:path>
          </a:gra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defRPr/>
            </a:pPr>
            <a:r>
              <a:rPr lang="zh-CN" altLang="en-US" sz="2400">
                <a:solidFill>
                  <a:srgbClr val="FF0000"/>
                </a:solidFill>
                <a:effectLst>
                  <a:outerShdw blurRad="38100" dist="38100" dir="2700000" algn="tl">
                    <a:srgbClr val="C0C0C0"/>
                  </a:outerShdw>
                </a:effectLst>
                <a:latin typeface="Times New Roman" panose="02020603050405020304" pitchFamily="18" charset="0"/>
                <a:ea typeface="隶书" panose="02010509060101010101" pitchFamily="49" charset="-122"/>
              </a:rPr>
              <a:t>前页</a:t>
            </a: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5" r:id="rId7"/>
    <p:sldLayoutId id="2147483671" r:id="rId8"/>
    <p:sldLayoutId id="2147483672" r:id="rId9"/>
    <p:sldLayoutId id="2147483673" r:id="rId10"/>
    <p:sldLayoutId id="2147483674" r:id="rId11"/>
  </p:sldLayoutIdLst>
  <p:timing>
    <p:tnLst>
      <p:par>
        <p:cTn id="1" dur="indefinite" restart="never" nodeType="tmRoot"/>
      </p:par>
    </p:tnLst>
  </p:timing>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52.wmf"/><Relationship Id="rId5" Type="http://schemas.openxmlformats.org/officeDocument/2006/relationships/oleObject" Target="../embeddings/oleObject49.bin"/><Relationship Id="rId4" Type="http://schemas.openxmlformats.org/officeDocument/2006/relationships/image" Target="../media/image51.wmf"/></Relationships>
</file>

<file path=ppt/slides/_rels/slide11.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56.bin"/><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image" Target="../media/image58.wmf"/><Relationship Id="rId2" Type="http://schemas.openxmlformats.org/officeDocument/2006/relationships/slideLayout" Target="../slideLayouts/slideLayout7.xml"/><Relationship Id="rId16" Type="http://schemas.openxmlformats.org/officeDocument/2006/relationships/image" Target="../media/image60.wmf"/><Relationship Id="rId1" Type="http://schemas.openxmlformats.org/officeDocument/2006/relationships/vmlDrawing" Target="../drawings/vmlDrawing10.vml"/><Relationship Id="rId6" Type="http://schemas.openxmlformats.org/officeDocument/2006/relationships/image" Target="../media/image55.wmf"/><Relationship Id="rId11" Type="http://schemas.openxmlformats.org/officeDocument/2006/relationships/oleObject" Target="../embeddings/oleObject55.bin"/><Relationship Id="rId5" Type="http://schemas.openxmlformats.org/officeDocument/2006/relationships/oleObject" Target="../embeddings/oleObject52.bin"/><Relationship Id="rId15" Type="http://schemas.openxmlformats.org/officeDocument/2006/relationships/oleObject" Target="../embeddings/oleObject57.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54.bin"/><Relationship Id="rId14" Type="http://schemas.openxmlformats.org/officeDocument/2006/relationships/image" Target="../media/image59.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8.bin"/><Relationship Id="rId7" Type="http://schemas.openxmlformats.org/officeDocument/2006/relationships/image" Target="../media/image63.png"/><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62.wmf"/><Relationship Id="rId5" Type="http://schemas.openxmlformats.org/officeDocument/2006/relationships/oleObject" Target="../embeddings/oleObject59.bin"/><Relationship Id="rId4" Type="http://schemas.openxmlformats.org/officeDocument/2006/relationships/image" Target="../media/image61.wmf"/></Relationships>
</file>

<file path=ppt/slides/_rels/slide13.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65.bin"/><Relationship Id="rId18" Type="http://schemas.openxmlformats.org/officeDocument/2006/relationships/image" Target="../media/image70.wmf"/><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image" Target="../media/image67.wmf"/><Relationship Id="rId17" Type="http://schemas.openxmlformats.org/officeDocument/2006/relationships/oleObject" Target="../embeddings/oleObject67.bin"/><Relationship Id="rId2" Type="http://schemas.openxmlformats.org/officeDocument/2006/relationships/slideLayout" Target="../slideLayouts/slideLayout7.xml"/><Relationship Id="rId16" Type="http://schemas.openxmlformats.org/officeDocument/2006/relationships/image" Target="../media/image69.wmf"/><Relationship Id="rId1" Type="http://schemas.openxmlformats.org/officeDocument/2006/relationships/vmlDrawing" Target="../drawings/vmlDrawing12.vml"/><Relationship Id="rId6" Type="http://schemas.openxmlformats.org/officeDocument/2006/relationships/image" Target="../media/image64.wmf"/><Relationship Id="rId11" Type="http://schemas.openxmlformats.org/officeDocument/2006/relationships/oleObject" Target="../embeddings/oleObject64.bin"/><Relationship Id="rId5" Type="http://schemas.openxmlformats.org/officeDocument/2006/relationships/oleObject" Target="../embeddings/oleObject61.bin"/><Relationship Id="rId15" Type="http://schemas.openxmlformats.org/officeDocument/2006/relationships/oleObject" Target="../embeddings/oleObject66.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63.bin"/><Relationship Id="rId14" Type="http://schemas.openxmlformats.org/officeDocument/2006/relationships/image" Target="../media/image68.wmf"/></Relationships>
</file>

<file path=ppt/slides/_rels/slide14.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72.wmf"/><Relationship Id="rId5" Type="http://schemas.openxmlformats.org/officeDocument/2006/relationships/oleObject" Target="../embeddings/oleObject69.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71.bin"/></Relationships>
</file>

<file path=ppt/slides/_rels/slide15.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72.bin"/><Relationship Id="rId7" Type="http://schemas.openxmlformats.org/officeDocument/2006/relationships/oleObject" Target="../embeddings/oleObject74.bin"/><Relationship Id="rId12" Type="http://schemas.openxmlformats.org/officeDocument/2006/relationships/image" Target="../media/image79.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76.wmf"/><Relationship Id="rId11" Type="http://schemas.openxmlformats.org/officeDocument/2006/relationships/oleObject" Target="../embeddings/oleObject76.bin"/><Relationship Id="rId5" Type="http://schemas.openxmlformats.org/officeDocument/2006/relationships/oleObject" Target="../embeddings/oleObject73.bin"/><Relationship Id="rId10" Type="http://schemas.openxmlformats.org/officeDocument/2006/relationships/image" Target="../media/image78.wmf"/><Relationship Id="rId4" Type="http://schemas.openxmlformats.org/officeDocument/2006/relationships/image" Target="../media/image75.wmf"/><Relationship Id="rId9" Type="http://schemas.openxmlformats.org/officeDocument/2006/relationships/oleObject" Target="../embeddings/oleObject75.bin"/></Relationships>
</file>

<file path=ppt/slides/_rels/slide16.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81.wmf"/><Relationship Id="rId5" Type="http://schemas.openxmlformats.org/officeDocument/2006/relationships/oleObject" Target="../embeddings/oleObject78.bin"/><Relationship Id="rId10" Type="http://schemas.openxmlformats.org/officeDocument/2006/relationships/image" Target="../media/image83.wmf"/><Relationship Id="rId4" Type="http://schemas.openxmlformats.org/officeDocument/2006/relationships/image" Target="../media/image80.wmf"/><Relationship Id="rId9" Type="http://schemas.openxmlformats.org/officeDocument/2006/relationships/oleObject" Target="../embeddings/oleObject80.bin"/></Relationships>
</file>

<file path=ppt/slides/_rels/slide17.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81.bin"/><Relationship Id="rId7"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85.wmf"/><Relationship Id="rId5" Type="http://schemas.openxmlformats.org/officeDocument/2006/relationships/oleObject" Target="../embeddings/oleObject82.bin"/><Relationship Id="rId4" Type="http://schemas.openxmlformats.org/officeDocument/2006/relationships/image" Target="../media/image84.wmf"/><Relationship Id="rId9" Type="http://schemas.openxmlformats.org/officeDocument/2006/relationships/image" Target="../media/image87.png"/></Relationships>
</file>

<file path=ppt/slides/_rels/slide18.xml.rels><?xml version="1.0" encoding="UTF-8" standalone="yes"?>
<Relationships xmlns="http://schemas.openxmlformats.org/package/2006/relationships"><Relationship Id="rId8" Type="http://schemas.openxmlformats.org/officeDocument/2006/relationships/image" Target="../media/image90.wmf"/><Relationship Id="rId13" Type="http://schemas.openxmlformats.org/officeDocument/2006/relationships/oleObject" Target="../embeddings/oleObject89.bin"/><Relationship Id="rId18" Type="http://schemas.openxmlformats.org/officeDocument/2006/relationships/image" Target="../media/image95.wmf"/><Relationship Id="rId3" Type="http://schemas.openxmlformats.org/officeDocument/2006/relationships/oleObject" Target="../embeddings/oleObject84.bin"/><Relationship Id="rId21" Type="http://schemas.openxmlformats.org/officeDocument/2006/relationships/oleObject" Target="../embeddings/oleObject93.bin"/><Relationship Id="rId7" Type="http://schemas.openxmlformats.org/officeDocument/2006/relationships/oleObject" Target="../embeddings/oleObject86.bin"/><Relationship Id="rId12" Type="http://schemas.openxmlformats.org/officeDocument/2006/relationships/image" Target="../media/image92.wmf"/><Relationship Id="rId17" Type="http://schemas.openxmlformats.org/officeDocument/2006/relationships/oleObject" Target="../embeddings/oleObject91.bin"/><Relationship Id="rId2" Type="http://schemas.openxmlformats.org/officeDocument/2006/relationships/slideLayout" Target="../slideLayouts/slideLayout7.xml"/><Relationship Id="rId16" Type="http://schemas.openxmlformats.org/officeDocument/2006/relationships/image" Target="../media/image94.wmf"/><Relationship Id="rId20" Type="http://schemas.openxmlformats.org/officeDocument/2006/relationships/image" Target="../media/image96.wmf"/><Relationship Id="rId1" Type="http://schemas.openxmlformats.org/officeDocument/2006/relationships/vmlDrawing" Target="../drawings/vmlDrawing17.vml"/><Relationship Id="rId6" Type="http://schemas.openxmlformats.org/officeDocument/2006/relationships/image" Target="../media/image89.wmf"/><Relationship Id="rId11" Type="http://schemas.openxmlformats.org/officeDocument/2006/relationships/oleObject" Target="../embeddings/oleObject88.bin"/><Relationship Id="rId24" Type="http://schemas.openxmlformats.org/officeDocument/2006/relationships/image" Target="../media/image98.wmf"/><Relationship Id="rId5" Type="http://schemas.openxmlformats.org/officeDocument/2006/relationships/oleObject" Target="../embeddings/oleObject85.bin"/><Relationship Id="rId15" Type="http://schemas.openxmlformats.org/officeDocument/2006/relationships/oleObject" Target="../embeddings/oleObject90.bin"/><Relationship Id="rId23" Type="http://schemas.openxmlformats.org/officeDocument/2006/relationships/oleObject" Target="../embeddings/oleObject94.bin"/><Relationship Id="rId10" Type="http://schemas.openxmlformats.org/officeDocument/2006/relationships/image" Target="../media/image91.wmf"/><Relationship Id="rId19" Type="http://schemas.openxmlformats.org/officeDocument/2006/relationships/oleObject" Target="../embeddings/oleObject92.bin"/><Relationship Id="rId4" Type="http://schemas.openxmlformats.org/officeDocument/2006/relationships/image" Target="../media/image88.wmf"/><Relationship Id="rId9" Type="http://schemas.openxmlformats.org/officeDocument/2006/relationships/oleObject" Target="../embeddings/oleObject87.bin"/><Relationship Id="rId14" Type="http://schemas.openxmlformats.org/officeDocument/2006/relationships/image" Target="../media/image93.wmf"/><Relationship Id="rId22" Type="http://schemas.openxmlformats.org/officeDocument/2006/relationships/image" Target="../media/image97.wmf"/></Relationships>
</file>

<file path=ppt/slides/_rels/slide19.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image" Target="../media/image98.png"/><Relationship Id="rId7" Type="http://schemas.openxmlformats.org/officeDocument/2006/relationships/image" Target="../media/image102.png"/><Relationship Id="rId12" Type="http://schemas.openxmlformats.org/officeDocument/2006/relationships/image" Target="../media/image106.png"/><Relationship Id="rId2" Type="http://schemas.openxmlformats.org/officeDocument/2006/relationships/image" Target="../media/image97.png"/><Relationship Id="rId1" Type="http://schemas.openxmlformats.org/officeDocument/2006/relationships/slideLayout" Target="../slideLayouts/slideLayout7.xml"/><Relationship Id="rId6" Type="http://schemas.openxmlformats.org/officeDocument/2006/relationships/image" Target="../media/image99.jpg"/><Relationship Id="rId11" Type="http://schemas.openxmlformats.org/officeDocument/2006/relationships/image" Target="../media/image105.png"/><Relationship Id="rId5" Type="http://schemas.openxmlformats.org/officeDocument/2006/relationships/image" Target="../media/image100.png"/><Relationship Id="rId10" Type="http://schemas.openxmlformats.org/officeDocument/2006/relationships/image" Target="../media/image1040.png"/><Relationship Id="rId4" Type="http://schemas.openxmlformats.org/officeDocument/2006/relationships/image" Target="../media/image99.png"/><Relationship Id="rId9" Type="http://schemas.openxmlformats.org/officeDocument/2006/relationships/image" Target="../media/image104.png"/></Relationships>
</file>

<file path=ppt/slides/_rels/slide2.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image" Target="../media/image6.png"/><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8" Type="http://schemas.openxmlformats.org/officeDocument/2006/relationships/image" Target="../media/image108.png"/><Relationship Id="rId7" Type="http://schemas.openxmlformats.org/officeDocument/2006/relationships/image" Target="../media/image107.png"/><Relationship Id="rId2" Type="http://schemas.openxmlformats.org/officeDocument/2006/relationships/image" Target="../media/image97.png"/><Relationship Id="rId1" Type="http://schemas.openxmlformats.org/officeDocument/2006/relationships/slideLayout" Target="../slideLayouts/slideLayout7.xml"/><Relationship Id="rId6" Type="http://schemas.openxmlformats.org/officeDocument/2006/relationships/image" Target="../media/image101.png"/><Relationship Id="rId11" Type="http://schemas.openxmlformats.org/officeDocument/2006/relationships/image" Target="../media/image111.png"/><Relationship Id="rId5" Type="http://schemas.openxmlformats.org/officeDocument/2006/relationships/image" Target="../media/image99.jpg"/><Relationship Id="rId10" Type="http://schemas.openxmlformats.org/officeDocument/2006/relationships/image" Target="../media/image110.png"/><Relationship Id="rId4" Type="http://schemas.openxmlformats.org/officeDocument/2006/relationships/image" Target="../media/image99.png"/><Relationship Id="rId9" Type="http://schemas.openxmlformats.org/officeDocument/2006/relationships/image" Target="../media/image109.png"/></Relationships>
</file>

<file path=ppt/slides/_rels/slide21.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7.xml"/><Relationship Id="rId5" Type="http://schemas.openxmlformats.org/officeDocument/2006/relationships/image" Target="../media/image115.png"/><Relationship Id="rId4" Type="http://schemas.openxmlformats.org/officeDocument/2006/relationships/image" Target="../media/image114.png"/></Relationships>
</file>

<file path=ppt/slides/_rels/slide22.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95.bin"/><Relationship Id="rId7" Type="http://schemas.openxmlformats.org/officeDocument/2006/relationships/oleObject" Target="../embeddings/oleObject97.bin"/><Relationship Id="rId12" Type="http://schemas.openxmlformats.org/officeDocument/2006/relationships/oleObject" Target="../embeddings/oleObject100.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101.wmf"/><Relationship Id="rId11" Type="http://schemas.openxmlformats.org/officeDocument/2006/relationships/image" Target="../media/image103.wmf"/><Relationship Id="rId5" Type="http://schemas.openxmlformats.org/officeDocument/2006/relationships/oleObject" Target="../embeddings/oleObject96.bin"/><Relationship Id="rId10" Type="http://schemas.openxmlformats.org/officeDocument/2006/relationships/oleObject" Target="../embeddings/oleObject99.bin"/><Relationship Id="rId4" Type="http://schemas.openxmlformats.org/officeDocument/2006/relationships/image" Target="../media/image100.wmf"/><Relationship Id="rId9" Type="http://schemas.openxmlformats.org/officeDocument/2006/relationships/oleObject" Target="../embeddings/oleObject98.bin"/></Relationships>
</file>

<file path=ppt/slides/_rels/slide23.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oleObject" Target="../embeddings/oleObject106.bin"/><Relationship Id="rId3" Type="http://schemas.openxmlformats.org/officeDocument/2006/relationships/oleObject" Target="../embeddings/oleObject101.bin"/><Relationship Id="rId7" Type="http://schemas.openxmlformats.org/officeDocument/2006/relationships/oleObject" Target="../embeddings/oleObject103.bin"/><Relationship Id="rId12" Type="http://schemas.openxmlformats.org/officeDocument/2006/relationships/image" Target="../media/image107.wmf"/><Relationship Id="rId2" Type="http://schemas.openxmlformats.org/officeDocument/2006/relationships/slideLayout" Target="../slideLayouts/slideLayout7.xml"/><Relationship Id="rId16" Type="http://schemas.openxmlformats.org/officeDocument/2006/relationships/image" Target="../media/image109.wmf"/><Relationship Id="rId1" Type="http://schemas.openxmlformats.org/officeDocument/2006/relationships/vmlDrawing" Target="../drawings/vmlDrawing19.vml"/><Relationship Id="rId6" Type="http://schemas.openxmlformats.org/officeDocument/2006/relationships/image" Target="../media/image105.wmf"/><Relationship Id="rId11" Type="http://schemas.openxmlformats.org/officeDocument/2006/relationships/oleObject" Target="../embeddings/oleObject105.bin"/><Relationship Id="rId5" Type="http://schemas.openxmlformats.org/officeDocument/2006/relationships/oleObject" Target="../embeddings/oleObject102.bin"/><Relationship Id="rId15" Type="http://schemas.openxmlformats.org/officeDocument/2006/relationships/oleObject" Target="../embeddings/oleObject107.bin"/><Relationship Id="rId10" Type="http://schemas.openxmlformats.org/officeDocument/2006/relationships/image" Target="../media/image102.wmf"/><Relationship Id="rId4" Type="http://schemas.openxmlformats.org/officeDocument/2006/relationships/image" Target="../media/image104.wmf"/><Relationship Id="rId9" Type="http://schemas.openxmlformats.org/officeDocument/2006/relationships/oleObject" Target="../embeddings/oleObject104.bin"/><Relationship Id="rId14" Type="http://schemas.openxmlformats.org/officeDocument/2006/relationships/image" Target="../media/image108.wmf"/></Relationships>
</file>

<file path=ppt/slides/_rels/slide24.x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oleObject" Target="../embeddings/oleObject108.bin"/><Relationship Id="rId7" Type="http://schemas.openxmlformats.org/officeDocument/2006/relationships/oleObject" Target="../embeddings/oleObject110.bin"/><Relationship Id="rId12" Type="http://schemas.openxmlformats.org/officeDocument/2006/relationships/image" Target="../media/image114.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11.wmf"/><Relationship Id="rId11" Type="http://schemas.openxmlformats.org/officeDocument/2006/relationships/oleObject" Target="../embeddings/oleObject112.bin"/><Relationship Id="rId5" Type="http://schemas.openxmlformats.org/officeDocument/2006/relationships/oleObject" Target="../embeddings/oleObject109.bin"/><Relationship Id="rId10" Type="http://schemas.openxmlformats.org/officeDocument/2006/relationships/image" Target="../media/image113.wmf"/><Relationship Id="rId4" Type="http://schemas.openxmlformats.org/officeDocument/2006/relationships/image" Target="../media/image110.wmf"/><Relationship Id="rId9" Type="http://schemas.openxmlformats.org/officeDocument/2006/relationships/oleObject" Target="../embeddings/oleObject111.bin"/></Relationships>
</file>

<file path=ppt/slides/_rels/slide25.xml.rels><?xml version="1.0" encoding="UTF-8" standalone="yes"?>
<Relationships xmlns="http://schemas.openxmlformats.org/package/2006/relationships"><Relationship Id="rId8" Type="http://schemas.openxmlformats.org/officeDocument/2006/relationships/image" Target="../media/image117.wmf"/><Relationship Id="rId13" Type="http://schemas.openxmlformats.org/officeDocument/2006/relationships/oleObject" Target="../embeddings/oleObject118.bin"/><Relationship Id="rId18" Type="http://schemas.openxmlformats.org/officeDocument/2006/relationships/image" Target="../media/image94.wmf"/><Relationship Id="rId26" Type="http://schemas.openxmlformats.org/officeDocument/2006/relationships/image" Target="../media/image122.wmf"/><Relationship Id="rId3" Type="http://schemas.openxmlformats.org/officeDocument/2006/relationships/oleObject" Target="../embeddings/oleObject113.bin"/><Relationship Id="rId21" Type="http://schemas.openxmlformats.org/officeDocument/2006/relationships/oleObject" Target="../embeddings/oleObject122.bin"/><Relationship Id="rId7" Type="http://schemas.openxmlformats.org/officeDocument/2006/relationships/oleObject" Target="../embeddings/oleObject115.bin"/><Relationship Id="rId12" Type="http://schemas.openxmlformats.org/officeDocument/2006/relationships/image" Target="../media/image91.wmf"/><Relationship Id="rId17" Type="http://schemas.openxmlformats.org/officeDocument/2006/relationships/oleObject" Target="../embeddings/oleObject120.bin"/><Relationship Id="rId25" Type="http://schemas.openxmlformats.org/officeDocument/2006/relationships/oleObject" Target="../embeddings/oleObject124.bin"/><Relationship Id="rId2" Type="http://schemas.openxmlformats.org/officeDocument/2006/relationships/slideLayout" Target="../slideLayouts/slideLayout7.xml"/><Relationship Id="rId16" Type="http://schemas.openxmlformats.org/officeDocument/2006/relationships/image" Target="../media/image93.wmf"/><Relationship Id="rId20" Type="http://schemas.openxmlformats.org/officeDocument/2006/relationships/image" Target="../media/image119.wmf"/><Relationship Id="rId29" Type="http://schemas.openxmlformats.org/officeDocument/2006/relationships/oleObject" Target="../embeddings/oleObject126.bin"/><Relationship Id="rId1" Type="http://schemas.openxmlformats.org/officeDocument/2006/relationships/vmlDrawing" Target="../drawings/vmlDrawing21.vml"/><Relationship Id="rId6" Type="http://schemas.openxmlformats.org/officeDocument/2006/relationships/image" Target="../media/image116.wmf"/><Relationship Id="rId11" Type="http://schemas.openxmlformats.org/officeDocument/2006/relationships/oleObject" Target="../embeddings/oleObject117.bin"/><Relationship Id="rId24" Type="http://schemas.openxmlformats.org/officeDocument/2006/relationships/image" Target="../media/image121.wmf"/><Relationship Id="rId32" Type="http://schemas.openxmlformats.org/officeDocument/2006/relationships/image" Target="../media/image125.wmf"/><Relationship Id="rId5" Type="http://schemas.openxmlformats.org/officeDocument/2006/relationships/oleObject" Target="../embeddings/oleObject114.bin"/><Relationship Id="rId15" Type="http://schemas.openxmlformats.org/officeDocument/2006/relationships/oleObject" Target="../embeddings/oleObject119.bin"/><Relationship Id="rId23" Type="http://schemas.openxmlformats.org/officeDocument/2006/relationships/oleObject" Target="../embeddings/oleObject123.bin"/><Relationship Id="rId28" Type="http://schemas.openxmlformats.org/officeDocument/2006/relationships/image" Target="../media/image123.wmf"/><Relationship Id="rId10" Type="http://schemas.openxmlformats.org/officeDocument/2006/relationships/image" Target="../media/image118.wmf"/><Relationship Id="rId19" Type="http://schemas.openxmlformats.org/officeDocument/2006/relationships/oleObject" Target="../embeddings/oleObject121.bin"/><Relationship Id="rId31" Type="http://schemas.openxmlformats.org/officeDocument/2006/relationships/oleObject" Target="../embeddings/oleObject127.bin"/><Relationship Id="rId4" Type="http://schemas.openxmlformats.org/officeDocument/2006/relationships/image" Target="../media/image115.wmf"/><Relationship Id="rId9" Type="http://schemas.openxmlformats.org/officeDocument/2006/relationships/oleObject" Target="../embeddings/oleObject116.bin"/><Relationship Id="rId14" Type="http://schemas.openxmlformats.org/officeDocument/2006/relationships/image" Target="../media/image92.wmf"/><Relationship Id="rId22" Type="http://schemas.openxmlformats.org/officeDocument/2006/relationships/image" Target="../media/image120.wmf"/><Relationship Id="rId27" Type="http://schemas.openxmlformats.org/officeDocument/2006/relationships/oleObject" Target="../embeddings/oleObject125.bin"/><Relationship Id="rId30" Type="http://schemas.openxmlformats.org/officeDocument/2006/relationships/image" Target="../media/image124.wmf"/></Relationships>
</file>

<file path=ppt/slides/_rels/slide26.x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oleObject" Target="../embeddings/oleObject128.bin"/><Relationship Id="rId7" Type="http://schemas.openxmlformats.org/officeDocument/2006/relationships/oleObject" Target="../embeddings/oleObject130.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27.wmf"/><Relationship Id="rId11" Type="http://schemas.openxmlformats.org/officeDocument/2006/relationships/oleObject" Target="../embeddings/oleObject132.bin"/><Relationship Id="rId5" Type="http://schemas.openxmlformats.org/officeDocument/2006/relationships/oleObject" Target="../embeddings/oleObject129.bin"/><Relationship Id="rId10" Type="http://schemas.openxmlformats.org/officeDocument/2006/relationships/image" Target="../media/image129.wmf"/><Relationship Id="rId4" Type="http://schemas.openxmlformats.org/officeDocument/2006/relationships/image" Target="../media/image126.wmf"/><Relationship Id="rId9" Type="http://schemas.openxmlformats.org/officeDocument/2006/relationships/oleObject" Target="../embeddings/oleObject131.bin"/></Relationships>
</file>

<file path=ppt/slides/_rels/slide3.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6.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14.bin"/><Relationship Id="rId18" Type="http://schemas.openxmlformats.org/officeDocument/2006/relationships/image" Target="../media/image18.wmf"/><Relationship Id="rId26" Type="http://schemas.openxmlformats.org/officeDocument/2006/relationships/oleObject" Target="../embeddings/oleObject20.bin"/><Relationship Id="rId3" Type="http://schemas.openxmlformats.org/officeDocument/2006/relationships/oleObject" Target="../embeddings/oleObject9.bin"/><Relationship Id="rId21" Type="http://schemas.openxmlformats.org/officeDocument/2006/relationships/oleObject" Target="../embeddings/oleObject18.bin"/><Relationship Id="rId7" Type="http://schemas.openxmlformats.org/officeDocument/2006/relationships/oleObject" Target="../embeddings/oleObject11.bin"/><Relationship Id="rId12" Type="http://schemas.openxmlformats.org/officeDocument/2006/relationships/image" Target="../media/image15.wmf"/><Relationship Id="rId17" Type="http://schemas.openxmlformats.org/officeDocument/2006/relationships/oleObject" Target="../embeddings/oleObject16.bin"/><Relationship Id="rId25" Type="http://schemas.openxmlformats.org/officeDocument/2006/relationships/image" Target="../media/image21.wmf"/><Relationship Id="rId2" Type="http://schemas.openxmlformats.org/officeDocument/2006/relationships/slideLayout" Target="../slideLayouts/slideLayout7.xml"/><Relationship Id="rId16" Type="http://schemas.openxmlformats.org/officeDocument/2006/relationships/image" Target="../media/image17.wmf"/><Relationship Id="rId20" Type="http://schemas.openxmlformats.org/officeDocument/2006/relationships/image" Target="../media/image19.wmf"/><Relationship Id="rId29" Type="http://schemas.openxmlformats.org/officeDocument/2006/relationships/image" Target="../media/image23.wmf"/><Relationship Id="rId1" Type="http://schemas.openxmlformats.org/officeDocument/2006/relationships/vmlDrawing" Target="../drawings/vmlDrawing3.vml"/><Relationship Id="rId6" Type="http://schemas.openxmlformats.org/officeDocument/2006/relationships/image" Target="../media/image12.wmf"/><Relationship Id="rId11" Type="http://schemas.openxmlformats.org/officeDocument/2006/relationships/oleObject" Target="../embeddings/oleObject13.bin"/><Relationship Id="rId24" Type="http://schemas.openxmlformats.org/officeDocument/2006/relationships/oleObject" Target="../embeddings/oleObject19.bin"/><Relationship Id="rId5" Type="http://schemas.openxmlformats.org/officeDocument/2006/relationships/oleObject" Target="../embeddings/oleObject10.bin"/><Relationship Id="rId15" Type="http://schemas.openxmlformats.org/officeDocument/2006/relationships/oleObject" Target="../embeddings/oleObject15.bin"/><Relationship Id="rId23" Type="http://schemas.openxmlformats.org/officeDocument/2006/relationships/image" Target="../media/image25.jpeg"/><Relationship Id="rId28" Type="http://schemas.openxmlformats.org/officeDocument/2006/relationships/oleObject" Target="../embeddings/oleObject21.bin"/><Relationship Id="rId10" Type="http://schemas.openxmlformats.org/officeDocument/2006/relationships/image" Target="../media/image14.wmf"/><Relationship Id="rId19" Type="http://schemas.openxmlformats.org/officeDocument/2006/relationships/oleObject" Target="../embeddings/oleObject17.bin"/><Relationship Id="rId31" Type="http://schemas.openxmlformats.org/officeDocument/2006/relationships/image" Target="../media/image24.wmf"/><Relationship Id="rId4" Type="http://schemas.openxmlformats.org/officeDocument/2006/relationships/image" Target="../media/image11.wmf"/><Relationship Id="rId9" Type="http://schemas.openxmlformats.org/officeDocument/2006/relationships/oleObject" Target="../embeddings/oleObject12.bin"/><Relationship Id="rId14" Type="http://schemas.openxmlformats.org/officeDocument/2006/relationships/image" Target="../media/image16.wmf"/><Relationship Id="rId22" Type="http://schemas.openxmlformats.org/officeDocument/2006/relationships/image" Target="../media/image20.wmf"/><Relationship Id="rId27" Type="http://schemas.openxmlformats.org/officeDocument/2006/relationships/image" Target="../media/image22.wmf"/><Relationship Id="rId30" Type="http://schemas.openxmlformats.org/officeDocument/2006/relationships/oleObject" Target="../embeddings/oleObject22.bin"/></Relationships>
</file>

<file path=ppt/slides/_rels/slide5.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30.wmf"/><Relationship Id="rId2" Type="http://schemas.openxmlformats.org/officeDocument/2006/relationships/slideLayout" Target="../slideLayouts/slideLayout7.xml"/><Relationship Id="rId16" Type="http://schemas.openxmlformats.org/officeDocument/2006/relationships/image" Target="../media/image32.wmf"/><Relationship Id="rId1" Type="http://schemas.openxmlformats.org/officeDocument/2006/relationships/vmlDrawing" Target="../drawings/vmlDrawing4.vml"/><Relationship Id="rId6" Type="http://schemas.openxmlformats.org/officeDocument/2006/relationships/image" Target="../media/image27.wmf"/><Relationship Id="rId11" Type="http://schemas.openxmlformats.org/officeDocument/2006/relationships/oleObject" Target="../embeddings/oleObject27.bin"/><Relationship Id="rId5" Type="http://schemas.openxmlformats.org/officeDocument/2006/relationships/oleObject" Target="../embeddings/oleObject24.bin"/><Relationship Id="rId15" Type="http://schemas.openxmlformats.org/officeDocument/2006/relationships/oleObject" Target="../embeddings/oleObject29.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6.bin"/><Relationship Id="rId14" Type="http://schemas.openxmlformats.org/officeDocument/2006/relationships/image" Target="../media/image31.wmf"/></Relationships>
</file>

<file path=ppt/slides/_rels/slide6.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34.wmf"/><Relationship Id="rId5" Type="http://schemas.openxmlformats.org/officeDocument/2006/relationships/oleObject" Target="../embeddings/oleObject31.bin"/><Relationship Id="rId4" Type="http://schemas.openxmlformats.org/officeDocument/2006/relationships/image" Target="../media/image33.wmf"/></Relationships>
</file>

<file path=ppt/slides/_rels/slide7.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7.wmf"/><Relationship Id="rId11" Type="http://schemas.openxmlformats.org/officeDocument/2006/relationships/image" Target="../media/image39.png"/><Relationship Id="rId5" Type="http://schemas.openxmlformats.org/officeDocument/2006/relationships/oleObject" Target="../embeddings/oleObject34.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6.bin"/></Relationships>
</file>

<file path=ppt/slides/_rels/slide8.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42.bin"/><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44.wmf"/><Relationship Id="rId2" Type="http://schemas.openxmlformats.org/officeDocument/2006/relationships/slideLayout" Target="../slideLayouts/slideLayout7.xml"/><Relationship Id="rId16" Type="http://schemas.openxmlformats.org/officeDocument/2006/relationships/image" Target="../media/image46.wmf"/><Relationship Id="rId1" Type="http://schemas.openxmlformats.org/officeDocument/2006/relationships/vmlDrawing" Target="../drawings/vmlDrawing7.vml"/><Relationship Id="rId6" Type="http://schemas.openxmlformats.org/officeDocument/2006/relationships/image" Target="../media/image41.wmf"/><Relationship Id="rId11" Type="http://schemas.openxmlformats.org/officeDocument/2006/relationships/oleObject" Target="../embeddings/oleObject41.bin"/><Relationship Id="rId5" Type="http://schemas.openxmlformats.org/officeDocument/2006/relationships/oleObject" Target="../embeddings/oleObject38.bin"/><Relationship Id="rId15" Type="http://schemas.openxmlformats.org/officeDocument/2006/relationships/oleObject" Target="../embeddings/oleObject43.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40.bin"/><Relationship Id="rId14" Type="http://schemas.openxmlformats.org/officeDocument/2006/relationships/image" Target="../media/image45.wmf"/></Relationships>
</file>

<file path=ppt/slides/_rels/slide9.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48.wmf"/><Relationship Id="rId5" Type="http://schemas.openxmlformats.org/officeDocument/2006/relationships/oleObject" Target="../embeddings/oleObject45.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47.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5" name="Rectangle 3"/>
          <p:cNvSpPr>
            <a:spLocks noChangeArrowheads="1"/>
          </p:cNvSpPr>
          <p:nvPr/>
        </p:nvSpPr>
        <p:spPr bwMode="auto">
          <a:xfrm>
            <a:off x="372790" y="563633"/>
            <a:ext cx="839524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eaLnBrk="1" hangingPunct="1"/>
            <a:r>
              <a:rPr lang="en-US" altLang="zh-CN" sz="4000" dirty="0" smtClean="0">
                <a:latin typeface="+mn-ea"/>
                <a:ea typeface="+mn-ea"/>
              </a:rPr>
              <a:t>Ch22§3  </a:t>
            </a:r>
            <a:r>
              <a:rPr lang="zh-CN" altLang="en-US" sz="4000" dirty="0">
                <a:latin typeface="+mn-ea"/>
                <a:ea typeface="+mn-ea"/>
              </a:rPr>
              <a:t>高斯公式与斯托克斯公式 </a:t>
            </a:r>
          </a:p>
        </p:txBody>
      </p:sp>
      <p:sp>
        <p:nvSpPr>
          <p:cNvPr id="59396" name="Rectangle 4"/>
          <p:cNvSpPr>
            <a:spLocks noChangeArrowheads="1"/>
          </p:cNvSpPr>
          <p:nvPr/>
        </p:nvSpPr>
        <p:spPr bwMode="auto">
          <a:xfrm>
            <a:off x="539552" y="1721164"/>
            <a:ext cx="8002587" cy="2472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just" eaLnBrk="1" hangingPunct="1">
              <a:lnSpc>
                <a:spcPct val="110000"/>
              </a:lnSpc>
            </a:pPr>
            <a:r>
              <a:rPr lang="en-US" altLang="zh-CN" sz="3200" b="0" dirty="0">
                <a:solidFill>
                  <a:srgbClr val="FFFFCC"/>
                </a:solidFill>
                <a:latin typeface="华文新魏" panose="02010800040101010101" pitchFamily="2" charset="-122"/>
                <a:ea typeface="华文新魏" panose="02010800040101010101" pitchFamily="2" charset="-122"/>
              </a:rPr>
              <a:t>    </a:t>
            </a:r>
            <a:r>
              <a:rPr lang="zh-CN" altLang="en-US" dirty="0">
                <a:latin typeface="+mn-ea"/>
                <a:ea typeface="+mn-ea"/>
              </a:rPr>
              <a:t>高斯公式与斯托克斯公式都是格林公式的</a:t>
            </a:r>
          </a:p>
          <a:p>
            <a:pPr algn="just" eaLnBrk="1" hangingPunct="1">
              <a:lnSpc>
                <a:spcPct val="110000"/>
              </a:lnSpc>
            </a:pPr>
            <a:r>
              <a:rPr lang="zh-CN" altLang="en-US" dirty="0">
                <a:latin typeface="+mn-ea"/>
                <a:ea typeface="+mn-ea"/>
              </a:rPr>
              <a:t>推广</a:t>
            </a:r>
            <a:r>
              <a:rPr lang="en-US" altLang="zh-CN" dirty="0">
                <a:latin typeface="+mn-ea"/>
                <a:ea typeface="+mn-ea"/>
              </a:rPr>
              <a:t>.  </a:t>
            </a:r>
            <a:r>
              <a:rPr lang="zh-CN" altLang="en-US" dirty="0" smtClean="0">
                <a:latin typeface="+mn-ea"/>
                <a:ea typeface="+mn-ea"/>
              </a:rPr>
              <a:t>高斯</a:t>
            </a:r>
            <a:r>
              <a:rPr lang="zh-CN" altLang="en-US" dirty="0">
                <a:latin typeface="+mn-ea"/>
                <a:ea typeface="+mn-ea"/>
              </a:rPr>
              <a:t>公式建立</a:t>
            </a:r>
            <a:r>
              <a:rPr lang="zh-CN" altLang="en-US" dirty="0" smtClean="0">
                <a:latin typeface="+mn-ea"/>
                <a:ea typeface="+mn-ea"/>
              </a:rPr>
              <a:t>了三重积分与第二</a:t>
            </a:r>
            <a:r>
              <a:rPr lang="zh-CN" altLang="en-US" dirty="0">
                <a:latin typeface="+mn-ea"/>
                <a:ea typeface="+mn-ea"/>
              </a:rPr>
              <a:t>型曲面积分之间的关系</a:t>
            </a:r>
            <a:r>
              <a:rPr lang="en-US" altLang="zh-CN" dirty="0">
                <a:latin typeface="+mn-ea"/>
                <a:ea typeface="+mn-ea"/>
              </a:rPr>
              <a:t>;  </a:t>
            </a:r>
            <a:r>
              <a:rPr lang="zh-CN" altLang="en-US" dirty="0">
                <a:latin typeface="+mn-ea"/>
                <a:ea typeface="+mn-ea"/>
              </a:rPr>
              <a:t>斯托克斯公式建立了空间曲面上的第二型曲面积分与其边界曲线上的第二型曲线积分之间的关系</a:t>
            </a:r>
            <a:r>
              <a:rPr lang="en-US" altLang="zh-CN" dirty="0">
                <a:latin typeface="+mn-ea"/>
                <a:ea typeface="+mn-ea"/>
              </a:rPr>
              <a:t>.</a:t>
            </a:r>
          </a:p>
        </p:txBody>
      </p:sp>
      <p:sp>
        <p:nvSpPr>
          <p:cNvPr id="4" name="Rectangle 4"/>
          <p:cNvSpPr>
            <a:spLocks noChangeArrowheads="1"/>
          </p:cNvSpPr>
          <p:nvPr/>
        </p:nvSpPr>
        <p:spPr bwMode="auto">
          <a:xfrm>
            <a:off x="539552" y="5949280"/>
            <a:ext cx="5904656" cy="63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just" eaLnBrk="1" hangingPunct="1">
              <a:lnSpc>
                <a:spcPct val="110000"/>
              </a:lnSpc>
            </a:pPr>
            <a:r>
              <a:rPr lang="en-US" altLang="zh-CN" sz="3200" b="0" dirty="0">
                <a:solidFill>
                  <a:srgbClr val="FFFFCC"/>
                </a:solidFill>
                <a:latin typeface="华文新魏" panose="02010800040101010101" pitchFamily="2" charset="-122"/>
                <a:ea typeface="华文新魏" panose="02010800040101010101" pitchFamily="2" charset="-122"/>
              </a:rPr>
              <a:t>   </a:t>
            </a:r>
            <a:r>
              <a:rPr lang="zh-CN" altLang="en-US" dirty="0" smtClean="0">
                <a:latin typeface="+mn-ea"/>
                <a:ea typeface="+mn-ea"/>
              </a:rPr>
              <a:t>作业：</a:t>
            </a:r>
            <a:r>
              <a:rPr lang="en-US" altLang="zh-CN" dirty="0" smtClean="0">
                <a:latin typeface="+mn-ea"/>
                <a:ea typeface="+mn-ea"/>
              </a:rPr>
              <a:t>1, 3, 5</a:t>
            </a:r>
            <a:endParaRPr lang="en-US" altLang="zh-CN" dirty="0">
              <a:latin typeface="+mn-ea"/>
              <a:ea typeface="+mn-ea"/>
            </a:endParaRPr>
          </a:p>
        </p:txBody>
      </p:sp>
      <p:sp>
        <p:nvSpPr>
          <p:cNvPr id="5" name="Rectangle 3"/>
          <p:cNvSpPr>
            <a:spLocks noChangeArrowheads="1"/>
          </p:cNvSpPr>
          <p:nvPr/>
        </p:nvSpPr>
        <p:spPr bwMode="auto">
          <a:xfrm>
            <a:off x="1295827" y="4395881"/>
            <a:ext cx="252985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eaLnBrk="1" hangingPunct="1"/>
            <a:r>
              <a:rPr lang="zh-CN" altLang="en-US" dirty="0" smtClean="0">
                <a:latin typeface="+mn-ea"/>
                <a:ea typeface="+mn-ea"/>
              </a:rPr>
              <a:t>一、高斯公式 </a:t>
            </a:r>
            <a:endParaRPr lang="zh-CN" altLang="en-US" dirty="0">
              <a:latin typeface="+mn-ea"/>
              <a:ea typeface="+mn-ea"/>
            </a:endParaRPr>
          </a:p>
        </p:txBody>
      </p:sp>
      <p:sp>
        <p:nvSpPr>
          <p:cNvPr id="6" name="Rectangle 3"/>
          <p:cNvSpPr>
            <a:spLocks noChangeArrowheads="1"/>
          </p:cNvSpPr>
          <p:nvPr/>
        </p:nvSpPr>
        <p:spPr bwMode="auto">
          <a:xfrm>
            <a:off x="1352733" y="5043953"/>
            <a:ext cx="32367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eaLnBrk="1" hangingPunct="1"/>
            <a:r>
              <a:rPr lang="zh-CN" altLang="en-US" dirty="0" smtClean="0">
                <a:latin typeface="+mn-ea"/>
                <a:ea typeface="+mn-ea"/>
              </a:rPr>
              <a:t>二、斯托克斯公式 </a:t>
            </a:r>
            <a:endParaRPr lang="zh-CN" altLang="en-US" dirty="0">
              <a:latin typeface="+mn-ea"/>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611188" y="549275"/>
            <a:ext cx="165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t>而</a:t>
            </a:r>
          </a:p>
        </p:txBody>
      </p:sp>
      <p:graphicFrame>
        <p:nvGraphicFramePr>
          <p:cNvPr id="69635" name="Object 3"/>
          <p:cNvGraphicFramePr>
            <a:graphicFrameLocks noChangeAspect="1"/>
          </p:cNvGraphicFramePr>
          <p:nvPr/>
        </p:nvGraphicFramePr>
        <p:xfrm>
          <a:off x="1649413" y="1125538"/>
          <a:ext cx="6086475" cy="847725"/>
        </p:xfrm>
        <a:graphic>
          <a:graphicData uri="http://schemas.openxmlformats.org/presentationml/2006/ole">
            <mc:AlternateContent xmlns:mc="http://schemas.openxmlformats.org/markup-compatibility/2006">
              <mc:Choice xmlns:v="urn:schemas-microsoft-com:vml" Requires="v">
                <p:oleObj spid="_x0000_s13776" name="Equation" r:id="rId3" imgW="6083300" imgH="850900" progId="Equation.DSMT4">
                  <p:embed/>
                </p:oleObj>
              </mc:Choice>
              <mc:Fallback>
                <p:oleObj name="Equation" r:id="rId3" imgW="6083300" imgH="850900" progId="Equation.DSMT4">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9413" y="1125538"/>
                        <a:ext cx="6086475"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7" name="Object 5"/>
          <p:cNvGraphicFramePr>
            <a:graphicFrameLocks noChangeAspect="1"/>
          </p:cNvGraphicFramePr>
          <p:nvPr/>
        </p:nvGraphicFramePr>
        <p:xfrm>
          <a:off x="2413000" y="1981200"/>
          <a:ext cx="3810000" cy="800100"/>
        </p:xfrm>
        <a:graphic>
          <a:graphicData uri="http://schemas.openxmlformats.org/presentationml/2006/ole">
            <mc:AlternateContent xmlns:mc="http://schemas.openxmlformats.org/markup-compatibility/2006">
              <mc:Choice xmlns:v="urn:schemas-microsoft-com:vml" Requires="v">
                <p:oleObj spid="_x0000_s13777" name="Equation" r:id="rId5" imgW="3810000" imgH="800100" progId="Equation.DSMT4">
                  <p:embed/>
                </p:oleObj>
              </mc:Choice>
              <mc:Fallback>
                <p:oleObj name="Equation" r:id="rId5" imgW="3810000" imgH="800100" progId="Equation.DSMT4">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3000" y="1981200"/>
                        <a:ext cx="381000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39" name="Rectangle 7"/>
          <p:cNvSpPr>
            <a:spLocks noChangeArrowheads="1"/>
          </p:cNvSpPr>
          <p:nvPr/>
        </p:nvSpPr>
        <p:spPr bwMode="auto">
          <a:xfrm>
            <a:off x="539552" y="2636912"/>
            <a:ext cx="17414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dirty="0"/>
              <a:t>因此 </a:t>
            </a:r>
          </a:p>
        </p:txBody>
      </p:sp>
      <p:graphicFrame>
        <p:nvGraphicFramePr>
          <p:cNvPr id="69640" name="Object 8"/>
          <p:cNvGraphicFramePr>
            <a:graphicFrameLocks noChangeAspect="1"/>
          </p:cNvGraphicFramePr>
          <p:nvPr>
            <p:extLst>
              <p:ext uri="{D42A27DB-BD31-4B8C-83A1-F6EECF244321}">
                <p14:modId xmlns:p14="http://schemas.microsoft.com/office/powerpoint/2010/main" val="3730714976"/>
              </p:ext>
            </p:extLst>
          </p:nvPr>
        </p:nvGraphicFramePr>
        <p:xfrm>
          <a:off x="1259632" y="3356992"/>
          <a:ext cx="6918325" cy="800100"/>
        </p:xfrm>
        <a:graphic>
          <a:graphicData uri="http://schemas.openxmlformats.org/presentationml/2006/ole">
            <mc:AlternateContent xmlns:mc="http://schemas.openxmlformats.org/markup-compatibility/2006">
              <mc:Choice xmlns:v="urn:schemas-microsoft-com:vml" Requires="v">
                <p:oleObj spid="_x0000_s13778" name="Equation" r:id="rId7" imgW="6921500" imgH="800100" progId="Equation.DSMT4">
                  <p:embed/>
                </p:oleObj>
              </mc:Choice>
              <mc:Fallback>
                <p:oleObj name="Equation" r:id="rId7" imgW="6921500" imgH="800100" progId="Equation.DSMT4">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9632" y="3356992"/>
                        <a:ext cx="6918325"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2483768" y="260648"/>
            <a:ext cx="406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eaLnBrk="1" hangingPunct="1"/>
            <a:r>
              <a:rPr lang="zh-CN" altLang="en-US" sz="3600" b="0" dirty="0">
                <a:solidFill>
                  <a:srgbClr val="0000FF"/>
                </a:solidFill>
                <a:latin typeface="华文新魏" panose="02010800040101010101" pitchFamily="2" charset="-122"/>
                <a:ea typeface="华文新魏" panose="02010800040101010101" pitchFamily="2" charset="-122"/>
              </a:rPr>
              <a:t>二、斯托克斯公式  </a:t>
            </a:r>
          </a:p>
        </p:txBody>
      </p:sp>
      <p:sp>
        <p:nvSpPr>
          <p:cNvPr id="87043" name="Rectangle 3"/>
          <p:cNvSpPr>
            <a:spLocks noChangeArrowheads="1"/>
          </p:cNvSpPr>
          <p:nvPr/>
        </p:nvSpPr>
        <p:spPr bwMode="auto">
          <a:xfrm>
            <a:off x="611560" y="937443"/>
            <a:ext cx="80359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sz="2400" dirty="0"/>
              <a:t>先对双侧曲面</a:t>
            </a:r>
            <a:r>
              <a:rPr lang="zh-CN" altLang="en-US" sz="2400" dirty="0">
                <a:latin typeface="Times New Roman" panose="02020603050405020304" pitchFamily="18" charset="0"/>
              </a:rPr>
              <a:t> </a:t>
            </a:r>
            <a:r>
              <a:rPr lang="en-US" altLang="zh-CN" sz="2400" i="1" dirty="0">
                <a:latin typeface="Times New Roman" panose="02020603050405020304" pitchFamily="18" charset="0"/>
              </a:rPr>
              <a:t>S </a:t>
            </a:r>
            <a:r>
              <a:rPr lang="zh-CN" altLang="en-US" sz="2400" dirty="0"/>
              <a:t>的侧与其边界曲线 </a:t>
            </a:r>
            <a:r>
              <a:rPr lang="en-US" altLang="zh-CN" sz="2400" i="1" dirty="0">
                <a:latin typeface="Times New Roman" panose="02020603050405020304" pitchFamily="18" charset="0"/>
              </a:rPr>
              <a:t>L </a:t>
            </a:r>
            <a:r>
              <a:rPr lang="zh-CN" altLang="en-US" sz="2400" dirty="0"/>
              <a:t>的方向作如下规定</a:t>
            </a:r>
            <a:r>
              <a:rPr lang="en-US" altLang="zh-CN" sz="2400" dirty="0"/>
              <a:t>:</a:t>
            </a:r>
            <a:r>
              <a:rPr lang="zh-CN" altLang="en-US" sz="2400" dirty="0" smtClean="0"/>
              <a:t> </a:t>
            </a:r>
            <a:endParaRPr lang="zh-CN" altLang="en-US" sz="2400" dirty="0"/>
          </a:p>
        </p:txBody>
      </p:sp>
      <p:sp>
        <p:nvSpPr>
          <p:cNvPr id="87044" name="Rectangle 4"/>
          <p:cNvSpPr>
            <a:spLocks noChangeArrowheads="1"/>
          </p:cNvSpPr>
          <p:nvPr/>
        </p:nvSpPr>
        <p:spPr bwMode="auto">
          <a:xfrm>
            <a:off x="611560" y="1441499"/>
            <a:ext cx="83529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sz="2400" dirty="0" smtClean="0"/>
              <a:t>设有</a:t>
            </a:r>
            <a:r>
              <a:rPr lang="zh-CN" altLang="en-US" sz="2400" dirty="0"/>
              <a:t>人站在  </a:t>
            </a:r>
            <a:r>
              <a:rPr lang="en-US" altLang="zh-CN" sz="2400" i="1" dirty="0">
                <a:latin typeface="Times New Roman" panose="02020603050405020304" pitchFamily="18" charset="0"/>
              </a:rPr>
              <a:t>S </a:t>
            </a:r>
            <a:r>
              <a:rPr lang="zh-CN" altLang="en-US" sz="2400" dirty="0"/>
              <a:t>上指定的一侧</a:t>
            </a:r>
            <a:r>
              <a:rPr lang="en-US" altLang="zh-CN" sz="2400" dirty="0"/>
              <a:t>,</a:t>
            </a:r>
            <a:r>
              <a:rPr lang="zh-CN" altLang="en-US" sz="2400" dirty="0"/>
              <a:t>若沿 </a:t>
            </a:r>
            <a:r>
              <a:rPr lang="en-US" altLang="zh-CN" sz="2400" i="1" dirty="0">
                <a:latin typeface="Times New Roman" panose="02020603050405020304" pitchFamily="18" charset="0"/>
              </a:rPr>
              <a:t>L </a:t>
            </a:r>
            <a:r>
              <a:rPr lang="zh-CN" altLang="en-US" sz="2400" dirty="0"/>
              <a:t>行走</a:t>
            </a:r>
            <a:r>
              <a:rPr lang="en-US" altLang="zh-CN" sz="2400" dirty="0"/>
              <a:t>,</a:t>
            </a:r>
            <a:r>
              <a:rPr lang="zh-CN" altLang="en-US" sz="2400" dirty="0"/>
              <a:t>指定的侧总在</a:t>
            </a:r>
            <a:r>
              <a:rPr lang="zh-CN" altLang="en-US" sz="2400" dirty="0" smtClean="0"/>
              <a:t>人</a:t>
            </a:r>
            <a:endParaRPr lang="zh-CN" altLang="en-US" sz="2400" dirty="0"/>
          </a:p>
        </p:txBody>
      </p:sp>
      <p:sp>
        <p:nvSpPr>
          <p:cNvPr id="87045" name="Rectangle 5"/>
          <p:cNvSpPr>
            <a:spLocks noChangeArrowheads="1"/>
          </p:cNvSpPr>
          <p:nvPr/>
        </p:nvSpPr>
        <p:spPr bwMode="auto">
          <a:xfrm>
            <a:off x="611560" y="1945556"/>
            <a:ext cx="79766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sz="2400" dirty="0" smtClean="0"/>
              <a:t>的</a:t>
            </a:r>
            <a:r>
              <a:rPr lang="zh-CN" altLang="en-US" sz="2400" dirty="0"/>
              <a:t>左方</a:t>
            </a:r>
            <a:r>
              <a:rPr lang="en-US" altLang="zh-CN" sz="2400" dirty="0"/>
              <a:t>,</a:t>
            </a:r>
            <a:r>
              <a:rPr lang="zh-CN" altLang="en-US" sz="2400" dirty="0"/>
              <a:t>则人前进的方向为边界线</a:t>
            </a:r>
            <a:r>
              <a:rPr lang="zh-CN" altLang="en-US" sz="2400" dirty="0">
                <a:latin typeface="Times New Roman" panose="02020603050405020304" pitchFamily="18" charset="0"/>
              </a:rPr>
              <a:t> </a:t>
            </a:r>
            <a:r>
              <a:rPr lang="en-US" altLang="zh-CN" sz="2400" i="1" dirty="0" smtClean="0">
                <a:latin typeface="Times New Roman" panose="02020603050405020304" pitchFamily="18" charset="0"/>
              </a:rPr>
              <a:t>L</a:t>
            </a:r>
            <a:r>
              <a:rPr lang="zh-CN" altLang="en-US" sz="2400" dirty="0"/>
              <a:t>的正向</a:t>
            </a:r>
            <a:r>
              <a:rPr lang="en-US" altLang="zh-CN" sz="2400" dirty="0"/>
              <a:t>;</a:t>
            </a:r>
            <a:r>
              <a:rPr lang="zh-CN" altLang="en-US" sz="2400" dirty="0"/>
              <a:t>若沿 </a:t>
            </a:r>
            <a:r>
              <a:rPr lang="en-US" altLang="zh-CN" sz="2400" i="1" dirty="0">
                <a:latin typeface="Times New Roman" panose="02020603050405020304" pitchFamily="18" charset="0"/>
              </a:rPr>
              <a:t>L </a:t>
            </a:r>
            <a:r>
              <a:rPr lang="zh-CN" altLang="en-US" sz="2400" dirty="0"/>
              <a:t>行走</a:t>
            </a:r>
            <a:r>
              <a:rPr lang="en-US" altLang="zh-CN" sz="2400" dirty="0"/>
              <a:t>, </a:t>
            </a:r>
          </a:p>
        </p:txBody>
      </p:sp>
      <p:sp>
        <p:nvSpPr>
          <p:cNvPr id="87046" name="Rectangle 6"/>
          <p:cNvSpPr>
            <a:spLocks noChangeArrowheads="1"/>
          </p:cNvSpPr>
          <p:nvPr/>
        </p:nvSpPr>
        <p:spPr bwMode="auto">
          <a:xfrm>
            <a:off x="683568" y="2521620"/>
            <a:ext cx="84848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sz="2400" dirty="0" smtClean="0"/>
              <a:t>指定</a:t>
            </a:r>
            <a:r>
              <a:rPr lang="zh-CN" altLang="en-US" sz="2400" dirty="0"/>
              <a:t>的侧总在人的右方</a:t>
            </a:r>
            <a:r>
              <a:rPr lang="en-US" altLang="zh-CN" sz="2400" dirty="0"/>
              <a:t>,</a:t>
            </a:r>
            <a:r>
              <a:rPr lang="zh-CN" altLang="en-US" sz="2400" dirty="0"/>
              <a:t>则人前进的方向为边界线 </a:t>
            </a:r>
            <a:r>
              <a:rPr lang="en-US" altLang="zh-CN" sz="2400" i="1" dirty="0">
                <a:latin typeface="Times New Roman" panose="02020603050405020304" pitchFamily="18" charset="0"/>
              </a:rPr>
              <a:t>L </a:t>
            </a:r>
            <a:r>
              <a:rPr lang="zh-CN" altLang="en-US" sz="2400" dirty="0"/>
              <a:t>的负向</a:t>
            </a:r>
            <a:r>
              <a:rPr lang="en-US" altLang="zh-CN" sz="2400" dirty="0"/>
              <a:t>.</a:t>
            </a:r>
            <a:r>
              <a:rPr lang="zh-CN" altLang="en-US" sz="2400" dirty="0" smtClean="0"/>
              <a:t> </a:t>
            </a:r>
            <a:endParaRPr lang="zh-CN" altLang="en-US" sz="2400" dirty="0"/>
          </a:p>
        </p:txBody>
      </p:sp>
      <p:sp>
        <p:nvSpPr>
          <p:cNvPr id="87047" name="Rectangle 7"/>
          <p:cNvSpPr>
            <a:spLocks noChangeArrowheads="1"/>
          </p:cNvSpPr>
          <p:nvPr/>
        </p:nvSpPr>
        <p:spPr bwMode="auto">
          <a:xfrm>
            <a:off x="683568" y="2996952"/>
            <a:ext cx="62440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sz="2400" dirty="0" smtClean="0"/>
              <a:t>这个</a:t>
            </a:r>
            <a:r>
              <a:rPr lang="zh-CN" altLang="en-US" sz="2400" dirty="0"/>
              <a:t>规定也称为右手法则</a:t>
            </a:r>
            <a:r>
              <a:rPr lang="en-US" altLang="zh-CN" sz="2400" dirty="0"/>
              <a:t>,</a:t>
            </a:r>
            <a:r>
              <a:rPr lang="zh-CN" altLang="en-US" sz="2400" dirty="0"/>
              <a:t>如图 </a:t>
            </a:r>
            <a:r>
              <a:rPr lang="en-US" altLang="zh-CN" sz="2400" dirty="0">
                <a:latin typeface="Times New Roman" panose="02020603050405020304" pitchFamily="18" charset="0"/>
              </a:rPr>
              <a:t>22-9 </a:t>
            </a:r>
            <a:r>
              <a:rPr lang="zh-CN" altLang="en-US" sz="2400" dirty="0"/>
              <a:t>所示</a:t>
            </a:r>
            <a:r>
              <a:rPr lang="en-US" altLang="zh-CN" sz="2400" dirty="0"/>
              <a:t>. </a:t>
            </a:r>
            <a:endParaRPr lang="zh-CN" altLang="en-US" sz="2400" dirty="0"/>
          </a:p>
        </p:txBody>
      </p:sp>
      <p:grpSp>
        <p:nvGrpSpPr>
          <p:cNvPr id="9" name="Group 38"/>
          <p:cNvGrpSpPr>
            <a:grpSpLocks/>
          </p:cNvGrpSpPr>
          <p:nvPr/>
        </p:nvGrpSpPr>
        <p:grpSpPr bwMode="auto">
          <a:xfrm>
            <a:off x="2195736" y="3933056"/>
            <a:ext cx="4392488" cy="2160935"/>
            <a:chOff x="1404" y="605"/>
            <a:chExt cx="3066" cy="1374"/>
          </a:xfrm>
        </p:grpSpPr>
        <p:graphicFrame>
          <p:nvGraphicFramePr>
            <p:cNvPr id="10" name="Object 3"/>
            <p:cNvGraphicFramePr>
              <a:graphicFrameLocks noChangeAspect="1"/>
            </p:cNvGraphicFramePr>
            <p:nvPr/>
          </p:nvGraphicFramePr>
          <p:xfrm>
            <a:off x="2580" y="1752"/>
            <a:ext cx="663" cy="227"/>
          </p:xfrm>
          <a:graphic>
            <a:graphicData uri="http://schemas.openxmlformats.org/presentationml/2006/ole">
              <mc:AlternateContent xmlns:mc="http://schemas.openxmlformats.org/markup-compatibility/2006">
                <mc:Choice xmlns:v="urn:schemas-microsoft-com:vml" Requires="v">
                  <p:oleObj spid="_x0000_s35954" name="Equation" r:id="rId3" imgW="914003" imgH="317362" progId="Equation.DSMT4">
                    <p:embed/>
                  </p:oleObj>
                </mc:Choice>
                <mc:Fallback>
                  <p:oleObj name="Equation" r:id="rId3" imgW="914003" imgH="31736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0" y="1752"/>
                          <a:ext cx="663"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Group 37"/>
            <p:cNvGrpSpPr>
              <a:grpSpLocks/>
            </p:cNvGrpSpPr>
            <p:nvPr/>
          </p:nvGrpSpPr>
          <p:grpSpPr bwMode="auto">
            <a:xfrm>
              <a:off x="1404" y="605"/>
              <a:ext cx="1196" cy="1013"/>
              <a:chOff x="1404" y="605"/>
              <a:chExt cx="1196" cy="1013"/>
            </a:xfrm>
          </p:grpSpPr>
          <p:graphicFrame>
            <p:nvGraphicFramePr>
              <p:cNvPr id="22" name="Object 15"/>
              <p:cNvGraphicFramePr>
                <a:graphicFrameLocks noChangeAspect="1"/>
              </p:cNvGraphicFramePr>
              <p:nvPr/>
            </p:nvGraphicFramePr>
            <p:xfrm>
              <a:off x="1927" y="1434"/>
              <a:ext cx="328" cy="184"/>
            </p:xfrm>
            <a:graphic>
              <a:graphicData uri="http://schemas.openxmlformats.org/presentationml/2006/ole">
                <mc:AlternateContent xmlns:mc="http://schemas.openxmlformats.org/markup-compatibility/2006">
                  <mc:Choice xmlns:v="urn:schemas-microsoft-com:vml" Requires="v">
                    <p:oleObj spid="_x0000_s35955" name="Equation" r:id="rId5" imgW="520474" imgH="291973" progId="Equation.DSMT4">
                      <p:embed/>
                    </p:oleObj>
                  </mc:Choice>
                  <mc:Fallback>
                    <p:oleObj name="Equation" r:id="rId5" imgW="520474" imgH="291973"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7" y="1434"/>
                            <a:ext cx="328" cy="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Freeform 5"/>
              <p:cNvSpPr>
                <a:spLocks/>
              </p:cNvSpPr>
              <p:nvPr/>
            </p:nvSpPr>
            <p:spPr bwMode="auto">
              <a:xfrm>
                <a:off x="1404" y="605"/>
                <a:ext cx="1109" cy="856"/>
              </a:xfrm>
              <a:custGeom>
                <a:avLst/>
                <a:gdLst>
                  <a:gd name="T0" fmla="*/ 292 w 2772"/>
                  <a:gd name="T1" fmla="*/ 136 h 2141"/>
                  <a:gd name="T2" fmla="*/ 2 w 2772"/>
                  <a:gd name="T3" fmla="*/ 493 h 2141"/>
                  <a:gd name="T4" fmla="*/ 282 w 2772"/>
                  <a:gd name="T5" fmla="*/ 829 h 2141"/>
                  <a:gd name="T6" fmla="*/ 894 w 2772"/>
                  <a:gd name="T7" fmla="*/ 655 h 2141"/>
                  <a:gd name="T8" fmla="*/ 1106 w 2772"/>
                  <a:gd name="T9" fmla="*/ 365 h 2141"/>
                  <a:gd name="T10" fmla="*/ 914 w 2772"/>
                  <a:gd name="T11" fmla="*/ 102 h 2141"/>
                  <a:gd name="T12" fmla="*/ 570 w 2772"/>
                  <a:gd name="T13" fmla="*/ 6 h 2141"/>
                  <a:gd name="T14" fmla="*/ 292 w 2772"/>
                  <a:gd name="T15" fmla="*/ 136 h 2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72" h="2141">
                    <a:moveTo>
                      <a:pt x="729" y="339"/>
                    </a:moveTo>
                    <a:cubicBezTo>
                      <a:pt x="492" y="542"/>
                      <a:pt x="8" y="945"/>
                      <a:pt x="4" y="1234"/>
                    </a:cubicBezTo>
                    <a:cubicBezTo>
                      <a:pt x="0" y="1523"/>
                      <a:pt x="332" y="2007"/>
                      <a:pt x="704" y="2074"/>
                    </a:cubicBezTo>
                    <a:cubicBezTo>
                      <a:pt x="1076" y="2141"/>
                      <a:pt x="1891" y="1831"/>
                      <a:pt x="2234" y="1638"/>
                    </a:cubicBezTo>
                    <a:cubicBezTo>
                      <a:pt x="2577" y="1445"/>
                      <a:pt x="2756" y="1145"/>
                      <a:pt x="2764" y="914"/>
                    </a:cubicBezTo>
                    <a:cubicBezTo>
                      <a:pt x="2772" y="683"/>
                      <a:pt x="2507" y="404"/>
                      <a:pt x="2284" y="254"/>
                    </a:cubicBezTo>
                    <a:cubicBezTo>
                      <a:pt x="2061" y="104"/>
                      <a:pt x="1683" y="0"/>
                      <a:pt x="1424" y="14"/>
                    </a:cubicBezTo>
                    <a:cubicBezTo>
                      <a:pt x="1165" y="28"/>
                      <a:pt x="874" y="271"/>
                      <a:pt x="729" y="339"/>
                    </a:cubicBezTo>
                    <a:close/>
                  </a:path>
                </a:pathLst>
              </a:custGeom>
              <a:gradFill rotWithShape="1">
                <a:gsLst>
                  <a:gs pos="0">
                    <a:srgbClr val="69FFD8"/>
                  </a:gs>
                  <a:gs pos="100000">
                    <a:srgbClr val="317664"/>
                  </a:gs>
                </a:gsLst>
                <a:lin ang="5400000" scaled="1"/>
              </a:gradFill>
              <a:ln w="22225" cap="flat" cmpd="sng">
                <a:solidFill>
                  <a:srgbClr val="0000FF"/>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 name="Line 6"/>
              <p:cNvSpPr>
                <a:spLocks noChangeShapeType="1"/>
              </p:cNvSpPr>
              <p:nvPr/>
            </p:nvSpPr>
            <p:spPr bwMode="auto">
              <a:xfrm flipV="1">
                <a:off x="1837" y="1371"/>
                <a:ext cx="227" cy="57"/>
              </a:xfrm>
              <a:prstGeom prst="line">
                <a:avLst/>
              </a:prstGeom>
              <a:noFill/>
              <a:ln w="12700">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 name="Line 10"/>
              <p:cNvSpPr>
                <a:spLocks noChangeShapeType="1"/>
              </p:cNvSpPr>
              <p:nvPr/>
            </p:nvSpPr>
            <p:spPr bwMode="auto">
              <a:xfrm flipH="1" flipV="1">
                <a:off x="1580" y="618"/>
                <a:ext cx="213" cy="282"/>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26" name="Object 12"/>
              <p:cNvGraphicFramePr>
                <a:graphicFrameLocks noChangeAspect="1"/>
              </p:cNvGraphicFramePr>
              <p:nvPr/>
            </p:nvGraphicFramePr>
            <p:xfrm>
              <a:off x="2472" y="1117"/>
              <a:ext cx="128" cy="144"/>
            </p:xfrm>
            <a:graphic>
              <a:graphicData uri="http://schemas.openxmlformats.org/presentationml/2006/ole">
                <mc:AlternateContent xmlns:mc="http://schemas.openxmlformats.org/markup-compatibility/2006">
                  <mc:Choice xmlns:v="urn:schemas-microsoft-com:vml" Requires="v">
                    <p:oleObj spid="_x0000_s35956" name="Equation" r:id="rId7" imgW="203112" imgH="228501" progId="Equation.DSMT4">
                      <p:embed/>
                    </p:oleObj>
                  </mc:Choice>
                  <mc:Fallback>
                    <p:oleObj name="Equation" r:id="rId7" imgW="203112" imgH="228501"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72" y="1117"/>
                            <a:ext cx="128"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16"/>
              <p:cNvGraphicFramePr>
                <a:graphicFrameLocks noChangeAspect="1"/>
              </p:cNvGraphicFramePr>
              <p:nvPr/>
            </p:nvGraphicFramePr>
            <p:xfrm>
              <a:off x="1844" y="900"/>
              <a:ext cx="136" cy="152"/>
            </p:xfrm>
            <a:graphic>
              <a:graphicData uri="http://schemas.openxmlformats.org/presentationml/2006/ole">
                <mc:AlternateContent xmlns:mc="http://schemas.openxmlformats.org/markup-compatibility/2006">
                  <mc:Choice xmlns:v="urn:schemas-microsoft-com:vml" Requires="v">
                    <p:oleObj spid="_x0000_s35957" name="Equation" r:id="rId9" imgW="215713" imgH="241091" progId="Equation.DSMT4">
                      <p:embed/>
                    </p:oleObj>
                  </mc:Choice>
                  <mc:Fallback>
                    <p:oleObj name="Equation" r:id="rId9" imgW="215713" imgH="241091"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44" y="900"/>
                            <a:ext cx="136" cy="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Freeform 24"/>
              <p:cNvSpPr>
                <a:spLocks/>
              </p:cNvSpPr>
              <p:nvPr/>
            </p:nvSpPr>
            <p:spPr bwMode="auto">
              <a:xfrm>
                <a:off x="1407" y="791"/>
                <a:ext cx="1116" cy="326"/>
              </a:xfrm>
              <a:custGeom>
                <a:avLst/>
                <a:gdLst>
                  <a:gd name="T0" fmla="*/ 0 w 1089"/>
                  <a:gd name="T1" fmla="*/ 326 h 326"/>
                  <a:gd name="T2" fmla="*/ 47 w 1089"/>
                  <a:gd name="T3" fmla="*/ 190 h 326"/>
                  <a:gd name="T4" fmla="*/ 233 w 1089"/>
                  <a:gd name="T5" fmla="*/ 54 h 326"/>
                  <a:gd name="T6" fmla="*/ 511 w 1089"/>
                  <a:gd name="T7" fmla="*/ 8 h 326"/>
                  <a:gd name="T8" fmla="*/ 744 w 1089"/>
                  <a:gd name="T9" fmla="*/ 8 h 326"/>
                  <a:gd name="T10" fmla="*/ 929 w 1089"/>
                  <a:gd name="T11" fmla="*/ 54 h 326"/>
                  <a:gd name="T12" fmla="*/ 1069 w 1089"/>
                  <a:gd name="T13" fmla="*/ 99 h 326"/>
                  <a:gd name="T14" fmla="*/ 1116 w 1089"/>
                  <a:gd name="T15" fmla="*/ 190 h 32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89" h="326">
                    <a:moveTo>
                      <a:pt x="0" y="326"/>
                    </a:moveTo>
                    <a:cubicBezTo>
                      <a:pt x="4" y="280"/>
                      <a:pt x="8" y="235"/>
                      <a:pt x="46" y="190"/>
                    </a:cubicBezTo>
                    <a:cubicBezTo>
                      <a:pt x="84" y="145"/>
                      <a:pt x="151" y="84"/>
                      <a:pt x="227" y="54"/>
                    </a:cubicBezTo>
                    <a:cubicBezTo>
                      <a:pt x="303" y="24"/>
                      <a:pt x="416" y="16"/>
                      <a:pt x="499" y="8"/>
                    </a:cubicBezTo>
                    <a:cubicBezTo>
                      <a:pt x="582" y="0"/>
                      <a:pt x="658" y="0"/>
                      <a:pt x="726" y="8"/>
                    </a:cubicBezTo>
                    <a:cubicBezTo>
                      <a:pt x="794" y="16"/>
                      <a:pt x="854" y="39"/>
                      <a:pt x="907" y="54"/>
                    </a:cubicBezTo>
                    <a:cubicBezTo>
                      <a:pt x="960" y="69"/>
                      <a:pt x="1013" y="76"/>
                      <a:pt x="1043" y="99"/>
                    </a:cubicBezTo>
                    <a:cubicBezTo>
                      <a:pt x="1073" y="122"/>
                      <a:pt x="1081" y="175"/>
                      <a:pt x="1089" y="190"/>
                    </a:cubicBezTo>
                  </a:path>
                </a:pathLst>
              </a:custGeom>
              <a:noFill/>
              <a:ln w="12700" cap="flat" cmpd="sng">
                <a:solidFill>
                  <a:srgbClr val="0000FF"/>
                </a:solidFill>
                <a:prstDash val="dash"/>
                <a:round/>
                <a:headEnd type="non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 name="Line 29"/>
              <p:cNvSpPr>
                <a:spLocks noChangeShapeType="1"/>
              </p:cNvSpPr>
              <p:nvPr/>
            </p:nvSpPr>
            <p:spPr bwMode="auto">
              <a:xfrm flipH="1" flipV="1">
                <a:off x="2155" y="799"/>
                <a:ext cx="181" cy="46"/>
              </a:xfrm>
              <a:prstGeom prst="line">
                <a:avLst/>
              </a:prstGeom>
              <a:noFill/>
              <a:ln w="12700">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2" name="Group 36"/>
            <p:cNvGrpSpPr>
              <a:grpSpLocks/>
            </p:cNvGrpSpPr>
            <p:nvPr/>
          </p:nvGrpSpPr>
          <p:grpSpPr bwMode="auto">
            <a:xfrm>
              <a:off x="3243" y="618"/>
              <a:ext cx="1227" cy="930"/>
              <a:chOff x="3243" y="618"/>
              <a:chExt cx="1227" cy="930"/>
            </a:xfrm>
          </p:grpSpPr>
          <p:graphicFrame>
            <p:nvGraphicFramePr>
              <p:cNvPr id="13" name="Object 14"/>
              <p:cNvGraphicFramePr>
                <a:graphicFrameLocks noChangeAspect="1"/>
              </p:cNvGraphicFramePr>
              <p:nvPr/>
            </p:nvGraphicFramePr>
            <p:xfrm>
              <a:off x="4024" y="1356"/>
              <a:ext cx="328" cy="192"/>
            </p:xfrm>
            <a:graphic>
              <a:graphicData uri="http://schemas.openxmlformats.org/presentationml/2006/ole">
                <mc:AlternateContent xmlns:mc="http://schemas.openxmlformats.org/markup-compatibility/2006">
                  <mc:Choice xmlns:v="urn:schemas-microsoft-com:vml" Requires="v">
                    <p:oleObj spid="_x0000_s35958" name="Equation" r:id="rId11" imgW="520474" imgH="304668" progId="Equation.DSMT4">
                      <p:embed/>
                    </p:oleObj>
                  </mc:Choice>
                  <mc:Fallback>
                    <p:oleObj name="Equation" r:id="rId11" imgW="520474" imgH="304668"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24" y="1356"/>
                            <a:ext cx="328"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7"/>
              <p:cNvGrpSpPr>
                <a:grpSpLocks/>
              </p:cNvGrpSpPr>
              <p:nvPr/>
            </p:nvGrpSpPr>
            <p:grpSpPr bwMode="auto">
              <a:xfrm>
                <a:off x="3243" y="618"/>
                <a:ext cx="1109" cy="856"/>
                <a:chOff x="8662" y="6366"/>
                <a:chExt cx="2772" cy="2141"/>
              </a:xfrm>
            </p:grpSpPr>
            <p:sp>
              <p:nvSpPr>
                <p:cNvPr id="20" name="Freeform 8"/>
                <p:cNvSpPr>
                  <a:spLocks/>
                </p:cNvSpPr>
                <p:nvPr/>
              </p:nvSpPr>
              <p:spPr bwMode="auto">
                <a:xfrm>
                  <a:off x="8662" y="6366"/>
                  <a:ext cx="2772" cy="2141"/>
                </a:xfrm>
                <a:custGeom>
                  <a:avLst/>
                  <a:gdLst>
                    <a:gd name="T0" fmla="*/ 729 w 2772"/>
                    <a:gd name="T1" fmla="*/ 339 h 2141"/>
                    <a:gd name="T2" fmla="*/ 4 w 2772"/>
                    <a:gd name="T3" fmla="*/ 1234 h 2141"/>
                    <a:gd name="T4" fmla="*/ 704 w 2772"/>
                    <a:gd name="T5" fmla="*/ 2074 h 2141"/>
                    <a:gd name="T6" fmla="*/ 2234 w 2772"/>
                    <a:gd name="T7" fmla="*/ 1638 h 2141"/>
                    <a:gd name="T8" fmla="*/ 2764 w 2772"/>
                    <a:gd name="T9" fmla="*/ 914 h 2141"/>
                    <a:gd name="T10" fmla="*/ 2284 w 2772"/>
                    <a:gd name="T11" fmla="*/ 254 h 2141"/>
                    <a:gd name="T12" fmla="*/ 1424 w 2772"/>
                    <a:gd name="T13" fmla="*/ 14 h 2141"/>
                    <a:gd name="T14" fmla="*/ 729 w 2772"/>
                    <a:gd name="T15" fmla="*/ 339 h 2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72" h="2141">
                      <a:moveTo>
                        <a:pt x="729" y="339"/>
                      </a:moveTo>
                      <a:cubicBezTo>
                        <a:pt x="492" y="542"/>
                        <a:pt x="8" y="945"/>
                        <a:pt x="4" y="1234"/>
                      </a:cubicBezTo>
                      <a:cubicBezTo>
                        <a:pt x="0" y="1523"/>
                        <a:pt x="332" y="2007"/>
                        <a:pt x="704" y="2074"/>
                      </a:cubicBezTo>
                      <a:cubicBezTo>
                        <a:pt x="1076" y="2141"/>
                        <a:pt x="1891" y="1831"/>
                        <a:pt x="2234" y="1638"/>
                      </a:cubicBezTo>
                      <a:cubicBezTo>
                        <a:pt x="2577" y="1445"/>
                        <a:pt x="2756" y="1145"/>
                        <a:pt x="2764" y="914"/>
                      </a:cubicBezTo>
                      <a:cubicBezTo>
                        <a:pt x="2772" y="683"/>
                        <a:pt x="2507" y="404"/>
                        <a:pt x="2284" y="254"/>
                      </a:cubicBezTo>
                      <a:cubicBezTo>
                        <a:pt x="2061" y="104"/>
                        <a:pt x="1683" y="0"/>
                        <a:pt x="1424" y="14"/>
                      </a:cubicBezTo>
                      <a:cubicBezTo>
                        <a:pt x="1165" y="28"/>
                        <a:pt x="874" y="271"/>
                        <a:pt x="729" y="339"/>
                      </a:cubicBezTo>
                      <a:close/>
                    </a:path>
                  </a:pathLst>
                </a:custGeom>
                <a:gradFill rotWithShape="1">
                  <a:gsLst>
                    <a:gs pos="0">
                      <a:srgbClr val="69FFD8"/>
                    </a:gs>
                    <a:gs pos="100000">
                      <a:srgbClr val="317664"/>
                    </a:gs>
                  </a:gsLst>
                  <a:lin ang="5400000" scaled="1"/>
                </a:gradFill>
                <a:ln w="22225" cap="flat" cmpd="sng">
                  <a:solidFill>
                    <a:srgbClr val="0000FF"/>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 name="Line 9"/>
                <p:cNvSpPr>
                  <a:spLocks noChangeShapeType="1"/>
                </p:cNvSpPr>
                <p:nvPr/>
              </p:nvSpPr>
              <p:spPr bwMode="auto">
                <a:xfrm flipH="1">
                  <a:off x="10895" y="7754"/>
                  <a:ext cx="327" cy="279"/>
                </a:xfrm>
                <a:prstGeom prst="line">
                  <a:avLst/>
                </a:prstGeom>
                <a:noFill/>
                <a:ln w="12700">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5" name="Line 11"/>
              <p:cNvSpPr>
                <a:spLocks noChangeShapeType="1"/>
              </p:cNvSpPr>
              <p:nvPr/>
            </p:nvSpPr>
            <p:spPr bwMode="auto">
              <a:xfrm flipH="1" flipV="1">
                <a:off x="3253" y="812"/>
                <a:ext cx="226" cy="227"/>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16" name="Object 13"/>
              <p:cNvGraphicFramePr>
                <a:graphicFrameLocks noChangeAspect="1"/>
              </p:cNvGraphicFramePr>
              <p:nvPr/>
            </p:nvGraphicFramePr>
            <p:xfrm>
              <a:off x="4342" y="1084"/>
              <a:ext cx="128" cy="144"/>
            </p:xfrm>
            <a:graphic>
              <a:graphicData uri="http://schemas.openxmlformats.org/presentationml/2006/ole">
                <mc:AlternateContent xmlns:mc="http://schemas.openxmlformats.org/markup-compatibility/2006">
                  <mc:Choice xmlns:v="urn:schemas-microsoft-com:vml" Requires="v">
                    <p:oleObj spid="_x0000_s35959" name="Equation" r:id="rId13" imgW="203112" imgH="228501" progId="Equation.DSMT4">
                      <p:embed/>
                    </p:oleObj>
                  </mc:Choice>
                  <mc:Fallback>
                    <p:oleObj name="Equation" r:id="rId13" imgW="203112" imgH="228501"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42" y="1084"/>
                            <a:ext cx="128"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7"/>
              <p:cNvGraphicFramePr>
                <a:graphicFrameLocks noChangeAspect="1"/>
              </p:cNvGraphicFramePr>
              <p:nvPr/>
            </p:nvGraphicFramePr>
            <p:xfrm>
              <a:off x="3706" y="887"/>
              <a:ext cx="136" cy="152"/>
            </p:xfrm>
            <a:graphic>
              <a:graphicData uri="http://schemas.openxmlformats.org/presentationml/2006/ole">
                <mc:AlternateContent xmlns:mc="http://schemas.openxmlformats.org/markup-compatibility/2006">
                  <mc:Choice xmlns:v="urn:schemas-microsoft-com:vml" Requires="v">
                    <p:oleObj spid="_x0000_s35960" name="Equation" r:id="rId15" imgW="215713" imgH="241091" progId="Equation.DSMT4">
                      <p:embed/>
                    </p:oleObj>
                  </mc:Choice>
                  <mc:Fallback>
                    <p:oleObj name="Equation" r:id="rId15" imgW="215713" imgH="241091"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06" y="887"/>
                            <a:ext cx="136" cy="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Freeform 25"/>
              <p:cNvSpPr>
                <a:spLocks/>
              </p:cNvSpPr>
              <p:nvPr/>
            </p:nvSpPr>
            <p:spPr bwMode="auto">
              <a:xfrm>
                <a:off x="3244" y="812"/>
                <a:ext cx="1116" cy="326"/>
              </a:xfrm>
              <a:custGeom>
                <a:avLst/>
                <a:gdLst>
                  <a:gd name="T0" fmla="*/ 0 w 1089"/>
                  <a:gd name="T1" fmla="*/ 326 h 326"/>
                  <a:gd name="T2" fmla="*/ 47 w 1089"/>
                  <a:gd name="T3" fmla="*/ 190 h 326"/>
                  <a:gd name="T4" fmla="*/ 233 w 1089"/>
                  <a:gd name="T5" fmla="*/ 54 h 326"/>
                  <a:gd name="T6" fmla="*/ 511 w 1089"/>
                  <a:gd name="T7" fmla="*/ 8 h 326"/>
                  <a:gd name="T8" fmla="*/ 744 w 1089"/>
                  <a:gd name="T9" fmla="*/ 8 h 326"/>
                  <a:gd name="T10" fmla="*/ 929 w 1089"/>
                  <a:gd name="T11" fmla="*/ 54 h 326"/>
                  <a:gd name="T12" fmla="*/ 1069 w 1089"/>
                  <a:gd name="T13" fmla="*/ 99 h 326"/>
                  <a:gd name="T14" fmla="*/ 1116 w 1089"/>
                  <a:gd name="T15" fmla="*/ 190 h 32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89" h="326">
                    <a:moveTo>
                      <a:pt x="0" y="326"/>
                    </a:moveTo>
                    <a:cubicBezTo>
                      <a:pt x="4" y="280"/>
                      <a:pt x="8" y="235"/>
                      <a:pt x="46" y="190"/>
                    </a:cubicBezTo>
                    <a:cubicBezTo>
                      <a:pt x="84" y="145"/>
                      <a:pt x="151" y="84"/>
                      <a:pt x="227" y="54"/>
                    </a:cubicBezTo>
                    <a:cubicBezTo>
                      <a:pt x="303" y="24"/>
                      <a:pt x="416" y="16"/>
                      <a:pt x="499" y="8"/>
                    </a:cubicBezTo>
                    <a:cubicBezTo>
                      <a:pt x="582" y="0"/>
                      <a:pt x="658" y="0"/>
                      <a:pt x="726" y="8"/>
                    </a:cubicBezTo>
                    <a:cubicBezTo>
                      <a:pt x="794" y="16"/>
                      <a:pt x="854" y="39"/>
                      <a:pt x="907" y="54"/>
                    </a:cubicBezTo>
                    <a:cubicBezTo>
                      <a:pt x="960" y="69"/>
                      <a:pt x="1013" y="76"/>
                      <a:pt x="1043" y="99"/>
                    </a:cubicBezTo>
                    <a:cubicBezTo>
                      <a:pt x="1073" y="122"/>
                      <a:pt x="1081" y="175"/>
                      <a:pt x="1089" y="190"/>
                    </a:cubicBezTo>
                  </a:path>
                </a:pathLst>
              </a:custGeom>
              <a:noFill/>
              <a:ln w="12700" cap="flat" cmpd="sng">
                <a:solidFill>
                  <a:srgbClr val="0000FF"/>
                </a:solidFill>
                <a:prstDash val="dash"/>
                <a:round/>
                <a:headEnd type="non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 name="Line 30"/>
              <p:cNvSpPr>
                <a:spLocks noChangeShapeType="1"/>
              </p:cNvSpPr>
              <p:nvPr/>
            </p:nvSpPr>
            <p:spPr bwMode="auto">
              <a:xfrm flipV="1">
                <a:off x="3434" y="830"/>
                <a:ext cx="181" cy="46"/>
              </a:xfrm>
              <a:prstGeom prst="line">
                <a:avLst/>
              </a:prstGeom>
              <a:noFill/>
              <a:ln w="12700">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34" name="Rectangle 18"/>
          <p:cNvSpPr>
            <a:spLocks noChangeArrowheads="1"/>
          </p:cNvSpPr>
          <p:nvPr/>
        </p:nvSpPr>
        <p:spPr bwMode="auto">
          <a:xfrm>
            <a:off x="683568" y="908720"/>
            <a:ext cx="82264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dirty="0">
                <a:solidFill>
                  <a:srgbClr val="FF0000"/>
                </a:solidFill>
              </a:rPr>
              <a:t>定理</a:t>
            </a:r>
            <a:r>
              <a:rPr lang="en-US" altLang="zh-CN" dirty="0" smtClean="0">
                <a:solidFill>
                  <a:srgbClr val="FF0000"/>
                </a:solidFill>
                <a:latin typeface="Times New Roman" panose="02020603050405020304" pitchFamily="18" charset="0"/>
              </a:rPr>
              <a:t>22.6</a:t>
            </a:r>
            <a:r>
              <a:rPr lang="en-US" altLang="zh-CN" dirty="0" smtClean="0"/>
              <a:t> </a:t>
            </a:r>
            <a:r>
              <a:rPr lang="zh-CN" altLang="en-US" dirty="0"/>
              <a:t>设光滑曲面</a:t>
            </a:r>
            <a:r>
              <a:rPr lang="zh-CN" altLang="en-US" sz="1400" dirty="0"/>
              <a:t> </a:t>
            </a:r>
            <a:r>
              <a:rPr lang="en-US" altLang="zh-CN" i="1" dirty="0">
                <a:latin typeface="Times New Roman" panose="02020603050405020304" pitchFamily="18" charset="0"/>
              </a:rPr>
              <a:t>S </a:t>
            </a:r>
            <a:r>
              <a:rPr lang="zh-CN" altLang="en-US" dirty="0"/>
              <a:t>的边界</a:t>
            </a:r>
            <a:r>
              <a:rPr lang="zh-CN" altLang="en-US" sz="1000" dirty="0"/>
              <a:t> </a:t>
            </a:r>
            <a:r>
              <a:rPr lang="en-US" altLang="zh-CN" i="1" dirty="0">
                <a:latin typeface="Times New Roman" panose="02020603050405020304" pitchFamily="18" charset="0"/>
              </a:rPr>
              <a:t>L </a:t>
            </a:r>
            <a:r>
              <a:rPr lang="zh-CN" altLang="en-US" dirty="0"/>
              <a:t>是按段光滑的连 </a:t>
            </a:r>
          </a:p>
        </p:txBody>
      </p:sp>
      <p:sp>
        <p:nvSpPr>
          <p:cNvPr id="86035" name="Rectangle 19"/>
          <p:cNvSpPr>
            <a:spLocks noChangeArrowheads="1"/>
          </p:cNvSpPr>
          <p:nvPr/>
        </p:nvSpPr>
        <p:spPr bwMode="auto">
          <a:xfrm>
            <a:off x="755576" y="1556792"/>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dirty="0"/>
              <a:t>续曲线</a:t>
            </a:r>
            <a:r>
              <a:rPr lang="en-US" altLang="zh-CN" dirty="0"/>
              <a:t>.</a:t>
            </a:r>
            <a:r>
              <a:rPr lang="zh-CN" altLang="en-US" dirty="0"/>
              <a:t>若函数</a:t>
            </a:r>
            <a:r>
              <a:rPr lang="zh-CN" altLang="en-US" sz="1200" dirty="0"/>
              <a:t> </a:t>
            </a:r>
            <a:r>
              <a:rPr lang="en-US" altLang="zh-CN" i="1" dirty="0">
                <a:latin typeface="Times New Roman" panose="02020603050405020304" pitchFamily="18" charset="0"/>
              </a:rPr>
              <a:t>P</a:t>
            </a:r>
            <a:r>
              <a:rPr lang="en-US" altLang="zh-CN" dirty="0">
                <a:latin typeface="Times New Roman" panose="02020603050405020304" pitchFamily="18" charset="0"/>
              </a:rPr>
              <a:t>, </a:t>
            </a:r>
            <a:r>
              <a:rPr lang="en-US" altLang="zh-CN" i="1" dirty="0">
                <a:latin typeface="Times New Roman" panose="02020603050405020304" pitchFamily="18" charset="0"/>
              </a:rPr>
              <a:t>Q</a:t>
            </a:r>
            <a:r>
              <a:rPr lang="en-US" altLang="zh-CN" dirty="0">
                <a:latin typeface="Times New Roman" panose="02020603050405020304" pitchFamily="18" charset="0"/>
              </a:rPr>
              <a:t>, </a:t>
            </a:r>
            <a:r>
              <a:rPr lang="en-US" altLang="zh-CN" i="1" dirty="0">
                <a:latin typeface="Times New Roman" panose="02020603050405020304" pitchFamily="18" charset="0"/>
              </a:rPr>
              <a:t>R </a:t>
            </a:r>
            <a:r>
              <a:rPr lang="zh-CN" altLang="en-US" dirty="0"/>
              <a:t>在</a:t>
            </a:r>
            <a:r>
              <a:rPr lang="zh-CN" altLang="en-US" sz="1200" dirty="0"/>
              <a:t> </a:t>
            </a:r>
            <a:r>
              <a:rPr lang="en-US" altLang="zh-CN" i="1" dirty="0">
                <a:latin typeface="Times New Roman" panose="02020603050405020304" pitchFamily="18" charset="0"/>
              </a:rPr>
              <a:t>S </a:t>
            </a:r>
            <a:r>
              <a:rPr lang="en-US" altLang="zh-CN" dirty="0">
                <a:latin typeface="Times New Roman" panose="02020603050405020304" pitchFamily="18" charset="0"/>
              </a:rPr>
              <a:t>( </a:t>
            </a:r>
            <a:r>
              <a:rPr lang="zh-CN" altLang="en-US" dirty="0"/>
              <a:t>连同</a:t>
            </a:r>
            <a:r>
              <a:rPr lang="zh-CN" altLang="en-US" sz="1000" dirty="0"/>
              <a:t> </a:t>
            </a:r>
            <a:r>
              <a:rPr lang="en-US" altLang="zh-CN" i="1" dirty="0">
                <a:latin typeface="Times New Roman" panose="02020603050405020304" pitchFamily="18" charset="0"/>
              </a:rPr>
              <a:t>L </a:t>
            </a:r>
            <a:r>
              <a:rPr lang="en-US" altLang="zh-CN" dirty="0">
                <a:latin typeface="Times New Roman" panose="02020603050405020304" pitchFamily="18" charset="0"/>
              </a:rPr>
              <a:t>) </a:t>
            </a:r>
            <a:r>
              <a:rPr lang="zh-CN" altLang="en-US" dirty="0"/>
              <a:t>上连续</a:t>
            </a:r>
            <a:r>
              <a:rPr lang="en-US" altLang="zh-CN" dirty="0"/>
              <a:t>,</a:t>
            </a:r>
            <a:r>
              <a:rPr lang="zh-CN" altLang="en-US" dirty="0"/>
              <a:t>且有 </a:t>
            </a:r>
          </a:p>
        </p:txBody>
      </p:sp>
      <p:sp>
        <p:nvSpPr>
          <p:cNvPr id="86036" name="Rectangle 20"/>
          <p:cNvSpPr>
            <a:spLocks noChangeArrowheads="1"/>
          </p:cNvSpPr>
          <p:nvPr/>
        </p:nvSpPr>
        <p:spPr bwMode="auto">
          <a:xfrm>
            <a:off x="755576" y="2276872"/>
            <a:ext cx="7118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dirty="0"/>
              <a:t>一阶连续偏导数</a:t>
            </a:r>
            <a:r>
              <a:rPr lang="en-US" altLang="zh-CN" dirty="0"/>
              <a:t>,</a:t>
            </a:r>
            <a:r>
              <a:rPr lang="zh-CN" altLang="en-US" dirty="0"/>
              <a:t>则有</a:t>
            </a:r>
            <a:r>
              <a:rPr lang="zh-CN" altLang="en-US" dirty="0">
                <a:solidFill>
                  <a:srgbClr val="0000FF"/>
                </a:solidFill>
              </a:rPr>
              <a:t>斯托克斯公式</a:t>
            </a:r>
            <a:r>
              <a:rPr lang="zh-CN" altLang="en-US" dirty="0"/>
              <a:t>如下</a:t>
            </a:r>
            <a:r>
              <a:rPr lang="en-US" altLang="zh-CN" dirty="0"/>
              <a:t>:   </a:t>
            </a:r>
          </a:p>
        </p:txBody>
      </p:sp>
      <p:sp>
        <p:nvSpPr>
          <p:cNvPr id="18437" name="Rectangle 22"/>
          <p:cNvSpPr>
            <a:spLocks noChangeArrowheads="1"/>
          </p:cNvSpPr>
          <p:nvPr/>
        </p:nvSpPr>
        <p:spPr bwMode="auto">
          <a:xfrm>
            <a:off x="0" y="2952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grpSp>
        <p:nvGrpSpPr>
          <p:cNvPr id="27" name="Group 21"/>
          <p:cNvGrpSpPr>
            <a:grpSpLocks/>
          </p:cNvGrpSpPr>
          <p:nvPr/>
        </p:nvGrpSpPr>
        <p:grpSpPr bwMode="auto">
          <a:xfrm>
            <a:off x="1043608" y="3212976"/>
            <a:ext cx="6696744" cy="1528589"/>
            <a:chOff x="504" y="426"/>
            <a:chExt cx="4799" cy="1075"/>
          </a:xfrm>
        </p:grpSpPr>
        <p:graphicFrame>
          <p:nvGraphicFramePr>
            <p:cNvPr id="28" name="Object 2"/>
            <p:cNvGraphicFramePr>
              <a:graphicFrameLocks noChangeAspect="1"/>
            </p:cNvGraphicFramePr>
            <p:nvPr>
              <p:extLst>
                <p:ext uri="{D42A27DB-BD31-4B8C-83A1-F6EECF244321}">
                  <p14:modId xmlns:p14="http://schemas.microsoft.com/office/powerpoint/2010/main" val="3009623569"/>
                </p:ext>
              </p:extLst>
            </p:nvPr>
          </p:nvGraphicFramePr>
          <p:xfrm>
            <a:off x="1817" y="1117"/>
            <a:ext cx="3486" cy="384"/>
          </p:xfrm>
          <a:graphic>
            <a:graphicData uri="http://schemas.openxmlformats.org/presentationml/2006/ole">
              <mc:AlternateContent xmlns:mc="http://schemas.openxmlformats.org/markup-compatibility/2006">
                <mc:Choice xmlns:v="urn:schemas-microsoft-com:vml" Requires="v">
                  <p:oleObj spid="_x0000_s19215" name="Equation" r:id="rId3" imgW="5537160" imgH="609480" progId="Equation.DSMT4">
                    <p:embed/>
                  </p:oleObj>
                </mc:Choice>
                <mc:Fallback>
                  <p:oleObj name="Equation" r:id="rId3" imgW="5537160" imgH="609480" progId="Equation.DSMT4">
                    <p:embed/>
                    <p:pic>
                      <p:nvPicPr>
                        <p:cNvPr id="0" name=""/>
                        <p:cNvPicPr>
                          <a:picLocks noChangeAspect="1" noChangeArrowheads="1"/>
                        </p:cNvPicPr>
                        <p:nvPr/>
                      </p:nvPicPr>
                      <p:blipFill>
                        <a:blip r:embed="rId4"/>
                        <a:srcRect/>
                        <a:stretch>
                          <a:fillRect/>
                        </a:stretch>
                      </p:blipFill>
                      <p:spPr bwMode="auto">
                        <a:xfrm>
                          <a:off x="1817" y="1117"/>
                          <a:ext cx="3486"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20"/>
            <p:cNvGraphicFramePr>
              <a:graphicFrameLocks noChangeAspect="1"/>
            </p:cNvGraphicFramePr>
            <p:nvPr/>
          </p:nvGraphicFramePr>
          <p:xfrm>
            <a:off x="504" y="426"/>
            <a:ext cx="4735" cy="600"/>
          </p:xfrm>
          <a:graphic>
            <a:graphicData uri="http://schemas.openxmlformats.org/presentationml/2006/ole">
              <mc:AlternateContent xmlns:mc="http://schemas.openxmlformats.org/markup-compatibility/2006">
                <mc:Choice xmlns:v="urn:schemas-microsoft-com:vml" Requires="v">
                  <p:oleObj spid="_x0000_s19216" name="Equation" r:id="rId5" imgW="7823200" imgH="952500" progId="Equation.DSMT4">
                    <p:embed/>
                  </p:oleObj>
                </mc:Choice>
                <mc:Fallback>
                  <p:oleObj name="Equation" r:id="rId5" imgW="7823200" imgH="9525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 y="426"/>
                          <a:ext cx="4735" cy="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0" name="Rectangle 4"/>
          <p:cNvSpPr>
            <a:spLocks noChangeArrowheads="1"/>
          </p:cNvSpPr>
          <p:nvPr/>
        </p:nvSpPr>
        <p:spPr bwMode="auto">
          <a:xfrm>
            <a:off x="683568" y="4869160"/>
            <a:ext cx="6975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dirty="0"/>
              <a:t>其中</a:t>
            </a:r>
            <a:r>
              <a:rPr lang="zh-CN" altLang="en-US" sz="1200" dirty="0"/>
              <a:t> </a:t>
            </a:r>
            <a:r>
              <a:rPr lang="en-US" altLang="zh-CN" i="1" dirty="0">
                <a:latin typeface="Times New Roman" panose="02020603050405020304" pitchFamily="18" charset="0"/>
              </a:rPr>
              <a:t>S </a:t>
            </a:r>
            <a:r>
              <a:rPr lang="zh-CN" altLang="en-US" dirty="0"/>
              <a:t>的侧与</a:t>
            </a:r>
            <a:r>
              <a:rPr lang="zh-CN" altLang="en-US" sz="1200" dirty="0"/>
              <a:t> </a:t>
            </a:r>
            <a:r>
              <a:rPr lang="en-US" altLang="zh-CN" i="1" dirty="0">
                <a:latin typeface="Times New Roman" panose="02020603050405020304" pitchFamily="18" charset="0"/>
              </a:rPr>
              <a:t>L </a:t>
            </a:r>
            <a:r>
              <a:rPr lang="zh-CN" altLang="en-US" dirty="0"/>
              <a:t>的方向按右手法则确定</a:t>
            </a:r>
            <a:r>
              <a:rPr lang="en-US" altLang="zh-CN" dirty="0"/>
              <a:t>.   </a:t>
            </a:r>
          </a:p>
        </p:txBody>
      </p:sp>
      <mc:AlternateContent xmlns:mc="http://schemas.openxmlformats.org/markup-compatibility/2006" xmlns:a14="http://schemas.microsoft.com/office/drawing/2010/main">
        <mc:Choice Requires="a14">
          <p:sp>
            <p:nvSpPr>
              <p:cNvPr id="2" name="文本框 1"/>
              <p:cNvSpPr txBox="1"/>
              <p:nvPr/>
            </p:nvSpPr>
            <p:spPr>
              <a:xfrm>
                <a:off x="5868144" y="5661248"/>
                <a:ext cx="2952328" cy="646331"/>
              </a:xfrm>
              <a:prstGeom prst="rect">
                <a:avLst/>
              </a:prstGeom>
              <a:noFill/>
            </p:spPr>
            <p:txBody>
              <a:bodyPr wrap="square" rtlCol="0">
                <a:spAutoFit/>
              </a:bodyPr>
              <a:lstStyle/>
              <a:p>
                <a:r>
                  <a:rPr lang="zh-CN" altLang="en-US" sz="1800" dirty="0" smtClean="0">
                    <a:solidFill>
                      <a:srgbClr val="0000FF"/>
                    </a:solidFill>
                  </a:rPr>
                  <a:t>形式上为三个</a:t>
                </a:r>
                <a:r>
                  <a:rPr lang="en-US" altLang="zh-CN" sz="1800" dirty="0" smtClean="0">
                    <a:solidFill>
                      <a:srgbClr val="0000FF"/>
                    </a:solidFill>
                    <a:latin typeface="+mn-lt"/>
                  </a:rPr>
                  <a:t>Green</a:t>
                </a:r>
                <a:r>
                  <a:rPr lang="zh-CN" altLang="en-US" sz="1800" dirty="0" smtClean="0">
                    <a:solidFill>
                      <a:srgbClr val="0000FF"/>
                    </a:solidFill>
                  </a:rPr>
                  <a:t>公式，但这里</a:t>
                </a:r>
                <a14:m>
                  <m:oMath xmlns:m="http://schemas.openxmlformats.org/officeDocument/2006/math">
                    <m:r>
                      <a:rPr lang="en-US" altLang="zh-CN" sz="1800" b="1" i="1" dirty="0" smtClean="0">
                        <a:solidFill>
                          <a:srgbClr val="0000FF"/>
                        </a:solidFill>
                        <a:latin typeface="Cambria Math" panose="02040503050406030204" pitchFamily="18" charset="0"/>
                      </a:rPr>
                      <m:t>𝑷</m:t>
                    </m:r>
                    <m:r>
                      <a:rPr lang="en-US" altLang="zh-CN" sz="1800" b="1" i="1" dirty="0" smtClean="0">
                        <a:solidFill>
                          <a:srgbClr val="0000FF"/>
                        </a:solidFill>
                        <a:latin typeface="Cambria Math" panose="02040503050406030204" pitchFamily="18" charset="0"/>
                      </a:rPr>
                      <m:t>,</m:t>
                    </m:r>
                    <m:r>
                      <a:rPr lang="en-US" altLang="zh-CN" sz="1800" b="1" i="1" dirty="0" smtClean="0">
                        <a:solidFill>
                          <a:srgbClr val="0000FF"/>
                        </a:solidFill>
                        <a:latin typeface="Cambria Math" panose="02040503050406030204" pitchFamily="18" charset="0"/>
                      </a:rPr>
                      <m:t>𝑸</m:t>
                    </m:r>
                    <m:r>
                      <a:rPr lang="en-US" altLang="zh-CN" sz="1800" b="1" i="1" dirty="0" smtClean="0">
                        <a:solidFill>
                          <a:srgbClr val="0000FF"/>
                        </a:solidFill>
                        <a:latin typeface="Cambria Math" panose="02040503050406030204" pitchFamily="18" charset="0"/>
                      </a:rPr>
                      <m:t>,</m:t>
                    </m:r>
                    <m:r>
                      <a:rPr lang="en-US" altLang="zh-CN" sz="1800" b="1" i="1" dirty="0" smtClean="0">
                        <a:solidFill>
                          <a:srgbClr val="0000FF"/>
                        </a:solidFill>
                        <a:latin typeface="Cambria Math" panose="02040503050406030204" pitchFamily="18" charset="0"/>
                      </a:rPr>
                      <m:t>𝑭</m:t>
                    </m:r>
                  </m:oMath>
                </a14:m>
                <a:r>
                  <a:rPr lang="zh-CN" altLang="en-US" sz="1800" dirty="0" smtClean="0">
                    <a:solidFill>
                      <a:srgbClr val="0000FF"/>
                    </a:solidFill>
                  </a:rPr>
                  <a:t>是三元函数</a:t>
                </a:r>
                <a:r>
                  <a:rPr lang="en-US" altLang="zh-CN" sz="1800" dirty="0" smtClean="0">
                    <a:solidFill>
                      <a:srgbClr val="0000FF"/>
                    </a:solidFill>
                  </a:rPr>
                  <a:t>.</a:t>
                </a:r>
                <a:endParaRPr lang="zh-CN" altLang="en-US" sz="1800" dirty="0">
                  <a:solidFill>
                    <a:srgbClr val="0000FF"/>
                  </a:solidFill>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5868144" y="5661248"/>
                <a:ext cx="2952328" cy="646331"/>
              </a:xfrm>
              <a:prstGeom prst="rect">
                <a:avLst/>
              </a:prstGeom>
              <a:blipFill rotWithShape="0">
                <a:blip r:embed="rId7"/>
                <a:stretch>
                  <a:fillRect l="-1860" t="-7547" b="-1226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3970" name="Object 2"/>
          <p:cNvGraphicFramePr>
            <a:graphicFrameLocks noChangeAspect="1"/>
          </p:cNvGraphicFramePr>
          <p:nvPr>
            <p:extLst>
              <p:ext uri="{D42A27DB-BD31-4B8C-83A1-F6EECF244321}">
                <p14:modId xmlns:p14="http://schemas.microsoft.com/office/powerpoint/2010/main" val="2713250049"/>
              </p:ext>
            </p:extLst>
          </p:nvPr>
        </p:nvGraphicFramePr>
        <p:xfrm>
          <a:off x="2411760" y="2852936"/>
          <a:ext cx="4181475" cy="923925"/>
        </p:xfrm>
        <a:graphic>
          <a:graphicData uri="http://schemas.openxmlformats.org/presentationml/2006/ole">
            <mc:AlternateContent xmlns:mc="http://schemas.openxmlformats.org/markup-compatibility/2006">
              <mc:Choice xmlns:v="urn:schemas-microsoft-com:vml" Requires="v">
                <p:oleObj spid="_x0000_s21233" name="Equation" r:id="rId3" imgW="4178300" imgH="927100" progId="Equation.DSMT4">
                  <p:embed/>
                </p:oleObj>
              </mc:Choice>
              <mc:Fallback>
                <p:oleObj name="Equation" r:id="rId3" imgW="4178300" imgH="927100" progId="Equation.DSMT4">
                  <p:embed/>
                  <p:pic>
                    <p:nvPicPr>
                      <p:cNvPr id="0"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2852936"/>
                        <a:ext cx="4181475"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3994" name="Group 26"/>
          <p:cNvGrpSpPr>
            <a:grpSpLocks/>
          </p:cNvGrpSpPr>
          <p:nvPr/>
        </p:nvGrpSpPr>
        <p:grpSpPr bwMode="auto">
          <a:xfrm>
            <a:off x="539552" y="3861048"/>
            <a:ext cx="8124825" cy="584200"/>
            <a:chOff x="376" y="2084"/>
            <a:chExt cx="5118" cy="368"/>
          </a:xfrm>
        </p:grpSpPr>
        <p:sp>
          <p:nvSpPr>
            <p:cNvPr id="20496" name="Rectangle 6"/>
            <p:cNvSpPr>
              <a:spLocks noChangeArrowheads="1"/>
            </p:cNvSpPr>
            <p:nvPr/>
          </p:nvSpPr>
          <p:spPr bwMode="auto">
            <a:xfrm>
              <a:off x="376" y="2093"/>
              <a:ext cx="31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latin typeface="Times New Roman" panose="02020603050405020304" pitchFamily="18" charset="0"/>
                  <a:cs typeface="Times New Roman" panose="02020603050405020304" pitchFamily="18" charset="0"/>
                </a:rPr>
                <a:t>若</a:t>
              </a:r>
              <a:r>
                <a:rPr lang="zh-CN" altLang="en-US" sz="1000">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S </a:t>
              </a:r>
              <a:r>
                <a:rPr lang="zh-CN" altLang="en-US">
                  <a:latin typeface="Times New Roman" panose="02020603050405020304" pitchFamily="18" charset="0"/>
                  <a:cs typeface="Times New Roman" panose="02020603050405020304" pitchFamily="18" charset="0"/>
                </a:rPr>
                <a:t>在</a:t>
              </a:r>
              <a:r>
                <a:rPr lang="zh-CN" altLang="en-US" sz="1200">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xy </a:t>
              </a:r>
              <a:r>
                <a:rPr lang="zh-CN" altLang="en-US">
                  <a:latin typeface="Times New Roman" panose="02020603050405020304" pitchFamily="18" charset="0"/>
                  <a:cs typeface="Times New Roman" panose="02020603050405020304" pitchFamily="18" charset="0"/>
                </a:rPr>
                <a:t>平面上的投影为区域 </a:t>
              </a:r>
              <a:endParaRPr lang="zh-CN" altLang="en-US" sz="2400" b="0">
                <a:latin typeface="Times New Roman" panose="02020603050405020304" pitchFamily="18" charset="0"/>
              </a:endParaRPr>
            </a:p>
          </p:txBody>
        </p:sp>
        <p:graphicFrame>
          <p:nvGraphicFramePr>
            <p:cNvPr id="20497" name="Object 5"/>
            <p:cNvGraphicFramePr>
              <a:graphicFrameLocks noChangeAspect="1"/>
            </p:cNvGraphicFramePr>
            <p:nvPr/>
          </p:nvGraphicFramePr>
          <p:xfrm>
            <a:off x="3438" y="2142"/>
            <a:ext cx="1253" cy="310"/>
          </p:xfrm>
          <a:graphic>
            <a:graphicData uri="http://schemas.openxmlformats.org/presentationml/2006/ole">
              <mc:AlternateContent xmlns:mc="http://schemas.openxmlformats.org/markup-compatibility/2006">
                <mc:Choice xmlns:v="urn:schemas-microsoft-com:vml" Requires="v">
                  <p:oleObj spid="_x0000_s21234" name="Equation" r:id="rId5" imgW="1993900" imgH="495300" progId="Equation.DSMT4">
                    <p:embed/>
                  </p:oleObj>
                </mc:Choice>
                <mc:Fallback>
                  <p:oleObj name="Equation" r:id="rId5" imgW="1993900" imgH="495300" progId="Equation.DSMT4">
                    <p:embed/>
                    <p:pic>
                      <p:nvPicPr>
                        <p:cNvPr id="0"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8" y="2142"/>
                          <a:ext cx="1253" cy="3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98" name="Rectangle 7"/>
            <p:cNvSpPr>
              <a:spLocks noChangeArrowheads="1"/>
            </p:cNvSpPr>
            <p:nvPr/>
          </p:nvSpPr>
          <p:spPr bwMode="auto">
            <a:xfrm>
              <a:off x="4647" y="2084"/>
              <a:ext cx="8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dirty="0">
                  <a:latin typeface="Times New Roman" panose="02020603050405020304" pitchFamily="18" charset="0"/>
                  <a:cs typeface="Times New Roman" panose="02020603050405020304" pitchFamily="18" charset="0"/>
                </a:rPr>
                <a:t>平面上 </a:t>
              </a:r>
              <a:endParaRPr lang="zh-CN" altLang="en-US" sz="2400" b="0" dirty="0">
                <a:latin typeface="Times New Roman" panose="02020603050405020304" pitchFamily="18" charset="0"/>
              </a:endParaRPr>
            </a:p>
          </p:txBody>
        </p:sp>
      </p:grpSp>
      <p:grpSp>
        <p:nvGrpSpPr>
          <p:cNvPr id="83995" name="Group 27"/>
          <p:cNvGrpSpPr>
            <a:grpSpLocks/>
          </p:cNvGrpSpPr>
          <p:nvPr/>
        </p:nvGrpSpPr>
        <p:grpSpPr bwMode="auto">
          <a:xfrm>
            <a:off x="467544" y="4653136"/>
            <a:ext cx="8362951" cy="534988"/>
            <a:chOff x="355" y="2575"/>
            <a:chExt cx="5268" cy="337"/>
          </a:xfrm>
        </p:grpSpPr>
        <p:sp>
          <p:nvSpPr>
            <p:cNvPr id="20493" name="Rectangle 9"/>
            <p:cNvSpPr>
              <a:spLocks noChangeArrowheads="1"/>
            </p:cNvSpPr>
            <p:nvPr/>
          </p:nvSpPr>
          <p:spPr bwMode="auto">
            <a:xfrm>
              <a:off x="355" y="2575"/>
              <a:ext cx="15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dirty="0"/>
                <a:t>的投</a:t>
              </a:r>
              <a:r>
                <a:rPr lang="zh-CN" altLang="en-US" dirty="0">
                  <a:latin typeface="Times New Roman" panose="02020603050405020304" pitchFamily="18" charset="0"/>
                  <a:cs typeface="Times New Roman" panose="02020603050405020304" pitchFamily="18" charset="0"/>
                </a:rPr>
                <a:t>影为曲线  </a:t>
              </a:r>
            </a:p>
          </p:txBody>
        </p:sp>
        <p:graphicFrame>
          <p:nvGraphicFramePr>
            <p:cNvPr id="20494" name="Object 8"/>
            <p:cNvGraphicFramePr>
              <a:graphicFrameLocks noChangeAspect="1"/>
            </p:cNvGraphicFramePr>
            <p:nvPr/>
          </p:nvGraphicFramePr>
          <p:xfrm>
            <a:off x="1783" y="2660"/>
            <a:ext cx="246" cy="186"/>
          </p:xfrm>
          <a:graphic>
            <a:graphicData uri="http://schemas.openxmlformats.org/presentationml/2006/ole">
              <mc:AlternateContent xmlns:mc="http://schemas.openxmlformats.org/markup-compatibility/2006">
                <mc:Choice xmlns:v="urn:schemas-microsoft-com:vml" Requires="v">
                  <p:oleObj spid="_x0000_s21235" name="Equation" r:id="rId7" imgW="393529" imgH="291973" progId="Equation.DSMT4">
                    <p:embed/>
                  </p:oleObj>
                </mc:Choice>
                <mc:Fallback>
                  <p:oleObj name="Equation" r:id="rId7" imgW="393529" imgH="291973" progId="Equation.DSMT4">
                    <p:embed/>
                    <p:pic>
                      <p:nvPicPr>
                        <p:cNvPr id="0" name="Picture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3" y="2660"/>
                          <a:ext cx="246"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95" name="Rectangle 10"/>
            <p:cNvSpPr>
              <a:spLocks noChangeArrowheads="1"/>
            </p:cNvSpPr>
            <p:nvPr/>
          </p:nvSpPr>
          <p:spPr bwMode="auto">
            <a:xfrm>
              <a:off x="1988" y="2582"/>
              <a:ext cx="363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en-US" altLang="zh-CN"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由</a:t>
              </a:r>
              <a:r>
                <a:rPr lang="zh-CN" altLang="en-US" dirty="0">
                  <a:latin typeface="Times New Roman" panose="02020603050405020304" pitchFamily="18" charset="0"/>
                  <a:cs typeface="Times New Roman" panose="02020603050405020304" pitchFamily="18" charset="0"/>
                </a:rPr>
                <a:t>第二型曲线积分定义及</a:t>
              </a:r>
              <a:r>
                <a:rPr lang="zh-CN" altLang="en-US" dirty="0" smtClean="0">
                  <a:latin typeface="Times New Roman" panose="02020603050405020304" pitchFamily="18" charset="0"/>
                  <a:cs typeface="Times New Roman" panose="02020603050405020304" pitchFamily="18" charset="0"/>
                </a:rPr>
                <a:t>格林公式 </a:t>
              </a:r>
              <a:endParaRPr lang="zh-CN" altLang="en-US" sz="2400" b="0" dirty="0">
                <a:latin typeface="Times New Roman" panose="02020603050405020304" pitchFamily="18" charset="0"/>
              </a:endParaRPr>
            </a:p>
          </p:txBody>
        </p:sp>
      </p:grpSp>
      <p:graphicFrame>
        <p:nvGraphicFramePr>
          <p:cNvPr id="83980" name="Object 12"/>
          <p:cNvGraphicFramePr>
            <a:graphicFrameLocks noChangeAspect="1"/>
          </p:cNvGraphicFramePr>
          <p:nvPr>
            <p:extLst>
              <p:ext uri="{D42A27DB-BD31-4B8C-83A1-F6EECF244321}">
                <p14:modId xmlns:p14="http://schemas.microsoft.com/office/powerpoint/2010/main" val="2038098506"/>
              </p:ext>
            </p:extLst>
          </p:nvPr>
        </p:nvGraphicFramePr>
        <p:xfrm>
          <a:off x="1907704" y="5445224"/>
          <a:ext cx="5521325" cy="609600"/>
        </p:xfrm>
        <a:graphic>
          <a:graphicData uri="http://schemas.openxmlformats.org/presentationml/2006/ole">
            <mc:AlternateContent xmlns:mc="http://schemas.openxmlformats.org/markup-compatibility/2006">
              <mc:Choice xmlns:v="urn:schemas-microsoft-com:vml" Requires="v">
                <p:oleObj spid="_x0000_s21236" name="Equation" r:id="rId9" imgW="5524200" imgH="609480" progId="Equation.DSMT4">
                  <p:embed/>
                </p:oleObj>
              </mc:Choice>
              <mc:Fallback>
                <p:oleObj name="Equation" r:id="rId9" imgW="5524200" imgH="609480" progId="Equation.DSMT4">
                  <p:embed/>
                  <p:pic>
                    <p:nvPicPr>
                      <p:cNvPr id="0" name="Picture 28"/>
                      <p:cNvPicPr>
                        <a:picLocks noChangeAspect="1" noChangeArrowheads="1"/>
                      </p:cNvPicPr>
                      <p:nvPr/>
                    </p:nvPicPr>
                    <p:blipFill>
                      <a:blip r:embed="rId10"/>
                      <a:srcRect/>
                      <a:stretch>
                        <a:fillRect/>
                      </a:stretch>
                    </p:blipFill>
                    <p:spPr bwMode="auto">
                      <a:xfrm>
                        <a:off x="1907704" y="5445224"/>
                        <a:ext cx="55213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3992" name="Group 24"/>
          <p:cNvGrpSpPr>
            <a:grpSpLocks/>
          </p:cNvGrpSpPr>
          <p:nvPr/>
        </p:nvGrpSpPr>
        <p:grpSpPr bwMode="auto">
          <a:xfrm>
            <a:off x="323528" y="2132856"/>
            <a:ext cx="8352928" cy="558800"/>
            <a:chOff x="367" y="482"/>
            <a:chExt cx="5036" cy="352"/>
          </a:xfrm>
        </p:grpSpPr>
        <p:graphicFrame>
          <p:nvGraphicFramePr>
            <p:cNvPr id="20489" name="Object 19"/>
            <p:cNvGraphicFramePr>
              <a:graphicFrameLocks noChangeAspect="1"/>
            </p:cNvGraphicFramePr>
            <p:nvPr/>
          </p:nvGraphicFramePr>
          <p:xfrm>
            <a:off x="1111" y="528"/>
            <a:ext cx="1272" cy="306"/>
          </p:xfrm>
          <a:graphic>
            <a:graphicData uri="http://schemas.openxmlformats.org/presentationml/2006/ole">
              <mc:AlternateContent xmlns:mc="http://schemas.openxmlformats.org/markup-compatibility/2006">
                <mc:Choice xmlns:v="urn:schemas-microsoft-com:vml" Requires="v">
                  <p:oleObj spid="_x0000_s21237" name="Equation" r:id="rId11" imgW="2019300" imgH="482600" progId="Equation.DSMT4">
                    <p:embed/>
                  </p:oleObj>
                </mc:Choice>
                <mc:Fallback>
                  <p:oleObj name="Equation" r:id="rId11" imgW="2019300" imgH="482600" progId="Equation.DSMT4">
                    <p:embed/>
                    <p:pic>
                      <p:nvPicPr>
                        <p:cNvPr id="0" name="Picture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1" y="528"/>
                          <a:ext cx="1272" cy="3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90" name="Object 20"/>
            <p:cNvGraphicFramePr>
              <a:graphicFrameLocks noChangeAspect="1"/>
            </p:cNvGraphicFramePr>
            <p:nvPr/>
          </p:nvGraphicFramePr>
          <p:xfrm>
            <a:off x="3525" y="554"/>
            <a:ext cx="1878" cy="246"/>
          </p:xfrm>
          <a:graphic>
            <a:graphicData uri="http://schemas.openxmlformats.org/presentationml/2006/ole">
              <mc:AlternateContent xmlns:mc="http://schemas.openxmlformats.org/markup-compatibility/2006">
                <mc:Choice xmlns:v="urn:schemas-microsoft-com:vml" Requires="v">
                  <p:oleObj spid="_x0000_s21238" name="Equation" r:id="rId13" imgW="2984500" imgH="393700" progId="Equation.DSMT4">
                    <p:embed/>
                  </p:oleObj>
                </mc:Choice>
                <mc:Fallback>
                  <p:oleObj name="Equation" r:id="rId13" imgW="2984500" imgH="393700" progId="Equation.DSMT4">
                    <p:embed/>
                    <p:pic>
                      <p:nvPicPr>
                        <p:cNvPr id="0" name="Picture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25" y="554"/>
                          <a:ext cx="1878"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91" name="Rectangle 21"/>
            <p:cNvSpPr>
              <a:spLocks noChangeArrowheads="1"/>
            </p:cNvSpPr>
            <p:nvPr/>
          </p:nvSpPr>
          <p:spPr bwMode="auto">
            <a:xfrm>
              <a:off x="367" y="482"/>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dirty="0">
                  <a:latin typeface="Times New Roman" panose="02020603050405020304" pitchFamily="18" charset="0"/>
                  <a:cs typeface="Times New Roman" panose="02020603050405020304" pitchFamily="18" charset="0"/>
                </a:rPr>
                <a:t>向数为</a:t>
              </a:r>
              <a:endParaRPr lang="zh-CN" altLang="en-US" sz="2400" b="0" dirty="0">
                <a:latin typeface="Times New Roman" panose="02020603050405020304" pitchFamily="18" charset="0"/>
              </a:endParaRPr>
            </a:p>
          </p:txBody>
        </p:sp>
        <p:sp>
          <p:nvSpPr>
            <p:cNvPr id="20492" name="Rectangle 22"/>
            <p:cNvSpPr>
              <a:spLocks noChangeArrowheads="1"/>
            </p:cNvSpPr>
            <p:nvPr/>
          </p:nvSpPr>
          <p:spPr bwMode="auto">
            <a:xfrm>
              <a:off x="2336" y="492"/>
              <a:ext cx="1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dirty="0">
                  <a:latin typeface="Times New Roman" panose="02020603050405020304" pitchFamily="18" charset="0"/>
                  <a:cs typeface="Times New Roman" panose="02020603050405020304" pitchFamily="18" charset="0"/>
                </a:rPr>
                <a:t>方向余弦为</a:t>
              </a:r>
              <a:endParaRPr lang="zh-CN" altLang="en-US" sz="2400" b="0" dirty="0">
                <a:latin typeface="Times New Roman" panose="02020603050405020304" pitchFamily="18" charset="0"/>
              </a:endParaRPr>
            </a:p>
          </p:txBody>
        </p:sp>
      </p:grpSp>
      <p:sp>
        <p:nvSpPr>
          <p:cNvPr id="19" name="Rectangle 5"/>
          <p:cNvSpPr>
            <a:spLocks noChangeArrowheads="1"/>
          </p:cNvSpPr>
          <p:nvPr/>
        </p:nvSpPr>
        <p:spPr bwMode="auto">
          <a:xfrm>
            <a:off x="467544" y="404664"/>
            <a:ext cx="1962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dirty="0">
                <a:solidFill>
                  <a:srgbClr val="0000FF"/>
                </a:solidFill>
              </a:rPr>
              <a:t>证</a:t>
            </a:r>
            <a:r>
              <a:rPr lang="zh-CN" altLang="en-US" dirty="0"/>
              <a:t> 先证   </a:t>
            </a:r>
          </a:p>
        </p:txBody>
      </p:sp>
      <p:graphicFrame>
        <p:nvGraphicFramePr>
          <p:cNvPr id="20" name="Object 6"/>
          <p:cNvGraphicFramePr>
            <a:graphicFrameLocks noChangeAspect="1"/>
          </p:cNvGraphicFramePr>
          <p:nvPr>
            <p:extLst>
              <p:ext uri="{D42A27DB-BD31-4B8C-83A1-F6EECF244321}">
                <p14:modId xmlns:p14="http://schemas.microsoft.com/office/powerpoint/2010/main" val="809853407"/>
              </p:ext>
            </p:extLst>
          </p:nvPr>
        </p:nvGraphicFramePr>
        <p:xfrm>
          <a:off x="2195736" y="404664"/>
          <a:ext cx="4407604" cy="935781"/>
        </p:xfrm>
        <a:graphic>
          <a:graphicData uri="http://schemas.openxmlformats.org/presentationml/2006/ole">
            <mc:AlternateContent xmlns:mc="http://schemas.openxmlformats.org/markup-compatibility/2006">
              <mc:Choice xmlns:v="urn:schemas-microsoft-com:vml" Requires="v">
                <p:oleObj spid="_x0000_s21239" name="Equation" r:id="rId15" imgW="4609800" imgH="952200" progId="Equation.DSMT4">
                  <p:embed/>
                </p:oleObj>
              </mc:Choice>
              <mc:Fallback>
                <p:oleObj name="Equation" r:id="rId15" imgW="4609800" imgH="952200" progId="Equation.DSMT4">
                  <p:embed/>
                  <p:pic>
                    <p:nvPicPr>
                      <p:cNvPr id="0" name=""/>
                      <p:cNvPicPr>
                        <a:picLocks noChangeAspect="1" noChangeArrowheads="1"/>
                      </p:cNvPicPr>
                      <p:nvPr/>
                    </p:nvPicPr>
                    <p:blipFill>
                      <a:blip r:embed="rId16"/>
                      <a:srcRect/>
                      <a:stretch>
                        <a:fillRect/>
                      </a:stretch>
                    </p:blipFill>
                    <p:spPr bwMode="auto">
                      <a:xfrm>
                        <a:off x="2195736" y="404664"/>
                        <a:ext cx="4407604" cy="9357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1" name="Group 23"/>
          <p:cNvGrpSpPr>
            <a:grpSpLocks/>
          </p:cNvGrpSpPr>
          <p:nvPr/>
        </p:nvGrpSpPr>
        <p:grpSpPr bwMode="auto">
          <a:xfrm>
            <a:off x="323528" y="1412776"/>
            <a:ext cx="8423597" cy="575395"/>
            <a:chOff x="250" y="3148"/>
            <a:chExt cx="5284" cy="327"/>
          </a:xfrm>
        </p:grpSpPr>
        <p:sp>
          <p:nvSpPr>
            <p:cNvPr id="22" name="Text Box 10"/>
            <p:cNvSpPr txBox="1">
              <a:spLocks noChangeArrowheads="1"/>
            </p:cNvSpPr>
            <p:nvPr/>
          </p:nvSpPr>
          <p:spPr bwMode="auto">
            <a:xfrm>
              <a:off x="250" y="3148"/>
              <a:ext cx="52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dirty="0"/>
                <a:t>其中曲面</a:t>
              </a:r>
              <a:r>
                <a:rPr lang="zh-CN" altLang="en-US" sz="1000" dirty="0"/>
                <a:t> </a:t>
              </a:r>
              <a:r>
                <a:rPr lang="en-US" altLang="zh-CN" i="1" dirty="0">
                  <a:latin typeface="Times New Roman" panose="02020603050405020304" pitchFamily="18" charset="0"/>
                </a:rPr>
                <a:t>S </a:t>
              </a:r>
              <a:r>
                <a:rPr lang="zh-CN" altLang="en-US" dirty="0"/>
                <a:t>由方程         确定</a:t>
              </a:r>
              <a:r>
                <a:rPr lang="en-US" altLang="zh-CN" dirty="0"/>
                <a:t>,</a:t>
              </a:r>
              <a:r>
                <a:rPr lang="zh-CN" altLang="en-US" dirty="0"/>
                <a:t>它的正侧法线方 </a:t>
              </a:r>
            </a:p>
          </p:txBody>
        </p:sp>
        <p:graphicFrame>
          <p:nvGraphicFramePr>
            <p:cNvPr id="23" name="Object 17"/>
            <p:cNvGraphicFramePr>
              <a:graphicFrameLocks noChangeAspect="1"/>
            </p:cNvGraphicFramePr>
            <p:nvPr/>
          </p:nvGraphicFramePr>
          <p:xfrm>
            <a:off x="2241" y="3200"/>
            <a:ext cx="966" cy="246"/>
          </p:xfrm>
          <a:graphic>
            <a:graphicData uri="http://schemas.openxmlformats.org/presentationml/2006/ole">
              <mc:AlternateContent xmlns:mc="http://schemas.openxmlformats.org/markup-compatibility/2006">
                <mc:Choice xmlns:v="urn:schemas-microsoft-com:vml" Requires="v">
                  <p:oleObj spid="_x0000_s21240" name="Equation" r:id="rId17" imgW="1536033" imgH="393529" progId="Equation.DSMT4">
                    <p:embed/>
                  </p:oleObj>
                </mc:Choice>
                <mc:Fallback>
                  <p:oleObj name="Equation" r:id="rId17" imgW="1536033" imgH="393529"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41" y="3200"/>
                          <a:ext cx="96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2946" name="Object 2"/>
          <p:cNvGraphicFramePr>
            <a:graphicFrameLocks noChangeAspect="1"/>
          </p:cNvGraphicFramePr>
          <p:nvPr/>
        </p:nvGraphicFramePr>
        <p:xfrm>
          <a:off x="2119313" y="2260600"/>
          <a:ext cx="4991100" cy="914400"/>
        </p:xfrm>
        <a:graphic>
          <a:graphicData uri="http://schemas.openxmlformats.org/presentationml/2006/ole">
            <mc:AlternateContent xmlns:mc="http://schemas.openxmlformats.org/markup-compatibility/2006">
              <mc:Choice xmlns:v="urn:schemas-microsoft-com:vml" Requires="v">
                <p:oleObj spid="_x0000_s21980" name="Equation" r:id="rId3" imgW="4991100" imgH="914400" progId="Equation.DSMT4">
                  <p:embed/>
                </p:oleObj>
              </mc:Choice>
              <mc:Fallback>
                <p:oleObj name="Equation" r:id="rId3" imgW="4991100" imgH="914400" progId="Equation.DSMT4">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9313" y="2260600"/>
                        <a:ext cx="49911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48" name="Rectangle 4"/>
          <p:cNvSpPr>
            <a:spLocks noChangeArrowheads="1"/>
          </p:cNvSpPr>
          <p:nvPr/>
        </p:nvSpPr>
        <p:spPr bwMode="auto">
          <a:xfrm>
            <a:off x="574675" y="3357563"/>
            <a:ext cx="1250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t>所以  </a:t>
            </a:r>
          </a:p>
        </p:txBody>
      </p:sp>
      <p:graphicFrame>
        <p:nvGraphicFramePr>
          <p:cNvPr id="82953" name="Object 9"/>
          <p:cNvGraphicFramePr>
            <a:graphicFrameLocks noChangeAspect="1"/>
          </p:cNvGraphicFramePr>
          <p:nvPr>
            <p:extLst>
              <p:ext uri="{D42A27DB-BD31-4B8C-83A1-F6EECF244321}">
                <p14:modId xmlns:p14="http://schemas.microsoft.com/office/powerpoint/2010/main" val="3743445689"/>
              </p:ext>
            </p:extLst>
          </p:nvPr>
        </p:nvGraphicFramePr>
        <p:xfrm>
          <a:off x="2123728" y="548680"/>
          <a:ext cx="4533900" cy="1038225"/>
        </p:xfrm>
        <a:graphic>
          <a:graphicData uri="http://schemas.openxmlformats.org/presentationml/2006/ole">
            <mc:AlternateContent xmlns:mc="http://schemas.openxmlformats.org/markup-compatibility/2006">
              <mc:Choice xmlns:v="urn:schemas-microsoft-com:vml" Requires="v">
                <p:oleObj spid="_x0000_s21981" name="Equation" r:id="rId5" imgW="4533900" imgH="1041400" progId="Equation.DSMT4">
                  <p:embed/>
                </p:oleObj>
              </mc:Choice>
              <mc:Fallback>
                <p:oleObj name="Equation" r:id="rId5" imgW="4533900" imgH="1041400" progId="Equation.DSMT4">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3728" y="548680"/>
                        <a:ext cx="4533900" cy="1038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4" name="Rectangle 10"/>
          <p:cNvSpPr>
            <a:spLocks noChangeArrowheads="1"/>
          </p:cNvSpPr>
          <p:nvPr/>
        </p:nvSpPr>
        <p:spPr bwMode="auto">
          <a:xfrm>
            <a:off x="563563" y="1630363"/>
            <a:ext cx="1073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t>因为 </a:t>
            </a:r>
          </a:p>
        </p:txBody>
      </p:sp>
      <p:graphicFrame>
        <p:nvGraphicFramePr>
          <p:cNvPr id="82979" name="Object 35"/>
          <p:cNvGraphicFramePr>
            <a:graphicFrameLocks noChangeAspect="1"/>
          </p:cNvGraphicFramePr>
          <p:nvPr/>
        </p:nvGraphicFramePr>
        <p:xfrm>
          <a:off x="1979613" y="3789363"/>
          <a:ext cx="4229100" cy="1038225"/>
        </p:xfrm>
        <a:graphic>
          <a:graphicData uri="http://schemas.openxmlformats.org/presentationml/2006/ole">
            <mc:AlternateContent xmlns:mc="http://schemas.openxmlformats.org/markup-compatibility/2006">
              <mc:Choice xmlns:v="urn:schemas-microsoft-com:vml" Requires="v">
                <p:oleObj spid="_x0000_s21982" name="Equation" r:id="rId7" imgW="4229100" imgH="1041400" progId="Equation.DSMT4">
                  <p:embed/>
                </p:oleObj>
              </mc:Choice>
              <mc:Fallback>
                <p:oleObj name="Equation" r:id="rId7" imgW="4229100" imgH="1041400" progId="Equation.DSMT4">
                  <p:embed/>
                  <p:pic>
                    <p:nvPicPr>
                      <p:cNvPr id="0"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3789363"/>
                        <a:ext cx="4229100" cy="1038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80" name="Object 36"/>
          <p:cNvGraphicFramePr>
            <a:graphicFrameLocks noChangeAspect="1"/>
          </p:cNvGraphicFramePr>
          <p:nvPr/>
        </p:nvGraphicFramePr>
        <p:xfrm>
          <a:off x="3059113" y="4941888"/>
          <a:ext cx="3975100" cy="1016000"/>
        </p:xfrm>
        <a:graphic>
          <a:graphicData uri="http://schemas.openxmlformats.org/presentationml/2006/ole">
            <mc:AlternateContent xmlns:mc="http://schemas.openxmlformats.org/markup-compatibility/2006">
              <mc:Choice xmlns:v="urn:schemas-microsoft-com:vml" Requires="v">
                <p:oleObj spid="_x0000_s21983" name="Equation" r:id="rId9" imgW="3975100" imgH="1016000" progId="Equation.DSMT4">
                  <p:embed/>
                </p:oleObj>
              </mc:Choice>
              <mc:Fallback>
                <p:oleObj name="Equation" r:id="rId9" imgW="3975100" imgH="1016000" progId="Equation.DSMT4">
                  <p:embed/>
                  <p:pic>
                    <p:nvPicPr>
                      <p:cNvPr id="0"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9113" y="4941888"/>
                        <a:ext cx="3975100" cy="101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3"/>
          <p:cNvSpPr>
            <a:spLocks noChangeArrowheads="1"/>
          </p:cNvSpPr>
          <p:nvPr/>
        </p:nvSpPr>
        <p:spPr bwMode="auto">
          <a:xfrm>
            <a:off x="0" y="3024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graphicFrame>
        <p:nvGraphicFramePr>
          <p:cNvPr id="81922" name="Object 2"/>
          <p:cNvGraphicFramePr>
            <a:graphicFrameLocks noChangeAspect="1"/>
          </p:cNvGraphicFramePr>
          <p:nvPr/>
        </p:nvGraphicFramePr>
        <p:xfrm>
          <a:off x="830263" y="1557338"/>
          <a:ext cx="7558087" cy="1016000"/>
        </p:xfrm>
        <a:graphic>
          <a:graphicData uri="http://schemas.openxmlformats.org/presentationml/2006/ole">
            <mc:AlternateContent xmlns:mc="http://schemas.openxmlformats.org/markup-compatibility/2006">
              <mc:Choice xmlns:v="urn:schemas-microsoft-com:vml" Requires="v">
                <p:oleObj spid="_x0000_s23127" name="Equation" r:id="rId3" imgW="7874000" imgH="1016000" progId="Equation.DSMT4">
                  <p:embed/>
                </p:oleObj>
              </mc:Choice>
              <mc:Fallback>
                <p:oleObj name="Equation" r:id="rId3" imgW="7874000" imgH="1016000" progId="Equation.DSMT4">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263" y="1557338"/>
                        <a:ext cx="7558087"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2" name="Rectangle 5"/>
          <p:cNvSpPr>
            <a:spLocks noChangeArrowheads="1"/>
          </p:cNvSpPr>
          <p:nvPr/>
        </p:nvSpPr>
        <p:spPr bwMode="auto">
          <a:xfrm>
            <a:off x="0" y="3024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graphicFrame>
        <p:nvGraphicFramePr>
          <p:cNvPr id="81924" name="Object 4"/>
          <p:cNvGraphicFramePr>
            <a:graphicFrameLocks noChangeAspect="1"/>
          </p:cNvGraphicFramePr>
          <p:nvPr/>
        </p:nvGraphicFramePr>
        <p:xfrm>
          <a:off x="2155825" y="2781300"/>
          <a:ext cx="4937125" cy="1016000"/>
        </p:xfrm>
        <a:graphic>
          <a:graphicData uri="http://schemas.openxmlformats.org/presentationml/2006/ole">
            <mc:AlternateContent xmlns:mc="http://schemas.openxmlformats.org/markup-compatibility/2006">
              <mc:Choice xmlns:v="urn:schemas-microsoft-com:vml" Requires="v">
                <p:oleObj spid="_x0000_s23128" name="Equation" r:id="rId5" imgW="4940300" imgH="1016000" progId="Equation.DSMT4">
                  <p:embed/>
                </p:oleObj>
              </mc:Choice>
              <mc:Fallback>
                <p:oleObj name="Equation" r:id="rId5" imgW="4940300" imgH="1016000" progId="Equation.DSMT4">
                  <p:embed/>
                  <p:pic>
                    <p:nvPicPr>
                      <p:cNvPr id="0"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5825" y="2781300"/>
                        <a:ext cx="4937125"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4" name="Rectangle 7"/>
          <p:cNvSpPr>
            <a:spLocks noChangeArrowheads="1"/>
          </p:cNvSpPr>
          <p:nvPr/>
        </p:nvSpPr>
        <p:spPr bwMode="auto">
          <a:xfrm>
            <a:off x="0" y="3024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sp>
        <p:nvSpPr>
          <p:cNvPr id="22535" name="Rectangle 9"/>
          <p:cNvSpPr>
            <a:spLocks noChangeArrowheads="1"/>
          </p:cNvSpPr>
          <p:nvPr/>
        </p:nvSpPr>
        <p:spPr bwMode="auto">
          <a:xfrm>
            <a:off x="0" y="3024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graphicFrame>
        <p:nvGraphicFramePr>
          <p:cNvPr id="81928" name="Object 8"/>
          <p:cNvGraphicFramePr>
            <a:graphicFrameLocks noChangeAspect="1"/>
          </p:cNvGraphicFramePr>
          <p:nvPr/>
        </p:nvGraphicFramePr>
        <p:xfrm>
          <a:off x="2195513" y="5157788"/>
          <a:ext cx="3552825" cy="952500"/>
        </p:xfrm>
        <a:graphic>
          <a:graphicData uri="http://schemas.openxmlformats.org/presentationml/2006/ole">
            <mc:AlternateContent xmlns:mc="http://schemas.openxmlformats.org/markup-compatibility/2006">
              <mc:Choice xmlns:v="urn:schemas-microsoft-com:vml" Requires="v">
                <p:oleObj spid="_x0000_s23129" name="Equation" r:id="rId7" imgW="3556000" imgH="952500" progId="Equation.DSMT4">
                  <p:embed/>
                </p:oleObj>
              </mc:Choice>
              <mc:Fallback>
                <p:oleObj name="Equation" r:id="rId7" imgW="3556000" imgH="952500" progId="Equation.DSMT4">
                  <p:embed/>
                  <p:pic>
                    <p:nvPicPr>
                      <p:cNvPr id="0" name="Picture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5157788"/>
                        <a:ext cx="3552825"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1937" name="Group 17"/>
          <p:cNvGrpSpPr>
            <a:grpSpLocks/>
          </p:cNvGrpSpPr>
          <p:nvPr/>
        </p:nvGrpSpPr>
        <p:grpSpPr bwMode="auto">
          <a:xfrm>
            <a:off x="539750" y="492125"/>
            <a:ext cx="3956050" cy="914400"/>
            <a:chOff x="386" y="346"/>
            <a:chExt cx="2492" cy="576"/>
          </a:xfrm>
        </p:grpSpPr>
        <p:sp>
          <p:nvSpPr>
            <p:cNvPr id="22539" name="Rectangle 14"/>
            <p:cNvSpPr>
              <a:spLocks noChangeArrowheads="1"/>
            </p:cNvSpPr>
            <p:nvPr/>
          </p:nvSpPr>
          <p:spPr bwMode="auto">
            <a:xfrm>
              <a:off x="386" y="460"/>
              <a:ext cx="6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latin typeface="Times New Roman" panose="02020603050405020304" pitchFamily="18" charset="0"/>
                  <a:cs typeface="Times New Roman" panose="02020603050405020304" pitchFamily="18" charset="0"/>
                </a:rPr>
                <a:t>由于 </a:t>
              </a:r>
              <a:endParaRPr lang="zh-CN" altLang="en-US" sz="2400" b="0">
                <a:latin typeface="Times New Roman" panose="02020603050405020304" pitchFamily="18" charset="0"/>
              </a:endParaRPr>
            </a:p>
          </p:txBody>
        </p:sp>
        <p:graphicFrame>
          <p:nvGraphicFramePr>
            <p:cNvPr id="22540" name="Object 15"/>
            <p:cNvGraphicFramePr>
              <a:graphicFrameLocks noChangeAspect="1"/>
            </p:cNvGraphicFramePr>
            <p:nvPr/>
          </p:nvGraphicFramePr>
          <p:xfrm>
            <a:off x="975" y="346"/>
            <a:ext cx="1266" cy="576"/>
          </p:xfrm>
          <a:graphic>
            <a:graphicData uri="http://schemas.openxmlformats.org/presentationml/2006/ole">
              <mc:AlternateContent xmlns:mc="http://schemas.openxmlformats.org/markup-compatibility/2006">
                <mc:Choice xmlns:v="urn:schemas-microsoft-com:vml" Requires="v">
                  <p:oleObj spid="_x0000_s23130" name="Equation" r:id="rId9" imgW="2006600" imgH="914400" progId="Equation.DSMT4">
                    <p:embed/>
                  </p:oleObj>
                </mc:Choice>
                <mc:Fallback>
                  <p:oleObj name="Equation" r:id="rId9" imgW="2006600" imgH="914400" progId="Equation.DSMT4">
                    <p:embed/>
                    <p:pic>
                      <p:nvPicPr>
                        <p:cNvPr id="0"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5" y="346"/>
                          <a:ext cx="1266" cy="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41" name="Rectangle 16"/>
            <p:cNvSpPr>
              <a:spLocks noChangeArrowheads="1"/>
            </p:cNvSpPr>
            <p:nvPr/>
          </p:nvSpPr>
          <p:spPr bwMode="auto">
            <a:xfrm>
              <a:off x="2200" y="478"/>
              <a:ext cx="6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从而 </a:t>
              </a:r>
              <a:endParaRPr lang="zh-CN" altLang="en-US" sz="2400" b="0">
                <a:latin typeface="Times New Roman" panose="02020603050405020304" pitchFamily="18" charset="0"/>
              </a:endParaRPr>
            </a:p>
          </p:txBody>
        </p:sp>
      </p:grpSp>
      <p:graphicFrame>
        <p:nvGraphicFramePr>
          <p:cNvPr id="81938" name="Object 18"/>
          <p:cNvGraphicFramePr>
            <a:graphicFrameLocks noChangeAspect="1"/>
          </p:cNvGraphicFramePr>
          <p:nvPr/>
        </p:nvGraphicFramePr>
        <p:xfrm>
          <a:off x="2195513" y="3933825"/>
          <a:ext cx="4479925" cy="1016000"/>
        </p:xfrm>
        <a:graphic>
          <a:graphicData uri="http://schemas.openxmlformats.org/presentationml/2006/ole">
            <mc:AlternateContent xmlns:mc="http://schemas.openxmlformats.org/markup-compatibility/2006">
              <mc:Choice xmlns:v="urn:schemas-microsoft-com:vml" Requires="v">
                <p:oleObj spid="_x0000_s23131" name="Equation" r:id="rId11" imgW="4483100" imgH="1016000" progId="Equation.DSMT4">
                  <p:embed/>
                </p:oleObj>
              </mc:Choice>
              <mc:Fallback>
                <p:oleObj name="Equation" r:id="rId11" imgW="4483100" imgH="1016000" progId="Equation.DSMT4">
                  <p:embed/>
                  <p:pic>
                    <p:nvPicPr>
                      <p:cNvPr id="0" name="Picture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95513" y="3933825"/>
                        <a:ext cx="4479925"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0899" name="Object 3"/>
          <p:cNvGraphicFramePr>
            <a:graphicFrameLocks noChangeAspect="1"/>
          </p:cNvGraphicFramePr>
          <p:nvPr>
            <p:extLst>
              <p:ext uri="{D42A27DB-BD31-4B8C-83A1-F6EECF244321}">
                <p14:modId xmlns:p14="http://schemas.microsoft.com/office/powerpoint/2010/main" val="2263353369"/>
              </p:ext>
            </p:extLst>
          </p:nvPr>
        </p:nvGraphicFramePr>
        <p:xfrm>
          <a:off x="2211388" y="1916113"/>
          <a:ext cx="6291262" cy="952500"/>
        </p:xfrm>
        <a:graphic>
          <a:graphicData uri="http://schemas.openxmlformats.org/presentationml/2006/ole">
            <mc:AlternateContent xmlns:mc="http://schemas.openxmlformats.org/markup-compatibility/2006">
              <mc:Choice xmlns:v="urn:schemas-microsoft-com:vml" Requires="v">
                <p:oleObj spid="_x0000_s24039" name="Equation" r:id="rId3" imgW="6286320" imgH="952200" progId="Equation.DSMT4">
                  <p:embed/>
                </p:oleObj>
              </mc:Choice>
              <mc:Fallback>
                <p:oleObj name="Equation" r:id="rId3" imgW="6286320" imgH="952200" progId="Equation.DSMT4">
                  <p:embed/>
                  <p:pic>
                    <p:nvPicPr>
                      <p:cNvPr id="0" name="Picture 19"/>
                      <p:cNvPicPr>
                        <a:picLocks noChangeAspect="1" noChangeArrowheads="1"/>
                      </p:cNvPicPr>
                      <p:nvPr/>
                    </p:nvPicPr>
                    <p:blipFill>
                      <a:blip r:embed="rId4"/>
                      <a:srcRect/>
                      <a:stretch>
                        <a:fillRect/>
                      </a:stretch>
                    </p:blipFill>
                    <p:spPr bwMode="auto">
                      <a:xfrm>
                        <a:off x="2211388" y="1916113"/>
                        <a:ext cx="6291262"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01" name="Object 5"/>
          <p:cNvGraphicFramePr>
            <a:graphicFrameLocks noChangeAspect="1"/>
          </p:cNvGraphicFramePr>
          <p:nvPr>
            <p:extLst>
              <p:ext uri="{D42A27DB-BD31-4B8C-83A1-F6EECF244321}">
                <p14:modId xmlns:p14="http://schemas.microsoft.com/office/powerpoint/2010/main" val="1604224625"/>
              </p:ext>
            </p:extLst>
          </p:nvPr>
        </p:nvGraphicFramePr>
        <p:xfrm>
          <a:off x="2290763" y="2997200"/>
          <a:ext cx="6207125" cy="952500"/>
        </p:xfrm>
        <a:graphic>
          <a:graphicData uri="http://schemas.openxmlformats.org/presentationml/2006/ole">
            <mc:AlternateContent xmlns:mc="http://schemas.openxmlformats.org/markup-compatibility/2006">
              <mc:Choice xmlns:v="urn:schemas-microsoft-com:vml" Requires="v">
                <p:oleObj spid="_x0000_s24040" name="Equation" r:id="rId5" imgW="6210000" imgH="952200" progId="Equation.DSMT4">
                  <p:embed/>
                </p:oleObj>
              </mc:Choice>
              <mc:Fallback>
                <p:oleObj name="Equation" r:id="rId5" imgW="6210000" imgH="952200" progId="Equation.DSMT4">
                  <p:embed/>
                  <p:pic>
                    <p:nvPicPr>
                      <p:cNvPr id="0" name="Picture 20"/>
                      <p:cNvPicPr>
                        <a:picLocks noChangeAspect="1" noChangeArrowheads="1"/>
                      </p:cNvPicPr>
                      <p:nvPr/>
                    </p:nvPicPr>
                    <p:blipFill>
                      <a:blip r:embed="rId6"/>
                      <a:srcRect/>
                      <a:stretch>
                        <a:fillRect/>
                      </a:stretch>
                    </p:blipFill>
                    <p:spPr bwMode="auto">
                      <a:xfrm>
                        <a:off x="2290763" y="2997200"/>
                        <a:ext cx="6207125"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03" name="Rectangle 7"/>
          <p:cNvSpPr>
            <a:spLocks noChangeArrowheads="1"/>
          </p:cNvSpPr>
          <p:nvPr/>
        </p:nvSpPr>
        <p:spPr bwMode="auto">
          <a:xfrm>
            <a:off x="611188" y="4076700"/>
            <a:ext cx="7029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t>将</a:t>
            </a:r>
            <a:r>
              <a:rPr lang="zh-CN" altLang="en-US" sz="1400"/>
              <a:t> </a:t>
            </a:r>
            <a:r>
              <a:rPr lang="en-US" altLang="zh-CN">
                <a:latin typeface="Times New Roman" panose="02020603050405020304" pitchFamily="18" charset="0"/>
              </a:rPr>
              <a:t>(3), (4), (5) </a:t>
            </a:r>
            <a:r>
              <a:rPr lang="zh-CN" altLang="en-US"/>
              <a:t>三式相加</a:t>
            </a:r>
            <a:r>
              <a:rPr lang="en-US" altLang="zh-CN"/>
              <a:t>,</a:t>
            </a:r>
            <a:r>
              <a:rPr lang="zh-CN" altLang="en-US"/>
              <a:t>即得公式</a:t>
            </a:r>
            <a:r>
              <a:rPr lang="zh-CN" altLang="en-US" sz="1400"/>
              <a:t> </a:t>
            </a:r>
            <a:r>
              <a:rPr lang="en-US" altLang="zh-CN">
                <a:latin typeface="Times New Roman" panose="02020603050405020304" pitchFamily="18" charset="0"/>
              </a:rPr>
              <a:t>(2) </a:t>
            </a:r>
            <a:r>
              <a:rPr lang="en-US" altLang="zh-CN"/>
              <a:t>.     </a:t>
            </a:r>
          </a:p>
        </p:txBody>
      </p:sp>
      <p:grpSp>
        <p:nvGrpSpPr>
          <p:cNvPr id="80915" name="Group 19"/>
          <p:cNvGrpSpPr>
            <a:grpSpLocks/>
          </p:cNvGrpSpPr>
          <p:nvPr/>
        </p:nvGrpSpPr>
        <p:grpSpPr bwMode="auto">
          <a:xfrm>
            <a:off x="584200" y="4797425"/>
            <a:ext cx="7923213" cy="533400"/>
            <a:chOff x="368" y="3067"/>
            <a:chExt cx="4991" cy="336"/>
          </a:xfrm>
        </p:grpSpPr>
        <p:sp>
          <p:nvSpPr>
            <p:cNvPr id="23564" name="Rectangle 9"/>
            <p:cNvSpPr>
              <a:spLocks noChangeArrowheads="1"/>
            </p:cNvSpPr>
            <p:nvPr/>
          </p:nvSpPr>
          <p:spPr bwMode="auto">
            <a:xfrm>
              <a:off x="368" y="3076"/>
              <a:ext cx="150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latin typeface="Times New Roman" panose="02020603050405020304" pitchFamily="18" charset="0"/>
                  <a:cs typeface="Times New Roman" panose="02020603050405020304" pitchFamily="18" charset="0"/>
                </a:rPr>
                <a:t>如果</a:t>
              </a:r>
              <a:r>
                <a:rPr lang="zh-CN" altLang="en-US" sz="1400">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S </a:t>
              </a:r>
              <a:r>
                <a:rPr lang="zh-CN" altLang="en-US">
                  <a:latin typeface="Times New Roman" panose="02020603050405020304" pitchFamily="18" charset="0"/>
                  <a:cs typeface="Times New Roman" panose="02020603050405020304" pitchFamily="18" charset="0"/>
                </a:rPr>
                <a:t>不能以 </a:t>
              </a:r>
              <a:endParaRPr lang="zh-CN" altLang="en-US" sz="2400" b="0">
                <a:latin typeface="Times New Roman" panose="02020603050405020304" pitchFamily="18" charset="0"/>
              </a:endParaRPr>
            </a:p>
          </p:txBody>
        </p:sp>
        <p:graphicFrame>
          <p:nvGraphicFramePr>
            <p:cNvPr id="23565" name="Object 8"/>
            <p:cNvGraphicFramePr>
              <a:graphicFrameLocks noChangeAspect="1"/>
            </p:cNvGraphicFramePr>
            <p:nvPr/>
          </p:nvGraphicFramePr>
          <p:xfrm>
            <a:off x="1791" y="3113"/>
            <a:ext cx="978" cy="246"/>
          </p:xfrm>
          <a:graphic>
            <a:graphicData uri="http://schemas.openxmlformats.org/presentationml/2006/ole">
              <mc:AlternateContent xmlns:mc="http://schemas.openxmlformats.org/markup-compatibility/2006">
                <mc:Choice xmlns:v="urn:schemas-microsoft-com:vml" Requires="v">
                  <p:oleObj spid="_x0000_s24041" name="Equation" r:id="rId7" imgW="1548728" imgH="393529" progId="Equation.DSMT4">
                    <p:embed/>
                  </p:oleObj>
                </mc:Choice>
                <mc:Fallback>
                  <p:oleObj name="Equation" r:id="rId7" imgW="1548728" imgH="393529" progId="Equation.DSMT4">
                    <p:embed/>
                    <p:pic>
                      <p:nvPicPr>
                        <p:cNvPr id="0" name="Picture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1" y="3113"/>
                          <a:ext cx="978"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6" name="Rectangle 10"/>
            <p:cNvSpPr>
              <a:spLocks noChangeArrowheads="1"/>
            </p:cNvSpPr>
            <p:nvPr/>
          </p:nvSpPr>
          <p:spPr bwMode="auto">
            <a:xfrm>
              <a:off x="2768" y="3067"/>
              <a:ext cx="25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latin typeface="Times New Roman" panose="02020603050405020304" pitchFamily="18" charset="0"/>
                  <a:cs typeface="Times New Roman" panose="02020603050405020304" pitchFamily="18" charset="0"/>
                </a:rPr>
                <a:t>的形式给出</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则可用一</a:t>
              </a:r>
              <a:r>
                <a:rPr lang="zh-CN" altLang="en-US"/>
                <a:t>些 </a:t>
              </a:r>
            </a:p>
          </p:txBody>
        </p:sp>
      </p:grpSp>
      <p:sp>
        <p:nvSpPr>
          <p:cNvPr id="80907" name="Rectangle 11"/>
          <p:cNvSpPr>
            <a:spLocks noChangeArrowheads="1"/>
          </p:cNvSpPr>
          <p:nvPr/>
        </p:nvSpPr>
        <p:spPr bwMode="auto">
          <a:xfrm>
            <a:off x="611188" y="5502275"/>
            <a:ext cx="8062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t>光滑曲线把</a:t>
            </a:r>
            <a:r>
              <a:rPr lang="zh-CN" altLang="en-US" sz="1400"/>
              <a:t> </a:t>
            </a:r>
            <a:r>
              <a:rPr lang="en-US" altLang="zh-CN" i="1">
                <a:latin typeface="Times New Roman" panose="02020603050405020304" pitchFamily="18" charset="0"/>
              </a:rPr>
              <a:t>S </a:t>
            </a:r>
            <a:r>
              <a:rPr lang="zh-CN" altLang="en-US"/>
              <a:t>分割为若干小块</a:t>
            </a:r>
            <a:r>
              <a:rPr lang="en-US" altLang="zh-CN"/>
              <a:t>,</a:t>
            </a:r>
            <a:r>
              <a:rPr lang="zh-CN" altLang="en-US"/>
              <a:t>使每一小块能用这 </a:t>
            </a:r>
          </a:p>
        </p:txBody>
      </p:sp>
      <p:sp>
        <p:nvSpPr>
          <p:cNvPr id="80910" name="Rectangle 14"/>
          <p:cNvSpPr>
            <a:spLocks noChangeArrowheads="1"/>
          </p:cNvSpPr>
          <p:nvPr/>
        </p:nvSpPr>
        <p:spPr bwMode="auto">
          <a:xfrm>
            <a:off x="611188" y="476250"/>
            <a:ext cx="6496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t>综合上述结果</a:t>
            </a:r>
            <a:r>
              <a:rPr lang="en-US" altLang="zh-CN"/>
              <a:t>,</a:t>
            </a:r>
            <a:r>
              <a:rPr lang="zh-CN" altLang="en-US"/>
              <a:t>便得到所要证明的</a:t>
            </a:r>
            <a:r>
              <a:rPr lang="en-US" altLang="zh-CN">
                <a:latin typeface="Times New Roman" panose="02020603050405020304" pitchFamily="18" charset="0"/>
              </a:rPr>
              <a:t>(3)</a:t>
            </a:r>
            <a:r>
              <a:rPr lang="zh-CN" altLang="en-US"/>
              <a:t>式</a:t>
            </a:r>
            <a:r>
              <a:rPr lang="en-US" altLang="zh-CN"/>
              <a:t>. </a:t>
            </a:r>
          </a:p>
        </p:txBody>
      </p:sp>
      <p:grpSp>
        <p:nvGrpSpPr>
          <p:cNvPr id="80916" name="Group 20"/>
          <p:cNvGrpSpPr>
            <a:grpSpLocks/>
          </p:cNvGrpSpPr>
          <p:nvPr/>
        </p:nvGrpSpPr>
        <p:grpSpPr bwMode="auto">
          <a:xfrm>
            <a:off x="577850" y="1165225"/>
            <a:ext cx="8151813" cy="655638"/>
            <a:chOff x="364" y="734"/>
            <a:chExt cx="5135" cy="413"/>
          </a:xfrm>
        </p:grpSpPr>
        <p:sp>
          <p:nvSpPr>
            <p:cNvPr id="23561" name="Rectangle 15"/>
            <p:cNvSpPr>
              <a:spLocks noChangeArrowheads="1"/>
            </p:cNvSpPr>
            <p:nvPr/>
          </p:nvSpPr>
          <p:spPr bwMode="auto">
            <a:xfrm>
              <a:off x="364" y="739"/>
              <a:ext cx="17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latin typeface="Times New Roman" panose="02020603050405020304" pitchFamily="18" charset="0"/>
                  <a:cs typeface="Times New Roman" panose="02020603050405020304" pitchFamily="18" charset="0"/>
                </a:rPr>
                <a:t>当曲面</a:t>
              </a:r>
              <a:r>
                <a:rPr lang="zh-CN" altLang="en-US" sz="1200">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S </a:t>
              </a:r>
              <a:r>
                <a:rPr lang="zh-CN" altLang="en-US">
                  <a:latin typeface="Times New Roman" panose="02020603050405020304" pitchFamily="18" charset="0"/>
                  <a:cs typeface="Times New Roman" panose="02020603050405020304" pitchFamily="18" charset="0"/>
                </a:rPr>
                <a:t>表示为 </a:t>
              </a:r>
              <a:endParaRPr lang="zh-CN" altLang="en-US" sz="2400" b="0">
                <a:latin typeface="Times New Roman" panose="02020603050405020304" pitchFamily="18" charset="0"/>
              </a:endParaRPr>
            </a:p>
          </p:txBody>
        </p:sp>
        <p:graphicFrame>
          <p:nvGraphicFramePr>
            <p:cNvPr id="23562" name="Object 16"/>
            <p:cNvGraphicFramePr>
              <a:graphicFrameLocks noChangeAspect="1"/>
            </p:cNvGraphicFramePr>
            <p:nvPr/>
          </p:nvGraphicFramePr>
          <p:xfrm>
            <a:off x="2006" y="793"/>
            <a:ext cx="2082" cy="246"/>
          </p:xfrm>
          <a:graphic>
            <a:graphicData uri="http://schemas.openxmlformats.org/presentationml/2006/ole">
              <mc:AlternateContent xmlns:mc="http://schemas.openxmlformats.org/markup-compatibility/2006">
                <mc:Choice xmlns:v="urn:schemas-microsoft-com:vml" Requires="v">
                  <p:oleObj spid="_x0000_s24042" name="Equation" r:id="rId9" imgW="3302000" imgH="393700" progId="Equation.DSMT4">
                    <p:embed/>
                  </p:oleObj>
                </mc:Choice>
                <mc:Fallback>
                  <p:oleObj name="Equation" r:id="rId9" imgW="3302000" imgH="393700" progId="Equation.DSMT4">
                    <p:embed/>
                    <p:pic>
                      <p:nvPicPr>
                        <p:cNvPr id="0"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6" y="793"/>
                          <a:ext cx="2082"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3" name="Rectangle 17"/>
            <p:cNvSpPr>
              <a:spLocks noChangeArrowheads="1"/>
            </p:cNvSpPr>
            <p:nvPr/>
          </p:nvSpPr>
          <p:spPr bwMode="auto">
            <a:xfrm>
              <a:off x="4073" y="734"/>
              <a:ext cx="1426" cy="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latin typeface="Times New Roman" panose="02020603050405020304" pitchFamily="18" charset="0"/>
                  <a:cs typeface="Times New Roman" panose="02020603050405020304" pitchFamily="18" charset="0"/>
                </a:rPr>
                <a:t>时</a:t>
              </a:r>
              <a:r>
                <a:rPr lang="en-US" altLang="zh-CN">
                  <a:latin typeface="Times New Roman" panose="02020603050405020304" pitchFamily="18" charset="0"/>
                  <a:cs typeface="Times New Roman" panose="02020603050405020304" pitchFamily="18" charset="0"/>
                </a:rPr>
                <a:t>, </a:t>
              </a:r>
              <a:r>
                <a:rPr lang="zh-CN" altLang="en-US"/>
                <a:t>同样</a:t>
              </a:r>
              <a:r>
                <a:rPr lang="zh-CN" altLang="en-US">
                  <a:latin typeface="Times New Roman" panose="02020603050405020304" pitchFamily="18" charset="0"/>
                  <a:cs typeface="Times New Roman" panose="02020603050405020304" pitchFamily="18" charset="0"/>
                </a:rPr>
                <a:t>可</a:t>
              </a:r>
              <a:r>
                <a:rPr lang="zh-CN" altLang="en-US"/>
                <a:t>证 </a:t>
              </a:r>
            </a:p>
            <a:p>
              <a:pPr algn="l" eaLnBrk="1" hangingPunct="1"/>
              <a:r>
                <a:rPr lang="zh-CN" altLang="en-US" sz="900"/>
                <a:t> </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601663" y="1125538"/>
            <a:ext cx="7686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t>为了便于记忆</a:t>
            </a:r>
            <a:r>
              <a:rPr lang="en-US" altLang="zh-CN"/>
              <a:t>,</a:t>
            </a:r>
            <a:r>
              <a:rPr lang="zh-CN" altLang="en-US"/>
              <a:t>斯托克斯公式也常写成如下形式</a:t>
            </a:r>
            <a:r>
              <a:rPr lang="en-US" altLang="zh-CN"/>
              <a:t>:</a:t>
            </a:r>
          </a:p>
        </p:txBody>
      </p:sp>
      <p:graphicFrame>
        <p:nvGraphicFramePr>
          <p:cNvPr id="79875" name="Object 3"/>
          <p:cNvGraphicFramePr>
            <a:graphicFrameLocks noChangeAspect="1"/>
          </p:cNvGraphicFramePr>
          <p:nvPr>
            <p:extLst>
              <p:ext uri="{D42A27DB-BD31-4B8C-83A1-F6EECF244321}">
                <p14:modId xmlns:p14="http://schemas.microsoft.com/office/powerpoint/2010/main" val="1262585921"/>
              </p:ext>
            </p:extLst>
          </p:nvPr>
        </p:nvGraphicFramePr>
        <p:xfrm>
          <a:off x="899592" y="1844824"/>
          <a:ext cx="5693567" cy="1715119"/>
        </p:xfrm>
        <a:graphic>
          <a:graphicData uri="http://schemas.openxmlformats.org/presentationml/2006/ole">
            <mc:AlternateContent xmlns:mc="http://schemas.openxmlformats.org/markup-compatibility/2006">
              <mc:Choice xmlns:v="urn:schemas-microsoft-com:vml" Requires="v">
                <p:oleObj spid="_x0000_s24947" name="Equation" r:id="rId3" imgW="6921360" imgH="2082600" progId="Equation.DSMT4">
                  <p:embed/>
                </p:oleObj>
              </mc:Choice>
              <mc:Fallback>
                <p:oleObj name="Equation" r:id="rId3" imgW="6921360" imgH="2082600" progId="Equation.DSMT4">
                  <p:embed/>
                  <p:pic>
                    <p:nvPicPr>
                      <p:cNvPr id="0" name="Picture 17"/>
                      <p:cNvPicPr>
                        <a:picLocks noChangeAspect="1" noChangeArrowheads="1"/>
                      </p:cNvPicPr>
                      <p:nvPr/>
                    </p:nvPicPr>
                    <p:blipFill>
                      <a:blip r:embed="rId4"/>
                      <a:srcRect/>
                      <a:stretch>
                        <a:fillRect/>
                      </a:stretch>
                    </p:blipFill>
                    <p:spPr bwMode="auto">
                      <a:xfrm>
                        <a:off x="899592" y="1844824"/>
                        <a:ext cx="5693567" cy="1715119"/>
                      </a:xfrm>
                      <a:prstGeom prst="rect">
                        <a:avLst/>
                      </a:prstGeom>
                      <a:noFill/>
                      <a:extLst/>
                    </p:spPr>
                  </p:pic>
                </p:oleObj>
              </mc:Fallback>
            </mc:AlternateContent>
          </a:graphicData>
        </a:graphic>
      </p:graphicFrame>
      <p:grpSp>
        <p:nvGrpSpPr>
          <p:cNvPr id="79906" name="Group 34"/>
          <p:cNvGrpSpPr>
            <a:grpSpLocks/>
          </p:cNvGrpSpPr>
          <p:nvPr/>
        </p:nvGrpSpPr>
        <p:grpSpPr bwMode="auto">
          <a:xfrm>
            <a:off x="395536" y="4581128"/>
            <a:ext cx="7835900" cy="609600"/>
            <a:chOff x="370" y="2886"/>
            <a:chExt cx="4936" cy="384"/>
          </a:xfrm>
        </p:grpSpPr>
        <p:grpSp>
          <p:nvGrpSpPr>
            <p:cNvPr id="24586" name="Group 33"/>
            <p:cNvGrpSpPr>
              <a:grpSpLocks/>
            </p:cNvGrpSpPr>
            <p:nvPr/>
          </p:nvGrpSpPr>
          <p:grpSpPr bwMode="auto">
            <a:xfrm>
              <a:off x="370" y="2886"/>
              <a:ext cx="4307" cy="384"/>
              <a:chOff x="376" y="2944"/>
              <a:chExt cx="4307" cy="384"/>
            </a:xfrm>
          </p:grpSpPr>
          <p:graphicFrame>
            <p:nvGraphicFramePr>
              <p:cNvPr id="24588" name="Object 5"/>
              <p:cNvGraphicFramePr>
                <a:graphicFrameLocks noChangeAspect="1"/>
              </p:cNvGraphicFramePr>
              <p:nvPr/>
            </p:nvGraphicFramePr>
            <p:xfrm>
              <a:off x="1347" y="2944"/>
              <a:ext cx="3336" cy="384"/>
            </p:xfrm>
            <a:graphic>
              <a:graphicData uri="http://schemas.openxmlformats.org/presentationml/2006/ole">
                <mc:AlternateContent xmlns:mc="http://schemas.openxmlformats.org/markup-compatibility/2006">
                  <mc:Choice xmlns:v="urn:schemas-microsoft-com:vml" Requires="v">
                    <p:oleObj spid="_x0000_s24948" name="Equation" r:id="rId5" imgW="5295900" imgH="609600" progId="Equation.DSMT4">
                      <p:embed/>
                    </p:oleObj>
                  </mc:Choice>
                  <mc:Fallback>
                    <p:oleObj name="Equation" r:id="rId5" imgW="5295900" imgH="609600" progId="Equation.DSMT4">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7" y="2944"/>
                            <a:ext cx="3336"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9" name="Rectangle 26"/>
              <p:cNvSpPr>
                <a:spLocks noChangeArrowheads="1"/>
              </p:cNvSpPr>
              <p:nvPr/>
            </p:nvSpPr>
            <p:spPr bwMode="auto">
              <a:xfrm>
                <a:off x="376" y="2970"/>
                <a:ext cx="85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dirty="0" smtClean="0">
                    <a:solidFill>
                      <a:srgbClr val="0000FF"/>
                    </a:solidFill>
                    <a:latin typeface="Times New Roman" panose="02020603050405020304" pitchFamily="18" charset="0"/>
                    <a:cs typeface="Times New Roman" panose="02020603050405020304" pitchFamily="18" charset="0"/>
                  </a:rPr>
                  <a:t>例</a:t>
                </a:r>
                <a:r>
                  <a:rPr lang="en-US" altLang="zh-CN" dirty="0" smtClean="0">
                    <a:solidFill>
                      <a:srgbClr val="0000FF"/>
                    </a:solidFill>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计算</a:t>
                </a:r>
                <a:endParaRPr lang="zh-CN" altLang="en-US" sz="2400" b="0" dirty="0">
                  <a:latin typeface="Times New Roman" panose="02020603050405020304" pitchFamily="18" charset="0"/>
                </a:endParaRPr>
              </a:p>
            </p:txBody>
          </p:sp>
        </p:grpSp>
        <p:sp>
          <p:nvSpPr>
            <p:cNvPr id="24587" name="Rectangle 28"/>
            <p:cNvSpPr>
              <a:spLocks noChangeArrowheads="1"/>
            </p:cNvSpPr>
            <p:nvPr/>
          </p:nvSpPr>
          <p:spPr bwMode="auto">
            <a:xfrm>
              <a:off x="4740" y="2886"/>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latin typeface="Times New Roman" panose="02020603050405020304" pitchFamily="18" charset="0"/>
                  <a:cs typeface="Times New Roman" panose="02020603050405020304" pitchFamily="18" charset="0"/>
                </a:rPr>
                <a:t>其中</a:t>
              </a:r>
              <a:endParaRPr lang="zh-CN" altLang="en-US" sz="2400" b="0">
                <a:latin typeface="Times New Roman" panose="02020603050405020304" pitchFamily="18" charset="0"/>
              </a:endParaRPr>
            </a:p>
          </p:txBody>
        </p:sp>
      </p:grpSp>
      <p:sp>
        <p:nvSpPr>
          <p:cNvPr id="79903" name="Rectangle 31"/>
          <p:cNvSpPr>
            <a:spLocks noChangeArrowheads="1"/>
          </p:cNvSpPr>
          <p:nvPr/>
        </p:nvSpPr>
        <p:spPr bwMode="auto">
          <a:xfrm>
            <a:off x="596900" y="533400"/>
            <a:ext cx="739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t>种形式来表示</a:t>
            </a:r>
            <a:r>
              <a:rPr lang="en-US" altLang="zh-CN"/>
              <a:t>. </a:t>
            </a:r>
            <a:r>
              <a:rPr lang="zh-CN" altLang="en-US"/>
              <a:t>因而这时</a:t>
            </a:r>
            <a:r>
              <a:rPr lang="zh-CN" altLang="en-US" sz="1400"/>
              <a:t> </a:t>
            </a:r>
            <a:r>
              <a:rPr lang="en-US" altLang="zh-CN">
                <a:latin typeface="Times New Roman" panose="02020603050405020304" pitchFamily="18" charset="0"/>
              </a:rPr>
              <a:t>(2) </a:t>
            </a:r>
            <a:r>
              <a:rPr lang="zh-CN" altLang="en-US"/>
              <a:t>式也能成立</a:t>
            </a:r>
            <a:r>
              <a:rPr lang="en-US" altLang="zh-CN"/>
              <a:t>.    </a:t>
            </a:r>
          </a:p>
        </p:txBody>
      </p:sp>
      <p:grpSp>
        <p:nvGrpSpPr>
          <p:cNvPr id="79908" name="Group 36"/>
          <p:cNvGrpSpPr>
            <a:grpSpLocks/>
          </p:cNvGrpSpPr>
          <p:nvPr/>
        </p:nvGrpSpPr>
        <p:grpSpPr bwMode="auto">
          <a:xfrm>
            <a:off x="683568" y="5157192"/>
            <a:ext cx="8007350" cy="519112"/>
            <a:chOff x="423" y="3430"/>
            <a:chExt cx="5044" cy="327"/>
          </a:xfrm>
        </p:grpSpPr>
        <p:graphicFrame>
          <p:nvGraphicFramePr>
            <p:cNvPr id="24584" name="Object 27"/>
            <p:cNvGraphicFramePr>
              <a:graphicFrameLocks noChangeAspect="1"/>
            </p:cNvGraphicFramePr>
            <p:nvPr/>
          </p:nvGraphicFramePr>
          <p:xfrm>
            <a:off x="423" y="3478"/>
            <a:ext cx="2040" cy="270"/>
          </p:xfrm>
          <a:graphic>
            <a:graphicData uri="http://schemas.openxmlformats.org/presentationml/2006/ole">
              <mc:AlternateContent xmlns:mc="http://schemas.openxmlformats.org/markup-compatibility/2006">
                <mc:Choice xmlns:v="urn:schemas-microsoft-com:vml" Requires="v">
                  <p:oleObj spid="_x0000_s24949" name="Equation" r:id="rId7" imgW="3238500" imgH="431800" progId="Equation.DSMT4">
                    <p:embed/>
                  </p:oleObj>
                </mc:Choice>
                <mc:Fallback>
                  <p:oleObj name="Equation" r:id="rId7" imgW="3238500" imgH="431800" progId="Equation.DSMT4">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3" y="3478"/>
                          <a:ext cx="2040"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5" name="Rectangle 35"/>
            <p:cNvSpPr>
              <a:spLocks noChangeArrowheads="1"/>
            </p:cNvSpPr>
            <p:nvPr/>
          </p:nvSpPr>
          <p:spPr bwMode="auto">
            <a:xfrm>
              <a:off x="2465" y="3430"/>
              <a:ext cx="30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t>与各坐标面的交线</a:t>
              </a:r>
              <a:r>
                <a:rPr lang="en-US" altLang="zh-CN"/>
                <a:t>,</a:t>
              </a:r>
              <a:r>
                <a:rPr lang="zh-CN" altLang="en-US"/>
                <a:t>取图</a:t>
              </a:r>
              <a:r>
                <a:rPr lang="zh-CN" altLang="en-US" sz="1400"/>
                <a:t> </a:t>
              </a:r>
              <a:r>
                <a:rPr lang="en-US" altLang="zh-CN">
                  <a:latin typeface="Times New Roman" panose="02020603050405020304" pitchFamily="18" charset="0"/>
                </a:rPr>
                <a:t>22-8 </a:t>
              </a:r>
            </a:p>
          </p:txBody>
        </p:sp>
      </p:grpSp>
      <p:sp>
        <p:nvSpPr>
          <p:cNvPr id="79909" name="Rectangle 37"/>
          <p:cNvSpPr>
            <a:spLocks noChangeArrowheads="1"/>
          </p:cNvSpPr>
          <p:nvPr/>
        </p:nvSpPr>
        <p:spPr bwMode="auto">
          <a:xfrm>
            <a:off x="539552" y="5805264"/>
            <a:ext cx="33924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dirty="0"/>
              <a:t>所示的方向</a:t>
            </a:r>
            <a:r>
              <a:rPr lang="en-US" altLang="zh-CN" dirty="0">
                <a:latin typeface="Times New Roman" panose="02020603050405020304" pitchFamily="18" charset="0"/>
              </a:rPr>
              <a:t>.               </a:t>
            </a:r>
          </a:p>
        </p:txBody>
      </p:sp>
      <mc:AlternateContent xmlns:mc="http://schemas.openxmlformats.org/markup-compatibility/2006">
        <mc:Choice xmlns:a14="http://schemas.microsoft.com/office/drawing/2010/main" Requires="a14">
          <p:sp>
            <p:nvSpPr>
              <p:cNvPr id="2" name="文本框 1"/>
              <p:cNvSpPr txBox="1"/>
              <p:nvPr/>
            </p:nvSpPr>
            <p:spPr>
              <a:xfrm>
                <a:off x="6588224" y="3284984"/>
                <a:ext cx="2160240" cy="999569"/>
              </a:xfrm>
              <a:prstGeom prst="rect">
                <a:avLst/>
              </a:prstGeom>
              <a:noFill/>
            </p:spPr>
            <p:txBody>
              <a:bodyPr wrap="square" rtlCol="0">
                <a:spAutoFit/>
              </a:bodyPr>
              <a:lstStyle/>
              <a:p>
                <a:r>
                  <a:rPr lang="zh-CN" altLang="en-US" sz="1600" dirty="0" smtClean="0"/>
                  <a:t>称</a:t>
                </a:r>
                <a14:m>
                  <m:oMath xmlns:m="http://schemas.openxmlformats.org/officeDocument/2006/math">
                    <m:d>
                      <m:dPr>
                        <m:begChr m:val="|"/>
                        <m:endChr m:val="|"/>
                        <m:ctrlPr>
                          <a:rPr lang="en-US" altLang="zh-CN" sz="1600" i="1" smtClean="0">
                            <a:latin typeface="Cambria Math" panose="02040503050406030204" pitchFamily="18" charset="0"/>
                          </a:rPr>
                        </m:ctrlPr>
                      </m:dPr>
                      <m:e>
                        <m:m>
                          <m:mPr>
                            <m:mcs>
                              <m:mc>
                                <m:mcPr>
                                  <m:count m:val="3"/>
                                  <m:mcJc m:val="center"/>
                                </m:mcPr>
                              </m:mc>
                            </m:mcs>
                            <m:ctrlPr>
                              <a:rPr lang="en-US" altLang="zh-CN" sz="1600" i="1" smtClean="0">
                                <a:latin typeface="Cambria Math" panose="02040503050406030204" pitchFamily="18" charset="0"/>
                              </a:rPr>
                            </m:ctrlPr>
                          </m:mPr>
                          <m:mr>
                            <m:e>
                              <m:r>
                                <m:rPr>
                                  <m:brk m:alnAt="7"/>
                                </m:rPr>
                                <a:rPr lang="en-US" altLang="zh-CN" sz="1600" b="1" i="1" smtClean="0">
                                  <a:latin typeface="Cambria Math" panose="02040503050406030204" pitchFamily="18" charset="0"/>
                                </a:rPr>
                                <m:t>𝒊</m:t>
                              </m:r>
                            </m:e>
                            <m:e>
                              <m:r>
                                <a:rPr lang="en-US" altLang="zh-CN" sz="1600" b="1" i="1" smtClean="0">
                                  <a:latin typeface="Cambria Math" panose="02040503050406030204" pitchFamily="18" charset="0"/>
                                </a:rPr>
                                <m:t>𝒋</m:t>
                              </m:r>
                            </m:e>
                            <m:e>
                              <m:r>
                                <a:rPr lang="en-US" altLang="zh-CN" sz="1600" b="1" i="1" smtClean="0">
                                  <a:latin typeface="Cambria Math" panose="02040503050406030204" pitchFamily="18" charset="0"/>
                                </a:rPr>
                                <m:t>𝒌</m:t>
                              </m:r>
                            </m:e>
                          </m:mr>
                          <m:mr>
                            <m:e>
                              <m:f>
                                <m:fPr>
                                  <m:ctrlPr>
                                    <a:rPr lang="en-US" altLang="zh-CN" sz="1600" i="1" smtClean="0">
                                      <a:latin typeface="Cambria Math" panose="02040503050406030204" pitchFamily="18" charset="0"/>
                                    </a:rPr>
                                  </m:ctrlPr>
                                </m:fPr>
                                <m:num>
                                  <m:r>
                                    <a:rPr lang="zh-CN" altLang="en-US" sz="1600" i="1" smtClean="0">
                                      <a:latin typeface="Cambria Math" panose="02040503050406030204" pitchFamily="18" charset="0"/>
                                    </a:rPr>
                                    <m:t>𝝏</m:t>
                                  </m:r>
                                </m:num>
                                <m:den>
                                  <m:r>
                                    <a:rPr lang="zh-CN" altLang="en-US" sz="1600" i="1" smtClean="0">
                                      <a:latin typeface="Cambria Math" panose="02040503050406030204" pitchFamily="18" charset="0"/>
                                    </a:rPr>
                                    <m:t>𝝏</m:t>
                                  </m:r>
                                  <m:r>
                                    <a:rPr lang="en-US" altLang="zh-CN" sz="1600" b="1" i="1" smtClean="0">
                                      <a:latin typeface="Cambria Math" panose="02040503050406030204" pitchFamily="18" charset="0"/>
                                    </a:rPr>
                                    <m:t>𝒙</m:t>
                                  </m:r>
                                </m:den>
                              </m:f>
                            </m:e>
                            <m:e>
                              <m:f>
                                <m:fPr>
                                  <m:ctrlPr>
                                    <a:rPr lang="en-US" altLang="zh-CN" sz="1600" i="1">
                                      <a:latin typeface="Cambria Math" panose="02040503050406030204" pitchFamily="18" charset="0"/>
                                    </a:rPr>
                                  </m:ctrlPr>
                                </m:fPr>
                                <m:num>
                                  <m:r>
                                    <a:rPr lang="zh-CN" altLang="en-US" sz="1600" i="1">
                                      <a:latin typeface="Cambria Math" panose="02040503050406030204" pitchFamily="18" charset="0"/>
                                    </a:rPr>
                                    <m:t>𝝏</m:t>
                                  </m:r>
                                </m:num>
                                <m:den>
                                  <m:r>
                                    <a:rPr lang="zh-CN" altLang="en-US" sz="1600" i="1">
                                      <a:latin typeface="Cambria Math" panose="02040503050406030204" pitchFamily="18" charset="0"/>
                                    </a:rPr>
                                    <m:t>𝝏</m:t>
                                  </m:r>
                                  <m:r>
                                    <a:rPr lang="en-US" altLang="zh-CN" sz="1600" b="1" i="1" smtClean="0">
                                      <a:latin typeface="Cambria Math" panose="02040503050406030204" pitchFamily="18" charset="0"/>
                                    </a:rPr>
                                    <m:t>𝒚</m:t>
                                  </m:r>
                                </m:den>
                              </m:f>
                            </m:e>
                            <m:e>
                              <m:f>
                                <m:fPr>
                                  <m:ctrlPr>
                                    <a:rPr lang="en-US" altLang="zh-CN" sz="1600" i="1">
                                      <a:latin typeface="Cambria Math" panose="02040503050406030204" pitchFamily="18" charset="0"/>
                                    </a:rPr>
                                  </m:ctrlPr>
                                </m:fPr>
                                <m:num>
                                  <m:r>
                                    <a:rPr lang="zh-CN" altLang="en-US" sz="1600" i="1">
                                      <a:latin typeface="Cambria Math" panose="02040503050406030204" pitchFamily="18" charset="0"/>
                                    </a:rPr>
                                    <m:t>𝝏</m:t>
                                  </m:r>
                                </m:num>
                                <m:den>
                                  <m:r>
                                    <a:rPr lang="zh-CN" altLang="en-US" sz="1600" i="1">
                                      <a:latin typeface="Cambria Math" panose="02040503050406030204" pitchFamily="18" charset="0"/>
                                    </a:rPr>
                                    <m:t>𝝏</m:t>
                                  </m:r>
                                  <m:r>
                                    <a:rPr lang="en-US" altLang="zh-CN" sz="1600" b="1" i="1" smtClean="0">
                                      <a:latin typeface="Cambria Math" panose="02040503050406030204" pitchFamily="18" charset="0"/>
                                    </a:rPr>
                                    <m:t>𝒛</m:t>
                                  </m:r>
                                </m:den>
                              </m:f>
                            </m:e>
                          </m:mr>
                          <m:mr>
                            <m:e>
                              <m:r>
                                <a:rPr lang="en-US" altLang="zh-CN" sz="1600" b="1" i="1" smtClean="0">
                                  <a:latin typeface="Cambria Math" panose="02040503050406030204" pitchFamily="18" charset="0"/>
                                </a:rPr>
                                <m:t>𝑷</m:t>
                              </m:r>
                            </m:e>
                            <m:e>
                              <m:r>
                                <a:rPr lang="en-US" altLang="zh-CN" sz="1600" b="1" i="1" smtClean="0">
                                  <a:latin typeface="Cambria Math" panose="02040503050406030204" pitchFamily="18" charset="0"/>
                                </a:rPr>
                                <m:t>𝑸</m:t>
                              </m:r>
                            </m:e>
                            <m:e>
                              <m:r>
                                <a:rPr lang="en-US" altLang="zh-CN" sz="1600" b="1" i="1" smtClean="0">
                                  <a:latin typeface="Cambria Math" panose="02040503050406030204" pitchFamily="18" charset="0"/>
                                </a:rPr>
                                <m:t>𝑹</m:t>
                              </m:r>
                            </m:e>
                          </m:mr>
                        </m:m>
                      </m:e>
                    </m:d>
                  </m:oMath>
                </a14:m>
                <a:r>
                  <a:rPr lang="zh-CN" altLang="en-US" sz="1600" dirty="0" smtClean="0"/>
                  <a:t>为</a:t>
                </a:r>
                <a:r>
                  <a:rPr lang="zh-CN" altLang="en-US" sz="1600" dirty="0" smtClean="0">
                    <a:solidFill>
                      <a:srgbClr val="0000FF"/>
                    </a:solidFill>
                  </a:rPr>
                  <a:t>旋度</a:t>
                </a:r>
                <a:endParaRPr lang="zh-CN" altLang="en-US" sz="1600" dirty="0">
                  <a:solidFill>
                    <a:srgbClr val="0000FF"/>
                  </a:solidFill>
                </a:endParaRPr>
              </a:p>
            </p:txBody>
          </p:sp>
        </mc:Choice>
        <mc:Fallback>
          <p:sp>
            <p:nvSpPr>
              <p:cNvPr id="2" name="文本框 1"/>
              <p:cNvSpPr txBox="1">
                <a:spLocks noRot="1" noChangeAspect="1" noMove="1" noResize="1" noEditPoints="1" noAdjustHandles="1" noChangeArrowheads="1" noChangeShapeType="1" noTextEdit="1"/>
              </p:cNvSpPr>
              <p:nvPr/>
            </p:nvSpPr>
            <p:spPr>
              <a:xfrm>
                <a:off x="6588224" y="3284984"/>
                <a:ext cx="2160240" cy="999569"/>
              </a:xfrm>
              <a:prstGeom prst="rect">
                <a:avLst/>
              </a:prstGeom>
              <a:blipFill rotWithShape="0">
                <a:blip r:embed="rId9"/>
                <a:stretch>
                  <a:fillRect l="-1695"/>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598488" y="2924175"/>
            <a:ext cx="4737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solidFill>
                  <a:srgbClr val="0000FF"/>
                </a:solidFill>
              </a:rPr>
              <a:t>解 </a:t>
            </a:r>
            <a:r>
              <a:rPr lang="zh-CN" altLang="en-US"/>
              <a:t>应用斯托克斯公式推得</a:t>
            </a:r>
            <a:r>
              <a:rPr lang="en-US" altLang="zh-CN"/>
              <a:t>: </a:t>
            </a:r>
          </a:p>
        </p:txBody>
      </p:sp>
      <p:graphicFrame>
        <p:nvGraphicFramePr>
          <p:cNvPr id="78851" name="Object 3"/>
          <p:cNvGraphicFramePr>
            <a:graphicFrameLocks noChangeAspect="1"/>
          </p:cNvGraphicFramePr>
          <p:nvPr>
            <p:extLst>
              <p:ext uri="{D42A27DB-BD31-4B8C-83A1-F6EECF244321}">
                <p14:modId xmlns:p14="http://schemas.microsoft.com/office/powerpoint/2010/main" val="3876287385"/>
              </p:ext>
            </p:extLst>
          </p:nvPr>
        </p:nvGraphicFramePr>
        <p:xfrm>
          <a:off x="1022350" y="3573463"/>
          <a:ext cx="5260975" cy="609600"/>
        </p:xfrm>
        <a:graphic>
          <a:graphicData uri="http://schemas.openxmlformats.org/presentationml/2006/ole">
            <mc:AlternateContent xmlns:mc="http://schemas.openxmlformats.org/markup-compatibility/2006">
              <mc:Choice xmlns:v="urn:schemas-microsoft-com:vml" Requires="v">
                <p:oleObj spid="_x0000_s35104" name="Equation" r:id="rId3" imgW="5257800" imgH="609480" progId="Equation.DSMT4">
                  <p:embed/>
                </p:oleObj>
              </mc:Choice>
              <mc:Fallback>
                <p:oleObj name="Equation" r:id="rId3" imgW="5257800" imgH="609480" progId="Equation.DSMT4">
                  <p:embed/>
                  <p:pic>
                    <p:nvPicPr>
                      <p:cNvPr id="0" name="Picture 36"/>
                      <p:cNvPicPr>
                        <a:picLocks noChangeAspect="1" noChangeArrowheads="1"/>
                      </p:cNvPicPr>
                      <p:nvPr/>
                    </p:nvPicPr>
                    <p:blipFill>
                      <a:blip r:embed="rId4"/>
                      <a:srcRect/>
                      <a:stretch>
                        <a:fillRect/>
                      </a:stretch>
                    </p:blipFill>
                    <p:spPr bwMode="auto">
                      <a:xfrm>
                        <a:off x="1022350" y="3573463"/>
                        <a:ext cx="52609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53" name="Object 5"/>
          <p:cNvGraphicFramePr>
            <a:graphicFrameLocks noChangeAspect="1"/>
          </p:cNvGraphicFramePr>
          <p:nvPr/>
        </p:nvGraphicFramePr>
        <p:xfrm>
          <a:off x="1619250" y="4365625"/>
          <a:ext cx="6162675" cy="800100"/>
        </p:xfrm>
        <a:graphic>
          <a:graphicData uri="http://schemas.openxmlformats.org/presentationml/2006/ole">
            <mc:AlternateContent xmlns:mc="http://schemas.openxmlformats.org/markup-compatibility/2006">
              <mc:Choice xmlns:v="urn:schemas-microsoft-com:vml" Requires="v">
                <p:oleObj spid="_x0000_s35105" name="Equation" r:id="rId5" imgW="6159500" imgH="800100" progId="Equation.DSMT4">
                  <p:embed/>
                </p:oleObj>
              </mc:Choice>
              <mc:Fallback>
                <p:oleObj name="Equation" r:id="rId5" imgW="6159500" imgH="800100" progId="Equation.DSMT4">
                  <p:embed/>
                  <p:pic>
                    <p:nvPicPr>
                      <p:cNvPr id="0"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4365625"/>
                        <a:ext cx="6162675"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55" name="Object 7"/>
          <p:cNvGraphicFramePr>
            <a:graphicFrameLocks noChangeAspect="1"/>
          </p:cNvGraphicFramePr>
          <p:nvPr/>
        </p:nvGraphicFramePr>
        <p:xfrm>
          <a:off x="1577975" y="5099050"/>
          <a:ext cx="6162675" cy="952500"/>
        </p:xfrm>
        <a:graphic>
          <a:graphicData uri="http://schemas.openxmlformats.org/presentationml/2006/ole">
            <mc:AlternateContent xmlns:mc="http://schemas.openxmlformats.org/markup-compatibility/2006">
              <mc:Choice xmlns:v="urn:schemas-microsoft-com:vml" Requires="v">
                <p:oleObj spid="_x0000_s35106" name="Equation" r:id="rId7" imgW="6159500" imgH="952500" progId="Equation.DSMT4">
                  <p:embed/>
                </p:oleObj>
              </mc:Choice>
              <mc:Fallback>
                <p:oleObj name="Equation" r:id="rId7" imgW="6159500" imgH="952500" progId="Equation.DSMT4">
                  <p:embed/>
                  <p:pic>
                    <p:nvPicPr>
                      <p:cNvPr id="0" name="Picture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7975" y="5099050"/>
                        <a:ext cx="6162675"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8884" name="Group 36"/>
          <p:cNvGrpSpPr>
            <a:grpSpLocks/>
          </p:cNvGrpSpPr>
          <p:nvPr/>
        </p:nvGrpSpPr>
        <p:grpSpPr bwMode="auto">
          <a:xfrm>
            <a:off x="2771800" y="404664"/>
            <a:ext cx="3932237" cy="2157413"/>
            <a:chOff x="2081" y="391"/>
            <a:chExt cx="2477" cy="1359"/>
          </a:xfrm>
        </p:grpSpPr>
        <p:sp>
          <p:nvSpPr>
            <p:cNvPr id="25607" name="Line 15"/>
            <p:cNvSpPr>
              <a:spLocks noChangeShapeType="1"/>
            </p:cNvSpPr>
            <p:nvPr/>
          </p:nvSpPr>
          <p:spPr bwMode="auto">
            <a:xfrm>
              <a:off x="2612" y="683"/>
              <a:ext cx="0" cy="599"/>
            </a:xfrm>
            <a:prstGeom prst="line">
              <a:avLst/>
            </a:prstGeom>
            <a:noFill/>
            <a:ln w="158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8" name="Line 16"/>
            <p:cNvSpPr>
              <a:spLocks noChangeShapeType="1"/>
            </p:cNvSpPr>
            <p:nvPr/>
          </p:nvSpPr>
          <p:spPr bwMode="auto">
            <a:xfrm>
              <a:off x="3288" y="1294"/>
              <a:ext cx="442" cy="0"/>
            </a:xfrm>
            <a:prstGeom prst="line">
              <a:avLst/>
            </a:prstGeom>
            <a:noFill/>
            <a:ln w="1587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5609" name="Line 17"/>
            <p:cNvSpPr>
              <a:spLocks noChangeShapeType="1"/>
            </p:cNvSpPr>
            <p:nvPr/>
          </p:nvSpPr>
          <p:spPr bwMode="auto">
            <a:xfrm flipV="1">
              <a:off x="2612" y="391"/>
              <a:ext cx="0" cy="332"/>
            </a:xfrm>
            <a:prstGeom prst="line">
              <a:avLst/>
            </a:prstGeom>
            <a:noFill/>
            <a:ln w="1587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5610" name="Object 18"/>
            <p:cNvGraphicFramePr>
              <a:graphicFrameLocks noChangeAspect="1"/>
            </p:cNvGraphicFramePr>
            <p:nvPr/>
          </p:nvGraphicFramePr>
          <p:xfrm>
            <a:off x="2117" y="1641"/>
            <a:ext cx="121" cy="109"/>
          </p:xfrm>
          <a:graphic>
            <a:graphicData uri="http://schemas.openxmlformats.org/presentationml/2006/ole">
              <mc:AlternateContent xmlns:mc="http://schemas.openxmlformats.org/markup-compatibility/2006">
                <mc:Choice xmlns:v="urn:schemas-microsoft-com:vml" Requires="v">
                  <p:oleObj spid="_x0000_s35107" name="Equation" r:id="rId9" imgW="190335" imgH="177646" progId="Equation.DSMT4">
                    <p:embed/>
                  </p:oleObj>
                </mc:Choice>
                <mc:Fallback>
                  <p:oleObj name="Equation" r:id="rId9" imgW="190335" imgH="177646" progId="Equation.DSMT4">
                    <p:embed/>
                    <p:pic>
                      <p:nvPicPr>
                        <p:cNvPr id="0" name="Picture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17" y="1641"/>
                          <a:ext cx="121" cy="1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1" name="Object 19"/>
            <p:cNvGraphicFramePr>
              <a:graphicFrameLocks noChangeAspect="1"/>
            </p:cNvGraphicFramePr>
            <p:nvPr/>
          </p:nvGraphicFramePr>
          <p:xfrm>
            <a:off x="3610" y="1350"/>
            <a:ext cx="120" cy="149"/>
          </p:xfrm>
          <a:graphic>
            <a:graphicData uri="http://schemas.openxmlformats.org/presentationml/2006/ole">
              <mc:AlternateContent xmlns:mc="http://schemas.openxmlformats.org/markup-compatibility/2006">
                <mc:Choice xmlns:v="urn:schemas-microsoft-com:vml" Requires="v">
                  <p:oleObj spid="_x0000_s35108" name="Equation" r:id="rId11" imgW="190417" imgH="241195" progId="Equation.DSMT4">
                    <p:embed/>
                  </p:oleObj>
                </mc:Choice>
                <mc:Fallback>
                  <p:oleObj name="Equation" r:id="rId11" imgW="190417" imgH="241195" progId="Equation.DSMT4">
                    <p:embed/>
                    <p:pic>
                      <p:nvPicPr>
                        <p:cNvPr id="0" name="Picture 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10" y="1350"/>
                          <a:ext cx="120" cy="1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2" name="Line 20"/>
            <p:cNvSpPr>
              <a:spLocks noChangeShapeType="1"/>
            </p:cNvSpPr>
            <p:nvPr/>
          </p:nvSpPr>
          <p:spPr bwMode="auto">
            <a:xfrm flipH="1">
              <a:off x="2081" y="1499"/>
              <a:ext cx="222" cy="171"/>
            </a:xfrm>
            <a:prstGeom prst="line">
              <a:avLst/>
            </a:prstGeom>
            <a:noFill/>
            <a:ln w="1587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5613" name="Line 21"/>
            <p:cNvSpPr>
              <a:spLocks noChangeShapeType="1"/>
            </p:cNvSpPr>
            <p:nvPr/>
          </p:nvSpPr>
          <p:spPr bwMode="auto">
            <a:xfrm flipH="1">
              <a:off x="2303" y="1282"/>
              <a:ext cx="309" cy="217"/>
            </a:xfrm>
            <a:prstGeom prst="line">
              <a:avLst/>
            </a:prstGeom>
            <a:noFill/>
            <a:ln w="158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4" name="Line 22"/>
            <p:cNvSpPr>
              <a:spLocks noChangeShapeType="1"/>
            </p:cNvSpPr>
            <p:nvPr/>
          </p:nvSpPr>
          <p:spPr bwMode="auto">
            <a:xfrm>
              <a:off x="2612" y="1290"/>
              <a:ext cx="676" cy="0"/>
            </a:xfrm>
            <a:prstGeom prst="line">
              <a:avLst/>
            </a:prstGeom>
            <a:noFill/>
            <a:ln w="158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5615" name="Object 23"/>
            <p:cNvGraphicFramePr>
              <a:graphicFrameLocks noChangeAspect="1"/>
            </p:cNvGraphicFramePr>
            <p:nvPr/>
          </p:nvGraphicFramePr>
          <p:xfrm>
            <a:off x="2612" y="1141"/>
            <a:ext cx="137" cy="141"/>
          </p:xfrm>
          <a:graphic>
            <a:graphicData uri="http://schemas.openxmlformats.org/presentationml/2006/ole">
              <mc:AlternateContent xmlns:mc="http://schemas.openxmlformats.org/markup-compatibility/2006">
                <mc:Choice xmlns:v="urn:schemas-microsoft-com:vml" Requires="v">
                  <p:oleObj spid="_x0000_s35109" name="Equation" r:id="rId13" imgW="215806" imgH="228501" progId="Equation.DSMT4">
                    <p:embed/>
                  </p:oleObj>
                </mc:Choice>
                <mc:Fallback>
                  <p:oleObj name="Equation" r:id="rId13" imgW="215806" imgH="228501" progId="Equation.DSMT4">
                    <p:embed/>
                    <p:pic>
                      <p:nvPicPr>
                        <p:cNvPr id="0" name="Picture 4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12" y="1141"/>
                          <a:ext cx="137" cy="1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6" name="Object 24"/>
            <p:cNvGraphicFramePr>
              <a:graphicFrameLocks noChangeAspect="1"/>
            </p:cNvGraphicFramePr>
            <p:nvPr/>
          </p:nvGraphicFramePr>
          <p:xfrm>
            <a:off x="2674" y="399"/>
            <a:ext cx="96" cy="117"/>
          </p:xfrm>
          <a:graphic>
            <a:graphicData uri="http://schemas.openxmlformats.org/presentationml/2006/ole">
              <mc:AlternateContent xmlns:mc="http://schemas.openxmlformats.org/markup-compatibility/2006">
                <mc:Choice xmlns:v="urn:schemas-microsoft-com:vml" Requires="v">
                  <p:oleObj spid="_x0000_s35110" name="Equation" r:id="rId15" imgW="152334" imgH="190417" progId="Equation.DSMT4">
                    <p:embed/>
                  </p:oleObj>
                </mc:Choice>
                <mc:Fallback>
                  <p:oleObj name="Equation" r:id="rId15" imgW="152334" imgH="190417" progId="Equation.DSMT4">
                    <p:embed/>
                    <p:pic>
                      <p:nvPicPr>
                        <p:cNvPr id="0" name="Picture 4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74" y="399"/>
                          <a:ext cx="96" cy="1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7" name="Object 25"/>
            <p:cNvGraphicFramePr>
              <a:graphicFrameLocks noChangeAspect="1"/>
            </p:cNvGraphicFramePr>
            <p:nvPr/>
          </p:nvGraphicFramePr>
          <p:xfrm>
            <a:off x="3878" y="1419"/>
            <a:ext cx="680" cy="229"/>
          </p:xfrm>
          <a:graphic>
            <a:graphicData uri="http://schemas.openxmlformats.org/presentationml/2006/ole">
              <mc:AlternateContent xmlns:mc="http://schemas.openxmlformats.org/markup-compatibility/2006">
                <mc:Choice xmlns:v="urn:schemas-microsoft-com:vml" Requires="v">
                  <p:oleObj spid="_x0000_s35111" name="Equation" r:id="rId17" imgW="1053643" imgH="317362" progId="Equation.DSMT4">
                    <p:embed/>
                  </p:oleObj>
                </mc:Choice>
                <mc:Fallback>
                  <p:oleObj name="Equation" r:id="rId17" imgW="1053643" imgH="317362" progId="Equation.DSMT4">
                    <p:embed/>
                    <p:pic>
                      <p:nvPicPr>
                        <p:cNvPr id="0" name="Picture 4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78" y="1419"/>
                          <a:ext cx="680" cy="2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8" name="Object 26"/>
            <p:cNvGraphicFramePr>
              <a:graphicFrameLocks noChangeAspect="1"/>
            </p:cNvGraphicFramePr>
            <p:nvPr/>
          </p:nvGraphicFramePr>
          <p:xfrm>
            <a:off x="3240" y="1125"/>
            <a:ext cx="425" cy="164"/>
          </p:xfrm>
          <a:graphic>
            <a:graphicData uri="http://schemas.openxmlformats.org/presentationml/2006/ole">
              <mc:AlternateContent xmlns:mc="http://schemas.openxmlformats.org/markup-compatibility/2006">
                <mc:Choice xmlns:v="urn:schemas-microsoft-com:vml" Requires="v">
                  <p:oleObj spid="_x0000_s35112" name="Equation" r:id="rId19" imgW="672808" imgH="266584" progId="Equation.DSMT4">
                    <p:embed/>
                  </p:oleObj>
                </mc:Choice>
                <mc:Fallback>
                  <p:oleObj name="Equation" r:id="rId19" imgW="672808" imgH="266584" progId="Equation.DSMT4">
                    <p:embed/>
                    <p:pic>
                      <p:nvPicPr>
                        <p:cNvPr id="0" name="Picture 4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40" y="1125"/>
                          <a:ext cx="425" cy="1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9" name="Object 27"/>
            <p:cNvGraphicFramePr>
              <a:graphicFrameLocks noChangeAspect="1"/>
            </p:cNvGraphicFramePr>
            <p:nvPr/>
          </p:nvGraphicFramePr>
          <p:xfrm>
            <a:off x="2267" y="1497"/>
            <a:ext cx="482" cy="180"/>
          </p:xfrm>
          <a:graphic>
            <a:graphicData uri="http://schemas.openxmlformats.org/presentationml/2006/ole">
              <mc:AlternateContent xmlns:mc="http://schemas.openxmlformats.org/markup-compatibility/2006">
                <mc:Choice xmlns:v="urn:schemas-microsoft-com:vml" Requires="v">
                  <p:oleObj spid="_x0000_s35113" name="Equation" r:id="rId21" imgW="761669" imgH="291973" progId="Equation.DSMT4">
                    <p:embed/>
                  </p:oleObj>
                </mc:Choice>
                <mc:Fallback>
                  <p:oleObj name="Equation" r:id="rId21" imgW="761669" imgH="291973" progId="Equation.DSMT4">
                    <p:embed/>
                    <p:pic>
                      <p:nvPicPr>
                        <p:cNvPr id="0" name="Picture 4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67" y="1497"/>
                          <a:ext cx="482"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20" name="Freeform 28"/>
            <p:cNvSpPr>
              <a:spLocks/>
            </p:cNvSpPr>
            <p:nvPr/>
          </p:nvSpPr>
          <p:spPr bwMode="auto">
            <a:xfrm>
              <a:off x="2302" y="683"/>
              <a:ext cx="938" cy="816"/>
            </a:xfrm>
            <a:custGeom>
              <a:avLst/>
              <a:gdLst>
                <a:gd name="T0" fmla="*/ 309 w 2126"/>
                <a:gd name="T1" fmla="*/ 0 h 1902"/>
                <a:gd name="T2" fmla="*/ 938 w 2126"/>
                <a:gd name="T3" fmla="*/ 612 h 1902"/>
                <a:gd name="T4" fmla="*/ 0 w 2126"/>
                <a:gd name="T5" fmla="*/ 816 h 1902"/>
                <a:gd name="T6" fmla="*/ 309 w 2126"/>
                <a:gd name="T7" fmla="*/ 0 h 19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26" h="1902">
                  <a:moveTo>
                    <a:pt x="700" y="0"/>
                  </a:moveTo>
                  <a:lnTo>
                    <a:pt x="2126" y="1426"/>
                  </a:lnTo>
                  <a:lnTo>
                    <a:pt x="0" y="1902"/>
                  </a:lnTo>
                  <a:lnTo>
                    <a:pt x="700" y="0"/>
                  </a:lnTo>
                  <a:close/>
                </a:path>
              </a:pathLst>
            </a:custGeom>
            <a:gradFill rotWithShape="1">
              <a:gsLst>
                <a:gs pos="0">
                  <a:srgbClr val="FFFFFF">
                    <a:alpha val="75000"/>
                  </a:srgbClr>
                </a:gs>
                <a:gs pos="100000">
                  <a:srgbClr val="0000FF">
                    <a:alpha val="73000"/>
                  </a:srgbClr>
                </a:gs>
              </a:gsLst>
              <a:lin ang="2700000" scaled="1"/>
            </a:gradFill>
            <a:ln w="6350">
              <a:solidFill>
                <a:srgbClr val="000000"/>
              </a:solidFill>
              <a:round/>
              <a:headEnd/>
              <a:tailEnd type="none" w="med" len="lg"/>
            </a:ln>
          </p:spPr>
          <p:txBody>
            <a:bodyPr/>
            <a:lstStyle/>
            <a:p>
              <a:endParaRPr lang="zh-CN" altLang="en-US"/>
            </a:p>
          </p:txBody>
        </p:sp>
        <p:graphicFrame>
          <p:nvGraphicFramePr>
            <p:cNvPr id="25621" name="Object 29"/>
            <p:cNvGraphicFramePr>
              <a:graphicFrameLocks noChangeAspect="1"/>
            </p:cNvGraphicFramePr>
            <p:nvPr/>
          </p:nvGraphicFramePr>
          <p:xfrm>
            <a:off x="2612" y="550"/>
            <a:ext cx="425" cy="163"/>
          </p:xfrm>
          <a:graphic>
            <a:graphicData uri="http://schemas.openxmlformats.org/presentationml/2006/ole">
              <mc:AlternateContent xmlns:mc="http://schemas.openxmlformats.org/markup-compatibility/2006">
                <mc:Choice xmlns:v="urn:schemas-microsoft-com:vml" Requires="v">
                  <p:oleObj spid="_x0000_s35114" name="Equation" r:id="rId23" imgW="672808" imgH="266584" progId="Equation.DSMT4">
                    <p:embed/>
                  </p:oleObj>
                </mc:Choice>
                <mc:Fallback>
                  <p:oleObj name="Equation" r:id="rId23" imgW="672808" imgH="266584" progId="Equation.DSMT4">
                    <p:embed/>
                    <p:pic>
                      <p:nvPicPr>
                        <p:cNvPr id="0" name="Picture 4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12" y="550"/>
                          <a:ext cx="425" cy="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22" name="Freeform 30"/>
            <p:cNvSpPr>
              <a:spLocks/>
            </p:cNvSpPr>
            <p:nvPr/>
          </p:nvSpPr>
          <p:spPr bwMode="auto">
            <a:xfrm>
              <a:off x="2739" y="1374"/>
              <a:ext cx="150" cy="30"/>
            </a:xfrm>
            <a:custGeom>
              <a:avLst/>
              <a:gdLst>
                <a:gd name="T0" fmla="*/ 0 w 340"/>
                <a:gd name="T1" fmla="*/ 30 h 70"/>
                <a:gd name="T2" fmla="*/ 150 w 340"/>
                <a:gd name="T3" fmla="*/ 0 h 70"/>
                <a:gd name="T4" fmla="*/ 0 60000 65536"/>
                <a:gd name="T5" fmla="*/ 0 60000 65536"/>
              </a:gdLst>
              <a:ahLst/>
              <a:cxnLst>
                <a:cxn ang="T4">
                  <a:pos x="T0" y="T1"/>
                </a:cxn>
                <a:cxn ang="T5">
                  <a:pos x="T2" y="T3"/>
                </a:cxn>
              </a:cxnLst>
              <a:rect l="0" t="0" r="r" b="b"/>
              <a:pathLst>
                <a:path w="340" h="70">
                  <a:moveTo>
                    <a:pt x="0" y="70"/>
                  </a:moveTo>
                  <a:lnTo>
                    <a:pt x="340" y="0"/>
                  </a:lnTo>
                </a:path>
              </a:pathLst>
            </a:custGeom>
            <a:noFill/>
            <a:ln w="6350">
              <a:solidFill>
                <a:srgbClr val="000000"/>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23" name="Freeform 31"/>
            <p:cNvSpPr>
              <a:spLocks/>
            </p:cNvSpPr>
            <p:nvPr/>
          </p:nvSpPr>
          <p:spPr bwMode="auto">
            <a:xfrm>
              <a:off x="2970" y="1032"/>
              <a:ext cx="73" cy="73"/>
            </a:xfrm>
            <a:custGeom>
              <a:avLst/>
              <a:gdLst>
                <a:gd name="T0" fmla="*/ 73 w 167"/>
                <a:gd name="T1" fmla="*/ 73 h 169"/>
                <a:gd name="T2" fmla="*/ 0 w 167"/>
                <a:gd name="T3" fmla="*/ 0 h 169"/>
                <a:gd name="T4" fmla="*/ 0 60000 65536"/>
                <a:gd name="T5" fmla="*/ 0 60000 65536"/>
              </a:gdLst>
              <a:ahLst/>
              <a:cxnLst>
                <a:cxn ang="T4">
                  <a:pos x="T0" y="T1"/>
                </a:cxn>
                <a:cxn ang="T5">
                  <a:pos x="T2" y="T3"/>
                </a:cxn>
              </a:cxnLst>
              <a:rect l="0" t="0" r="r" b="b"/>
              <a:pathLst>
                <a:path w="167" h="169">
                  <a:moveTo>
                    <a:pt x="167" y="169"/>
                  </a:moveTo>
                  <a:lnTo>
                    <a:pt x="0" y="0"/>
                  </a:lnTo>
                </a:path>
              </a:pathLst>
            </a:custGeom>
            <a:noFill/>
            <a:ln w="6350">
              <a:solidFill>
                <a:srgbClr val="000000"/>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24" name="Freeform 32"/>
            <p:cNvSpPr>
              <a:spLocks/>
            </p:cNvSpPr>
            <p:nvPr/>
          </p:nvSpPr>
          <p:spPr bwMode="auto">
            <a:xfrm>
              <a:off x="2460" y="968"/>
              <a:ext cx="45" cy="104"/>
            </a:xfrm>
            <a:custGeom>
              <a:avLst/>
              <a:gdLst>
                <a:gd name="T0" fmla="*/ 45 w 102"/>
                <a:gd name="T1" fmla="*/ 0 h 244"/>
                <a:gd name="T2" fmla="*/ 0 w 102"/>
                <a:gd name="T3" fmla="*/ 104 h 244"/>
                <a:gd name="T4" fmla="*/ 0 60000 65536"/>
                <a:gd name="T5" fmla="*/ 0 60000 65536"/>
              </a:gdLst>
              <a:ahLst/>
              <a:cxnLst>
                <a:cxn ang="T4">
                  <a:pos x="T0" y="T1"/>
                </a:cxn>
                <a:cxn ang="T5">
                  <a:pos x="T2" y="T3"/>
                </a:cxn>
              </a:cxnLst>
              <a:rect l="0" t="0" r="r" b="b"/>
              <a:pathLst>
                <a:path w="102" h="244">
                  <a:moveTo>
                    <a:pt x="102" y="0"/>
                  </a:moveTo>
                  <a:lnTo>
                    <a:pt x="0" y="244"/>
                  </a:lnTo>
                </a:path>
              </a:pathLst>
            </a:custGeom>
            <a:noFill/>
            <a:ln w="6350">
              <a:solidFill>
                <a:srgbClr val="000000"/>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539552" y="692696"/>
                <a:ext cx="8208912" cy="535468"/>
              </a:xfrm>
              <a:prstGeom prst="rect">
                <a:avLst/>
              </a:prstGeom>
              <a:noFill/>
            </p:spPr>
            <p:txBody>
              <a:bodyPr wrap="square" rtlCol="0">
                <a:spAutoFit/>
              </a:bodyPr>
              <a:lstStyle/>
              <a:p>
                <a:r>
                  <a:rPr lang="zh-CN" altLang="en-US" sz="2000" dirty="0" smtClean="0"/>
                  <a:t>其中</a:t>
                </a:r>
                <a14:m>
                  <m:oMath xmlns:m="http://schemas.openxmlformats.org/officeDocument/2006/math">
                    <m:r>
                      <a:rPr lang="en-US" altLang="zh-CN" sz="2000" b="1" i="1" smtClean="0">
                        <a:latin typeface="Cambria Math" panose="02040503050406030204" pitchFamily="18" charset="0"/>
                      </a:rPr>
                      <m:t>𝑳</m:t>
                    </m:r>
                  </m:oMath>
                </a14:m>
                <a:r>
                  <a:rPr lang="zh-CN" altLang="en-US" sz="2000" dirty="0" smtClean="0"/>
                  <a:t>为立方体</a:t>
                </a:r>
                <a14:m>
                  <m:oMath xmlns:m="http://schemas.openxmlformats.org/officeDocument/2006/math">
                    <m:d>
                      <m:dPr>
                        <m:begChr m:val="["/>
                        <m:endChr m:val="]"/>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𝟎</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𝒂</m:t>
                        </m:r>
                      </m:e>
                    </m:d>
                    <m:r>
                      <a:rPr lang="en-US" altLang="zh-CN" sz="2000" b="1" i="1" smtClean="0">
                        <a:latin typeface="Cambria Math" panose="02040503050406030204" pitchFamily="18" charset="0"/>
                      </a:rPr>
                      <m:t>×</m:t>
                    </m:r>
                    <m:d>
                      <m:dPr>
                        <m:begChr m:val="["/>
                        <m:endChr m:val="]"/>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𝟎</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𝒂</m:t>
                        </m:r>
                      </m:e>
                    </m:d>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𝟎</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𝒂</m:t>
                    </m:r>
                    <m:r>
                      <a:rPr lang="en-US" altLang="zh-CN" sz="2000" b="1" i="1" smtClean="0">
                        <a:latin typeface="Cambria Math" panose="02040503050406030204" pitchFamily="18" charset="0"/>
                      </a:rPr>
                      <m:t>]</m:t>
                    </m:r>
                  </m:oMath>
                </a14:m>
                <a:r>
                  <a:rPr lang="zh-CN" altLang="en-US" sz="2000" dirty="0" smtClean="0"/>
                  <a:t>的表面与平面</a:t>
                </a:r>
                <a14:m>
                  <m:oMath xmlns:m="http://schemas.openxmlformats.org/officeDocument/2006/math">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𝒚</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𝒛</m:t>
                    </m:r>
                    <m:r>
                      <a:rPr lang="en-US" altLang="zh-CN" sz="2000" b="1" i="1" smtClean="0">
                        <a:latin typeface="Cambria Math" panose="02040503050406030204" pitchFamily="18" charset="0"/>
                      </a:rPr>
                      <m:t>=</m:t>
                    </m:r>
                    <m:f>
                      <m:fPr>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𝟑</m:t>
                        </m:r>
                        <m:r>
                          <a:rPr lang="en-US" altLang="zh-CN" sz="2000" b="1" i="1" smtClean="0">
                            <a:latin typeface="Cambria Math" panose="02040503050406030204" pitchFamily="18" charset="0"/>
                          </a:rPr>
                          <m:t>𝒂</m:t>
                        </m:r>
                      </m:num>
                      <m:den>
                        <m:r>
                          <a:rPr lang="en-US" altLang="zh-CN" sz="2000" b="1" i="1" smtClean="0">
                            <a:latin typeface="Cambria Math" panose="02040503050406030204" pitchFamily="18" charset="0"/>
                          </a:rPr>
                          <m:t>𝟐</m:t>
                        </m:r>
                      </m:den>
                    </m:f>
                  </m:oMath>
                </a14:m>
                <a:endParaRPr lang="zh-CN" altLang="en-US" sz="2000" dirty="0"/>
              </a:p>
            </p:txBody>
          </p:sp>
        </mc:Choice>
        <mc:Fallback xmlns="">
          <p:sp>
            <p:nvSpPr>
              <p:cNvPr id="2" name="文本框 1"/>
              <p:cNvSpPr txBox="1">
                <a:spLocks noRot="1" noChangeAspect="1" noMove="1" noResize="1" noEditPoints="1" noAdjustHandles="1" noChangeArrowheads="1" noChangeShapeType="1" noTextEdit="1"/>
              </p:cNvSpPr>
              <p:nvPr/>
            </p:nvSpPr>
            <p:spPr>
              <a:xfrm>
                <a:off x="539552" y="692696"/>
                <a:ext cx="8208912" cy="535468"/>
              </a:xfrm>
              <a:prstGeom prst="rect">
                <a:avLst/>
              </a:prstGeom>
              <a:blipFill rotWithShape="0">
                <a:blip r:embed="rId2"/>
                <a:stretch>
                  <a:fillRect l="-817" b="-45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683568" y="260648"/>
                <a:ext cx="8208912" cy="463717"/>
              </a:xfrm>
              <a:prstGeom prst="rect">
                <a:avLst/>
              </a:prstGeom>
              <a:noFill/>
            </p:spPr>
            <p:txBody>
              <a:bodyPr wrap="square" rtlCol="0">
                <a:spAutoFit/>
              </a:bodyPr>
              <a:lstStyle/>
              <a:p>
                <a:r>
                  <a:rPr lang="zh-CN" altLang="en-US" sz="2000" dirty="0" smtClean="0">
                    <a:solidFill>
                      <a:srgbClr val="0000FF"/>
                    </a:solidFill>
                  </a:rPr>
                  <a:t>例</a:t>
                </a:r>
                <a:r>
                  <a:rPr lang="en-US" altLang="zh-CN" sz="2000" dirty="0" smtClean="0">
                    <a:solidFill>
                      <a:srgbClr val="0000FF"/>
                    </a:solidFill>
                  </a:rPr>
                  <a:t>2 </a:t>
                </a:r>
                <a:r>
                  <a:rPr lang="zh-CN" altLang="en-US" sz="2000" dirty="0" smtClean="0"/>
                  <a:t>计算</a:t>
                </a:r>
                <a14:m>
                  <m:oMath xmlns:m="http://schemas.openxmlformats.org/officeDocument/2006/math">
                    <m:r>
                      <a:rPr lang="en-US" altLang="zh-CN" sz="2000" b="1" i="1" smtClean="0">
                        <a:latin typeface="Cambria Math" panose="02040503050406030204" pitchFamily="18" charset="0"/>
                      </a:rPr>
                      <m:t>𝑰</m:t>
                    </m:r>
                    <m:r>
                      <a:rPr lang="en-US" altLang="zh-CN" sz="2000" b="1" i="1" smtClean="0">
                        <a:latin typeface="Cambria Math" panose="02040503050406030204" pitchFamily="18" charset="0"/>
                      </a:rPr>
                      <m:t>=</m:t>
                    </m:r>
                    <m:nary>
                      <m:naryPr>
                        <m:chr m:val="∮"/>
                        <m:supHide m:val="on"/>
                        <m:ctrlPr>
                          <a:rPr lang="en-US" altLang="zh-CN" sz="2000" b="1" i="1" smtClean="0">
                            <a:latin typeface="Cambria Math" panose="02040503050406030204" pitchFamily="18" charset="0"/>
                          </a:rPr>
                        </m:ctrlPr>
                      </m:naryPr>
                      <m:sub>
                        <m:r>
                          <m:rPr>
                            <m:brk m:alnAt="23"/>
                          </m:rPr>
                          <a:rPr lang="en-US" altLang="zh-CN" sz="2000" b="1" i="1" smtClean="0">
                            <a:latin typeface="Cambria Math" panose="02040503050406030204" pitchFamily="18" charset="0"/>
                          </a:rPr>
                          <m:t>𝑳</m:t>
                        </m:r>
                      </m:sub>
                      <m:sup/>
                      <m:e>
                        <m:d>
                          <m:dPr>
                            <m:ctrlPr>
                              <a:rPr lang="en-US" altLang="zh-CN" sz="2000" b="1" i="1" smtClean="0">
                                <a:latin typeface="Cambria Math" panose="02040503050406030204" pitchFamily="18" charset="0"/>
                              </a:rPr>
                            </m:ctrlPr>
                          </m:dPr>
                          <m:e>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𝒚</m:t>
                                </m:r>
                              </m:e>
                              <m:sup>
                                <m:r>
                                  <a:rPr lang="en-US" altLang="zh-CN" sz="2000" b="1" i="1" smtClean="0">
                                    <a:latin typeface="Cambria Math" panose="02040503050406030204" pitchFamily="18" charset="0"/>
                                  </a:rPr>
                                  <m:t>𝟐</m:t>
                                </m:r>
                              </m:sup>
                            </m:sSup>
                            <m:r>
                              <a:rPr lang="en-US" altLang="zh-CN" sz="2000" b="1" i="1" smtClean="0">
                                <a:latin typeface="Cambria Math" panose="02040503050406030204" pitchFamily="18" charset="0"/>
                              </a:rPr>
                              <m:t>−</m:t>
                            </m:r>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𝒛</m:t>
                                </m:r>
                              </m:e>
                              <m:sup>
                                <m:r>
                                  <a:rPr lang="en-US" altLang="zh-CN" sz="2000" b="1" i="1" smtClean="0">
                                    <a:latin typeface="Cambria Math" panose="02040503050406030204" pitchFamily="18" charset="0"/>
                                  </a:rPr>
                                  <m:t>𝟐</m:t>
                                </m:r>
                              </m:sup>
                            </m:sSup>
                          </m:e>
                        </m:d>
                        <m:r>
                          <a:rPr lang="en-US" altLang="zh-CN" sz="2000" b="1" i="1" smtClean="0">
                            <a:latin typeface="Cambria Math" panose="02040503050406030204" pitchFamily="18" charset="0"/>
                          </a:rPr>
                          <m:t>𝒅𝒙</m:t>
                        </m:r>
                        <m:r>
                          <a:rPr lang="en-US" altLang="zh-CN" sz="2000" b="1" i="1" smtClean="0">
                            <a:latin typeface="Cambria Math" panose="02040503050406030204" pitchFamily="18" charset="0"/>
                          </a:rPr>
                          <m:t>+</m:t>
                        </m:r>
                        <m:d>
                          <m:dPr>
                            <m:ctrlPr>
                              <a:rPr lang="en-US" altLang="zh-CN" sz="2000" b="1" i="1" smtClean="0">
                                <a:latin typeface="Cambria Math" panose="02040503050406030204" pitchFamily="18" charset="0"/>
                              </a:rPr>
                            </m:ctrlPr>
                          </m:dPr>
                          <m:e>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𝒛</m:t>
                                </m:r>
                              </m:e>
                              <m:sup>
                                <m:r>
                                  <a:rPr lang="en-US" altLang="zh-CN" sz="2000" b="1" i="1" smtClean="0">
                                    <a:latin typeface="Cambria Math" panose="02040503050406030204" pitchFamily="18" charset="0"/>
                                  </a:rPr>
                                  <m:t>𝟐</m:t>
                                </m:r>
                              </m:sup>
                            </m:sSup>
                            <m:r>
                              <a:rPr lang="en-US" altLang="zh-CN" sz="2000" b="1" i="1" smtClean="0">
                                <a:latin typeface="Cambria Math" panose="02040503050406030204" pitchFamily="18" charset="0"/>
                              </a:rPr>
                              <m:t>−</m:t>
                            </m:r>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𝒙</m:t>
                                </m:r>
                              </m:e>
                              <m:sup>
                                <m:r>
                                  <a:rPr lang="en-US" altLang="zh-CN" sz="2000" b="1" i="1" smtClean="0">
                                    <a:latin typeface="Cambria Math" panose="02040503050406030204" pitchFamily="18" charset="0"/>
                                  </a:rPr>
                                  <m:t>𝟐</m:t>
                                </m:r>
                              </m:sup>
                            </m:sSup>
                          </m:e>
                        </m:d>
                        <m:r>
                          <a:rPr lang="en-US" altLang="zh-CN" sz="2000" b="1" i="1" smtClean="0">
                            <a:latin typeface="Cambria Math" panose="02040503050406030204" pitchFamily="18" charset="0"/>
                          </a:rPr>
                          <m:t>𝒅𝒚</m:t>
                        </m:r>
                        <m:r>
                          <a:rPr lang="en-US" altLang="zh-CN" sz="2000" b="1" i="1" smtClean="0">
                            <a:latin typeface="Cambria Math" panose="02040503050406030204" pitchFamily="18" charset="0"/>
                          </a:rPr>
                          <m:t>+</m:t>
                        </m:r>
                        <m:d>
                          <m:dPr>
                            <m:ctrlPr>
                              <a:rPr lang="en-US" altLang="zh-CN" sz="2000" b="1" i="1" smtClean="0">
                                <a:latin typeface="Cambria Math" panose="02040503050406030204" pitchFamily="18" charset="0"/>
                              </a:rPr>
                            </m:ctrlPr>
                          </m:dPr>
                          <m:e>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𝒙</m:t>
                                </m:r>
                              </m:e>
                              <m:sup>
                                <m:r>
                                  <a:rPr lang="en-US" altLang="zh-CN" sz="2000" b="1" i="1" smtClean="0">
                                    <a:latin typeface="Cambria Math" panose="02040503050406030204" pitchFamily="18" charset="0"/>
                                  </a:rPr>
                                  <m:t>𝟐</m:t>
                                </m:r>
                              </m:sup>
                            </m:sSup>
                            <m:r>
                              <a:rPr lang="en-US" altLang="zh-CN" sz="2000" b="1" i="1" smtClean="0">
                                <a:latin typeface="Cambria Math" panose="02040503050406030204" pitchFamily="18" charset="0"/>
                              </a:rPr>
                              <m:t>−</m:t>
                            </m:r>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𝒚</m:t>
                                </m:r>
                              </m:e>
                              <m:sup>
                                <m:r>
                                  <a:rPr lang="en-US" altLang="zh-CN" sz="2000" b="1" i="1" smtClean="0">
                                    <a:latin typeface="Cambria Math" panose="02040503050406030204" pitchFamily="18" charset="0"/>
                                  </a:rPr>
                                  <m:t>𝟐</m:t>
                                </m:r>
                              </m:sup>
                            </m:sSup>
                          </m:e>
                        </m:d>
                        <m:r>
                          <a:rPr lang="en-US" altLang="zh-CN" sz="2000" b="1" i="1" smtClean="0">
                            <a:latin typeface="Cambria Math" panose="02040503050406030204" pitchFamily="18" charset="0"/>
                          </a:rPr>
                          <m:t>𝒅𝒛</m:t>
                        </m:r>
                      </m:e>
                    </m:nary>
                    <m:r>
                      <a:rPr lang="en-US" altLang="zh-CN" sz="2000" b="1" i="1" smtClean="0">
                        <a:latin typeface="Cambria Math" panose="02040503050406030204" pitchFamily="18" charset="0"/>
                      </a:rPr>
                      <m:t>,</m:t>
                    </m:r>
                  </m:oMath>
                </a14:m>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683568" y="260648"/>
                <a:ext cx="8208912" cy="463717"/>
              </a:xfrm>
              <a:prstGeom prst="rect">
                <a:avLst/>
              </a:prstGeom>
              <a:blipFill rotWithShape="0">
                <a:blip r:embed="rId3"/>
                <a:stretch>
                  <a:fillRect l="-742" t="-132895" b="-192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611560" y="1268760"/>
                <a:ext cx="8208912" cy="400110"/>
              </a:xfrm>
              <a:prstGeom prst="rect">
                <a:avLst/>
              </a:prstGeom>
              <a:noFill/>
            </p:spPr>
            <p:txBody>
              <a:bodyPr wrap="square" rtlCol="0">
                <a:spAutoFit/>
              </a:bodyPr>
              <a:lstStyle/>
              <a:p>
                <a:r>
                  <a:rPr lang="zh-CN" altLang="en-US" sz="2000" dirty="0" smtClean="0"/>
                  <a:t>的交线，从</a:t>
                </a:r>
                <a14:m>
                  <m:oMath xmlns:m="http://schemas.openxmlformats.org/officeDocument/2006/math">
                    <m:r>
                      <a:rPr lang="en-US" altLang="zh-CN" sz="2000" b="1" i="0" smtClean="0">
                        <a:latin typeface="Cambria Math" panose="02040503050406030204" pitchFamily="18" charset="0"/>
                      </a:rPr>
                      <m:t>𝐳</m:t>
                    </m:r>
                  </m:oMath>
                </a14:m>
                <a:r>
                  <a:rPr lang="zh-CN" altLang="en-US" sz="2000" dirty="0" smtClean="0"/>
                  <a:t>轴正向看取逆时针方向</a:t>
                </a:r>
                <a:r>
                  <a:rPr lang="en-US" altLang="zh-CN" sz="2000" dirty="0" smtClean="0"/>
                  <a:t>.</a:t>
                </a:r>
                <a:endParaRPr lang="zh-CN" altLang="en-US" sz="2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611560" y="1268760"/>
                <a:ext cx="8208912" cy="400110"/>
              </a:xfrm>
              <a:prstGeom prst="rect">
                <a:avLst/>
              </a:prstGeom>
              <a:blipFill rotWithShape="0">
                <a:blip r:embed="rId4"/>
                <a:stretch>
                  <a:fillRect l="-742" t="-10606" b="-2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611560" y="1772816"/>
                <a:ext cx="8208912" cy="400110"/>
              </a:xfrm>
              <a:prstGeom prst="rect">
                <a:avLst/>
              </a:prstGeom>
              <a:noFill/>
            </p:spPr>
            <p:txBody>
              <a:bodyPr wrap="square" rtlCol="0">
                <a:spAutoFit/>
              </a:bodyPr>
              <a:lstStyle/>
              <a:p>
                <a:r>
                  <a:rPr lang="zh-CN" altLang="en-US" sz="2000" dirty="0" smtClean="0">
                    <a:solidFill>
                      <a:srgbClr val="0000FF"/>
                    </a:solidFill>
                  </a:rPr>
                  <a:t>解</a:t>
                </a:r>
                <a:r>
                  <a:rPr lang="zh-CN" altLang="en-US" sz="2000" dirty="0" smtClean="0"/>
                  <a:t> 闭曲线</a:t>
                </a:r>
                <a14:m>
                  <m:oMath xmlns:m="http://schemas.openxmlformats.org/officeDocument/2006/math">
                    <m:r>
                      <a:rPr lang="en-US" altLang="zh-CN" sz="2000" b="1" i="1" smtClean="0">
                        <a:latin typeface="Cambria Math" panose="02040503050406030204" pitchFamily="18" charset="0"/>
                      </a:rPr>
                      <m:t>𝑳</m:t>
                    </m:r>
                  </m:oMath>
                </a14:m>
                <a:r>
                  <a:rPr lang="zh-CN" altLang="en-US" sz="2000" dirty="0" smtClean="0"/>
                  <a:t>为一个正六边形</a:t>
                </a:r>
                <a:r>
                  <a:rPr lang="en-US" altLang="zh-CN" sz="2000" dirty="0" smtClean="0"/>
                  <a:t>.</a:t>
                </a:r>
                <a:r>
                  <a:rPr lang="zh-CN" altLang="en-US" sz="2000" dirty="0" smtClean="0"/>
                  <a:t>令</a:t>
                </a:r>
                <a:r>
                  <a:rPr lang="en-US" altLang="zh-CN" sz="2000" dirty="0" smtClean="0"/>
                  <a:t>S</a:t>
                </a:r>
                <a:r>
                  <a:rPr lang="zh-CN" altLang="en-US" sz="2000" dirty="0" smtClean="0"/>
                  <a:t>为该正六边形，取上侧，</a:t>
                </a:r>
                <a:endParaRPr lang="zh-CN" altLang="en-US" sz="2000" dirty="0"/>
              </a:p>
            </p:txBody>
          </p:sp>
        </mc:Choice>
        <mc:Fallback xmlns="">
          <p:sp>
            <p:nvSpPr>
              <p:cNvPr id="5" name="文本框 4"/>
              <p:cNvSpPr txBox="1">
                <a:spLocks noRot="1" noChangeAspect="1" noMove="1" noResize="1" noEditPoints="1" noAdjustHandles="1" noChangeArrowheads="1" noChangeShapeType="1" noTextEdit="1"/>
              </p:cNvSpPr>
              <p:nvPr/>
            </p:nvSpPr>
            <p:spPr>
              <a:xfrm>
                <a:off x="611560" y="1772816"/>
                <a:ext cx="8208912" cy="400110"/>
              </a:xfrm>
              <a:prstGeom prst="rect">
                <a:avLst/>
              </a:prstGeom>
              <a:blipFill rotWithShape="0">
                <a:blip r:embed="rId5"/>
                <a:stretch>
                  <a:fillRect l="-742" t="-12308" b="-24615"/>
                </a:stretch>
              </a:blipFill>
            </p:spPr>
            <p:txBody>
              <a:bodyPr/>
              <a:lstStyle/>
              <a:p>
                <a:r>
                  <a:rPr lang="zh-CN" altLang="en-US">
                    <a:noFill/>
                  </a:rPr>
                  <a:t> </a:t>
                </a:r>
              </a:p>
            </p:txBody>
          </p:sp>
        </mc:Fallback>
      </mc:AlternateContent>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52120" y="2708920"/>
            <a:ext cx="2952750" cy="2600325"/>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323528" y="2204864"/>
                <a:ext cx="5616624" cy="535468"/>
              </a:xfrm>
              <a:prstGeom prst="rect">
                <a:avLst/>
              </a:prstGeom>
              <a:noFill/>
            </p:spPr>
            <p:txBody>
              <a:bodyPr wrap="square" rtlCol="0">
                <a:spAutoFit/>
              </a:bodyPr>
              <a:lstStyle/>
              <a:p>
                <a:r>
                  <a:rPr lang="zh-CN" altLang="en-US" sz="2000" dirty="0" smtClean="0"/>
                  <a:t>附图的平面为</a:t>
                </a:r>
                <a14:m>
                  <m:oMath xmlns:m="http://schemas.openxmlformats.org/officeDocument/2006/math">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𝒚</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𝒛</m:t>
                    </m:r>
                    <m:r>
                      <a:rPr lang="en-US" altLang="zh-CN" sz="2000" b="1" i="1" smtClean="0">
                        <a:latin typeface="Cambria Math" panose="02040503050406030204" pitchFamily="18" charset="0"/>
                      </a:rPr>
                      <m:t>=</m:t>
                    </m:r>
                    <m:f>
                      <m:fPr>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𝟑</m:t>
                        </m:r>
                      </m:num>
                      <m:den>
                        <m:r>
                          <a:rPr lang="en-US" altLang="zh-CN" sz="2000" b="1" i="1" smtClean="0">
                            <a:latin typeface="Cambria Math" panose="02040503050406030204" pitchFamily="18" charset="0"/>
                          </a:rPr>
                          <m:t>𝟐</m:t>
                        </m:r>
                      </m:den>
                    </m:f>
                    <m:r>
                      <a:rPr lang="en-US" altLang="zh-CN" sz="2000" b="1" i="1" smtClean="0">
                        <a:latin typeface="Cambria Math" panose="02040503050406030204" pitchFamily="18" charset="0"/>
                      </a:rPr>
                      <m:t>.</m:t>
                    </m:r>
                  </m:oMath>
                </a14:m>
                <a:r>
                  <a:rPr lang="zh-CN" altLang="en-US" sz="2000" dirty="0" smtClean="0"/>
                  <a:t> 由斯托克斯公式，</a:t>
                </a:r>
                <a:endParaRPr lang="zh-CN" altLang="en-US" sz="2000" dirty="0"/>
              </a:p>
            </p:txBody>
          </p:sp>
        </mc:Choice>
        <mc:Fallback xmlns="">
          <p:sp>
            <p:nvSpPr>
              <p:cNvPr id="8" name="文本框 7"/>
              <p:cNvSpPr txBox="1">
                <a:spLocks noRot="1" noChangeAspect="1" noMove="1" noResize="1" noEditPoints="1" noAdjustHandles="1" noChangeArrowheads="1" noChangeShapeType="1" noTextEdit="1"/>
              </p:cNvSpPr>
              <p:nvPr/>
            </p:nvSpPr>
            <p:spPr>
              <a:xfrm>
                <a:off x="323528" y="2204864"/>
                <a:ext cx="5616624" cy="535468"/>
              </a:xfrm>
              <a:prstGeom prst="rect">
                <a:avLst/>
              </a:prstGeom>
              <a:blipFill rotWithShape="0">
                <a:blip r:embed="rId7"/>
                <a:stretch>
                  <a:fillRect l="-1086" b="-34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51520" y="5445224"/>
                <a:ext cx="8136904" cy="7386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𝑰</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𝟐</m:t>
                      </m:r>
                      <m:nary>
                        <m:naryPr>
                          <m:chr m:val="∬"/>
                          <m:supHide m:val="on"/>
                          <m:ctrlPr>
                            <a:rPr lang="en-US" altLang="zh-CN" sz="1800" b="1" i="1" smtClean="0">
                              <a:latin typeface="Cambria Math" panose="02040503050406030204" pitchFamily="18" charset="0"/>
                            </a:rPr>
                          </m:ctrlPr>
                        </m:naryPr>
                        <m:sub>
                          <m:r>
                            <m:rPr>
                              <m:brk m:alnAt="23"/>
                            </m:rPr>
                            <a:rPr lang="en-US" altLang="zh-CN" sz="1800" b="1" i="1" smtClean="0">
                              <a:latin typeface="Cambria Math" panose="02040503050406030204" pitchFamily="18" charset="0"/>
                            </a:rPr>
                            <m:t>𝑺</m:t>
                          </m:r>
                        </m:sub>
                        <m:sup/>
                        <m:e>
                          <m:f>
                            <m:fPr>
                              <m:ctrlPr>
                                <a:rPr lang="en-US" altLang="zh-CN" sz="1800" b="1" i="1" smtClean="0">
                                  <a:latin typeface="Cambria Math" panose="02040503050406030204" pitchFamily="18" charset="0"/>
                                </a:rPr>
                              </m:ctrlPr>
                            </m:fPr>
                            <m:num>
                              <m:r>
                                <a:rPr lang="en-US" altLang="zh-CN" sz="1800" b="1" i="1" smtClean="0">
                                  <a:latin typeface="Cambria Math" panose="02040503050406030204" pitchFamily="18" charset="0"/>
                                </a:rPr>
                                <m:t>𝟐</m:t>
                              </m:r>
                            </m:num>
                            <m:den>
                              <m:rad>
                                <m:radPr>
                                  <m:degHide m:val="on"/>
                                  <m:ctrlPr>
                                    <a:rPr lang="en-US" altLang="zh-CN" sz="1800" b="1" i="1" smtClean="0">
                                      <a:latin typeface="Cambria Math" panose="02040503050406030204" pitchFamily="18" charset="0"/>
                                    </a:rPr>
                                  </m:ctrlPr>
                                </m:radPr>
                                <m:deg/>
                                <m:e>
                                  <m:r>
                                    <a:rPr lang="en-US" altLang="zh-CN" sz="1800" b="1" i="1" smtClean="0">
                                      <a:latin typeface="Cambria Math" panose="02040503050406030204" pitchFamily="18" charset="0"/>
                                    </a:rPr>
                                    <m:t>𝟑</m:t>
                                  </m:r>
                                </m:e>
                              </m:rad>
                            </m:den>
                          </m:f>
                          <m:d>
                            <m:dPr>
                              <m:ctrlPr>
                                <a:rPr lang="en-US" altLang="zh-CN" sz="1800" b="1" i="1" smtClean="0">
                                  <a:latin typeface="Cambria Math" panose="02040503050406030204" pitchFamily="18" charset="0"/>
                                </a:rPr>
                              </m:ctrlPr>
                            </m:dPr>
                            <m:e>
                              <m:r>
                                <a:rPr lang="en-US" altLang="zh-CN" sz="1800" b="1" i="1" smtClean="0">
                                  <a:latin typeface="Cambria Math" panose="02040503050406030204" pitchFamily="18" charset="0"/>
                                </a:rPr>
                                <m:t>𝒙</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𝒚</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𝒛</m:t>
                              </m:r>
                            </m:e>
                          </m:d>
                          <m:r>
                            <a:rPr lang="en-US" altLang="zh-CN" sz="1800" b="1" i="1" smtClean="0">
                              <a:latin typeface="Cambria Math" panose="02040503050406030204" pitchFamily="18" charset="0"/>
                            </a:rPr>
                            <m:t>𝒅𝑺</m:t>
                          </m:r>
                        </m:e>
                      </m:nary>
                      <m:r>
                        <a:rPr lang="en-US" altLang="zh-CN" sz="1800" b="1" i="1" smtClean="0">
                          <a:latin typeface="Cambria Math" panose="02040503050406030204" pitchFamily="18" charset="0"/>
                        </a:rPr>
                        <m:t>=−</m:t>
                      </m:r>
                      <m:f>
                        <m:fPr>
                          <m:ctrlPr>
                            <a:rPr lang="en-US" altLang="zh-CN" sz="1800" b="1" i="1" smtClean="0">
                              <a:latin typeface="Cambria Math" panose="02040503050406030204" pitchFamily="18" charset="0"/>
                            </a:rPr>
                          </m:ctrlPr>
                        </m:fPr>
                        <m:num>
                          <m:r>
                            <a:rPr lang="en-US" altLang="zh-CN" sz="1800" b="1" i="1" smtClean="0">
                              <a:latin typeface="Cambria Math" panose="02040503050406030204" pitchFamily="18" charset="0"/>
                            </a:rPr>
                            <m:t>𝟒</m:t>
                          </m:r>
                        </m:num>
                        <m:den>
                          <m:rad>
                            <m:radPr>
                              <m:degHide m:val="on"/>
                              <m:ctrlPr>
                                <a:rPr lang="en-US" altLang="zh-CN" sz="1800" b="1" i="1" smtClean="0">
                                  <a:latin typeface="Cambria Math" panose="02040503050406030204" pitchFamily="18" charset="0"/>
                                </a:rPr>
                              </m:ctrlPr>
                            </m:radPr>
                            <m:deg/>
                            <m:e>
                              <m:r>
                                <a:rPr lang="en-US" altLang="zh-CN" sz="1800" b="1" i="1" smtClean="0">
                                  <a:latin typeface="Cambria Math" panose="02040503050406030204" pitchFamily="18" charset="0"/>
                                </a:rPr>
                                <m:t>𝟑</m:t>
                              </m:r>
                            </m:e>
                          </m:rad>
                        </m:den>
                      </m:f>
                      <m:r>
                        <a:rPr lang="en-US" altLang="zh-CN" sz="1800" b="1" i="1" smtClean="0">
                          <a:latin typeface="Cambria Math" panose="02040503050406030204" pitchFamily="18" charset="0"/>
                        </a:rPr>
                        <m:t>⋅</m:t>
                      </m:r>
                      <m:f>
                        <m:fPr>
                          <m:ctrlPr>
                            <a:rPr lang="en-US" altLang="zh-CN" sz="1800" b="1" i="1" smtClean="0">
                              <a:latin typeface="Cambria Math" panose="02040503050406030204" pitchFamily="18" charset="0"/>
                            </a:rPr>
                          </m:ctrlPr>
                        </m:fPr>
                        <m:num>
                          <m:r>
                            <a:rPr lang="en-US" altLang="zh-CN" sz="1800" b="1" i="1" smtClean="0">
                              <a:latin typeface="Cambria Math" panose="02040503050406030204" pitchFamily="18" charset="0"/>
                            </a:rPr>
                            <m:t>𝟑</m:t>
                          </m:r>
                          <m:r>
                            <a:rPr lang="en-US" altLang="zh-CN" sz="1800" b="1" i="1" smtClean="0">
                              <a:latin typeface="Cambria Math" panose="02040503050406030204" pitchFamily="18" charset="0"/>
                            </a:rPr>
                            <m:t>𝒂</m:t>
                          </m:r>
                        </m:num>
                        <m:den>
                          <m:r>
                            <a:rPr lang="en-US" altLang="zh-CN" sz="1800" b="1" i="1" smtClean="0">
                              <a:latin typeface="Cambria Math" panose="02040503050406030204" pitchFamily="18" charset="0"/>
                            </a:rPr>
                            <m:t>𝟐</m:t>
                          </m:r>
                        </m:den>
                      </m:f>
                      <m:nary>
                        <m:naryPr>
                          <m:chr m:val="∬"/>
                          <m:supHide m:val="on"/>
                          <m:ctrlPr>
                            <a:rPr lang="en-US" altLang="zh-CN" sz="1800" b="1" i="1" smtClean="0">
                              <a:latin typeface="Cambria Math" panose="02040503050406030204" pitchFamily="18" charset="0"/>
                            </a:rPr>
                          </m:ctrlPr>
                        </m:naryPr>
                        <m:sub>
                          <m:r>
                            <m:rPr>
                              <m:brk m:alnAt="23"/>
                            </m:rPr>
                            <a:rPr lang="en-US" altLang="zh-CN" sz="1800" b="1" i="1" smtClean="0">
                              <a:latin typeface="Cambria Math" panose="02040503050406030204" pitchFamily="18" charset="0"/>
                            </a:rPr>
                            <m:t>𝑺</m:t>
                          </m:r>
                        </m:sub>
                        <m:sup/>
                        <m:e>
                          <m:r>
                            <a:rPr lang="en-US" altLang="zh-CN" sz="1800" b="1" i="1" smtClean="0">
                              <a:latin typeface="Cambria Math" panose="02040503050406030204" pitchFamily="18" charset="0"/>
                            </a:rPr>
                            <m:t>𝒅𝑺</m:t>
                          </m:r>
                        </m:e>
                      </m:nary>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𝟐</m:t>
                      </m:r>
                      <m:rad>
                        <m:radPr>
                          <m:degHide m:val="on"/>
                          <m:ctrlPr>
                            <a:rPr lang="en-US" altLang="zh-CN" sz="1800" b="1" i="1" smtClean="0">
                              <a:latin typeface="Cambria Math" panose="02040503050406030204" pitchFamily="18" charset="0"/>
                            </a:rPr>
                          </m:ctrlPr>
                        </m:radPr>
                        <m:deg/>
                        <m:e>
                          <m:r>
                            <a:rPr lang="en-US" altLang="zh-CN" sz="1800" b="1" i="1" smtClean="0">
                              <a:latin typeface="Cambria Math" panose="02040503050406030204" pitchFamily="18" charset="0"/>
                            </a:rPr>
                            <m:t>𝟑</m:t>
                          </m:r>
                        </m:e>
                      </m:rad>
                      <m:r>
                        <a:rPr lang="en-US" altLang="zh-CN" sz="1800" b="1" i="1" smtClean="0">
                          <a:latin typeface="Cambria Math" panose="02040503050406030204" pitchFamily="18" charset="0"/>
                        </a:rPr>
                        <m:t>𝒂</m:t>
                      </m:r>
                      <m:r>
                        <a:rPr lang="en-US" altLang="zh-CN" sz="1800" b="1" i="1" smtClean="0">
                          <a:latin typeface="Cambria Math" panose="02040503050406030204" pitchFamily="18" charset="0"/>
                        </a:rPr>
                        <m:t>⋅</m:t>
                      </m:r>
                      <m:f>
                        <m:fPr>
                          <m:ctrlPr>
                            <a:rPr lang="en-US" altLang="zh-CN" sz="1800" b="1" i="1" smtClean="0">
                              <a:latin typeface="Cambria Math" panose="02040503050406030204" pitchFamily="18" charset="0"/>
                            </a:rPr>
                          </m:ctrlPr>
                        </m:fPr>
                        <m:num>
                          <m:r>
                            <a:rPr lang="en-US" altLang="zh-CN" sz="1800" b="1" i="1" smtClean="0">
                              <a:latin typeface="Cambria Math" panose="02040503050406030204" pitchFamily="18" charset="0"/>
                            </a:rPr>
                            <m:t>𝟑</m:t>
                          </m:r>
                          <m:rad>
                            <m:radPr>
                              <m:degHide m:val="on"/>
                              <m:ctrlPr>
                                <a:rPr lang="en-US" altLang="zh-CN" sz="1800" b="1" i="1" smtClean="0">
                                  <a:latin typeface="Cambria Math" panose="02040503050406030204" pitchFamily="18" charset="0"/>
                                </a:rPr>
                              </m:ctrlPr>
                            </m:radPr>
                            <m:deg/>
                            <m:e>
                              <m:r>
                                <a:rPr lang="en-US" altLang="zh-CN" sz="1800" b="1" i="1" smtClean="0">
                                  <a:latin typeface="Cambria Math" panose="02040503050406030204" pitchFamily="18" charset="0"/>
                                </a:rPr>
                                <m:t>𝟑</m:t>
                              </m:r>
                            </m:e>
                          </m:rad>
                        </m:num>
                        <m:den>
                          <m:r>
                            <a:rPr lang="en-US" altLang="zh-CN" sz="1800" b="1" i="1" smtClean="0">
                              <a:latin typeface="Cambria Math" panose="02040503050406030204" pitchFamily="18" charset="0"/>
                            </a:rPr>
                            <m:t>𝟒</m:t>
                          </m:r>
                        </m:den>
                      </m:f>
                      <m:sSup>
                        <m:sSupPr>
                          <m:ctrlPr>
                            <a:rPr lang="en-US" altLang="zh-CN" sz="1800" b="1" i="1" smtClean="0">
                              <a:latin typeface="Cambria Math" panose="02040503050406030204" pitchFamily="18" charset="0"/>
                            </a:rPr>
                          </m:ctrlPr>
                        </m:sSupPr>
                        <m:e>
                          <m:r>
                            <a:rPr lang="en-US" altLang="zh-CN" sz="1800" b="1" i="1" smtClean="0">
                              <a:latin typeface="Cambria Math" panose="02040503050406030204" pitchFamily="18" charset="0"/>
                            </a:rPr>
                            <m:t>𝒂</m:t>
                          </m:r>
                        </m:e>
                        <m:sup>
                          <m:r>
                            <a:rPr lang="en-US" altLang="zh-CN" sz="1800" b="1" i="1" smtClean="0">
                              <a:latin typeface="Cambria Math" panose="02040503050406030204" pitchFamily="18" charset="0"/>
                            </a:rPr>
                            <m:t>𝟐</m:t>
                          </m:r>
                        </m:sup>
                      </m:sSup>
                      <m:r>
                        <a:rPr lang="en-US" altLang="zh-CN" sz="1800" b="1" i="1" smtClean="0">
                          <a:latin typeface="Cambria Math" panose="02040503050406030204" pitchFamily="18" charset="0"/>
                        </a:rPr>
                        <m:t>=−</m:t>
                      </m:r>
                      <m:sSup>
                        <m:sSupPr>
                          <m:ctrlPr>
                            <a:rPr lang="en-US" altLang="zh-CN" sz="1800" b="1" i="1" smtClean="0">
                              <a:latin typeface="Cambria Math" panose="02040503050406030204" pitchFamily="18" charset="0"/>
                            </a:rPr>
                          </m:ctrlPr>
                        </m:sSupPr>
                        <m:e>
                          <m:f>
                            <m:fPr>
                              <m:ctrlPr>
                                <a:rPr lang="en-US" altLang="zh-CN" sz="1800" i="1" smtClean="0">
                                  <a:latin typeface="Cambria Math" panose="02040503050406030204" pitchFamily="18" charset="0"/>
                                </a:rPr>
                              </m:ctrlPr>
                            </m:fPr>
                            <m:num>
                              <m:r>
                                <a:rPr lang="en-US" altLang="zh-CN" sz="1800" b="1" i="1">
                                  <a:latin typeface="Cambria Math" panose="02040503050406030204" pitchFamily="18" charset="0"/>
                                </a:rPr>
                                <m:t>𝟗</m:t>
                              </m:r>
                            </m:num>
                            <m:den>
                              <m:r>
                                <a:rPr lang="en-US" altLang="zh-CN" sz="1800" b="1" i="1" smtClean="0">
                                  <a:latin typeface="Cambria Math" panose="02040503050406030204" pitchFamily="18" charset="0"/>
                                </a:rPr>
                                <m:t>𝟐</m:t>
                              </m:r>
                            </m:den>
                          </m:f>
                          <m:r>
                            <a:rPr lang="en-US" altLang="zh-CN" sz="1800" b="1" i="1" smtClean="0">
                              <a:latin typeface="Cambria Math" panose="02040503050406030204" pitchFamily="18" charset="0"/>
                            </a:rPr>
                            <m:t>𝒂</m:t>
                          </m:r>
                        </m:e>
                        <m:sup>
                          <m:r>
                            <a:rPr lang="en-US" altLang="zh-CN" sz="1800" b="1" i="1" smtClean="0">
                              <a:latin typeface="Cambria Math" panose="02040503050406030204" pitchFamily="18" charset="0"/>
                            </a:rPr>
                            <m:t>𝟑</m:t>
                          </m:r>
                        </m:sup>
                      </m:sSup>
                      <m:r>
                        <a:rPr lang="en-US" altLang="zh-CN" sz="1800" b="1" i="1" smtClean="0">
                          <a:latin typeface="Cambria Math" panose="02040503050406030204" pitchFamily="18" charset="0"/>
                        </a:rPr>
                        <m:t>.</m:t>
                      </m:r>
                    </m:oMath>
                  </m:oMathPara>
                </a14:m>
                <a:endParaRPr lang="zh-CN" altLang="en-US" sz="1800" dirty="0"/>
              </a:p>
            </p:txBody>
          </p:sp>
        </mc:Choice>
        <mc:Fallback xmlns="">
          <p:sp>
            <p:nvSpPr>
              <p:cNvPr id="9" name="文本框 8"/>
              <p:cNvSpPr txBox="1">
                <a:spLocks noRot="1" noChangeAspect="1" noMove="1" noResize="1" noEditPoints="1" noAdjustHandles="1" noChangeArrowheads="1" noChangeShapeType="1" noTextEdit="1"/>
              </p:cNvSpPr>
              <p:nvPr/>
            </p:nvSpPr>
            <p:spPr>
              <a:xfrm>
                <a:off x="251520" y="5445224"/>
                <a:ext cx="8136904" cy="738664"/>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827584" y="4149080"/>
                <a:ext cx="3744416" cy="690445"/>
              </a:xfrm>
              <a:prstGeom prst="rect">
                <a:avLst/>
              </a:prstGeom>
              <a:noFill/>
            </p:spPr>
            <p:txBody>
              <a:bodyPr wrap="square" rtlCol="0">
                <a:spAutoFit/>
              </a:bodyPr>
              <a:lstStyle/>
              <a:p>
                <a14:m>
                  <m:oMath xmlns:m="http://schemas.openxmlformats.org/officeDocument/2006/math">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𝟐</m:t>
                    </m:r>
                    <m:nary>
                      <m:naryPr>
                        <m:chr m:val="∬"/>
                        <m:supHide m:val="on"/>
                        <m:ctrlPr>
                          <a:rPr lang="en-US" altLang="zh-CN" sz="1800" b="1" i="1" smtClean="0">
                            <a:latin typeface="Cambria Math" panose="02040503050406030204" pitchFamily="18" charset="0"/>
                          </a:rPr>
                        </m:ctrlPr>
                      </m:naryPr>
                      <m:sub>
                        <m:r>
                          <m:rPr>
                            <m:brk m:alnAt="23"/>
                          </m:rPr>
                          <a:rPr lang="en-US" altLang="zh-CN" sz="1800" b="1" i="1" smtClean="0">
                            <a:latin typeface="Cambria Math" panose="02040503050406030204" pitchFamily="18" charset="0"/>
                          </a:rPr>
                          <m:t>𝑺</m:t>
                        </m:r>
                      </m:sub>
                      <m:sup/>
                      <m:e>
                        <m:d>
                          <m:dPr>
                            <m:ctrlPr>
                              <a:rPr lang="en-US" altLang="zh-CN" sz="1800" b="1" i="1" smtClean="0">
                                <a:latin typeface="Cambria Math" panose="02040503050406030204" pitchFamily="18" charset="0"/>
                              </a:rPr>
                            </m:ctrlPr>
                          </m:dPr>
                          <m:e>
                            <m:r>
                              <a:rPr lang="en-US" altLang="zh-CN" sz="1800" b="1" i="1" smtClean="0">
                                <a:latin typeface="Cambria Math" panose="02040503050406030204" pitchFamily="18" charset="0"/>
                              </a:rPr>
                              <m:t>𝒚</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𝒛</m:t>
                            </m:r>
                          </m:e>
                        </m:d>
                        <m:r>
                          <a:rPr lang="en-US" altLang="zh-CN" sz="1800" b="1" i="1" smtClean="0">
                            <a:latin typeface="Cambria Math" panose="02040503050406030204" pitchFamily="18" charset="0"/>
                          </a:rPr>
                          <m:t>𝒅𝒚𝒅𝒛</m:t>
                        </m:r>
                        <m:r>
                          <a:rPr lang="en-US" altLang="zh-CN" sz="1800" b="1" i="1" smtClean="0">
                            <a:latin typeface="Cambria Math" panose="02040503050406030204" pitchFamily="18" charset="0"/>
                          </a:rPr>
                          <m:t>+</m:t>
                        </m:r>
                        <m:d>
                          <m:dPr>
                            <m:ctrlPr>
                              <a:rPr lang="en-US" altLang="zh-CN" sz="1800" b="1" i="1" smtClean="0">
                                <a:latin typeface="Cambria Math" panose="02040503050406030204" pitchFamily="18" charset="0"/>
                              </a:rPr>
                            </m:ctrlPr>
                          </m:dPr>
                          <m:e>
                            <m:r>
                              <a:rPr lang="en-US" altLang="zh-CN" sz="1800" b="1" i="1" smtClean="0">
                                <a:latin typeface="Cambria Math" panose="02040503050406030204" pitchFamily="18" charset="0"/>
                              </a:rPr>
                              <m:t>𝒛</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𝒙</m:t>
                            </m:r>
                          </m:e>
                        </m:d>
                        <m:r>
                          <a:rPr lang="en-US" altLang="zh-CN" sz="1800" b="1" i="1" smtClean="0">
                            <a:latin typeface="Cambria Math" panose="02040503050406030204" pitchFamily="18" charset="0"/>
                          </a:rPr>
                          <m:t>𝒅𝒛𝒅𝒙</m:t>
                        </m:r>
                        <m:r>
                          <a:rPr lang="en-US" altLang="zh-CN" sz="1800" b="1" i="1" smtClean="0">
                            <a:latin typeface="Cambria Math" panose="02040503050406030204" pitchFamily="18" charset="0"/>
                          </a:rPr>
                          <m:t>+</m:t>
                        </m:r>
                        <m:d>
                          <m:dPr>
                            <m:ctrlPr>
                              <a:rPr lang="en-US" altLang="zh-CN" sz="1800" b="1" i="1" smtClean="0">
                                <a:latin typeface="Cambria Math" panose="02040503050406030204" pitchFamily="18" charset="0"/>
                              </a:rPr>
                            </m:ctrlPr>
                          </m:dPr>
                          <m:e>
                            <m:r>
                              <a:rPr lang="en-US" altLang="zh-CN" sz="1800" b="1" i="1" smtClean="0">
                                <a:latin typeface="Cambria Math" panose="02040503050406030204" pitchFamily="18" charset="0"/>
                              </a:rPr>
                              <m:t>𝒙</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𝒚</m:t>
                            </m:r>
                          </m:e>
                        </m:d>
                        <m:r>
                          <a:rPr lang="en-US" altLang="zh-CN" sz="1800" b="1" i="1" smtClean="0">
                            <a:latin typeface="Cambria Math" panose="02040503050406030204" pitchFamily="18" charset="0"/>
                          </a:rPr>
                          <m:t>𝒅𝒙𝒅𝒚</m:t>
                        </m:r>
                      </m:e>
                    </m:nary>
                  </m:oMath>
                </a14:m>
                <a:r>
                  <a:rPr lang="en-US" altLang="zh-CN" sz="1800" dirty="0" smtClean="0"/>
                  <a:t>.</a:t>
                </a:r>
                <a:endParaRPr lang="zh-CN" altLang="en-US" sz="18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827584" y="4149080"/>
                <a:ext cx="3744416" cy="690445"/>
              </a:xfrm>
              <a:prstGeom prst="rect">
                <a:avLst/>
              </a:prstGeom>
              <a:blipFill rotWithShape="0">
                <a:blip r:embed="rId9"/>
                <a:stretch>
                  <a:fillRect l="-5537" t="-79646" b="-1008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611560" y="4941168"/>
                <a:ext cx="3960440" cy="550985"/>
              </a:xfrm>
              <a:prstGeom prst="rect">
                <a:avLst/>
              </a:prstGeom>
              <a:noFill/>
            </p:spPr>
            <p:txBody>
              <a:bodyPr wrap="square" rtlCol="0">
                <a:spAutoFit/>
              </a:bodyPr>
              <a:lstStyle/>
              <a:p>
                <a:r>
                  <a:rPr lang="zh-CN" altLang="en-US" sz="2000" dirty="0" smtClean="0"/>
                  <a:t>而</a:t>
                </a:r>
                <a14:m>
                  <m:oMath xmlns:m="http://schemas.openxmlformats.org/officeDocument/2006/math">
                    <m:r>
                      <a:rPr lang="en-US" altLang="zh-CN" sz="2000" b="1" i="1" dirty="0" smtClean="0">
                        <a:latin typeface="Cambria Math" panose="02040503050406030204" pitchFamily="18" charset="0"/>
                      </a:rPr>
                      <m:t>𝑺</m:t>
                    </m:r>
                  </m:oMath>
                </a14:m>
                <a:r>
                  <a:rPr lang="zh-CN" altLang="en-US" sz="2000" dirty="0" smtClean="0"/>
                  <a:t>的方向余弦为</a:t>
                </a:r>
                <a14:m>
                  <m:oMath xmlns:m="http://schemas.openxmlformats.org/officeDocument/2006/math">
                    <m:f>
                      <m:fPr>
                        <m:ctrlPr>
                          <a:rPr lang="en-US" altLang="zh-CN" sz="2000" i="1" smtClean="0">
                            <a:latin typeface="Cambria Math" panose="02040503050406030204" pitchFamily="18" charset="0"/>
                          </a:rPr>
                        </m:ctrlPr>
                      </m:fPr>
                      <m:num>
                        <m:r>
                          <a:rPr lang="en-US" altLang="zh-CN" sz="2000" b="1" i="1" smtClean="0">
                            <a:latin typeface="Cambria Math" panose="02040503050406030204" pitchFamily="18" charset="0"/>
                          </a:rPr>
                          <m:t>𝟏</m:t>
                        </m:r>
                      </m:num>
                      <m:den>
                        <m:rad>
                          <m:radPr>
                            <m:degHide m:val="on"/>
                            <m:ctrlPr>
                              <a:rPr lang="en-US" altLang="zh-CN" sz="2000" i="1" smtClean="0">
                                <a:latin typeface="Cambria Math" panose="02040503050406030204" pitchFamily="18" charset="0"/>
                              </a:rPr>
                            </m:ctrlPr>
                          </m:radPr>
                          <m:deg/>
                          <m:e>
                            <m:r>
                              <a:rPr lang="en-US" altLang="zh-CN" sz="2000" b="1" i="1" smtClean="0">
                                <a:latin typeface="Cambria Math" panose="02040503050406030204" pitchFamily="18" charset="0"/>
                              </a:rPr>
                              <m:t>𝟑</m:t>
                            </m:r>
                          </m:e>
                        </m:rad>
                      </m:den>
                    </m:f>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smtClean="0">
                        <a:latin typeface="Cambria Math" panose="02040503050406030204" pitchFamily="18" charset="0"/>
                      </a:rPr>
                      <m:t>)</m:t>
                    </m:r>
                  </m:oMath>
                </a14:m>
                <a:r>
                  <a:rPr lang="en-US" altLang="zh-CN" sz="2000" dirty="0" smtClean="0"/>
                  <a:t>, </a:t>
                </a:r>
                <a:r>
                  <a:rPr lang="zh-CN" altLang="en-US" sz="2000" dirty="0" smtClean="0"/>
                  <a:t>故</a:t>
                </a:r>
                <a:endParaRPr lang="zh-CN" altLang="en-US" sz="20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611560" y="4941168"/>
                <a:ext cx="3960440" cy="550985"/>
              </a:xfrm>
              <a:prstGeom prst="rect">
                <a:avLst/>
              </a:prstGeom>
              <a:blipFill rotWithShape="0">
                <a:blip r:embed="rId10"/>
                <a:stretch>
                  <a:fillRect l="-1538" b="-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395536" y="2708920"/>
                <a:ext cx="4176464" cy="12716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𝑰</m:t>
                      </m:r>
                      <m:r>
                        <a:rPr lang="en-US" altLang="zh-CN" sz="1800" b="1" i="1" smtClean="0">
                          <a:latin typeface="Cambria Math" panose="02040503050406030204" pitchFamily="18" charset="0"/>
                        </a:rPr>
                        <m:t>=</m:t>
                      </m:r>
                      <m:nary>
                        <m:naryPr>
                          <m:chr m:val="∬"/>
                          <m:supHide m:val="on"/>
                          <m:ctrlPr>
                            <a:rPr lang="en-US" altLang="zh-CN" sz="1800" b="1" i="1" smtClean="0">
                              <a:latin typeface="Cambria Math" panose="02040503050406030204" pitchFamily="18" charset="0"/>
                            </a:rPr>
                          </m:ctrlPr>
                        </m:naryPr>
                        <m:sub>
                          <m:r>
                            <m:rPr>
                              <m:brk m:alnAt="23"/>
                            </m:rPr>
                            <a:rPr lang="en-US" altLang="zh-CN" sz="1800" b="1" i="1" smtClean="0">
                              <a:latin typeface="Cambria Math" panose="02040503050406030204" pitchFamily="18" charset="0"/>
                            </a:rPr>
                            <m:t>𝑺</m:t>
                          </m:r>
                        </m:sub>
                        <m:sup/>
                        <m:e>
                          <m:d>
                            <m:dPr>
                              <m:begChr m:val="|"/>
                              <m:endChr m:val="|"/>
                              <m:ctrlPr>
                                <a:rPr lang="en-US" altLang="zh-CN" sz="1800" b="1" i="1" smtClean="0">
                                  <a:latin typeface="Cambria Math" panose="02040503050406030204" pitchFamily="18" charset="0"/>
                                </a:rPr>
                              </m:ctrlPr>
                            </m:dPr>
                            <m:e>
                              <m:m>
                                <m:mPr>
                                  <m:mcs>
                                    <m:mc>
                                      <m:mcPr>
                                        <m:count m:val="3"/>
                                        <m:mcJc m:val="center"/>
                                      </m:mcPr>
                                    </m:mc>
                                  </m:mcs>
                                  <m:ctrlPr>
                                    <a:rPr lang="en-US" altLang="zh-CN" sz="1800" b="1" i="1" smtClean="0">
                                      <a:latin typeface="Cambria Math" panose="02040503050406030204" pitchFamily="18" charset="0"/>
                                    </a:rPr>
                                  </m:ctrlPr>
                                </m:mPr>
                                <m:mr>
                                  <m:e>
                                    <m:r>
                                      <m:rPr>
                                        <m:brk m:alnAt="7"/>
                                      </m:rPr>
                                      <a:rPr lang="en-US" altLang="zh-CN" sz="1800" b="1" i="1" smtClean="0">
                                        <a:latin typeface="Cambria Math" panose="02040503050406030204" pitchFamily="18" charset="0"/>
                                      </a:rPr>
                                      <m:t>𝒅</m:t>
                                    </m:r>
                                    <m:r>
                                      <a:rPr lang="en-US" altLang="zh-CN" sz="1800" b="1" i="1" smtClean="0">
                                        <a:latin typeface="Cambria Math" panose="02040503050406030204" pitchFamily="18" charset="0"/>
                                      </a:rPr>
                                      <m:t>𝒚𝒅𝒛</m:t>
                                    </m:r>
                                  </m:e>
                                  <m:e>
                                    <m:r>
                                      <a:rPr lang="en-US" altLang="zh-CN" sz="1800" b="1" i="1" smtClean="0">
                                        <a:latin typeface="Cambria Math" panose="02040503050406030204" pitchFamily="18" charset="0"/>
                                      </a:rPr>
                                      <m:t>𝒅𝒛𝒅𝒙</m:t>
                                    </m:r>
                                  </m:e>
                                  <m:e>
                                    <m:r>
                                      <a:rPr lang="en-US" altLang="zh-CN" sz="1800" b="1" i="1" smtClean="0">
                                        <a:latin typeface="Cambria Math" panose="02040503050406030204" pitchFamily="18" charset="0"/>
                                      </a:rPr>
                                      <m:t>𝒅𝒙𝒅𝒚</m:t>
                                    </m:r>
                                  </m:e>
                                </m:mr>
                                <m:mr>
                                  <m:e>
                                    <m:f>
                                      <m:fPr>
                                        <m:ctrlPr>
                                          <a:rPr lang="en-US" altLang="zh-CN" sz="1800" b="1" i="1" smtClean="0">
                                            <a:latin typeface="Cambria Math" panose="02040503050406030204" pitchFamily="18" charset="0"/>
                                          </a:rPr>
                                        </m:ctrlPr>
                                      </m:fPr>
                                      <m:num>
                                        <m:r>
                                          <a:rPr lang="zh-CN" altLang="en-US" sz="1800" b="1" i="1" smtClean="0">
                                            <a:latin typeface="Cambria Math" panose="02040503050406030204" pitchFamily="18" charset="0"/>
                                          </a:rPr>
                                          <m:t>𝝏</m:t>
                                        </m:r>
                                      </m:num>
                                      <m:den>
                                        <m:r>
                                          <a:rPr lang="zh-CN" altLang="en-US" sz="1800" b="1" i="1" smtClean="0">
                                            <a:latin typeface="Cambria Math" panose="02040503050406030204" pitchFamily="18" charset="0"/>
                                          </a:rPr>
                                          <m:t>𝝏</m:t>
                                        </m:r>
                                        <m:r>
                                          <a:rPr lang="en-US" altLang="zh-CN" sz="1800" b="1" i="1" smtClean="0">
                                            <a:latin typeface="Cambria Math" panose="02040503050406030204" pitchFamily="18" charset="0"/>
                                          </a:rPr>
                                          <m:t>𝒙</m:t>
                                        </m:r>
                                      </m:den>
                                    </m:f>
                                  </m:e>
                                  <m:e>
                                    <m:f>
                                      <m:fPr>
                                        <m:ctrlPr>
                                          <a:rPr lang="en-US" altLang="zh-CN" sz="1800" i="1">
                                            <a:latin typeface="Cambria Math" panose="02040503050406030204" pitchFamily="18" charset="0"/>
                                          </a:rPr>
                                        </m:ctrlPr>
                                      </m:fPr>
                                      <m:num>
                                        <m:r>
                                          <a:rPr lang="zh-CN" altLang="en-US" sz="1800" i="1">
                                            <a:latin typeface="Cambria Math" panose="02040503050406030204" pitchFamily="18" charset="0"/>
                                          </a:rPr>
                                          <m:t>𝝏</m:t>
                                        </m:r>
                                      </m:num>
                                      <m:den>
                                        <m:r>
                                          <a:rPr lang="zh-CN" altLang="en-US" sz="1800" i="1">
                                            <a:latin typeface="Cambria Math" panose="02040503050406030204" pitchFamily="18" charset="0"/>
                                          </a:rPr>
                                          <m:t>𝝏</m:t>
                                        </m:r>
                                        <m:r>
                                          <a:rPr lang="en-US" altLang="zh-CN" sz="1800" b="1" i="1" smtClean="0">
                                            <a:latin typeface="Cambria Math" panose="02040503050406030204" pitchFamily="18" charset="0"/>
                                          </a:rPr>
                                          <m:t>𝒚</m:t>
                                        </m:r>
                                      </m:den>
                                    </m:f>
                                  </m:e>
                                  <m:e>
                                    <m:f>
                                      <m:fPr>
                                        <m:ctrlPr>
                                          <a:rPr lang="en-US" altLang="zh-CN" sz="1800" i="1">
                                            <a:latin typeface="Cambria Math" panose="02040503050406030204" pitchFamily="18" charset="0"/>
                                          </a:rPr>
                                        </m:ctrlPr>
                                      </m:fPr>
                                      <m:num>
                                        <m:r>
                                          <a:rPr lang="zh-CN" altLang="en-US" sz="1800" i="1">
                                            <a:latin typeface="Cambria Math" panose="02040503050406030204" pitchFamily="18" charset="0"/>
                                          </a:rPr>
                                          <m:t>𝝏</m:t>
                                        </m:r>
                                      </m:num>
                                      <m:den>
                                        <m:r>
                                          <a:rPr lang="zh-CN" altLang="en-US" sz="1800" i="1">
                                            <a:latin typeface="Cambria Math" panose="02040503050406030204" pitchFamily="18" charset="0"/>
                                          </a:rPr>
                                          <m:t>𝝏</m:t>
                                        </m:r>
                                        <m:r>
                                          <a:rPr lang="en-US" altLang="zh-CN" sz="1800" b="1" i="1" smtClean="0">
                                            <a:latin typeface="Cambria Math" panose="02040503050406030204" pitchFamily="18" charset="0"/>
                                          </a:rPr>
                                          <m:t>𝒛</m:t>
                                        </m:r>
                                      </m:den>
                                    </m:f>
                                  </m:e>
                                </m:mr>
                                <m:mr>
                                  <m:e>
                                    <m:sSup>
                                      <m:sSupPr>
                                        <m:ctrlPr>
                                          <a:rPr lang="en-US" altLang="zh-CN" sz="1800" b="1" i="1" smtClean="0">
                                            <a:latin typeface="Cambria Math" panose="02040503050406030204" pitchFamily="18" charset="0"/>
                                          </a:rPr>
                                        </m:ctrlPr>
                                      </m:sSupPr>
                                      <m:e>
                                        <m:r>
                                          <a:rPr lang="en-US" altLang="zh-CN" sz="1800" b="1" i="1" smtClean="0">
                                            <a:latin typeface="Cambria Math" panose="02040503050406030204" pitchFamily="18" charset="0"/>
                                          </a:rPr>
                                          <m:t>𝒚</m:t>
                                        </m:r>
                                      </m:e>
                                      <m:sup>
                                        <m:r>
                                          <a:rPr lang="en-US" altLang="zh-CN" sz="1800" b="1" i="1" smtClean="0">
                                            <a:latin typeface="Cambria Math" panose="02040503050406030204" pitchFamily="18" charset="0"/>
                                          </a:rPr>
                                          <m:t>𝟐</m:t>
                                        </m:r>
                                      </m:sup>
                                    </m:sSup>
                                    <m:r>
                                      <a:rPr lang="en-US" altLang="zh-CN" sz="1800" b="1" i="1" smtClean="0">
                                        <a:latin typeface="Cambria Math" panose="02040503050406030204" pitchFamily="18" charset="0"/>
                                      </a:rPr>
                                      <m:t>−</m:t>
                                    </m:r>
                                    <m:sSup>
                                      <m:sSupPr>
                                        <m:ctrlPr>
                                          <a:rPr lang="en-US" altLang="zh-CN" sz="1800" b="1" i="1" smtClean="0">
                                            <a:latin typeface="Cambria Math" panose="02040503050406030204" pitchFamily="18" charset="0"/>
                                          </a:rPr>
                                        </m:ctrlPr>
                                      </m:sSupPr>
                                      <m:e>
                                        <m:r>
                                          <a:rPr lang="en-US" altLang="zh-CN" sz="1800" b="1" i="1" smtClean="0">
                                            <a:latin typeface="Cambria Math" panose="02040503050406030204" pitchFamily="18" charset="0"/>
                                          </a:rPr>
                                          <m:t>𝒛</m:t>
                                        </m:r>
                                      </m:e>
                                      <m:sup>
                                        <m:r>
                                          <a:rPr lang="en-US" altLang="zh-CN" sz="1800" b="1" i="1" smtClean="0">
                                            <a:latin typeface="Cambria Math" panose="02040503050406030204" pitchFamily="18" charset="0"/>
                                          </a:rPr>
                                          <m:t>𝟐</m:t>
                                        </m:r>
                                      </m:sup>
                                    </m:sSup>
                                  </m:e>
                                  <m:e>
                                    <m:sSup>
                                      <m:sSupPr>
                                        <m:ctrlPr>
                                          <a:rPr lang="en-US" altLang="zh-CN" sz="1800" b="1" i="1" smtClean="0">
                                            <a:latin typeface="Cambria Math" panose="02040503050406030204" pitchFamily="18" charset="0"/>
                                          </a:rPr>
                                        </m:ctrlPr>
                                      </m:sSupPr>
                                      <m:e>
                                        <m:r>
                                          <a:rPr lang="en-US" altLang="zh-CN" sz="1800" b="1" i="1" smtClean="0">
                                            <a:latin typeface="Cambria Math" panose="02040503050406030204" pitchFamily="18" charset="0"/>
                                          </a:rPr>
                                          <m:t>𝒛</m:t>
                                        </m:r>
                                      </m:e>
                                      <m:sup>
                                        <m:r>
                                          <a:rPr lang="en-US" altLang="zh-CN" sz="1800" b="1" i="1" smtClean="0">
                                            <a:latin typeface="Cambria Math" panose="02040503050406030204" pitchFamily="18" charset="0"/>
                                          </a:rPr>
                                          <m:t>𝟐</m:t>
                                        </m:r>
                                      </m:sup>
                                    </m:sSup>
                                    <m:r>
                                      <a:rPr lang="en-US" altLang="zh-CN" sz="1800" b="1" i="1" smtClean="0">
                                        <a:latin typeface="Cambria Math" panose="02040503050406030204" pitchFamily="18" charset="0"/>
                                      </a:rPr>
                                      <m:t>−</m:t>
                                    </m:r>
                                    <m:sSup>
                                      <m:sSupPr>
                                        <m:ctrlPr>
                                          <a:rPr lang="en-US" altLang="zh-CN" sz="1800" b="1" i="1" smtClean="0">
                                            <a:latin typeface="Cambria Math" panose="02040503050406030204" pitchFamily="18" charset="0"/>
                                          </a:rPr>
                                        </m:ctrlPr>
                                      </m:sSupPr>
                                      <m:e>
                                        <m:r>
                                          <a:rPr lang="en-US" altLang="zh-CN" sz="1800" b="1" i="1" smtClean="0">
                                            <a:latin typeface="Cambria Math" panose="02040503050406030204" pitchFamily="18" charset="0"/>
                                          </a:rPr>
                                          <m:t>𝒙</m:t>
                                        </m:r>
                                      </m:e>
                                      <m:sup>
                                        <m:r>
                                          <a:rPr lang="en-US" altLang="zh-CN" sz="1800" b="1" i="1" smtClean="0">
                                            <a:latin typeface="Cambria Math" panose="02040503050406030204" pitchFamily="18" charset="0"/>
                                          </a:rPr>
                                          <m:t>𝟐</m:t>
                                        </m:r>
                                      </m:sup>
                                    </m:sSup>
                                  </m:e>
                                  <m:e>
                                    <m:sSup>
                                      <m:sSupPr>
                                        <m:ctrlPr>
                                          <a:rPr lang="en-US" altLang="zh-CN" sz="1800" b="1" i="1" smtClean="0">
                                            <a:latin typeface="Cambria Math" panose="02040503050406030204" pitchFamily="18" charset="0"/>
                                          </a:rPr>
                                        </m:ctrlPr>
                                      </m:sSupPr>
                                      <m:e>
                                        <m:r>
                                          <a:rPr lang="en-US" altLang="zh-CN" sz="1800" b="1" i="1" smtClean="0">
                                            <a:latin typeface="Cambria Math" panose="02040503050406030204" pitchFamily="18" charset="0"/>
                                          </a:rPr>
                                          <m:t>𝒙</m:t>
                                        </m:r>
                                      </m:e>
                                      <m:sup>
                                        <m:r>
                                          <a:rPr lang="en-US" altLang="zh-CN" sz="1800" b="1" i="1" smtClean="0">
                                            <a:latin typeface="Cambria Math" panose="02040503050406030204" pitchFamily="18" charset="0"/>
                                          </a:rPr>
                                          <m:t>𝟐</m:t>
                                        </m:r>
                                      </m:sup>
                                    </m:sSup>
                                    <m:r>
                                      <a:rPr lang="en-US" altLang="zh-CN" sz="1800" b="1" i="1" smtClean="0">
                                        <a:latin typeface="Cambria Math" panose="02040503050406030204" pitchFamily="18" charset="0"/>
                                      </a:rPr>
                                      <m:t>−</m:t>
                                    </m:r>
                                    <m:sSup>
                                      <m:sSupPr>
                                        <m:ctrlPr>
                                          <a:rPr lang="en-US" altLang="zh-CN" sz="1800" b="1" i="1" smtClean="0">
                                            <a:latin typeface="Cambria Math" panose="02040503050406030204" pitchFamily="18" charset="0"/>
                                          </a:rPr>
                                        </m:ctrlPr>
                                      </m:sSupPr>
                                      <m:e>
                                        <m:r>
                                          <a:rPr lang="en-US" altLang="zh-CN" sz="1800" b="1" i="1" smtClean="0">
                                            <a:latin typeface="Cambria Math" panose="02040503050406030204" pitchFamily="18" charset="0"/>
                                          </a:rPr>
                                          <m:t>𝒚</m:t>
                                        </m:r>
                                      </m:e>
                                      <m:sup>
                                        <m:r>
                                          <a:rPr lang="en-US" altLang="zh-CN" sz="1800" b="1" i="1" smtClean="0">
                                            <a:latin typeface="Cambria Math" panose="02040503050406030204" pitchFamily="18" charset="0"/>
                                          </a:rPr>
                                          <m:t>𝟐</m:t>
                                        </m:r>
                                      </m:sup>
                                    </m:sSup>
                                  </m:e>
                                </m:mr>
                              </m:m>
                            </m:e>
                          </m:d>
                        </m:e>
                      </m:nary>
                    </m:oMath>
                  </m:oMathPara>
                </a14:m>
                <a:endParaRPr lang="zh-CN" altLang="en-US" sz="18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395536" y="2708920"/>
                <a:ext cx="4176464" cy="1271695"/>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539552" y="6237312"/>
                <a:ext cx="7488832" cy="487121"/>
              </a:xfrm>
              <a:prstGeom prst="rect">
                <a:avLst/>
              </a:prstGeom>
              <a:noFill/>
            </p:spPr>
            <p:txBody>
              <a:bodyPr wrap="square" rtlCol="0">
                <a:spAutoFit/>
              </a:bodyPr>
              <a:lstStyle/>
              <a:p>
                <a:r>
                  <a:rPr lang="zh-CN" altLang="en-US" sz="1600" dirty="0" smtClean="0">
                    <a:solidFill>
                      <a:srgbClr val="0000FF"/>
                    </a:solidFill>
                  </a:rPr>
                  <a:t>正六面形</a:t>
                </a:r>
                <a:r>
                  <a:rPr lang="en-US" altLang="zh-CN" sz="1600" dirty="0" smtClean="0">
                    <a:solidFill>
                      <a:srgbClr val="0000FF"/>
                    </a:solidFill>
                  </a:rPr>
                  <a:t>S</a:t>
                </a:r>
                <a:r>
                  <a:rPr lang="zh-CN" altLang="en-US" sz="1600" dirty="0" smtClean="0">
                    <a:solidFill>
                      <a:srgbClr val="0000FF"/>
                    </a:solidFill>
                  </a:rPr>
                  <a:t>的面积为</a:t>
                </a:r>
                <a14:m>
                  <m:oMath xmlns:m="http://schemas.openxmlformats.org/officeDocument/2006/math">
                    <m:f>
                      <m:fPr>
                        <m:ctrlPr>
                          <a:rPr lang="en-US" altLang="zh-CN" sz="1600" b="1" i="1" smtClean="0">
                            <a:solidFill>
                              <a:srgbClr val="0000FF"/>
                            </a:solidFill>
                            <a:latin typeface="Cambria Math" panose="02040503050406030204" pitchFamily="18" charset="0"/>
                          </a:rPr>
                        </m:ctrlPr>
                      </m:fPr>
                      <m:num>
                        <m:r>
                          <a:rPr lang="en-US" altLang="zh-CN" sz="1600" b="1" i="1" smtClean="0">
                            <a:solidFill>
                              <a:srgbClr val="0000FF"/>
                            </a:solidFill>
                            <a:latin typeface="Cambria Math" panose="02040503050406030204" pitchFamily="18" charset="0"/>
                          </a:rPr>
                          <m:t>𝟑</m:t>
                        </m:r>
                        <m:rad>
                          <m:radPr>
                            <m:degHide m:val="on"/>
                            <m:ctrlPr>
                              <a:rPr lang="en-US" altLang="zh-CN" sz="1600" b="1" i="1" smtClean="0">
                                <a:solidFill>
                                  <a:srgbClr val="0000FF"/>
                                </a:solidFill>
                                <a:latin typeface="Cambria Math" panose="02040503050406030204" pitchFamily="18" charset="0"/>
                              </a:rPr>
                            </m:ctrlPr>
                          </m:radPr>
                          <m:deg/>
                          <m:e>
                            <m:r>
                              <a:rPr lang="en-US" altLang="zh-CN" sz="1600" b="1" i="1" smtClean="0">
                                <a:solidFill>
                                  <a:srgbClr val="0000FF"/>
                                </a:solidFill>
                                <a:latin typeface="Cambria Math" panose="02040503050406030204" pitchFamily="18" charset="0"/>
                              </a:rPr>
                              <m:t>𝟑</m:t>
                            </m:r>
                          </m:e>
                        </m:rad>
                      </m:num>
                      <m:den>
                        <m:r>
                          <a:rPr lang="en-US" altLang="zh-CN" sz="1600" b="1" i="1" smtClean="0">
                            <a:solidFill>
                              <a:srgbClr val="0000FF"/>
                            </a:solidFill>
                            <a:latin typeface="Cambria Math" panose="02040503050406030204" pitchFamily="18" charset="0"/>
                          </a:rPr>
                          <m:t>𝟒</m:t>
                        </m:r>
                      </m:den>
                    </m:f>
                    <m:sSup>
                      <m:sSupPr>
                        <m:ctrlPr>
                          <a:rPr lang="en-US" altLang="zh-CN" sz="1600" b="1" i="1" smtClean="0">
                            <a:solidFill>
                              <a:srgbClr val="0000FF"/>
                            </a:solidFill>
                            <a:latin typeface="Cambria Math" panose="02040503050406030204" pitchFamily="18" charset="0"/>
                          </a:rPr>
                        </m:ctrlPr>
                      </m:sSupPr>
                      <m:e>
                        <m:r>
                          <a:rPr lang="en-US" altLang="zh-CN" sz="1600" b="1" i="1" smtClean="0">
                            <a:solidFill>
                              <a:srgbClr val="0000FF"/>
                            </a:solidFill>
                            <a:latin typeface="Cambria Math" panose="02040503050406030204" pitchFamily="18" charset="0"/>
                          </a:rPr>
                          <m:t>𝒂</m:t>
                        </m:r>
                      </m:e>
                      <m:sup>
                        <m:r>
                          <a:rPr lang="en-US" altLang="zh-CN" sz="1600" b="1" i="1" smtClean="0">
                            <a:solidFill>
                              <a:srgbClr val="0000FF"/>
                            </a:solidFill>
                            <a:latin typeface="Cambria Math" panose="02040503050406030204" pitchFamily="18" charset="0"/>
                          </a:rPr>
                          <m:t>𝟐</m:t>
                        </m:r>
                      </m:sup>
                    </m:sSup>
                    <m:r>
                      <a:rPr lang="zh-CN" altLang="en-US" sz="1600" i="1">
                        <a:solidFill>
                          <a:srgbClr val="0000FF"/>
                        </a:solidFill>
                        <a:latin typeface="Cambria Math" panose="02040503050406030204" pitchFamily="18" charset="0"/>
                      </a:rPr>
                      <m:t>，</m:t>
                    </m:r>
                  </m:oMath>
                </a14:m>
                <a:r>
                  <a:rPr lang="zh-CN" altLang="en-US" sz="1600" dirty="0" smtClean="0">
                    <a:solidFill>
                      <a:srgbClr val="0000FF"/>
                    </a:solidFill>
                  </a:rPr>
                  <a:t>其投影为正方形切去两三角形</a:t>
                </a:r>
                <a:r>
                  <a:rPr lang="en-US" altLang="zh-CN" sz="1600" dirty="0" smtClean="0">
                    <a:solidFill>
                      <a:srgbClr val="0000FF"/>
                    </a:solidFill>
                  </a:rPr>
                  <a:t>,</a:t>
                </a:r>
                <a:r>
                  <a:rPr lang="zh-CN" altLang="en-US" sz="1600" dirty="0" smtClean="0">
                    <a:solidFill>
                      <a:srgbClr val="0000FF"/>
                    </a:solidFill>
                  </a:rPr>
                  <a:t>而不是正六面形</a:t>
                </a:r>
                <a:r>
                  <a:rPr lang="en-US" altLang="zh-CN" sz="1600" dirty="0" smtClean="0">
                    <a:solidFill>
                      <a:srgbClr val="0000FF"/>
                    </a:solidFill>
                  </a:rPr>
                  <a:t>.</a:t>
                </a:r>
                <a:endParaRPr lang="zh-CN" altLang="en-US" sz="1600" dirty="0">
                  <a:solidFill>
                    <a:srgbClr val="0000FF"/>
                  </a:solidFill>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539552" y="6237312"/>
                <a:ext cx="7488832" cy="487121"/>
              </a:xfrm>
              <a:prstGeom prst="rect">
                <a:avLst/>
              </a:prstGeom>
              <a:blipFill rotWithShape="0">
                <a:blip r:embed="rId12"/>
                <a:stretch>
                  <a:fillRect l="-489" b="-12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0337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2699792" y="404664"/>
            <a:ext cx="314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eaLnBrk="1" hangingPunct="1"/>
            <a:r>
              <a:rPr lang="zh-CN" altLang="en-US" sz="3600" b="0" dirty="0">
                <a:solidFill>
                  <a:srgbClr val="0000FF"/>
                </a:solidFill>
                <a:latin typeface="华文新魏" panose="02010800040101010101" pitchFamily="2" charset="-122"/>
                <a:ea typeface="华文新魏" panose="02010800040101010101" pitchFamily="2" charset="-122"/>
              </a:rPr>
              <a:t>一、高斯公式  </a:t>
            </a:r>
          </a:p>
        </p:txBody>
      </p:sp>
      <p:grpSp>
        <p:nvGrpSpPr>
          <p:cNvPr id="61456" name="Group 16"/>
          <p:cNvGrpSpPr>
            <a:grpSpLocks/>
          </p:cNvGrpSpPr>
          <p:nvPr/>
        </p:nvGrpSpPr>
        <p:grpSpPr bwMode="auto">
          <a:xfrm>
            <a:off x="539552" y="1052736"/>
            <a:ext cx="7886700" cy="565150"/>
            <a:chOff x="368" y="754"/>
            <a:chExt cx="4968" cy="356"/>
          </a:xfrm>
        </p:grpSpPr>
        <p:sp>
          <p:nvSpPr>
            <p:cNvPr id="5133" name="Rectangle 4"/>
            <p:cNvSpPr>
              <a:spLocks noChangeArrowheads="1"/>
            </p:cNvSpPr>
            <p:nvPr/>
          </p:nvSpPr>
          <p:spPr bwMode="auto">
            <a:xfrm>
              <a:off x="368" y="780"/>
              <a:ext cx="23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dirty="0">
                  <a:solidFill>
                    <a:srgbClr val="FF0000"/>
                  </a:solidFill>
                  <a:cs typeface="Times New Roman" panose="02020603050405020304" pitchFamily="18" charset="0"/>
                </a:rPr>
                <a:t>定理</a:t>
              </a:r>
              <a:r>
                <a:rPr lang="en-US" altLang="zh-CN" dirty="0" smtClean="0">
                  <a:solidFill>
                    <a:srgbClr val="FF0000"/>
                  </a:solidFill>
                  <a:latin typeface="Times New Roman" panose="02020603050405020304" pitchFamily="18" charset="0"/>
                  <a:cs typeface="Times New Roman" panose="02020603050405020304" pitchFamily="18" charset="0"/>
                </a:rPr>
                <a:t>22.5</a:t>
              </a:r>
              <a:r>
                <a:rPr lang="en-US" altLang="zh-CN" dirty="0" smtClean="0">
                  <a:solidFill>
                    <a:srgbClr val="FF0000"/>
                  </a:solidFill>
                  <a:cs typeface="Times New Roman" panose="02020603050405020304" pitchFamily="18" charset="0"/>
                </a:rPr>
                <a:t> </a:t>
              </a:r>
              <a:r>
                <a:rPr lang="zh-CN" altLang="en-US" dirty="0">
                  <a:cs typeface="Times New Roman" panose="02020603050405020304" pitchFamily="18" charset="0"/>
                </a:rPr>
                <a:t>设空间区域 </a:t>
              </a:r>
              <a:endParaRPr lang="zh-CN" altLang="en-US" sz="2400" b="0" dirty="0">
                <a:latin typeface="Times New Roman" panose="02020603050405020304" pitchFamily="18" charset="0"/>
              </a:endParaRPr>
            </a:p>
          </p:txBody>
        </p:sp>
        <p:graphicFrame>
          <p:nvGraphicFramePr>
            <p:cNvPr id="5134" name="Object 3"/>
            <p:cNvGraphicFramePr>
              <a:graphicFrameLocks noChangeAspect="1"/>
            </p:cNvGraphicFramePr>
            <p:nvPr/>
          </p:nvGraphicFramePr>
          <p:xfrm>
            <a:off x="2599" y="863"/>
            <a:ext cx="174" cy="192"/>
          </p:xfrm>
          <a:graphic>
            <a:graphicData uri="http://schemas.openxmlformats.org/presentationml/2006/ole">
              <mc:AlternateContent xmlns:mc="http://schemas.openxmlformats.org/markup-compatibility/2006">
                <mc:Choice xmlns:v="urn:schemas-microsoft-com:vml" Requires="v">
                  <p:oleObj spid="_x0000_s5608" name="Equation" r:id="rId3" imgW="279279" imgH="304668" progId="Equation.DSMT4">
                    <p:embed/>
                  </p:oleObj>
                </mc:Choice>
                <mc:Fallback>
                  <p:oleObj name="Equation" r:id="rId3" imgW="279279" imgH="304668" progId="Equation.DSMT4">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9" y="863"/>
                          <a:ext cx="174"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5" name="Rectangle 5"/>
            <p:cNvSpPr>
              <a:spLocks noChangeArrowheads="1"/>
            </p:cNvSpPr>
            <p:nvPr/>
          </p:nvSpPr>
          <p:spPr bwMode="auto">
            <a:xfrm>
              <a:off x="2727" y="754"/>
              <a:ext cx="26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dirty="0">
                  <a:cs typeface="Times New Roman" panose="02020603050405020304" pitchFamily="18" charset="0"/>
                </a:rPr>
                <a:t>由分片光滑的双侧封闭曲</a:t>
              </a:r>
              <a:r>
                <a:rPr lang="zh-CN" altLang="en-US" sz="900" dirty="0">
                  <a:latin typeface="华文新魏" panose="02010800040101010101" pitchFamily="2" charset="-122"/>
                  <a:ea typeface="华文新魏" panose="02010800040101010101" pitchFamily="2" charset="-122"/>
                </a:rPr>
                <a:t> </a:t>
              </a:r>
              <a:endParaRPr lang="zh-CN" altLang="en-US" sz="2400" b="0" dirty="0">
                <a:latin typeface="Times New Roman" panose="02020603050405020304" pitchFamily="18" charset="0"/>
              </a:endParaRPr>
            </a:p>
          </p:txBody>
        </p:sp>
      </p:grpSp>
      <p:grpSp>
        <p:nvGrpSpPr>
          <p:cNvPr id="61457" name="Group 17"/>
          <p:cNvGrpSpPr>
            <a:grpSpLocks/>
          </p:cNvGrpSpPr>
          <p:nvPr/>
        </p:nvGrpSpPr>
        <p:grpSpPr bwMode="auto">
          <a:xfrm>
            <a:off x="611560" y="1772816"/>
            <a:ext cx="8045450" cy="519112"/>
            <a:chOff x="376" y="1217"/>
            <a:chExt cx="5068" cy="327"/>
          </a:xfrm>
        </p:grpSpPr>
        <p:sp>
          <p:nvSpPr>
            <p:cNvPr id="5130" name="Rectangle 7"/>
            <p:cNvSpPr>
              <a:spLocks noChangeArrowheads="1"/>
            </p:cNvSpPr>
            <p:nvPr/>
          </p:nvSpPr>
          <p:spPr bwMode="auto">
            <a:xfrm>
              <a:off x="376" y="1217"/>
              <a:ext cx="29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dirty="0">
                  <a:cs typeface="Times New Roman" panose="02020603050405020304" pitchFamily="18" charset="0"/>
                </a:rPr>
                <a:t>面</a:t>
              </a: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S </a:t>
              </a:r>
              <a:r>
                <a:rPr lang="zh-CN" altLang="en-US" dirty="0">
                  <a:cs typeface="Times New Roman" panose="02020603050405020304" pitchFamily="18" charset="0"/>
                </a:rPr>
                <a:t>围成</a:t>
              </a:r>
              <a:r>
                <a:rPr lang="en-US" altLang="zh-CN" dirty="0">
                  <a:latin typeface="Times New Roman" panose="02020603050405020304" pitchFamily="18" charset="0"/>
                  <a:cs typeface="Times New Roman" panose="02020603050405020304" pitchFamily="18" charset="0"/>
                </a:rPr>
                <a:t>.  </a:t>
              </a:r>
              <a:r>
                <a:rPr lang="zh-CN" altLang="en-US" dirty="0">
                  <a:cs typeface="Times New Roman" panose="02020603050405020304" pitchFamily="18" charset="0"/>
                </a:rPr>
                <a:t>若函数</a:t>
              </a:r>
              <a:r>
                <a:rPr lang="zh-CN" altLang="en-US" sz="1000" dirty="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 </a:t>
              </a:r>
              <a:r>
                <a:rPr lang="en-US" altLang="zh-CN" sz="1000" dirty="0">
                  <a:latin typeface="Times New Roman" panose="02020603050405020304" pitchFamily="18" charset="0"/>
                  <a:cs typeface="Times New Roman" panose="02020603050405020304" pitchFamily="18" charset="0"/>
                </a:rPr>
                <a:t> </a:t>
              </a:r>
              <a:r>
                <a:rPr lang="zh-CN" altLang="en-US" dirty="0">
                  <a:cs typeface="Times New Roman" panose="02020603050405020304" pitchFamily="18" charset="0"/>
                </a:rPr>
                <a:t>在 </a:t>
              </a:r>
              <a:endParaRPr lang="zh-CN" altLang="en-US" sz="2400" b="0" dirty="0">
                <a:latin typeface="Times New Roman" panose="02020603050405020304" pitchFamily="18" charset="0"/>
              </a:endParaRPr>
            </a:p>
          </p:txBody>
        </p:sp>
        <p:graphicFrame>
          <p:nvGraphicFramePr>
            <p:cNvPr id="5131" name="Object 6"/>
            <p:cNvGraphicFramePr>
              <a:graphicFrameLocks noChangeAspect="1"/>
            </p:cNvGraphicFramePr>
            <p:nvPr/>
          </p:nvGraphicFramePr>
          <p:xfrm>
            <a:off x="3275" y="1308"/>
            <a:ext cx="174" cy="192"/>
          </p:xfrm>
          <a:graphic>
            <a:graphicData uri="http://schemas.openxmlformats.org/presentationml/2006/ole">
              <mc:AlternateContent xmlns:mc="http://schemas.openxmlformats.org/markup-compatibility/2006">
                <mc:Choice xmlns:v="urn:schemas-microsoft-com:vml" Requires="v">
                  <p:oleObj spid="_x0000_s5609" name="Equation" r:id="rId5" imgW="279279" imgH="304668" progId="Equation.DSMT4">
                    <p:embed/>
                  </p:oleObj>
                </mc:Choice>
                <mc:Fallback>
                  <p:oleObj name="Equation" r:id="rId5" imgW="279279" imgH="304668" progId="Equation.DSMT4">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 y="1308"/>
                          <a:ext cx="174"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2" name="Rectangle 8"/>
            <p:cNvSpPr>
              <a:spLocks noChangeArrowheads="1"/>
            </p:cNvSpPr>
            <p:nvPr/>
          </p:nvSpPr>
          <p:spPr bwMode="auto">
            <a:xfrm>
              <a:off x="3398" y="1217"/>
              <a:ext cx="20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cs typeface="Times New Roman" panose="02020603050405020304" pitchFamily="18" charset="0"/>
                </a:rPr>
                <a:t>上连续</a:t>
              </a:r>
              <a:r>
                <a:rPr lang="en-US" altLang="zh-CN">
                  <a:latin typeface="Times New Roman" panose="02020603050405020304" pitchFamily="18" charset="0"/>
                  <a:cs typeface="Times New Roman" panose="02020603050405020304" pitchFamily="18" charset="0"/>
                </a:rPr>
                <a:t>, </a:t>
              </a:r>
              <a:r>
                <a:rPr lang="zh-CN" altLang="en-US">
                  <a:cs typeface="Times New Roman" panose="02020603050405020304" pitchFamily="18" charset="0"/>
                </a:rPr>
                <a:t>且有一阶连</a:t>
              </a:r>
              <a:r>
                <a:rPr lang="zh-CN" altLang="en-US" sz="900">
                  <a:latin typeface="华文新魏" panose="02010800040101010101" pitchFamily="2" charset="-122"/>
                  <a:ea typeface="华文新魏" panose="02010800040101010101" pitchFamily="2" charset="-122"/>
                </a:rPr>
                <a:t> </a:t>
              </a:r>
              <a:endParaRPr lang="zh-CN" altLang="en-US" sz="2400" b="0">
                <a:latin typeface="Times New Roman" panose="02020603050405020304" pitchFamily="18" charset="0"/>
              </a:endParaRPr>
            </a:p>
          </p:txBody>
        </p:sp>
      </p:grpSp>
      <p:sp>
        <p:nvSpPr>
          <p:cNvPr id="61449" name="Rectangle 9"/>
          <p:cNvSpPr>
            <a:spLocks noChangeArrowheads="1"/>
          </p:cNvSpPr>
          <p:nvPr/>
        </p:nvSpPr>
        <p:spPr bwMode="auto">
          <a:xfrm>
            <a:off x="683568" y="2348880"/>
            <a:ext cx="2317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dirty="0"/>
              <a:t>续偏导数</a:t>
            </a:r>
            <a:r>
              <a:rPr lang="en-US" altLang="zh-CN" dirty="0"/>
              <a:t>, </a:t>
            </a:r>
            <a:r>
              <a:rPr lang="zh-CN" altLang="en-US" dirty="0"/>
              <a:t>则</a:t>
            </a:r>
          </a:p>
        </p:txBody>
      </p:sp>
      <p:grpSp>
        <p:nvGrpSpPr>
          <p:cNvPr id="61455" name="Group 15"/>
          <p:cNvGrpSpPr>
            <a:grpSpLocks/>
          </p:cNvGrpSpPr>
          <p:nvPr/>
        </p:nvGrpSpPr>
        <p:grpSpPr bwMode="auto">
          <a:xfrm>
            <a:off x="1691680" y="2924944"/>
            <a:ext cx="6132513" cy="1897063"/>
            <a:chOff x="1512" y="2059"/>
            <a:chExt cx="3863" cy="1195"/>
          </a:xfrm>
        </p:grpSpPr>
        <p:graphicFrame>
          <p:nvGraphicFramePr>
            <p:cNvPr id="5128" name="Object 10"/>
            <p:cNvGraphicFramePr>
              <a:graphicFrameLocks noChangeAspect="1"/>
            </p:cNvGraphicFramePr>
            <p:nvPr/>
          </p:nvGraphicFramePr>
          <p:xfrm>
            <a:off x="1512" y="2059"/>
            <a:ext cx="2570" cy="640"/>
          </p:xfrm>
          <a:graphic>
            <a:graphicData uri="http://schemas.openxmlformats.org/presentationml/2006/ole">
              <mc:AlternateContent xmlns:mc="http://schemas.openxmlformats.org/markup-compatibility/2006">
                <mc:Choice xmlns:v="urn:schemas-microsoft-com:vml" Requires="v">
                  <p:oleObj spid="_x0000_s5610" name="Equation" r:id="rId7" imgW="4076700" imgH="1016000" progId="Equation.DSMT4">
                    <p:embed/>
                  </p:oleObj>
                </mc:Choice>
                <mc:Fallback>
                  <p:oleObj name="Equation" r:id="rId7" imgW="4076700" imgH="1016000" progId="Equation.DSMT4">
                    <p:embed/>
                    <p:pic>
                      <p:nvPicPr>
                        <p:cNvPr id="0"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2" y="2059"/>
                          <a:ext cx="2570" cy="6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9" name="Object 12"/>
            <p:cNvGraphicFramePr>
              <a:graphicFrameLocks noChangeAspect="1"/>
            </p:cNvGraphicFramePr>
            <p:nvPr/>
          </p:nvGraphicFramePr>
          <p:xfrm>
            <a:off x="1889" y="2750"/>
            <a:ext cx="3486" cy="504"/>
          </p:xfrm>
          <a:graphic>
            <a:graphicData uri="http://schemas.openxmlformats.org/presentationml/2006/ole">
              <mc:AlternateContent xmlns:mc="http://schemas.openxmlformats.org/markup-compatibility/2006">
                <mc:Choice xmlns:v="urn:schemas-microsoft-com:vml" Requires="v">
                  <p:oleObj spid="_x0000_s5611" name="Equation" r:id="rId9" imgW="5537200" imgH="800100" progId="Equation.DSMT4">
                    <p:embed/>
                  </p:oleObj>
                </mc:Choice>
                <mc:Fallback>
                  <p:oleObj name="Equation" r:id="rId9" imgW="5537200" imgH="800100" progId="Equation.DSMT4">
                    <p:embed/>
                    <p:pic>
                      <p:nvPicPr>
                        <p:cNvPr id="0"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9" y="2750"/>
                          <a:ext cx="3486" cy="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1454" name="Rectangle 14"/>
          <p:cNvSpPr>
            <a:spLocks noChangeArrowheads="1"/>
          </p:cNvSpPr>
          <p:nvPr/>
        </p:nvSpPr>
        <p:spPr bwMode="auto">
          <a:xfrm>
            <a:off x="539552" y="4797152"/>
            <a:ext cx="7256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dirty="0"/>
              <a:t>其中</a:t>
            </a:r>
            <a:r>
              <a:rPr lang="zh-CN" altLang="en-US" sz="900" dirty="0"/>
              <a:t> </a:t>
            </a:r>
            <a:r>
              <a:rPr lang="en-US" altLang="zh-CN" i="1" dirty="0">
                <a:latin typeface="Times New Roman" panose="02020603050405020304" pitchFamily="18" charset="0"/>
              </a:rPr>
              <a:t>S </a:t>
            </a:r>
            <a:r>
              <a:rPr lang="zh-CN" altLang="en-US" dirty="0"/>
              <a:t>取外侧</a:t>
            </a:r>
            <a:r>
              <a:rPr lang="en-US" altLang="zh-CN" dirty="0"/>
              <a:t>.</a:t>
            </a:r>
            <a:r>
              <a:rPr lang="en-US" altLang="zh-CN" dirty="0">
                <a:latin typeface="Times New Roman" panose="02020603050405020304" pitchFamily="18" charset="0"/>
              </a:rPr>
              <a:t>(1) </a:t>
            </a:r>
            <a:r>
              <a:rPr lang="zh-CN" altLang="en-US" dirty="0"/>
              <a:t>式称为</a:t>
            </a:r>
            <a:r>
              <a:rPr lang="zh-CN" altLang="en-US" dirty="0">
                <a:solidFill>
                  <a:srgbClr val="0000FF"/>
                </a:solidFill>
              </a:rPr>
              <a:t>高斯公式</a:t>
            </a:r>
            <a:r>
              <a:rPr lang="en-US" altLang="zh-CN" dirty="0"/>
              <a:t>.         </a:t>
            </a:r>
          </a:p>
        </p:txBody>
      </p:sp>
      <mc:AlternateContent xmlns:mc="http://schemas.openxmlformats.org/markup-compatibility/2006">
        <mc:Choice xmlns:a14="http://schemas.microsoft.com/office/drawing/2010/main" Requires="a14">
          <p:sp>
            <p:nvSpPr>
              <p:cNvPr id="2" name="文本框 1"/>
              <p:cNvSpPr txBox="1"/>
              <p:nvPr/>
            </p:nvSpPr>
            <p:spPr>
              <a:xfrm>
                <a:off x="116742" y="5661248"/>
                <a:ext cx="8919754" cy="488211"/>
              </a:xfrm>
              <a:prstGeom prst="rect">
                <a:avLst/>
              </a:prstGeom>
              <a:noFill/>
            </p:spPr>
            <p:txBody>
              <a:bodyPr wrap="square" lIns="0" tIns="0" rIns="0" bIns="0" rtlCol="0">
                <a:spAutoFit/>
              </a:bodyPr>
              <a:lstStyle/>
              <a:p>
                <a:r>
                  <a:rPr lang="zh-CN" altLang="en-US" sz="2000" b="1" dirty="0" smtClean="0"/>
                  <a:t>记</a:t>
                </a:r>
                <a14:m>
                  <m:oMath xmlns:m="http://schemas.openxmlformats.org/officeDocument/2006/math">
                    <m:r>
                      <a:rPr lang="en-US" altLang="zh-CN" sz="2000" b="1" i="1" smtClean="0">
                        <a:latin typeface="Cambria Math" panose="02040503050406030204" pitchFamily="18" charset="0"/>
                      </a:rPr>
                      <m:t>𝑨</m:t>
                    </m:r>
                    <m:r>
                      <a:rPr lang="en-US" altLang="zh-CN" sz="2000" b="1" i="1" smtClean="0">
                        <a:latin typeface="Cambria Math" panose="02040503050406030204" pitchFamily="18" charset="0"/>
                      </a:rPr>
                      <m:t>=</m:t>
                    </m:r>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𝑷</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𝑸</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𝑹</m:t>
                        </m:r>
                      </m:e>
                    </m:d>
                    <m:r>
                      <a:rPr lang="en-US" altLang="zh-CN" sz="2000" b="1" i="1" smtClean="0">
                        <a:latin typeface="Cambria Math" panose="02040503050406030204" pitchFamily="18" charset="0"/>
                      </a:rPr>
                      <m:t>,</m:t>
                    </m:r>
                  </m:oMath>
                </a14:m>
                <a:r>
                  <a:rPr lang="zh-CN" altLang="en-US" sz="2000" i="0" dirty="0" smtClean="0">
                    <a:latin typeface="+mj-lt"/>
                  </a:rPr>
                  <a:t>称</a:t>
                </a:r>
                <a14:m>
                  <m:oMath xmlns:m="http://schemas.openxmlformats.org/officeDocument/2006/math">
                    <m:r>
                      <a:rPr lang="en-US" altLang="zh-CN" sz="2000" b="1" i="0" smtClean="0">
                        <a:latin typeface="Cambria Math" panose="02040503050406030204" pitchFamily="18" charset="0"/>
                      </a:rPr>
                      <m:t>𝐝𝐢𝐯</m:t>
                    </m:r>
                    <m:r>
                      <a:rPr lang="en-US" altLang="zh-CN" sz="2000" b="1" i="0" smtClean="0">
                        <a:latin typeface="Cambria Math" panose="02040503050406030204" pitchFamily="18" charset="0"/>
                      </a:rPr>
                      <m:t> </m:t>
                    </m:r>
                    <m:r>
                      <a:rPr lang="en-US" altLang="zh-CN" sz="2000" b="1" i="0" smtClean="0">
                        <a:latin typeface="Cambria Math" panose="02040503050406030204" pitchFamily="18" charset="0"/>
                      </a:rPr>
                      <m:t>𝐀</m:t>
                    </m:r>
                    <m:r>
                      <a:rPr lang="en-US" altLang="zh-CN" sz="2000" b="1" i="0" smtClean="0">
                        <a:latin typeface="Cambria Math" panose="02040503050406030204" pitchFamily="18" charset="0"/>
                      </a:rPr>
                      <m:t>=</m:t>
                    </m:r>
                    <m:f>
                      <m:fPr>
                        <m:ctrlPr>
                          <a:rPr lang="en-US" altLang="zh-CN" sz="2000" b="1" i="1" smtClean="0">
                            <a:latin typeface="Cambria Math" panose="02040503050406030204" pitchFamily="18" charset="0"/>
                          </a:rPr>
                        </m:ctrlPr>
                      </m:fPr>
                      <m:num>
                        <m:r>
                          <a:rPr lang="zh-CN" altLang="en-US" sz="2000" b="1" i="1" smtClean="0">
                            <a:latin typeface="Cambria Math" panose="02040503050406030204" pitchFamily="18" charset="0"/>
                          </a:rPr>
                          <m:t>𝝏</m:t>
                        </m:r>
                        <m:r>
                          <a:rPr lang="en-US" altLang="zh-CN" sz="2000" b="1" i="1" smtClean="0">
                            <a:latin typeface="Cambria Math" panose="02040503050406030204" pitchFamily="18" charset="0"/>
                          </a:rPr>
                          <m:t>𝑷</m:t>
                        </m:r>
                      </m:num>
                      <m:den>
                        <m:r>
                          <a:rPr lang="zh-CN" altLang="en-US" sz="2000" b="1" i="1" smtClean="0">
                            <a:latin typeface="Cambria Math" panose="02040503050406030204" pitchFamily="18" charset="0"/>
                          </a:rPr>
                          <m:t>𝝏</m:t>
                        </m:r>
                        <m:r>
                          <a:rPr lang="en-US" altLang="zh-CN" sz="2000" b="1" i="1" smtClean="0">
                            <a:latin typeface="Cambria Math" panose="02040503050406030204" pitchFamily="18" charset="0"/>
                          </a:rPr>
                          <m:t>𝒙</m:t>
                        </m:r>
                      </m:den>
                    </m:f>
                    <m:r>
                      <a:rPr lang="en-US" altLang="zh-CN" sz="2000" b="1" i="1" smtClean="0">
                        <a:latin typeface="Cambria Math" panose="02040503050406030204" pitchFamily="18" charset="0"/>
                      </a:rPr>
                      <m:t>+</m:t>
                    </m:r>
                    <m:f>
                      <m:fPr>
                        <m:ctrlPr>
                          <a:rPr lang="en-US" altLang="zh-CN" sz="2000" i="1">
                            <a:latin typeface="Cambria Math" panose="02040503050406030204" pitchFamily="18" charset="0"/>
                          </a:rPr>
                        </m:ctrlPr>
                      </m:fPr>
                      <m:num>
                        <m:r>
                          <a:rPr lang="zh-CN" altLang="en-US" sz="2000" i="1">
                            <a:latin typeface="Cambria Math" panose="02040503050406030204" pitchFamily="18" charset="0"/>
                          </a:rPr>
                          <m:t>𝝏</m:t>
                        </m:r>
                        <m:r>
                          <a:rPr lang="en-US" altLang="zh-CN" sz="2000" b="1" i="1" smtClean="0">
                            <a:latin typeface="Cambria Math" panose="02040503050406030204" pitchFamily="18" charset="0"/>
                          </a:rPr>
                          <m:t>𝑸</m:t>
                        </m:r>
                      </m:num>
                      <m:den>
                        <m:r>
                          <a:rPr lang="zh-CN" altLang="en-US" sz="2000" i="1">
                            <a:latin typeface="Cambria Math" panose="02040503050406030204" pitchFamily="18" charset="0"/>
                          </a:rPr>
                          <m:t>𝝏</m:t>
                        </m:r>
                        <m:r>
                          <a:rPr lang="en-US" altLang="zh-CN" sz="2000" b="1" i="1" smtClean="0">
                            <a:latin typeface="Cambria Math" panose="02040503050406030204" pitchFamily="18" charset="0"/>
                          </a:rPr>
                          <m:t>𝒚</m:t>
                        </m:r>
                      </m:den>
                    </m:f>
                    <m:r>
                      <a:rPr lang="en-US" altLang="zh-CN" sz="2000" b="1" i="1" smtClean="0">
                        <a:latin typeface="Cambria Math" panose="02040503050406030204" pitchFamily="18" charset="0"/>
                      </a:rPr>
                      <m:t>+</m:t>
                    </m:r>
                    <m:f>
                      <m:fPr>
                        <m:ctrlPr>
                          <a:rPr lang="en-US" altLang="zh-CN" sz="2000" i="1">
                            <a:latin typeface="Cambria Math" panose="02040503050406030204" pitchFamily="18" charset="0"/>
                          </a:rPr>
                        </m:ctrlPr>
                      </m:fPr>
                      <m:num>
                        <m:r>
                          <a:rPr lang="zh-CN" altLang="en-US" sz="2000" i="1">
                            <a:latin typeface="Cambria Math" panose="02040503050406030204" pitchFamily="18" charset="0"/>
                          </a:rPr>
                          <m:t>𝝏</m:t>
                        </m:r>
                        <m:r>
                          <a:rPr lang="en-US" altLang="zh-CN" sz="2000" b="1" i="1" smtClean="0">
                            <a:latin typeface="Cambria Math" panose="02040503050406030204" pitchFamily="18" charset="0"/>
                          </a:rPr>
                          <m:t>𝑹</m:t>
                        </m:r>
                      </m:num>
                      <m:den>
                        <m:r>
                          <a:rPr lang="zh-CN" altLang="en-US" sz="2000" i="1">
                            <a:latin typeface="Cambria Math" panose="02040503050406030204" pitchFamily="18" charset="0"/>
                          </a:rPr>
                          <m:t>𝝏</m:t>
                        </m:r>
                        <m:r>
                          <a:rPr lang="en-US" altLang="zh-CN" sz="2000" b="1" i="1" smtClean="0">
                            <a:latin typeface="Cambria Math" panose="02040503050406030204" pitchFamily="18" charset="0"/>
                          </a:rPr>
                          <m:t>𝒛</m:t>
                        </m:r>
                      </m:den>
                    </m:f>
                    <m:r>
                      <a:rPr lang="zh-CN" altLang="en-US" sz="2000" i="1" smtClean="0">
                        <a:latin typeface="Cambria Math" panose="02040503050406030204" pitchFamily="18" charset="0"/>
                      </a:rPr>
                      <m:t>为</m:t>
                    </m:r>
                    <m:r>
                      <a:rPr lang="en-US" altLang="zh-CN" sz="2000" b="1" i="1" dirty="0" smtClean="0">
                        <a:latin typeface="Cambria Math" panose="02040503050406030204" pitchFamily="18" charset="0"/>
                      </a:rPr>
                      <m:t>𝑨</m:t>
                    </m:r>
                  </m:oMath>
                </a14:m>
                <a:r>
                  <a:rPr lang="zh-CN" altLang="en-US" sz="2000" dirty="0" smtClean="0"/>
                  <a:t>的散度，高斯公式也成为散度定理</a:t>
                </a:r>
                <a:r>
                  <a:rPr lang="en-US" altLang="zh-CN" sz="2000" dirty="0" smtClean="0"/>
                  <a:t>.</a:t>
                </a:r>
                <a:endParaRPr lang="zh-CN" altLang="en-US" sz="2000" dirty="0"/>
              </a:p>
            </p:txBody>
          </p:sp>
        </mc:Choice>
        <mc:Fallback>
          <p:sp>
            <p:nvSpPr>
              <p:cNvPr id="2" name="文本框 1"/>
              <p:cNvSpPr txBox="1">
                <a:spLocks noRot="1" noChangeAspect="1" noMove="1" noResize="1" noEditPoints="1" noAdjustHandles="1" noChangeArrowheads="1" noChangeShapeType="1" noTextEdit="1"/>
              </p:cNvSpPr>
              <p:nvPr/>
            </p:nvSpPr>
            <p:spPr>
              <a:xfrm>
                <a:off x="116742" y="5661248"/>
                <a:ext cx="8919754" cy="488211"/>
              </a:xfrm>
              <a:prstGeom prst="rect">
                <a:avLst/>
              </a:prstGeom>
              <a:blipFill rotWithShape="0">
                <a:blip r:embed="rId11"/>
                <a:stretch>
                  <a:fillRect l="-1709" t="-5000" b="-5000"/>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539552" y="692696"/>
                <a:ext cx="8208912" cy="535468"/>
              </a:xfrm>
              <a:prstGeom prst="rect">
                <a:avLst/>
              </a:prstGeom>
              <a:noFill/>
            </p:spPr>
            <p:txBody>
              <a:bodyPr wrap="square" rtlCol="0">
                <a:spAutoFit/>
              </a:bodyPr>
              <a:lstStyle/>
              <a:p>
                <a:r>
                  <a:rPr lang="zh-CN" altLang="en-US" sz="2000" dirty="0" smtClean="0"/>
                  <a:t>其中</a:t>
                </a:r>
                <a14:m>
                  <m:oMath xmlns:m="http://schemas.openxmlformats.org/officeDocument/2006/math">
                    <m:r>
                      <a:rPr lang="en-US" altLang="zh-CN" sz="2000" b="1" i="1" smtClean="0">
                        <a:latin typeface="Cambria Math" panose="02040503050406030204" pitchFamily="18" charset="0"/>
                      </a:rPr>
                      <m:t>𝑳</m:t>
                    </m:r>
                  </m:oMath>
                </a14:m>
                <a:r>
                  <a:rPr lang="zh-CN" altLang="en-US" sz="2000" dirty="0" smtClean="0"/>
                  <a:t>为立方体</a:t>
                </a:r>
                <a14:m>
                  <m:oMath xmlns:m="http://schemas.openxmlformats.org/officeDocument/2006/math">
                    <m:d>
                      <m:dPr>
                        <m:begChr m:val="["/>
                        <m:endChr m:val="]"/>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𝟎</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𝒂</m:t>
                        </m:r>
                      </m:e>
                    </m:d>
                    <m:r>
                      <a:rPr lang="en-US" altLang="zh-CN" sz="2000" b="1" i="1" smtClean="0">
                        <a:latin typeface="Cambria Math" panose="02040503050406030204" pitchFamily="18" charset="0"/>
                      </a:rPr>
                      <m:t>×</m:t>
                    </m:r>
                    <m:d>
                      <m:dPr>
                        <m:begChr m:val="["/>
                        <m:endChr m:val="]"/>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𝟎</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𝒂</m:t>
                        </m:r>
                      </m:e>
                    </m:d>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𝟎</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𝒂</m:t>
                    </m:r>
                    <m:r>
                      <a:rPr lang="en-US" altLang="zh-CN" sz="2000" b="1" i="1" smtClean="0">
                        <a:latin typeface="Cambria Math" panose="02040503050406030204" pitchFamily="18" charset="0"/>
                      </a:rPr>
                      <m:t>]</m:t>
                    </m:r>
                  </m:oMath>
                </a14:m>
                <a:r>
                  <a:rPr lang="zh-CN" altLang="en-US" sz="2000" dirty="0" smtClean="0"/>
                  <a:t>的表面与平面</a:t>
                </a:r>
                <a14:m>
                  <m:oMath xmlns:m="http://schemas.openxmlformats.org/officeDocument/2006/math">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𝒚</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𝒛</m:t>
                    </m:r>
                    <m:r>
                      <a:rPr lang="en-US" altLang="zh-CN" sz="2000" b="1" i="1" smtClean="0">
                        <a:latin typeface="Cambria Math" panose="02040503050406030204" pitchFamily="18" charset="0"/>
                      </a:rPr>
                      <m:t>=</m:t>
                    </m:r>
                    <m:f>
                      <m:fPr>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𝟑</m:t>
                        </m:r>
                        <m:r>
                          <a:rPr lang="en-US" altLang="zh-CN" sz="2000" b="1" i="1" smtClean="0">
                            <a:latin typeface="Cambria Math" panose="02040503050406030204" pitchFamily="18" charset="0"/>
                          </a:rPr>
                          <m:t>𝒂</m:t>
                        </m:r>
                      </m:num>
                      <m:den>
                        <m:r>
                          <a:rPr lang="en-US" altLang="zh-CN" sz="2000" b="1" i="1" smtClean="0">
                            <a:latin typeface="Cambria Math" panose="02040503050406030204" pitchFamily="18" charset="0"/>
                          </a:rPr>
                          <m:t>𝟐</m:t>
                        </m:r>
                      </m:den>
                    </m:f>
                  </m:oMath>
                </a14:m>
                <a:endParaRPr lang="zh-CN" altLang="en-US" sz="2000" dirty="0"/>
              </a:p>
            </p:txBody>
          </p:sp>
        </mc:Choice>
        <mc:Fallback xmlns="">
          <p:sp>
            <p:nvSpPr>
              <p:cNvPr id="2" name="文本框 1"/>
              <p:cNvSpPr txBox="1">
                <a:spLocks noRot="1" noChangeAspect="1" noMove="1" noResize="1" noEditPoints="1" noAdjustHandles="1" noChangeArrowheads="1" noChangeShapeType="1" noTextEdit="1"/>
              </p:cNvSpPr>
              <p:nvPr/>
            </p:nvSpPr>
            <p:spPr>
              <a:xfrm>
                <a:off x="539552" y="692696"/>
                <a:ext cx="8208912" cy="535468"/>
              </a:xfrm>
              <a:prstGeom prst="rect">
                <a:avLst/>
              </a:prstGeom>
              <a:blipFill rotWithShape="0">
                <a:blip r:embed="rId2"/>
                <a:stretch>
                  <a:fillRect l="-817" b="-45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611560" y="1268760"/>
                <a:ext cx="8208912" cy="400110"/>
              </a:xfrm>
              <a:prstGeom prst="rect">
                <a:avLst/>
              </a:prstGeom>
              <a:noFill/>
            </p:spPr>
            <p:txBody>
              <a:bodyPr wrap="square" rtlCol="0">
                <a:spAutoFit/>
              </a:bodyPr>
              <a:lstStyle/>
              <a:p>
                <a:r>
                  <a:rPr lang="zh-CN" altLang="en-US" sz="2000" dirty="0" smtClean="0"/>
                  <a:t>的交线，从</a:t>
                </a:r>
                <a14:m>
                  <m:oMath xmlns:m="http://schemas.openxmlformats.org/officeDocument/2006/math">
                    <m:r>
                      <a:rPr lang="en-US" altLang="zh-CN" sz="2000" b="1" i="0" smtClean="0">
                        <a:latin typeface="Cambria Math" panose="02040503050406030204" pitchFamily="18" charset="0"/>
                      </a:rPr>
                      <m:t>𝐳</m:t>
                    </m:r>
                  </m:oMath>
                </a14:m>
                <a:r>
                  <a:rPr lang="zh-CN" altLang="en-US" sz="2000" dirty="0" smtClean="0"/>
                  <a:t>轴正向看取逆时针方向</a:t>
                </a:r>
                <a:r>
                  <a:rPr lang="en-US" altLang="zh-CN" sz="2000" dirty="0" smtClean="0"/>
                  <a:t>.</a:t>
                </a:r>
                <a:endParaRPr lang="zh-CN" altLang="en-US" sz="2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611560" y="1268760"/>
                <a:ext cx="8208912" cy="400110"/>
              </a:xfrm>
              <a:prstGeom prst="rect">
                <a:avLst/>
              </a:prstGeom>
              <a:blipFill rotWithShape="0">
                <a:blip r:embed="rId4"/>
                <a:stretch>
                  <a:fillRect l="-742" t="-10606" b="-22727"/>
                </a:stretch>
              </a:blipFill>
            </p:spPr>
            <p:txBody>
              <a:bodyPr/>
              <a:lstStyle/>
              <a:p>
                <a:r>
                  <a:rPr lang="zh-CN" altLang="en-US">
                    <a:noFill/>
                  </a:rPr>
                  <a:t> </a:t>
                </a:r>
              </a:p>
            </p:txBody>
          </p:sp>
        </mc:Fallback>
      </mc:AlternateContent>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6136" y="1628800"/>
            <a:ext cx="2952750" cy="2600325"/>
          </a:xfrm>
          <a:prstGeom prst="rect">
            <a:avLst/>
          </a:prstGeom>
        </p:spPr>
      </p:pic>
      <mc:AlternateContent xmlns:mc="http://schemas.openxmlformats.org/markup-compatibility/2006" xmlns:a14="http://schemas.microsoft.com/office/drawing/2010/main">
        <mc:Choice Requires="a14">
          <p:sp>
            <p:nvSpPr>
              <p:cNvPr id="11" name="文本框 10"/>
              <p:cNvSpPr txBox="1"/>
              <p:nvPr/>
            </p:nvSpPr>
            <p:spPr>
              <a:xfrm>
                <a:off x="611560" y="1916832"/>
                <a:ext cx="3960440" cy="550985"/>
              </a:xfrm>
              <a:prstGeom prst="rect">
                <a:avLst/>
              </a:prstGeom>
              <a:noFill/>
            </p:spPr>
            <p:txBody>
              <a:bodyPr wrap="square" rtlCol="0">
                <a:spAutoFit/>
              </a:bodyPr>
              <a:lstStyle/>
              <a:p>
                <a:r>
                  <a:rPr lang="zh-CN" altLang="en-US" sz="2000" dirty="0" smtClean="0"/>
                  <a:t>而</a:t>
                </a:r>
                <a14:m>
                  <m:oMath xmlns:m="http://schemas.openxmlformats.org/officeDocument/2006/math">
                    <m:r>
                      <a:rPr lang="en-US" altLang="zh-CN" sz="2000" b="1" i="1" dirty="0" smtClean="0">
                        <a:latin typeface="Cambria Math" panose="02040503050406030204" pitchFamily="18" charset="0"/>
                      </a:rPr>
                      <m:t>𝑺</m:t>
                    </m:r>
                  </m:oMath>
                </a14:m>
                <a:r>
                  <a:rPr lang="zh-CN" altLang="en-US" sz="2000" dirty="0" smtClean="0"/>
                  <a:t>的方向余弦为</a:t>
                </a:r>
                <a14:m>
                  <m:oMath xmlns:m="http://schemas.openxmlformats.org/officeDocument/2006/math">
                    <m:f>
                      <m:fPr>
                        <m:ctrlPr>
                          <a:rPr lang="en-US" altLang="zh-CN" sz="2000" i="1" smtClean="0">
                            <a:latin typeface="Cambria Math" panose="02040503050406030204" pitchFamily="18" charset="0"/>
                          </a:rPr>
                        </m:ctrlPr>
                      </m:fPr>
                      <m:num>
                        <m:r>
                          <a:rPr lang="en-US" altLang="zh-CN" sz="2000" b="1" i="1" smtClean="0">
                            <a:latin typeface="Cambria Math" panose="02040503050406030204" pitchFamily="18" charset="0"/>
                          </a:rPr>
                          <m:t>𝟏</m:t>
                        </m:r>
                      </m:num>
                      <m:den>
                        <m:rad>
                          <m:radPr>
                            <m:degHide m:val="on"/>
                            <m:ctrlPr>
                              <a:rPr lang="en-US" altLang="zh-CN" sz="2000" i="1" smtClean="0">
                                <a:latin typeface="Cambria Math" panose="02040503050406030204" pitchFamily="18" charset="0"/>
                              </a:rPr>
                            </m:ctrlPr>
                          </m:radPr>
                          <m:deg/>
                          <m:e>
                            <m:r>
                              <a:rPr lang="en-US" altLang="zh-CN" sz="2000" b="1" i="1" smtClean="0">
                                <a:latin typeface="Cambria Math" panose="02040503050406030204" pitchFamily="18" charset="0"/>
                              </a:rPr>
                              <m:t>𝟑</m:t>
                            </m:r>
                          </m:e>
                        </m:rad>
                      </m:den>
                    </m:f>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smtClean="0">
                        <a:latin typeface="Cambria Math" panose="02040503050406030204" pitchFamily="18" charset="0"/>
                      </a:rPr>
                      <m:t>)</m:t>
                    </m:r>
                  </m:oMath>
                </a14:m>
                <a:r>
                  <a:rPr lang="en-US" altLang="zh-CN" sz="2000" dirty="0" smtClean="0"/>
                  <a:t>, </a:t>
                </a:r>
                <a:r>
                  <a:rPr lang="zh-CN" altLang="en-US" sz="2000" dirty="0" smtClean="0"/>
                  <a:t>故</a:t>
                </a:r>
                <a:endParaRPr lang="zh-CN" altLang="en-US" sz="20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611560" y="1916832"/>
                <a:ext cx="3960440" cy="550985"/>
              </a:xfrm>
              <a:prstGeom prst="rect">
                <a:avLst/>
              </a:prstGeom>
              <a:blipFill rotWithShape="0">
                <a:blip r:embed="rId6"/>
                <a:stretch>
                  <a:fillRect l="-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611560" y="2564904"/>
                <a:ext cx="4752528" cy="428259"/>
              </a:xfrm>
              <a:prstGeom prst="rect">
                <a:avLst/>
              </a:prstGeom>
              <a:noFill/>
            </p:spPr>
            <p:txBody>
              <a:bodyPr wrap="square" rtlCol="0">
                <a:spAutoFit/>
              </a:bodyPr>
              <a:lstStyle/>
              <a:p>
                <a:r>
                  <a:rPr lang="zh-CN" altLang="en-US" sz="2000" dirty="0" smtClean="0"/>
                  <a:t>在</a:t>
                </a:r>
                <a14:m>
                  <m:oMath xmlns:m="http://schemas.openxmlformats.org/officeDocument/2006/math">
                    <m:r>
                      <a:rPr lang="en-US" altLang="zh-CN" sz="2000" b="1" i="1" dirty="0" smtClean="0">
                        <a:latin typeface="Cambria Math" panose="02040503050406030204" pitchFamily="18" charset="0"/>
                      </a:rPr>
                      <m:t>𝒙𝒚</m:t>
                    </m:r>
                  </m:oMath>
                </a14:m>
                <a:r>
                  <a:rPr lang="zh-CN" altLang="en-US" sz="2000" dirty="0" smtClean="0"/>
                  <a:t>面的投影</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𝑫</m:t>
                        </m:r>
                      </m:e>
                      <m:sub>
                        <m:r>
                          <a:rPr lang="en-US" altLang="zh-CN" sz="2000" b="1" i="1" smtClean="0">
                            <a:latin typeface="Cambria Math" panose="02040503050406030204" pitchFamily="18" charset="0"/>
                          </a:rPr>
                          <m:t>𝒙𝒚</m:t>
                        </m:r>
                      </m:sub>
                    </m:sSub>
                  </m:oMath>
                </a14:m>
                <a:r>
                  <a:rPr lang="zh-CN" altLang="en-US" sz="2000" dirty="0" smtClean="0"/>
                  <a:t>为正方形</a:t>
                </a:r>
                <a14:m>
                  <m:oMath xmlns:m="http://schemas.openxmlformats.org/officeDocument/2006/math">
                    <m:d>
                      <m:dPr>
                        <m:begChr m:val="["/>
                        <m:endChr m:val="]"/>
                        <m:ctrlPr>
                          <a:rPr lang="en-US" altLang="zh-CN" sz="2000" b="1" i="1" dirty="0" smtClean="0">
                            <a:latin typeface="Cambria Math" panose="02040503050406030204" pitchFamily="18" charset="0"/>
                          </a:rPr>
                        </m:ctrlPr>
                      </m:dPr>
                      <m:e>
                        <m:r>
                          <a:rPr lang="en-US" altLang="zh-CN" sz="2000" b="1" i="1" dirty="0" smtClean="0">
                            <a:latin typeface="Cambria Math" panose="02040503050406030204" pitchFamily="18" charset="0"/>
                          </a:rPr>
                          <m:t>𝟎</m:t>
                        </m:r>
                        <m:r>
                          <a:rPr lang="en-US" altLang="zh-CN" sz="2000" b="1" i="1" dirty="0" smtClean="0">
                            <a:latin typeface="Cambria Math" panose="02040503050406030204" pitchFamily="18" charset="0"/>
                          </a:rPr>
                          <m:t>,</m:t>
                        </m:r>
                        <m:r>
                          <a:rPr lang="en-US" altLang="zh-CN" sz="2000" b="1" i="1" dirty="0" smtClean="0">
                            <a:latin typeface="Cambria Math" panose="02040503050406030204" pitchFamily="18" charset="0"/>
                          </a:rPr>
                          <m:t>𝒂</m:t>
                        </m:r>
                      </m:e>
                    </m:d>
                    <m:r>
                      <a:rPr lang="en-US" altLang="zh-CN" sz="2000" b="1" i="1" dirty="0" smtClean="0">
                        <a:latin typeface="Cambria Math" panose="02040503050406030204" pitchFamily="18" charset="0"/>
                      </a:rPr>
                      <m:t>×[</m:t>
                    </m:r>
                    <m:r>
                      <a:rPr lang="en-US" altLang="zh-CN" sz="2000" b="1" i="1" dirty="0" smtClean="0">
                        <a:latin typeface="Cambria Math" panose="02040503050406030204" pitchFamily="18" charset="0"/>
                      </a:rPr>
                      <m:t>𝟎</m:t>
                    </m:r>
                    <m:r>
                      <a:rPr lang="en-US" altLang="zh-CN" sz="2000" b="1" i="1" dirty="0" smtClean="0">
                        <a:latin typeface="Cambria Math" panose="02040503050406030204" pitchFamily="18" charset="0"/>
                      </a:rPr>
                      <m:t>,</m:t>
                    </m:r>
                    <m:r>
                      <a:rPr lang="en-US" altLang="zh-CN" sz="2000" b="1" i="1" dirty="0" smtClean="0">
                        <a:latin typeface="Cambria Math" panose="02040503050406030204" pitchFamily="18" charset="0"/>
                      </a:rPr>
                      <m:t>𝒂</m:t>
                    </m:r>
                    <m:r>
                      <a:rPr lang="en-US" altLang="zh-CN" sz="2000" b="1" i="1" dirty="0" smtClean="0">
                        <a:latin typeface="Cambria Math" panose="02040503050406030204" pitchFamily="18" charset="0"/>
                      </a:rPr>
                      <m:t>]</m:t>
                    </m:r>
                  </m:oMath>
                </a14:m>
                <a:endParaRPr lang="zh-CN" altLang="en-US" sz="2000" dirty="0"/>
              </a:p>
            </p:txBody>
          </p:sp>
        </mc:Choice>
        <mc:Fallback xmlns="">
          <p:sp>
            <p:nvSpPr>
              <p:cNvPr id="6" name="文本框 5"/>
              <p:cNvSpPr txBox="1">
                <a:spLocks noRot="1" noChangeAspect="1" noMove="1" noResize="1" noEditPoints="1" noAdjustHandles="1" noChangeArrowheads="1" noChangeShapeType="1" noTextEdit="1"/>
              </p:cNvSpPr>
              <p:nvPr/>
            </p:nvSpPr>
            <p:spPr>
              <a:xfrm>
                <a:off x="611560" y="2564904"/>
                <a:ext cx="4752528" cy="428259"/>
              </a:xfrm>
              <a:prstGeom prst="rect">
                <a:avLst/>
              </a:prstGeom>
              <a:blipFill rotWithShape="0">
                <a:blip r:embed="rId7"/>
                <a:stretch>
                  <a:fillRect l="-1282" t="-12857" b="-14286"/>
                </a:stretch>
              </a:blipFill>
            </p:spPr>
            <p:txBody>
              <a:bodyPr/>
              <a:lstStyle/>
              <a:p>
                <a:r>
                  <a:rPr lang="zh-CN" altLang="en-US">
                    <a:noFill/>
                  </a:rPr>
                  <a:t> </a:t>
                </a:r>
              </a:p>
            </p:txBody>
          </p:sp>
        </mc:Fallback>
      </mc:AlternateContent>
      <p:sp>
        <p:nvSpPr>
          <p:cNvPr id="13" name="文本框 12"/>
          <p:cNvSpPr txBox="1"/>
          <p:nvPr/>
        </p:nvSpPr>
        <p:spPr>
          <a:xfrm>
            <a:off x="611560" y="3068960"/>
            <a:ext cx="4752528" cy="400110"/>
          </a:xfrm>
          <a:prstGeom prst="rect">
            <a:avLst/>
          </a:prstGeom>
          <a:noFill/>
        </p:spPr>
        <p:txBody>
          <a:bodyPr wrap="square" rtlCol="0">
            <a:spAutoFit/>
          </a:bodyPr>
          <a:lstStyle/>
          <a:p>
            <a:r>
              <a:rPr lang="zh-CN" altLang="en-US" sz="2000" dirty="0" smtClean="0"/>
              <a:t>截去两个等腰直角三角形，顶点分别在</a:t>
            </a:r>
            <a:endParaRPr lang="zh-CN" altLang="en-US" sz="2000" dirty="0"/>
          </a:p>
        </p:txBody>
      </p:sp>
      <mc:AlternateContent xmlns:mc="http://schemas.openxmlformats.org/markup-compatibility/2006" xmlns:a14="http://schemas.microsoft.com/office/drawing/2010/main">
        <mc:Choice Requires="a14">
          <p:sp>
            <p:nvSpPr>
              <p:cNvPr id="14" name="文本框 13"/>
              <p:cNvSpPr txBox="1"/>
              <p:nvPr/>
            </p:nvSpPr>
            <p:spPr>
              <a:xfrm>
                <a:off x="611560" y="3645024"/>
                <a:ext cx="4752528" cy="501356"/>
              </a:xfrm>
              <a:prstGeom prst="rect">
                <a:avLst/>
              </a:prstGeom>
              <a:noFill/>
            </p:spPr>
            <p:txBody>
              <a:bodyPr wrap="square" rtlCol="0">
                <a:spAutoFit/>
              </a:bodyPr>
              <a:lstStyle/>
              <a:p>
                <a:r>
                  <a:rPr lang="zh-CN" altLang="en-US" sz="2000" dirty="0" smtClean="0"/>
                  <a:t>原点和点</a:t>
                </a:r>
                <a14:m>
                  <m:oMath xmlns:m="http://schemas.openxmlformats.org/officeDocument/2006/math">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𝒂</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𝒂</m:t>
                    </m:r>
                    <m:r>
                      <a:rPr lang="en-US" altLang="zh-CN" sz="2000" b="1" i="1" smtClean="0">
                        <a:latin typeface="Cambria Math" panose="02040503050406030204" pitchFamily="18" charset="0"/>
                      </a:rPr>
                      <m:t>)</m:t>
                    </m:r>
                    <m:r>
                      <a:rPr lang="zh-CN" altLang="en-US" sz="2000" i="1">
                        <a:latin typeface="Cambria Math" panose="02040503050406030204" pitchFamily="18" charset="0"/>
                      </a:rPr>
                      <m:t>，</m:t>
                    </m:r>
                  </m:oMath>
                </a14:m>
                <a:r>
                  <a:rPr lang="zh-CN" altLang="en-US" sz="2000" dirty="0" smtClean="0"/>
                  <a:t>腰长为</a:t>
                </a:r>
                <a14:m>
                  <m:oMath xmlns:m="http://schemas.openxmlformats.org/officeDocument/2006/math">
                    <m:f>
                      <m:fPr>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𝒂</m:t>
                        </m:r>
                      </m:num>
                      <m:den>
                        <m:r>
                          <a:rPr lang="en-US" altLang="zh-CN" sz="2000" b="1" i="1" smtClean="0">
                            <a:latin typeface="Cambria Math" panose="02040503050406030204" pitchFamily="18" charset="0"/>
                          </a:rPr>
                          <m:t>𝟐</m:t>
                        </m:r>
                      </m:den>
                    </m:f>
                    <m:r>
                      <a:rPr lang="en-US" altLang="zh-CN" sz="2000" b="1" i="1" smtClean="0">
                        <a:latin typeface="Cambria Math" panose="02040503050406030204" pitchFamily="18" charset="0"/>
                      </a:rPr>
                      <m:t>.</m:t>
                    </m:r>
                  </m:oMath>
                </a14:m>
                <a:endParaRPr lang="zh-CN" altLang="en-US" sz="2000" dirty="0"/>
              </a:p>
            </p:txBody>
          </p:sp>
        </mc:Choice>
        <mc:Fallback xmlns="">
          <p:sp>
            <p:nvSpPr>
              <p:cNvPr id="14" name="文本框 13"/>
              <p:cNvSpPr txBox="1">
                <a:spLocks noRot="1" noChangeAspect="1" noMove="1" noResize="1" noEditPoints="1" noAdjustHandles="1" noChangeArrowheads="1" noChangeShapeType="1" noTextEdit="1"/>
              </p:cNvSpPr>
              <p:nvPr/>
            </p:nvSpPr>
            <p:spPr>
              <a:xfrm>
                <a:off x="611560" y="3645024"/>
                <a:ext cx="4752528" cy="501356"/>
              </a:xfrm>
              <a:prstGeom prst="rect">
                <a:avLst/>
              </a:prstGeom>
              <a:blipFill rotWithShape="0">
                <a:blip r:embed="rId8"/>
                <a:stretch>
                  <a:fillRect l="-1282" t="-4878" b="-36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611560" y="4221088"/>
                <a:ext cx="4752528" cy="621645"/>
              </a:xfrm>
              <a:prstGeom prst="rect">
                <a:avLst/>
              </a:prstGeom>
              <a:noFill/>
            </p:spPr>
            <p:txBody>
              <a:bodyPr wrap="square" rtlCol="0">
                <a:spAutoFit/>
              </a:bodyPr>
              <a:lstStyle/>
              <a:p>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𝑫</m:t>
                        </m:r>
                      </m:e>
                      <m:sub>
                        <m:r>
                          <a:rPr lang="en-US" altLang="zh-CN" sz="2000" b="1" i="1" smtClean="0">
                            <a:latin typeface="Cambria Math" panose="02040503050406030204" pitchFamily="18" charset="0"/>
                          </a:rPr>
                          <m:t>𝒙𝒚</m:t>
                        </m:r>
                      </m:sub>
                    </m:sSub>
                  </m:oMath>
                </a14:m>
                <a:r>
                  <a:rPr lang="zh-CN" altLang="en-US" sz="2000" dirty="0" smtClean="0"/>
                  <a:t>的面积为</a:t>
                </a:r>
                <a14:m>
                  <m:oMath xmlns:m="http://schemas.openxmlformats.org/officeDocument/2006/math">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𝒂</m:t>
                        </m:r>
                      </m:e>
                      <m:sup>
                        <m:r>
                          <a:rPr lang="en-US" altLang="zh-CN" sz="2000" b="1" i="1" smtClean="0">
                            <a:latin typeface="Cambria Math" panose="02040503050406030204" pitchFamily="18" charset="0"/>
                          </a:rPr>
                          <m:t>𝟐</m:t>
                        </m:r>
                      </m:sup>
                    </m:sSup>
                    <m:r>
                      <a:rPr lang="en-US" altLang="zh-CN" sz="2000" b="1" i="0" smtClean="0">
                        <a:latin typeface="Cambria Math" panose="02040503050406030204" pitchFamily="18" charset="0"/>
                      </a:rPr>
                      <m:t>−</m:t>
                    </m:r>
                    <m:r>
                      <a:rPr lang="en-US" altLang="zh-CN" sz="2000" b="1" i="0" smtClean="0">
                        <a:latin typeface="Cambria Math" panose="02040503050406030204" pitchFamily="18" charset="0"/>
                      </a:rPr>
                      <m:t>𝟐</m:t>
                    </m:r>
                    <m:r>
                      <a:rPr lang="en-US" altLang="zh-CN" sz="2000" b="1" i="1" smtClean="0">
                        <a:latin typeface="Cambria Math" panose="02040503050406030204" pitchFamily="18" charset="0"/>
                      </a:rPr>
                      <m:t>⋅</m:t>
                    </m:r>
                    <m:f>
                      <m:fPr>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𝟏</m:t>
                        </m:r>
                      </m:num>
                      <m:den>
                        <m:r>
                          <a:rPr lang="en-US" altLang="zh-CN" sz="2000" b="1" i="1" smtClean="0">
                            <a:latin typeface="Cambria Math" panose="02040503050406030204" pitchFamily="18" charset="0"/>
                          </a:rPr>
                          <m:t>𝟐</m:t>
                        </m:r>
                      </m:den>
                    </m:f>
                    <m:sSup>
                      <m:sSupPr>
                        <m:ctrlPr>
                          <a:rPr lang="en-US" altLang="zh-CN" sz="2000" b="1" i="1" smtClean="0">
                            <a:latin typeface="Cambria Math" panose="02040503050406030204" pitchFamily="18" charset="0"/>
                          </a:rPr>
                        </m:ctrlPr>
                      </m:sSupPr>
                      <m:e>
                        <m:d>
                          <m:dPr>
                            <m:ctrlPr>
                              <a:rPr lang="en-US" altLang="zh-CN" sz="2000" b="1" i="1" smtClean="0">
                                <a:latin typeface="Cambria Math" panose="02040503050406030204" pitchFamily="18" charset="0"/>
                              </a:rPr>
                            </m:ctrlPr>
                          </m:dPr>
                          <m:e>
                            <m:f>
                              <m:fPr>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𝒂</m:t>
                                </m:r>
                              </m:num>
                              <m:den>
                                <m:r>
                                  <a:rPr lang="en-US" altLang="zh-CN" sz="2000" b="1" i="1" smtClean="0">
                                    <a:latin typeface="Cambria Math" panose="02040503050406030204" pitchFamily="18" charset="0"/>
                                  </a:rPr>
                                  <m:t>𝟐</m:t>
                                </m:r>
                              </m:den>
                            </m:f>
                          </m:e>
                        </m:d>
                      </m:e>
                      <m:sup>
                        <m:r>
                          <a:rPr lang="en-US" altLang="zh-CN" sz="2000" b="1" i="1" smtClean="0">
                            <a:latin typeface="Cambria Math" panose="02040503050406030204" pitchFamily="18" charset="0"/>
                          </a:rPr>
                          <m:t>𝟐</m:t>
                        </m:r>
                      </m:sup>
                    </m:sSup>
                    <m:r>
                      <a:rPr lang="en-US" altLang="zh-CN" sz="2000" b="1" i="1" smtClean="0">
                        <a:latin typeface="Cambria Math" panose="02040503050406030204" pitchFamily="18" charset="0"/>
                      </a:rPr>
                      <m:t>=</m:t>
                    </m:r>
                    <m:f>
                      <m:fPr>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𝟑</m:t>
                        </m:r>
                      </m:num>
                      <m:den>
                        <m:r>
                          <a:rPr lang="en-US" altLang="zh-CN" sz="2000" b="1" i="1" smtClean="0">
                            <a:latin typeface="Cambria Math" panose="02040503050406030204" pitchFamily="18" charset="0"/>
                          </a:rPr>
                          <m:t>𝟒</m:t>
                        </m:r>
                      </m:den>
                    </m:f>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𝒂</m:t>
                        </m:r>
                      </m:e>
                      <m:sup>
                        <m:r>
                          <a:rPr lang="en-US" altLang="zh-CN" sz="2000" b="1" i="1" smtClean="0">
                            <a:latin typeface="Cambria Math" panose="02040503050406030204" pitchFamily="18" charset="0"/>
                          </a:rPr>
                          <m:t>𝟐</m:t>
                        </m:r>
                      </m:sup>
                    </m:sSup>
                    <m:r>
                      <a:rPr lang="en-US" altLang="zh-CN" sz="2000" b="1" i="1" smtClean="0">
                        <a:latin typeface="Cambria Math" panose="02040503050406030204" pitchFamily="18" charset="0"/>
                      </a:rPr>
                      <m:t>,</m:t>
                    </m:r>
                  </m:oMath>
                </a14:m>
                <a:endParaRPr lang="zh-CN" altLang="en-US" sz="2000" dirty="0"/>
              </a:p>
            </p:txBody>
          </p:sp>
        </mc:Choice>
        <mc:Fallback xmlns="">
          <p:sp>
            <p:nvSpPr>
              <p:cNvPr id="15" name="文本框 14"/>
              <p:cNvSpPr txBox="1">
                <a:spLocks noRot="1" noChangeAspect="1" noMove="1" noResize="1" noEditPoints="1" noAdjustHandles="1" noChangeArrowheads="1" noChangeShapeType="1" noTextEdit="1"/>
              </p:cNvSpPr>
              <p:nvPr/>
            </p:nvSpPr>
            <p:spPr>
              <a:xfrm>
                <a:off x="611560" y="4221088"/>
                <a:ext cx="4752528" cy="621645"/>
              </a:xfrm>
              <a:prstGeom prst="rect">
                <a:avLst/>
              </a:prstGeom>
              <a:blipFill rotWithShape="0">
                <a:blip r:embed="rId9"/>
                <a:stretch>
                  <a:fillRect b="-19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683568" y="4941168"/>
                <a:ext cx="4752528" cy="704167"/>
              </a:xfrm>
              <a:prstGeom prst="rect">
                <a:avLst/>
              </a:prstGeom>
              <a:noFill/>
            </p:spPr>
            <p:txBody>
              <a:bodyPr wrap="square" rtlCol="0">
                <a:spAutoFit/>
              </a:bodyPr>
              <a:lstStyle/>
              <a:p>
                <a:r>
                  <a:rPr lang="zh-CN" altLang="en-US" sz="2000" i="0" dirty="0" smtClean="0">
                    <a:latin typeface="+mj-lt"/>
                  </a:rPr>
                  <a:t>所以</a:t>
                </a:r>
                <a14:m>
                  <m:oMath xmlns:m="http://schemas.openxmlformats.org/officeDocument/2006/math">
                    <m:r>
                      <a:rPr lang="en-US" altLang="zh-CN" sz="2000" b="1" i="1" smtClean="0">
                        <a:latin typeface="Cambria Math" panose="02040503050406030204" pitchFamily="18" charset="0"/>
                      </a:rPr>
                      <m:t>𝑺</m:t>
                    </m:r>
                  </m:oMath>
                </a14:m>
                <a:r>
                  <a:rPr lang="zh-CN" altLang="en-US" sz="2000" dirty="0" smtClean="0"/>
                  <a:t>的面积为</a:t>
                </a:r>
                <a14:m>
                  <m:oMath xmlns:m="http://schemas.openxmlformats.org/officeDocument/2006/math">
                    <m:f>
                      <m:fPr>
                        <m:ctrlPr>
                          <a:rPr lang="en-US" altLang="zh-CN" sz="2000" b="1" i="1" smtClean="0">
                            <a:latin typeface="Cambria Math" panose="02040503050406030204" pitchFamily="18" charset="0"/>
                          </a:rPr>
                        </m:ctrlPr>
                      </m:fPr>
                      <m:num>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𝟑</m:t>
                            </m:r>
                          </m:num>
                          <m:den>
                            <m:r>
                              <a:rPr lang="en-US" altLang="zh-CN" sz="2000" i="1">
                                <a:latin typeface="Cambria Math" panose="02040503050406030204" pitchFamily="18" charset="0"/>
                              </a:rPr>
                              <m:t>𝟒</m:t>
                            </m:r>
                          </m:den>
                        </m:f>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𝒂</m:t>
                            </m:r>
                          </m:e>
                          <m:sup>
                            <m:r>
                              <a:rPr lang="en-US" altLang="zh-CN" sz="2000" i="1">
                                <a:latin typeface="Cambria Math" panose="02040503050406030204" pitchFamily="18" charset="0"/>
                              </a:rPr>
                              <m:t>𝟐</m:t>
                            </m:r>
                          </m:sup>
                        </m:sSup>
                      </m:num>
                      <m:den>
                        <m:r>
                          <a:rPr lang="en-US" altLang="zh-CN" sz="2000" b="1" i="1" smtClean="0">
                            <a:latin typeface="Cambria Math" panose="02040503050406030204" pitchFamily="18" charset="0"/>
                          </a:rPr>
                          <m:t>|</m:t>
                        </m:r>
                        <m:r>
                          <a:rPr lang="en-US" altLang="zh-CN" sz="2000" b="1" i="0" smtClean="0">
                            <a:latin typeface="Cambria Math" panose="02040503050406030204" pitchFamily="18" charset="0"/>
                          </a:rPr>
                          <m:t>𝐜𝐨𝐬</m:t>
                        </m:r>
                        <m:r>
                          <a:rPr lang="en-US" altLang="zh-CN" sz="2000" b="1" i="0" smtClean="0">
                            <a:latin typeface="Cambria Math" panose="02040503050406030204" pitchFamily="18" charset="0"/>
                          </a:rPr>
                          <m:t> </m:t>
                        </m:r>
                        <m:r>
                          <a:rPr lang="en-US" altLang="zh-CN" sz="2000" b="1" i="1" smtClean="0">
                            <a:latin typeface="Cambria Math" panose="02040503050406030204" pitchFamily="18" charset="0"/>
                          </a:rPr>
                          <m:t>𝜸</m:t>
                        </m:r>
                        <m:r>
                          <a:rPr lang="en-US" altLang="zh-CN" sz="2000" b="1" i="1" smtClean="0">
                            <a:latin typeface="Cambria Math" panose="02040503050406030204" pitchFamily="18" charset="0"/>
                          </a:rPr>
                          <m:t>|</m:t>
                        </m:r>
                      </m:den>
                    </m:f>
                    <m:r>
                      <a:rPr lang="en-US" altLang="zh-CN" sz="2000" b="1" i="1" smtClean="0">
                        <a:latin typeface="Cambria Math" panose="02040503050406030204" pitchFamily="18" charset="0"/>
                      </a:rPr>
                      <m:t>=</m:t>
                    </m:r>
                    <m:f>
                      <m:fPr>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𝟑</m:t>
                        </m:r>
                        <m:rad>
                          <m:radPr>
                            <m:degHide m:val="on"/>
                            <m:ctrlPr>
                              <a:rPr lang="en-US" altLang="zh-CN" sz="2000" b="1" i="1" smtClean="0">
                                <a:latin typeface="Cambria Math" panose="02040503050406030204" pitchFamily="18" charset="0"/>
                              </a:rPr>
                            </m:ctrlPr>
                          </m:radPr>
                          <m:deg/>
                          <m:e>
                            <m:r>
                              <a:rPr lang="en-US" altLang="zh-CN" sz="2000" b="1" i="1" smtClean="0">
                                <a:latin typeface="Cambria Math" panose="02040503050406030204" pitchFamily="18" charset="0"/>
                              </a:rPr>
                              <m:t>𝟑</m:t>
                            </m:r>
                          </m:e>
                        </m:rad>
                      </m:num>
                      <m:den>
                        <m:r>
                          <a:rPr lang="en-US" altLang="zh-CN" sz="2000" b="1" i="1" smtClean="0">
                            <a:latin typeface="Cambria Math" panose="02040503050406030204" pitchFamily="18" charset="0"/>
                          </a:rPr>
                          <m:t>𝟒</m:t>
                        </m:r>
                      </m:den>
                    </m:f>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𝒂</m:t>
                        </m:r>
                      </m:e>
                      <m:sup>
                        <m:r>
                          <a:rPr lang="en-US" altLang="zh-CN" sz="2000" b="1" i="1" smtClean="0">
                            <a:latin typeface="Cambria Math" panose="02040503050406030204" pitchFamily="18" charset="0"/>
                          </a:rPr>
                          <m:t>𝟐</m:t>
                        </m:r>
                      </m:sup>
                    </m:sSup>
                    <m:r>
                      <a:rPr lang="en-US" altLang="zh-CN" sz="2000" b="1" i="1" smtClean="0">
                        <a:latin typeface="Cambria Math" panose="02040503050406030204" pitchFamily="18" charset="0"/>
                      </a:rPr>
                      <m:t>,</m:t>
                    </m:r>
                  </m:oMath>
                </a14:m>
                <a:endParaRPr lang="zh-CN" altLang="en-US" sz="2000" dirty="0"/>
              </a:p>
            </p:txBody>
          </p:sp>
        </mc:Choice>
        <mc:Fallback xmlns="">
          <p:sp>
            <p:nvSpPr>
              <p:cNvPr id="16" name="文本框 15"/>
              <p:cNvSpPr txBox="1">
                <a:spLocks noRot="1" noChangeAspect="1" noMove="1" noResize="1" noEditPoints="1" noAdjustHandles="1" noChangeArrowheads="1" noChangeShapeType="1" noTextEdit="1"/>
              </p:cNvSpPr>
              <p:nvPr/>
            </p:nvSpPr>
            <p:spPr>
              <a:xfrm>
                <a:off x="683568" y="4941168"/>
                <a:ext cx="4752528" cy="704167"/>
              </a:xfrm>
              <a:prstGeom prst="rect">
                <a:avLst/>
              </a:prstGeom>
              <a:blipFill rotWithShape="0">
                <a:blip r:embed="rId10"/>
                <a:stretch>
                  <a:fillRect l="-12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611560" y="5661248"/>
                <a:ext cx="7272808" cy="718658"/>
              </a:xfrm>
              <a:prstGeom prst="rect">
                <a:avLst/>
              </a:prstGeom>
              <a:noFill/>
            </p:spPr>
            <p:txBody>
              <a:bodyPr wrap="square" rtlCol="0">
                <a:spAutoFit/>
              </a:bodyPr>
              <a:lstStyle/>
              <a:p>
                <a:r>
                  <a:rPr lang="zh-CN" altLang="en-US" sz="2000" dirty="0" smtClean="0">
                    <a:latin typeface="+mj-lt"/>
                  </a:rPr>
                  <a:t>或者，因三个投影面积相等，</a:t>
                </a:r>
                <a14:m>
                  <m:oMath xmlns:m="http://schemas.openxmlformats.org/officeDocument/2006/math">
                    <m:r>
                      <a:rPr lang="en-US" altLang="zh-CN" sz="2000" b="0" i="1" dirty="0" smtClean="0">
                        <a:latin typeface="Cambria Math" panose="02040503050406030204" pitchFamily="18" charset="0"/>
                      </a:rPr>
                      <m:t>𝑆</m:t>
                    </m:r>
                  </m:oMath>
                </a14:m>
                <a:r>
                  <a:rPr lang="zh-CN" altLang="en-US" sz="2000" dirty="0" smtClean="0">
                    <a:latin typeface="+mj-lt"/>
                  </a:rPr>
                  <a:t>的面积为</a:t>
                </a:r>
                <a14:m>
                  <m:oMath xmlns:m="http://schemas.openxmlformats.org/officeDocument/2006/math">
                    <m:rad>
                      <m:radPr>
                        <m:degHide m:val="on"/>
                        <m:ctrlPr>
                          <a:rPr lang="en-US" altLang="zh-CN" sz="2000" b="1" i="1" smtClean="0">
                            <a:latin typeface="Cambria Math" panose="02040503050406030204" pitchFamily="18" charset="0"/>
                          </a:rPr>
                        </m:ctrlPr>
                      </m:radPr>
                      <m:deg/>
                      <m:e>
                        <m:r>
                          <a:rPr lang="en-US" altLang="zh-CN" sz="2000" b="1" i="1" smtClean="0">
                            <a:latin typeface="Cambria Math" panose="02040503050406030204" pitchFamily="18" charset="0"/>
                          </a:rPr>
                          <m:t>𝟑</m:t>
                        </m:r>
                        <m:r>
                          <a:rPr lang="en-US" altLang="zh-CN" sz="2000" b="1" i="1" smtClean="0">
                            <a:latin typeface="Cambria Math" panose="02040503050406030204" pitchFamily="18" charset="0"/>
                          </a:rPr>
                          <m:t>⋅</m:t>
                        </m:r>
                        <m:sSup>
                          <m:sSupPr>
                            <m:ctrlPr>
                              <a:rPr lang="en-US" altLang="zh-CN" sz="2000" b="1" i="1" smtClean="0">
                                <a:latin typeface="Cambria Math" panose="02040503050406030204" pitchFamily="18" charset="0"/>
                              </a:rPr>
                            </m:ctrlPr>
                          </m:sSupPr>
                          <m:e>
                            <m:d>
                              <m:dPr>
                                <m:ctrlPr>
                                  <a:rPr lang="en-US" altLang="zh-CN" sz="2000" b="1" i="1" smtClean="0">
                                    <a:latin typeface="Cambria Math" panose="02040503050406030204" pitchFamily="18" charset="0"/>
                                  </a:rPr>
                                </m:ctrlPr>
                              </m:dPr>
                              <m:e>
                                <m:f>
                                  <m:fPr>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𝟑</m:t>
                                    </m:r>
                                  </m:num>
                                  <m:den>
                                    <m:r>
                                      <a:rPr lang="en-US" altLang="zh-CN" sz="2000" b="1" i="1" smtClean="0">
                                        <a:latin typeface="Cambria Math" panose="02040503050406030204" pitchFamily="18" charset="0"/>
                                      </a:rPr>
                                      <m:t>𝟒</m:t>
                                    </m:r>
                                  </m:den>
                                </m:f>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𝒂</m:t>
                                    </m:r>
                                  </m:e>
                                  <m:sup>
                                    <m:r>
                                      <a:rPr lang="en-US" altLang="zh-CN" sz="2000" b="1" i="1" smtClean="0">
                                        <a:latin typeface="Cambria Math" panose="02040503050406030204" pitchFamily="18" charset="0"/>
                                      </a:rPr>
                                      <m:t>𝟐</m:t>
                                    </m:r>
                                  </m:sup>
                                </m:sSup>
                              </m:e>
                            </m:d>
                          </m:e>
                          <m:sup>
                            <m:r>
                              <a:rPr lang="en-US" altLang="zh-CN" sz="2000" b="1" i="1" smtClean="0">
                                <a:latin typeface="Cambria Math" panose="02040503050406030204" pitchFamily="18" charset="0"/>
                              </a:rPr>
                              <m:t>𝟐</m:t>
                            </m:r>
                          </m:sup>
                        </m:sSup>
                      </m:e>
                    </m:rad>
                    <m:r>
                      <a:rPr lang="en-US" altLang="zh-CN" sz="2000" b="1" i="1" smtClean="0">
                        <a:latin typeface="Cambria Math" panose="02040503050406030204" pitchFamily="18" charset="0"/>
                      </a:rPr>
                      <m:t>=</m:t>
                    </m:r>
                    <m:f>
                      <m:fPr>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𝟑</m:t>
                        </m:r>
                        <m:rad>
                          <m:radPr>
                            <m:degHide m:val="on"/>
                            <m:ctrlPr>
                              <a:rPr lang="en-US" altLang="zh-CN" sz="2000" b="1" i="1" smtClean="0">
                                <a:latin typeface="Cambria Math" panose="02040503050406030204" pitchFamily="18" charset="0"/>
                              </a:rPr>
                            </m:ctrlPr>
                          </m:radPr>
                          <m:deg/>
                          <m:e>
                            <m:r>
                              <a:rPr lang="en-US" altLang="zh-CN" sz="2000" b="1" i="1" smtClean="0">
                                <a:latin typeface="Cambria Math" panose="02040503050406030204" pitchFamily="18" charset="0"/>
                              </a:rPr>
                              <m:t>𝟑</m:t>
                            </m:r>
                          </m:e>
                        </m:rad>
                      </m:num>
                      <m:den>
                        <m:r>
                          <a:rPr lang="en-US" altLang="zh-CN" sz="2000" b="1" i="1" smtClean="0">
                            <a:latin typeface="Cambria Math" panose="02040503050406030204" pitchFamily="18" charset="0"/>
                          </a:rPr>
                          <m:t>𝟒</m:t>
                        </m:r>
                      </m:den>
                    </m:f>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𝒂</m:t>
                        </m:r>
                      </m:e>
                      <m:sup>
                        <m:r>
                          <a:rPr lang="en-US" altLang="zh-CN" sz="2000" b="1" i="1" smtClean="0">
                            <a:latin typeface="Cambria Math" panose="02040503050406030204" pitchFamily="18" charset="0"/>
                          </a:rPr>
                          <m:t>𝟐</m:t>
                        </m:r>
                      </m:sup>
                    </m:sSup>
                    <m:r>
                      <a:rPr lang="en-US" altLang="zh-CN" sz="2000" b="1" i="1" smtClean="0">
                        <a:latin typeface="Cambria Math" panose="02040503050406030204" pitchFamily="18" charset="0"/>
                      </a:rPr>
                      <m:t>.</m:t>
                    </m:r>
                  </m:oMath>
                </a14:m>
                <a:endParaRPr lang="zh-CN" altLang="en-US" sz="20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611560" y="5661248"/>
                <a:ext cx="7272808" cy="718658"/>
              </a:xfrm>
              <a:prstGeom prst="rect">
                <a:avLst/>
              </a:prstGeom>
              <a:blipFill rotWithShape="0">
                <a:blip r:embed="rId11"/>
                <a:stretch>
                  <a:fillRect l="-8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4453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7846" name="Rectangle 22"/>
              <p:cNvSpPr>
                <a:spLocks noChangeArrowheads="1"/>
              </p:cNvSpPr>
              <p:nvPr/>
            </p:nvSpPr>
            <p:spPr bwMode="auto">
              <a:xfrm>
                <a:off x="395536" y="1556792"/>
                <a:ext cx="8640960" cy="461665"/>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squar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sz="2400" dirty="0" smtClean="0">
                    <a:latin typeface="+mn-ea"/>
                    <a:ea typeface="+mn-ea"/>
                  </a:rPr>
                  <a:t>一曲面的边界曲线，也称</a:t>
                </a:r>
                <a14:m>
                  <m:oMath xmlns:m="http://schemas.openxmlformats.org/officeDocument/2006/math">
                    <m:r>
                      <a:rPr lang="en-US" altLang="zh-CN" sz="2400" i="1" dirty="0">
                        <a:latin typeface="Cambria Math" panose="02040503050406030204" pitchFamily="18" charset="0"/>
                      </a:rPr>
                      <m:t>𝑽</m:t>
                    </m:r>
                  </m:oMath>
                </a14:m>
                <a:r>
                  <a:rPr lang="zh-CN" altLang="en-US" sz="2400" dirty="0" smtClean="0">
                    <a:latin typeface="+mn-ea"/>
                    <a:ea typeface="+mn-ea"/>
                  </a:rPr>
                  <a:t>为</a:t>
                </a:r>
                <a:r>
                  <a:rPr lang="zh-CN" altLang="en-US" sz="2400" dirty="0" smtClean="0">
                    <a:solidFill>
                      <a:srgbClr val="0000FF"/>
                    </a:solidFill>
                    <a:latin typeface="+mn-ea"/>
                    <a:ea typeface="+mn-ea"/>
                  </a:rPr>
                  <a:t>一维单连通区域</a:t>
                </a:r>
                <a:r>
                  <a:rPr lang="zh-CN" altLang="en-US" sz="2400" dirty="0" smtClean="0">
                    <a:latin typeface="+mn-ea"/>
                    <a:ea typeface="+mn-ea"/>
                  </a:rPr>
                  <a:t>，又称之为</a:t>
                </a:r>
                <a:endParaRPr lang="zh-CN" altLang="en-US" sz="2400" dirty="0">
                  <a:latin typeface="+mn-ea"/>
                  <a:ea typeface="+mn-ea"/>
                </a:endParaRPr>
              </a:p>
            </p:txBody>
          </p:sp>
        </mc:Choice>
        <mc:Fallback xmlns="">
          <p:sp>
            <p:nvSpPr>
              <p:cNvPr id="77846" name="Rectangle 22"/>
              <p:cNvSpPr>
                <a:spLocks noRot="1" noChangeAspect="1" noMove="1" noResize="1" noEditPoints="1" noAdjustHandles="1" noChangeArrowheads="1" noChangeShapeType="1" noTextEdit="1"/>
              </p:cNvSpPr>
              <p:nvPr/>
            </p:nvSpPr>
            <p:spPr bwMode="auto">
              <a:xfrm>
                <a:off x="395536" y="1556792"/>
                <a:ext cx="8640960" cy="461665"/>
              </a:xfrm>
              <a:prstGeom prst="rect">
                <a:avLst/>
              </a:prstGeom>
              <a:blipFill rotWithShape="0">
                <a:blip r:embed="rId2"/>
                <a:stretch>
                  <a:fillRect l="-1129" t="-13158" b="-2631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848" name="Rectangle 24"/>
              <p:cNvSpPr>
                <a:spLocks noChangeArrowheads="1"/>
              </p:cNvSpPr>
              <p:nvPr/>
            </p:nvSpPr>
            <p:spPr bwMode="auto">
              <a:xfrm>
                <a:off x="323528" y="1052736"/>
                <a:ext cx="8136904" cy="461665"/>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squar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sz="2400" dirty="0" smtClean="0">
                    <a:solidFill>
                      <a:srgbClr val="0000FF"/>
                    </a:solidFill>
                  </a:rPr>
                  <a:t>空间区域 </a:t>
                </a:r>
                <a:r>
                  <a:rPr lang="en-US" altLang="zh-CN" sz="2400" i="1" dirty="0">
                    <a:latin typeface="Times New Roman" panose="02020603050405020304" pitchFamily="18" charset="0"/>
                  </a:rPr>
                  <a:t>V </a:t>
                </a:r>
                <a:r>
                  <a:rPr lang="zh-CN" altLang="en-US" sz="2400" dirty="0"/>
                  <a:t>称为</a:t>
                </a:r>
                <a:r>
                  <a:rPr lang="zh-CN" altLang="en-US" sz="2400" dirty="0">
                    <a:solidFill>
                      <a:srgbClr val="0000FF"/>
                    </a:solidFill>
                  </a:rPr>
                  <a:t>单连通</a:t>
                </a:r>
                <a:r>
                  <a:rPr lang="zh-CN" altLang="en-US" sz="2400" dirty="0"/>
                  <a:t>的</a:t>
                </a:r>
                <a:r>
                  <a:rPr lang="en-US" altLang="zh-CN" sz="2400" dirty="0"/>
                  <a:t>,</a:t>
                </a:r>
                <a:r>
                  <a:rPr lang="zh-CN" altLang="en-US" sz="2400" dirty="0" smtClean="0"/>
                  <a:t>如果</a:t>
                </a:r>
                <a:r>
                  <a:rPr lang="en-US" altLang="zh-CN" sz="2400" i="1" dirty="0" smtClean="0">
                    <a:latin typeface="+mj-lt"/>
                  </a:rPr>
                  <a:t>V</a:t>
                </a:r>
                <a:r>
                  <a:rPr lang="en-US" altLang="zh-CN" sz="2400" i="1" dirty="0" smtClean="0">
                    <a:latin typeface="Times New Roman" panose="02020603050405020304" pitchFamily="18" charset="0"/>
                  </a:rPr>
                  <a:t> </a:t>
                </a:r>
                <a:r>
                  <a:rPr lang="zh-CN" altLang="en-US" sz="2400" dirty="0"/>
                  <a:t>内任一</a:t>
                </a:r>
                <a:r>
                  <a:rPr lang="zh-CN" altLang="en-US" sz="2400" dirty="0">
                    <a:solidFill>
                      <a:srgbClr val="FF0000"/>
                    </a:solidFill>
                  </a:rPr>
                  <a:t>封闭</a:t>
                </a:r>
                <a:r>
                  <a:rPr lang="zh-CN" altLang="en-US" sz="2400" dirty="0" smtClean="0">
                    <a:solidFill>
                      <a:srgbClr val="FF0000"/>
                    </a:solidFill>
                  </a:rPr>
                  <a:t>曲线</a:t>
                </a:r>
                <a:r>
                  <a:rPr lang="zh-CN" altLang="en-US" sz="2400" dirty="0" smtClean="0"/>
                  <a:t>都是</a:t>
                </a:r>
                <a14:m>
                  <m:oMath xmlns:m="http://schemas.openxmlformats.org/officeDocument/2006/math">
                    <m:r>
                      <a:rPr lang="en-US" altLang="zh-CN" sz="2400" b="1" i="1" dirty="0" smtClean="0">
                        <a:latin typeface="Cambria Math" panose="02040503050406030204" pitchFamily="18" charset="0"/>
                      </a:rPr>
                      <m:t>𝑽</m:t>
                    </m:r>
                  </m:oMath>
                </a14:m>
                <a:r>
                  <a:rPr lang="zh-CN" altLang="en-US" sz="2400" dirty="0" smtClean="0"/>
                  <a:t>内</a:t>
                </a:r>
                <a:endParaRPr lang="zh-CN" altLang="en-US" sz="2400" dirty="0"/>
              </a:p>
            </p:txBody>
          </p:sp>
        </mc:Choice>
        <mc:Fallback xmlns="">
          <p:sp>
            <p:nvSpPr>
              <p:cNvPr id="77848" name="Rectangle 24"/>
              <p:cNvSpPr>
                <a:spLocks noRot="1" noChangeAspect="1" noMove="1" noResize="1" noEditPoints="1" noAdjustHandles="1" noChangeArrowheads="1" noChangeShapeType="1" noTextEdit="1"/>
              </p:cNvSpPr>
              <p:nvPr/>
            </p:nvSpPr>
            <p:spPr bwMode="auto">
              <a:xfrm>
                <a:off x="323528" y="1052736"/>
                <a:ext cx="8136904" cy="461665"/>
              </a:xfrm>
              <a:prstGeom prst="rect">
                <a:avLst/>
              </a:prstGeom>
              <a:blipFill rotWithShape="0">
                <a:blip r:embed="rId3"/>
                <a:stretch>
                  <a:fillRect l="-1124" t="-14667" b="-320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
        <p:nvSpPr>
          <p:cNvPr id="77853" name="Text Box 29"/>
          <p:cNvSpPr txBox="1">
            <a:spLocks noChangeArrowheads="1"/>
          </p:cNvSpPr>
          <p:nvPr/>
        </p:nvSpPr>
        <p:spPr bwMode="auto">
          <a:xfrm>
            <a:off x="395536" y="1988840"/>
            <a:ext cx="80645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spcBef>
                <a:spcPct val="50000"/>
              </a:spcBef>
            </a:pPr>
            <a:r>
              <a:rPr lang="zh-CN" altLang="en-US" sz="2400" dirty="0" smtClean="0">
                <a:solidFill>
                  <a:srgbClr val="0000FF"/>
                </a:solidFill>
              </a:rPr>
              <a:t>按曲线单连通</a:t>
            </a:r>
            <a:r>
              <a:rPr lang="zh-CN" altLang="en-US" sz="2400" dirty="0" smtClean="0"/>
              <a:t>区域</a:t>
            </a:r>
            <a:r>
              <a:rPr lang="en-US" altLang="zh-CN" sz="2400" dirty="0" smtClean="0"/>
              <a:t>.</a:t>
            </a:r>
            <a:r>
              <a:rPr lang="zh-CN" altLang="en-US" sz="2400" dirty="0" smtClean="0"/>
              <a:t> </a:t>
            </a:r>
            <a:endParaRPr lang="zh-CN" altLang="en-US" sz="2400" dirty="0">
              <a:solidFill>
                <a:srgbClr val="0000FF"/>
              </a:solidFill>
            </a:endParaRPr>
          </a:p>
        </p:txBody>
      </p:sp>
      <mc:AlternateContent xmlns:mc="http://schemas.openxmlformats.org/markup-compatibility/2006" xmlns:a14="http://schemas.microsoft.com/office/drawing/2010/main">
        <mc:Choice Requires="a14">
          <p:sp>
            <p:nvSpPr>
              <p:cNvPr id="77854" name="Text Box 30"/>
              <p:cNvSpPr txBox="1">
                <a:spLocks noChangeArrowheads="1"/>
              </p:cNvSpPr>
              <p:nvPr/>
            </p:nvSpPr>
            <p:spPr bwMode="auto">
              <a:xfrm>
                <a:off x="323528" y="2492896"/>
                <a:ext cx="8568952" cy="461665"/>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square">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spcBef>
                    <a:spcPct val="50000"/>
                  </a:spcBef>
                </a:pPr>
                <a:r>
                  <a:rPr lang="zh-CN" altLang="en-US" sz="2400" dirty="0" smtClean="0"/>
                  <a:t>空间区域 </a:t>
                </a:r>
                <a14:m>
                  <m:oMath xmlns:m="http://schemas.openxmlformats.org/officeDocument/2006/math">
                    <m:r>
                      <a:rPr lang="en-US" altLang="zh-CN" sz="2400" b="1" i="1" dirty="0" smtClean="0">
                        <a:latin typeface="Cambria Math" panose="02040503050406030204" pitchFamily="18" charset="0"/>
                      </a:rPr>
                      <m:t>𝑽</m:t>
                    </m:r>
                  </m:oMath>
                </a14:m>
                <a:r>
                  <a:rPr lang="en-US" altLang="zh-CN" sz="2400" i="1" dirty="0">
                    <a:latin typeface="Times New Roman" panose="02020603050405020304" pitchFamily="18" charset="0"/>
                  </a:rPr>
                  <a:t> </a:t>
                </a:r>
                <a:r>
                  <a:rPr lang="zh-CN" altLang="en-US" sz="2400" dirty="0" smtClean="0">
                    <a:latin typeface="Times New Roman" panose="02020603050405020304" pitchFamily="18" charset="0"/>
                  </a:rPr>
                  <a:t>称为</a:t>
                </a:r>
                <a:r>
                  <a:rPr lang="zh-CN" altLang="en-US" sz="2400" dirty="0" smtClean="0">
                    <a:solidFill>
                      <a:srgbClr val="0000FF"/>
                    </a:solidFill>
                    <a:latin typeface="Times New Roman" panose="02020603050405020304" pitchFamily="18" charset="0"/>
                  </a:rPr>
                  <a:t>二维单连通</a:t>
                </a:r>
                <a:r>
                  <a:rPr lang="zh-CN" altLang="en-US" sz="2400" dirty="0" smtClean="0">
                    <a:latin typeface="Times New Roman" panose="02020603050405020304" pitchFamily="18" charset="0"/>
                  </a:rPr>
                  <a:t>或</a:t>
                </a:r>
                <a:r>
                  <a:rPr lang="zh-CN" altLang="en-US" sz="2400" dirty="0" smtClean="0">
                    <a:solidFill>
                      <a:srgbClr val="0000FF"/>
                    </a:solidFill>
                    <a:latin typeface="Times New Roman" panose="02020603050405020304" pitchFamily="18" charset="0"/>
                  </a:rPr>
                  <a:t>按曲面单连通</a:t>
                </a:r>
                <a:r>
                  <a:rPr lang="zh-CN" altLang="en-US" sz="2400" dirty="0" smtClean="0">
                    <a:latin typeface="Times New Roman" panose="02020603050405020304" pitchFamily="18" charset="0"/>
                  </a:rPr>
                  <a:t>的是指</a:t>
                </a:r>
                <a14:m>
                  <m:oMath xmlns:m="http://schemas.openxmlformats.org/officeDocument/2006/math">
                    <m:r>
                      <a:rPr lang="en-US" altLang="zh-CN" sz="2400" b="1" i="1" dirty="0" smtClean="0">
                        <a:latin typeface="Cambria Math" panose="02040503050406030204" pitchFamily="18" charset="0"/>
                      </a:rPr>
                      <m:t>𝑽</m:t>
                    </m:r>
                  </m:oMath>
                </a14:m>
                <a:r>
                  <a:rPr lang="zh-CN" altLang="en-US" sz="2400" dirty="0" smtClean="0">
                    <a:latin typeface="Times New Roman" panose="02020603050405020304" pitchFamily="18" charset="0"/>
                  </a:rPr>
                  <a:t>内任何</a:t>
                </a:r>
                <a:endParaRPr lang="en-US" altLang="zh-CN" sz="2400" i="1" dirty="0">
                  <a:solidFill>
                    <a:srgbClr val="FF0000"/>
                  </a:solidFill>
                  <a:latin typeface="Times New Roman" panose="02020603050405020304" pitchFamily="18" charset="0"/>
                </a:endParaRPr>
              </a:p>
            </p:txBody>
          </p:sp>
        </mc:Choice>
        <mc:Fallback xmlns="">
          <p:sp>
            <p:nvSpPr>
              <p:cNvPr id="77854" name="Text Box 30"/>
              <p:cNvSpPr txBox="1">
                <a:spLocks noRot="1" noChangeAspect="1" noMove="1" noResize="1" noEditPoints="1" noAdjustHandles="1" noChangeArrowheads="1" noChangeShapeType="1" noTextEdit="1"/>
              </p:cNvSpPr>
              <p:nvPr/>
            </p:nvSpPr>
            <p:spPr bwMode="auto">
              <a:xfrm>
                <a:off x="323528" y="2492896"/>
                <a:ext cx="8568952" cy="461665"/>
              </a:xfrm>
              <a:prstGeom prst="rect">
                <a:avLst/>
              </a:prstGeom>
              <a:blipFill rotWithShape="0">
                <a:blip r:embed="rId4"/>
                <a:stretch>
                  <a:fillRect l="-1067" t="-14474" b="-250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 Box 31"/>
              <p:cNvSpPr txBox="1">
                <a:spLocks noChangeArrowheads="1"/>
              </p:cNvSpPr>
              <p:nvPr/>
            </p:nvSpPr>
            <p:spPr bwMode="auto">
              <a:xfrm>
                <a:off x="395536" y="2996952"/>
                <a:ext cx="8352928" cy="461665"/>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square">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spcBef>
                    <a:spcPct val="50000"/>
                  </a:spcBef>
                </a:pPr>
                <a:r>
                  <a:rPr lang="zh-CN" altLang="en-US" sz="2400" dirty="0" smtClean="0">
                    <a:solidFill>
                      <a:srgbClr val="FF0000"/>
                    </a:solidFill>
                    <a:latin typeface="Times New Roman" panose="02020603050405020304" pitchFamily="18" charset="0"/>
                  </a:rPr>
                  <a:t>封闭曲面</a:t>
                </a:r>
                <a:r>
                  <a:rPr lang="zh-CN" altLang="en-US" sz="2400" dirty="0" smtClean="0">
                    <a:latin typeface="Times New Roman" panose="02020603050405020304" pitchFamily="18" charset="0"/>
                  </a:rPr>
                  <a:t>只包含</a:t>
                </a:r>
                <a14:m>
                  <m:oMath xmlns:m="http://schemas.openxmlformats.org/officeDocument/2006/math">
                    <m:r>
                      <a:rPr lang="en-US" altLang="zh-CN" sz="2400" b="1" i="1" dirty="0" smtClean="0">
                        <a:latin typeface="Cambria Math" panose="02040503050406030204" pitchFamily="18" charset="0"/>
                      </a:rPr>
                      <m:t>𝑽</m:t>
                    </m:r>
                  </m:oMath>
                </a14:m>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的点</a:t>
                </a:r>
                <a:r>
                  <a:rPr lang="en-US" altLang="zh-CN" sz="2400" dirty="0" smtClean="0">
                    <a:latin typeface="Times New Roman" panose="02020603050405020304" pitchFamily="18" charset="0"/>
                  </a:rPr>
                  <a:t>, </a:t>
                </a:r>
                <a:r>
                  <a:rPr lang="zh-CN" altLang="en-US" sz="2400" dirty="0" smtClean="0">
                    <a:latin typeface="Times New Roman" panose="02020603050405020304" pitchFamily="18" charset="0"/>
                  </a:rPr>
                  <a:t>即</a:t>
                </a:r>
                <a14:m>
                  <m:oMath xmlns:m="http://schemas.openxmlformats.org/officeDocument/2006/math">
                    <m:r>
                      <a:rPr lang="en-US" altLang="zh-CN" sz="2400" b="1" i="1" dirty="0" smtClean="0">
                        <a:latin typeface="Cambria Math" panose="02040503050406030204" pitchFamily="18" charset="0"/>
                      </a:rPr>
                      <m:t>𝑽</m:t>
                    </m:r>
                  </m:oMath>
                </a14:m>
                <a:r>
                  <a:rPr lang="zh-CN" altLang="en-US" sz="2400" dirty="0" smtClean="0">
                    <a:latin typeface="Times New Roman" panose="02020603050405020304" pitchFamily="18" charset="0"/>
                  </a:rPr>
                  <a:t>中</a:t>
                </a:r>
                <a:r>
                  <a:rPr lang="zh-CN" altLang="en-US" sz="2400" dirty="0" smtClean="0">
                    <a:solidFill>
                      <a:srgbClr val="0000FF"/>
                    </a:solidFill>
                    <a:latin typeface="Times New Roman" panose="02020603050405020304" pitchFamily="18" charset="0"/>
                  </a:rPr>
                  <a:t>没有空洞</a:t>
                </a:r>
                <a:r>
                  <a:rPr lang="en-US" altLang="zh-CN" sz="2400" dirty="0" smtClean="0">
                    <a:latin typeface="Times New Roman" panose="02020603050405020304" pitchFamily="18" charset="0"/>
                  </a:rPr>
                  <a:t>.</a:t>
                </a:r>
                <a:r>
                  <a:rPr lang="zh-CN" altLang="en-US" sz="2400" dirty="0" smtClean="0"/>
                  <a:t> </a:t>
                </a:r>
                <a:endParaRPr lang="en-US" altLang="zh-CN" sz="2400" dirty="0">
                  <a:latin typeface="Times New Roman" panose="02020603050405020304" pitchFamily="18" charset="0"/>
                </a:endParaRPr>
              </a:p>
            </p:txBody>
          </p:sp>
        </mc:Choice>
        <mc:Fallback xmlns="">
          <p:sp>
            <p:nvSpPr>
              <p:cNvPr id="11" name="Text Box 31"/>
              <p:cNvSpPr txBox="1">
                <a:spLocks noRot="1" noChangeAspect="1" noMove="1" noResize="1" noEditPoints="1" noAdjustHandles="1" noChangeArrowheads="1" noChangeShapeType="1" noTextEdit="1"/>
              </p:cNvSpPr>
              <p:nvPr/>
            </p:nvSpPr>
            <p:spPr bwMode="auto">
              <a:xfrm>
                <a:off x="395536" y="2996952"/>
                <a:ext cx="8352928" cy="461665"/>
              </a:xfrm>
              <a:prstGeom prst="rect">
                <a:avLst/>
              </a:prstGeom>
              <a:blipFill rotWithShape="0">
                <a:blip r:embed="rId5"/>
                <a:stretch>
                  <a:fillRect l="-1168" t="-14667" b="-320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
        <p:nvSpPr>
          <p:cNvPr id="2" name="TextBox 1"/>
          <p:cNvSpPr txBox="1"/>
          <p:nvPr/>
        </p:nvSpPr>
        <p:spPr>
          <a:xfrm>
            <a:off x="179512" y="5517232"/>
            <a:ext cx="8568952" cy="461665"/>
          </a:xfrm>
          <a:prstGeom prst="rect">
            <a:avLst/>
          </a:prstGeom>
          <a:noFill/>
        </p:spPr>
        <p:txBody>
          <a:bodyPr wrap="square" rtlCol="0">
            <a:spAutoFit/>
          </a:bodyPr>
          <a:lstStyle/>
          <a:p>
            <a:r>
              <a:rPr lang="zh-CN" altLang="en-US" sz="2400" dirty="0" smtClean="0">
                <a:solidFill>
                  <a:srgbClr val="0000FF"/>
                </a:solidFill>
              </a:rPr>
              <a:t>注</a:t>
            </a:r>
            <a:r>
              <a:rPr lang="en-US" altLang="zh-CN" sz="2400" dirty="0" smtClean="0">
                <a:solidFill>
                  <a:srgbClr val="0000FF"/>
                </a:solidFill>
              </a:rPr>
              <a:t>2</a:t>
            </a:r>
            <a:r>
              <a:rPr lang="zh-CN" altLang="en-US" sz="2400" dirty="0" smtClean="0">
                <a:solidFill>
                  <a:srgbClr val="0000FF"/>
                </a:solidFill>
              </a:rPr>
              <a:t> </a:t>
            </a:r>
            <a:r>
              <a:rPr lang="zh-CN" altLang="en-US" sz="2400" dirty="0" smtClean="0"/>
              <a:t>本书所说的单连通都是“按曲线单连通”</a:t>
            </a:r>
            <a:r>
              <a:rPr lang="en-US" altLang="zh-CN" sz="2400" dirty="0" smtClean="0"/>
              <a:t>,</a:t>
            </a:r>
            <a:r>
              <a:rPr lang="zh-CN" altLang="en-US" sz="2400" dirty="0" smtClean="0"/>
              <a:t>即无空洞区域</a:t>
            </a:r>
            <a:r>
              <a:rPr lang="en-US" altLang="zh-CN" sz="2400" dirty="0" smtClean="0"/>
              <a:t>. </a:t>
            </a:r>
            <a:endParaRPr lang="zh-CN" altLang="en-US" sz="2400" dirty="0"/>
          </a:p>
        </p:txBody>
      </p:sp>
      <p:sp>
        <p:nvSpPr>
          <p:cNvPr id="15" name="Text Box 31"/>
          <p:cNvSpPr txBox="1">
            <a:spLocks noChangeArrowheads="1"/>
          </p:cNvSpPr>
          <p:nvPr/>
        </p:nvSpPr>
        <p:spPr bwMode="auto">
          <a:xfrm>
            <a:off x="755576" y="4869160"/>
            <a:ext cx="80648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spcBef>
                <a:spcPct val="50000"/>
              </a:spcBef>
            </a:pPr>
            <a:r>
              <a:rPr lang="zh-CN" altLang="en-US" sz="2400" dirty="0" smtClean="0">
                <a:latin typeface="+mn-ea"/>
                <a:ea typeface="+mn-ea"/>
              </a:rPr>
              <a:t>由环面围成的轮胎体是二维单连通的</a:t>
            </a:r>
            <a:r>
              <a:rPr lang="en-US" altLang="zh-CN" sz="2400" dirty="0" smtClean="0">
                <a:latin typeface="+mn-ea"/>
                <a:ea typeface="+mn-ea"/>
              </a:rPr>
              <a:t>.</a:t>
            </a:r>
            <a:r>
              <a:rPr lang="en-US" altLang="zh-CN" sz="2400" dirty="0" smtClean="0">
                <a:latin typeface="Times New Roman" panose="02020603050405020304" pitchFamily="18" charset="0"/>
              </a:rPr>
              <a:t>  </a:t>
            </a:r>
            <a:endParaRPr lang="en-US" altLang="zh-CN" sz="2400" dirty="0">
              <a:latin typeface="Times New Roman" panose="02020603050405020304" pitchFamily="18" charset="0"/>
            </a:endParaRPr>
          </a:p>
        </p:txBody>
      </p:sp>
      <p:sp>
        <p:nvSpPr>
          <p:cNvPr id="14" name="Text Box 31"/>
          <p:cNvSpPr txBox="1">
            <a:spLocks noChangeArrowheads="1"/>
          </p:cNvSpPr>
          <p:nvPr/>
        </p:nvSpPr>
        <p:spPr bwMode="auto">
          <a:xfrm>
            <a:off x="107504" y="3789040"/>
            <a:ext cx="86764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spcBef>
                <a:spcPct val="50000"/>
              </a:spcBef>
            </a:pPr>
            <a:r>
              <a:rPr lang="zh-CN" altLang="en-US" sz="2400" dirty="0" smtClean="0">
                <a:solidFill>
                  <a:srgbClr val="0000FF"/>
                </a:solidFill>
                <a:latin typeface="+mn-ea"/>
                <a:ea typeface="+mn-ea"/>
              </a:rPr>
              <a:t>注</a:t>
            </a:r>
            <a:r>
              <a:rPr lang="en-US" altLang="zh-CN" sz="2400" dirty="0" smtClean="0">
                <a:solidFill>
                  <a:srgbClr val="0000FF"/>
                </a:solidFill>
                <a:latin typeface="+mn-ea"/>
                <a:ea typeface="+mn-ea"/>
              </a:rPr>
              <a:t>1</a:t>
            </a:r>
            <a:r>
              <a:rPr lang="en-US" altLang="zh-CN" sz="2400" i="1" dirty="0" smtClean="0">
                <a:latin typeface="Times New Roman" panose="02020603050405020304" pitchFamily="18" charset="0"/>
                <a:ea typeface="华文新魏" panose="02010800040101010101" pitchFamily="2" charset="-122"/>
              </a:rPr>
              <a:t>  </a:t>
            </a:r>
            <a:r>
              <a:rPr lang="zh-CN" altLang="en-US" sz="2400" dirty="0" smtClean="0">
                <a:latin typeface="+mn-ea"/>
                <a:ea typeface="+mn-ea"/>
              </a:rPr>
              <a:t>由球面围成的球体既是一维单连通，又是二维单连通的</a:t>
            </a:r>
            <a:r>
              <a:rPr lang="en-US" altLang="zh-CN" sz="2400" dirty="0" smtClean="0">
                <a:latin typeface="+mn-ea"/>
                <a:ea typeface="+mn-ea"/>
              </a:rPr>
              <a:t>;</a:t>
            </a:r>
            <a:r>
              <a:rPr lang="en-US" altLang="zh-CN" sz="2400" dirty="0" smtClean="0">
                <a:latin typeface="Times New Roman" panose="02020603050405020304" pitchFamily="18" charset="0"/>
              </a:rPr>
              <a:t>  </a:t>
            </a:r>
            <a:endParaRPr lang="en-US" altLang="zh-CN" sz="2400" dirty="0">
              <a:latin typeface="Times New Roman" panose="02020603050405020304" pitchFamily="18" charset="0"/>
            </a:endParaRPr>
          </a:p>
        </p:txBody>
      </p:sp>
      <p:sp>
        <p:nvSpPr>
          <p:cNvPr id="16" name="Text Box 31"/>
          <p:cNvSpPr txBox="1">
            <a:spLocks noChangeArrowheads="1"/>
          </p:cNvSpPr>
          <p:nvPr/>
        </p:nvSpPr>
        <p:spPr bwMode="auto">
          <a:xfrm>
            <a:off x="755576" y="4365104"/>
            <a:ext cx="73448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spcBef>
                <a:spcPct val="50000"/>
              </a:spcBef>
            </a:pPr>
            <a:r>
              <a:rPr lang="zh-CN" altLang="en-US" sz="2400" dirty="0" smtClean="0">
                <a:latin typeface="+mn-ea"/>
                <a:ea typeface="+mn-ea"/>
              </a:rPr>
              <a:t>由两同心球面围成的区域是一维单连通的</a:t>
            </a:r>
            <a:r>
              <a:rPr lang="en-US" altLang="zh-CN" sz="2400" dirty="0" smtClean="0">
                <a:latin typeface="+mn-ea"/>
                <a:ea typeface="+mn-ea"/>
              </a:rPr>
              <a:t>(</a:t>
            </a:r>
            <a:r>
              <a:rPr lang="zh-CN" altLang="en-US" sz="2400" dirty="0" smtClean="0">
                <a:latin typeface="+mn-ea"/>
                <a:ea typeface="+mn-ea"/>
              </a:rPr>
              <a:t>有空洞</a:t>
            </a:r>
            <a:r>
              <a:rPr lang="en-US" altLang="zh-CN" sz="2400" dirty="0" smtClean="0">
                <a:latin typeface="+mn-ea"/>
                <a:ea typeface="+mn-ea"/>
              </a:rPr>
              <a:t>)</a:t>
            </a:r>
            <a:r>
              <a:rPr lang="zh-CN" altLang="en-US" sz="2400" dirty="0" smtClean="0">
                <a:latin typeface="+mn-ea"/>
                <a:ea typeface="+mn-ea"/>
              </a:rPr>
              <a:t>；</a:t>
            </a:r>
            <a:r>
              <a:rPr lang="en-US" altLang="zh-CN" sz="2400" dirty="0" smtClean="0">
                <a:latin typeface="Times New Roman" panose="02020603050405020304" pitchFamily="18" charset="0"/>
              </a:rPr>
              <a:t>  </a:t>
            </a:r>
            <a:endParaRPr lang="en-US" altLang="zh-CN" sz="2400" dirty="0">
              <a:latin typeface="Times New Roman" panose="02020603050405020304" pitchFamily="18" charset="0"/>
            </a:endParaRPr>
          </a:p>
        </p:txBody>
      </p:sp>
      <p:sp>
        <p:nvSpPr>
          <p:cNvPr id="3" name="矩形 2"/>
          <p:cNvSpPr/>
          <p:nvPr/>
        </p:nvSpPr>
        <p:spPr>
          <a:xfrm>
            <a:off x="395536" y="476672"/>
            <a:ext cx="8856912" cy="461665"/>
          </a:xfrm>
          <a:prstGeom prst="rect">
            <a:avLst/>
          </a:prstGeom>
        </p:spPr>
        <p:txBody>
          <a:bodyPr wrap="none">
            <a:spAutoFit/>
          </a:bodyPr>
          <a:lstStyle/>
          <a:p>
            <a:r>
              <a:rPr lang="zh-CN" altLang="en-US" sz="2400" dirty="0" smtClean="0">
                <a:solidFill>
                  <a:srgbClr val="0000FF"/>
                </a:solidFill>
              </a:rPr>
              <a:t>平面区域</a:t>
            </a:r>
            <a:r>
              <a:rPr lang="zh-CN" altLang="en-US" sz="2400" dirty="0" smtClean="0"/>
              <a:t>有单连通区域</a:t>
            </a:r>
            <a:r>
              <a:rPr lang="en-US" altLang="zh-CN" sz="2400" dirty="0" smtClean="0"/>
              <a:t>(</a:t>
            </a:r>
            <a:r>
              <a:rPr lang="zh-CN" altLang="en-US" sz="2400" dirty="0" smtClean="0"/>
              <a:t>无空洞</a:t>
            </a:r>
            <a:r>
              <a:rPr lang="en-US" altLang="zh-CN" sz="2400" dirty="0" smtClean="0"/>
              <a:t>)</a:t>
            </a:r>
            <a:r>
              <a:rPr lang="zh-CN" altLang="en-US" sz="2400" dirty="0" smtClean="0"/>
              <a:t>和复连通区域</a:t>
            </a:r>
            <a:r>
              <a:rPr lang="en-US" altLang="zh-CN" sz="2400" dirty="0" smtClean="0"/>
              <a:t>(</a:t>
            </a:r>
            <a:r>
              <a:rPr lang="zh-CN" altLang="en-US" sz="2400" dirty="0" smtClean="0"/>
              <a:t>有空洞</a:t>
            </a:r>
            <a:r>
              <a:rPr lang="en-US" altLang="zh-CN" sz="2400" dirty="0" smtClean="0"/>
              <a:t>)</a:t>
            </a:r>
            <a:r>
              <a:rPr lang="zh-CN" altLang="en-US" sz="2400" dirty="0" smtClean="0"/>
              <a:t>之分</a:t>
            </a:r>
            <a:r>
              <a:rPr lang="en-US" altLang="zh-CN" sz="2400" dirty="0" smtClean="0"/>
              <a:t>.</a:t>
            </a:r>
            <a:r>
              <a:rPr lang="zh-CN" altLang="en-US" sz="2400" dirty="0" smtClean="0"/>
              <a:t> </a:t>
            </a:r>
            <a:endParaRPr lang="zh-CN" alt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6802" name="Object 2"/>
          <p:cNvGraphicFramePr>
            <a:graphicFrameLocks noChangeAspect="1"/>
          </p:cNvGraphicFramePr>
          <p:nvPr/>
        </p:nvGraphicFramePr>
        <p:xfrm>
          <a:off x="2990850" y="4652963"/>
          <a:ext cx="2847975" cy="609600"/>
        </p:xfrm>
        <a:graphic>
          <a:graphicData uri="http://schemas.openxmlformats.org/presentationml/2006/ole">
            <mc:AlternateContent xmlns:mc="http://schemas.openxmlformats.org/markup-compatibility/2006">
              <mc:Choice xmlns:v="urn:schemas-microsoft-com:vml" Requires="v">
                <p:oleObj spid="_x0000_s28369" name="Equation" r:id="rId3" imgW="2844800" imgH="609600" progId="Equation.DSMT4">
                  <p:embed/>
                </p:oleObj>
              </mc:Choice>
              <mc:Fallback>
                <p:oleObj name="Equation" r:id="rId3" imgW="2844800" imgH="609600" progId="Equation.DSMT4">
                  <p:embed/>
                  <p:pic>
                    <p:nvPicPr>
                      <p:cNvPr id="0"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0850" y="4652963"/>
                        <a:ext cx="28479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4" name="Rectangle 4"/>
          <p:cNvSpPr>
            <a:spLocks noChangeArrowheads="1"/>
          </p:cNvSpPr>
          <p:nvPr/>
        </p:nvSpPr>
        <p:spPr bwMode="auto">
          <a:xfrm>
            <a:off x="573088" y="5300663"/>
            <a:ext cx="3028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t>与路线无关</a:t>
            </a:r>
            <a:r>
              <a:rPr lang="en-US" altLang="zh-CN"/>
              <a:t>;     </a:t>
            </a:r>
          </a:p>
        </p:txBody>
      </p:sp>
      <p:graphicFrame>
        <p:nvGraphicFramePr>
          <p:cNvPr id="76816" name="Object 16"/>
          <p:cNvGraphicFramePr>
            <a:graphicFrameLocks noChangeAspect="1"/>
          </p:cNvGraphicFramePr>
          <p:nvPr>
            <p:extLst>
              <p:ext uri="{D42A27DB-BD31-4B8C-83A1-F6EECF244321}">
                <p14:modId xmlns:p14="http://schemas.microsoft.com/office/powerpoint/2010/main" val="38981876"/>
              </p:ext>
            </p:extLst>
          </p:nvPr>
        </p:nvGraphicFramePr>
        <p:xfrm>
          <a:off x="2800350" y="3213100"/>
          <a:ext cx="3533775" cy="609600"/>
        </p:xfrm>
        <a:graphic>
          <a:graphicData uri="http://schemas.openxmlformats.org/presentationml/2006/ole">
            <mc:AlternateContent xmlns:mc="http://schemas.openxmlformats.org/markup-compatibility/2006">
              <mc:Choice xmlns:v="urn:schemas-microsoft-com:vml" Requires="v">
                <p:oleObj spid="_x0000_s28370" name="Equation" r:id="rId5" imgW="3530520" imgH="609480" progId="Equation.DSMT4">
                  <p:embed/>
                </p:oleObj>
              </mc:Choice>
              <mc:Fallback>
                <p:oleObj name="Equation" r:id="rId5" imgW="3530520" imgH="609480" progId="Equation.DSMT4">
                  <p:embed/>
                  <p:pic>
                    <p:nvPicPr>
                      <p:cNvPr id="0" name="Picture 26"/>
                      <p:cNvPicPr>
                        <a:picLocks noChangeAspect="1" noChangeArrowheads="1"/>
                      </p:cNvPicPr>
                      <p:nvPr/>
                    </p:nvPicPr>
                    <p:blipFill>
                      <a:blip r:embed="rId6"/>
                      <a:srcRect/>
                      <a:stretch>
                        <a:fillRect/>
                      </a:stretch>
                    </p:blipFill>
                    <p:spPr bwMode="auto">
                      <a:xfrm>
                        <a:off x="2800350" y="3213100"/>
                        <a:ext cx="35337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6822" name="Group 22"/>
          <p:cNvGrpSpPr>
            <a:grpSpLocks/>
          </p:cNvGrpSpPr>
          <p:nvPr/>
        </p:nvGrpSpPr>
        <p:grpSpPr bwMode="auto">
          <a:xfrm>
            <a:off x="612775" y="2563813"/>
            <a:ext cx="7950201" cy="523876"/>
            <a:chOff x="386" y="345"/>
            <a:chExt cx="5008" cy="330"/>
          </a:xfrm>
        </p:grpSpPr>
        <p:sp>
          <p:nvSpPr>
            <p:cNvPr id="27665" name="Rectangle 19"/>
            <p:cNvSpPr>
              <a:spLocks noChangeArrowheads="1"/>
            </p:cNvSpPr>
            <p:nvPr/>
          </p:nvSpPr>
          <p:spPr bwMode="auto">
            <a:xfrm>
              <a:off x="386" y="345"/>
              <a:ext cx="500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en-US" altLang="zh-CN" dirty="0">
                  <a:solidFill>
                    <a:srgbClr val="0000FF"/>
                  </a:solidFill>
                  <a:latin typeface="Times New Roman" panose="02020603050405020304" pitchFamily="18" charset="0"/>
                </a:rPr>
                <a:t>(i)</a:t>
              </a:r>
              <a:r>
                <a:rPr lang="en-US" altLang="zh-CN" dirty="0"/>
                <a:t> </a:t>
              </a:r>
              <a:r>
                <a:rPr lang="zh-CN" altLang="en-US" dirty="0"/>
                <a:t>对于</a:t>
              </a:r>
              <a:r>
                <a:rPr lang="zh-CN" altLang="en-US" dirty="0">
                  <a:sym typeface="Math1" pitchFamily="2" charset="2"/>
                </a:rPr>
                <a:t>  </a:t>
              </a:r>
              <a:r>
                <a:rPr lang="zh-CN" altLang="en-US" dirty="0"/>
                <a:t>内</a:t>
              </a:r>
              <a:r>
                <a:rPr lang="zh-CN" altLang="en-US" dirty="0">
                  <a:solidFill>
                    <a:srgbClr val="FF0000"/>
                  </a:solidFill>
                </a:rPr>
                <a:t>任一</a:t>
              </a:r>
              <a:r>
                <a:rPr lang="zh-CN" altLang="en-US" dirty="0"/>
                <a:t>按段光滑的封闭曲线</a:t>
              </a:r>
              <a:r>
                <a:rPr lang="zh-CN" altLang="en-US" sz="1400" dirty="0"/>
                <a:t> </a:t>
              </a:r>
              <a:r>
                <a:rPr lang="en-US" altLang="zh-CN" i="1" dirty="0">
                  <a:latin typeface="Times New Roman" panose="02020603050405020304" pitchFamily="18" charset="0"/>
                  <a:sym typeface="Math1" pitchFamily="2" charset="2"/>
                </a:rPr>
                <a:t>L </a:t>
              </a:r>
              <a:r>
                <a:rPr lang="zh-CN" altLang="en-US" dirty="0">
                  <a:sym typeface="Math1" pitchFamily="2" charset="2"/>
                </a:rPr>
                <a:t>有      </a:t>
              </a:r>
            </a:p>
          </p:txBody>
        </p:sp>
        <p:graphicFrame>
          <p:nvGraphicFramePr>
            <p:cNvPr id="27666" name="Object 21"/>
            <p:cNvGraphicFramePr>
              <a:graphicFrameLocks noChangeAspect="1"/>
            </p:cNvGraphicFramePr>
            <p:nvPr/>
          </p:nvGraphicFramePr>
          <p:xfrm>
            <a:off x="1202" y="412"/>
            <a:ext cx="232" cy="184"/>
          </p:xfrm>
          <a:graphic>
            <a:graphicData uri="http://schemas.openxmlformats.org/presentationml/2006/ole">
              <mc:AlternateContent xmlns:mc="http://schemas.openxmlformats.org/markup-compatibility/2006">
                <mc:Choice xmlns:v="urn:schemas-microsoft-com:vml" Requires="v">
                  <p:oleObj spid="_x0000_s28371" name="Equation" r:id="rId7" imgW="368140" imgH="291973" progId="Equation.DSMT4">
                    <p:embed/>
                  </p:oleObj>
                </mc:Choice>
                <mc:Fallback>
                  <p:oleObj name="Equation" r:id="rId7" imgW="368140" imgH="291973" progId="Equation.DSMT4">
                    <p:embed/>
                    <p:pic>
                      <p:nvPicPr>
                        <p:cNvPr id="0" name="Picture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2" y="412"/>
                          <a:ext cx="232" cy="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Lst>
                      </p:spPr>
                    </p:pic>
                  </p:oleObj>
                </mc:Fallback>
              </mc:AlternateContent>
            </a:graphicData>
          </a:graphic>
        </p:graphicFrame>
      </p:grpSp>
      <p:grpSp>
        <p:nvGrpSpPr>
          <p:cNvPr id="76825" name="Group 25"/>
          <p:cNvGrpSpPr>
            <a:grpSpLocks/>
          </p:cNvGrpSpPr>
          <p:nvPr/>
        </p:nvGrpSpPr>
        <p:grpSpPr bwMode="auto">
          <a:xfrm>
            <a:off x="592138" y="4003674"/>
            <a:ext cx="7593012" cy="523874"/>
            <a:chOff x="373" y="1296"/>
            <a:chExt cx="4783" cy="330"/>
          </a:xfrm>
        </p:grpSpPr>
        <p:sp>
          <p:nvSpPr>
            <p:cNvPr id="27663" name="Rectangle 17"/>
            <p:cNvSpPr>
              <a:spLocks noChangeArrowheads="1"/>
            </p:cNvSpPr>
            <p:nvPr/>
          </p:nvSpPr>
          <p:spPr bwMode="auto">
            <a:xfrm>
              <a:off x="373" y="1296"/>
              <a:ext cx="478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en-US" altLang="zh-CN" dirty="0">
                  <a:solidFill>
                    <a:srgbClr val="0000FF"/>
                  </a:solidFill>
                  <a:latin typeface="Times New Roman" panose="02020603050405020304" pitchFamily="18" charset="0"/>
                </a:rPr>
                <a:t>(ii)</a:t>
              </a:r>
              <a:r>
                <a:rPr lang="en-US" altLang="zh-CN" dirty="0"/>
                <a:t> </a:t>
              </a:r>
              <a:r>
                <a:rPr lang="zh-CN" altLang="en-US" dirty="0"/>
                <a:t>对于</a:t>
              </a:r>
              <a:r>
                <a:rPr lang="zh-CN" altLang="en-US" dirty="0">
                  <a:latin typeface="Times New Roman" panose="02020603050405020304" pitchFamily="18" charset="0"/>
                  <a:sym typeface="Math1" pitchFamily="2" charset="2"/>
                </a:rPr>
                <a:t>    </a:t>
              </a:r>
              <a:r>
                <a:rPr lang="zh-CN" altLang="en-US" dirty="0"/>
                <a:t>内任一按段光滑</a:t>
              </a:r>
              <a:r>
                <a:rPr lang="zh-CN" altLang="en-US" dirty="0" smtClean="0"/>
                <a:t>的曲线</a:t>
              </a:r>
              <a:r>
                <a:rPr lang="zh-CN" altLang="en-US" sz="1200" dirty="0" smtClean="0"/>
                <a:t> </a:t>
              </a:r>
              <a:r>
                <a:rPr lang="en-US" altLang="zh-CN" i="1" dirty="0">
                  <a:latin typeface="Times New Roman" panose="02020603050405020304" pitchFamily="18" charset="0"/>
                  <a:sym typeface="Math1" pitchFamily="2" charset="2"/>
                </a:rPr>
                <a:t>L</a:t>
              </a:r>
              <a:r>
                <a:rPr lang="en-US" altLang="zh-CN" dirty="0">
                  <a:sym typeface="Math1" pitchFamily="2" charset="2"/>
                </a:rPr>
                <a:t>,</a:t>
              </a:r>
              <a:r>
                <a:rPr lang="zh-CN" altLang="en-US" dirty="0">
                  <a:sym typeface="Math1" pitchFamily="2" charset="2"/>
                </a:rPr>
                <a:t>曲线积分 </a:t>
              </a:r>
            </a:p>
          </p:txBody>
        </p:sp>
        <p:graphicFrame>
          <p:nvGraphicFramePr>
            <p:cNvPr id="27664" name="Object 23"/>
            <p:cNvGraphicFramePr>
              <a:graphicFrameLocks noChangeAspect="1"/>
            </p:cNvGraphicFramePr>
            <p:nvPr/>
          </p:nvGraphicFramePr>
          <p:xfrm>
            <a:off x="1247" y="1389"/>
            <a:ext cx="232" cy="184"/>
          </p:xfrm>
          <a:graphic>
            <a:graphicData uri="http://schemas.openxmlformats.org/presentationml/2006/ole">
              <mc:AlternateContent xmlns:mc="http://schemas.openxmlformats.org/markup-compatibility/2006">
                <mc:Choice xmlns:v="urn:schemas-microsoft-com:vml" Requires="v">
                  <p:oleObj spid="_x0000_s28372" name="Equation" r:id="rId9" imgW="368140" imgH="291973" progId="Equation.DSMT4">
                    <p:embed/>
                  </p:oleObj>
                </mc:Choice>
                <mc:Fallback>
                  <p:oleObj name="Equation" r:id="rId9" imgW="368140" imgH="291973" progId="Equation.DSMT4">
                    <p:embed/>
                    <p:pic>
                      <p:nvPicPr>
                        <p:cNvPr id="0" name="Picture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7" y="1389"/>
                          <a:ext cx="232" cy="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Lst>
                      </p:spPr>
                    </p:pic>
                  </p:oleObj>
                </mc:Fallback>
              </mc:AlternateContent>
            </a:graphicData>
          </a:graphic>
        </p:graphicFrame>
      </p:grpSp>
      <p:grpSp>
        <p:nvGrpSpPr>
          <p:cNvPr id="76826" name="Group 26"/>
          <p:cNvGrpSpPr>
            <a:grpSpLocks/>
          </p:cNvGrpSpPr>
          <p:nvPr/>
        </p:nvGrpSpPr>
        <p:grpSpPr bwMode="auto">
          <a:xfrm>
            <a:off x="596900" y="549275"/>
            <a:ext cx="7989888" cy="536575"/>
            <a:chOff x="376" y="2649"/>
            <a:chExt cx="5033" cy="338"/>
          </a:xfrm>
        </p:grpSpPr>
        <p:sp>
          <p:nvSpPr>
            <p:cNvPr id="27660" name="Rectangle 27"/>
            <p:cNvSpPr>
              <a:spLocks noChangeArrowheads="1"/>
            </p:cNvSpPr>
            <p:nvPr/>
          </p:nvSpPr>
          <p:spPr bwMode="auto">
            <a:xfrm>
              <a:off x="376" y="2657"/>
              <a:ext cx="130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dirty="0">
                  <a:solidFill>
                    <a:srgbClr val="FF0000"/>
                  </a:solidFill>
                  <a:latin typeface="Times New Roman" panose="02020603050405020304" pitchFamily="18" charset="0"/>
                  <a:cs typeface="Times New Roman" panose="02020603050405020304" pitchFamily="18" charset="0"/>
                </a:rPr>
                <a:t>定理</a:t>
              </a:r>
              <a:r>
                <a:rPr lang="en-US" altLang="zh-CN" dirty="0" smtClean="0">
                  <a:solidFill>
                    <a:srgbClr val="FF0000"/>
                  </a:solidFill>
                  <a:latin typeface="Times New Roman" panose="02020603050405020304" pitchFamily="18" charset="0"/>
                  <a:cs typeface="Times New Roman" panose="02020603050405020304" pitchFamily="18" charset="0"/>
                </a:rPr>
                <a:t>22.7</a:t>
              </a:r>
              <a:r>
                <a:rPr lang="en-US" altLang="zh-CN"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设</a:t>
              </a:r>
              <a:endParaRPr lang="zh-CN" altLang="en-US" sz="2400" b="0" dirty="0">
                <a:latin typeface="Times New Roman" panose="02020603050405020304" pitchFamily="18" charset="0"/>
              </a:endParaRPr>
            </a:p>
          </p:txBody>
        </p:sp>
        <p:graphicFrame>
          <p:nvGraphicFramePr>
            <p:cNvPr id="27661" name="Object 28"/>
            <p:cNvGraphicFramePr>
              <a:graphicFrameLocks noChangeAspect="1"/>
            </p:cNvGraphicFramePr>
            <p:nvPr/>
          </p:nvGraphicFramePr>
          <p:xfrm>
            <a:off x="1640" y="2667"/>
            <a:ext cx="734" cy="240"/>
          </p:xfrm>
          <a:graphic>
            <a:graphicData uri="http://schemas.openxmlformats.org/presentationml/2006/ole">
              <mc:AlternateContent xmlns:mc="http://schemas.openxmlformats.org/markup-compatibility/2006">
                <mc:Choice xmlns:v="urn:schemas-microsoft-com:vml" Requires="v">
                  <p:oleObj spid="_x0000_s28373" name="Equation" r:id="rId10" imgW="1168400" imgH="381000" progId="Equation.DSMT4">
                    <p:embed/>
                  </p:oleObj>
                </mc:Choice>
                <mc:Fallback>
                  <p:oleObj name="Equation" r:id="rId10" imgW="1168400" imgH="381000" progId="Equation.DSMT4">
                    <p:embed/>
                    <p:pic>
                      <p:nvPicPr>
                        <p:cNvPr id="0" name="Picture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40" y="2667"/>
                          <a:ext cx="734"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2" name="Rectangle 29"/>
            <p:cNvSpPr>
              <a:spLocks noChangeArrowheads="1"/>
            </p:cNvSpPr>
            <p:nvPr/>
          </p:nvSpPr>
          <p:spPr bwMode="auto">
            <a:xfrm>
              <a:off x="2309" y="2649"/>
              <a:ext cx="31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latin typeface="Times New Roman" panose="02020603050405020304" pitchFamily="18" charset="0"/>
                  <a:cs typeface="Times New Roman" panose="02020603050405020304" pitchFamily="18" charset="0"/>
                </a:rPr>
                <a:t>为空间单连通区域</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若函数 </a:t>
              </a:r>
              <a:r>
                <a:rPr lang="en-US" altLang="zh-CN" i="1">
                  <a:latin typeface="Times New Roman" panose="02020603050405020304" pitchFamily="18" charset="0"/>
                  <a:cs typeface="Times New Roman" panose="02020603050405020304" pitchFamily="18" charset="0"/>
                </a:rPr>
                <a:t>P</a:t>
              </a:r>
              <a:r>
                <a:rPr lang="en-US" altLang="zh-CN">
                  <a:latin typeface="Times New Roman" panose="02020603050405020304" pitchFamily="18" charset="0"/>
                  <a:cs typeface="Times New Roman" panose="02020603050405020304" pitchFamily="18" charset="0"/>
                </a:rPr>
                <a:t>, </a:t>
              </a:r>
              <a:r>
                <a:rPr lang="en-US" altLang="zh-CN" sz="900"/>
                <a:t> </a:t>
              </a:r>
              <a:endParaRPr lang="en-US" altLang="zh-CN" sz="2400" b="0">
                <a:latin typeface="Times New Roman" panose="02020603050405020304" pitchFamily="18" charset="0"/>
              </a:endParaRPr>
            </a:p>
          </p:txBody>
        </p:sp>
      </p:grpSp>
      <p:sp>
        <p:nvSpPr>
          <p:cNvPr id="76830" name="Rectangle 30"/>
          <p:cNvSpPr>
            <a:spLocks noChangeArrowheads="1"/>
          </p:cNvSpPr>
          <p:nvPr/>
        </p:nvSpPr>
        <p:spPr bwMode="auto">
          <a:xfrm>
            <a:off x="584200" y="1846263"/>
            <a:ext cx="2851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t>个条件是等价的</a:t>
            </a:r>
            <a:r>
              <a:rPr lang="en-US" altLang="zh-CN"/>
              <a:t>:</a:t>
            </a:r>
          </a:p>
        </p:txBody>
      </p:sp>
      <p:grpSp>
        <p:nvGrpSpPr>
          <p:cNvPr id="76831" name="Group 31"/>
          <p:cNvGrpSpPr>
            <a:grpSpLocks/>
          </p:cNvGrpSpPr>
          <p:nvPr/>
        </p:nvGrpSpPr>
        <p:grpSpPr bwMode="auto">
          <a:xfrm>
            <a:off x="625475" y="1198563"/>
            <a:ext cx="7878763" cy="519112"/>
            <a:chOff x="394" y="3058"/>
            <a:chExt cx="4963" cy="327"/>
          </a:xfrm>
        </p:grpSpPr>
        <p:sp>
          <p:nvSpPr>
            <p:cNvPr id="27658" name="Rectangle 32"/>
            <p:cNvSpPr>
              <a:spLocks noChangeArrowheads="1"/>
            </p:cNvSpPr>
            <p:nvPr/>
          </p:nvSpPr>
          <p:spPr bwMode="auto">
            <a:xfrm>
              <a:off x="394" y="3058"/>
              <a:ext cx="49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i="1">
                  <a:latin typeface="Times New Roman" panose="02020603050405020304" pitchFamily="18" charset="0"/>
                </a:rPr>
                <a:t>R </a:t>
              </a:r>
              <a:r>
                <a:rPr lang="zh-CN" altLang="en-US"/>
                <a:t>在</a:t>
              </a:r>
              <a:r>
                <a:rPr lang="zh-CN" altLang="en-US">
                  <a:sym typeface="Math1" pitchFamily="2" charset="2"/>
                </a:rPr>
                <a:t>  </a:t>
              </a:r>
              <a:r>
                <a:rPr lang="zh-CN" altLang="en-US"/>
                <a:t>上连续</a:t>
              </a:r>
              <a:r>
                <a:rPr lang="en-US" altLang="zh-CN">
                  <a:sym typeface="Math1" pitchFamily="2" charset="2"/>
                </a:rPr>
                <a:t>,</a:t>
              </a:r>
              <a:r>
                <a:rPr lang="zh-CN" altLang="en-US">
                  <a:sym typeface="Math1" pitchFamily="2" charset="2"/>
                </a:rPr>
                <a:t>且有一阶连续偏导数</a:t>
              </a:r>
              <a:r>
                <a:rPr lang="en-US" altLang="zh-CN">
                  <a:sym typeface="Math1" pitchFamily="2" charset="2"/>
                </a:rPr>
                <a:t>,</a:t>
              </a:r>
              <a:r>
                <a:rPr lang="zh-CN" altLang="en-US">
                  <a:sym typeface="Math1" pitchFamily="2" charset="2"/>
                </a:rPr>
                <a:t>则以下四 </a:t>
              </a:r>
            </a:p>
          </p:txBody>
        </p:sp>
        <p:graphicFrame>
          <p:nvGraphicFramePr>
            <p:cNvPr id="27659" name="Object 33"/>
            <p:cNvGraphicFramePr>
              <a:graphicFrameLocks noChangeAspect="1"/>
            </p:cNvGraphicFramePr>
            <p:nvPr/>
          </p:nvGraphicFramePr>
          <p:xfrm>
            <a:off x="1144" y="3152"/>
            <a:ext cx="232" cy="184"/>
          </p:xfrm>
          <a:graphic>
            <a:graphicData uri="http://schemas.openxmlformats.org/presentationml/2006/ole">
              <mc:AlternateContent xmlns:mc="http://schemas.openxmlformats.org/markup-compatibility/2006">
                <mc:Choice xmlns:v="urn:schemas-microsoft-com:vml" Requires="v">
                  <p:oleObj spid="_x0000_s28374" name="Equation" r:id="rId12" imgW="368140" imgH="291973" progId="Equation.DSMT4">
                    <p:embed/>
                  </p:oleObj>
                </mc:Choice>
                <mc:Fallback>
                  <p:oleObj name="Equation" r:id="rId12" imgW="368140" imgH="291973" progId="Equation.DSMT4">
                    <p:embed/>
                    <p:pic>
                      <p:nvPicPr>
                        <p:cNvPr id="0" name="Picture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4" y="3152"/>
                          <a:ext cx="232" cy="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611560" y="3282931"/>
            <a:ext cx="30716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dirty="0" smtClean="0">
                <a:solidFill>
                  <a:srgbClr val="0000FF"/>
                </a:solidFill>
              </a:rPr>
              <a:t>例</a:t>
            </a:r>
            <a:r>
              <a:rPr lang="en-US" altLang="zh-CN" dirty="0" smtClean="0">
                <a:solidFill>
                  <a:srgbClr val="0000FF"/>
                </a:solidFill>
              </a:rPr>
              <a:t>3</a:t>
            </a:r>
            <a:r>
              <a:rPr lang="en-US" altLang="zh-CN" dirty="0" smtClean="0"/>
              <a:t> </a:t>
            </a:r>
            <a:r>
              <a:rPr lang="zh-CN" altLang="en-US" dirty="0"/>
              <a:t>验证曲线积分</a:t>
            </a:r>
          </a:p>
        </p:txBody>
      </p:sp>
      <p:graphicFrame>
        <p:nvGraphicFramePr>
          <p:cNvPr id="75779" name="Object 3"/>
          <p:cNvGraphicFramePr>
            <a:graphicFrameLocks noChangeAspect="1"/>
          </p:cNvGraphicFramePr>
          <p:nvPr/>
        </p:nvGraphicFramePr>
        <p:xfrm>
          <a:off x="2339752" y="3789040"/>
          <a:ext cx="4981575" cy="609600"/>
        </p:xfrm>
        <a:graphic>
          <a:graphicData uri="http://schemas.openxmlformats.org/presentationml/2006/ole">
            <mc:AlternateContent xmlns:mc="http://schemas.openxmlformats.org/markup-compatibility/2006">
              <mc:Choice xmlns:v="urn:schemas-microsoft-com:vml" Requires="v">
                <p:oleObj spid="_x0000_s29509" name="Equation" r:id="rId3" imgW="4978400" imgH="609600" progId="Equation.DSMT4">
                  <p:embed/>
                </p:oleObj>
              </mc:Choice>
              <mc:Fallback>
                <p:oleObj name="Equation" r:id="rId3" imgW="4978400" imgH="609600" progId="Equation.DSMT4">
                  <p:embed/>
                  <p:pic>
                    <p:nvPicPr>
                      <p:cNvPr id="0"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3789040"/>
                        <a:ext cx="49815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5801" name="Group 25"/>
          <p:cNvGrpSpPr>
            <a:grpSpLocks/>
          </p:cNvGrpSpPr>
          <p:nvPr/>
        </p:nvGrpSpPr>
        <p:grpSpPr bwMode="auto">
          <a:xfrm>
            <a:off x="539552" y="4437112"/>
            <a:ext cx="7558088" cy="519112"/>
            <a:chOff x="322" y="2023"/>
            <a:chExt cx="4761" cy="327"/>
          </a:xfrm>
        </p:grpSpPr>
        <p:sp>
          <p:nvSpPr>
            <p:cNvPr id="28689" name="Rectangle 6"/>
            <p:cNvSpPr>
              <a:spLocks noChangeArrowheads="1"/>
            </p:cNvSpPr>
            <p:nvPr/>
          </p:nvSpPr>
          <p:spPr bwMode="auto">
            <a:xfrm>
              <a:off x="322" y="2023"/>
              <a:ext cx="38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dirty="0">
                  <a:latin typeface="Times New Roman" panose="02020603050405020304" pitchFamily="18" charset="0"/>
                  <a:cs typeface="Times New Roman" panose="02020603050405020304" pitchFamily="18" charset="0"/>
                </a:rPr>
                <a:t>与路线无关</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并求被积表达式的原函数</a:t>
              </a:r>
              <a:endParaRPr lang="zh-CN" altLang="en-US" sz="2400" b="0" dirty="0">
                <a:latin typeface="Times New Roman" panose="02020603050405020304" pitchFamily="18" charset="0"/>
              </a:endParaRPr>
            </a:p>
          </p:txBody>
        </p:sp>
        <p:graphicFrame>
          <p:nvGraphicFramePr>
            <p:cNvPr id="28690" name="Object 5"/>
            <p:cNvGraphicFramePr>
              <a:graphicFrameLocks noChangeAspect="1"/>
            </p:cNvGraphicFramePr>
            <p:nvPr/>
          </p:nvGraphicFramePr>
          <p:xfrm>
            <a:off x="4177" y="2068"/>
            <a:ext cx="906" cy="246"/>
          </p:xfrm>
          <a:graphic>
            <a:graphicData uri="http://schemas.openxmlformats.org/presentationml/2006/ole">
              <mc:AlternateContent xmlns:mc="http://schemas.openxmlformats.org/markup-compatibility/2006">
                <mc:Choice xmlns:v="urn:schemas-microsoft-com:vml" Requires="v">
                  <p:oleObj spid="_x0000_s29510" name="Equation" r:id="rId5" imgW="1435100" imgH="393700" progId="Equation.DSMT4">
                    <p:embed/>
                  </p:oleObj>
                </mc:Choice>
                <mc:Fallback>
                  <p:oleObj name="Equation" r:id="rId5" imgW="1435100" imgH="393700" progId="Equation.DSMT4">
                    <p:embed/>
                    <p:pic>
                      <p:nvPicPr>
                        <p:cNvPr id="0"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7" y="2068"/>
                          <a:ext cx="90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5791" name="Rectangle 15"/>
          <p:cNvSpPr>
            <a:spLocks noChangeArrowheads="1"/>
          </p:cNvSpPr>
          <p:nvPr/>
        </p:nvSpPr>
        <p:spPr bwMode="auto">
          <a:xfrm>
            <a:off x="611560" y="2636912"/>
            <a:ext cx="7893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dirty="0"/>
              <a:t>这个定理的证明与定理</a:t>
            </a:r>
            <a:r>
              <a:rPr lang="zh-CN" altLang="en-US" sz="1000" dirty="0"/>
              <a:t> </a:t>
            </a:r>
            <a:r>
              <a:rPr lang="en-US" altLang="zh-CN" dirty="0">
                <a:latin typeface="Times New Roman" panose="02020603050405020304" pitchFamily="18" charset="0"/>
              </a:rPr>
              <a:t>21.12 </a:t>
            </a:r>
            <a:r>
              <a:rPr lang="zh-CN" altLang="en-US" dirty="0"/>
              <a:t>相仿</a:t>
            </a:r>
            <a:r>
              <a:rPr lang="en-US" altLang="zh-CN" dirty="0"/>
              <a:t>,</a:t>
            </a:r>
            <a:r>
              <a:rPr lang="zh-CN" altLang="en-US" dirty="0"/>
              <a:t>这里不重复了</a:t>
            </a:r>
            <a:r>
              <a:rPr lang="en-US" altLang="zh-CN" dirty="0"/>
              <a:t>.</a:t>
            </a:r>
          </a:p>
        </p:txBody>
      </p:sp>
      <p:grpSp>
        <p:nvGrpSpPr>
          <p:cNvPr id="75797" name="Group 21"/>
          <p:cNvGrpSpPr>
            <a:grpSpLocks/>
          </p:cNvGrpSpPr>
          <p:nvPr/>
        </p:nvGrpSpPr>
        <p:grpSpPr bwMode="auto">
          <a:xfrm>
            <a:off x="611560" y="1700808"/>
            <a:ext cx="8145462" cy="911225"/>
            <a:chOff x="425" y="350"/>
            <a:chExt cx="5131" cy="574"/>
          </a:xfrm>
        </p:grpSpPr>
        <p:sp>
          <p:nvSpPr>
            <p:cNvPr id="28686" name="Rectangle 14"/>
            <p:cNvSpPr>
              <a:spLocks noChangeArrowheads="1"/>
            </p:cNvSpPr>
            <p:nvPr/>
          </p:nvSpPr>
          <p:spPr bwMode="auto">
            <a:xfrm>
              <a:off x="3645" y="436"/>
              <a:ext cx="19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t>在</a:t>
              </a:r>
              <a:r>
                <a:rPr lang="zh-CN" altLang="en-US">
                  <a:sym typeface="Math1" pitchFamily="2" charset="2"/>
                </a:rPr>
                <a:t>  </a:t>
              </a:r>
              <a:r>
                <a:rPr lang="zh-CN" altLang="en-US" sz="1200">
                  <a:sym typeface="Math1" pitchFamily="2" charset="2"/>
                </a:rPr>
                <a:t> </a:t>
              </a:r>
              <a:r>
                <a:rPr lang="zh-CN" altLang="en-US"/>
                <a:t>内处处成立</a:t>
              </a:r>
              <a:r>
                <a:rPr lang="en-US" altLang="zh-CN"/>
                <a:t>. </a:t>
              </a:r>
            </a:p>
          </p:txBody>
        </p:sp>
        <p:graphicFrame>
          <p:nvGraphicFramePr>
            <p:cNvPr id="28687" name="Object 17"/>
            <p:cNvGraphicFramePr>
              <a:graphicFrameLocks noChangeAspect="1"/>
            </p:cNvGraphicFramePr>
            <p:nvPr/>
          </p:nvGraphicFramePr>
          <p:xfrm>
            <a:off x="425" y="350"/>
            <a:ext cx="3181" cy="574"/>
          </p:xfrm>
          <a:graphic>
            <a:graphicData uri="http://schemas.openxmlformats.org/presentationml/2006/ole">
              <mc:AlternateContent xmlns:mc="http://schemas.openxmlformats.org/markup-compatibility/2006">
                <mc:Choice xmlns:v="urn:schemas-microsoft-com:vml" Requires="v">
                  <p:oleObj spid="_x0000_s29511" name="Equation" r:id="rId7" imgW="5194300" imgH="914400" progId="Equation.DSMT4">
                    <p:embed/>
                  </p:oleObj>
                </mc:Choice>
                <mc:Fallback>
                  <p:oleObj name="Equation" r:id="rId7" imgW="5194300" imgH="914400" progId="Equation.DSMT4">
                    <p:embed/>
                    <p:pic>
                      <p:nvPicPr>
                        <p:cNvPr id="0" name="Picture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5" y="350"/>
                          <a:ext cx="3181" cy="5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8" name="Object 19"/>
            <p:cNvGraphicFramePr>
              <a:graphicFrameLocks noChangeAspect="1"/>
            </p:cNvGraphicFramePr>
            <p:nvPr/>
          </p:nvGraphicFramePr>
          <p:xfrm>
            <a:off x="3953" y="533"/>
            <a:ext cx="232" cy="184"/>
          </p:xfrm>
          <a:graphic>
            <a:graphicData uri="http://schemas.openxmlformats.org/presentationml/2006/ole">
              <mc:AlternateContent xmlns:mc="http://schemas.openxmlformats.org/markup-compatibility/2006">
                <mc:Choice xmlns:v="urn:schemas-microsoft-com:vml" Requires="v">
                  <p:oleObj spid="_x0000_s29512" name="Equation" r:id="rId9" imgW="368140" imgH="291973" progId="Equation.DSMT4">
                    <p:embed/>
                  </p:oleObj>
                </mc:Choice>
                <mc:Fallback>
                  <p:oleObj name="Equation" r:id="rId9" imgW="368140" imgH="291973" progId="Equation.DSMT4">
                    <p:embed/>
                    <p:pic>
                      <p:nvPicPr>
                        <p:cNvPr id="0" name="Picture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3" y="533"/>
                          <a:ext cx="232" cy="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Lst>
                      </p:spPr>
                    </p:pic>
                  </p:oleObj>
                </mc:Fallback>
              </mc:AlternateContent>
            </a:graphicData>
          </a:graphic>
        </p:graphicFrame>
      </p:grpSp>
      <p:grpSp>
        <p:nvGrpSpPr>
          <p:cNvPr id="75802" name="Group 26"/>
          <p:cNvGrpSpPr>
            <a:grpSpLocks/>
          </p:cNvGrpSpPr>
          <p:nvPr/>
        </p:nvGrpSpPr>
        <p:grpSpPr bwMode="auto">
          <a:xfrm>
            <a:off x="683568" y="404664"/>
            <a:ext cx="8061325" cy="519113"/>
            <a:chOff x="374" y="2623"/>
            <a:chExt cx="5078" cy="327"/>
          </a:xfrm>
        </p:grpSpPr>
        <p:sp>
          <p:nvSpPr>
            <p:cNvPr id="28683" name="Rectangle 27"/>
            <p:cNvSpPr>
              <a:spLocks noChangeArrowheads="1"/>
            </p:cNvSpPr>
            <p:nvPr/>
          </p:nvSpPr>
          <p:spPr bwMode="auto">
            <a:xfrm>
              <a:off x="374" y="2623"/>
              <a:ext cx="5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en-US" altLang="zh-CN">
                  <a:solidFill>
                    <a:srgbClr val="0000FF"/>
                  </a:solidFill>
                  <a:latin typeface="Times New Roman" panose="02020603050405020304" pitchFamily="18" charset="0"/>
                  <a:cs typeface="Times New Roman" panose="02020603050405020304" pitchFamily="18" charset="0"/>
                </a:rPr>
                <a:t>(iii)</a:t>
              </a:r>
              <a:r>
                <a:rPr lang="en-US" altLang="zh-CN">
                  <a:latin typeface="Times New Roman" panose="02020603050405020304" pitchFamily="18" charset="0"/>
                  <a:cs typeface="Times New Roman" panose="02020603050405020304" pitchFamily="18" charset="0"/>
                </a:rPr>
                <a:t> </a:t>
              </a:r>
              <a:endParaRPr lang="en-US" altLang="zh-CN" sz="2400" b="0">
                <a:latin typeface="Times New Roman" panose="02020603050405020304" pitchFamily="18" charset="0"/>
              </a:endParaRPr>
            </a:p>
          </p:txBody>
        </p:sp>
        <p:graphicFrame>
          <p:nvGraphicFramePr>
            <p:cNvPr id="28684" name="Object 28"/>
            <p:cNvGraphicFramePr>
              <a:graphicFrameLocks noChangeAspect="1"/>
            </p:cNvGraphicFramePr>
            <p:nvPr/>
          </p:nvGraphicFramePr>
          <p:xfrm>
            <a:off x="821" y="2674"/>
            <a:ext cx="2120" cy="270"/>
          </p:xfrm>
          <a:graphic>
            <a:graphicData uri="http://schemas.openxmlformats.org/presentationml/2006/ole">
              <mc:AlternateContent xmlns:mc="http://schemas.openxmlformats.org/markup-compatibility/2006">
                <mc:Choice xmlns:v="urn:schemas-microsoft-com:vml" Requires="v">
                  <p:oleObj spid="_x0000_s29513" name="Equation" r:id="rId11" imgW="3365500" imgH="431800" progId="Equation.DSMT4">
                    <p:embed/>
                  </p:oleObj>
                </mc:Choice>
                <mc:Fallback>
                  <p:oleObj name="Equation" r:id="rId11" imgW="3365500" imgH="431800" progId="Equation.DSMT4">
                    <p:embed/>
                    <p:pic>
                      <p:nvPicPr>
                        <p:cNvPr id="0" name="Picture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1" y="2674"/>
                          <a:ext cx="2120"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5" name="Rectangle 29"/>
            <p:cNvSpPr>
              <a:spLocks noChangeArrowheads="1"/>
            </p:cNvSpPr>
            <p:nvPr/>
          </p:nvSpPr>
          <p:spPr bwMode="auto">
            <a:xfrm>
              <a:off x="2914" y="2623"/>
              <a:ext cx="25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latin typeface="Times New Roman" panose="02020603050405020304" pitchFamily="18" charset="0"/>
                  <a:cs typeface="Times New Roman" panose="02020603050405020304" pitchFamily="18" charset="0"/>
                </a:rPr>
                <a:t>内某一函数</a:t>
              </a:r>
              <a:r>
                <a:rPr lang="zh-CN" altLang="en-US" sz="1200">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u </a:t>
              </a:r>
              <a:r>
                <a:rPr lang="zh-CN" altLang="en-US">
                  <a:latin typeface="Times New Roman" panose="02020603050405020304" pitchFamily="18" charset="0"/>
                  <a:cs typeface="Times New Roman" panose="02020603050405020304" pitchFamily="18" charset="0"/>
                </a:rPr>
                <a:t>的全微分</a:t>
              </a:r>
              <a:r>
                <a:rPr lang="en-US" altLang="zh-CN">
                  <a:latin typeface="Times New Roman" panose="02020603050405020304" pitchFamily="18" charset="0"/>
                  <a:cs typeface="Times New Roman" panose="02020603050405020304" pitchFamily="18" charset="0"/>
                </a:rPr>
                <a:t>,  </a:t>
              </a:r>
              <a:endParaRPr lang="en-US" altLang="zh-CN" sz="2400" b="0">
                <a:latin typeface="Times New Roman" panose="02020603050405020304" pitchFamily="18" charset="0"/>
              </a:endParaRPr>
            </a:p>
          </p:txBody>
        </p:sp>
      </p:grpSp>
      <p:grpSp>
        <p:nvGrpSpPr>
          <p:cNvPr id="75808" name="Group 32"/>
          <p:cNvGrpSpPr>
            <a:grpSpLocks/>
          </p:cNvGrpSpPr>
          <p:nvPr/>
        </p:nvGrpSpPr>
        <p:grpSpPr bwMode="auto">
          <a:xfrm>
            <a:off x="684212" y="1123951"/>
            <a:ext cx="7642225" cy="520701"/>
            <a:chOff x="431" y="708"/>
            <a:chExt cx="4814" cy="328"/>
          </a:xfrm>
        </p:grpSpPr>
        <p:sp>
          <p:nvSpPr>
            <p:cNvPr id="28681" name="Rectangle 30"/>
            <p:cNvSpPr>
              <a:spLocks noChangeArrowheads="1"/>
            </p:cNvSpPr>
            <p:nvPr/>
          </p:nvSpPr>
          <p:spPr bwMode="auto">
            <a:xfrm>
              <a:off x="431" y="709"/>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dirty="0"/>
                <a:t>即</a:t>
              </a:r>
            </a:p>
          </p:txBody>
        </p:sp>
        <p:graphicFrame>
          <p:nvGraphicFramePr>
            <p:cNvPr id="28682" name="Object 31"/>
            <p:cNvGraphicFramePr>
              <a:graphicFrameLocks noChangeAspect="1"/>
            </p:cNvGraphicFramePr>
            <p:nvPr/>
          </p:nvGraphicFramePr>
          <p:xfrm>
            <a:off x="1701" y="708"/>
            <a:ext cx="3544" cy="246"/>
          </p:xfrm>
          <a:graphic>
            <a:graphicData uri="http://schemas.openxmlformats.org/presentationml/2006/ole">
              <mc:AlternateContent xmlns:mc="http://schemas.openxmlformats.org/markup-compatibility/2006">
                <mc:Choice xmlns:v="urn:schemas-microsoft-com:vml" Requires="v">
                  <p:oleObj spid="_x0000_s29514" name="Equation" r:id="rId13" imgW="5626100" imgH="393700" progId="Equation.DSMT4">
                    <p:embed/>
                  </p:oleObj>
                </mc:Choice>
                <mc:Fallback>
                  <p:oleObj name="Equation" r:id="rId13" imgW="5626100" imgH="393700" progId="Equation.DSMT4">
                    <p:embed/>
                    <p:pic>
                      <p:nvPicPr>
                        <p:cNvPr id="0" name="Picture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01" y="708"/>
                          <a:ext cx="3544"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8703" name="Object 31"/>
          <p:cNvGraphicFramePr>
            <a:graphicFrameLocks noChangeAspect="1"/>
          </p:cNvGraphicFramePr>
          <p:nvPr>
            <p:extLst>
              <p:ext uri="{D42A27DB-BD31-4B8C-83A1-F6EECF244321}">
                <p14:modId xmlns:p14="http://schemas.microsoft.com/office/powerpoint/2010/main" val="1541752567"/>
              </p:ext>
            </p:extLst>
          </p:nvPr>
        </p:nvGraphicFramePr>
        <p:xfrm>
          <a:off x="5580112" y="5085184"/>
          <a:ext cx="2875856" cy="1347742"/>
        </p:xfrm>
        <a:graphic>
          <a:graphicData uri="http://schemas.openxmlformats.org/presentationml/2006/ole">
            <mc:AlternateContent xmlns:mc="http://schemas.openxmlformats.org/markup-compatibility/2006">
              <mc:Choice xmlns:v="urn:schemas-microsoft-com:vml" Requires="v">
                <p:oleObj spid="_x0000_s29515" name="Equation" r:id="rId15" imgW="4444920" imgH="2082600" progId="Equation.DSMT4">
                  <p:embed/>
                </p:oleObj>
              </mc:Choice>
              <mc:Fallback>
                <p:oleObj name="Equation" r:id="rId15" imgW="4444920" imgH="2082600" progId="Equation.DSMT4">
                  <p:embed/>
                  <p:pic>
                    <p:nvPicPr>
                      <p:cNvPr id="0" name="Picture 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80112" y="5085184"/>
                        <a:ext cx="2875856" cy="1347742"/>
                      </a:xfrm>
                      <a:prstGeom prst="rect">
                        <a:avLst/>
                      </a:prstGeom>
                      <a:noFill/>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4754" name="Object 2"/>
          <p:cNvGraphicFramePr>
            <a:graphicFrameLocks noChangeAspect="1"/>
          </p:cNvGraphicFramePr>
          <p:nvPr/>
        </p:nvGraphicFramePr>
        <p:xfrm>
          <a:off x="1042988" y="4319588"/>
          <a:ext cx="7200900" cy="657225"/>
        </p:xfrm>
        <a:graphic>
          <a:graphicData uri="http://schemas.openxmlformats.org/presentationml/2006/ole">
            <mc:AlternateContent xmlns:mc="http://schemas.openxmlformats.org/markup-compatibility/2006">
              <mc:Choice xmlns:v="urn:schemas-microsoft-com:vml" Requires="v">
                <p:oleObj spid="_x0000_s30295" name="Equation" r:id="rId3" imgW="7200900" imgH="660400" progId="Equation.DSMT4">
                  <p:embed/>
                </p:oleObj>
              </mc:Choice>
              <mc:Fallback>
                <p:oleObj name="Equation" r:id="rId3" imgW="7200900" imgH="660400" progId="Equation.DSMT4">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4319588"/>
                        <a:ext cx="7200900"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4796" name="Group 44"/>
          <p:cNvGrpSpPr>
            <a:grpSpLocks/>
          </p:cNvGrpSpPr>
          <p:nvPr/>
        </p:nvGrpSpPr>
        <p:grpSpPr bwMode="auto">
          <a:xfrm>
            <a:off x="587375" y="5194300"/>
            <a:ext cx="7872413" cy="539750"/>
            <a:chOff x="370" y="1480"/>
            <a:chExt cx="4959" cy="340"/>
          </a:xfrm>
        </p:grpSpPr>
        <p:graphicFrame>
          <p:nvGraphicFramePr>
            <p:cNvPr id="29705" name="Object 5"/>
            <p:cNvGraphicFramePr>
              <a:graphicFrameLocks noChangeAspect="1"/>
            </p:cNvGraphicFramePr>
            <p:nvPr/>
          </p:nvGraphicFramePr>
          <p:xfrm>
            <a:off x="679" y="1486"/>
            <a:ext cx="558" cy="334"/>
          </p:xfrm>
          <a:graphic>
            <a:graphicData uri="http://schemas.openxmlformats.org/presentationml/2006/ole">
              <mc:AlternateContent xmlns:mc="http://schemas.openxmlformats.org/markup-compatibility/2006">
                <mc:Choice xmlns:v="urn:schemas-microsoft-com:vml" Requires="v">
                  <p:oleObj spid="_x0000_s30296" name="Equation" r:id="rId5" imgW="888614" imgH="533169" progId="Equation.DSMT4">
                    <p:embed/>
                  </p:oleObj>
                </mc:Choice>
                <mc:Fallback>
                  <p:oleObj name="Equation" r:id="rId5" imgW="888614" imgH="533169" progId="Equation.DSMT4">
                    <p:embed/>
                    <p:pic>
                      <p:nvPicPr>
                        <p:cNvPr id="0"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 y="1486"/>
                          <a:ext cx="558" cy="3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6" name="Object 4"/>
            <p:cNvGraphicFramePr>
              <a:graphicFrameLocks noChangeAspect="1"/>
            </p:cNvGraphicFramePr>
            <p:nvPr/>
          </p:nvGraphicFramePr>
          <p:xfrm>
            <a:off x="2652" y="1534"/>
            <a:ext cx="312" cy="270"/>
          </p:xfrm>
          <a:graphic>
            <a:graphicData uri="http://schemas.openxmlformats.org/presentationml/2006/ole">
              <mc:AlternateContent xmlns:mc="http://schemas.openxmlformats.org/markup-compatibility/2006">
                <mc:Choice xmlns:v="urn:schemas-microsoft-com:vml" Requires="v">
                  <p:oleObj spid="_x0000_s30297" name="Equation" r:id="rId7" imgW="495085" imgH="431613" progId="Equation.DSMT4">
                    <p:embed/>
                  </p:oleObj>
                </mc:Choice>
                <mc:Fallback>
                  <p:oleObj name="Equation" r:id="rId7" imgW="495085" imgH="431613" progId="Equation.DSMT4">
                    <p:embed/>
                    <p:pic>
                      <p:nvPicPr>
                        <p:cNvPr id="0" name="Picture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52" y="1534"/>
                          <a:ext cx="312"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7" name="Rectangle 6"/>
            <p:cNvSpPr>
              <a:spLocks noChangeArrowheads="1"/>
            </p:cNvSpPr>
            <p:nvPr/>
          </p:nvSpPr>
          <p:spPr bwMode="auto">
            <a:xfrm>
              <a:off x="370" y="1492"/>
              <a:ext cx="5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latin typeface="Times New Roman" panose="02020603050405020304" pitchFamily="18" charset="0"/>
                  <a:cs typeface="Times New Roman" panose="02020603050405020304" pitchFamily="18" charset="0"/>
                </a:rPr>
                <a:t>取   </a:t>
              </a:r>
              <a:endParaRPr lang="zh-CN" altLang="en-US" sz="2400" b="0">
                <a:latin typeface="Times New Roman" panose="02020603050405020304" pitchFamily="18" charset="0"/>
              </a:endParaRPr>
            </a:p>
          </p:txBody>
        </p:sp>
        <p:sp>
          <p:nvSpPr>
            <p:cNvPr id="29708" name="Rectangle 7"/>
            <p:cNvSpPr>
              <a:spLocks noChangeArrowheads="1"/>
            </p:cNvSpPr>
            <p:nvPr/>
          </p:nvSpPr>
          <p:spPr bwMode="auto">
            <a:xfrm>
              <a:off x="1208" y="1489"/>
              <a:ext cx="150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latin typeface="Times New Roman" panose="02020603050405020304" pitchFamily="18" charset="0"/>
                  <a:cs typeface="Times New Roman" panose="02020603050405020304" pitchFamily="18" charset="0"/>
                </a:rPr>
                <a:t>如图</a:t>
              </a:r>
              <a:r>
                <a:rPr lang="zh-CN" altLang="en-US" sz="1200">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22-11, </a:t>
              </a:r>
              <a:r>
                <a:rPr lang="zh-CN" altLang="en-US">
                  <a:latin typeface="Times New Roman" panose="02020603050405020304" pitchFamily="18" charset="0"/>
                  <a:cs typeface="Times New Roman" panose="02020603050405020304" pitchFamily="18" charset="0"/>
                </a:rPr>
                <a:t>从 </a:t>
              </a:r>
              <a:endParaRPr lang="zh-CN" altLang="en-US" sz="2400" b="0">
                <a:latin typeface="Times New Roman" panose="02020603050405020304" pitchFamily="18" charset="0"/>
              </a:endParaRPr>
            </a:p>
          </p:txBody>
        </p:sp>
        <p:sp>
          <p:nvSpPr>
            <p:cNvPr id="29709" name="Rectangle 8"/>
            <p:cNvSpPr>
              <a:spLocks noChangeArrowheads="1"/>
            </p:cNvSpPr>
            <p:nvPr/>
          </p:nvSpPr>
          <p:spPr bwMode="auto">
            <a:xfrm>
              <a:off x="2960" y="1480"/>
              <a:ext cx="236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latin typeface="Times New Roman" panose="02020603050405020304" pitchFamily="18" charset="0"/>
                  <a:cs typeface="Times New Roman" panose="02020603050405020304" pitchFamily="18" charset="0"/>
                </a:rPr>
                <a:t>沿平行于</a:t>
              </a:r>
              <a:r>
                <a:rPr lang="zh-CN" altLang="en-US" sz="1200">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x </a:t>
              </a:r>
              <a:r>
                <a:rPr lang="zh-CN" altLang="en-US">
                  <a:latin typeface="Times New Roman" panose="02020603050405020304" pitchFamily="18" charset="0"/>
                  <a:cs typeface="Times New Roman" panose="02020603050405020304" pitchFamily="18" charset="0"/>
                </a:rPr>
                <a:t>轴的直线到</a:t>
              </a:r>
              <a:r>
                <a:rPr lang="zh-CN" altLang="en-US" sz="900"/>
                <a:t> </a:t>
              </a:r>
              <a:endParaRPr lang="zh-CN" altLang="en-US" sz="2400" b="0">
                <a:latin typeface="Times New Roman" panose="02020603050405020304" pitchFamily="18" charset="0"/>
              </a:endParaRPr>
            </a:p>
          </p:txBody>
        </p:sp>
      </p:grpSp>
      <p:sp>
        <p:nvSpPr>
          <p:cNvPr id="74793" name="Rectangle 41"/>
          <p:cNvSpPr>
            <a:spLocks noChangeArrowheads="1"/>
          </p:cNvSpPr>
          <p:nvPr/>
        </p:nvSpPr>
        <p:spPr bwMode="auto">
          <a:xfrm>
            <a:off x="611188" y="3536950"/>
            <a:ext cx="698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t>所以曲线积分与路线无关</a:t>
            </a:r>
            <a:r>
              <a:rPr lang="en-US" altLang="zh-CN"/>
              <a:t>.</a:t>
            </a:r>
            <a:r>
              <a:rPr lang="zh-CN" altLang="en-US"/>
              <a:t>现在求原函数</a:t>
            </a:r>
            <a:r>
              <a:rPr lang="en-US" altLang="zh-CN"/>
              <a:t>:         </a:t>
            </a:r>
          </a:p>
        </p:txBody>
      </p:sp>
      <p:sp>
        <p:nvSpPr>
          <p:cNvPr id="74805" name="Rectangle 53"/>
          <p:cNvSpPr>
            <a:spLocks noChangeArrowheads="1"/>
          </p:cNvSpPr>
          <p:nvPr/>
        </p:nvSpPr>
        <p:spPr bwMode="auto">
          <a:xfrm>
            <a:off x="646113" y="701675"/>
            <a:ext cx="1793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dirty="0">
                <a:solidFill>
                  <a:srgbClr val="0000FF"/>
                </a:solidFill>
              </a:rPr>
              <a:t>解</a:t>
            </a:r>
            <a:r>
              <a:rPr lang="zh-CN" altLang="en-US" dirty="0"/>
              <a:t> 对于  </a:t>
            </a:r>
          </a:p>
        </p:txBody>
      </p:sp>
      <p:graphicFrame>
        <p:nvGraphicFramePr>
          <p:cNvPr id="74806" name="Object 54"/>
          <p:cNvGraphicFramePr>
            <a:graphicFrameLocks noChangeAspect="1"/>
          </p:cNvGraphicFramePr>
          <p:nvPr/>
        </p:nvGraphicFramePr>
        <p:xfrm>
          <a:off x="2320925" y="1382713"/>
          <a:ext cx="4772025" cy="390525"/>
        </p:xfrm>
        <a:graphic>
          <a:graphicData uri="http://schemas.openxmlformats.org/presentationml/2006/ole">
            <mc:AlternateContent xmlns:mc="http://schemas.openxmlformats.org/markup-compatibility/2006">
              <mc:Choice xmlns:v="urn:schemas-microsoft-com:vml" Requires="v">
                <p:oleObj spid="_x0000_s30298" name="Equation" r:id="rId9" imgW="4775200" imgH="393700" progId="Equation.DSMT4">
                  <p:embed/>
                </p:oleObj>
              </mc:Choice>
              <mc:Fallback>
                <p:oleObj name="Equation" r:id="rId9" imgW="4775200" imgH="393700" progId="Equation.DSMT4">
                  <p:embed/>
                  <p:pic>
                    <p:nvPicPr>
                      <p:cNvPr id="0"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20925" y="1382713"/>
                        <a:ext cx="477202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807" name="Text Box 55"/>
          <p:cNvSpPr txBox="1">
            <a:spLocks noChangeArrowheads="1"/>
          </p:cNvSpPr>
          <p:nvPr/>
        </p:nvSpPr>
        <p:spPr bwMode="auto">
          <a:xfrm>
            <a:off x="611188" y="1830388"/>
            <a:ext cx="16208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spcBef>
                <a:spcPct val="50000"/>
              </a:spcBef>
            </a:pPr>
            <a:r>
              <a:rPr lang="zh-CN" altLang="en-US"/>
              <a:t>显然有  </a:t>
            </a:r>
          </a:p>
        </p:txBody>
      </p:sp>
      <p:graphicFrame>
        <p:nvGraphicFramePr>
          <p:cNvPr id="74808" name="Object 56"/>
          <p:cNvGraphicFramePr>
            <a:graphicFrameLocks noChangeAspect="1"/>
          </p:cNvGraphicFramePr>
          <p:nvPr/>
        </p:nvGraphicFramePr>
        <p:xfrm>
          <a:off x="2185988" y="2468563"/>
          <a:ext cx="5362575" cy="923925"/>
        </p:xfrm>
        <a:graphic>
          <a:graphicData uri="http://schemas.openxmlformats.org/presentationml/2006/ole">
            <mc:AlternateContent xmlns:mc="http://schemas.openxmlformats.org/markup-compatibility/2006">
              <mc:Choice xmlns:v="urn:schemas-microsoft-com:vml" Requires="v">
                <p:oleObj spid="_x0000_s30299" name="Equation" r:id="rId11" imgW="5359400" imgH="927100" progId="Equation.DSMT4">
                  <p:embed/>
                </p:oleObj>
              </mc:Choice>
              <mc:Fallback>
                <p:oleObj name="Equation" r:id="rId11" imgW="5359400" imgH="927100" progId="Equation.DSMT4">
                  <p:embed/>
                  <p:pic>
                    <p:nvPicPr>
                      <p:cNvPr id="0" name="Picture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85988" y="2468563"/>
                        <a:ext cx="5362575"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3732" name="Object 4"/>
          <p:cNvGraphicFramePr>
            <a:graphicFrameLocks noChangeAspect="1"/>
          </p:cNvGraphicFramePr>
          <p:nvPr/>
        </p:nvGraphicFramePr>
        <p:xfrm>
          <a:off x="2987675" y="5373688"/>
          <a:ext cx="5032375" cy="428625"/>
        </p:xfrm>
        <a:graphic>
          <a:graphicData uri="http://schemas.openxmlformats.org/presentationml/2006/ole">
            <mc:AlternateContent xmlns:mc="http://schemas.openxmlformats.org/markup-compatibility/2006">
              <mc:Choice xmlns:v="urn:schemas-microsoft-com:vml" Requires="v">
                <p:oleObj spid="_x0000_s33534" name="Equation" r:id="rId3" imgW="5029200" imgH="431800" progId="Equation.DSMT4">
                  <p:embed/>
                </p:oleObj>
              </mc:Choice>
              <mc:Fallback>
                <p:oleObj name="Equation" r:id="rId3" imgW="5029200" imgH="431800" progId="Equation.DSMT4">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5373688"/>
                        <a:ext cx="503237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44" name="Object 16"/>
          <p:cNvGraphicFramePr>
            <a:graphicFrameLocks noChangeAspect="1"/>
          </p:cNvGraphicFramePr>
          <p:nvPr/>
        </p:nvGraphicFramePr>
        <p:xfrm>
          <a:off x="876300" y="3422650"/>
          <a:ext cx="7407275" cy="1082675"/>
        </p:xfrm>
        <a:graphic>
          <a:graphicData uri="http://schemas.openxmlformats.org/presentationml/2006/ole">
            <mc:AlternateContent xmlns:mc="http://schemas.openxmlformats.org/markup-compatibility/2006">
              <mc:Choice xmlns:v="urn:schemas-microsoft-com:vml" Requires="v">
                <p:oleObj spid="_x0000_s33535" name="Equation" r:id="rId5" imgW="7404100" imgH="1079500" progId="Equation.DSMT4">
                  <p:embed/>
                </p:oleObj>
              </mc:Choice>
              <mc:Fallback>
                <p:oleObj name="Equation" r:id="rId5" imgW="7404100" imgH="1079500" progId="Equation.DSMT4">
                  <p:embed/>
                  <p:pic>
                    <p:nvPicPr>
                      <p:cNvPr id="0" name="Picture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6300" y="3422650"/>
                        <a:ext cx="7407275" cy="1082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49" name="Object 21"/>
          <p:cNvGraphicFramePr>
            <a:graphicFrameLocks noChangeAspect="1"/>
          </p:cNvGraphicFramePr>
          <p:nvPr/>
        </p:nvGraphicFramePr>
        <p:xfrm>
          <a:off x="2257425" y="4652963"/>
          <a:ext cx="5194300" cy="431800"/>
        </p:xfrm>
        <a:graphic>
          <a:graphicData uri="http://schemas.openxmlformats.org/presentationml/2006/ole">
            <mc:AlternateContent xmlns:mc="http://schemas.openxmlformats.org/markup-compatibility/2006">
              <mc:Choice xmlns:v="urn:schemas-microsoft-com:vml" Requires="v">
                <p:oleObj spid="_x0000_s33536" name="Equation" r:id="rId7" imgW="5194300" imgH="431800" progId="Equation.DSMT4">
                  <p:embed/>
                </p:oleObj>
              </mc:Choice>
              <mc:Fallback>
                <p:oleObj name="Equation" r:id="rId7" imgW="5194300" imgH="431800" progId="Equation.DSMT4">
                  <p:embed/>
                  <p:pic>
                    <p:nvPicPr>
                      <p:cNvPr id="0" name="Picture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7425" y="4652963"/>
                        <a:ext cx="51943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3788" name="Group 60"/>
          <p:cNvGrpSpPr>
            <a:grpSpLocks/>
          </p:cNvGrpSpPr>
          <p:nvPr/>
        </p:nvGrpSpPr>
        <p:grpSpPr bwMode="auto">
          <a:xfrm>
            <a:off x="684213" y="620713"/>
            <a:ext cx="3929062" cy="519112"/>
            <a:chOff x="431" y="391"/>
            <a:chExt cx="2475" cy="327"/>
          </a:xfrm>
        </p:grpSpPr>
        <p:graphicFrame>
          <p:nvGraphicFramePr>
            <p:cNvPr id="30753" name="Object 31"/>
            <p:cNvGraphicFramePr>
              <a:graphicFrameLocks noChangeAspect="1"/>
            </p:cNvGraphicFramePr>
            <p:nvPr/>
          </p:nvGraphicFramePr>
          <p:xfrm>
            <a:off x="431" y="446"/>
            <a:ext cx="1278" cy="270"/>
          </p:xfrm>
          <a:graphic>
            <a:graphicData uri="http://schemas.openxmlformats.org/presentationml/2006/ole">
              <mc:AlternateContent xmlns:mc="http://schemas.openxmlformats.org/markup-compatibility/2006">
                <mc:Choice xmlns:v="urn:schemas-microsoft-com:vml" Requires="v">
                  <p:oleObj spid="_x0000_s33537" name="Equation" r:id="rId9" imgW="2032000" imgH="431800" progId="Equation.DSMT4">
                    <p:embed/>
                  </p:oleObj>
                </mc:Choice>
                <mc:Fallback>
                  <p:oleObj name="Equation" r:id="rId9" imgW="2032000" imgH="431800" progId="Equation.DSMT4">
                    <p:embed/>
                    <p:pic>
                      <p:nvPicPr>
                        <p:cNvPr id="0" name="Picture 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1" y="446"/>
                          <a:ext cx="1278"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54" name="Rectangle 32"/>
            <p:cNvSpPr>
              <a:spLocks noChangeArrowheads="1"/>
            </p:cNvSpPr>
            <p:nvPr/>
          </p:nvSpPr>
          <p:spPr bwMode="auto">
            <a:xfrm>
              <a:off x="1665" y="391"/>
              <a:ext cx="1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latin typeface="Times New Roman" panose="02020603050405020304" pitchFamily="18" charset="0"/>
                  <a:cs typeface="Times New Roman" panose="02020603050405020304" pitchFamily="18" charset="0"/>
                </a:rPr>
                <a:t>再沿平行于</a:t>
              </a:r>
              <a:endParaRPr lang="zh-CN" altLang="en-US" sz="2400" b="0">
                <a:latin typeface="Times New Roman" panose="02020603050405020304" pitchFamily="18" charset="0"/>
              </a:endParaRPr>
            </a:p>
          </p:txBody>
        </p:sp>
      </p:grpSp>
      <p:grpSp>
        <p:nvGrpSpPr>
          <p:cNvPr id="73761" name="Group 33"/>
          <p:cNvGrpSpPr>
            <a:grpSpLocks/>
          </p:cNvGrpSpPr>
          <p:nvPr/>
        </p:nvGrpSpPr>
        <p:grpSpPr bwMode="auto">
          <a:xfrm>
            <a:off x="5276850" y="763588"/>
            <a:ext cx="2967038" cy="2613025"/>
            <a:chOff x="3243" y="2115"/>
            <a:chExt cx="1869" cy="1646"/>
          </a:xfrm>
        </p:grpSpPr>
        <p:sp>
          <p:nvSpPr>
            <p:cNvPr id="30735" name="Line 34"/>
            <p:cNvSpPr>
              <a:spLocks noChangeShapeType="1"/>
            </p:cNvSpPr>
            <p:nvPr/>
          </p:nvSpPr>
          <p:spPr bwMode="auto">
            <a:xfrm>
              <a:off x="3876" y="2884"/>
              <a:ext cx="1115" cy="0"/>
            </a:xfrm>
            <a:prstGeom prst="line">
              <a:avLst/>
            </a:prstGeom>
            <a:noFill/>
            <a:ln w="1587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0736" name="Line 35"/>
            <p:cNvSpPr>
              <a:spLocks noChangeShapeType="1"/>
            </p:cNvSpPr>
            <p:nvPr/>
          </p:nvSpPr>
          <p:spPr bwMode="auto">
            <a:xfrm flipV="1">
              <a:off x="3876" y="2115"/>
              <a:ext cx="0" cy="772"/>
            </a:xfrm>
            <a:prstGeom prst="line">
              <a:avLst/>
            </a:prstGeom>
            <a:noFill/>
            <a:ln w="1587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0737" name="Object 36"/>
            <p:cNvGraphicFramePr>
              <a:graphicFrameLocks noChangeAspect="1"/>
            </p:cNvGraphicFramePr>
            <p:nvPr/>
          </p:nvGraphicFramePr>
          <p:xfrm>
            <a:off x="3243" y="3216"/>
            <a:ext cx="119" cy="101"/>
          </p:xfrm>
          <a:graphic>
            <a:graphicData uri="http://schemas.openxmlformats.org/presentationml/2006/ole">
              <mc:AlternateContent xmlns:mc="http://schemas.openxmlformats.org/markup-compatibility/2006">
                <mc:Choice xmlns:v="urn:schemas-microsoft-com:vml" Requires="v">
                  <p:oleObj spid="_x0000_s33538" name="Equation" r:id="rId11" imgW="190335" imgH="177646" progId="Equation.DSMT4">
                    <p:embed/>
                  </p:oleObj>
                </mc:Choice>
                <mc:Fallback>
                  <p:oleObj name="Equation" r:id="rId11" imgW="190335" imgH="177646" progId="Equation.DSMT4">
                    <p:embed/>
                    <p:pic>
                      <p:nvPicPr>
                        <p:cNvPr id="0" name="Picture 5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43" y="3216"/>
                          <a:ext cx="119" cy="1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38" name="Object 37"/>
            <p:cNvGraphicFramePr>
              <a:graphicFrameLocks noChangeAspect="1"/>
            </p:cNvGraphicFramePr>
            <p:nvPr/>
          </p:nvGraphicFramePr>
          <p:xfrm>
            <a:off x="4993" y="2829"/>
            <a:ext cx="119" cy="139"/>
          </p:xfrm>
          <a:graphic>
            <a:graphicData uri="http://schemas.openxmlformats.org/presentationml/2006/ole">
              <mc:AlternateContent xmlns:mc="http://schemas.openxmlformats.org/markup-compatibility/2006">
                <mc:Choice xmlns:v="urn:schemas-microsoft-com:vml" Requires="v">
                  <p:oleObj spid="_x0000_s33539" name="Equation" r:id="rId13" imgW="190417" imgH="241195" progId="Equation.DSMT4">
                    <p:embed/>
                  </p:oleObj>
                </mc:Choice>
                <mc:Fallback>
                  <p:oleObj name="Equation" r:id="rId13" imgW="190417" imgH="241195" progId="Equation.DSMT4">
                    <p:embed/>
                    <p:pic>
                      <p:nvPicPr>
                        <p:cNvPr id="0" name="Picture 5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93" y="2829"/>
                          <a:ext cx="119" cy="1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39" name="Line 38"/>
            <p:cNvSpPr>
              <a:spLocks noChangeShapeType="1"/>
            </p:cNvSpPr>
            <p:nvPr/>
          </p:nvSpPr>
          <p:spPr bwMode="auto">
            <a:xfrm flipH="1">
              <a:off x="3361" y="2881"/>
              <a:ext cx="520" cy="369"/>
            </a:xfrm>
            <a:prstGeom prst="line">
              <a:avLst/>
            </a:prstGeom>
            <a:noFill/>
            <a:ln w="1587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0740" name="Object 39"/>
            <p:cNvGraphicFramePr>
              <a:graphicFrameLocks noChangeAspect="1"/>
            </p:cNvGraphicFramePr>
            <p:nvPr/>
          </p:nvGraphicFramePr>
          <p:xfrm>
            <a:off x="3906" y="2735"/>
            <a:ext cx="135" cy="131"/>
          </p:xfrm>
          <a:graphic>
            <a:graphicData uri="http://schemas.openxmlformats.org/presentationml/2006/ole">
              <mc:AlternateContent xmlns:mc="http://schemas.openxmlformats.org/markup-compatibility/2006">
                <mc:Choice xmlns:v="urn:schemas-microsoft-com:vml" Requires="v">
                  <p:oleObj spid="_x0000_s33540" name="Equation" r:id="rId15" imgW="215806" imgH="228501" progId="Equation.DSMT4">
                    <p:embed/>
                  </p:oleObj>
                </mc:Choice>
                <mc:Fallback>
                  <p:oleObj name="Equation" r:id="rId15" imgW="215806" imgH="228501" progId="Equation.DSMT4">
                    <p:embed/>
                    <p:pic>
                      <p:nvPicPr>
                        <p:cNvPr id="0" name="Picture 5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06" y="2735"/>
                          <a:ext cx="135" cy="1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41" name="Object 40"/>
            <p:cNvGraphicFramePr>
              <a:graphicFrameLocks noChangeAspect="1"/>
            </p:cNvGraphicFramePr>
            <p:nvPr/>
          </p:nvGraphicFramePr>
          <p:xfrm>
            <a:off x="3920" y="2140"/>
            <a:ext cx="95" cy="109"/>
          </p:xfrm>
          <a:graphic>
            <a:graphicData uri="http://schemas.openxmlformats.org/presentationml/2006/ole">
              <mc:AlternateContent xmlns:mc="http://schemas.openxmlformats.org/markup-compatibility/2006">
                <mc:Choice xmlns:v="urn:schemas-microsoft-com:vml" Requires="v">
                  <p:oleObj spid="_x0000_s33541" name="Equation" r:id="rId17" imgW="152334" imgH="190417" progId="Equation.DSMT4">
                    <p:embed/>
                  </p:oleObj>
                </mc:Choice>
                <mc:Fallback>
                  <p:oleObj name="Equation" r:id="rId17" imgW="152334" imgH="190417" progId="Equation.DSMT4">
                    <p:embed/>
                    <p:pic>
                      <p:nvPicPr>
                        <p:cNvPr id="0" name="Picture 5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20" y="2140"/>
                          <a:ext cx="95" cy="1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42" name="Object 41"/>
            <p:cNvGraphicFramePr>
              <a:graphicFrameLocks noChangeAspect="1"/>
            </p:cNvGraphicFramePr>
            <p:nvPr/>
          </p:nvGraphicFramePr>
          <p:xfrm>
            <a:off x="3945" y="3561"/>
            <a:ext cx="630" cy="200"/>
          </p:xfrm>
          <a:graphic>
            <a:graphicData uri="http://schemas.openxmlformats.org/presentationml/2006/ole">
              <mc:AlternateContent xmlns:mc="http://schemas.openxmlformats.org/markup-compatibility/2006">
                <mc:Choice xmlns:v="urn:schemas-microsoft-com:vml" Requires="v">
                  <p:oleObj spid="_x0000_s33542" name="Equation" r:id="rId19" imgW="1040948" imgH="317362" progId="Equation.DSMT4">
                    <p:embed/>
                  </p:oleObj>
                </mc:Choice>
                <mc:Fallback>
                  <p:oleObj name="Equation" r:id="rId19" imgW="1040948" imgH="317362" progId="Equation.DSMT4">
                    <p:embed/>
                    <p:pic>
                      <p:nvPicPr>
                        <p:cNvPr id="0" name="Picture 5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45" y="3561"/>
                          <a:ext cx="630"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43" name="Object 42"/>
            <p:cNvGraphicFramePr>
              <a:graphicFrameLocks noChangeAspect="1"/>
            </p:cNvGraphicFramePr>
            <p:nvPr/>
          </p:nvGraphicFramePr>
          <p:xfrm>
            <a:off x="4463" y="2344"/>
            <a:ext cx="594" cy="145"/>
          </p:xfrm>
          <a:graphic>
            <a:graphicData uri="http://schemas.openxmlformats.org/presentationml/2006/ole">
              <mc:AlternateContent xmlns:mc="http://schemas.openxmlformats.org/markup-compatibility/2006">
                <mc:Choice xmlns:v="urn:schemas-microsoft-com:vml" Requires="v">
                  <p:oleObj spid="_x0000_s33543" name="Equation" r:id="rId21" imgW="1002865" imgH="266584" progId="Equation.DSMT4">
                    <p:embed/>
                  </p:oleObj>
                </mc:Choice>
                <mc:Fallback>
                  <p:oleObj name="Equation" r:id="rId21" imgW="1002865" imgH="266584" progId="Equation.DSMT4">
                    <p:embed/>
                    <p:pic>
                      <p:nvPicPr>
                        <p:cNvPr id="0" name="Picture 5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63" y="2344"/>
                          <a:ext cx="594" cy="1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44" name="Object 43"/>
            <p:cNvGraphicFramePr>
              <a:graphicFrameLocks noChangeAspect="1"/>
            </p:cNvGraphicFramePr>
            <p:nvPr/>
          </p:nvGraphicFramePr>
          <p:xfrm>
            <a:off x="3900" y="2872"/>
            <a:ext cx="758" cy="176"/>
          </p:xfrm>
          <a:graphic>
            <a:graphicData uri="http://schemas.openxmlformats.org/presentationml/2006/ole">
              <mc:AlternateContent xmlns:mc="http://schemas.openxmlformats.org/markup-compatibility/2006">
                <mc:Choice xmlns:v="urn:schemas-microsoft-com:vml" Requires="v">
                  <p:oleObj spid="_x0000_s33544" name="Equation" r:id="rId23" imgW="1193800" imgH="279400" progId="Equation.DSMT4">
                    <p:embed/>
                  </p:oleObj>
                </mc:Choice>
                <mc:Fallback>
                  <p:oleObj name="Equation" r:id="rId23" imgW="1193800" imgH="279400" progId="Equation.DSMT4">
                    <p:embed/>
                    <p:pic>
                      <p:nvPicPr>
                        <p:cNvPr id="0" name="Picture 6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00" y="2872"/>
                          <a:ext cx="758"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45" name="Object 44"/>
            <p:cNvGraphicFramePr>
              <a:graphicFrameLocks noChangeAspect="1"/>
            </p:cNvGraphicFramePr>
            <p:nvPr/>
          </p:nvGraphicFramePr>
          <p:xfrm>
            <a:off x="4676" y="3246"/>
            <a:ext cx="214" cy="175"/>
          </p:xfrm>
          <a:graphic>
            <a:graphicData uri="http://schemas.openxmlformats.org/presentationml/2006/ole">
              <mc:AlternateContent xmlns:mc="http://schemas.openxmlformats.org/markup-compatibility/2006">
                <mc:Choice xmlns:v="urn:schemas-microsoft-com:vml" Requires="v">
                  <p:oleObj spid="_x0000_s33545" name="Equation" r:id="rId25" imgW="342751" imgH="304668" progId="Equation.DSMT4">
                    <p:embed/>
                  </p:oleObj>
                </mc:Choice>
                <mc:Fallback>
                  <p:oleObj name="Equation" r:id="rId25" imgW="342751" imgH="304668" progId="Equation.DSMT4">
                    <p:embed/>
                    <p:pic>
                      <p:nvPicPr>
                        <p:cNvPr id="0" name="Picture 6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676" y="3246"/>
                          <a:ext cx="214" cy="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46" name="Line 45"/>
            <p:cNvSpPr>
              <a:spLocks noChangeShapeType="1"/>
            </p:cNvSpPr>
            <p:nvPr/>
          </p:nvSpPr>
          <p:spPr bwMode="auto">
            <a:xfrm flipH="1">
              <a:off x="4022" y="3131"/>
              <a:ext cx="106" cy="99"/>
            </a:xfrm>
            <a:prstGeom prst="line">
              <a:avLst/>
            </a:prstGeom>
            <a:noFill/>
            <a:ln w="6350">
              <a:solidFill>
                <a:srgbClr val="FF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0747" name="Freeform 46"/>
            <p:cNvSpPr>
              <a:spLocks/>
            </p:cNvSpPr>
            <p:nvPr/>
          </p:nvSpPr>
          <p:spPr bwMode="auto">
            <a:xfrm>
              <a:off x="4019" y="2523"/>
              <a:ext cx="737" cy="707"/>
            </a:xfrm>
            <a:custGeom>
              <a:avLst/>
              <a:gdLst>
                <a:gd name="T0" fmla="*/ 196 w 1688"/>
                <a:gd name="T1" fmla="*/ 536 h 1767"/>
                <a:gd name="T2" fmla="*/ 0 w 1688"/>
                <a:gd name="T3" fmla="*/ 707 h 1767"/>
                <a:gd name="T4" fmla="*/ 735 w 1688"/>
                <a:gd name="T5" fmla="*/ 707 h 1767"/>
                <a:gd name="T6" fmla="*/ 737 w 1688"/>
                <a:gd name="T7" fmla="*/ 0 h 17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8" h="1767">
                  <a:moveTo>
                    <a:pt x="448" y="1340"/>
                  </a:moveTo>
                  <a:lnTo>
                    <a:pt x="0" y="1767"/>
                  </a:lnTo>
                  <a:lnTo>
                    <a:pt x="1684" y="1767"/>
                  </a:lnTo>
                  <a:lnTo>
                    <a:pt x="1688" y="0"/>
                  </a:lnTo>
                </a:path>
              </a:pathLst>
            </a:custGeom>
            <a:noFill/>
            <a:ln w="19050">
              <a:solidFill>
                <a:srgbClr val="FF0000"/>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48" name="Line 47"/>
            <p:cNvSpPr>
              <a:spLocks noChangeShapeType="1"/>
            </p:cNvSpPr>
            <p:nvPr/>
          </p:nvSpPr>
          <p:spPr bwMode="auto">
            <a:xfrm>
              <a:off x="4566" y="3230"/>
              <a:ext cx="174" cy="0"/>
            </a:xfrm>
            <a:prstGeom prst="line">
              <a:avLst/>
            </a:prstGeom>
            <a:noFill/>
            <a:ln w="6350">
              <a:solidFill>
                <a:srgbClr val="FF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0749" name="Line 48"/>
            <p:cNvSpPr>
              <a:spLocks noChangeShapeType="1"/>
            </p:cNvSpPr>
            <p:nvPr/>
          </p:nvSpPr>
          <p:spPr bwMode="auto">
            <a:xfrm flipV="1">
              <a:off x="4752" y="2523"/>
              <a:ext cx="0" cy="180"/>
            </a:xfrm>
            <a:prstGeom prst="line">
              <a:avLst/>
            </a:prstGeom>
            <a:noFill/>
            <a:ln w="6350">
              <a:solidFill>
                <a:srgbClr val="FF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0750" name="Oval 49"/>
            <p:cNvSpPr>
              <a:spLocks noChangeArrowheads="1"/>
            </p:cNvSpPr>
            <p:nvPr/>
          </p:nvSpPr>
          <p:spPr bwMode="auto">
            <a:xfrm>
              <a:off x="4727" y="3210"/>
              <a:ext cx="37" cy="34"/>
            </a:xfrm>
            <a:prstGeom prst="ellipse">
              <a:avLst/>
            </a:prstGeom>
            <a:solidFill>
              <a:srgbClr val="FF0000"/>
            </a:solidFill>
            <a:ln w="6350">
              <a:solidFill>
                <a:srgbClr val="FF0000"/>
              </a:solidFill>
              <a:round/>
              <a:headEnd/>
              <a:tailEnd type="none" w="med" len="lg"/>
            </a:ln>
          </p:spPr>
          <p:txBody>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graphicFrame>
          <p:nvGraphicFramePr>
            <p:cNvPr id="30751" name="Object 50"/>
            <p:cNvGraphicFramePr>
              <a:graphicFrameLocks noChangeAspect="1"/>
            </p:cNvGraphicFramePr>
            <p:nvPr/>
          </p:nvGraphicFramePr>
          <p:xfrm>
            <a:off x="3854" y="3242"/>
            <a:ext cx="207" cy="175"/>
          </p:xfrm>
          <a:graphic>
            <a:graphicData uri="http://schemas.openxmlformats.org/presentationml/2006/ole">
              <mc:AlternateContent xmlns:mc="http://schemas.openxmlformats.org/markup-compatibility/2006">
                <mc:Choice xmlns:v="urn:schemas-microsoft-com:vml" Requires="v">
                  <p:oleObj spid="_x0000_s33546" name="Equation" r:id="rId27" imgW="330057" imgH="304668" progId="Equation.DSMT4">
                    <p:embed/>
                  </p:oleObj>
                </mc:Choice>
                <mc:Fallback>
                  <p:oleObj name="Equation" r:id="rId27" imgW="330057" imgH="304668" progId="Equation.DSMT4">
                    <p:embed/>
                    <p:pic>
                      <p:nvPicPr>
                        <p:cNvPr id="0" name="Picture 6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854" y="3242"/>
                          <a:ext cx="207" cy="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52" name="Oval 51"/>
            <p:cNvSpPr>
              <a:spLocks noChangeArrowheads="1"/>
            </p:cNvSpPr>
            <p:nvPr/>
          </p:nvSpPr>
          <p:spPr bwMode="auto">
            <a:xfrm>
              <a:off x="3991" y="3219"/>
              <a:ext cx="36" cy="33"/>
            </a:xfrm>
            <a:prstGeom prst="ellipse">
              <a:avLst/>
            </a:prstGeom>
            <a:solidFill>
              <a:srgbClr val="FF0000"/>
            </a:solidFill>
            <a:ln w="6350">
              <a:solidFill>
                <a:srgbClr val="FF0000"/>
              </a:solidFill>
              <a:round/>
              <a:headEnd/>
              <a:tailEnd type="none" w="med" len="lg"/>
            </a:ln>
          </p:spPr>
          <p:txBody>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a:p>
          </p:txBody>
        </p:sp>
      </p:grpSp>
      <p:grpSp>
        <p:nvGrpSpPr>
          <p:cNvPr id="73780" name="Group 52"/>
          <p:cNvGrpSpPr>
            <a:grpSpLocks/>
          </p:cNvGrpSpPr>
          <p:nvPr/>
        </p:nvGrpSpPr>
        <p:grpSpPr bwMode="auto">
          <a:xfrm>
            <a:off x="669925" y="1384300"/>
            <a:ext cx="4083050" cy="519113"/>
            <a:chOff x="422" y="2296"/>
            <a:chExt cx="2572" cy="327"/>
          </a:xfrm>
        </p:grpSpPr>
        <p:graphicFrame>
          <p:nvGraphicFramePr>
            <p:cNvPr id="30733" name="Object 53"/>
            <p:cNvGraphicFramePr>
              <a:graphicFrameLocks noChangeAspect="1"/>
            </p:cNvGraphicFramePr>
            <p:nvPr/>
          </p:nvGraphicFramePr>
          <p:xfrm>
            <a:off x="1788" y="2348"/>
            <a:ext cx="1206" cy="270"/>
          </p:xfrm>
          <a:graphic>
            <a:graphicData uri="http://schemas.openxmlformats.org/presentationml/2006/ole">
              <mc:AlternateContent xmlns:mc="http://schemas.openxmlformats.org/markup-compatibility/2006">
                <mc:Choice xmlns:v="urn:schemas-microsoft-com:vml" Requires="v">
                  <p:oleObj spid="_x0000_s33547" name="Equation" r:id="rId29" imgW="1917700" imgH="431800" progId="Equation.DSMT4">
                    <p:embed/>
                  </p:oleObj>
                </mc:Choice>
                <mc:Fallback>
                  <p:oleObj name="Equation" r:id="rId29" imgW="1917700" imgH="431800" progId="Equation.DSMT4">
                    <p:embed/>
                    <p:pic>
                      <p:nvPicPr>
                        <p:cNvPr id="0" name="Picture 6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788" y="2348"/>
                          <a:ext cx="1206"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34" name="Rectangle 54"/>
            <p:cNvSpPr>
              <a:spLocks noChangeArrowheads="1"/>
            </p:cNvSpPr>
            <p:nvPr/>
          </p:nvSpPr>
          <p:spPr bwMode="auto">
            <a:xfrm>
              <a:off x="422" y="2296"/>
              <a:ext cx="13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en-US" altLang="zh-CN" i="1">
                  <a:latin typeface="Times New Roman" panose="02020603050405020304" pitchFamily="18" charset="0"/>
                  <a:cs typeface="Times New Roman" panose="02020603050405020304" pitchFamily="18" charset="0"/>
                </a:rPr>
                <a:t>y</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轴的直线到</a:t>
              </a:r>
              <a:endParaRPr lang="zh-CN" altLang="en-US" sz="2400" b="0">
                <a:latin typeface="Times New Roman" panose="02020603050405020304" pitchFamily="18" charset="0"/>
              </a:endParaRPr>
            </a:p>
          </p:txBody>
        </p:sp>
      </p:grpSp>
      <p:sp>
        <p:nvSpPr>
          <p:cNvPr id="73783" name="Rectangle 55"/>
          <p:cNvSpPr>
            <a:spLocks noChangeArrowheads="1"/>
          </p:cNvSpPr>
          <p:nvPr/>
        </p:nvSpPr>
        <p:spPr bwMode="auto">
          <a:xfrm>
            <a:off x="582613" y="2133600"/>
            <a:ext cx="4238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t>最后沿平行于</a:t>
            </a:r>
            <a:r>
              <a:rPr lang="zh-CN" altLang="en-US" sz="1200"/>
              <a:t> </a:t>
            </a:r>
            <a:r>
              <a:rPr lang="en-US" altLang="zh-CN" i="1">
                <a:latin typeface="Times New Roman" panose="02020603050405020304" pitchFamily="18" charset="0"/>
              </a:rPr>
              <a:t>z </a:t>
            </a:r>
            <a:r>
              <a:rPr lang="zh-CN" altLang="en-US"/>
              <a:t>轴的直线 </a:t>
            </a:r>
          </a:p>
        </p:txBody>
      </p:sp>
      <p:grpSp>
        <p:nvGrpSpPr>
          <p:cNvPr id="73784" name="Group 56"/>
          <p:cNvGrpSpPr>
            <a:grpSpLocks/>
          </p:cNvGrpSpPr>
          <p:nvPr/>
        </p:nvGrpSpPr>
        <p:grpSpPr bwMode="auto">
          <a:xfrm>
            <a:off x="573088" y="2824163"/>
            <a:ext cx="3597275" cy="533400"/>
            <a:chOff x="361" y="3185"/>
            <a:chExt cx="2266" cy="336"/>
          </a:xfrm>
        </p:grpSpPr>
        <p:sp>
          <p:nvSpPr>
            <p:cNvPr id="30730" name="Rectangle 57"/>
            <p:cNvSpPr>
              <a:spLocks noChangeArrowheads="1"/>
            </p:cNvSpPr>
            <p:nvPr/>
          </p:nvSpPr>
          <p:spPr bwMode="auto">
            <a:xfrm>
              <a:off x="361" y="3185"/>
              <a:ext cx="3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latin typeface="Times New Roman" panose="02020603050405020304" pitchFamily="18" charset="0"/>
                  <a:cs typeface="Times New Roman" panose="02020603050405020304" pitchFamily="18" charset="0"/>
                </a:rPr>
                <a:t>到 </a:t>
              </a:r>
              <a:endParaRPr lang="zh-CN" altLang="en-US" sz="2400" b="0">
                <a:latin typeface="Times New Roman" panose="02020603050405020304" pitchFamily="18" charset="0"/>
              </a:endParaRPr>
            </a:p>
          </p:txBody>
        </p:sp>
        <p:graphicFrame>
          <p:nvGraphicFramePr>
            <p:cNvPr id="30731" name="Object 58"/>
            <p:cNvGraphicFramePr>
              <a:graphicFrameLocks noChangeAspect="1"/>
            </p:cNvGraphicFramePr>
            <p:nvPr/>
          </p:nvGraphicFramePr>
          <p:xfrm>
            <a:off x="673" y="3265"/>
            <a:ext cx="1056" cy="246"/>
          </p:xfrm>
          <a:graphic>
            <a:graphicData uri="http://schemas.openxmlformats.org/presentationml/2006/ole">
              <mc:AlternateContent xmlns:mc="http://schemas.openxmlformats.org/markup-compatibility/2006">
                <mc:Choice xmlns:v="urn:schemas-microsoft-com:vml" Requires="v">
                  <p:oleObj spid="_x0000_s33548" name="Equation" r:id="rId31" imgW="1675673" imgH="393529" progId="Equation.DSMT4">
                    <p:embed/>
                  </p:oleObj>
                </mc:Choice>
                <mc:Fallback>
                  <p:oleObj name="Equation" r:id="rId31" imgW="1675673" imgH="393529" progId="Equation.DSMT4">
                    <p:embed/>
                    <p:pic>
                      <p:nvPicPr>
                        <p:cNvPr id="0" name="Picture 6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73" y="3265"/>
                          <a:ext cx="105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32" name="Rectangle 59"/>
            <p:cNvSpPr>
              <a:spLocks noChangeArrowheads="1"/>
            </p:cNvSpPr>
            <p:nvPr/>
          </p:nvSpPr>
          <p:spPr bwMode="auto">
            <a:xfrm>
              <a:off x="1613" y="3194"/>
              <a:ext cx="10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于是       </a:t>
              </a:r>
              <a:endParaRPr lang="zh-CN" altLang="en-US" sz="2400" b="0">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9105" name="Group 17"/>
          <p:cNvGrpSpPr>
            <a:grpSpLocks/>
          </p:cNvGrpSpPr>
          <p:nvPr/>
        </p:nvGrpSpPr>
        <p:grpSpPr bwMode="auto">
          <a:xfrm>
            <a:off x="568325" y="1474788"/>
            <a:ext cx="7874000" cy="542925"/>
            <a:chOff x="358" y="929"/>
            <a:chExt cx="4960" cy="342"/>
          </a:xfrm>
        </p:grpSpPr>
        <p:graphicFrame>
          <p:nvGraphicFramePr>
            <p:cNvPr id="31753" name="Object 7"/>
            <p:cNvGraphicFramePr>
              <a:graphicFrameLocks noChangeAspect="1"/>
            </p:cNvGraphicFramePr>
            <p:nvPr/>
          </p:nvGraphicFramePr>
          <p:xfrm>
            <a:off x="1700" y="993"/>
            <a:ext cx="512" cy="232"/>
          </p:xfrm>
          <a:graphic>
            <a:graphicData uri="http://schemas.openxmlformats.org/presentationml/2006/ole">
              <mc:AlternateContent xmlns:mc="http://schemas.openxmlformats.org/markup-compatibility/2006">
                <mc:Choice xmlns:v="urn:schemas-microsoft-com:vml" Requires="v">
                  <p:oleObj spid="_x0000_s32342" name="Equation" r:id="rId3" imgW="812447" imgH="368140" progId="Equation.DSMT4">
                    <p:embed/>
                  </p:oleObj>
                </mc:Choice>
                <mc:Fallback>
                  <p:oleObj name="Equation" r:id="rId3" imgW="812447" imgH="368140" progId="Equation.DSMT4">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 y="993"/>
                          <a:ext cx="512" cy="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4" name="Object 8"/>
            <p:cNvGraphicFramePr>
              <a:graphicFrameLocks noChangeAspect="1"/>
            </p:cNvGraphicFramePr>
            <p:nvPr/>
          </p:nvGraphicFramePr>
          <p:xfrm>
            <a:off x="2795" y="1001"/>
            <a:ext cx="312" cy="270"/>
          </p:xfrm>
          <a:graphic>
            <a:graphicData uri="http://schemas.openxmlformats.org/presentationml/2006/ole">
              <mc:AlternateContent xmlns:mc="http://schemas.openxmlformats.org/markup-compatibility/2006">
                <mc:Choice xmlns:v="urn:schemas-microsoft-com:vml" Requires="v">
                  <p:oleObj spid="_x0000_s32343" name="Equation" r:id="rId5" imgW="495085" imgH="431613" progId="Equation.DSMT4">
                    <p:embed/>
                  </p:oleObj>
                </mc:Choice>
                <mc:Fallback>
                  <p:oleObj name="Equation" r:id="rId5" imgW="495085" imgH="431613" progId="Equation.DSMT4">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5" y="1001"/>
                          <a:ext cx="312"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5" name="Rectangle 6"/>
            <p:cNvSpPr>
              <a:spLocks noChangeArrowheads="1"/>
            </p:cNvSpPr>
            <p:nvPr/>
          </p:nvSpPr>
          <p:spPr bwMode="auto">
            <a:xfrm>
              <a:off x="358" y="929"/>
              <a:ext cx="49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latin typeface="Times New Roman" panose="02020603050405020304" pitchFamily="18" charset="0"/>
                  <a:cs typeface="Times New Roman" panose="02020603050405020304" pitchFamily="18" charset="0"/>
                </a:rPr>
                <a:t>为原</a:t>
              </a:r>
              <a:r>
                <a:rPr lang="zh-CN" altLang="en-US"/>
                <a:t>点</a:t>
              </a:r>
              <a:r>
                <a:rPr lang="en-US" altLang="zh-CN"/>
                <a:t>,</a:t>
              </a:r>
              <a:r>
                <a:rPr lang="zh-CN" altLang="en-US"/>
                <a:t>则得      若取   为任意点</a:t>
              </a:r>
              <a:r>
                <a:rPr lang="en-US" altLang="zh-CN"/>
                <a:t>,</a:t>
              </a:r>
              <a:r>
                <a:rPr lang="zh-CN" altLang="en-US"/>
                <a:t>则  为一任</a:t>
              </a:r>
            </a:p>
          </p:txBody>
        </p:sp>
        <p:graphicFrame>
          <p:nvGraphicFramePr>
            <p:cNvPr id="31756" name="Object 9"/>
            <p:cNvGraphicFramePr>
              <a:graphicFrameLocks noChangeAspect="1"/>
            </p:cNvGraphicFramePr>
            <p:nvPr/>
          </p:nvGraphicFramePr>
          <p:xfrm>
            <a:off x="4422" y="1026"/>
            <a:ext cx="128" cy="152"/>
          </p:xfrm>
          <a:graphic>
            <a:graphicData uri="http://schemas.openxmlformats.org/presentationml/2006/ole">
              <mc:AlternateContent xmlns:mc="http://schemas.openxmlformats.org/markup-compatibility/2006">
                <mc:Choice xmlns:v="urn:schemas-microsoft-com:vml" Requires="v">
                  <p:oleObj spid="_x0000_s32344" name="Equation" r:id="rId7" imgW="203112" imgH="241195" progId="Equation.DSMT4">
                    <p:embed/>
                  </p:oleObj>
                </mc:Choice>
                <mc:Fallback>
                  <p:oleObj name="Equation" r:id="rId7" imgW="203112" imgH="241195" progId="Equation.DSMT4">
                    <p:embed/>
                    <p:pic>
                      <p:nvPicPr>
                        <p:cNvPr id="0" name="Picture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2" y="1026"/>
                          <a:ext cx="128" cy="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9098" name="Text Box 10"/>
          <p:cNvSpPr txBox="1">
            <a:spLocks noChangeArrowheads="1"/>
          </p:cNvSpPr>
          <p:nvPr/>
        </p:nvSpPr>
        <p:spPr bwMode="auto">
          <a:xfrm>
            <a:off x="582613" y="2133600"/>
            <a:ext cx="1901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spcBef>
                <a:spcPct val="50000"/>
              </a:spcBef>
            </a:pPr>
            <a:r>
              <a:rPr lang="zh-CN" altLang="en-US"/>
              <a:t>意常数</a:t>
            </a:r>
            <a:r>
              <a:rPr lang="en-US" altLang="zh-CN"/>
              <a:t>.   </a:t>
            </a:r>
          </a:p>
        </p:txBody>
      </p:sp>
      <p:grpSp>
        <p:nvGrpSpPr>
          <p:cNvPr id="89099" name="Group 11"/>
          <p:cNvGrpSpPr>
            <a:grpSpLocks/>
          </p:cNvGrpSpPr>
          <p:nvPr/>
        </p:nvGrpSpPr>
        <p:grpSpPr bwMode="auto">
          <a:xfrm>
            <a:off x="601663" y="693738"/>
            <a:ext cx="7766050" cy="544512"/>
            <a:chOff x="379" y="2078"/>
            <a:chExt cx="4892" cy="343"/>
          </a:xfrm>
        </p:grpSpPr>
        <p:graphicFrame>
          <p:nvGraphicFramePr>
            <p:cNvPr id="31749" name="Object 12"/>
            <p:cNvGraphicFramePr>
              <a:graphicFrameLocks noChangeAspect="1"/>
            </p:cNvGraphicFramePr>
            <p:nvPr/>
          </p:nvGraphicFramePr>
          <p:xfrm>
            <a:off x="964" y="2126"/>
            <a:ext cx="2234" cy="270"/>
          </p:xfrm>
          <a:graphic>
            <a:graphicData uri="http://schemas.openxmlformats.org/presentationml/2006/ole">
              <mc:AlternateContent xmlns:mc="http://schemas.openxmlformats.org/markup-compatibility/2006">
                <mc:Choice xmlns:v="urn:schemas-microsoft-com:vml" Requires="v">
                  <p:oleObj spid="_x0000_s32345" name="Equation" r:id="rId9" imgW="3543300" imgH="431800" progId="Equation.DSMT4">
                    <p:embed/>
                  </p:oleObj>
                </mc:Choice>
                <mc:Fallback>
                  <p:oleObj name="Equation" r:id="rId9" imgW="3543300" imgH="431800" progId="Equation.DSMT4">
                    <p:embed/>
                    <p:pic>
                      <p:nvPicPr>
                        <p:cNvPr id="0"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4" y="2126"/>
                          <a:ext cx="2234"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0" name="Object 13"/>
            <p:cNvGraphicFramePr>
              <a:graphicFrameLocks noChangeAspect="1"/>
            </p:cNvGraphicFramePr>
            <p:nvPr/>
          </p:nvGraphicFramePr>
          <p:xfrm>
            <a:off x="4959" y="2139"/>
            <a:ext cx="312" cy="270"/>
          </p:xfrm>
          <a:graphic>
            <a:graphicData uri="http://schemas.openxmlformats.org/presentationml/2006/ole">
              <mc:AlternateContent xmlns:mc="http://schemas.openxmlformats.org/markup-compatibility/2006">
                <mc:Choice xmlns:v="urn:schemas-microsoft-com:vml" Requires="v">
                  <p:oleObj spid="_x0000_s32346" name="Equation" r:id="rId11" imgW="495085" imgH="431613" progId="Equation.DSMT4">
                    <p:embed/>
                  </p:oleObj>
                </mc:Choice>
                <mc:Fallback>
                  <p:oleObj name="Equation" r:id="rId11" imgW="495085" imgH="431613" progId="Equation.DSMT4">
                    <p:embed/>
                    <p:pic>
                      <p:nvPicPr>
                        <p:cNvPr id="0"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9" y="2139"/>
                          <a:ext cx="312"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1" name="Rectangle 14"/>
            <p:cNvSpPr>
              <a:spLocks noChangeArrowheads="1"/>
            </p:cNvSpPr>
            <p:nvPr/>
          </p:nvSpPr>
          <p:spPr bwMode="auto">
            <a:xfrm>
              <a:off x="379" y="2078"/>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latin typeface="Times New Roman" panose="02020603050405020304" pitchFamily="18" charset="0"/>
                  <a:cs typeface="Times New Roman" panose="02020603050405020304" pitchFamily="18" charset="0"/>
                </a:rPr>
                <a:t>其中</a:t>
              </a:r>
              <a:endParaRPr lang="zh-CN" altLang="en-US" sz="2400" b="0">
                <a:latin typeface="Times New Roman" panose="02020603050405020304" pitchFamily="18" charset="0"/>
              </a:endParaRPr>
            </a:p>
          </p:txBody>
        </p:sp>
        <p:sp>
          <p:nvSpPr>
            <p:cNvPr id="31752" name="Rectangle 15"/>
            <p:cNvSpPr>
              <a:spLocks noChangeArrowheads="1"/>
            </p:cNvSpPr>
            <p:nvPr/>
          </p:nvSpPr>
          <p:spPr bwMode="auto">
            <a:xfrm>
              <a:off x="3190" y="2094"/>
              <a:ext cx="18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latin typeface="Times New Roman" panose="02020603050405020304" pitchFamily="18" charset="0"/>
                  <a:cs typeface="Times New Roman" panose="02020603050405020304" pitchFamily="18" charset="0"/>
                </a:rPr>
                <a:t>是一个常数</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若取</a:t>
              </a:r>
              <a:endParaRPr lang="zh-CN" altLang="en-US" sz="2400" b="0">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2478" name="Group 14"/>
          <p:cNvGrpSpPr>
            <a:grpSpLocks/>
          </p:cNvGrpSpPr>
          <p:nvPr/>
        </p:nvGrpSpPr>
        <p:grpSpPr bwMode="auto">
          <a:xfrm>
            <a:off x="584200" y="495300"/>
            <a:ext cx="8164513" cy="952500"/>
            <a:chOff x="368" y="345"/>
            <a:chExt cx="5143" cy="600"/>
          </a:xfrm>
        </p:grpSpPr>
        <p:sp>
          <p:nvSpPr>
            <p:cNvPr id="6153" name="Rectangle 3"/>
            <p:cNvSpPr>
              <a:spLocks noChangeArrowheads="1"/>
            </p:cNvSpPr>
            <p:nvPr/>
          </p:nvSpPr>
          <p:spPr bwMode="auto">
            <a:xfrm>
              <a:off x="368" y="464"/>
              <a:ext cx="14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solidFill>
                    <a:srgbClr val="0000FF"/>
                  </a:solidFill>
                  <a:latin typeface="Times New Roman" panose="02020603050405020304" pitchFamily="18" charset="0"/>
                  <a:cs typeface="Times New Roman" panose="02020603050405020304" pitchFamily="18" charset="0"/>
                </a:rPr>
                <a:t>证 </a:t>
              </a:r>
              <a:r>
                <a:rPr lang="zh-CN" altLang="en-US">
                  <a:latin typeface="Times New Roman" panose="02020603050405020304" pitchFamily="18" charset="0"/>
                  <a:cs typeface="Times New Roman" panose="02020603050405020304" pitchFamily="18" charset="0"/>
                </a:rPr>
                <a:t>下面只证   </a:t>
              </a:r>
              <a:endParaRPr lang="zh-CN" altLang="en-US" sz="2400" b="0">
                <a:latin typeface="Times New Roman" panose="02020603050405020304" pitchFamily="18" charset="0"/>
              </a:endParaRPr>
            </a:p>
          </p:txBody>
        </p:sp>
        <p:graphicFrame>
          <p:nvGraphicFramePr>
            <p:cNvPr id="6154" name="Object 2"/>
            <p:cNvGraphicFramePr>
              <a:graphicFrameLocks noChangeAspect="1"/>
            </p:cNvGraphicFramePr>
            <p:nvPr/>
          </p:nvGraphicFramePr>
          <p:xfrm>
            <a:off x="1680" y="345"/>
            <a:ext cx="2634" cy="600"/>
          </p:xfrm>
          <a:graphic>
            <a:graphicData uri="http://schemas.openxmlformats.org/presentationml/2006/ole">
              <mc:AlternateContent xmlns:mc="http://schemas.openxmlformats.org/markup-compatibility/2006">
                <mc:Choice xmlns:v="urn:schemas-microsoft-com:vml" Requires="v">
                  <p:oleObj spid="_x0000_s6624" name="Equation" r:id="rId3" imgW="4178300" imgH="952500" progId="Equation.DSMT4">
                    <p:embed/>
                  </p:oleObj>
                </mc:Choice>
                <mc:Fallback>
                  <p:oleObj name="Equation" r:id="rId3" imgW="4178300" imgH="952500"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0" y="345"/>
                          <a:ext cx="2634" cy="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5" name="Rectangle 5"/>
            <p:cNvSpPr>
              <a:spLocks noChangeArrowheads="1"/>
            </p:cNvSpPr>
            <p:nvPr/>
          </p:nvSpPr>
          <p:spPr bwMode="auto">
            <a:xfrm>
              <a:off x="4204" y="436"/>
              <a:ext cx="130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t>读者可类似 </a:t>
              </a:r>
            </a:p>
          </p:txBody>
        </p:sp>
      </p:grpSp>
      <p:graphicFrame>
        <p:nvGraphicFramePr>
          <p:cNvPr id="62470" name="Object 6"/>
          <p:cNvGraphicFramePr>
            <a:graphicFrameLocks noChangeAspect="1"/>
          </p:cNvGraphicFramePr>
          <p:nvPr/>
        </p:nvGraphicFramePr>
        <p:xfrm>
          <a:off x="2676525" y="2060575"/>
          <a:ext cx="4140200" cy="952500"/>
        </p:xfrm>
        <a:graphic>
          <a:graphicData uri="http://schemas.openxmlformats.org/presentationml/2006/ole">
            <mc:AlternateContent xmlns:mc="http://schemas.openxmlformats.org/markup-compatibility/2006">
              <mc:Choice xmlns:v="urn:schemas-microsoft-com:vml" Requires="v">
                <p:oleObj spid="_x0000_s6625" name="Equation" r:id="rId5" imgW="4140200" imgH="952500" progId="Equation.DSMT4">
                  <p:embed/>
                </p:oleObj>
              </mc:Choice>
              <mc:Fallback>
                <p:oleObj name="Equation" r:id="rId5" imgW="4140200" imgH="952500"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6525" y="2060575"/>
                        <a:ext cx="41402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72" name="Object 8"/>
          <p:cNvGraphicFramePr>
            <a:graphicFrameLocks noChangeAspect="1"/>
          </p:cNvGraphicFramePr>
          <p:nvPr/>
        </p:nvGraphicFramePr>
        <p:xfrm>
          <a:off x="2700338" y="3068638"/>
          <a:ext cx="4181475" cy="952500"/>
        </p:xfrm>
        <a:graphic>
          <a:graphicData uri="http://schemas.openxmlformats.org/presentationml/2006/ole">
            <mc:AlternateContent xmlns:mc="http://schemas.openxmlformats.org/markup-compatibility/2006">
              <mc:Choice xmlns:v="urn:schemas-microsoft-com:vml" Requires="v">
                <p:oleObj spid="_x0000_s6626" name="Equation" r:id="rId7" imgW="4178300" imgH="952500" progId="Equation.DSMT4">
                  <p:embed/>
                </p:oleObj>
              </mc:Choice>
              <mc:Fallback>
                <p:oleObj name="Equation" r:id="rId7" imgW="4178300" imgH="952500" progId="Equation.DSMT4">
                  <p:embed/>
                  <p:pic>
                    <p:nvPicPr>
                      <p:cNvPr id="0"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338" y="3068638"/>
                        <a:ext cx="4181475"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4" name="Rectangle 10"/>
          <p:cNvSpPr>
            <a:spLocks noChangeArrowheads="1"/>
          </p:cNvSpPr>
          <p:nvPr/>
        </p:nvSpPr>
        <p:spPr bwMode="auto">
          <a:xfrm>
            <a:off x="596900" y="4130675"/>
            <a:ext cx="5421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t>这些结果相加便得到高斯公式</a:t>
            </a:r>
            <a:r>
              <a:rPr lang="zh-CN" altLang="en-US">
                <a:latin typeface="Times New Roman" panose="02020603050405020304" pitchFamily="18" charset="0"/>
              </a:rPr>
              <a:t> </a:t>
            </a:r>
            <a:r>
              <a:rPr lang="en-US" altLang="zh-CN">
                <a:latin typeface="Times New Roman" panose="02020603050405020304" pitchFamily="18" charset="0"/>
              </a:rPr>
              <a:t>(1).</a:t>
            </a:r>
          </a:p>
        </p:txBody>
      </p:sp>
      <p:sp>
        <p:nvSpPr>
          <p:cNvPr id="62475" name="Rectangle 11"/>
          <p:cNvSpPr>
            <a:spLocks noChangeArrowheads="1"/>
          </p:cNvSpPr>
          <p:nvPr/>
        </p:nvSpPr>
        <p:spPr bwMode="auto">
          <a:xfrm>
            <a:off x="596900" y="4792663"/>
            <a:ext cx="78120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t>先设</a:t>
            </a:r>
            <a:r>
              <a:rPr lang="en-US" altLang="zh-CN" i="1">
                <a:latin typeface="Times New Roman" panose="02020603050405020304" pitchFamily="18" charset="0"/>
              </a:rPr>
              <a:t>V</a:t>
            </a:r>
            <a:r>
              <a:rPr lang="zh-CN" altLang="en-US"/>
              <a:t>是一个</a:t>
            </a:r>
            <a:r>
              <a:rPr lang="zh-CN" altLang="en-US" sz="1000"/>
              <a:t> </a:t>
            </a:r>
            <a:r>
              <a:rPr lang="en-US" altLang="zh-CN" i="1">
                <a:latin typeface="Times New Roman" panose="02020603050405020304" pitchFamily="18" charset="0"/>
              </a:rPr>
              <a:t>xy</a:t>
            </a:r>
            <a:r>
              <a:rPr lang="en-US" altLang="zh-CN" sz="1000" i="1">
                <a:latin typeface="Times New Roman" panose="02020603050405020304" pitchFamily="18" charset="0"/>
              </a:rPr>
              <a:t> </a:t>
            </a:r>
            <a:r>
              <a:rPr lang="zh-CN" altLang="en-US"/>
              <a:t>型区域</a:t>
            </a:r>
            <a:r>
              <a:rPr lang="en-US" altLang="zh-CN"/>
              <a:t>,</a:t>
            </a:r>
            <a:r>
              <a:rPr lang="zh-CN" altLang="en-US"/>
              <a:t>即其边界曲面</a:t>
            </a:r>
            <a:r>
              <a:rPr lang="zh-CN" altLang="en-US" sz="1000"/>
              <a:t> </a:t>
            </a:r>
            <a:r>
              <a:rPr lang="en-US" altLang="zh-CN" i="1">
                <a:latin typeface="Times New Roman" panose="02020603050405020304" pitchFamily="18" charset="0"/>
              </a:rPr>
              <a:t>S </a:t>
            </a:r>
            <a:r>
              <a:rPr lang="zh-CN" altLang="en-US"/>
              <a:t>由曲面  </a:t>
            </a:r>
          </a:p>
        </p:txBody>
      </p:sp>
      <p:sp>
        <p:nvSpPr>
          <p:cNvPr id="62479" name="Rectangle 15"/>
          <p:cNvSpPr>
            <a:spLocks noChangeArrowheads="1"/>
          </p:cNvSpPr>
          <p:nvPr/>
        </p:nvSpPr>
        <p:spPr bwMode="auto">
          <a:xfrm>
            <a:off x="606425" y="1484313"/>
            <a:ext cx="3028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eaLnBrk="1" hangingPunct="1"/>
            <a:r>
              <a:rPr lang="zh-CN" altLang="en-US"/>
              <a:t>证明其余两式</a:t>
            </a:r>
            <a:r>
              <a:rPr lang="en-US" altLang="zh-CN"/>
              <a:t>:   </a:t>
            </a:r>
          </a:p>
        </p:txBody>
      </p:sp>
      <p:graphicFrame>
        <p:nvGraphicFramePr>
          <p:cNvPr id="62480" name="Object 16"/>
          <p:cNvGraphicFramePr>
            <a:graphicFrameLocks noChangeAspect="1"/>
          </p:cNvGraphicFramePr>
          <p:nvPr/>
        </p:nvGraphicFramePr>
        <p:xfrm>
          <a:off x="2357438" y="5535613"/>
          <a:ext cx="4384675" cy="485775"/>
        </p:xfrm>
        <a:graphic>
          <a:graphicData uri="http://schemas.openxmlformats.org/presentationml/2006/ole">
            <mc:AlternateContent xmlns:mc="http://schemas.openxmlformats.org/markup-compatibility/2006">
              <mc:Choice xmlns:v="urn:schemas-microsoft-com:vml" Requires="v">
                <p:oleObj spid="_x0000_s6627" name="Equation" r:id="rId9" imgW="4381500" imgH="482600" progId="Equation.DSMT4">
                  <p:embed/>
                </p:oleObj>
              </mc:Choice>
              <mc:Fallback>
                <p:oleObj name="Equation" r:id="rId9" imgW="4381500" imgH="482600" progId="Equation.DSMT4">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57438" y="5535613"/>
                        <a:ext cx="4384675"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3532" name="Group 44"/>
          <p:cNvGrpSpPr>
            <a:grpSpLocks/>
          </p:cNvGrpSpPr>
          <p:nvPr/>
        </p:nvGrpSpPr>
        <p:grpSpPr bwMode="auto">
          <a:xfrm>
            <a:off x="612775" y="1292225"/>
            <a:ext cx="3898900" cy="576263"/>
            <a:chOff x="386" y="814"/>
            <a:chExt cx="2456" cy="363"/>
          </a:xfrm>
        </p:grpSpPr>
        <p:sp>
          <p:nvSpPr>
            <p:cNvPr id="7213" name="Rectangle 5"/>
            <p:cNvSpPr>
              <a:spLocks noChangeArrowheads="1"/>
            </p:cNvSpPr>
            <p:nvPr/>
          </p:nvSpPr>
          <p:spPr bwMode="auto">
            <a:xfrm>
              <a:off x="386" y="814"/>
              <a:ext cx="10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latin typeface="Times New Roman" panose="02020603050405020304" pitchFamily="18" charset="0"/>
                  <a:cs typeface="Times New Roman" panose="02020603050405020304" pitchFamily="18" charset="0"/>
                </a:rPr>
                <a:t>及垂直于 </a:t>
              </a:r>
              <a:endParaRPr lang="zh-CN" altLang="en-US" sz="2400" b="0">
                <a:latin typeface="Times New Roman" panose="02020603050405020304" pitchFamily="18" charset="0"/>
              </a:endParaRPr>
            </a:p>
          </p:txBody>
        </p:sp>
        <p:graphicFrame>
          <p:nvGraphicFramePr>
            <p:cNvPr id="7214" name="Object 4"/>
            <p:cNvGraphicFramePr>
              <a:graphicFrameLocks noChangeAspect="1"/>
            </p:cNvGraphicFramePr>
            <p:nvPr/>
          </p:nvGraphicFramePr>
          <p:xfrm>
            <a:off x="1383" y="871"/>
            <a:ext cx="434" cy="306"/>
          </p:xfrm>
          <a:graphic>
            <a:graphicData uri="http://schemas.openxmlformats.org/presentationml/2006/ole">
              <mc:AlternateContent xmlns:mc="http://schemas.openxmlformats.org/markup-compatibility/2006">
                <mc:Choice xmlns:v="urn:schemas-microsoft-com:vml" Requires="v">
                  <p:oleObj spid="_x0000_s34455" name="Equation" r:id="rId3" imgW="685800" imgH="482600" progId="Equation.DSMT4">
                    <p:embed/>
                  </p:oleObj>
                </mc:Choice>
                <mc:Fallback>
                  <p:oleObj name="Equation" r:id="rId3" imgW="685800" imgH="482600" progId="Equation.DSMT4">
                    <p:embed/>
                    <p:pic>
                      <p:nvPicPr>
                        <p:cNvPr id="0" name="Picture 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3" y="871"/>
                          <a:ext cx="434" cy="3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15" name="Rectangle 6"/>
            <p:cNvSpPr>
              <a:spLocks noChangeArrowheads="1"/>
            </p:cNvSpPr>
            <p:nvPr/>
          </p:nvSpPr>
          <p:spPr bwMode="auto">
            <a:xfrm>
              <a:off x="1796" y="817"/>
              <a:ext cx="9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latin typeface="Times New Roman" panose="02020603050405020304" pitchFamily="18" charset="0"/>
                  <a:cs typeface="Times New Roman" panose="02020603050405020304" pitchFamily="18" charset="0"/>
                </a:rPr>
                <a:t>的柱</a:t>
              </a:r>
              <a:r>
                <a:rPr lang="zh-CN" altLang="en-US"/>
                <a:t>面 </a:t>
              </a:r>
            </a:p>
          </p:txBody>
        </p:sp>
        <p:graphicFrame>
          <p:nvGraphicFramePr>
            <p:cNvPr id="7216" name="Object 7"/>
            <p:cNvGraphicFramePr>
              <a:graphicFrameLocks noChangeAspect="1"/>
            </p:cNvGraphicFramePr>
            <p:nvPr/>
          </p:nvGraphicFramePr>
          <p:xfrm>
            <a:off x="2608" y="892"/>
            <a:ext cx="234" cy="270"/>
          </p:xfrm>
          <a:graphic>
            <a:graphicData uri="http://schemas.openxmlformats.org/presentationml/2006/ole">
              <mc:AlternateContent xmlns:mc="http://schemas.openxmlformats.org/markup-compatibility/2006">
                <mc:Choice xmlns:v="urn:schemas-microsoft-com:vml" Requires="v">
                  <p:oleObj spid="_x0000_s34456" name="Equation" r:id="rId5" imgW="368140" imgH="431613" progId="Equation.DSMT4">
                    <p:embed/>
                  </p:oleObj>
                </mc:Choice>
                <mc:Fallback>
                  <p:oleObj name="Equation" r:id="rId5" imgW="368140" imgH="431613" progId="Equation.DSMT4">
                    <p:embed/>
                    <p:pic>
                      <p:nvPicPr>
                        <p:cNvPr id="0" name="Picture 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8" y="892"/>
                          <a:ext cx="234"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3497" name="Rectangle 9"/>
          <p:cNvSpPr>
            <a:spLocks noChangeArrowheads="1"/>
          </p:cNvSpPr>
          <p:nvPr/>
        </p:nvSpPr>
        <p:spPr bwMode="auto">
          <a:xfrm>
            <a:off x="592138" y="2003425"/>
            <a:ext cx="4124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latin typeface="Times New Roman" panose="02020603050405020304" pitchFamily="18" charset="0"/>
                <a:cs typeface="Times New Roman" panose="02020603050405020304" pitchFamily="18" charset="0"/>
              </a:rPr>
              <a:t>组成</a:t>
            </a:r>
            <a:r>
              <a:rPr lang="en-US" altLang="zh-CN">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图</a:t>
            </a:r>
            <a:r>
              <a:rPr lang="en-US" altLang="zh-CN">
                <a:latin typeface="Times New Roman" panose="02020603050405020304" pitchFamily="18" charset="0"/>
                <a:cs typeface="Times New Roman" panose="02020603050405020304" pitchFamily="18" charset="0"/>
              </a:rPr>
              <a:t>22-7</a:t>
            </a:r>
            <a:r>
              <a:rPr lang="en-US" altLang="zh-CN">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其中  </a:t>
            </a:r>
            <a:endParaRPr lang="zh-CN" altLang="en-US" sz="2400" b="0">
              <a:latin typeface="Times New Roman" panose="02020603050405020304" pitchFamily="18" charset="0"/>
            </a:endParaRPr>
          </a:p>
        </p:txBody>
      </p:sp>
      <p:graphicFrame>
        <p:nvGraphicFramePr>
          <p:cNvPr id="63498" name="Object 10"/>
          <p:cNvGraphicFramePr>
            <a:graphicFrameLocks noChangeAspect="1"/>
          </p:cNvGraphicFramePr>
          <p:nvPr/>
        </p:nvGraphicFramePr>
        <p:xfrm>
          <a:off x="1468438" y="2708275"/>
          <a:ext cx="2743200" cy="428625"/>
        </p:xfrm>
        <a:graphic>
          <a:graphicData uri="http://schemas.openxmlformats.org/presentationml/2006/ole">
            <mc:AlternateContent xmlns:mc="http://schemas.openxmlformats.org/markup-compatibility/2006">
              <mc:Choice xmlns:v="urn:schemas-microsoft-com:vml" Requires="v">
                <p:oleObj spid="_x0000_s34457" name="Equation" r:id="rId7" imgW="2743200" imgH="431800" progId="Equation.DSMT4">
                  <p:embed/>
                </p:oleObj>
              </mc:Choice>
              <mc:Fallback>
                <p:oleObj name="Equation" r:id="rId7" imgW="2743200" imgH="431800" progId="Equation.DSMT4">
                  <p:embed/>
                  <p:pic>
                    <p:nvPicPr>
                      <p:cNvPr id="0" name="Picture 6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68438" y="2708275"/>
                        <a:ext cx="27432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501" name="Rectangle 13"/>
          <p:cNvSpPr>
            <a:spLocks noChangeArrowheads="1"/>
          </p:cNvSpPr>
          <p:nvPr/>
        </p:nvSpPr>
        <p:spPr bwMode="auto">
          <a:xfrm>
            <a:off x="601663" y="3341688"/>
            <a:ext cx="4273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t>于是按三重积分的计算方 </a:t>
            </a:r>
          </a:p>
        </p:txBody>
      </p:sp>
      <p:graphicFrame>
        <p:nvGraphicFramePr>
          <p:cNvPr id="63502" name="Object 14"/>
          <p:cNvGraphicFramePr>
            <a:graphicFrameLocks noChangeAspect="1"/>
          </p:cNvGraphicFramePr>
          <p:nvPr/>
        </p:nvGraphicFramePr>
        <p:xfrm>
          <a:off x="1782763" y="4838700"/>
          <a:ext cx="5553075" cy="1038225"/>
        </p:xfrm>
        <a:graphic>
          <a:graphicData uri="http://schemas.openxmlformats.org/presentationml/2006/ole">
            <mc:AlternateContent xmlns:mc="http://schemas.openxmlformats.org/markup-compatibility/2006">
              <mc:Choice xmlns:v="urn:schemas-microsoft-com:vml" Requires="v">
                <p:oleObj spid="_x0000_s34458" name="Equation" r:id="rId9" imgW="5549900" imgH="1041400" progId="Equation.DSMT4">
                  <p:embed/>
                </p:oleObj>
              </mc:Choice>
              <mc:Fallback>
                <p:oleObj name="Equation" r:id="rId9" imgW="5549900" imgH="1041400" progId="Equation.DSMT4">
                  <p:embed/>
                  <p:pic>
                    <p:nvPicPr>
                      <p:cNvPr id="0" name="Picture 6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82763" y="4838700"/>
                        <a:ext cx="5553075" cy="1038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528" name="Object 40"/>
          <p:cNvGraphicFramePr>
            <a:graphicFrameLocks noChangeAspect="1"/>
          </p:cNvGraphicFramePr>
          <p:nvPr/>
        </p:nvGraphicFramePr>
        <p:xfrm>
          <a:off x="673100" y="639763"/>
          <a:ext cx="4424363" cy="485775"/>
        </p:xfrm>
        <a:graphic>
          <a:graphicData uri="http://schemas.openxmlformats.org/presentationml/2006/ole">
            <mc:AlternateContent xmlns:mc="http://schemas.openxmlformats.org/markup-compatibility/2006">
              <mc:Choice xmlns:v="urn:schemas-microsoft-com:vml" Requires="v">
                <p:oleObj spid="_x0000_s34459" name="Equation" r:id="rId11" imgW="4419600" imgH="482600" progId="Equation.DSMT4">
                  <p:embed/>
                </p:oleObj>
              </mc:Choice>
              <mc:Fallback>
                <p:oleObj name="Equation" r:id="rId11" imgW="4419600" imgH="482600" progId="Equation.DSMT4">
                  <p:embed/>
                  <p:pic>
                    <p:nvPicPr>
                      <p:cNvPr id="0" name="Picture 6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3100" y="639763"/>
                        <a:ext cx="4424363"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529" name="Rectangle 41"/>
          <p:cNvSpPr>
            <a:spLocks noChangeArrowheads="1"/>
          </p:cNvSpPr>
          <p:nvPr/>
        </p:nvSpPr>
        <p:spPr bwMode="auto">
          <a:xfrm>
            <a:off x="579438" y="4062413"/>
            <a:ext cx="1428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eaLnBrk="1" hangingPunct="1"/>
            <a:r>
              <a:rPr lang="zh-CN" altLang="en-US"/>
              <a:t>法</a:t>
            </a:r>
            <a:r>
              <a:rPr lang="en-US" altLang="zh-CN"/>
              <a:t>,</a:t>
            </a:r>
            <a:r>
              <a:rPr lang="zh-CN" altLang="en-US"/>
              <a:t>有  </a:t>
            </a:r>
          </a:p>
        </p:txBody>
      </p:sp>
      <p:grpSp>
        <p:nvGrpSpPr>
          <p:cNvPr id="63533" name="Group 45"/>
          <p:cNvGrpSpPr>
            <a:grpSpLocks/>
          </p:cNvGrpSpPr>
          <p:nvPr/>
        </p:nvGrpSpPr>
        <p:grpSpPr bwMode="auto">
          <a:xfrm>
            <a:off x="5435600" y="908050"/>
            <a:ext cx="2936875" cy="3636963"/>
            <a:chOff x="1882" y="864"/>
            <a:chExt cx="1850" cy="2291"/>
          </a:xfrm>
        </p:grpSpPr>
        <p:sp>
          <p:nvSpPr>
            <p:cNvPr id="7178" name="Freeform 46"/>
            <p:cNvSpPr>
              <a:spLocks/>
            </p:cNvSpPr>
            <p:nvPr/>
          </p:nvSpPr>
          <p:spPr bwMode="auto">
            <a:xfrm>
              <a:off x="2419" y="1351"/>
              <a:ext cx="893" cy="725"/>
            </a:xfrm>
            <a:custGeom>
              <a:avLst/>
              <a:gdLst>
                <a:gd name="T0" fmla="*/ 1 w 893"/>
                <a:gd name="T1" fmla="*/ 579 h 725"/>
                <a:gd name="T2" fmla="*/ 1 w 893"/>
                <a:gd name="T3" fmla="*/ 80 h 725"/>
                <a:gd name="T4" fmla="*/ 0 w 893"/>
                <a:gd name="T5" fmla="*/ 103 h 725"/>
                <a:gd name="T6" fmla="*/ 81 w 893"/>
                <a:gd name="T7" fmla="*/ 149 h 725"/>
                <a:gd name="T8" fmla="*/ 137 w 893"/>
                <a:gd name="T9" fmla="*/ 171 h 725"/>
                <a:gd name="T10" fmla="*/ 274 w 893"/>
                <a:gd name="T11" fmla="*/ 171 h 725"/>
                <a:gd name="T12" fmla="*/ 409 w 893"/>
                <a:gd name="T13" fmla="*/ 161 h 725"/>
                <a:gd name="T14" fmla="*/ 591 w 893"/>
                <a:gd name="T15" fmla="*/ 126 h 725"/>
                <a:gd name="T16" fmla="*/ 691 w 893"/>
                <a:gd name="T17" fmla="*/ 92 h 725"/>
                <a:gd name="T18" fmla="*/ 773 w 893"/>
                <a:gd name="T19" fmla="*/ 80 h 725"/>
                <a:gd name="T20" fmla="*/ 863 w 893"/>
                <a:gd name="T21" fmla="*/ 35 h 725"/>
                <a:gd name="T22" fmla="*/ 893 w 893"/>
                <a:gd name="T23" fmla="*/ 0 h 725"/>
                <a:gd name="T24" fmla="*/ 881 w 893"/>
                <a:gd name="T25" fmla="*/ 674 h 725"/>
                <a:gd name="T26" fmla="*/ 818 w 893"/>
                <a:gd name="T27" fmla="*/ 715 h 725"/>
                <a:gd name="T28" fmla="*/ 727 w 893"/>
                <a:gd name="T29" fmla="*/ 715 h 725"/>
                <a:gd name="T30" fmla="*/ 645 w 893"/>
                <a:gd name="T31" fmla="*/ 725 h 725"/>
                <a:gd name="T32" fmla="*/ 611 w 893"/>
                <a:gd name="T33" fmla="*/ 725 h 725"/>
                <a:gd name="T34" fmla="*/ 565 w 893"/>
                <a:gd name="T35" fmla="*/ 725 h 725"/>
                <a:gd name="T36" fmla="*/ 530 w 893"/>
                <a:gd name="T37" fmla="*/ 725 h 725"/>
                <a:gd name="T38" fmla="*/ 507 w 893"/>
                <a:gd name="T39" fmla="*/ 725 h 725"/>
                <a:gd name="T40" fmla="*/ 455 w 893"/>
                <a:gd name="T41" fmla="*/ 725 h 725"/>
                <a:gd name="T42" fmla="*/ 403 w 893"/>
                <a:gd name="T43" fmla="*/ 714 h 725"/>
                <a:gd name="T44" fmla="*/ 274 w 893"/>
                <a:gd name="T45" fmla="*/ 715 h 725"/>
                <a:gd name="T46" fmla="*/ 183 w 893"/>
                <a:gd name="T47" fmla="*/ 670 h 725"/>
                <a:gd name="T48" fmla="*/ 81 w 893"/>
                <a:gd name="T49" fmla="*/ 645 h 725"/>
                <a:gd name="T50" fmla="*/ 47 w 893"/>
                <a:gd name="T51" fmla="*/ 625 h 725"/>
                <a:gd name="T52" fmla="*/ 1 w 893"/>
                <a:gd name="T53" fmla="*/ 625 h 72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893" h="725">
                  <a:moveTo>
                    <a:pt x="1" y="579"/>
                  </a:moveTo>
                  <a:lnTo>
                    <a:pt x="1" y="80"/>
                  </a:lnTo>
                  <a:lnTo>
                    <a:pt x="0" y="103"/>
                  </a:lnTo>
                  <a:lnTo>
                    <a:pt x="81" y="149"/>
                  </a:lnTo>
                  <a:lnTo>
                    <a:pt x="137" y="171"/>
                  </a:lnTo>
                  <a:lnTo>
                    <a:pt x="274" y="171"/>
                  </a:lnTo>
                  <a:lnTo>
                    <a:pt x="409" y="161"/>
                  </a:lnTo>
                  <a:lnTo>
                    <a:pt x="591" y="126"/>
                  </a:lnTo>
                  <a:lnTo>
                    <a:pt x="691" y="92"/>
                  </a:lnTo>
                  <a:lnTo>
                    <a:pt x="773" y="80"/>
                  </a:lnTo>
                  <a:lnTo>
                    <a:pt x="863" y="35"/>
                  </a:lnTo>
                  <a:lnTo>
                    <a:pt x="893" y="0"/>
                  </a:lnTo>
                  <a:lnTo>
                    <a:pt x="881" y="674"/>
                  </a:lnTo>
                  <a:lnTo>
                    <a:pt x="818" y="715"/>
                  </a:lnTo>
                  <a:lnTo>
                    <a:pt x="727" y="715"/>
                  </a:lnTo>
                  <a:lnTo>
                    <a:pt x="645" y="725"/>
                  </a:lnTo>
                  <a:lnTo>
                    <a:pt x="611" y="725"/>
                  </a:lnTo>
                  <a:lnTo>
                    <a:pt x="565" y="725"/>
                  </a:lnTo>
                  <a:lnTo>
                    <a:pt x="530" y="725"/>
                  </a:lnTo>
                  <a:lnTo>
                    <a:pt x="507" y="725"/>
                  </a:lnTo>
                  <a:lnTo>
                    <a:pt x="455" y="725"/>
                  </a:lnTo>
                  <a:lnTo>
                    <a:pt x="403" y="714"/>
                  </a:lnTo>
                  <a:lnTo>
                    <a:pt x="274" y="715"/>
                  </a:lnTo>
                  <a:lnTo>
                    <a:pt x="183" y="670"/>
                  </a:lnTo>
                  <a:lnTo>
                    <a:pt x="81" y="645"/>
                  </a:lnTo>
                  <a:lnTo>
                    <a:pt x="47" y="625"/>
                  </a:lnTo>
                  <a:lnTo>
                    <a:pt x="1" y="625"/>
                  </a:lnTo>
                </a:path>
              </a:pathLst>
            </a:custGeom>
            <a:gradFill rotWithShape="1">
              <a:gsLst>
                <a:gs pos="0">
                  <a:srgbClr val="005E76"/>
                </a:gs>
                <a:gs pos="50000">
                  <a:srgbClr val="00CCFF"/>
                </a:gs>
                <a:gs pos="100000">
                  <a:srgbClr val="005E76"/>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9" name="Freeform 47"/>
            <p:cNvSpPr>
              <a:spLocks/>
            </p:cNvSpPr>
            <p:nvPr/>
          </p:nvSpPr>
          <p:spPr bwMode="auto">
            <a:xfrm>
              <a:off x="2427" y="1871"/>
              <a:ext cx="876" cy="222"/>
            </a:xfrm>
            <a:custGeom>
              <a:avLst/>
              <a:gdLst>
                <a:gd name="T0" fmla="*/ 0 w 876"/>
                <a:gd name="T1" fmla="*/ 78 h 222"/>
                <a:gd name="T2" fmla="*/ 51 w 876"/>
                <a:gd name="T3" fmla="*/ 40 h 222"/>
                <a:gd name="T4" fmla="*/ 108 w 876"/>
                <a:gd name="T5" fmla="*/ 18 h 222"/>
                <a:gd name="T6" fmla="*/ 162 w 876"/>
                <a:gd name="T7" fmla="*/ 12 h 222"/>
                <a:gd name="T8" fmla="*/ 234 w 876"/>
                <a:gd name="T9" fmla="*/ 0 h 222"/>
                <a:gd name="T10" fmla="*/ 346 w 876"/>
                <a:gd name="T11" fmla="*/ 18 h 222"/>
                <a:gd name="T12" fmla="*/ 474 w 876"/>
                <a:gd name="T13" fmla="*/ 24 h 222"/>
                <a:gd name="T14" fmla="*/ 573 w 876"/>
                <a:gd name="T15" fmla="*/ 40 h 222"/>
                <a:gd name="T16" fmla="*/ 754 w 876"/>
                <a:gd name="T17" fmla="*/ 63 h 222"/>
                <a:gd name="T18" fmla="*/ 810 w 876"/>
                <a:gd name="T19" fmla="*/ 84 h 222"/>
                <a:gd name="T20" fmla="*/ 845 w 876"/>
                <a:gd name="T21" fmla="*/ 108 h 222"/>
                <a:gd name="T22" fmla="*/ 876 w 876"/>
                <a:gd name="T23" fmla="*/ 168 h 222"/>
                <a:gd name="T24" fmla="*/ 800 w 876"/>
                <a:gd name="T25" fmla="*/ 199 h 222"/>
                <a:gd name="T26" fmla="*/ 678 w 876"/>
                <a:gd name="T27" fmla="*/ 210 h 222"/>
                <a:gd name="T28" fmla="*/ 596 w 876"/>
                <a:gd name="T29" fmla="*/ 222 h 222"/>
                <a:gd name="T30" fmla="*/ 460 w 876"/>
                <a:gd name="T31" fmla="*/ 222 h 222"/>
                <a:gd name="T32" fmla="*/ 330 w 876"/>
                <a:gd name="T33" fmla="*/ 192 h 222"/>
                <a:gd name="T34" fmla="*/ 233 w 876"/>
                <a:gd name="T35" fmla="*/ 176 h 222"/>
                <a:gd name="T36" fmla="*/ 138 w 876"/>
                <a:gd name="T37" fmla="*/ 144 h 222"/>
                <a:gd name="T38" fmla="*/ 72 w 876"/>
                <a:gd name="T39" fmla="*/ 114 h 222"/>
                <a:gd name="T40" fmla="*/ 30 w 876"/>
                <a:gd name="T41" fmla="*/ 96 h 222"/>
                <a:gd name="T42" fmla="*/ 0 w 876"/>
                <a:gd name="T43" fmla="*/ 78 h 22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76" h="222">
                  <a:moveTo>
                    <a:pt x="0" y="78"/>
                  </a:moveTo>
                  <a:lnTo>
                    <a:pt x="51" y="40"/>
                  </a:lnTo>
                  <a:lnTo>
                    <a:pt x="108" y="18"/>
                  </a:lnTo>
                  <a:lnTo>
                    <a:pt x="162" y="12"/>
                  </a:lnTo>
                  <a:lnTo>
                    <a:pt x="234" y="0"/>
                  </a:lnTo>
                  <a:lnTo>
                    <a:pt x="346" y="18"/>
                  </a:lnTo>
                  <a:lnTo>
                    <a:pt x="474" y="24"/>
                  </a:lnTo>
                  <a:lnTo>
                    <a:pt x="573" y="40"/>
                  </a:lnTo>
                  <a:lnTo>
                    <a:pt x="754" y="63"/>
                  </a:lnTo>
                  <a:lnTo>
                    <a:pt x="810" y="84"/>
                  </a:lnTo>
                  <a:lnTo>
                    <a:pt x="845" y="108"/>
                  </a:lnTo>
                  <a:lnTo>
                    <a:pt x="876" y="168"/>
                  </a:lnTo>
                  <a:lnTo>
                    <a:pt x="800" y="199"/>
                  </a:lnTo>
                  <a:lnTo>
                    <a:pt x="678" y="210"/>
                  </a:lnTo>
                  <a:lnTo>
                    <a:pt x="596" y="222"/>
                  </a:lnTo>
                  <a:lnTo>
                    <a:pt x="460" y="222"/>
                  </a:lnTo>
                  <a:lnTo>
                    <a:pt x="330" y="192"/>
                  </a:lnTo>
                  <a:lnTo>
                    <a:pt x="233" y="176"/>
                  </a:lnTo>
                  <a:lnTo>
                    <a:pt x="138" y="144"/>
                  </a:lnTo>
                  <a:lnTo>
                    <a:pt x="72" y="114"/>
                  </a:lnTo>
                  <a:lnTo>
                    <a:pt x="30" y="96"/>
                  </a:lnTo>
                  <a:lnTo>
                    <a:pt x="0" y="78"/>
                  </a:lnTo>
                  <a:close/>
                </a:path>
              </a:pathLst>
            </a:custGeom>
            <a:noFill/>
            <a:ln>
              <a:noFill/>
            </a:ln>
            <a:effectLst/>
            <a:extLst>
              <a:ext uri="{909E8E84-426E-40DD-AFC4-6F175D3DCCD1}">
                <a14:hiddenFill xmlns:a14="http://schemas.microsoft.com/office/drawing/2010/main">
                  <a:solidFill>
                    <a:srgbClr val="3386FF"/>
                  </a:solidFill>
                </a14:hiddenFill>
              </a:ext>
              <a:ext uri="{91240B29-F687-4F45-9708-019B960494DF}">
                <a14:hiddenLine xmlns:a14="http://schemas.microsoft.com/office/drawing/2010/main" w="12700" cap="flat" cmpd="sng">
                  <a:solidFill>
                    <a:schemeClr val="tx1"/>
                  </a:solidFill>
                  <a:prstDash val="solid"/>
                  <a:round/>
                  <a:headEnd type="none" w="med" len="me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7180" name="Object 48"/>
            <p:cNvGraphicFramePr>
              <a:graphicFrameLocks noChangeAspect="1"/>
            </p:cNvGraphicFramePr>
            <p:nvPr/>
          </p:nvGraphicFramePr>
          <p:xfrm>
            <a:off x="2607" y="2935"/>
            <a:ext cx="727" cy="220"/>
          </p:xfrm>
          <a:graphic>
            <a:graphicData uri="http://schemas.openxmlformats.org/presentationml/2006/ole">
              <mc:AlternateContent xmlns:mc="http://schemas.openxmlformats.org/markup-compatibility/2006">
                <mc:Choice xmlns:v="urn:schemas-microsoft-com:vml" Requires="v">
                  <p:oleObj spid="_x0000_s34460" name="Equation" r:id="rId13" imgW="926698" imgH="317362" progId="Equation.DSMT4">
                    <p:embed/>
                  </p:oleObj>
                </mc:Choice>
                <mc:Fallback>
                  <p:oleObj name="Equation" r:id="rId13" imgW="926698" imgH="317362" progId="Equation.DSMT4">
                    <p:embed/>
                    <p:pic>
                      <p:nvPicPr>
                        <p:cNvPr id="0" name="Picture 6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07" y="2935"/>
                          <a:ext cx="727"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1" name="Freeform 49"/>
            <p:cNvSpPr>
              <a:spLocks/>
            </p:cNvSpPr>
            <p:nvPr/>
          </p:nvSpPr>
          <p:spPr bwMode="auto">
            <a:xfrm>
              <a:off x="2420" y="1244"/>
              <a:ext cx="889" cy="110"/>
            </a:xfrm>
            <a:custGeom>
              <a:avLst/>
              <a:gdLst>
                <a:gd name="T0" fmla="*/ 0 w 1940"/>
                <a:gd name="T1" fmla="*/ 110 h 276"/>
                <a:gd name="T2" fmla="*/ 110 w 1940"/>
                <a:gd name="T3" fmla="*/ 46 h 276"/>
                <a:gd name="T4" fmla="*/ 374 w 1940"/>
                <a:gd name="T5" fmla="*/ 16 h 276"/>
                <a:gd name="T6" fmla="*/ 732 w 1940"/>
                <a:gd name="T7" fmla="*/ 8 h 276"/>
                <a:gd name="T8" fmla="*/ 889 w 1940"/>
                <a:gd name="T9" fmla="*/ 62 h 2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0" h="276">
                  <a:moveTo>
                    <a:pt x="0" y="276"/>
                  </a:moveTo>
                  <a:cubicBezTo>
                    <a:pt x="40" y="249"/>
                    <a:pt x="104" y="155"/>
                    <a:pt x="240" y="116"/>
                  </a:cubicBezTo>
                  <a:cubicBezTo>
                    <a:pt x="376" y="77"/>
                    <a:pt x="591" y="55"/>
                    <a:pt x="817" y="39"/>
                  </a:cubicBezTo>
                  <a:cubicBezTo>
                    <a:pt x="1043" y="23"/>
                    <a:pt x="1410" y="0"/>
                    <a:pt x="1597" y="19"/>
                  </a:cubicBezTo>
                  <a:cubicBezTo>
                    <a:pt x="1784" y="38"/>
                    <a:pt x="1869" y="128"/>
                    <a:pt x="1940" y="156"/>
                  </a:cubicBezTo>
                </a:path>
              </a:pathLst>
            </a:custGeom>
            <a:noFill/>
            <a:ln w="15875" cap="flat" cmpd="sng">
              <a:solidFill>
                <a:srgbClr val="000000"/>
              </a:solidFill>
              <a:prstDash val="dash"/>
              <a:round/>
              <a:headEnd type="none" w="med" len="med"/>
              <a:tailEnd type="non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7182" name="Object 50"/>
            <p:cNvGraphicFramePr>
              <a:graphicFrameLocks noChangeAspect="1"/>
            </p:cNvGraphicFramePr>
            <p:nvPr/>
          </p:nvGraphicFramePr>
          <p:xfrm>
            <a:off x="1936" y="2651"/>
            <a:ext cx="156" cy="128"/>
          </p:xfrm>
          <a:graphic>
            <a:graphicData uri="http://schemas.openxmlformats.org/presentationml/2006/ole">
              <mc:AlternateContent xmlns:mc="http://schemas.openxmlformats.org/markup-compatibility/2006">
                <mc:Choice xmlns:v="urn:schemas-microsoft-com:vml" Requires="v">
                  <p:oleObj spid="_x0000_s34461" name="Equation" r:id="rId15" imgW="215713" imgH="203024" progId="Equation.DSMT4">
                    <p:embed/>
                  </p:oleObj>
                </mc:Choice>
                <mc:Fallback>
                  <p:oleObj name="Equation" r:id="rId15" imgW="215713" imgH="203024" progId="Equation.DSMT4">
                    <p:embed/>
                    <p:pic>
                      <p:nvPicPr>
                        <p:cNvPr id="0" name="Picture 6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36" y="2651"/>
                          <a:ext cx="156" cy="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3" name="Line 51"/>
            <p:cNvSpPr>
              <a:spLocks noChangeShapeType="1"/>
            </p:cNvSpPr>
            <p:nvPr/>
          </p:nvSpPr>
          <p:spPr bwMode="auto">
            <a:xfrm flipH="1">
              <a:off x="1882" y="2304"/>
              <a:ext cx="433" cy="377"/>
            </a:xfrm>
            <a:prstGeom prst="line">
              <a:avLst/>
            </a:prstGeom>
            <a:noFill/>
            <a:ln w="158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7184" name="Object 52"/>
            <p:cNvGraphicFramePr>
              <a:graphicFrameLocks noChangeAspect="1"/>
            </p:cNvGraphicFramePr>
            <p:nvPr/>
          </p:nvGraphicFramePr>
          <p:xfrm>
            <a:off x="3607" y="2406"/>
            <a:ext cx="125" cy="139"/>
          </p:xfrm>
          <a:graphic>
            <a:graphicData uri="http://schemas.openxmlformats.org/presentationml/2006/ole">
              <mc:AlternateContent xmlns:mc="http://schemas.openxmlformats.org/markup-compatibility/2006">
                <mc:Choice xmlns:v="urn:schemas-microsoft-com:vml" Requires="v">
                  <p:oleObj spid="_x0000_s34462" name="Equation" r:id="rId17" imgW="190417" imgH="241195" progId="Equation.DSMT4">
                    <p:embed/>
                  </p:oleObj>
                </mc:Choice>
                <mc:Fallback>
                  <p:oleObj name="Equation" r:id="rId17" imgW="190417" imgH="241195" progId="Equation.DSMT4">
                    <p:embed/>
                    <p:pic>
                      <p:nvPicPr>
                        <p:cNvPr id="0" name="Picture 7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07" y="2406"/>
                          <a:ext cx="125" cy="1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5" name="Line 53"/>
            <p:cNvSpPr>
              <a:spLocks noChangeShapeType="1"/>
            </p:cNvSpPr>
            <p:nvPr/>
          </p:nvSpPr>
          <p:spPr bwMode="auto">
            <a:xfrm>
              <a:off x="2318" y="2308"/>
              <a:ext cx="1378" cy="56"/>
            </a:xfrm>
            <a:prstGeom prst="line">
              <a:avLst/>
            </a:prstGeom>
            <a:noFill/>
            <a:ln w="158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7186" name="Object 54"/>
            <p:cNvGraphicFramePr>
              <a:graphicFrameLocks noChangeAspect="1"/>
            </p:cNvGraphicFramePr>
            <p:nvPr/>
          </p:nvGraphicFramePr>
          <p:xfrm>
            <a:off x="2353" y="912"/>
            <a:ext cx="109" cy="117"/>
          </p:xfrm>
          <a:graphic>
            <a:graphicData uri="http://schemas.openxmlformats.org/presentationml/2006/ole">
              <mc:AlternateContent xmlns:mc="http://schemas.openxmlformats.org/markup-compatibility/2006">
                <mc:Choice xmlns:v="urn:schemas-microsoft-com:vml" Requires="v">
                  <p:oleObj spid="_x0000_s34463" name="Equation" r:id="rId19" imgW="164957" imgH="203024" progId="Equation.DSMT4">
                    <p:embed/>
                  </p:oleObj>
                </mc:Choice>
                <mc:Fallback>
                  <p:oleObj name="Equation" r:id="rId19" imgW="164957" imgH="203024" progId="Equation.DSMT4">
                    <p:embed/>
                    <p:pic>
                      <p:nvPicPr>
                        <p:cNvPr id="0" name="Picture 7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53" y="912"/>
                          <a:ext cx="109" cy="1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7" name="Object 55"/>
            <p:cNvGraphicFramePr>
              <a:graphicFrameLocks noChangeAspect="1"/>
            </p:cNvGraphicFramePr>
            <p:nvPr/>
          </p:nvGraphicFramePr>
          <p:xfrm>
            <a:off x="2260" y="2320"/>
            <a:ext cx="150" cy="139"/>
          </p:xfrm>
          <a:graphic>
            <a:graphicData uri="http://schemas.openxmlformats.org/presentationml/2006/ole">
              <mc:AlternateContent xmlns:mc="http://schemas.openxmlformats.org/markup-compatibility/2006">
                <mc:Choice xmlns:v="urn:schemas-microsoft-com:vml" Requires="v">
                  <p:oleObj spid="_x0000_s34464" name="Equation" r:id="rId21" imgW="228600" imgH="241300" progId="Equation.DSMT4">
                    <p:embed/>
                  </p:oleObj>
                </mc:Choice>
                <mc:Fallback>
                  <p:oleObj name="Equation" r:id="rId21" imgW="228600" imgH="241300" progId="Equation.DSMT4">
                    <p:embed/>
                    <p:pic>
                      <p:nvPicPr>
                        <p:cNvPr id="0" name="Picture 7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60" y="2320"/>
                          <a:ext cx="150" cy="1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8" name="Line 56"/>
            <p:cNvSpPr>
              <a:spLocks noChangeShapeType="1"/>
            </p:cNvSpPr>
            <p:nvPr/>
          </p:nvSpPr>
          <p:spPr bwMode="auto">
            <a:xfrm flipV="1">
              <a:off x="2312" y="924"/>
              <a:ext cx="0" cy="1383"/>
            </a:xfrm>
            <a:prstGeom prst="line">
              <a:avLst/>
            </a:prstGeom>
            <a:noFill/>
            <a:ln w="158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89" name="Freeform 57"/>
            <p:cNvSpPr>
              <a:spLocks/>
            </p:cNvSpPr>
            <p:nvPr/>
          </p:nvSpPr>
          <p:spPr bwMode="auto">
            <a:xfrm>
              <a:off x="2420" y="1873"/>
              <a:ext cx="898" cy="180"/>
            </a:xfrm>
            <a:custGeom>
              <a:avLst/>
              <a:gdLst>
                <a:gd name="T0" fmla="*/ 897 w 1920"/>
                <a:gd name="T1" fmla="*/ 180 h 593"/>
                <a:gd name="T2" fmla="*/ 779 w 1920"/>
                <a:gd name="T3" fmla="*/ 62 h 593"/>
                <a:gd name="T4" fmla="*/ 183 w 1920"/>
                <a:gd name="T5" fmla="*/ 0 h 593"/>
                <a:gd name="T6" fmla="*/ 0 w 1920"/>
                <a:gd name="T7" fmla="*/ 62 h 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0" h="593">
                  <a:moveTo>
                    <a:pt x="1918" y="593"/>
                  </a:moveTo>
                  <a:cubicBezTo>
                    <a:pt x="1876" y="528"/>
                    <a:pt x="1920" y="304"/>
                    <a:pt x="1666" y="205"/>
                  </a:cubicBezTo>
                  <a:cubicBezTo>
                    <a:pt x="1412" y="106"/>
                    <a:pt x="669" y="0"/>
                    <a:pt x="391" y="0"/>
                  </a:cubicBezTo>
                  <a:cubicBezTo>
                    <a:pt x="113" y="0"/>
                    <a:pt x="65" y="171"/>
                    <a:pt x="0" y="205"/>
                  </a:cubicBezTo>
                </a:path>
              </a:pathLst>
            </a:custGeom>
            <a:noFill/>
            <a:ln w="15875" cap="flat" cmpd="sng">
              <a:solidFill>
                <a:srgbClr val="000000"/>
              </a:solidFill>
              <a:prstDash val="dash"/>
              <a:round/>
              <a:headEnd type="none" w="med" len="med"/>
              <a:tailEnd type="non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90" name="Freeform 58" descr="白色大理石"/>
            <p:cNvSpPr>
              <a:spLocks/>
            </p:cNvSpPr>
            <p:nvPr/>
          </p:nvSpPr>
          <p:spPr bwMode="auto">
            <a:xfrm>
              <a:off x="2341" y="2461"/>
              <a:ext cx="1044" cy="313"/>
            </a:xfrm>
            <a:custGeom>
              <a:avLst/>
              <a:gdLst>
                <a:gd name="T0" fmla="*/ 205 w 2279"/>
                <a:gd name="T1" fmla="*/ 212 h 782"/>
                <a:gd name="T2" fmla="*/ 508 w 2279"/>
                <a:gd name="T3" fmla="*/ 300 h 782"/>
                <a:gd name="T4" fmla="*/ 727 w 2279"/>
                <a:gd name="T5" fmla="*/ 292 h 782"/>
                <a:gd name="T6" fmla="*/ 888 w 2279"/>
                <a:gd name="T7" fmla="*/ 251 h 782"/>
                <a:gd name="T8" fmla="*/ 916 w 2279"/>
                <a:gd name="T9" fmla="*/ 51 h 782"/>
                <a:gd name="T10" fmla="*/ 119 w 2279"/>
                <a:gd name="T11" fmla="*/ 27 h 782"/>
                <a:gd name="T12" fmla="*/ 205 w 2279"/>
                <a:gd name="T13" fmla="*/ 212 h 7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9" h="782">
                  <a:moveTo>
                    <a:pt x="448" y="529"/>
                  </a:moveTo>
                  <a:cubicBezTo>
                    <a:pt x="589" y="643"/>
                    <a:pt x="918" y="716"/>
                    <a:pt x="1108" y="749"/>
                  </a:cubicBezTo>
                  <a:cubicBezTo>
                    <a:pt x="1298" y="782"/>
                    <a:pt x="1450" y="749"/>
                    <a:pt x="1588" y="729"/>
                  </a:cubicBezTo>
                  <a:cubicBezTo>
                    <a:pt x="1726" y="709"/>
                    <a:pt x="1870" y="727"/>
                    <a:pt x="1939" y="627"/>
                  </a:cubicBezTo>
                  <a:cubicBezTo>
                    <a:pt x="2008" y="527"/>
                    <a:pt x="2279" y="220"/>
                    <a:pt x="1999" y="127"/>
                  </a:cubicBezTo>
                  <a:cubicBezTo>
                    <a:pt x="1719" y="34"/>
                    <a:pt x="518" y="0"/>
                    <a:pt x="259" y="67"/>
                  </a:cubicBezTo>
                  <a:cubicBezTo>
                    <a:pt x="0" y="134"/>
                    <a:pt x="307" y="415"/>
                    <a:pt x="448" y="529"/>
                  </a:cubicBezTo>
                  <a:close/>
                </a:path>
              </a:pathLst>
            </a:custGeom>
            <a:blipFill dpi="0" rotWithShape="1">
              <a:blip r:embed="rId23" cstate="print"/>
              <a:srcRect/>
              <a:tile tx="0" ty="0" sx="100000" sy="100000" flip="none" algn="tl"/>
            </a:blipFill>
            <a:ln w="22225" cap="flat" cmpd="sng">
              <a:solidFill>
                <a:srgbClr val="000000"/>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7191" name="Object 59"/>
            <p:cNvGraphicFramePr>
              <a:graphicFrameLocks noChangeAspect="1"/>
            </p:cNvGraphicFramePr>
            <p:nvPr/>
          </p:nvGraphicFramePr>
          <p:xfrm>
            <a:off x="2710" y="864"/>
            <a:ext cx="219" cy="225"/>
          </p:xfrm>
          <a:graphic>
            <a:graphicData uri="http://schemas.openxmlformats.org/presentationml/2006/ole">
              <mc:AlternateContent xmlns:mc="http://schemas.openxmlformats.org/markup-compatibility/2006">
                <mc:Choice xmlns:v="urn:schemas-microsoft-com:vml" Requires="v">
                  <p:oleObj spid="_x0000_s34465" name="Equation" r:id="rId24" imgW="279400" imgH="330200" progId="Equation.DSMT4">
                    <p:embed/>
                  </p:oleObj>
                </mc:Choice>
                <mc:Fallback>
                  <p:oleObj name="Equation" r:id="rId24" imgW="279400" imgH="330200" progId="Equation.DSMT4">
                    <p:embed/>
                    <p:pic>
                      <p:nvPicPr>
                        <p:cNvPr id="0" name="Picture 7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10" y="864"/>
                          <a:ext cx="219"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92" name="Object 60"/>
            <p:cNvGraphicFramePr>
              <a:graphicFrameLocks noChangeAspect="1"/>
            </p:cNvGraphicFramePr>
            <p:nvPr/>
          </p:nvGraphicFramePr>
          <p:xfrm>
            <a:off x="2471" y="2092"/>
            <a:ext cx="197" cy="213"/>
          </p:xfrm>
          <a:graphic>
            <a:graphicData uri="http://schemas.openxmlformats.org/presentationml/2006/ole">
              <mc:AlternateContent xmlns:mc="http://schemas.openxmlformats.org/markup-compatibility/2006">
                <mc:Choice xmlns:v="urn:schemas-microsoft-com:vml" Requires="v">
                  <p:oleObj spid="_x0000_s34466" name="Equation" r:id="rId26" imgW="266584" imgH="330057" progId="Equation.DSMT4">
                    <p:embed/>
                  </p:oleObj>
                </mc:Choice>
                <mc:Fallback>
                  <p:oleObj name="Equation" r:id="rId26" imgW="266584" imgH="330057" progId="Equation.DSMT4">
                    <p:embed/>
                    <p:pic>
                      <p:nvPicPr>
                        <p:cNvPr id="0" name="Picture 7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471" y="2092"/>
                          <a:ext cx="19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93" name="Object 61"/>
            <p:cNvGraphicFramePr>
              <a:graphicFrameLocks noChangeAspect="1"/>
            </p:cNvGraphicFramePr>
            <p:nvPr/>
          </p:nvGraphicFramePr>
          <p:xfrm>
            <a:off x="3493" y="1586"/>
            <a:ext cx="200" cy="206"/>
          </p:xfrm>
          <a:graphic>
            <a:graphicData uri="http://schemas.openxmlformats.org/presentationml/2006/ole">
              <mc:AlternateContent xmlns:mc="http://schemas.openxmlformats.org/markup-compatibility/2006">
                <mc:Choice xmlns:v="urn:schemas-microsoft-com:vml" Requires="v">
                  <p:oleObj spid="_x0000_s34467" name="Equation" r:id="rId28" imgW="279400" imgH="330200" progId="Equation.DSMT4">
                    <p:embed/>
                  </p:oleObj>
                </mc:Choice>
                <mc:Fallback>
                  <p:oleObj name="Equation" r:id="rId28" imgW="279400" imgH="330200" progId="Equation.DSMT4">
                    <p:embed/>
                    <p:pic>
                      <p:nvPicPr>
                        <p:cNvPr id="0" name="Picture 7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493" y="1586"/>
                          <a:ext cx="200" cy="2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94" name="Object 62"/>
            <p:cNvGraphicFramePr>
              <a:graphicFrameLocks noChangeAspect="1"/>
            </p:cNvGraphicFramePr>
            <p:nvPr/>
          </p:nvGraphicFramePr>
          <p:xfrm>
            <a:off x="2792" y="2479"/>
            <a:ext cx="386" cy="236"/>
          </p:xfrm>
          <a:graphic>
            <a:graphicData uri="http://schemas.openxmlformats.org/presentationml/2006/ole">
              <mc:AlternateContent xmlns:mc="http://schemas.openxmlformats.org/markup-compatibility/2006">
                <mc:Choice xmlns:v="urn:schemas-microsoft-com:vml" Requires="v">
                  <p:oleObj spid="_x0000_s34468" name="Equation" r:id="rId30" imgW="507780" imgH="355446" progId="Equation.DSMT4">
                    <p:embed/>
                  </p:oleObj>
                </mc:Choice>
                <mc:Fallback>
                  <p:oleObj name="Equation" r:id="rId30" imgW="507780" imgH="355446" progId="Equation.DSMT4">
                    <p:embed/>
                    <p:pic>
                      <p:nvPicPr>
                        <p:cNvPr id="0" name="Picture 7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792" y="2479"/>
                          <a:ext cx="386"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95" name="Freeform 63"/>
            <p:cNvSpPr>
              <a:spLocks/>
            </p:cNvSpPr>
            <p:nvPr/>
          </p:nvSpPr>
          <p:spPr bwMode="auto">
            <a:xfrm>
              <a:off x="2415" y="1950"/>
              <a:ext cx="898" cy="249"/>
            </a:xfrm>
            <a:custGeom>
              <a:avLst/>
              <a:gdLst>
                <a:gd name="T0" fmla="*/ 279 w 1960"/>
                <a:gd name="T1" fmla="*/ 100 h 623"/>
                <a:gd name="T2" fmla="*/ 0 w 1960"/>
                <a:gd name="T3" fmla="*/ 0 h 623"/>
                <a:gd name="T4" fmla="*/ 353 w 1960"/>
                <a:gd name="T5" fmla="*/ 216 h 623"/>
                <a:gd name="T6" fmla="*/ 641 w 1960"/>
                <a:gd name="T7" fmla="*/ 200 h 623"/>
                <a:gd name="T8" fmla="*/ 898 w 1960"/>
                <a:gd name="T9" fmla="*/ 88 h 623"/>
                <a:gd name="T10" fmla="*/ 596 w 1960"/>
                <a:gd name="T11" fmla="*/ 132 h 623"/>
                <a:gd name="T12" fmla="*/ 279 w 1960"/>
                <a:gd name="T13" fmla="*/ 100 h 6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0" h="623">
                  <a:moveTo>
                    <a:pt x="610" y="250"/>
                  </a:moveTo>
                  <a:cubicBezTo>
                    <a:pt x="393" y="195"/>
                    <a:pt x="190" y="100"/>
                    <a:pt x="0" y="0"/>
                  </a:cubicBezTo>
                  <a:cubicBezTo>
                    <a:pt x="110" y="130"/>
                    <a:pt x="537" y="457"/>
                    <a:pt x="770" y="540"/>
                  </a:cubicBezTo>
                  <a:cubicBezTo>
                    <a:pt x="1003" y="623"/>
                    <a:pt x="1202" y="553"/>
                    <a:pt x="1400" y="500"/>
                  </a:cubicBezTo>
                  <a:cubicBezTo>
                    <a:pt x="1598" y="447"/>
                    <a:pt x="1860" y="310"/>
                    <a:pt x="1960" y="220"/>
                  </a:cubicBezTo>
                  <a:cubicBezTo>
                    <a:pt x="1810" y="260"/>
                    <a:pt x="1525" y="325"/>
                    <a:pt x="1300" y="330"/>
                  </a:cubicBezTo>
                  <a:cubicBezTo>
                    <a:pt x="1075" y="335"/>
                    <a:pt x="827" y="305"/>
                    <a:pt x="610" y="250"/>
                  </a:cubicBezTo>
                  <a:close/>
                </a:path>
              </a:pathLst>
            </a:custGeom>
            <a:solidFill>
              <a:srgbClr val="3399FF">
                <a:alpha val="92155"/>
              </a:srgbClr>
            </a:solidFill>
            <a:ln w="19050" cap="flat" cmpd="sng">
              <a:solidFill>
                <a:srgbClr val="000000"/>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96" name="Line 64"/>
            <p:cNvSpPr>
              <a:spLocks noChangeShapeType="1"/>
            </p:cNvSpPr>
            <p:nvPr/>
          </p:nvSpPr>
          <p:spPr bwMode="auto">
            <a:xfrm flipV="1">
              <a:off x="3245" y="1683"/>
              <a:ext cx="218" cy="4"/>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97" name="Line 65"/>
            <p:cNvSpPr>
              <a:spLocks noChangeShapeType="1"/>
            </p:cNvSpPr>
            <p:nvPr/>
          </p:nvSpPr>
          <p:spPr bwMode="auto">
            <a:xfrm>
              <a:off x="2831" y="1068"/>
              <a:ext cx="123" cy="87"/>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98" name="Line 66"/>
            <p:cNvSpPr>
              <a:spLocks noChangeShapeType="1"/>
            </p:cNvSpPr>
            <p:nvPr/>
          </p:nvSpPr>
          <p:spPr bwMode="auto">
            <a:xfrm>
              <a:off x="2410" y="1966"/>
              <a:ext cx="0" cy="580"/>
            </a:xfrm>
            <a:prstGeom prst="line">
              <a:avLst/>
            </a:prstGeom>
            <a:noFill/>
            <a:ln w="63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99" name="Line 67"/>
            <p:cNvSpPr>
              <a:spLocks noChangeShapeType="1"/>
            </p:cNvSpPr>
            <p:nvPr/>
          </p:nvSpPr>
          <p:spPr bwMode="auto">
            <a:xfrm>
              <a:off x="3316" y="2053"/>
              <a:ext cx="0" cy="493"/>
            </a:xfrm>
            <a:prstGeom prst="line">
              <a:avLst/>
            </a:prstGeom>
            <a:noFill/>
            <a:ln w="63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00" name="Line 68"/>
            <p:cNvSpPr>
              <a:spLocks noChangeShapeType="1"/>
            </p:cNvSpPr>
            <p:nvPr/>
          </p:nvSpPr>
          <p:spPr bwMode="auto">
            <a:xfrm flipV="1">
              <a:off x="2653" y="2137"/>
              <a:ext cx="136" cy="45"/>
            </a:xfrm>
            <a:prstGeom prst="line">
              <a:avLst/>
            </a:prstGeom>
            <a:noFill/>
            <a:ln w="127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01" name="Line 69"/>
            <p:cNvSpPr>
              <a:spLocks noChangeShapeType="1"/>
            </p:cNvSpPr>
            <p:nvPr/>
          </p:nvSpPr>
          <p:spPr bwMode="auto">
            <a:xfrm>
              <a:off x="2411" y="1372"/>
              <a:ext cx="0" cy="590"/>
            </a:xfrm>
            <a:prstGeom prst="line">
              <a:avLst/>
            </a:prstGeom>
            <a:noFill/>
            <a:ln w="19050">
              <a:solidFill>
                <a:srgbClr val="000099"/>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02" name="Line 70"/>
            <p:cNvSpPr>
              <a:spLocks noChangeShapeType="1"/>
            </p:cNvSpPr>
            <p:nvPr/>
          </p:nvSpPr>
          <p:spPr bwMode="auto">
            <a:xfrm>
              <a:off x="3315" y="1321"/>
              <a:ext cx="0" cy="725"/>
            </a:xfrm>
            <a:prstGeom prst="line">
              <a:avLst/>
            </a:prstGeom>
            <a:noFill/>
            <a:ln w="19050">
              <a:solidFill>
                <a:srgbClr val="000099"/>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03" name="Freeform 71"/>
            <p:cNvSpPr>
              <a:spLocks/>
            </p:cNvSpPr>
            <p:nvPr/>
          </p:nvSpPr>
          <p:spPr bwMode="auto">
            <a:xfrm>
              <a:off x="2399" y="1096"/>
              <a:ext cx="935" cy="430"/>
            </a:xfrm>
            <a:custGeom>
              <a:avLst/>
              <a:gdLst>
                <a:gd name="T0" fmla="*/ 227 w 1988"/>
                <a:gd name="T1" fmla="*/ 91 h 1075"/>
                <a:gd name="T2" fmla="*/ 613 w 1988"/>
                <a:gd name="T3" fmla="*/ 26 h 1075"/>
                <a:gd name="T4" fmla="*/ 920 w 1988"/>
                <a:gd name="T5" fmla="*/ 244 h 1075"/>
                <a:gd name="T6" fmla="*/ 524 w 1988"/>
                <a:gd name="T7" fmla="*/ 401 h 1075"/>
                <a:gd name="T8" fmla="*/ 91 w 1988"/>
                <a:gd name="T9" fmla="*/ 401 h 1075"/>
                <a:gd name="T10" fmla="*/ 17 w 1988"/>
                <a:gd name="T11" fmla="*/ 229 h 1075"/>
                <a:gd name="T12" fmla="*/ 227 w 1988"/>
                <a:gd name="T13" fmla="*/ 91 h 10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88" h="1075">
                  <a:moveTo>
                    <a:pt x="482" y="227"/>
                  </a:moveTo>
                  <a:cubicBezTo>
                    <a:pt x="693" y="142"/>
                    <a:pt x="1058" y="0"/>
                    <a:pt x="1304" y="64"/>
                  </a:cubicBezTo>
                  <a:cubicBezTo>
                    <a:pt x="1550" y="128"/>
                    <a:pt x="1988" y="453"/>
                    <a:pt x="1957" y="609"/>
                  </a:cubicBezTo>
                  <a:cubicBezTo>
                    <a:pt x="1926" y="765"/>
                    <a:pt x="1409" y="937"/>
                    <a:pt x="1115" y="1003"/>
                  </a:cubicBezTo>
                  <a:cubicBezTo>
                    <a:pt x="821" y="1069"/>
                    <a:pt x="374" y="1075"/>
                    <a:pt x="194" y="1003"/>
                  </a:cubicBezTo>
                  <a:cubicBezTo>
                    <a:pt x="14" y="931"/>
                    <a:pt x="0" y="701"/>
                    <a:pt x="37" y="572"/>
                  </a:cubicBezTo>
                  <a:cubicBezTo>
                    <a:pt x="74" y="443"/>
                    <a:pt x="275" y="344"/>
                    <a:pt x="482" y="227"/>
                  </a:cubicBezTo>
                  <a:close/>
                </a:path>
              </a:pathLst>
            </a:custGeom>
            <a:solidFill>
              <a:srgbClr val="3386FF">
                <a:alpha val="58038"/>
              </a:srgbClr>
            </a:solidFill>
            <a:ln w="19050" cap="flat" cmpd="sng">
              <a:solidFill>
                <a:srgbClr val="000000"/>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04" name="Line 72"/>
            <p:cNvSpPr>
              <a:spLocks noChangeShapeType="1"/>
            </p:cNvSpPr>
            <p:nvPr/>
          </p:nvSpPr>
          <p:spPr bwMode="auto">
            <a:xfrm>
              <a:off x="2505" y="1496"/>
              <a:ext cx="0" cy="499"/>
            </a:xfrm>
            <a:prstGeom prst="line">
              <a:avLst/>
            </a:prstGeom>
            <a:noFill/>
            <a:ln w="19050">
              <a:solidFill>
                <a:srgbClr val="000099"/>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05" name="Line 73"/>
            <p:cNvSpPr>
              <a:spLocks noChangeShapeType="1"/>
            </p:cNvSpPr>
            <p:nvPr/>
          </p:nvSpPr>
          <p:spPr bwMode="auto">
            <a:xfrm>
              <a:off x="2444" y="1472"/>
              <a:ext cx="0" cy="499"/>
            </a:xfrm>
            <a:prstGeom prst="line">
              <a:avLst/>
            </a:prstGeom>
            <a:noFill/>
            <a:ln w="19050">
              <a:solidFill>
                <a:srgbClr val="000099"/>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06" name="Line 74"/>
            <p:cNvSpPr>
              <a:spLocks noChangeShapeType="1"/>
            </p:cNvSpPr>
            <p:nvPr/>
          </p:nvSpPr>
          <p:spPr bwMode="auto">
            <a:xfrm>
              <a:off x="2684" y="1514"/>
              <a:ext cx="0" cy="544"/>
            </a:xfrm>
            <a:prstGeom prst="line">
              <a:avLst/>
            </a:prstGeom>
            <a:noFill/>
            <a:ln w="19050">
              <a:solidFill>
                <a:srgbClr val="000099"/>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07" name="Line 75"/>
            <p:cNvSpPr>
              <a:spLocks noChangeShapeType="1"/>
            </p:cNvSpPr>
            <p:nvPr/>
          </p:nvSpPr>
          <p:spPr bwMode="auto">
            <a:xfrm>
              <a:off x="3212" y="1427"/>
              <a:ext cx="0" cy="635"/>
            </a:xfrm>
            <a:prstGeom prst="line">
              <a:avLst/>
            </a:prstGeom>
            <a:noFill/>
            <a:ln w="19050">
              <a:solidFill>
                <a:srgbClr val="000099"/>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08" name="Line 76"/>
            <p:cNvSpPr>
              <a:spLocks noChangeShapeType="1"/>
            </p:cNvSpPr>
            <p:nvPr/>
          </p:nvSpPr>
          <p:spPr bwMode="auto">
            <a:xfrm>
              <a:off x="3121" y="1441"/>
              <a:ext cx="0" cy="635"/>
            </a:xfrm>
            <a:prstGeom prst="line">
              <a:avLst/>
            </a:prstGeom>
            <a:noFill/>
            <a:ln w="19050">
              <a:solidFill>
                <a:srgbClr val="000099"/>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09" name="Line 77"/>
            <p:cNvSpPr>
              <a:spLocks noChangeShapeType="1"/>
            </p:cNvSpPr>
            <p:nvPr/>
          </p:nvSpPr>
          <p:spPr bwMode="auto">
            <a:xfrm>
              <a:off x="3288" y="1375"/>
              <a:ext cx="0" cy="681"/>
            </a:xfrm>
            <a:prstGeom prst="line">
              <a:avLst/>
            </a:prstGeom>
            <a:noFill/>
            <a:ln w="19050">
              <a:solidFill>
                <a:srgbClr val="000099"/>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10" name="Line 78"/>
            <p:cNvSpPr>
              <a:spLocks noChangeShapeType="1"/>
            </p:cNvSpPr>
            <p:nvPr/>
          </p:nvSpPr>
          <p:spPr bwMode="auto">
            <a:xfrm>
              <a:off x="2583" y="1507"/>
              <a:ext cx="0" cy="521"/>
            </a:xfrm>
            <a:prstGeom prst="line">
              <a:avLst/>
            </a:prstGeom>
            <a:noFill/>
            <a:ln w="19050">
              <a:solidFill>
                <a:srgbClr val="000099"/>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11" name="Line 79"/>
            <p:cNvSpPr>
              <a:spLocks noChangeShapeType="1"/>
            </p:cNvSpPr>
            <p:nvPr/>
          </p:nvSpPr>
          <p:spPr bwMode="auto">
            <a:xfrm>
              <a:off x="2834" y="1513"/>
              <a:ext cx="0" cy="567"/>
            </a:xfrm>
            <a:prstGeom prst="line">
              <a:avLst/>
            </a:prstGeom>
            <a:noFill/>
            <a:ln w="19050">
              <a:solidFill>
                <a:srgbClr val="000099"/>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12" name="Line 80"/>
            <p:cNvSpPr>
              <a:spLocks noChangeShapeType="1"/>
            </p:cNvSpPr>
            <p:nvPr/>
          </p:nvSpPr>
          <p:spPr bwMode="auto">
            <a:xfrm>
              <a:off x="2993" y="1479"/>
              <a:ext cx="0" cy="613"/>
            </a:xfrm>
            <a:prstGeom prst="line">
              <a:avLst/>
            </a:prstGeom>
            <a:noFill/>
            <a:ln w="19050">
              <a:solidFill>
                <a:srgbClr val="000099"/>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4514" name="Object 2"/>
          <p:cNvGraphicFramePr>
            <a:graphicFrameLocks noChangeAspect="1"/>
          </p:cNvGraphicFramePr>
          <p:nvPr/>
        </p:nvGraphicFramePr>
        <p:xfrm>
          <a:off x="1187450" y="1484313"/>
          <a:ext cx="4065588" cy="889000"/>
        </p:xfrm>
        <a:graphic>
          <a:graphicData uri="http://schemas.openxmlformats.org/presentationml/2006/ole">
            <mc:AlternateContent xmlns:mc="http://schemas.openxmlformats.org/markup-compatibility/2006">
              <mc:Choice xmlns:v="urn:schemas-microsoft-com:vml" Requires="v">
                <p:oleObj spid="_x0000_s9024" name="Equation" r:id="rId3" imgW="4064000" imgH="889000" progId="Equation.DSMT4">
                  <p:embed/>
                </p:oleObj>
              </mc:Choice>
              <mc:Fallback>
                <p:oleObj name="Equation" r:id="rId3" imgW="4064000" imgH="889000" progId="Equation.DSMT4">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484313"/>
                        <a:ext cx="4065588"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6" name="Object 4"/>
          <p:cNvGraphicFramePr>
            <a:graphicFrameLocks noChangeAspect="1"/>
          </p:cNvGraphicFramePr>
          <p:nvPr/>
        </p:nvGraphicFramePr>
        <p:xfrm>
          <a:off x="1403350" y="3429000"/>
          <a:ext cx="5514975" cy="847725"/>
        </p:xfrm>
        <a:graphic>
          <a:graphicData uri="http://schemas.openxmlformats.org/presentationml/2006/ole">
            <mc:AlternateContent xmlns:mc="http://schemas.openxmlformats.org/markup-compatibility/2006">
              <mc:Choice xmlns:v="urn:schemas-microsoft-com:vml" Requires="v">
                <p:oleObj spid="_x0000_s9025" name="Equation" r:id="rId5" imgW="5511800" imgH="850900" progId="Equation.DSMT4">
                  <p:embed/>
                </p:oleObj>
              </mc:Choice>
              <mc:Fallback>
                <p:oleObj name="Equation" r:id="rId5" imgW="5511800" imgH="850900" progId="Equation.DSMT4">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3429000"/>
                        <a:ext cx="5514975"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4527" name="Group 15"/>
          <p:cNvGrpSpPr>
            <a:grpSpLocks/>
          </p:cNvGrpSpPr>
          <p:nvPr/>
        </p:nvGrpSpPr>
        <p:grpSpPr bwMode="auto">
          <a:xfrm>
            <a:off x="584200" y="5445125"/>
            <a:ext cx="8091488" cy="592138"/>
            <a:chOff x="368" y="3430"/>
            <a:chExt cx="5097" cy="373"/>
          </a:xfrm>
        </p:grpSpPr>
        <p:graphicFrame>
          <p:nvGraphicFramePr>
            <p:cNvPr id="8200" name="Object 7"/>
            <p:cNvGraphicFramePr>
              <a:graphicFrameLocks noChangeAspect="1"/>
            </p:cNvGraphicFramePr>
            <p:nvPr/>
          </p:nvGraphicFramePr>
          <p:xfrm>
            <a:off x="902" y="3505"/>
            <a:ext cx="552" cy="270"/>
          </p:xfrm>
          <a:graphic>
            <a:graphicData uri="http://schemas.openxmlformats.org/presentationml/2006/ole">
              <mc:AlternateContent xmlns:mc="http://schemas.openxmlformats.org/markup-compatibility/2006">
                <mc:Choice xmlns:v="urn:schemas-microsoft-com:vml" Requires="v">
                  <p:oleObj spid="_x0000_s9026" name="Equation" r:id="rId7" imgW="876300" imgH="431800" progId="Equation.DSMT4">
                    <p:embed/>
                  </p:oleObj>
                </mc:Choice>
                <mc:Fallback>
                  <p:oleObj name="Equation" r:id="rId7" imgW="876300" imgH="431800" progId="Equation.DSMT4">
                    <p:embed/>
                    <p:pic>
                      <p:nvPicPr>
                        <p:cNvPr id="0"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2" y="3505"/>
                          <a:ext cx="552"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1" name="Object 6"/>
            <p:cNvGraphicFramePr>
              <a:graphicFrameLocks noChangeAspect="1"/>
            </p:cNvGraphicFramePr>
            <p:nvPr/>
          </p:nvGraphicFramePr>
          <p:xfrm>
            <a:off x="3190" y="3521"/>
            <a:ext cx="797" cy="282"/>
          </p:xfrm>
          <a:graphic>
            <a:graphicData uri="http://schemas.openxmlformats.org/presentationml/2006/ole">
              <mc:AlternateContent xmlns:mc="http://schemas.openxmlformats.org/markup-compatibility/2006">
                <mc:Choice xmlns:v="urn:schemas-microsoft-com:vml" Requires="v">
                  <p:oleObj spid="_x0000_s9027" name="Equation" r:id="rId9" imgW="1269449" imgH="444307" progId="Equation.DSMT4">
                    <p:embed/>
                  </p:oleObj>
                </mc:Choice>
                <mc:Fallback>
                  <p:oleObj name="Equation" r:id="rId9" imgW="1269449" imgH="444307" progId="Equation.DSMT4">
                    <p:embed/>
                    <p:pic>
                      <p:nvPicPr>
                        <p:cNvPr id="0"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90" y="3521"/>
                          <a:ext cx="797"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2" name="Rectangle 8"/>
            <p:cNvSpPr>
              <a:spLocks noChangeArrowheads="1"/>
            </p:cNvSpPr>
            <p:nvPr/>
          </p:nvSpPr>
          <p:spPr bwMode="auto">
            <a:xfrm>
              <a:off x="368" y="3430"/>
              <a:ext cx="106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latin typeface="Times New Roman" panose="02020603050405020304" pitchFamily="18" charset="0"/>
                  <a:cs typeface="Times New Roman" panose="02020603050405020304" pitchFamily="18" charset="0"/>
                </a:rPr>
                <a:t>其中 </a:t>
              </a:r>
              <a:endParaRPr lang="zh-CN" altLang="en-US" sz="2400" b="0">
                <a:latin typeface="Times New Roman" panose="02020603050405020304" pitchFamily="18" charset="0"/>
              </a:endParaRPr>
            </a:p>
          </p:txBody>
        </p:sp>
        <p:sp>
          <p:nvSpPr>
            <p:cNvPr id="8203" name="Rectangle 9"/>
            <p:cNvSpPr>
              <a:spLocks noChangeArrowheads="1"/>
            </p:cNvSpPr>
            <p:nvPr/>
          </p:nvSpPr>
          <p:spPr bwMode="auto">
            <a:xfrm>
              <a:off x="1417" y="3463"/>
              <a:ext cx="22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latin typeface="Times New Roman" panose="02020603050405020304" pitchFamily="18" charset="0"/>
                  <a:cs typeface="Times New Roman" panose="02020603050405020304" pitchFamily="18" charset="0"/>
                </a:rPr>
                <a:t>都取上侧</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又由于 </a:t>
              </a:r>
              <a:endParaRPr lang="zh-CN" altLang="en-US" sz="2400" b="0">
                <a:latin typeface="Times New Roman" panose="02020603050405020304" pitchFamily="18" charset="0"/>
              </a:endParaRPr>
            </a:p>
          </p:txBody>
        </p:sp>
        <p:sp>
          <p:nvSpPr>
            <p:cNvPr id="8204" name="Rectangle 10"/>
            <p:cNvSpPr>
              <a:spLocks noChangeArrowheads="1"/>
            </p:cNvSpPr>
            <p:nvPr/>
          </p:nvSpPr>
          <p:spPr bwMode="auto">
            <a:xfrm>
              <a:off x="3963" y="3466"/>
              <a:ext cx="15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latin typeface="Times New Roman" panose="02020603050405020304" pitchFamily="18" charset="0"/>
                  <a:cs typeface="Times New Roman" panose="02020603050405020304" pitchFamily="18" charset="0"/>
                </a:rPr>
                <a:t>平面上投影面 </a:t>
              </a:r>
              <a:r>
                <a:rPr lang="zh-CN" altLang="en-US" sz="900"/>
                <a:t> </a:t>
              </a:r>
              <a:endParaRPr lang="zh-CN" altLang="en-US" sz="2400" b="0">
                <a:latin typeface="Times New Roman" panose="02020603050405020304" pitchFamily="18" charset="0"/>
              </a:endParaRPr>
            </a:p>
          </p:txBody>
        </p:sp>
      </p:grpSp>
      <p:graphicFrame>
        <p:nvGraphicFramePr>
          <p:cNvPr id="64524" name="Object 12"/>
          <p:cNvGraphicFramePr>
            <a:graphicFrameLocks noChangeAspect="1"/>
          </p:cNvGraphicFramePr>
          <p:nvPr/>
        </p:nvGraphicFramePr>
        <p:xfrm>
          <a:off x="1331913" y="4508500"/>
          <a:ext cx="5705475" cy="873125"/>
        </p:xfrm>
        <a:graphic>
          <a:graphicData uri="http://schemas.openxmlformats.org/presentationml/2006/ole">
            <mc:AlternateContent xmlns:mc="http://schemas.openxmlformats.org/markup-compatibility/2006">
              <mc:Choice xmlns:v="urn:schemas-microsoft-com:vml" Requires="v">
                <p:oleObj spid="_x0000_s9028" name="Equation" r:id="rId11" imgW="5702300" imgH="876300" progId="Equation.DSMT4">
                  <p:embed/>
                </p:oleObj>
              </mc:Choice>
              <mc:Fallback>
                <p:oleObj name="Equation" r:id="rId11" imgW="5702300" imgH="876300" progId="Equation.DSMT4">
                  <p:embed/>
                  <p:pic>
                    <p:nvPicPr>
                      <p:cNvPr id="0" name="Picture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1913" y="4508500"/>
                        <a:ext cx="5705475"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26" name="Object 14"/>
          <p:cNvGraphicFramePr>
            <a:graphicFrameLocks noChangeAspect="1"/>
          </p:cNvGraphicFramePr>
          <p:nvPr/>
        </p:nvGraphicFramePr>
        <p:xfrm>
          <a:off x="1258888" y="620713"/>
          <a:ext cx="6832600" cy="889000"/>
        </p:xfrm>
        <a:graphic>
          <a:graphicData uri="http://schemas.openxmlformats.org/presentationml/2006/ole">
            <mc:AlternateContent xmlns:mc="http://schemas.openxmlformats.org/markup-compatibility/2006">
              <mc:Choice xmlns:v="urn:schemas-microsoft-com:vml" Requires="v">
                <p:oleObj spid="_x0000_s9029" name="Equation" r:id="rId13" imgW="6832600" imgH="889000" progId="Equation.DSMT4">
                  <p:embed/>
                </p:oleObj>
              </mc:Choice>
              <mc:Fallback>
                <p:oleObj name="Equation" r:id="rId13" imgW="6832600" imgH="889000" progId="Equation.DSMT4">
                  <p:embed/>
                  <p:pic>
                    <p:nvPicPr>
                      <p:cNvPr id="0" name="Picture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8888" y="620713"/>
                        <a:ext cx="6832600" cy="88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Lst>
                    </p:spPr>
                  </p:pic>
                </p:oleObj>
              </mc:Fallback>
            </mc:AlternateContent>
          </a:graphicData>
        </a:graphic>
      </p:graphicFrame>
      <p:graphicFrame>
        <p:nvGraphicFramePr>
          <p:cNvPr id="64528" name="Object 16"/>
          <p:cNvGraphicFramePr>
            <a:graphicFrameLocks noChangeAspect="1"/>
          </p:cNvGraphicFramePr>
          <p:nvPr/>
        </p:nvGraphicFramePr>
        <p:xfrm>
          <a:off x="4140200" y="2276475"/>
          <a:ext cx="3962400" cy="889000"/>
        </p:xfrm>
        <a:graphic>
          <a:graphicData uri="http://schemas.openxmlformats.org/presentationml/2006/ole">
            <mc:AlternateContent xmlns:mc="http://schemas.openxmlformats.org/markup-compatibility/2006">
              <mc:Choice xmlns:v="urn:schemas-microsoft-com:vml" Requires="v">
                <p:oleObj spid="_x0000_s9030" name="Equation" r:id="rId15" imgW="3962400" imgH="889000" progId="Equation.DSMT4">
                  <p:embed/>
                </p:oleObj>
              </mc:Choice>
              <mc:Fallback>
                <p:oleObj name="Equation" r:id="rId15" imgW="3962400" imgH="889000" progId="Equation.DSMT4">
                  <p:embed/>
                  <p:pic>
                    <p:nvPicPr>
                      <p:cNvPr id="0" name="Picture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40200" y="2276475"/>
                        <a:ext cx="3962400" cy="88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40" name="Rectangle 4"/>
          <p:cNvSpPr>
            <a:spLocks noChangeArrowheads="1"/>
          </p:cNvSpPr>
          <p:nvPr/>
        </p:nvSpPr>
        <p:spPr bwMode="auto">
          <a:xfrm>
            <a:off x="611188" y="1485900"/>
            <a:ext cx="2317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t>从而得到    </a:t>
            </a:r>
          </a:p>
        </p:txBody>
      </p:sp>
      <p:graphicFrame>
        <p:nvGraphicFramePr>
          <p:cNvPr id="65541" name="Object 5"/>
          <p:cNvGraphicFramePr>
            <a:graphicFrameLocks noChangeAspect="1"/>
          </p:cNvGraphicFramePr>
          <p:nvPr>
            <p:extLst>
              <p:ext uri="{D42A27DB-BD31-4B8C-83A1-F6EECF244321}">
                <p14:modId xmlns:p14="http://schemas.microsoft.com/office/powerpoint/2010/main" val="3291323542"/>
              </p:ext>
            </p:extLst>
          </p:nvPr>
        </p:nvGraphicFramePr>
        <p:xfrm>
          <a:off x="971600" y="2132856"/>
          <a:ext cx="7121525" cy="1030288"/>
        </p:xfrm>
        <a:graphic>
          <a:graphicData uri="http://schemas.openxmlformats.org/presentationml/2006/ole">
            <mc:AlternateContent xmlns:mc="http://schemas.openxmlformats.org/markup-compatibility/2006">
              <mc:Choice xmlns:v="urn:schemas-microsoft-com:vml" Requires="v">
                <p:oleObj spid="_x0000_s9577" name="Equation" r:id="rId3" imgW="7124700" imgH="1028700" progId="Equation.DSMT4">
                  <p:embed/>
                </p:oleObj>
              </mc:Choice>
              <mc:Fallback>
                <p:oleObj name="Equation" r:id="rId3" imgW="7124700" imgH="1028700" progId="Equation.DSMT4">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132856"/>
                        <a:ext cx="7121525" cy="1030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43" name="Rectangle 7"/>
          <p:cNvSpPr>
            <a:spLocks noChangeArrowheads="1"/>
          </p:cNvSpPr>
          <p:nvPr/>
        </p:nvSpPr>
        <p:spPr bwMode="auto">
          <a:xfrm>
            <a:off x="601663" y="4349750"/>
            <a:ext cx="802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t>对于不是</a:t>
            </a:r>
            <a:r>
              <a:rPr lang="zh-CN" altLang="en-US">
                <a:latin typeface="Times New Roman" panose="02020603050405020304" pitchFamily="18" charset="0"/>
              </a:rPr>
              <a:t> </a:t>
            </a:r>
            <a:r>
              <a:rPr lang="en-US" altLang="zh-CN" i="1">
                <a:latin typeface="Times New Roman" panose="02020603050405020304" pitchFamily="18" charset="0"/>
              </a:rPr>
              <a:t>xy </a:t>
            </a:r>
            <a:r>
              <a:rPr lang="zh-CN" altLang="en-US"/>
              <a:t>型区域的情形</a:t>
            </a:r>
            <a:r>
              <a:rPr lang="en-US" altLang="zh-CN"/>
              <a:t>, </a:t>
            </a:r>
            <a:r>
              <a:rPr lang="zh-CN" altLang="en-US"/>
              <a:t>一般可用有限个光滑 </a:t>
            </a:r>
          </a:p>
        </p:txBody>
      </p:sp>
      <p:grpSp>
        <p:nvGrpSpPr>
          <p:cNvPr id="65547" name="Group 11"/>
          <p:cNvGrpSpPr>
            <a:grpSpLocks/>
          </p:cNvGrpSpPr>
          <p:nvPr/>
        </p:nvGrpSpPr>
        <p:grpSpPr bwMode="auto">
          <a:xfrm>
            <a:off x="592138" y="582613"/>
            <a:ext cx="5486400" cy="847725"/>
            <a:chOff x="373" y="425"/>
            <a:chExt cx="3456" cy="534"/>
          </a:xfrm>
        </p:grpSpPr>
        <p:graphicFrame>
          <p:nvGraphicFramePr>
            <p:cNvPr id="9224" name="Object 2"/>
            <p:cNvGraphicFramePr>
              <a:graphicFrameLocks noChangeAspect="1"/>
            </p:cNvGraphicFramePr>
            <p:nvPr/>
          </p:nvGraphicFramePr>
          <p:xfrm>
            <a:off x="1837" y="425"/>
            <a:ext cx="1992" cy="534"/>
          </p:xfrm>
          <a:graphic>
            <a:graphicData uri="http://schemas.openxmlformats.org/presentationml/2006/ole">
              <mc:AlternateContent xmlns:mc="http://schemas.openxmlformats.org/markup-compatibility/2006">
                <mc:Choice xmlns:v="urn:schemas-microsoft-com:vml" Requires="v">
                  <p:oleObj spid="_x0000_s9578" name="Equation" r:id="rId5" imgW="3162300" imgH="850900" progId="Equation.DSMT4">
                    <p:embed/>
                  </p:oleObj>
                </mc:Choice>
                <mc:Fallback>
                  <p:oleObj name="Equation" r:id="rId5" imgW="3162300" imgH="850900" progId="Equation.DSMT4">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7" y="425"/>
                          <a:ext cx="1992" cy="5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5" name="Rectangle 10"/>
            <p:cNvSpPr>
              <a:spLocks noChangeArrowheads="1"/>
            </p:cNvSpPr>
            <p:nvPr/>
          </p:nvSpPr>
          <p:spPr bwMode="auto">
            <a:xfrm>
              <a:off x="373" y="427"/>
              <a:ext cx="26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t>积为零</a:t>
              </a:r>
              <a:r>
                <a:rPr lang="en-US" altLang="zh-CN"/>
                <a:t>, </a:t>
              </a:r>
              <a:r>
                <a:rPr lang="zh-CN" altLang="en-US"/>
                <a:t>所以           </a:t>
              </a:r>
            </a:p>
          </p:txBody>
        </p:sp>
      </p:grpSp>
      <p:sp>
        <p:nvSpPr>
          <p:cNvPr id="65548" name="Rectangle 12"/>
          <p:cNvSpPr>
            <a:spLocks noChangeArrowheads="1"/>
          </p:cNvSpPr>
          <p:nvPr/>
        </p:nvSpPr>
        <p:spPr bwMode="auto">
          <a:xfrm>
            <a:off x="519113" y="5141913"/>
            <a:ext cx="67452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eaLnBrk="1" hangingPunct="1"/>
            <a:r>
              <a:rPr lang="zh-CN" altLang="en-US"/>
              <a:t>曲面将它分割成若干个</a:t>
            </a:r>
            <a:r>
              <a:rPr lang="zh-CN" altLang="en-US" sz="1000"/>
              <a:t> </a:t>
            </a:r>
            <a:r>
              <a:rPr lang="en-US" altLang="zh-CN" i="1">
                <a:latin typeface="Times New Roman" panose="02020603050405020304" pitchFamily="18" charset="0"/>
              </a:rPr>
              <a:t>xy </a:t>
            </a:r>
            <a:r>
              <a:rPr lang="zh-CN" altLang="en-US"/>
              <a:t>型区域来讨论</a:t>
            </a:r>
            <a:r>
              <a:rPr lang="en-US" altLang="zh-CN"/>
              <a:t>. </a:t>
            </a:r>
          </a:p>
        </p:txBody>
      </p:sp>
      <p:graphicFrame>
        <p:nvGraphicFramePr>
          <p:cNvPr id="65549" name="Object 13"/>
          <p:cNvGraphicFramePr>
            <a:graphicFrameLocks noChangeAspect="1"/>
          </p:cNvGraphicFramePr>
          <p:nvPr>
            <p:extLst>
              <p:ext uri="{D42A27DB-BD31-4B8C-83A1-F6EECF244321}">
                <p14:modId xmlns:p14="http://schemas.microsoft.com/office/powerpoint/2010/main" val="35133328"/>
              </p:ext>
            </p:extLst>
          </p:nvPr>
        </p:nvGraphicFramePr>
        <p:xfrm>
          <a:off x="3059832" y="3356992"/>
          <a:ext cx="1841500" cy="800100"/>
        </p:xfrm>
        <a:graphic>
          <a:graphicData uri="http://schemas.openxmlformats.org/presentationml/2006/ole">
            <mc:AlternateContent xmlns:mc="http://schemas.openxmlformats.org/markup-compatibility/2006">
              <mc:Choice xmlns:v="urn:schemas-microsoft-com:vml" Requires="v">
                <p:oleObj spid="_x0000_s9579" name="Equation" r:id="rId7" imgW="1841500" imgH="800100" progId="Equation.DSMT4">
                  <p:embed/>
                </p:oleObj>
              </mc:Choice>
              <mc:Fallback>
                <p:oleObj name="Equation" r:id="rId7" imgW="1841500" imgH="800100" progId="Equation.DSMT4">
                  <p:embed/>
                  <p:pic>
                    <p:nvPicPr>
                      <p:cNvPr id="0"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832" y="3356992"/>
                        <a:ext cx="184150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539552" y="476672"/>
            <a:ext cx="23891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dirty="0">
                <a:solidFill>
                  <a:srgbClr val="0000FF"/>
                </a:solidFill>
              </a:rPr>
              <a:t>例</a:t>
            </a:r>
            <a:r>
              <a:rPr lang="en-US" altLang="zh-CN" dirty="0">
                <a:solidFill>
                  <a:srgbClr val="0000FF"/>
                </a:solidFill>
                <a:latin typeface="Times New Roman" panose="02020603050405020304" pitchFamily="18" charset="0"/>
              </a:rPr>
              <a:t>1</a:t>
            </a:r>
            <a:r>
              <a:rPr lang="en-US" altLang="zh-CN" dirty="0">
                <a:latin typeface="Times New Roman" panose="02020603050405020304" pitchFamily="18" charset="0"/>
              </a:rPr>
              <a:t> </a:t>
            </a:r>
            <a:r>
              <a:rPr lang="zh-CN" altLang="en-US" dirty="0"/>
              <a:t>计算  </a:t>
            </a:r>
          </a:p>
        </p:txBody>
      </p:sp>
      <p:graphicFrame>
        <p:nvGraphicFramePr>
          <p:cNvPr id="66563" name="Object 3"/>
          <p:cNvGraphicFramePr>
            <a:graphicFrameLocks noChangeAspect="1"/>
          </p:cNvGraphicFramePr>
          <p:nvPr/>
        </p:nvGraphicFramePr>
        <p:xfrm>
          <a:off x="2051720" y="476672"/>
          <a:ext cx="6829425" cy="800100"/>
        </p:xfrm>
        <a:graphic>
          <a:graphicData uri="http://schemas.openxmlformats.org/presentationml/2006/ole">
            <mc:AlternateContent xmlns:mc="http://schemas.openxmlformats.org/markup-compatibility/2006">
              <mc:Choice xmlns:v="urn:schemas-microsoft-com:vml" Requires="v">
                <p:oleObj spid="_x0000_s10717" name="Equation" r:id="rId3" imgW="6832600" imgH="800100" progId="Equation.DSMT4">
                  <p:embed/>
                </p:oleObj>
              </mc:Choice>
              <mc:Fallback>
                <p:oleObj name="Equation" r:id="rId3" imgW="6832600" imgH="800100" progId="Equation.DSMT4">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476672"/>
                        <a:ext cx="6829425"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65" name="Rectangle 5"/>
          <p:cNvSpPr>
            <a:spLocks noChangeArrowheads="1"/>
          </p:cNvSpPr>
          <p:nvPr/>
        </p:nvSpPr>
        <p:spPr bwMode="auto">
          <a:xfrm>
            <a:off x="395536" y="1340768"/>
            <a:ext cx="77200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dirty="0"/>
              <a:t>其中</a:t>
            </a:r>
            <a:r>
              <a:rPr lang="zh-CN" altLang="en-US" dirty="0">
                <a:latin typeface="Times New Roman" panose="02020603050405020304" pitchFamily="18" charset="0"/>
              </a:rPr>
              <a:t> </a:t>
            </a:r>
            <a:r>
              <a:rPr lang="en-US" altLang="zh-CN" i="1" dirty="0">
                <a:latin typeface="Times New Roman" panose="02020603050405020304" pitchFamily="18" charset="0"/>
              </a:rPr>
              <a:t>S </a:t>
            </a:r>
            <a:r>
              <a:rPr lang="zh-CN" altLang="en-US" dirty="0"/>
              <a:t>是边长为</a:t>
            </a:r>
            <a:r>
              <a:rPr lang="zh-CN" altLang="en-US" sz="1000" dirty="0"/>
              <a:t> </a:t>
            </a:r>
            <a:r>
              <a:rPr lang="en-US" altLang="zh-CN" i="1" dirty="0">
                <a:latin typeface="Times New Roman" panose="02020603050405020304" pitchFamily="18" charset="0"/>
              </a:rPr>
              <a:t>a </a:t>
            </a:r>
            <a:r>
              <a:rPr lang="zh-CN" altLang="en-US" dirty="0"/>
              <a:t>的正立方体表面并取外</a:t>
            </a:r>
            <a:r>
              <a:rPr lang="zh-CN" altLang="en-US" dirty="0" smtClean="0"/>
              <a:t>侧，该</a:t>
            </a:r>
            <a:r>
              <a:rPr lang="en-US" altLang="zh-CN" dirty="0" smtClean="0"/>
              <a:t>  </a:t>
            </a:r>
            <a:endParaRPr lang="en-US" altLang="zh-CN" dirty="0"/>
          </a:p>
        </p:txBody>
      </p:sp>
      <p:graphicFrame>
        <p:nvGraphicFramePr>
          <p:cNvPr id="66566" name="Object 6"/>
          <p:cNvGraphicFramePr>
            <a:graphicFrameLocks noChangeAspect="1"/>
          </p:cNvGraphicFramePr>
          <p:nvPr/>
        </p:nvGraphicFramePr>
        <p:xfrm>
          <a:off x="755576" y="3212976"/>
          <a:ext cx="7524750" cy="1016000"/>
        </p:xfrm>
        <a:graphic>
          <a:graphicData uri="http://schemas.openxmlformats.org/presentationml/2006/ole">
            <mc:AlternateContent xmlns:mc="http://schemas.openxmlformats.org/markup-compatibility/2006">
              <mc:Choice xmlns:v="urn:schemas-microsoft-com:vml" Requires="v">
                <p:oleObj spid="_x0000_s10718" name="Equation" r:id="rId5" imgW="7835900" imgH="1016000" progId="Equation.DSMT4">
                  <p:embed/>
                </p:oleObj>
              </mc:Choice>
              <mc:Fallback>
                <p:oleObj name="Equation" r:id="rId5" imgW="7835900" imgH="1016000" progId="Equation.DSMT4">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576" y="3212976"/>
                        <a:ext cx="752475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68" name="Rectangle 8"/>
          <p:cNvSpPr>
            <a:spLocks noChangeArrowheads="1"/>
          </p:cNvSpPr>
          <p:nvPr/>
        </p:nvSpPr>
        <p:spPr bwMode="auto">
          <a:xfrm>
            <a:off x="683568" y="2636912"/>
            <a:ext cx="3903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dirty="0">
                <a:solidFill>
                  <a:srgbClr val="0000FF"/>
                </a:solidFill>
              </a:rPr>
              <a:t>解</a:t>
            </a:r>
            <a:r>
              <a:rPr lang="zh-CN" altLang="en-US" dirty="0"/>
              <a:t> 应用高斯公式</a:t>
            </a:r>
            <a:r>
              <a:rPr lang="en-US" altLang="zh-CN" dirty="0"/>
              <a:t>, </a:t>
            </a:r>
          </a:p>
        </p:txBody>
      </p:sp>
      <p:graphicFrame>
        <p:nvGraphicFramePr>
          <p:cNvPr id="66569" name="Object 9"/>
          <p:cNvGraphicFramePr>
            <a:graphicFrameLocks noChangeAspect="1"/>
          </p:cNvGraphicFramePr>
          <p:nvPr/>
        </p:nvGraphicFramePr>
        <p:xfrm>
          <a:off x="1835696" y="5157192"/>
          <a:ext cx="3581400" cy="939800"/>
        </p:xfrm>
        <a:graphic>
          <a:graphicData uri="http://schemas.openxmlformats.org/presentationml/2006/ole">
            <mc:AlternateContent xmlns:mc="http://schemas.openxmlformats.org/markup-compatibility/2006">
              <mc:Choice xmlns:v="urn:schemas-microsoft-com:vml" Requires="v">
                <p:oleObj spid="_x0000_s10719" name="Equation" r:id="rId7" imgW="3581400" imgH="939800" progId="Equation.DSMT4">
                  <p:embed/>
                </p:oleObj>
              </mc:Choice>
              <mc:Fallback>
                <p:oleObj name="Equation" r:id="rId7" imgW="3581400" imgH="939800" progId="Equation.DSMT4">
                  <p:embed/>
                  <p:pic>
                    <p:nvPicPr>
                      <p:cNvPr id="0"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696" y="5157192"/>
                        <a:ext cx="358140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71" name="Object 11"/>
          <p:cNvGraphicFramePr>
            <a:graphicFrameLocks noChangeAspect="1"/>
          </p:cNvGraphicFramePr>
          <p:nvPr/>
        </p:nvGraphicFramePr>
        <p:xfrm>
          <a:off x="1763688" y="4365104"/>
          <a:ext cx="6105525" cy="876300"/>
        </p:xfrm>
        <a:graphic>
          <a:graphicData uri="http://schemas.openxmlformats.org/presentationml/2006/ole">
            <mc:AlternateContent xmlns:mc="http://schemas.openxmlformats.org/markup-compatibility/2006">
              <mc:Choice xmlns:v="urn:schemas-microsoft-com:vml" Requires="v">
                <p:oleObj spid="_x0000_s10720" name="Equation" r:id="rId9" imgW="6108700" imgH="876300" progId="Equation.DSMT4">
                  <p:embed/>
                </p:oleObj>
              </mc:Choice>
              <mc:Fallback>
                <p:oleObj name="Equation" r:id="rId9" imgW="6108700" imgH="876300" progId="Equation.DSMT4">
                  <p:embed/>
                  <p:pic>
                    <p:nvPicPr>
                      <p:cNvPr id="0" name="Picture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688" y="4365104"/>
                        <a:ext cx="6105525"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9" name="Rectangle 5"/>
              <p:cNvSpPr>
                <a:spLocks noChangeArrowheads="1"/>
              </p:cNvSpPr>
              <p:nvPr/>
            </p:nvSpPr>
            <p:spPr bwMode="auto">
              <a:xfrm>
                <a:off x="395536" y="1988840"/>
                <a:ext cx="8080053" cy="523220"/>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squar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dirty="0" smtClean="0"/>
                  <a:t>正方体有一对对角顶点分别为</a:t>
                </a:r>
                <a14:m>
                  <m:oMath xmlns:m="http://schemas.openxmlformats.org/officeDocument/2006/math">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𝟎</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𝟎</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𝟎</m:t>
                    </m:r>
                    <m:r>
                      <a:rPr lang="en-US" altLang="zh-CN" b="1" i="1" dirty="0" smtClean="0">
                        <a:latin typeface="Cambria Math" panose="02040503050406030204" pitchFamily="18" charset="0"/>
                      </a:rPr>
                      <m:t>)</m:t>
                    </m:r>
                  </m:oMath>
                </a14:m>
                <a:r>
                  <a:rPr lang="zh-CN" altLang="en-US" dirty="0" smtClean="0"/>
                  <a:t>和 </a:t>
                </a:r>
                <a14:m>
                  <m:oMath xmlns:m="http://schemas.openxmlformats.org/officeDocument/2006/math">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𝒂</m:t>
                    </m:r>
                    <m:r>
                      <a:rPr lang="en-US" altLang="zh-CN" b="1" i="1" dirty="0" smtClean="0">
                        <a:latin typeface="Cambria Math" panose="02040503050406030204" pitchFamily="18" charset="0"/>
                      </a:rPr>
                      <m:t>, </m:t>
                    </m:r>
                    <m:r>
                      <a:rPr lang="en-US" altLang="zh-CN" b="1" i="1" dirty="0" smtClean="0">
                        <a:latin typeface="Cambria Math" panose="02040503050406030204" pitchFamily="18" charset="0"/>
                      </a:rPr>
                      <m:t>𝒂</m:t>
                    </m:r>
                    <m:r>
                      <a:rPr lang="en-US" altLang="zh-CN" b="1" i="1" dirty="0" smtClean="0">
                        <a:latin typeface="Cambria Math" panose="02040503050406030204" pitchFamily="18" charset="0"/>
                      </a:rPr>
                      <m:t>, </m:t>
                    </m:r>
                    <m:r>
                      <a:rPr lang="en-US" altLang="zh-CN" b="1" i="1" dirty="0" smtClean="0">
                        <a:latin typeface="Cambria Math" panose="02040503050406030204" pitchFamily="18" charset="0"/>
                      </a:rPr>
                      <m:t>𝒂</m:t>
                    </m:r>
                    <m:r>
                      <a:rPr lang="en-US" altLang="zh-CN" b="1" i="1" dirty="0" smtClean="0">
                        <a:latin typeface="Cambria Math" panose="02040503050406030204" pitchFamily="18" charset="0"/>
                      </a:rPr>
                      <m:t>).  </m:t>
                    </m:r>
                  </m:oMath>
                </a14:m>
                <a:endParaRPr lang="en-US" altLang="zh-CN" dirty="0"/>
              </a:p>
            </p:txBody>
          </p:sp>
        </mc:Choice>
        <mc:Fallback xmlns="">
          <p:sp>
            <p:nvSpPr>
              <p:cNvPr id="9" name="Rectangle 5"/>
              <p:cNvSpPr>
                <a:spLocks noRot="1" noChangeAspect="1" noMove="1" noResize="1" noEditPoints="1" noAdjustHandles="1" noChangeArrowheads="1" noChangeShapeType="1" noTextEdit="1"/>
              </p:cNvSpPr>
              <p:nvPr/>
            </p:nvSpPr>
            <p:spPr bwMode="auto">
              <a:xfrm>
                <a:off x="395536" y="1988840"/>
                <a:ext cx="8080053" cy="523220"/>
              </a:xfrm>
              <a:prstGeom prst="rect">
                <a:avLst/>
              </a:prstGeom>
              <a:blipFill rotWithShape="0">
                <a:blip r:embed="rId11"/>
                <a:stretch>
                  <a:fillRect l="-1585" t="-13953" b="-302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7605" name="Group 21"/>
          <p:cNvGrpSpPr>
            <a:grpSpLocks/>
          </p:cNvGrpSpPr>
          <p:nvPr/>
        </p:nvGrpSpPr>
        <p:grpSpPr bwMode="auto">
          <a:xfrm>
            <a:off x="611560" y="548680"/>
            <a:ext cx="6929437" cy="523875"/>
            <a:chOff x="377" y="388"/>
            <a:chExt cx="4365" cy="330"/>
          </a:xfrm>
        </p:grpSpPr>
        <p:sp>
          <p:nvSpPr>
            <p:cNvPr id="11284" name="Rectangle 3"/>
            <p:cNvSpPr>
              <a:spLocks noChangeArrowheads="1"/>
            </p:cNvSpPr>
            <p:nvPr/>
          </p:nvSpPr>
          <p:spPr bwMode="auto">
            <a:xfrm>
              <a:off x="377" y="391"/>
              <a:ext cx="236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dirty="0">
                  <a:solidFill>
                    <a:srgbClr val="0000FF"/>
                  </a:solidFill>
                  <a:latin typeface="Times New Roman" panose="02020603050405020304" pitchFamily="18" charset="0"/>
                  <a:cs typeface="Times New Roman" panose="02020603050405020304" pitchFamily="18" charset="0"/>
                </a:rPr>
                <a:t>注</a:t>
              </a:r>
              <a:r>
                <a:rPr lang="zh-CN" altLang="en-US" dirty="0">
                  <a:latin typeface="Times New Roman" panose="02020603050405020304" pitchFamily="18" charset="0"/>
                  <a:cs typeface="Times New Roman" panose="02020603050405020304" pitchFamily="18" charset="0"/>
                </a:rPr>
                <a:t> 若在高斯公式中</a:t>
              </a:r>
              <a:endParaRPr lang="zh-CN" altLang="en-US" sz="2400" b="0" dirty="0">
                <a:latin typeface="Times New Roman" panose="02020603050405020304" pitchFamily="18" charset="0"/>
              </a:endParaRPr>
            </a:p>
          </p:txBody>
        </p:sp>
        <p:graphicFrame>
          <p:nvGraphicFramePr>
            <p:cNvPr id="11285" name="Object 2"/>
            <p:cNvGraphicFramePr>
              <a:graphicFrameLocks noChangeAspect="1"/>
            </p:cNvGraphicFramePr>
            <p:nvPr/>
          </p:nvGraphicFramePr>
          <p:xfrm>
            <a:off x="2375" y="454"/>
            <a:ext cx="1794" cy="246"/>
          </p:xfrm>
          <a:graphic>
            <a:graphicData uri="http://schemas.openxmlformats.org/presentationml/2006/ole">
              <mc:AlternateContent xmlns:mc="http://schemas.openxmlformats.org/markup-compatibility/2006">
                <mc:Choice xmlns:v="urn:schemas-microsoft-com:vml" Requires="v">
                  <p:oleObj spid="_x0000_s12113" name="Equation" r:id="rId3" imgW="2844800" imgH="393700" progId="Equation.DSMT4">
                    <p:embed/>
                  </p:oleObj>
                </mc:Choice>
                <mc:Fallback>
                  <p:oleObj name="Equation" r:id="rId3" imgW="2844800" imgH="393700" progId="Equation.DSMT4">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5" y="454"/>
                          <a:ext cx="1794"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86" name="Rectangle 4"/>
            <p:cNvSpPr>
              <a:spLocks noChangeArrowheads="1"/>
            </p:cNvSpPr>
            <p:nvPr/>
          </p:nvSpPr>
          <p:spPr bwMode="auto">
            <a:xfrm>
              <a:off x="4120" y="388"/>
              <a:ext cx="6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则有</a:t>
              </a:r>
              <a:endParaRPr lang="zh-CN" altLang="en-US" sz="2400" b="0">
                <a:latin typeface="Times New Roman" panose="02020603050405020304" pitchFamily="18" charset="0"/>
              </a:endParaRPr>
            </a:p>
          </p:txBody>
        </p:sp>
      </p:grpSp>
      <p:graphicFrame>
        <p:nvGraphicFramePr>
          <p:cNvPr id="67589" name="Object 5"/>
          <p:cNvGraphicFramePr>
            <a:graphicFrameLocks noChangeAspect="1"/>
          </p:cNvGraphicFramePr>
          <p:nvPr>
            <p:extLst>
              <p:ext uri="{D42A27DB-BD31-4B8C-83A1-F6EECF244321}">
                <p14:modId xmlns:p14="http://schemas.microsoft.com/office/powerpoint/2010/main" val="3590168525"/>
              </p:ext>
            </p:extLst>
          </p:nvPr>
        </p:nvGraphicFramePr>
        <p:xfrm>
          <a:off x="899593" y="1268760"/>
          <a:ext cx="6624736" cy="739669"/>
        </p:xfrm>
        <a:graphic>
          <a:graphicData uri="http://schemas.openxmlformats.org/presentationml/2006/ole">
            <mc:AlternateContent xmlns:mc="http://schemas.openxmlformats.org/markup-compatibility/2006">
              <mc:Choice xmlns:v="urn:schemas-microsoft-com:vml" Requires="v">
                <p:oleObj spid="_x0000_s12114" name="Equation" r:id="rId5" imgW="7162800" imgH="800100" progId="Equation.DSMT4">
                  <p:embed/>
                </p:oleObj>
              </mc:Choice>
              <mc:Fallback>
                <p:oleObj name="Equation" r:id="rId5" imgW="7162800" imgH="800100" progId="Equation.DSMT4">
                  <p:embed/>
                  <p:pic>
                    <p:nvPicPr>
                      <p:cNvPr id="0"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3" y="1268760"/>
                        <a:ext cx="6624736" cy="739669"/>
                      </a:xfrm>
                      <a:prstGeom prst="rect">
                        <a:avLst/>
                      </a:prstGeom>
                      <a:noFill/>
                      <a:extLst/>
                    </p:spPr>
                  </p:pic>
                </p:oleObj>
              </mc:Fallback>
            </mc:AlternateContent>
          </a:graphicData>
        </a:graphic>
      </p:graphicFrame>
      <p:sp>
        <p:nvSpPr>
          <p:cNvPr id="67591" name="Rectangle 7"/>
          <p:cNvSpPr>
            <a:spLocks noChangeArrowheads="1"/>
          </p:cNvSpPr>
          <p:nvPr/>
        </p:nvSpPr>
        <p:spPr bwMode="auto">
          <a:xfrm>
            <a:off x="467544" y="2060848"/>
            <a:ext cx="81962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dirty="0"/>
              <a:t>于是得到应用第二型曲面积分计算空间区域</a:t>
            </a:r>
            <a:r>
              <a:rPr lang="zh-CN" altLang="en-US" sz="1000" dirty="0"/>
              <a:t> </a:t>
            </a:r>
            <a:r>
              <a:rPr lang="en-US" altLang="zh-CN" i="1" dirty="0">
                <a:latin typeface="Times New Roman" panose="02020603050405020304" pitchFamily="18" charset="0"/>
              </a:rPr>
              <a:t>V</a:t>
            </a:r>
            <a:r>
              <a:rPr lang="en-US" altLang="zh-CN" sz="1000" i="1" dirty="0">
                <a:latin typeface="Times New Roman" panose="02020603050405020304" pitchFamily="18" charset="0"/>
              </a:rPr>
              <a:t> </a:t>
            </a:r>
            <a:r>
              <a:rPr lang="zh-CN" altLang="en-US" dirty="0"/>
              <a:t>的体 </a:t>
            </a:r>
          </a:p>
        </p:txBody>
      </p:sp>
      <p:grpSp>
        <p:nvGrpSpPr>
          <p:cNvPr id="67606" name="Group 22"/>
          <p:cNvGrpSpPr>
            <a:grpSpLocks/>
          </p:cNvGrpSpPr>
          <p:nvPr/>
        </p:nvGrpSpPr>
        <p:grpSpPr bwMode="auto">
          <a:xfrm>
            <a:off x="611560" y="2708920"/>
            <a:ext cx="6552728" cy="792088"/>
            <a:chOff x="386" y="1839"/>
            <a:chExt cx="4403" cy="630"/>
          </a:xfrm>
        </p:grpSpPr>
        <p:sp>
          <p:nvSpPr>
            <p:cNvPr id="11282" name="Rectangle 9"/>
            <p:cNvSpPr>
              <a:spLocks noChangeArrowheads="1"/>
            </p:cNvSpPr>
            <p:nvPr/>
          </p:nvSpPr>
          <p:spPr bwMode="auto">
            <a:xfrm>
              <a:off x="386" y="1933"/>
              <a:ext cx="13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latin typeface="Times New Roman" panose="02020603050405020304" pitchFamily="18" charset="0"/>
                  <a:cs typeface="Times New Roman" panose="02020603050405020304" pitchFamily="18" charset="0"/>
                </a:rPr>
                <a:t>积的公式</a:t>
              </a:r>
              <a:r>
                <a:rPr lang="en-US" altLang="zh-CN">
                  <a:latin typeface="Times New Roman" panose="02020603050405020304" pitchFamily="18" charset="0"/>
                  <a:cs typeface="Times New Roman" panose="02020603050405020304" pitchFamily="18" charset="0"/>
                </a:rPr>
                <a:t>:    </a:t>
              </a:r>
              <a:endParaRPr lang="en-US" altLang="zh-CN" sz="2400" b="0">
                <a:latin typeface="Times New Roman" panose="02020603050405020304" pitchFamily="18" charset="0"/>
              </a:endParaRPr>
            </a:p>
          </p:txBody>
        </p:sp>
        <p:graphicFrame>
          <p:nvGraphicFramePr>
            <p:cNvPr id="11283" name="Object 8"/>
            <p:cNvGraphicFramePr>
              <a:graphicFrameLocks noChangeAspect="1"/>
            </p:cNvGraphicFramePr>
            <p:nvPr/>
          </p:nvGraphicFramePr>
          <p:xfrm>
            <a:off x="1519" y="1839"/>
            <a:ext cx="3270" cy="630"/>
          </p:xfrm>
          <a:graphic>
            <a:graphicData uri="http://schemas.openxmlformats.org/presentationml/2006/ole">
              <mc:AlternateContent xmlns:mc="http://schemas.openxmlformats.org/markup-compatibility/2006">
                <mc:Choice xmlns:v="urn:schemas-microsoft-com:vml" Requires="v">
                  <p:oleObj spid="_x0000_s12115" name="Equation" r:id="rId7" imgW="5194300" imgH="1003300" progId="Equation.DSMT4">
                    <p:embed/>
                  </p:oleObj>
                </mc:Choice>
                <mc:Fallback>
                  <p:oleObj name="Equation" r:id="rId7" imgW="5194300" imgH="1003300" progId="Equation.DSMT4">
                    <p:embed/>
                    <p:pic>
                      <p:nvPicPr>
                        <p:cNvPr id="0" name="Picture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9" y="1839"/>
                          <a:ext cx="3270" cy="6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7607" name="Group 23"/>
          <p:cNvGrpSpPr>
            <a:grpSpLocks/>
          </p:cNvGrpSpPr>
          <p:nvPr/>
        </p:nvGrpSpPr>
        <p:grpSpPr bwMode="auto">
          <a:xfrm>
            <a:off x="611188" y="3989388"/>
            <a:ext cx="7748587" cy="735012"/>
            <a:chOff x="385" y="2468"/>
            <a:chExt cx="4881" cy="463"/>
          </a:xfrm>
        </p:grpSpPr>
        <p:sp>
          <p:nvSpPr>
            <p:cNvPr id="11280" name="Rectangle 11"/>
            <p:cNvSpPr>
              <a:spLocks noChangeArrowheads="1"/>
            </p:cNvSpPr>
            <p:nvPr/>
          </p:nvSpPr>
          <p:spPr bwMode="auto">
            <a:xfrm>
              <a:off x="385" y="2468"/>
              <a:ext cx="136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dirty="0" smtClean="0">
                  <a:solidFill>
                    <a:srgbClr val="0000FF"/>
                  </a:solidFill>
                  <a:latin typeface="Times New Roman" panose="02020603050405020304" pitchFamily="18" charset="0"/>
                  <a:cs typeface="Times New Roman" panose="02020603050405020304" pitchFamily="18" charset="0"/>
                </a:rPr>
                <a:t>例</a:t>
              </a:r>
              <a:r>
                <a:rPr lang="en-US" altLang="zh-CN" dirty="0" smtClean="0">
                  <a:solidFill>
                    <a:srgbClr val="0000FF"/>
                  </a:solidFill>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计算 </a:t>
              </a:r>
              <a:endParaRPr lang="zh-CN" altLang="en-US" sz="2400" b="0" dirty="0">
                <a:latin typeface="Times New Roman" panose="02020603050405020304" pitchFamily="18" charset="0"/>
              </a:endParaRPr>
            </a:p>
          </p:txBody>
        </p:sp>
        <p:graphicFrame>
          <p:nvGraphicFramePr>
            <p:cNvPr id="11281" name="Object 10"/>
            <p:cNvGraphicFramePr>
              <a:graphicFrameLocks noChangeAspect="1"/>
            </p:cNvGraphicFramePr>
            <p:nvPr/>
          </p:nvGraphicFramePr>
          <p:xfrm>
            <a:off x="1354" y="2469"/>
            <a:ext cx="3912" cy="462"/>
          </p:xfrm>
          <a:graphic>
            <a:graphicData uri="http://schemas.openxmlformats.org/presentationml/2006/ole">
              <mc:AlternateContent xmlns:mc="http://schemas.openxmlformats.org/markup-compatibility/2006">
                <mc:Choice xmlns:v="urn:schemas-microsoft-com:vml" Requires="v">
                  <p:oleObj spid="_x0000_s12116" name="Equation" r:id="rId9" imgW="6210300" imgH="736600" progId="Equation.DSMT4">
                    <p:embed/>
                  </p:oleObj>
                </mc:Choice>
                <mc:Fallback>
                  <p:oleObj name="Equation" r:id="rId9" imgW="6210300" imgH="736600" progId="Equation.DSMT4">
                    <p:embed/>
                    <p:pic>
                      <p:nvPicPr>
                        <p:cNvPr id="0" name="Picture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54" y="2469"/>
                          <a:ext cx="3912" cy="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7608" name="Group 24"/>
          <p:cNvGrpSpPr>
            <a:grpSpLocks/>
          </p:cNvGrpSpPr>
          <p:nvPr/>
        </p:nvGrpSpPr>
        <p:grpSpPr bwMode="auto">
          <a:xfrm>
            <a:off x="542925" y="4816475"/>
            <a:ext cx="7850188" cy="557213"/>
            <a:chOff x="342" y="3034"/>
            <a:chExt cx="4945" cy="351"/>
          </a:xfrm>
        </p:grpSpPr>
        <p:graphicFrame>
          <p:nvGraphicFramePr>
            <p:cNvPr id="11273" name="Object 15"/>
            <p:cNvGraphicFramePr>
              <a:graphicFrameLocks noChangeAspect="1"/>
            </p:cNvGraphicFramePr>
            <p:nvPr/>
          </p:nvGraphicFramePr>
          <p:xfrm>
            <a:off x="894" y="3100"/>
            <a:ext cx="174" cy="198"/>
          </p:xfrm>
          <a:graphic>
            <a:graphicData uri="http://schemas.openxmlformats.org/presentationml/2006/ole">
              <mc:AlternateContent xmlns:mc="http://schemas.openxmlformats.org/markup-compatibility/2006">
                <mc:Choice xmlns:v="urn:schemas-microsoft-com:vml" Requires="v">
                  <p:oleObj spid="_x0000_s12117" name="Equation" r:id="rId11" imgW="279279" imgH="317362" progId="Equation.DSMT4">
                    <p:embed/>
                  </p:oleObj>
                </mc:Choice>
                <mc:Fallback>
                  <p:oleObj name="Equation" r:id="rId11" imgW="279279" imgH="317362" progId="Equation.DSMT4">
                    <p:embed/>
                    <p:pic>
                      <p:nvPicPr>
                        <p:cNvPr id="0" name="Picture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4" y="3100"/>
                          <a:ext cx="174" cy="1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4" name="Object 14"/>
            <p:cNvGraphicFramePr>
              <a:graphicFrameLocks noChangeAspect="1"/>
            </p:cNvGraphicFramePr>
            <p:nvPr/>
          </p:nvGraphicFramePr>
          <p:xfrm>
            <a:off x="1791" y="3055"/>
            <a:ext cx="1350" cy="294"/>
          </p:xfrm>
          <a:graphic>
            <a:graphicData uri="http://schemas.openxmlformats.org/presentationml/2006/ole">
              <mc:AlternateContent xmlns:mc="http://schemas.openxmlformats.org/markup-compatibility/2006">
                <mc:Choice xmlns:v="urn:schemas-microsoft-com:vml" Requires="v">
                  <p:oleObj spid="_x0000_s12118" name="Equation" r:id="rId13" imgW="2146300" imgH="469900" progId="Equation.DSMT4">
                    <p:embed/>
                  </p:oleObj>
                </mc:Choice>
                <mc:Fallback>
                  <p:oleObj name="Equation" r:id="rId13" imgW="2146300" imgH="469900" progId="Equation.DSMT4">
                    <p:embed/>
                    <p:pic>
                      <p:nvPicPr>
                        <p:cNvPr id="0" name="Picture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91" y="3055"/>
                          <a:ext cx="1350"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5" name="Object 13"/>
            <p:cNvGraphicFramePr>
              <a:graphicFrameLocks noChangeAspect="1"/>
            </p:cNvGraphicFramePr>
            <p:nvPr/>
          </p:nvGraphicFramePr>
          <p:xfrm>
            <a:off x="3473" y="3113"/>
            <a:ext cx="450" cy="216"/>
          </p:xfrm>
          <a:graphic>
            <a:graphicData uri="http://schemas.openxmlformats.org/presentationml/2006/ole">
              <mc:AlternateContent xmlns:mc="http://schemas.openxmlformats.org/markup-compatibility/2006">
                <mc:Choice xmlns:v="urn:schemas-microsoft-com:vml" Requires="v">
                  <p:oleObj spid="_x0000_s12119" name="Equation" r:id="rId15" imgW="710891" imgH="342751" progId="Equation.DSMT4">
                    <p:embed/>
                  </p:oleObj>
                </mc:Choice>
                <mc:Fallback>
                  <p:oleObj name="Equation" r:id="rId15" imgW="710891" imgH="342751" progId="Equation.DSMT4">
                    <p:embed/>
                    <p:pic>
                      <p:nvPicPr>
                        <p:cNvPr id="0" name="Picture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73" y="3113"/>
                          <a:ext cx="450"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6" name="Rectangle 16"/>
            <p:cNvSpPr>
              <a:spLocks noChangeArrowheads="1"/>
            </p:cNvSpPr>
            <p:nvPr/>
          </p:nvSpPr>
          <p:spPr bwMode="auto">
            <a:xfrm>
              <a:off x="342" y="3043"/>
              <a:ext cx="6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dirty="0">
                  <a:latin typeface="Times New Roman" panose="02020603050405020304" pitchFamily="18" charset="0"/>
                  <a:cs typeface="Times New Roman" panose="02020603050405020304" pitchFamily="18" charset="0"/>
                </a:rPr>
                <a:t>其中  </a:t>
              </a:r>
              <a:endParaRPr lang="zh-CN" altLang="en-US" sz="2400" b="0" dirty="0">
                <a:latin typeface="Times New Roman" panose="02020603050405020304" pitchFamily="18" charset="0"/>
              </a:endParaRPr>
            </a:p>
          </p:txBody>
        </p:sp>
        <p:sp>
          <p:nvSpPr>
            <p:cNvPr id="11277" name="Rectangle 17"/>
            <p:cNvSpPr>
              <a:spLocks noChangeArrowheads="1"/>
            </p:cNvSpPr>
            <p:nvPr/>
          </p:nvSpPr>
          <p:spPr bwMode="auto">
            <a:xfrm>
              <a:off x="1020" y="3034"/>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latin typeface="Times New Roman" panose="02020603050405020304" pitchFamily="18" charset="0"/>
                  <a:cs typeface="Times New Roman" panose="02020603050405020304" pitchFamily="18" charset="0"/>
                </a:rPr>
                <a:t>为曲面</a:t>
              </a:r>
              <a:endParaRPr lang="zh-CN" altLang="en-US" sz="2400" b="0">
                <a:latin typeface="Times New Roman" panose="02020603050405020304" pitchFamily="18" charset="0"/>
              </a:endParaRPr>
            </a:p>
          </p:txBody>
        </p:sp>
        <p:sp>
          <p:nvSpPr>
            <p:cNvPr id="11278" name="Rectangle 18"/>
            <p:cNvSpPr>
              <a:spLocks noChangeArrowheads="1"/>
            </p:cNvSpPr>
            <p:nvPr/>
          </p:nvSpPr>
          <p:spPr bwMode="auto">
            <a:xfrm>
              <a:off x="3129" y="3058"/>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latin typeface="Times New Roman" panose="02020603050405020304" pitchFamily="18" charset="0"/>
                  <a:cs typeface="Times New Roman" panose="02020603050405020304" pitchFamily="18" charset="0"/>
                </a:rPr>
                <a:t>上</a:t>
              </a:r>
              <a:endParaRPr lang="zh-CN" altLang="en-US" sz="2400" b="0">
                <a:latin typeface="Times New Roman" panose="02020603050405020304" pitchFamily="18" charset="0"/>
              </a:endParaRPr>
            </a:p>
          </p:txBody>
        </p:sp>
        <p:sp>
          <p:nvSpPr>
            <p:cNvPr id="11279" name="Rectangle 19"/>
            <p:cNvSpPr>
              <a:spLocks noChangeArrowheads="1"/>
            </p:cNvSpPr>
            <p:nvPr/>
          </p:nvSpPr>
          <p:spPr bwMode="auto">
            <a:xfrm>
              <a:off x="3916" y="3046"/>
              <a:ext cx="13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latin typeface="Times New Roman" panose="02020603050405020304" pitchFamily="18" charset="0"/>
                  <a:cs typeface="Times New Roman" panose="02020603050405020304" pitchFamily="18" charset="0"/>
                </a:rPr>
                <a:t>的部分</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并取</a:t>
              </a:r>
              <a:r>
                <a:rPr lang="zh-CN" altLang="en-US" sz="900">
                  <a:latin typeface="Times New Roman" panose="02020603050405020304" pitchFamily="18" charset="0"/>
                </a:rPr>
                <a:t> </a:t>
              </a:r>
              <a:endParaRPr lang="zh-CN" altLang="en-US" sz="2400" b="0">
                <a:latin typeface="Times New Roman" panose="02020603050405020304" pitchFamily="18" charset="0"/>
              </a:endParaRPr>
            </a:p>
          </p:txBody>
        </p:sp>
      </p:grpSp>
      <p:sp>
        <p:nvSpPr>
          <p:cNvPr id="67604" name="Rectangle 20"/>
          <p:cNvSpPr>
            <a:spLocks noChangeArrowheads="1"/>
          </p:cNvSpPr>
          <p:nvPr/>
        </p:nvSpPr>
        <p:spPr bwMode="auto">
          <a:xfrm>
            <a:off x="611188" y="5502275"/>
            <a:ext cx="1077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t>上侧</a:t>
            </a:r>
            <a:r>
              <a:rPr lang="en-US" altLang="zh-CN"/>
              <a:t>.</a:t>
            </a:r>
          </a:p>
        </p:txBody>
      </p:sp>
      <p:sp>
        <p:nvSpPr>
          <p:cNvPr id="2" name="文本框 1"/>
          <p:cNvSpPr txBox="1"/>
          <p:nvPr/>
        </p:nvSpPr>
        <p:spPr>
          <a:xfrm>
            <a:off x="6228184" y="5517232"/>
            <a:ext cx="2232248" cy="646331"/>
          </a:xfrm>
          <a:prstGeom prst="rect">
            <a:avLst/>
          </a:prstGeom>
          <a:noFill/>
        </p:spPr>
        <p:txBody>
          <a:bodyPr wrap="square" rtlCol="0">
            <a:spAutoFit/>
          </a:bodyPr>
          <a:lstStyle/>
          <a:p>
            <a:r>
              <a:rPr lang="zh-CN" altLang="en-US" sz="1800" dirty="0" smtClean="0">
                <a:solidFill>
                  <a:srgbClr val="0000FF"/>
                </a:solidFill>
              </a:rPr>
              <a:t>用</a:t>
            </a:r>
            <a:r>
              <a:rPr lang="en-US" altLang="zh-CN" sz="1800" dirty="0" smtClean="0">
                <a:solidFill>
                  <a:srgbClr val="0000FF"/>
                </a:solidFill>
                <a:latin typeface="+mn-lt"/>
              </a:rPr>
              <a:t>Gauss</a:t>
            </a:r>
            <a:r>
              <a:rPr lang="zh-CN" altLang="en-US" sz="1800" dirty="0" smtClean="0">
                <a:solidFill>
                  <a:srgbClr val="0000FF"/>
                </a:solidFill>
              </a:rPr>
              <a:t>公式，补充一块使曲面封闭</a:t>
            </a:r>
            <a:endParaRPr lang="zh-CN" altLang="en-US" sz="1800" dirty="0">
              <a:solidFill>
                <a:srgbClr val="0000FF"/>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606425" y="577850"/>
            <a:ext cx="8045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solidFill>
                  <a:srgbClr val="0000FF"/>
                </a:solidFill>
              </a:rPr>
              <a:t>解 </a:t>
            </a:r>
            <a:r>
              <a:rPr lang="zh-CN" altLang="en-US"/>
              <a:t>由于曲面不是封闭的</a:t>
            </a:r>
            <a:r>
              <a:rPr lang="en-US" altLang="zh-CN"/>
              <a:t>,</a:t>
            </a:r>
            <a:r>
              <a:rPr lang="zh-CN" altLang="en-US"/>
              <a:t>不能直接应用高斯公式</a:t>
            </a:r>
            <a:r>
              <a:rPr lang="en-US" altLang="zh-CN"/>
              <a:t>. </a:t>
            </a:r>
          </a:p>
        </p:txBody>
      </p:sp>
      <p:sp>
        <p:nvSpPr>
          <p:cNvPr id="68611" name="Rectangle 3"/>
          <p:cNvSpPr>
            <a:spLocks noChangeArrowheads="1"/>
          </p:cNvSpPr>
          <p:nvPr/>
        </p:nvSpPr>
        <p:spPr bwMode="auto">
          <a:xfrm>
            <a:off x="611188" y="1296988"/>
            <a:ext cx="80438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t>为了能使用高斯公式以方便计算</a:t>
            </a:r>
            <a:r>
              <a:rPr lang="en-US" altLang="zh-CN"/>
              <a:t>,</a:t>
            </a:r>
            <a:r>
              <a:rPr lang="zh-CN" altLang="en-US"/>
              <a:t>可补充一块平面 </a:t>
            </a:r>
          </a:p>
        </p:txBody>
      </p:sp>
      <p:grpSp>
        <p:nvGrpSpPr>
          <p:cNvPr id="68624" name="Group 16"/>
          <p:cNvGrpSpPr>
            <a:grpSpLocks/>
          </p:cNvGrpSpPr>
          <p:nvPr/>
        </p:nvGrpSpPr>
        <p:grpSpPr bwMode="auto">
          <a:xfrm>
            <a:off x="704851" y="2017713"/>
            <a:ext cx="7899400" cy="533400"/>
            <a:chOff x="444" y="1271"/>
            <a:chExt cx="4976" cy="336"/>
          </a:xfrm>
        </p:grpSpPr>
        <p:graphicFrame>
          <p:nvGraphicFramePr>
            <p:cNvPr id="12297" name="Object 5"/>
            <p:cNvGraphicFramePr>
              <a:graphicFrameLocks noChangeAspect="1"/>
            </p:cNvGraphicFramePr>
            <p:nvPr>
              <p:extLst>
                <p:ext uri="{D42A27DB-BD31-4B8C-83A1-F6EECF244321}">
                  <p14:modId xmlns:p14="http://schemas.microsoft.com/office/powerpoint/2010/main" val="3807566500"/>
                </p:ext>
              </p:extLst>
            </p:nvPr>
          </p:nvGraphicFramePr>
          <p:xfrm>
            <a:off x="444" y="1288"/>
            <a:ext cx="1952" cy="304"/>
          </p:xfrm>
          <a:graphic>
            <a:graphicData uri="http://schemas.openxmlformats.org/presentationml/2006/ole">
              <mc:AlternateContent xmlns:mc="http://schemas.openxmlformats.org/markup-compatibility/2006">
                <mc:Choice xmlns:v="urn:schemas-microsoft-com:vml" Requires="v">
                  <p:oleObj spid="_x0000_s12770" name="Equation" r:id="rId3" imgW="3098520" imgH="482400" progId="Equation.DSMT4">
                    <p:embed/>
                  </p:oleObj>
                </mc:Choice>
                <mc:Fallback>
                  <p:oleObj name="Equation" r:id="rId3" imgW="3098520" imgH="482400" progId="Equation.DSMT4">
                    <p:embed/>
                    <p:pic>
                      <p:nvPicPr>
                        <p:cNvPr id="0" name="Picture 18"/>
                        <p:cNvPicPr>
                          <a:picLocks noChangeAspect="1" noChangeArrowheads="1"/>
                        </p:cNvPicPr>
                        <p:nvPr/>
                      </p:nvPicPr>
                      <p:blipFill>
                        <a:blip r:embed="rId4"/>
                        <a:srcRect/>
                        <a:stretch>
                          <a:fillRect/>
                        </a:stretch>
                      </p:blipFill>
                      <p:spPr bwMode="auto">
                        <a:xfrm>
                          <a:off x="444" y="1288"/>
                          <a:ext cx="1952"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8" name="Object 4"/>
            <p:cNvGraphicFramePr>
              <a:graphicFrameLocks noChangeAspect="1"/>
            </p:cNvGraphicFramePr>
            <p:nvPr/>
          </p:nvGraphicFramePr>
          <p:xfrm>
            <a:off x="3760" y="1328"/>
            <a:ext cx="630" cy="270"/>
          </p:xfrm>
          <a:graphic>
            <a:graphicData uri="http://schemas.openxmlformats.org/presentationml/2006/ole">
              <mc:AlternateContent xmlns:mc="http://schemas.openxmlformats.org/markup-compatibility/2006">
                <mc:Choice xmlns:v="urn:schemas-microsoft-com:vml" Requires="v">
                  <p:oleObj spid="_x0000_s12771" name="Equation" r:id="rId5" imgW="1002865" imgH="431613" progId="Equation.DSMT4">
                    <p:embed/>
                  </p:oleObj>
                </mc:Choice>
                <mc:Fallback>
                  <p:oleObj name="Equation" r:id="rId5" imgW="1002865" imgH="431613" progId="Equation.DSMT4">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0" y="1328"/>
                          <a:ext cx="630"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9" name="Rectangle 7"/>
            <p:cNvSpPr>
              <a:spLocks noChangeArrowheads="1"/>
            </p:cNvSpPr>
            <p:nvPr/>
          </p:nvSpPr>
          <p:spPr bwMode="auto">
            <a:xfrm>
              <a:off x="2382" y="1280"/>
              <a:ext cx="18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dirty="0">
                  <a:latin typeface="Times New Roman" panose="02020603050405020304" pitchFamily="18" charset="0"/>
                  <a:cs typeface="Times New Roman" panose="02020603050405020304" pitchFamily="18" charset="0"/>
                </a:rPr>
                <a:t>并</a:t>
              </a:r>
              <a:r>
                <a:rPr lang="zh-CN" altLang="en-US" dirty="0">
                  <a:solidFill>
                    <a:srgbClr val="FF0000"/>
                  </a:solidFill>
                  <a:latin typeface="Times New Roman" panose="02020603050405020304" pitchFamily="18" charset="0"/>
                  <a:cs typeface="Times New Roman" panose="02020603050405020304" pitchFamily="18" charset="0"/>
                </a:rPr>
                <a:t>取下侧</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则  </a:t>
              </a:r>
              <a:endParaRPr lang="zh-CN" altLang="en-US" sz="2400" b="0" dirty="0">
                <a:latin typeface="Times New Roman" panose="02020603050405020304" pitchFamily="18" charset="0"/>
              </a:endParaRPr>
            </a:p>
          </p:txBody>
        </p:sp>
        <p:sp>
          <p:nvSpPr>
            <p:cNvPr id="12300" name="Rectangle 8"/>
            <p:cNvSpPr>
              <a:spLocks noChangeArrowheads="1"/>
            </p:cNvSpPr>
            <p:nvPr/>
          </p:nvSpPr>
          <p:spPr bwMode="auto">
            <a:xfrm>
              <a:off x="4404" y="1271"/>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latin typeface="Times New Roman" panose="02020603050405020304" pitchFamily="18" charset="0"/>
                  <a:cs typeface="Times New Roman" panose="02020603050405020304" pitchFamily="18" charset="0"/>
                </a:rPr>
                <a:t>构成一</a:t>
              </a:r>
              <a:r>
                <a:rPr lang="zh-CN" altLang="en-US"/>
                <a:t>封</a:t>
              </a:r>
            </a:p>
          </p:txBody>
        </p:sp>
      </p:grpSp>
      <p:sp>
        <p:nvSpPr>
          <p:cNvPr id="68617" name="Rectangle 9"/>
          <p:cNvSpPr>
            <a:spLocks noChangeArrowheads="1"/>
          </p:cNvSpPr>
          <p:nvPr/>
        </p:nvSpPr>
        <p:spPr bwMode="auto">
          <a:xfrm>
            <a:off x="558800" y="2679700"/>
            <a:ext cx="2578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ctr">
              <a:defRPr kumimoji="1" sz="2800" b="1">
                <a:solidFill>
                  <a:schemeClr val="tx1"/>
                </a:solidFill>
                <a:latin typeface="宋体" panose="02010600030101010101" pitchFamily="2" charset="-122"/>
                <a:ea typeface="宋体" panose="02010600030101010101" pitchFamily="2" charset="-122"/>
              </a:defRPr>
            </a:lvl1pPr>
            <a:lvl2pPr marL="742950" indent="-285750" algn="ctr">
              <a:defRPr kumimoji="1" sz="2800" b="1">
                <a:solidFill>
                  <a:schemeClr val="tx1"/>
                </a:solidFill>
                <a:latin typeface="宋体" panose="02010600030101010101" pitchFamily="2" charset="-122"/>
                <a:ea typeface="宋体" panose="02010600030101010101" pitchFamily="2" charset="-122"/>
              </a:defRPr>
            </a:lvl2pPr>
            <a:lvl3pPr marL="1143000" indent="-228600" algn="ctr">
              <a:defRPr kumimoji="1" sz="2800" b="1">
                <a:solidFill>
                  <a:schemeClr val="tx1"/>
                </a:solidFill>
                <a:latin typeface="宋体" panose="02010600030101010101" pitchFamily="2" charset="-122"/>
                <a:ea typeface="宋体" panose="02010600030101010101" pitchFamily="2" charset="-122"/>
              </a:defRPr>
            </a:lvl3pPr>
            <a:lvl4pPr marL="1600200" indent="-228600" algn="ctr">
              <a:defRPr kumimoji="1" sz="2800" b="1">
                <a:solidFill>
                  <a:schemeClr val="tx1"/>
                </a:solidFill>
                <a:latin typeface="宋体" panose="02010600030101010101" pitchFamily="2" charset="-122"/>
                <a:ea typeface="宋体" panose="02010600030101010101" pitchFamily="2" charset="-122"/>
              </a:defRPr>
            </a:lvl4pPr>
            <a:lvl5pPr marL="2057400" indent="-228600" algn="ctr">
              <a:defRPr kumimoji="1" sz="28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a:t>闭曲面</a:t>
            </a:r>
            <a:r>
              <a:rPr lang="en-US" altLang="zh-CN"/>
              <a:t>.</a:t>
            </a:r>
            <a:r>
              <a:rPr lang="zh-CN" altLang="en-US"/>
              <a:t>于是   </a:t>
            </a:r>
          </a:p>
        </p:txBody>
      </p:sp>
      <p:graphicFrame>
        <p:nvGraphicFramePr>
          <p:cNvPr id="68618" name="Object 10"/>
          <p:cNvGraphicFramePr>
            <a:graphicFrameLocks noChangeAspect="1"/>
          </p:cNvGraphicFramePr>
          <p:nvPr/>
        </p:nvGraphicFramePr>
        <p:xfrm>
          <a:off x="1475656" y="3501008"/>
          <a:ext cx="6232525" cy="847725"/>
        </p:xfrm>
        <a:graphic>
          <a:graphicData uri="http://schemas.openxmlformats.org/presentationml/2006/ole">
            <mc:AlternateContent xmlns:mc="http://schemas.openxmlformats.org/markup-compatibility/2006">
              <mc:Choice xmlns:v="urn:schemas-microsoft-com:vml" Requires="v">
                <p:oleObj spid="_x0000_s12772" name="Equation" r:id="rId7" imgW="6235700" imgH="850900" progId="Equation.DSMT4">
                  <p:embed/>
                </p:oleObj>
              </mc:Choice>
              <mc:Fallback>
                <p:oleObj name="Equation" r:id="rId7" imgW="6235700" imgH="850900" progId="Equation.DSMT4">
                  <p:embed/>
                  <p:pic>
                    <p:nvPicPr>
                      <p:cNvPr id="0" name="Picture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5656" y="3501008"/>
                        <a:ext cx="6232525"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20" name="Object 12"/>
          <p:cNvGraphicFramePr>
            <a:graphicFrameLocks noChangeAspect="1"/>
          </p:cNvGraphicFramePr>
          <p:nvPr/>
        </p:nvGraphicFramePr>
        <p:xfrm>
          <a:off x="1331640" y="4725144"/>
          <a:ext cx="3505200" cy="800100"/>
        </p:xfrm>
        <a:graphic>
          <a:graphicData uri="http://schemas.openxmlformats.org/presentationml/2006/ole">
            <mc:AlternateContent xmlns:mc="http://schemas.openxmlformats.org/markup-compatibility/2006">
              <mc:Choice xmlns:v="urn:schemas-microsoft-com:vml" Requires="v">
                <p:oleObj spid="_x0000_s12773" name="Equation" r:id="rId9" imgW="3504960" imgH="799920" progId="Equation.DSMT4">
                  <p:embed/>
                </p:oleObj>
              </mc:Choice>
              <mc:Fallback>
                <p:oleObj name="Equation" r:id="rId9" imgW="3504960" imgH="799920" progId="Equation.DSMT4">
                  <p:embed/>
                  <p:pic>
                    <p:nvPicPr>
                      <p:cNvPr id="0"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640" y="4725144"/>
                        <a:ext cx="350520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框钮正底">
  <a:themeElements>
    <a:clrScheme name="框钮正底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框钮正底">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stealth"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stealth"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lnDef>
  </a:objectDefaults>
  <a:extraClrSchemeLst>
    <a:extraClrScheme>
      <a:clrScheme name="框钮正底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框钮正底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框钮正底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框钮正底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框钮正底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框钮正底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框钮正底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D:\数学分析上册\框钮正底.pot</Template>
  <TotalTime>2784</TotalTime>
  <Words>1196</Words>
  <Application>Microsoft Office PowerPoint</Application>
  <PresentationFormat>全屏显示(4:3)</PresentationFormat>
  <Paragraphs>150</Paragraphs>
  <Slides>26</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5" baseType="lpstr">
      <vt:lpstr>Math1</vt:lpstr>
      <vt:lpstr>华文新魏</vt:lpstr>
      <vt:lpstr>隶书</vt:lpstr>
      <vt:lpstr>宋体</vt:lpstr>
      <vt:lpstr>Arial</vt:lpstr>
      <vt:lpstr>Cambria Math</vt:lpstr>
      <vt:lpstr>Times New Roman</vt:lpstr>
      <vt:lpstr>框钮正底</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ECNU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Math Dept</dc:creator>
  <cp:lastModifiedBy>Windows 用户</cp:lastModifiedBy>
  <cp:revision>223</cp:revision>
  <dcterms:created xsi:type="dcterms:W3CDTF">2004-12-13T07:53:32Z</dcterms:created>
  <dcterms:modified xsi:type="dcterms:W3CDTF">2024-06-04T02:53:47Z</dcterms:modified>
</cp:coreProperties>
</file>