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1" r:id="rId17"/>
    <p:sldId id="277" r:id="rId18"/>
    <p:sldId id="273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5F03AE-573D-4105-B567-1B01A71A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198B72-63A9-4212-B596-8501693D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2D81AF-6F6E-4FA2-8052-06347AC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3A0C12-4385-423D-8AEC-EF70F234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9AAE0C-0704-40B3-886C-2F1EBED0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23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44F75E-FF39-4775-8FF7-C88A5C4B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E3D9CAF-2C31-46A8-A75D-E0FF4166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4D37E7-3E98-463A-A54F-BC27ED6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1BE8CC-F082-40BF-9AAC-3102117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2116BC-F952-4CB2-9291-60FE707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5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D8DF040-41D5-4B05-81B4-138B6689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96964FC-1EFC-48CD-8D1D-66D38E28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2E9F2C-497B-42B8-BA82-6604EB9D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2AD393-82A8-43A7-9DF9-12C7A1F3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93800E-E7D8-4CFA-B94E-761C6D01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04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5B8B9B-1C58-41D8-AB3B-6F16E0C8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EB1166-1D4C-4835-B7F5-820C8942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A88E6D-4AFF-4BB3-87C5-87F3C411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E2AB77-EF1D-4F09-AB68-28F0EDCA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F740B8-6C58-4392-9C3B-46AF1E99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2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A5060A-F4C9-4675-8AB2-ED9142B2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95D033E-56C3-4AB6-A828-550D8F6E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2889E2-C438-4A79-90E1-C72CCF1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8A2486-8281-4B3C-82E1-13C99117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EF23AB-6E4F-4E42-AFD0-E1474BB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84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0B3278-61B7-48F3-92EF-1DCE123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6CA6F8-EBCC-4BD9-AE88-348E70B3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E66E42-17A6-4AF4-A546-0E9AC0FA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F35844-759C-4604-A86C-4CAC6DAE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CFF708-EC40-4211-903D-80B5483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29D88-DB3B-4B5D-B978-D962304F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42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98D5F-21D6-44C2-9BBF-6DAF92C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ECE4D8-2D62-47A2-BA99-4A0B72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AE17BCC-EA94-4713-8F39-61797F09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92BECF6-706C-4B63-AB43-960D32D35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B7E8DAB-5F6B-4018-9125-B91DC438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58A39FB-B963-4960-9577-0B9A423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009BB07-0C54-4F95-A522-4542FA7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38724C0-3263-44F0-8EED-0EAD88AC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28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136B38-A044-4258-B361-7E096235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6A01F9D-1709-4E91-8AC7-D5A690E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5C4BD3B-93CD-4D3E-9383-DC85B35A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90825B2-7347-4BFC-BEBC-D9B9D6E4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78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68D7DD-79FA-4A5A-9E10-ACE2A39C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B6EF561-F108-4969-BDA7-9AE59C3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0F455CD-9981-4236-8C9C-32B0C497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78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63C9FA-B6FD-486D-8C1D-DADEBB30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F2D005-2B32-4FF8-AEFF-DCAFA05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14647C-814D-476D-B465-87A4A742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B86DDD9-CAE6-4138-BA93-DF22C3C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AEA410-BE5E-4D2E-A0BB-3F987A4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CC9C161-3E5B-4923-8614-33873033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7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F68FF4-50DB-460A-A991-E549DCAF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5AD1845-F855-4EDB-AB56-89D37352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3AF0CE-5CFB-4115-8A9C-7965F156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1110BFC-B449-46EA-BF25-40944D91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73D8E3-720F-4E86-B332-7F679772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0E39EC-710B-4755-AABF-DBA651BD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C446563-EA4C-45A7-BB76-BAE8BD53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7EEBA72-E775-4888-A4FB-BB2A5E42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217CEB-5142-4590-B365-51F97C69C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F117F9-FAAE-46D3-B396-7248B7932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E3FD0A-9251-4021-8011-6029EAC6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22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python.readthedocs.io/en/stable/interactive/mag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trand/python-ml1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_downloads/conda-cheatsheet.pdf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3readines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C0A36F-D57B-4D3A-9A5A-211975652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An introduction to </a:t>
            </a:r>
            <a:br>
              <a:rPr lang="nb-NO"/>
            </a:br>
            <a:r>
              <a:rPr lang="nb-NO"/>
              <a:t>machine learning with</a:t>
            </a:r>
          </a:p>
        </p:txBody>
      </p:sp>
      <p:pic>
        <p:nvPicPr>
          <p:cNvPr id="1028" name="Picture 4" descr="Bilderesultat for python logo">
            <a:extLst>
              <a:ext uri="{FF2B5EF4-FFF2-40B4-BE49-F238E27FC236}">
                <a16:creationId xmlns:a16="http://schemas.microsoft.com/office/drawing/2014/main" id="{D02E5DC3-EFF2-4AD6-B4E0-E0E21323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380206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279CCFA1-3A94-4933-87A1-63DCB3273111}"/>
              </a:ext>
            </a:extLst>
          </p:cNvPr>
          <p:cNvSpPr txBox="1"/>
          <p:nvPr/>
        </p:nvSpPr>
        <p:spPr>
          <a:xfrm>
            <a:off x="4890782" y="5735637"/>
            <a:ext cx="290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Håkon Hapnes Strand</a:t>
            </a:r>
            <a:br>
              <a:rPr lang="nb-NO"/>
            </a:br>
            <a:r>
              <a:rPr lang="nb-NO"/>
              <a:t>Consultant in Insights &amp; Data</a:t>
            </a:r>
          </a:p>
        </p:txBody>
      </p:sp>
    </p:spTree>
    <p:extLst>
      <p:ext uri="{BB962C8B-B14F-4D97-AF65-F5344CB8AC3E}">
        <p14:creationId xmlns:p14="http://schemas.microsoft.com/office/powerpoint/2010/main" val="43807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36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EC803-C4D3-431E-A972-5883770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Jupyter Notebook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F4C72-D0AE-4061-9C1F-7EDC6FAF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Short for Julia/Python/R.</a:t>
            </a:r>
          </a:p>
          <a:p>
            <a:r>
              <a:rPr lang="nb-NO"/>
              <a:t>IDE with </a:t>
            </a:r>
            <a:r>
              <a:rPr lang="nb-NO" b="1"/>
              <a:t>REPL </a:t>
            </a:r>
            <a:r>
              <a:rPr lang="nb-NO"/>
              <a:t>environment that runs in the </a:t>
            </a:r>
            <a:r>
              <a:rPr lang="nb-NO" b="1"/>
              <a:t>browser</a:t>
            </a:r>
            <a:r>
              <a:rPr lang="nb-NO"/>
              <a:t>.</a:t>
            </a:r>
          </a:p>
          <a:p>
            <a:r>
              <a:rPr lang="nb-NO"/>
              <a:t>Comes preinstalled with Anaconda.</a:t>
            </a:r>
          </a:p>
          <a:p>
            <a:r>
              <a:rPr lang="nb-NO"/>
              <a:t>Run with the console command </a:t>
            </a:r>
            <a:r>
              <a:rPr lang="nb-NO" b="1" i="1"/>
              <a:t>jupyter-notebook</a:t>
            </a:r>
            <a:r>
              <a:rPr lang="nb-NO"/>
              <a:t>.</a:t>
            </a:r>
          </a:p>
          <a:p>
            <a:r>
              <a:rPr lang="nb-NO"/>
              <a:t>Magic commands: </a:t>
            </a:r>
            <a:r>
              <a:rPr lang="nb-NO">
                <a:hlinkClick r:id="rId2"/>
              </a:rPr>
              <a:t>http://ipython.readthedocs.io/en/stable/interactive/magics.html</a:t>
            </a:r>
            <a:endParaRPr lang="nb-NO"/>
          </a:p>
          <a:p>
            <a:endParaRPr lang="nb-NO" b="1"/>
          </a:p>
        </p:txBody>
      </p:sp>
      <p:pic>
        <p:nvPicPr>
          <p:cNvPr id="4098" name="Picture 2" descr="Bilderesultat for jupyter notebook logo">
            <a:extLst>
              <a:ext uri="{FF2B5EF4-FFF2-40B4-BE49-F238E27FC236}">
                <a16:creationId xmlns:a16="http://schemas.microsoft.com/office/drawing/2014/main" id="{6195B3AE-096A-44DC-BE2E-37BCD4A2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51" y="365125"/>
            <a:ext cx="1598201" cy="15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138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9F6007-B3CD-410F-BD5A-7F2911BB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699"/>
            <a:ext cx="10515600" cy="3509264"/>
          </a:xfrm>
        </p:spPr>
        <p:txBody>
          <a:bodyPr/>
          <a:lstStyle/>
          <a:p>
            <a:pPr marL="0" indent="0">
              <a:buNone/>
            </a:pPr>
            <a:r>
              <a:rPr lang="nb-NO"/>
              <a:t>All code will be available at </a:t>
            </a:r>
            <a:r>
              <a:rPr lang="nb-NO">
                <a:hlinkClick r:id="rId2"/>
              </a:rPr>
              <a:t>https://github.com/HStrand/python-ml101</a:t>
            </a:r>
            <a:endParaRPr lang="nb-NO"/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63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ED35A1-347B-4F15-BA89-69299519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Syntax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CC3DAB-3F05-4D34-855E-815B9226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is </a:t>
            </a:r>
            <a:r>
              <a:rPr lang="nb-NO" b="1"/>
              <a:t>weakly typed</a:t>
            </a:r>
            <a:r>
              <a:rPr lang="nb-NO"/>
              <a:t>.</a:t>
            </a:r>
          </a:p>
          <a:p>
            <a:r>
              <a:rPr lang="nb-NO"/>
              <a:t>Python uses </a:t>
            </a:r>
            <a:r>
              <a:rPr lang="nb-NO" b="1"/>
              <a:t>indentation</a:t>
            </a:r>
            <a:r>
              <a:rPr lang="nb-NO"/>
              <a:t> to determine code blocks.</a:t>
            </a:r>
          </a:p>
          <a:p>
            <a:r>
              <a:rPr lang="nb-NO"/>
              <a:t>No curly braces or semicolons!</a:t>
            </a:r>
          </a:p>
        </p:txBody>
      </p:sp>
    </p:spTree>
    <p:extLst>
      <p:ext uri="{BB962C8B-B14F-4D97-AF65-F5344CB8AC3E}">
        <p14:creationId xmlns:p14="http://schemas.microsoft.com/office/powerpoint/2010/main" val="153775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863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31A50E-A22B-4DAF-B6D7-91EFD5E9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Data science libraries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0C1CA-666B-455A-8774-CA48D6EC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Most Python data science packages are built around the </a:t>
            </a:r>
            <a:r>
              <a:rPr lang="nb-NO" b="1"/>
              <a:t>NumPy</a:t>
            </a:r>
            <a:r>
              <a:rPr lang="nb-NO"/>
              <a:t> </a:t>
            </a:r>
            <a:r>
              <a:rPr lang="nb-NO" b="1"/>
              <a:t>stack</a:t>
            </a:r>
          </a:p>
          <a:p>
            <a:r>
              <a:rPr lang="nb-NO"/>
              <a:t>The most important packages are:</a:t>
            </a:r>
          </a:p>
          <a:p>
            <a:pPr lvl="1"/>
            <a:r>
              <a:rPr lang="nb-NO" b="1"/>
              <a:t>NumPy </a:t>
            </a:r>
            <a:r>
              <a:rPr lang="nb-NO"/>
              <a:t>for working efficiently with arrays and matrices.</a:t>
            </a:r>
          </a:p>
          <a:p>
            <a:pPr lvl="1"/>
            <a:r>
              <a:rPr lang="nb-NO" b="1"/>
              <a:t>pandas </a:t>
            </a:r>
            <a:r>
              <a:rPr lang="nb-NO"/>
              <a:t>to work with table data.</a:t>
            </a:r>
          </a:p>
          <a:p>
            <a:pPr lvl="1"/>
            <a:r>
              <a:rPr lang="nb-NO" b="1"/>
              <a:t>scikit-learn </a:t>
            </a:r>
            <a:r>
              <a:rPr lang="nb-NO"/>
              <a:t>for machine learning.</a:t>
            </a:r>
          </a:p>
          <a:p>
            <a:pPr lvl="1"/>
            <a:r>
              <a:rPr lang="nb-NO" b="1"/>
              <a:t>matplotlib </a:t>
            </a:r>
            <a:r>
              <a:rPr lang="nb-NO"/>
              <a:t>and </a:t>
            </a:r>
            <a:r>
              <a:rPr lang="nb-NO" b="1"/>
              <a:t>seaborn </a:t>
            </a:r>
            <a:r>
              <a:rPr lang="nb-NO"/>
              <a:t>for visualization.</a:t>
            </a:r>
            <a:endParaRPr lang="nb-NO" b="1"/>
          </a:p>
        </p:txBody>
      </p:sp>
    </p:spTree>
    <p:extLst>
      <p:ext uri="{BB962C8B-B14F-4D97-AF65-F5344CB8AC3E}">
        <p14:creationId xmlns:p14="http://schemas.microsoft.com/office/powerpoint/2010/main" val="257798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75B4FB-DA51-4F62-A635-B16A1B51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matplotlib and seaborn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572B35-5EA5-4154-A023-00E40D00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matplotlib is a simple and easy-to-use visualization package.</a:t>
            </a:r>
          </a:p>
          <a:p>
            <a:r>
              <a:rPr lang="nb-NO"/>
              <a:t>seaborn adds prettier graphics and additional plot types.</a:t>
            </a:r>
          </a:p>
          <a:p>
            <a:r>
              <a:rPr lang="nb-NO"/>
              <a:t>Seaborn examples at </a:t>
            </a:r>
            <a:r>
              <a:rPr lang="nb-NO">
                <a:hlinkClick r:id="rId2"/>
              </a:rPr>
              <a:t>https://seaborn.pydata.org/examples/index.html</a:t>
            </a:r>
            <a:endParaRPr lang="nb-NO"/>
          </a:p>
          <a:p>
            <a:pPr marL="0" indent="0">
              <a:buNone/>
            </a:pPr>
            <a:endParaRPr lang="nb-NO"/>
          </a:p>
        </p:txBody>
      </p:sp>
      <p:pic>
        <p:nvPicPr>
          <p:cNvPr id="6148" name="Picture 4" descr="Bilderesultat for matplotlib logo">
            <a:extLst>
              <a:ext uri="{FF2B5EF4-FFF2-40B4-BE49-F238E27FC236}">
                <a16:creationId xmlns:a16="http://schemas.microsoft.com/office/drawing/2014/main" id="{CD47D4F7-4738-4F31-817F-38DA0342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4441"/>
            <a:ext cx="3311733" cy="9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5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D02D3C-30B0-4571-B390-EBECA10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scikit-learn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EFD5DD-DCB1-4AF0-8F37-441085B6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scikit-learn is an excellent tool for machine learning.</a:t>
            </a:r>
          </a:p>
          <a:p>
            <a:r>
              <a:rPr lang="nb-NO"/>
              <a:t>It has </a:t>
            </a:r>
            <a:r>
              <a:rPr lang="nb-NO" i="1"/>
              <a:t>really </a:t>
            </a:r>
            <a:r>
              <a:rPr lang="nb-NO"/>
              <a:t>good documentation at </a:t>
            </a:r>
            <a:r>
              <a:rPr lang="nb-NO">
                <a:hlinkClick r:id="rId2"/>
              </a:rPr>
              <a:t>http://scikit-learn.org/stable/</a:t>
            </a:r>
            <a:r>
              <a:rPr lang="nb-NO"/>
              <a:t>.</a:t>
            </a:r>
          </a:p>
          <a:p>
            <a:r>
              <a:rPr lang="nb-NO"/>
              <a:t>Works well with small data.</a:t>
            </a:r>
          </a:p>
          <a:p>
            <a:r>
              <a:rPr lang="nb-NO"/>
              <a:t>Does </a:t>
            </a:r>
            <a:r>
              <a:rPr lang="nb-NO" i="1"/>
              <a:t>not </a:t>
            </a:r>
            <a:r>
              <a:rPr lang="nb-NO"/>
              <a:t>work well with big data and deep learning.</a:t>
            </a:r>
          </a:p>
          <a:p>
            <a:pPr lvl="1"/>
            <a:r>
              <a:rPr lang="nb-NO"/>
              <a:t>For deep learning, there are multiple specialized libraries with Python APIs, like TensorFlow, PyTorch, CNTK, etc. etc.</a:t>
            </a:r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5414B4CF-E2F5-470F-A827-42B0401F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37" y="751681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7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47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E73A82-EC25-4FE8-A582-5F4AAF65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533"/>
            <a:ext cx="10515600" cy="3383429"/>
          </a:xfrm>
        </p:spPr>
        <p:txBody>
          <a:bodyPr/>
          <a:lstStyle/>
          <a:p>
            <a:pPr marL="0" indent="0">
              <a:buNone/>
            </a:pPr>
            <a:r>
              <a:rPr lang="nb-NO"/>
              <a:t>Download Python 3.x from </a:t>
            </a:r>
            <a:r>
              <a:rPr lang="nb-NO" u="sng">
                <a:hlinkClick r:id="rId2"/>
              </a:rPr>
              <a:t>https://www.anaconda.com/download/</a:t>
            </a:r>
            <a:endParaRPr lang="nb-NO" u="sng"/>
          </a:p>
        </p:txBody>
      </p:sp>
    </p:spTree>
    <p:extLst>
      <p:ext uri="{BB962C8B-B14F-4D97-AF65-F5344CB8AC3E}">
        <p14:creationId xmlns:p14="http://schemas.microsoft.com/office/powerpoint/2010/main" val="319843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388F74-E12A-4B26-9602-2BDE698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The Titanic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A43314-88F2-43BD-B711-736BFD50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 getting-started competition at </a:t>
            </a:r>
            <a:r>
              <a:rPr lang="nb-NO" b="1"/>
              <a:t>Kaggle:</a:t>
            </a:r>
            <a:r>
              <a:rPr lang="nb-NO"/>
              <a:t> </a:t>
            </a:r>
            <a:r>
              <a:rPr lang="nb-NO">
                <a:hlinkClick r:id="rId2"/>
              </a:rPr>
              <a:t>https://www.kaggle.com/c/titanic</a:t>
            </a:r>
            <a:endParaRPr lang="nb-NO"/>
          </a:p>
          <a:p>
            <a:r>
              <a:rPr lang="nb-NO"/>
              <a:t>The case: Predicting who will die in the Titanic disaster.</a:t>
            </a:r>
          </a:p>
        </p:txBody>
      </p:sp>
    </p:spTree>
    <p:extLst>
      <p:ext uri="{BB962C8B-B14F-4D97-AF65-F5344CB8AC3E}">
        <p14:creationId xmlns:p14="http://schemas.microsoft.com/office/powerpoint/2010/main" val="229574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Brief introduction to NLP</a:t>
            </a:r>
            <a:r>
              <a:rPr lang="nb-NO"/>
              <a:t> </a:t>
            </a:r>
            <a:r>
              <a:rPr lang="nb-NO" b="1"/>
              <a:t>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626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71A70-191A-4EC8-BA6D-AA5A0F95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Natural Language Processing (NLP)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9A4533-AA79-411B-A15C-237B631E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Using algorithms to «understand» text.</a:t>
            </a:r>
          </a:p>
          <a:p>
            <a:r>
              <a:rPr lang="nb-NO"/>
              <a:t>Some popular packages:</a:t>
            </a:r>
          </a:p>
          <a:p>
            <a:pPr lvl="1"/>
            <a:r>
              <a:rPr lang="nb-NO" b="1"/>
              <a:t>gensim </a:t>
            </a:r>
            <a:r>
              <a:rPr lang="nb-NO"/>
              <a:t>for finding words with similar meanings. Implements the </a:t>
            </a:r>
            <a:r>
              <a:rPr lang="nb-NO" b="1"/>
              <a:t>Word2vec </a:t>
            </a:r>
            <a:r>
              <a:rPr lang="nb-NO"/>
              <a:t>algorithm.</a:t>
            </a:r>
          </a:p>
          <a:p>
            <a:pPr lvl="1"/>
            <a:r>
              <a:rPr lang="nb-NO" b="1"/>
              <a:t>NLTK </a:t>
            </a:r>
            <a:r>
              <a:rPr lang="nb-NO"/>
              <a:t>(Natural Language Toolkit)</a:t>
            </a:r>
            <a:r>
              <a:rPr lang="nb-NO" b="1"/>
              <a:t> </a:t>
            </a:r>
            <a:r>
              <a:rPr lang="nb-NO"/>
              <a:t>for text processing and test data.</a:t>
            </a:r>
            <a:endParaRPr lang="nb-NO" b="1"/>
          </a:p>
          <a:p>
            <a:pPr lvl="1"/>
            <a:r>
              <a:rPr lang="nb-NO"/>
              <a:t>There are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3129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195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3D0B9-FA77-43D0-AF1F-85E1FA8B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What?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2B27DE-7B3F-4CA2-9285-3133E13F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/>
              <a:t>Python is a </a:t>
            </a:r>
            <a:r>
              <a:rPr lang="nb-NO" b="1" i="1"/>
              <a:t>general-purpose</a:t>
            </a:r>
            <a:r>
              <a:rPr lang="nb-NO"/>
              <a:t>, </a:t>
            </a:r>
            <a:r>
              <a:rPr lang="nb-NO" b="1" i="1"/>
              <a:t>interpreted</a:t>
            </a:r>
            <a:r>
              <a:rPr lang="nb-NO"/>
              <a:t> programming language.</a:t>
            </a:r>
          </a:p>
          <a:p>
            <a:r>
              <a:rPr lang="nb-NO"/>
              <a:t>Developed by Dutch programmer Guido van Rossum and released in 1991.</a:t>
            </a:r>
          </a:p>
          <a:p>
            <a:endParaRPr lang="nb-NO"/>
          </a:p>
          <a:p>
            <a:endParaRPr lang="nb-NO"/>
          </a:p>
        </p:txBody>
      </p:sp>
      <p:sp>
        <p:nvSpPr>
          <p:cNvPr id="5" name="AutoShape 4" descr="Bilderesultat for python logo">
            <a:extLst>
              <a:ext uri="{FF2B5EF4-FFF2-40B4-BE49-F238E27FC236}">
                <a16:creationId xmlns:a16="http://schemas.microsoft.com/office/drawing/2014/main" id="{DAC7C60A-EEFF-438B-AFBF-A438F99828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3080" name="Picture 8" descr="Bilderesultat for python logo">
            <a:extLst>
              <a:ext uri="{FF2B5EF4-FFF2-40B4-BE49-F238E27FC236}">
                <a16:creationId xmlns:a16="http://schemas.microsoft.com/office/drawing/2014/main" id="{893A8B9C-26DE-4422-9E92-ACE2A33F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8606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9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0EC60-19B4-42D7-9CB5-CF57D737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Why?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84C179-B1B6-4E1A-BBE0-56D61813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is the 4th most popular programming language in the world (</a:t>
            </a:r>
            <a:r>
              <a:rPr lang="nb-NO">
                <a:hlinkClick r:id="rId2"/>
              </a:rPr>
              <a:t>https://www.tiobe.com/tiobe-index/</a:t>
            </a:r>
            <a:r>
              <a:rPr lang="nb-NO"/>
              <a:t>), the highest it’s ever been.</a:t>
            </a:r>
          </a:p>
          <a:p>
            <a:r>
              <a:rPr lang="nb-NO"/>
              <a:t>Python is </a:t>
            </a:r>
            <a:r>
              <a:rPr lang="nb-NO" b="1"/>
              <a:t>open-source</a:t>
            </a:r>
            <a:r>
              <a:rPr lang="nb-NO"/>
              <a:t>.</a:t>
            </a:r>
          </a:p>
          <a:p>
            <a:r>
              <a:rPr lang="nb-NO"/>
              <a:t>Python’s recent rise in popularity is largely due to the rise of data science and machine learning.</a:t>
            </a:r>
          </a:p>
          <a:p>
            <a:pPr lvl="1"/>
            <a:r>
              <a:rPr lang="nb-NO"/>
              <a:t>Python has more than 1000 packages more or less related to data science.</a:t>
            </a:r>
          </a:p>
          <a:p>
            <a:pPr lvl="1"/>
            <a:r>
              <a:rPr lang="nb-NO"/>
              <a:t>Python has a great </a:t>
            </a:r>
            <a:r>
              <a:rPr lang="nb-NO" b="1"/>
              <a:t>community</a:t>
            </a:r>
            <a:r>
              <a:rPr lang="nb-NO"/>
              <a:t>.</a:t>
            </a:r>
          </a:p>
          <a:p>
            <a:r>
              <a:rPr lang="nb-NO"/>
              <a:t>Python is </a:t>
            </a:r>
            <a:r>
              <a:rPr lang="nb-NO" b="1"/>
              <a:t>easy</a:t>
            </a:r>
            <a:r>
              <a:rPr lang="nb-NO"/>
              <a:t> and </a:t>
            </a:r>
            <a:r>
              <a:rPr lang="nb-NO" b="1"/>
              <a:t>fun</a:t>
            </a:r>
            <a:r>
              <a:rPr lang="nb-NO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014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7C239E-C186-4174-A11B-C2A4875A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How?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15255D-4415-4A50-BDE7-918670E0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/>
              <a:t>We’ll try to cover that next…</a:t>
            </a:r>
          </a:p>
        </p:txBody>
      </p:sp>
    </p:spTree>
    <p:extLst>
      <p:ext uri="{BB962C8B-B14F-4D97-AF65-F5344CB8AC3E}">
        <p14:creationId xmlns:p14="http://schemas.microsoft.com/office/powerpoint/2010/main" val="26039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 (if time)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3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DC0497-B1ED-4037-AB5B-734BC599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The Anaconda distribution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6A6839-485B-4781-A776-9B065F40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8280"/>
          </a:xfrm>
        </p:spPr>
        <p:txBody>
          <a:bodyPr/>
          <a:lstStyle/>
          <a:p>
            <a:r>
              <a:rPr lang="nb-NO"/>
              <a:t>Python distribution specifically aimed at data science.</a:t>
            </a:r>
          </a:p>
          <a:p>
            <a:pPr lvl="1"/>
            <a:r>
              <a:rPr lang="nb-NO"/>
              <a:t>~433 packages preinstalled (basically everything you need for ML)</a:t>
            </a:r>
          </a:p>
          <a:p>
            <a:r>
              <a:rPr lang="nb-NO"/>
              <a:t>Download Python 3.x from </a:t>
            </a:r>
            <a:r>
              <a:rPr lang="nb-NO" u="sng">
                <a:hlinkClick r:id="rId2"/>
              </a:rPr>
              <a:t>https://www.anaconda.com/download/</a:t>
            </a:r>
            <a:endParaRPr lang="nb-NO" u="sng"/>
          </a:p>
          <a:p>
            <a:r>
              <a:rPr lang="nb-NO"/>
              <a:t>Anaconda includes the </a:t>
            </a:r>
            <a:r>
              <a:rPr lang="nb-NO" b="1"/>
              <a:t>conda </a:t>
            </a:r>
            <a:r>
              <a:rPr lang="nb-NO"/>
              <a:t>package manager.</a:t>
            </a:r>
          </a:p>
          <a:p>
            <a:pPr lvl="1"/>
            <a:r>
              <a:rPr lang="nb-NO"/>
              <a:t>conda cheat sheet: </a:t>
            </a:r>
            <a:r>
              <a:rPr lang="nb-NO" u="sng">
                <a:hlinkClick r:id="rId3"/>
              </a:rPr>
              <a:t>https://conda.io/docs/_downloads/conda-cheatsheet.pdf</a:t>
            </a:r>
            <a:endParaRPr lang="nb-NO" u="sng"/>
          </a:p>
          <a:p>
            <a:r>
              <a:rPr lang="nb-NO"/>
              <a:t>Add Python manually to path</a:t>
            </a:r>
          </a:p>
          <a:p>
            <a:pPr lvl="1"/>
            <a:r>
              <a:rPr lang="nb-NO"/>
              <a:t>Something like C:\ProgramData\Anaconda3 </a:t>
            </a:r>
            <a:br>
              <a:rPr lang="nb-NO"/>
            </a:br>
            <a:r>
              <a:rPr lang="nb-NO"/>
              <a:t>and C:\ProgramData\Anaconda3\Scripts</a:t>
            </a:r>
          </a:p>
          <a:p>
            <a:pPr lvl="1"/>
            <a:endParaRPr lang="nb-NO"/>
          </a:p>
          <a:p>
            <a:endParaRPr lang="nb-NO"/>
          </a:p>
        </p:txBody>
      </p:sp>
      <p:pic>
        <p:nvPicPr>
          <p:cNvPr id="2050" name="Picture 2" descr="Bilderesultat for anaconda distribution">
            <a:extLst>
              <a:ext uri="{FF2B5EF4-FFF2-40B4-BE49-F238E27FC236}">
                <a16:creationId xmlns:a16="http://schemas.microsoft.com/office/drawing/2014/main" id="{076EB2E0-2194-4CF2-9B36-78D811AB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00" y="365125"/>
            <a:ext cx="2300356" cy="11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02B7A26-BC2A-48A1-B1E7-D1916B5F9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033" y="4374174"/>
            <a:ext cx="2908908" cy="22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ABA3D0-9BF4-442A-8BB5-0CEFE08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Python 3 vs.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7A0ACE-1987-4E9A-BD15-E73D345C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3 is the future and present. Python 2 is legacy.</a:t>
            </a:r>
          </a:p>
          <a:p>
            <a:r>
              <a:rPr lang="nb-NO"/>
              <a:t>Check Python 3 compatibility at </a:t>
            </a:r>
            <a:r>
              <a:rPr lang="nb-NO">
                <a:hlinkClick r:id="rId2"/>
              </a:rPr>
              <a:t>http://py3readiness.org/</a:t>
            </a:r>
            <a:r>
              <a:rPr lang="nb-NO"/>
              <a:t>.</a:t>
            </a:r>
          </a:p>
          <a:p>
            <a:r>
              <a:rPr lang="nb-NO"/>
              <a:t>The main differences in Python 3:</a:t>
            </a:r>
          </a:p>
          <a:p>
            <a:pPr lvl="1"/>
            <a:r>
              <a:rPr lang="nb-NO"/>
              <a:t>Strings are unicode by default.</a:t>
            </a:r>
          </a:p>
          <a:p>
            <a:pPr lvl="1"/>
            <a:r>
              <a:rPr lang="nb-NO"/>
              <a:t>Integer division returns float by default.</a:t>
            </a:r>
          </a:p>
          <a:p>
            <a:pPr lvl="1"/>
            <a:r>
              <a:rPr lang="nb-NO"/>
              <a:t>print() is now a function.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533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825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Office-tema</vt:lpstr>
      <vt:lpstr>An introduction to  machine learning with</vt:lpstr>
      <vt:lpstr>PowerPoint-presentasjon</vt:lpstr>
      <vt:lpstr>Agenda</vt:lpstr>
      <vt:lpstr>What?</vt:lpstr>
      <vt:lpstr>Why?</vt:lpstr>
      <vt:lpstr>How?</vt:lpstr>
      <vt:lpstr>Agenda</vt:lpstr>
      <vt:lpstr>The Anaconda distribution</vt:lpstr>
      <vt:lpstr>Python 3 vs. 2</vt:lpstr>
      <vt:lpstr>Agenda</vt:lpstr>
      <vt:lpstr>Jupyter Notebook</vt:lpstr>
      <vt:lpstr>Agenda</vt:lpstr>
      <vt:lpstr>PowerPoint-presentasjon</vt:lpstr>
      <vt:lpstr>Syntax</vt:lpstr>
      <vt:lpstr>Agenda</vt:lpstr>
      <vt:lpstr>Data science libraries</vt:lpstr>
      <vt:lpstr>matplotlib and seaborn</vt:lpstr>
      <vt:lpstr>scikit-learn</vt:lpstr>
      <vt:lpstr>Agenda</vt:lpstr>
      <vt:lpstr>The Titanic case</vt:lpstr>
      <vt:lpstr>Agenda</vt:lpstr>
      <vt:lpstr>Natural Language Processing (NLP)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machine learning with</dc:title>
  <dc:creator>Strand, Hakon Hapnes</dc:creator>
  <cp:lastModifiedBy>Strand, Hakon Hapnes</cp:lastModifiedBy>
  <cp:revision>73</cp:revision>
  <dcterms:created xsi:type="dcterms:W3CDTF">2017-12-17T12:30:55Z</dcterms:created>
  <dcterms:modified xsi:type="dcterms:W3CDTF">2017-12-17T21:03:41Z</dcterms:modified>
</cp:coreProperties>
</file>