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BAFDF-3311-38DC-95A2-21F7969BF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14B9A8-C9BC-5B46-B923-4DA04251C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C90F4-0B25-A0D8-956A-1D50C0DB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C7E24-D083-7C32-BEF5-12BC1D17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56AA2-ABAB-A933-6594-F8143C60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3832F-88D7-B2EB-C9E8-D11EBFE3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92C3D-2667-6A2D-EA99-E768DAD65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087A3-67BB-4D4E-C447-36DA313E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29FD3-605E-2639-73EE-5C97EDBE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D9325-5F99-B322-0855-F9D8223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3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B5B8BC-F939-E28A-41FE-F9578670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8A52A-FFD9-6132-96F8-A0401C70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8EEA3-6B1E-DF34-7AAE-A70B38D4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6F1F-B6BD-4A35-2620-F7F049D5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38D8-DBAC-6285-1B25-DC22FDCE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A15C-51EC-3FAA-E6FE-5690A667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7E28C-694F-56E3-9DCB-95AF017C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3388-9DBE-59A2-B24B-EF000464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7FC6D-90C5-05C0-DFCD-0CA8507E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124ED-7095-816C-F0AC-99A2C51F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8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35ACA-44C2-1561-1E27-6C7A721C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D106E-B831-41C8-E2EF-4F491369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4E225-0DA9-59EB-34A7-71BD35E7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4BA09-A1D9-019A-D79F-D477D90C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241FD-E933-E0F9-0F12-F52960F7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5FF06-769C-C59F-3B04-B098CA5D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C6318-5B83-3841-69C4-D0180057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6E286-AEA6-53AF-C1E4-0A2BAB902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A7EE9-E39F-7220-F7DD-313481C9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5DA36-8E95-1A0B-4839-D055278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F2C70-63F8-AD07-2D5E-6BD6B499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7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62C55-9508-4031-D349-097110A3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722CE-D83C-FF93-818C-A0062209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B63CC-F9ED-444D-8323-44268910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7AC1D2-227E-91A6-0CF3-560FA7CFB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D2F0F1-1C0C-F944-2C1B-CB16CBD93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373C2-3A03-3093-CF51-E8D14359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C7DA7-BB8C-CF5A-B509-E40E0FBD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1CE25-4D99-023A-9E94-63827F18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3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BADCE-05E5-6897-D4AB-4BC680D0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13CFCB-AD4C-A844-504C-3D4982A9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535E5-7581-CFB3-9289-2E6C2300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56449-BC17-BC6D-5D3F-9CE58EE9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5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66FD-4EF2-1F2D-F6DE-9928869D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C3D9FF-6216-3DCB-0AA8-F1D3D832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DE961-80AF-E16A-E73B-E758D59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65439-9B1C-EE8B-4822-E04FC4DC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373FE-E578-B121-44D4-A73711D4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8BA46-F223-A8AE-C536-AEBA2727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7E777C-F0D6-528D-6B36-7221485C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8421-75EF-A271-B535-FB3C1880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D565A-638D-1F28-4914-60D639F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9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568D5-37A3-BA3A-E7ED-16BE87A9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12EA23-CBF9-CDDE-27E7-6990A7216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6BBDD-BE90-98F2-5D3B-C337FB33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C2B3E-BAFA-C711-1CC1-24AC5EC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DDB-FB21-4B86-AE9E-F20AFD11A4B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0A72B-87FE-10EA-E6E7-0712612A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EB7C3-B1D7-0989-3516-5A2D65CB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BD77F6-E981-70F4-E006-60638D3C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5868C-F0C8-87FA-4DBB-FAA05F59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79C38-83BC-9B83-73B7-B5AD7E6A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3DDB-FB21-4B86-AE9E-F20AFD11A4B3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B4B0D-AC93-1236-B4B8-8A015114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E2CF4-4F59-6F50-0931-B9C08EB01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89C6-105A-4878-9A16-C780CF4C8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mvnrepository.com/artifact/commons-fileupload/commons-fileup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2CBFD-4C15-0E7C-3C2D-7E78A29E608F}"/>
              </a:ext>
            </a:extLst>
          </p:cNvPr>
          <p:cNvSpPr txBox="1"/>
          <p:nvPr/>
        </p:nvSpPr>
        <p:spPr>
          <a:xfrm>
            <a:off x="226290" y="172720"/>
            <a:ext cx="117394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framework / </a:t>
            </a:r>
            <a:r>
              <a:rPr lang="en-US" altLang="ko-KR" dirty="0" err="1"/>
              <a:t>MyBatis</a:t>
            </a:r>
            <a:r>
              <a:rPr lang="en-US" altLang="ko-KR" dirty="0"/>
              <a:t> / WebSocket</a:t>
            </a:r>
          </a:p>
          <a:p>
            <a:endParaRPr lang="en-US" altLang="ko-KR" dirty="0"/>
          </a:p>
          <a:p>
            <a:r>
              <a:rPr lang="ko-KR" altLang="en-US" dirty="0" err="1"/>
              <a:t>전자정부프레임워크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en-US" altLang="ko-KR" dirty="0"/>
              <a:t> &gt; Spring</a:t>
            </a:r>
            <a:r>
              <a:rPr lang="ko-KR" altLang="en-US" dirty="0"/>
              <a:t>의 업그레이드 버전</a:t>
            </a:r>
            <a:endParaRPr lang="en-US" altLang="ko-KR" dirty="0"/>
          </a:p>
          <a:p>
            <a:r>
              <a:rPr lang="en-US" altLang="ko-KR" dirty="0"/>
              <a:t>EJB &gt; Spring Legacy(Light Weight , POJO(Plain Old Java Object)) &gt; </a:t>
            </a:r>
            <a:r>
              <a:rPr lang="en-US" altLang="ko-KR" dirty="0" err="1"/>
              <a:t>SpringBoot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ko-KR" altLang="en-US" dirty="0"/>
              <a:t>까지의 발전 후 현상황의</a:t>
            </a:r>
            <a:r>
              <a:rPr lang="en-US" altLang="ko-KR" dirty="0"/>
              <a:t> Spring = Spring legacy </a:t>
            </a:r>
            <a:r>
              <a:rPr lang="ko-KR" altLang="en-US" dirty="0"/>
              <a:t>라고 명명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Maven / Eclipse / Spring </a:t>
            </a:r>
            <a:r>
              <a:rPr lang="ko-KR" altLang="en-US" dirty="0"/>
              <a:t>등의 </a:t>
            </a:r>
            <a:r>
              <a:rPr lang="ko-KR" altLang="en-US" dirty="0" err="1"/>
              <a:t>압축본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Maven - </a:t>
            </a:r>
            <a:r>
              <a:rPr lang="ko-KR" altLang="en-US" dirty="0"/>
              <a:t>의존성 관리 </a:t>
            </a:r>
            <a:r>
              <a:rPr lang="en-US" altLang="ko-KR" dirty="0"/>
              <a:t>/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라이브러리를 인터페이스를 통해 상속 </a:t>
            </a:r>
            <a:r>
              <a:rPr lang="en-US" altLang="ko-KR" dirty="0"/>
              <a:t>&gt; </a:t>
            </a:r>
            <a:r>
              <a:rPr lang="ko-KR" altLang="en-US" dirty="0"/>
              <a:t>다형성을 통해 사용성을 강제하도록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53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1C9BE6-33BB-2324-7577-6D6C8620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54326" cy="809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D2E08-BF63-594F-4208-C9F6B0B365DC}"/>
              </a:ext>
            </a:extLst>
          </p:cNvPr>
          <p:cNvSpPr txBox="1"/>
          <p:nvPr/>
        </p:nvSpPr>
        <p:spPr>
          <a:xfrm>
            <a:off x="121920" y="809738"/>
            <a:ext cx="3087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 </a:t>
            </a:r>
            <a:r>
              <a:rPr lang="ko-KR" altLang="en-US" dirty="0"/>
              <a:t>방식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포장해서 </a:t>
            </a:r>
            <a:r>
              <a:rPr lang="en-US" altLang="ko-KR" dirty="0"/>
              <a:t>@autowired &gt; DI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230B1-836F-53AB-CDD0-4C3BB862D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928"/>
            <a:ext cx="7211431" cy="325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73CADA-D0C3-6B8A-9337-3AFE39D0768C}"/>
              </a:ext>
            </a:extLst>
          </p:cNvPr>
          <p:cNvSpPr txBox="1"/>
          <p:nvPr/>
        </p:nvSpPr>
        <p:spPr>
          <a:xfrm>
            <a:off x="4335712" y="2000453"/>
            <a:ext cx="28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 영역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8D9F5C-B4B3-51E3-708F-4CC702966718}"/>
              </a:ext>
            </a:extLst>
          </p:cNvPr>
          <p:cNvCxnSpPr>
            <a:cxnSpLocks/>
          </p:cNvCxnSpPr>
          <p:nvPr/>
        </p:nvCxnSpPr>
        <p:spPr>
          <a:xfrm flipV="1">
            <a:off x="5386545" y="3022317"/>
            <a:ext cx="1706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AB9977-B642-2D1E-430A-D01D05AF5DD5}"/>
              </a:ext>
            </a:extLst>
          </p:cNvPr>
          <p:cNvSpPr txBox="1"/>
          <p:nvPr/>
        </p:nvSpPr>
        <p:spPr>
          <a:xfrm>
            <a:off x="7093425" y="2519461"/>
            <a:ext cx="50985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만들어짐</a:t>
            </a:r>
            <a:endParaRPr lang="en-US" altLang="ko-KR" dirty="0"/>
          </a:p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ko-KR" altLang="en-US" dirty="0"/>
              <a:t>만들어짐 </a:t>
            </a:r>
            <a:r>
              <a:rPr lang="en-US" altLang="ko-KR" dirty="0"/>
              <a:t>&gt; property=setter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sette</a:t>
            </a:r>
            <a:r>
              <a:rPr lang="ko-KR" altLang="en-US" dirty="0"/>
              <a:t>를 통해 데이터 삽입하겠다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Springjdbc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삽입</a:t>
            </a:r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의존성 주입 </a:t>
            </a:r>
            <a:r>
              <a:rPr lang="en-US" altLang="ko-KR" dirty="0"/>
              <a:t>&gt; Dependency injection</a:t>
            </a:r>
          </a:p>
          <a:p>
            <a:r>
              <a:rPr lang="en-US" altLang="ko-KR" dirty="0"/>
              <a:t>(root context.xml </a:t>
            </a:r>
            <a:r>
              <a:rPr lang="ko-KR" altLang="en-US" dirty="0"/>
              <a:t>에서 했기때문에 </a:t>
            </a:r>
            <a:r>
              <a:rPr lang="en-US" altLang="ko-KR" dirty="0"/>
              <a:t>xml</a:t>
            </a:r>
            <a:r>
              <a:rPr lang="ko-KR" altLang="en-US" dirty="0"/>
              <a:t>방식의 </a:t>
            </a:r>
            <a:endParaRPr lang="en-US" altLang="ko-KR" dirty="0"/>
          </a:p>
          <a:p>
            <a:r>
              <a:rPr lang="en-US" altLang="ko-KR" dirty="0"/>
              <a:t>DI)</a:t>
            </a:r>
          </a:p>
          <a:p>
            <a:r>
              <a:rPr lang="en-US" altLang="ko-KR" dirty="0"/>
              <a:t>Repositories </a:t>
            </a:r>
            <a:r>
              <a:rPr lang="ko-KR" altLang="en-US" dirty="0" err="1"/>
              <a:t>찾아감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DAO</a:t>
            </a:r>
            <a:r>
              <a:rPr lang="ko-KR" altLang="en-US" dirty="0"/>
              <a:t>도 </a:t>
            </a:r>
            <a:r>
              <a:rPr lang="en-US" altLang="ko-KR" dirty="0"/>
              <a:t>Spring</a:t>
            </a:r>
            <a:r>
              <a:rPr lang="ko-KR" altLang="en-US" dirty="0"/>
              <a:t>컨테이너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ko-KR" altLang="en-US" dirty="0" err="1"/>
              <a:t>어노테이션방식으로</a:t>
            </a:r>
            <a:endParaRPr lang="en-US" altLang="ko-KR" dirty="0"/>
          </a:p>
          <a:p>
            <a:r>
              <a:rPr lang="ko-KR" altLang="en-US" dirty="0"/>
              <a:t>생성됨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Bean</a:t>
            </a:r>
            <a:r>
              <a:rPr lang="ko-KR" altLang="en-US" dirty="0"/>
              <a:t>태그로 직접 </a:t>
            </a:r>
            <a:r>
              <a:rPr lang="ko-KR" altLang="en-US" dirty="0" err="1"/>
              <a:t>만든것</a:t>
            </a:r>
            <a:r>
              <a:rPr lang="ko-KR" altLang="en-US" dirty="0"/>
              <a:t> </a:t>
            </a:r>
            <a:r>
              <a:rPr lang="en-US" altLang="ko-KR" dirty="0"/>
              <a:t>&gt; xml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Ccomponentscan</a:t>
            </a:r>
            <a:r>
              <a:rPr lang="ko-KR" altLang="en-US" dirty="0"/>
              <a:t>을 통한 스캔 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385618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83DA34-0877-8596-20A8-1FD44B0A04E6}"/>
              </a:ext>
            </a:extLst>
          </p:cNvPr>
          <p:cNvSpPr/>
          <p:nvPr/>
        </p:nvSpPr>
        <p:spPr>
          <a:xfrm>
            <a:off x="406400" y="162560"/>
            <a:ext cx="11236960" cy="5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67449D8-E84A-B15F-1595-4216F8E483B8}"/>
              </a:ext>
            </a:extLst>
          </p:cNvPr>
          <p:cNvSpPr/>
          <p:nvPr/>
        </p:nvSpPr>
        <p:spPr>
          <a:xfrm>
            <a:off x="9144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C733C2-9FBF-9360-F923-58B5A562A98E}"/>
              </a:ext>
            </a:extLst>
          </p:cNvPr>
          <p:cNvSpPr/>
          <p:nvPr/>
        </p:nvSpPr>
        <p:spPr>
          <a:xfrm>
            <a:off x="6400800" y="853440"/>
            <a:ext cx="485648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B15A1-EAE7-6226-0CD0-9C11A225D7D2}"/>
              </a:ext>
            </a:extLst>
          </p:cNvPr>
          <p:cNvSpPr txBox="1"/>
          <p:nvPr/>
        </p:nvSpPr>
        <p:spPr>
          <a:xfrm>
            <a:off x="22227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6127A-9124-9581-F03E-12F6A45A1FA6}"/>
              </a:ext>
            </a:extLst>
          </p:cNvPr>
          <p:cNvSpPr txBox="1"/>
          <p:nvPr/>
        </p:nvSpPr>
        <p:spPr>
          <a:xfrm>
            <a:off x="7709182" y="323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Sptring</a:t>
            </a:r>
            <a:r>
              <a:rPr lang="en-US" altLang="ko-KR" dirty="0"/>
              <a:t> Container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CF593-76E3-F7BF-93DF-8591AE263368}"/>
              </a:ext>
            </a:extLst>
          </p:cNvPr>
          <p:cNvSpPr txBox="1"/>
          <p:nvPr/>
        </p:nvSpPr>
        <p:spPr>
          <a:xfrm>
            <a:off x="2011680" y="188976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HikariCP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04D70-BA11-7FD3-470D-86F9F01B6616}"/>
              </a:ext>
            </a:extLst>
          </p:cNvPr>
          <p:cNvSpPr txBox="1"/>
          <p:nvPr/>
        </p:nvSpPr>
        <p:spPr>
          <a:xfrm>
            <a:off x="1782611" y="28074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FD36-6507-FC5E-900D-64BF976CFF15}"/>
              </a:ext>
            </a:extLst>
          </p:cNvPr>
          <p:cNvSpPr txBox="1"/>
          <p:nvPr/>
        </p:nvSpPr>
        <p:spPr>
          <a:xfrm>
            <a:off x="2011680" y="3931781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E93943-7DD8-878E-BA63-797473E3DFBE}"/>
              </a:ext>
            </a:extLst>
          </p:cNvPr>
          <p:cNvCxnSpPr/>
          <p:nvPr/>
        </p:nvCxnSpPr>
        <p:spPr>
          <a:xfrm>
            <a:off x="3164721" y="207442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25B994-2EE6-D10B-B5A5-09DF7AE036BA}"/>
              </a:ext>
            </a:extLst>
          </p:cNvPr>
          <p:cNvCxnSpPr/>
          <p:nvPr/>
        </p:nvCxnSpPr>
        <p:spPr>
          <a:xfrm>
            <a:off x="3164721" y="3303786"/>
            <a:ext cx="0" cy="73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5E0E94-A364-32E8-68F3-5D29F84AA916}"/>
              </a:ext>
            </a:extLst>
          </p:cNvPr>
          <p:cNvSpPr txBox="1"/>
          <p:nvPr/>
        </p:nvSpPr>
        <p:spPr>
          <a:xfrm>
            <a:off x="3342640" y="224893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2136F-4387-1768-0862-DF5987D33BFF}"/>
              </a:ext>
            </a:extLst>
          </p:cNvPr>
          <p:cNvSpPr txBox="1"/>
          <p:nvPr/>
        </p:nvSpPr>
        <p:spPr>
          <a:xfrm>
            <a:off x="3342640" y="348563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 </a:t>
            </a:r>
            <a:r>
              <a:rPr lang="en-US" altLang="ko-KR" dirty="0"/>
              <a:t>DI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E69F9-1A15-BFD8-2288-FB5BDD90B2A6}"/>
              </a:ext>
            </a:extLst>
          </p:cNvPr>
          <p:cNvSpPr txBox="1"/>
          <p:nvPr/>
        </p:nvSpPr>
        <p:spPr>
          <a:xfrm>
            <a:off x="7152990" y="2151241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Resolver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29103-957A-F7A9-EB57-E5C91933DFFC}"/>
              </a:ext>
            </a:extLst>
          </p:cNvPr>
          <p:cNvSpPr txBox="1"/>
          <p:nvPr/>
        </p:nvSpPr>
        <p:spPr>
          <a:xfrm>
            <a:off x="7152989" y="3592929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CB263-43BA-5E2E-E563-38870A7D52A2}"/>
              </a:ext>
            </a:extLst>
          </p:cNvPr>
          <p:cNvSpPr txBox="1"/>
          <p:nvPr/>
        </p:nvSpPr>
        <p:spPr>
          <a:xfrm>
            <a:off x="833181" y="6165334"/>
            <a:ext cx="105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 1</a:t>
            </a:r>
            <a:r>
              <a:rPr lang="ko-KR" altLang="en-US" dirty="0"/>
              <a:t>번에서 </a:t>
            </a:r>
            <a:r>
              <a:rPr lang="en-US" altLang="ko-KR" dirty="0"/>
              <a:t>2</a:t>
            </a:r>
            <a:r>
              <a:rPr lang="ko-KR" altLang="en-US" dirty="0"/>
              <a:t>번을 의존성주입 받을 수 없음</a:t>
            </a:r>
            <a:r>
              <a:rPr lang="en-US" altLang="ko-KR" dirty="0"/>
              <a:t>. </a:t>
            </a:r>
            <a:r>
              <a:rPr lang="ko-KR" altLang="en-US" dirty="0"/>
              <a:t>반대는 가능함 </a:t>
            </a:r>
            <a:r>
              <a:rPr lang="en-US" altLang="ko-KR" dirty="0"/>
              <a:t>&gt; </a:t>
            </a:r>
            <a:r>
              <a:rPr lang="ko-KR" altLang="en-US" dirty="0"/>
              <a:t>이미 만들어져 있는 인스턴스이기 때문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BDC7A0-0C1D-1E4D-FEDE-A870E712FCDE}"/>
              </a:ext>
            </a:extLst>
          </p:cNvPr>
          <p:cNvCxnSpPr>
            <a:stCxn id="9" idx="0"/>
          </p:cNvCxnSpPr>
          <p:nvPr/>
        </p:nvCxnSpPr>
        <p:spPr>
          <a:xfrm flipV="1">
            <a:off x="2541633" y="1595120"/>
            <a:ext cx="623088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1FED5A-C122-9288-221F-EFD165723920}"/>
              </a:ext>
            </a:extLst>
          </p:cNvPr>
          <p:cNvSpPr txBox="1"/>
          <p:nvPr/>
        </p:nvSpPr>
        <p:spPr>
          <a:xfrm>
            <a:off x="3187964" y="141045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방식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F1014C-288E-9915-201B-F67832952F9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48023" y="4301113"/>
            <a:ext cx="816698" cy="34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835C6B-69EC-B71C-7405-29E6A0917020}"/>
              </a:ext>
            </a:extLst>
          </p:cNvPr>
          <p:cNvSpPr txBox="1"/>
          <p:nvPr/>
        </p:nvSpPr>
        <p:spPr>
          <a:xfrm>
            <a:off x="3187964" y="4460895"/>
            <a:ext cx="159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161479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B396D7-7568-3EF6-45B5-EC0C4E62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99" y="6163592"/>
            <a:ext cx="6563641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B3DDB-25AC-EE26-CD64-811FBB64A997}"/>
              </a:ext>
            </a:extLst>
          </p:cNvPr>
          <p:cNvSpPr txBox="1"/>
          <p:nvPr/>
        </p:nvSpPr>
        <p:spPr>
          <a:xfrm>
            <a:off x="8016240" y="61635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가변인자 형태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5395A7-C11B-E717-7AFF-B67C049E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8077"/>
            <a:ext cx="6248400" cy="2085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044F71-0445-297D-F0C8-345BC4E13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5115696"/>
            <a:ext cx="7049484" cy="1047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A91CFA-C7E0-FA00-56BB-0723391D9496}"/>
              </a:ext>
            </a:extLst>
          </p:cNvPr>
          <p:cNvSpPr txBox="1"/>
          <p:nvPr/>
        </p:nvSpPr>
        <p:spPr>
          <a:xfrm>
            <a:off x="111067" y="4673187"/>
            <a:ext cx="450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Jdbc</a:t>
            </a:r>
            <a:r>
              <a:rPr lang="en-US" altLang="ko-KR" dirty="0"/>
              <a:t> spring</a:t>
            </a:r>
            <a:r>
              <a:rPr lang="ko-KR" altLang="en-US" dirty="0"/>
              <a:t>의 기능을 통한 </a:t>
            </a:r>
            <a:r>
              <a:rPr lang="en-US" altLang="ko-KR" dirty="0"/>
              <a:t>DAO</a:t>
            </a:r>
            <a:r>
              <a:rPr lang="ko-KR" altLang="en-US" dirty="0"/>
              <a:t>의 단순화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83DBB1-8C23-3F2E-D594-A61EA22EB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77004"/>
            <a:ext cx="8268854" cy="10478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252D16-2EF6-114E-AEA5-02E5B0B6D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79953"/>
            <a:ext cx="7552299" cy="14238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154319-409F-8A81-7501-4461ADF91044}"/>
              </a:ext>
            </a:extLst>
          </p:cNvPr>
          <p:cNvSpPr txBox="1"/>
          <p:nvPr/>
        </p:nvSpPr>
        <p:spPr>
          <a:xfrm>
            <a:off x="8016240" y="398709"/>
            <a:ext cx="33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Springjdbc</a:t>
            </a:r>
            <a:r>
              <a:rPr lang="ko-KR" altLang="en-US" dirty="0"/>
              <a:t>를 </a:t>
            </a:r>
            <a:r>
              <a:rPr lang="en-US" altLang="ko-KR" dirty="0"/>
              <a:t>porm.xml</a:t>
            </a:r>
            <a:r>
              <a:rPr lang="ko-KR" altLang="en-US" dirty="0"/>
              <a:t>에 삽입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03B95-9840-A14B-9739-90F062A389A9}"/>
              </a:ext>
            </a:extLst>
          </p:cNvPr>
          <p:cNvSpPr txBox="1"/>
          <p:nvPr/>
        </p:nvSpPr>
        <p:spPr>
          <a:xfrm>
            <a:off x="7929187" y="1777786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</a:t>
            </a:r>
            <a:r>
              <a:rPr lang="ko-KR" altLang="en-US" dirty="0"/>
              <a:t>에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참조하는 </a:t>
            </a:r>
            <a:r>
              <a:rPr lang="en-US" altLang="ko-KR" dirty="0" err="1"/>
              <a:t>SpringJDBC</a:t>
            </a:r>
            <a:r>
              <a:rPr lang="en-US" altLang="ko-KR" dirty="0"/>
              <a:t> </a:t>
            </a:r>
            <a:r>
              <a:rPr lang="ko-KR" altLang="en-US" dirty="0"/>
              <a:t>인스턴스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2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206F28-B976-18CE-D448-2AE8BA34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696"/>
            <a:ext cx="8316486" cy="2238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354CD-08AE-1288-3F37-BC14732F26F4}"/>
              </a:ext>
            </a:extLst>
          </p:cNvPr>
          <p:cNvSpPr txBox="1"/>
          <p:nvPr/>
        </p:nvSpPr>
        <p:spPr>
          <a:xfrm>
            <a:off x="152400" y="223520"/>
            <a:ext cx="810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 사용시데이터를 그대로 페이지로 보내기 위해서</a:t>
            </a:r>
            <a:r>
              <a:rPr lang="en-US" altLang="ko-KR" dirty="0"/>
              <a:t> @ResponseBody </a:t>
            </a:r>
            <a:r>
              <a:rPr lang="ko-KR" altLang="en-US" dirty="0"/>
              <a:t>설정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3416B5-78BE-D902-92AF-F56C00FA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9029"/>
            <a:ext cx="6382641" cy="238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09D16A-B767-0717-AABD-794E2A8CB73C}"/>
              </a:ext>
            </a:extLst>
          </p:cNvPr>
          <p:cNvSpPr txBox="1"/>
          <p:nvPr/>
        </p:nvSpPr>
        <p:spPr>
          <a:xfrm>
            <a:off x="152400" y="2910561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한글 처리하기 위해 </a:t>
            </a:r>
            <a:r>
              <a:rPr lang="en-US" altLang="ko-KR" dirty="0"/>
              <a:t>encoding </a:t>
            </a:r>
            <a:r>
              <a:rPr lang="ko-KR" altLang="en-US" dirty="0"/>
              <a:t>처리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DD7302-5979-EC39-E768-9FFA42D0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34" y="5124208"/>
            <a:ext cx="5487166" cy="1733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534EEA-20EA-903A-2825-9BC0358BA485}"/>
              </a:ext>
            </a:extLst>
          </p:cNvPr>
          <p:cNvSpPr txBox="1"/>
          <p:nvPr/>
        </p:nvSpPr>
        <p:spPr>
          <a:xfrm>
            <a:off x="7708286" y="4658081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시 </a:t>
            </a:r>
            <a:r>
              <a:rPr lang="en-US" altLang="ko-KR" dirty="0" err="1"/>
              <a:t>json</a:t>
            </a:r>
            <a:r>
              <a:rPr lang="en-US" altLang="ko-KR" dirty="0"/>
              <a:t> parse </a:t>
            </a:r>
            <a:r>
              <a:rPr lang="ko-KR" altLang="en-US" dirty="0"/>
              <a:t>시 </a:t>
            </a:r>
            <a:r>
              <a:rPr lang="ko-KR" altLang="en-US" dirty="0" err="1"/>
              <a:t>불가능에러</a:t>
            </a:r>
            <a:r>
              <a:rPr lang="ko-KR" altLang="en-US" dirty="0"/>
              <a:t> 참조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DA4CF7-B248-DCA1-0129-DAF0AB626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30036"/>
            <a:ext cx="4067743" cy="771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4F9A04-D412-6E2B-0F0E-A39E623100C4}"/>
              </a:ext>
            </a:extLst>
          </p:cNvPr>
          <p:cNvSpPr txBox="1"/>
          <p:nvPr/>
        </p:nvSpPr>
        <p:spPr>
          <a:xfrm>
            <a:off x="0" y="5526339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Boolean</a:t>
            </a:r>
            <a:r>
              <a:rPr lang="ko-KR" altLang="en-US" dirty="0"/>
              <a:t>형으로 받을 땐 </a:t>
            </a:r>
            <a:r>
              <a:rPr lang="en-US" altLang="ko-KR" dirty="0"/>
              <a:t>count(*)</a:t>
            </a:r>
            <a:r>
              <a:rPr lang="ko-KR" altLang="en-US" dirty="0"/>
              <a:t>처럼 숫자여야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B30AD-A02F-7BF3-905A-CB5D4B3CB247}"/>
              </a:ext>
            </a:extLst>
          </p:cNvPr>
          <p:cNvSpPr txBox="1"/>
          <p:nvPr/>
        </p:nvSpPr>
        <p:spPr>
          <a:xfrm>
            <a:off x="193040" y="132080"/>
            <a:ext cx="108958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(</a:t>
            </a:r>
            <a:r>
              <a:rPr lang="ko-KR" altLang="en-US" dirty="0"/>
              <a:t>프레임워크 종류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DAO + </a:t>
            </a:r>
            <a:r>
              <a:rPr lang="en-US" altLang="ko-KR" dirty="0" err="1"/>
              <a:t>MyBaits</a:t>
            </a:r>
            <a:r>
              <a:rPr lang="ko-KR" altLang="en-US" dirty="0"/>
              <a:t>로 작동 </a:t>
            </a:r>
            <a:r>
              <a:rPr lang="en-US" altLang="ko-KR" dirty="0"/>
              <a:t>/ </a:t>
            </a:r>
            <a:r>
              <a:rPr lang="en-US" altLang="ko-KR" dirty="0" err="1"/>
              <a:t>MyBais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ORM</a:t>
            </a:r>
            <a:r>
              <a:rPr lang="ko-KR" altLang="en-US" dirty="0"/>
              <a:t>이 아니다</a:t>
            </a:r>
            <a:r>
              <a:rPr lang="en-US" altLang="ko-KR" dirty="0"/>
              <a:t>. JAVA</a:t>
            </a:r>
            <a:r>
              <a:rPr lang="ko-KR" altLang="en-US" dirty="0"/>
              <a:t>에서 </a:t>
            </a:r>
            <a:r>
              <a:rPr lang="en-US" altLang="ko-KR" dirty="0"/>
              <a:t>ORM </a:t>
            </a:r>
            <a:r>
              <a:rPr lang="ko-KR" altLang="en-US" dirty="0"/>
              <a:t>은 </a:t>
            </a:r>
            <a:r>
              <a:rPr lang="en-US" altLang="ko-KR" dirty="0"/>
              <a:t>JPA</a:t>
            </a:r>
          </a:p>
          <a:p>
            <a:r>
              <a:rPr lang="en-US" altLang="ko-KR" dirty="0"/>
              <a:t>-Persistence Layer Framework</a:t>
            </a:r>
          </a:p>
          <a:p>
            <a:r>
              <a:rPr lang="ko-KR" altLang="en-US" dirty="0"/>
              <a:t>자바코드와 </a:t>
            </a:r>
            <a:r>
              <a:rPr lang="en-US" altLang="ko-KR" dirty="0"/>
              <a:t>DB SQL</a:t>
            </a:r>
            <a:r>
              <a:rPr lang="ko-KR" altLang="en-US" dirty="0"/>
              <a:t>을 분리하여 관리</a:t>
            </a:r>
            <a:endParaRPr lang="en-US" altLang="ko-KR" dirty="0"/>
          </a:p>
          <a:p>
            <a:r>
              <a:rPr lang="ko-KR" altLang="en-US" dirty="0" err="1"/>
              <a:t>동적쿼리의</a:t>
            </a:r>
            <a:r>
              <a:rPr lang="ko-KR" altLang="en-US" dirty="0"/>
              <a:t> 관리가 편리</a:t>
            </a:r>
            <a:endParaRPr lang="en-US" altLang="ko-KR" dirty="0"/>
          </a:p>
          <a:p>
            <a:r>
              <a:rPr lang="en-US" altLang="ko-KR" dirty="0"/>
              <a:t>Spring JDBC</a:t>
            </a:r>
            <a:r>
              <a:rPr lang="ko-KR" altLang="en-US" dirty="0"/>
              <a:t>를 의존</a:t>
            </a:r>
            <a:r>
              <a:rPr lang="en-US" altLang="ko-KR" dirty="0"/>
              <a:t>(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r>
              <a:rPr lang="ko-KR" altLang="en-US" dirty="0"/>
              <a:t>하기 때문에 불필요하게 반복되는 코드 </a:t>
            </a:r>
            <a:r>
              <a:rPr lang="en-US" altLang="ko-KR" dirty="0"/>
              <a:t>(Boilerplate)</a:t>
            </a:r>
            <a:r>
              <a:rPr lang="ko-KR" altLang="en-US" dirty="0"/>
              <a:t>를 줄일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Commercial Free </a:t>
            </a:r>
          </a:p>
          <a:p>
            <a:r>
              <a:rPr lang="ko-KR" altLang="en-US" dirty="0"/>
              <a:t>진입장벽 낮음 </a:t>
            </a:r>
            <a:r>
              <a:rPr lang="en-US" altLang="ko-KR" dirty="0"/>
              <a:t>/ </a:t>
            </a:r>
            <a:r>
              <a:rPr lang="ko-KR" altLang="en-US" dirty="0"/>
              <a:t>난이도 쉬움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066FA-7601-0BC0-0157-5C2D82DFF8E1}"/>
              </a:ext>
            </a:extLst>
          </p:cNvPr>
          <p:cNvSpPr txBox="1"/>
          <p:nvPr/>
        </p:nvSpPr>
        <p:spPr>
          <a:xfrm>
            <a:off x="91440" y="2870200"/>
            <a:ext cx="4743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프로젝트의 </a:t>
            </a:r>
            <a:r>
              <a:rPr lang="en-US" altLang="ko-KR" dirty="0"/>
              <a:t>porm.xml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Maven Dependency </a:t>
            </a:r>
            <a:r>
              <a:rPr lang="ko-KR" altLang="en-US" dirty="0"/>
              <a:t>확인 </a:t>
            </a:r>
            <a:r>
              <a:rPr lang="en-US" altLang="ko-KR" dirty="0"/>
              <a:t>(</a:t>
            </a:r>
            <a:r>
              <a:rPr lang="en-US" altLang="ko-KR" dirty="0" err="1"/>
              <a:t>mybatis</a:t>
            </a:r>
            <a:r>
              <a:rPr lang="ko-KR" altLang="en-US" dirty="0"/>
              <a:t> </a:t>
            </a:r>
            <a:r>
              <a:rPr lang="en-US" altLang="ko-KR" dirty="0"/>
              <a:t>Spring)</a:t>
            </a:r>
          </a:p>
          <a:p>
            <a:endParaRPr lang="en-US" altLang="ko-KR" dirty="0"/>
          </a:p>
          <a:p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myBatis</a:t>
            </a:r>
            <a:r>
              <a:rPr lang="ko-KR" altLang="en-US" dirty="0"/>
              <a:t>로 인해 주석처리 후 새로운 </a:t>
            </a:r>
            <a:r>
              <a:rPr lang="en-US" altLang="ko-KR" dirty="0"/>
              <a:t>bean</a:t>
            </a:r>
          </a:p>
          <a:p>
            <a:r>
              <a:rPr lang="ko-KR" altLang="en-US" dirty="0"/>
              <a:t>태그 사용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F67C6E-ACEC-DAAF-3292-2ECC33BF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145" y="1660534"/>
            <a:ext cx="6232698" cy="24542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97636C-9AC5-84EE-58B1-1A8B7BC3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62" y="4199380"/>
            <a:ext cx="7566837" cy="26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6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BF4600-D5AA-75FD-6658-F9602FB8CB82}"/>
              </a:ext>
            </a:extLst>
          </p:cNvPr>
          <p:cNvSpPr txBox="1"/>
          <p:nvPr/>
        </p:nvSpPr>
        <p:spPr>
          <a:xfrm>
            <a:off x="233916" y="308344"/>
            <a:ext cx="37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 , Controller </a:t>
            </a:r>
            <a:r>
              <a:rPr lang="ko-KR" altLang="en-US" dirty="0"/>
              <a:t>전부 </a:t>
            </a:r>
            <a:r>
              <a:rPr lang="ko-KR" altLang="en-US" dirty="0" err="1"/>
              <a:t>수정해야함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9C59CA-E17F-F5D8-F3B9-CD69C409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42" y="1020304"/>
            <a:ext cx="4001058" cy="4382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D677DF-6663-CDF7-81A7-40ED6948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7" y="1020304"/>
            <a:ext cx="3581900" cy="714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BBC0D0-843C-FEBC-7FE1-B669BA49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939442"/>
            <a:ext cx="5687219" cy="26102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3BA345-A637-DA8F-4F76-3D255B7D3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55" y="2182377"/>
            <a:ext cx="4629796" cy="809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126B39-3BD7-B9FE-1085-763FEFCEB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903" y="1729696"/>
            <a:ext cx="1781424" cy="381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EB2540-6CA7-3F4F-00A1-00D389E5DFE6}"/>
              </a:ext>
            </a:extLst>
          </p:cNvPr>
          <p:cNvSpPr txBox="1"/>
          <p:nvPr/>
        </p:nvSpPr>
        <p:spPr>
          <a:xfrm>
            <a:off x="320563" y="3082239"/>
            <a:ext cx="606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에서 </a:t>
            </a:r>
            <a:r>
              <a:rPr lang="en-US" altLang="ko-KR" dirty="0"/>
              <a:t>DTO </a:t>
            </a:r>
            <a:r>
              <a:rPr lang="ko-KR" altLang="en-US" dirty="0"/>
              <a:t>형태를 </a:t>
            </a:r>
            <a:r>
              <a:rPr lang="en-US" altLang="ko-KR" dirty="0"/>
              <a:t>Movies Mapper </a:t>
            </a:r>
            <a:r>
              <a:rPr lang="ko-KR" altLang="en-US" dirty="0"/>
              <a:t>에 </a:t>
            </a:r>
            <a:r>
              <a:rPr lang="en-US" altLang="ko-KR" dirty="0"/>
              <a:t>insert </a:t>
            </a:r>
            <a:r>
              <a:rPr lang="ko-KR" altLang="en-US" dirty="0"/>
              <a:t>로 보냄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640CDB3-5F15-8DF5-E7F6-7BAB968D2B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689" y="1729696"/>
            <a:ext cx="5482856" cy="23304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198D1B-FBFC-C4FF-2DFD-ADF2FB03B2B7}"/>
              </a:ext>
            </a:extLst>
          </p:cNvPr>
          <p:cNvSpPr txBox="1"/>
          <p:nvPr/>
        </p:nvSpPr>
        <p:spPr>
          <a:xfrm>
            <a:off x="6555704" y="4060098"/>
            <a:ext cx="520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Dto</a:t>
            </a:r>
            <a:r>
              <a:rPr lang="en-US" altLang="ko-KR" dirty="0"/>
              <a:t> </a:t>
            </a:r>
            <a:r>
              <a:rPr lang="ko-KR" altLang="en-US" dirty="0"/>
              <a:t>객체를 표현할 때 </a:t>
            </a:r>
            <a:r>
              <a:rPr lang="en-US" altLang="ko-KR" dirty="0"/>
              <a:t>{}</a:t>
            </a:r>
            <a:r>
              <a:rPr lang="ko-KR" altLang="en-US" dirty="0"/>
              <a:t> 내에 정확하게 표현하며</a:t>
            </a:r>
            <a:endParaRPr lang="en-US" altLang="ko-KR" dirty="0"/>
          </a:p>
          <a:p>
            <a:r>
              <a:rPr lang="en-US" altLang="ko-KR" dirty="0"/>
              <a:t>‘’ </a:t>
            </a:r>
            <a:r>
              <a:rPr lang="ko-KR" altLang="en-US" dirty="0"/>
              <a:t>가 필요하면 </a:t>
            </a:r>
            <a:r>
              <a:rPr lang="en-US" altLang="ko-KR" dirty="0"/>
              <a:t># </a:t>
            </a:r>
            <a:r>
              <a:rPr lang="ko-KR" altLang="en-US" dirty="0" err="1"/>
              <a:t>필요없으면</a:t>
            </a:r>
            <a:r>
              <a:rPr lang="ko-KR" altLang="en-US" dirty="0"/>
              <a:t> </a:t>
            </a:r>
            <a:r>
              <a:rPr lang="en-US" altLang="ko-KR" dirty="0"/>
              <a:t>$ 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A7C3EC6-245C-309D-1871-F85B76AEE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5704" y="4706429"/>
            <a:ext cx="4903817" cy="6428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7A23120-8B24-1A7A-DB8F-3BD7A6E3F3F1}"/>
              </a:ext>
            </a:extLst>
          </p:cNvPr>
          <p:cNvSpPr txBox="1"/>
          <p:nvPr/>
        </p:nvSpPr>
        <p:spPr>
          <a:xfrm>
            <a:off x="6582689" y="5345539"/>
            <a:ext cx="5348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의 경우 </a:t>
            </a:r>
            <a:r>
              <a:rPr lang="en-US" altLang="ko-KR" dirty="0" err="1"/>
              <a:t>resultType</a:t>
            </a:r>
            <a:r>
              <a:rPr lang="en-US" altLang="ko-KR" dirty="0"/>
              <a:t> </a:t>
            </a:r>
            <a:r>
              <a:rPr lang="ko-KR" altLang="en-US" dirty="0"/>
              <a:t>으로 데이터 형태를 지정</a:t>
            </a:r>
            <a:endParaRPr lang="en-US" altLang="ko-KR" dirty="0"/>
          </a:p>
          <a:p>
            <a:r>
              <a:rPr lang="ko-KR" altLang="en-US" dirty="0"/>
              <a:t>해주어야 함</a:t>
            </a:r>
            <a:endParaRPr lang="en-US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930E97E-EED7-F093-78AA-B9450E5F0E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985" y="5988417"/>
            <a:ext cx="3772426" cy="7811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40279D-BB23-DB13-1CA6-05B86F3EF3FE}"/>
              </a:ext>
            </a:extLst>
          </p:cNvPr>
          <p:cNvSpPr txBox="1"/>
          <p:nvPr/>
        </p:nvSpPr>
        <p:spPr>
          <a:xfrm>
            <a:off x="9983972" y="6134986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숫자는 </a:t>
            </a:r>
            <a:r>
              <a:rPr lang="en-US" altLang="ko-KR" dirty="0"/>
              <a:t># $ </a:t>
            </a:r>
            <a:r>
              <a:rPr lang="ko-KR" altLang="en-US" dirty="0"/>
              <a:t>알아서 </a:t>
            </a:r>
            <a:endParaRPr lang="en-US" altLang="ko-KR" dirty="0"/>
          </a:p>
          <a:p>
            <a:r>
              <a:rPr lang="ko-KR" altLang="en-US" dirty="0"/>
              <a:t>판별</a:t>
            </a:r>
          </a:p>
        </p:txBody>
      </p:sp>
    </p:spTree>
    <p:extLst>
      <p:ext uri="{BB962C8B-B14F-4D97-AF65-F5344CB8AC3E}">
        <p14:creationId xmlns:p14="http://schemas.microsoft.com/office/powerpoint/2010/main" val="415351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F1A0C4-7F51-C518-D683-6378C2687C95}"/>
              </a:ext>
            </a:extLst>
          </p:cNvPr>
          <p:cNvSpPr txBox="1"/>
          <p:nvPr/>
        </p:nvSpPr>
        <p:spPr>
          <a:xfrm>
            <a:off x="5152838" y="774464"/>
            <a:ext cx="6600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두개를 하나로 만들어 사용하기 위해 </a:t>
            </a:r>
            <a:r>
              <a:rPr lang="en-US" altLang="ko-KR" dirty="0"/>
              <a:t>Map </a:t>
            </a:r>
            <a:r>
              <a:rPr lang="ko-KR" altLang="en-US" dirty="0"/>
              <a:t>이라는걸 사용</a:t>
            </a:r>
            <a:endParaRPr lang="en-US" altLang="ko-KR" dirty="0"/>
          </a:p>
          <a:p>
            <a:r>
              <a:rPr lang="en-US" altLang="ko-KR" dirty="0"/>
              <a:t>Map : HashMap = List : </a:t>
            </a:r>
            <a:r>
              <a:rPr lang="en-US" altLang="ko-KR" dirty="0" err="1"/>
              <a:t>Arraylist</a:t>
            </a:r>
            <a:endParaRPr lang="en-US" altLang="ko-KR" dirty="0"/>
          </a:p>
          <a:p>
            <a:r>
              <a:rPr lang="en-US" altLang="ko-KR" dirty="0"/>
              <a:t>Map&lt;String , </a:t>
            </a:r>
            <a:r>
              <a:rPr lang="en-US" altLang="ko-KR" dirty="0" err="1"/>
              <a:t>MoviesDTO</a:t>
            </a:r>
            <a:r>
              <a:rPr lang="en-US" altLang="ko-KR" dirty="0"/>
              <a:t>&gt; =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err="1"/>
              <a:t>밸류</a:t>
            </a:r>
            <a:r>
              <a:rPr lang="ko-KR" altLang="en-US" dirty="0"/>
              <a:t> 형태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89CB47-96F7-73A7-B35C-65C1B758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4" y="707791"/>
            <a:ext cx="4629796" cy="1267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911A33-F610-239F-2BBF-D22BC452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0" y="136296"/>
            <a:ext cx="4439270" cy="4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D30E34-CA70-A41A-3C17-3A553DA8C50C}"/>
              </a:ext>
            </a:extLst>
          </p:cNvPr>
          <p:cNvSpPr txBox="1"/>
          <p:nvPr/>
        </p:nvSpPr>
        <p:spPr>
          <a:xfrm>
            <a:off x="5152838" y="167070"/>
            <a:ext cx="54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 </a:t>
            </a:r>
            <a:r>
              <a:rPr lang="ko-KR" altLang="en-US" dirty="0"/>
              <a:t>하나를 가져오는 </a:t>
            </a:r>
            <a:r>
              <a:rPr lang="en-US" altLang="ko-KR" dirty="0"/>
              <a:t>select</a:t>
            </a:r>
            <a:r>
              <a:rPr lang="ko-KR" altLang="en-US" dirty="0"/>
              <a:t>의 경우 </a:t>
            </a:r>
            <a:r>
              <a:rPr lang="en-US" altLang="ko-KR" dirty="0" err="1"/>
              <a:t>selectOne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1D42B-3C9E-F6A9-B975-C90C08E01F98}"/>
              </a:ext>
            </a:extLst>
          </p:cNvPr>
          <p:cNvSpPr txBox="1"/>
          <p:nvPr/>
        </p:nvSpPr>
        <p:spPr>
          <a:xfrm>
            <a:off x="6566002" y="2162666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r>
              <a:rPr lang="ko-KR" altLang="en-US" dirty="0"/>
              <a:t> 별 각각의 데이터를 가져오는 경우</a:t>
            </a:r>
            <a:endParaRPr lang="en-US" altLang="ko-KR" dirty="0"/>
          </a:p>
          <a:p>
            <a:r>
              <a:rPr lang="en-US" altLang="ko-KR" dirty="0"/>
              <a:t>Param</a:t>
            </a:r>
            <a:r>
              <a:rPr lang="ko-KR" altLang="en-US" dirty="0"/>
              <a:t>이 넘어오고 키 값의 필드 명 작성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066022-FA75-75E0-0417-7FEEDFC31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0" y="2146182"/>
            <a:ext cx="6106377" cy="7716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731212-09A9-2968-6AB6-C98D919A2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68754"/>
            <a:ext cx="7687748" cy="2152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15706-11E5-7013-322B-36C87AA966BA}"/>
              </a:ext>
            </a:extLst>
          </p:cNvPr>
          <p:cNvSpPr txBox="1"/>
          <p:nvPr/>
        </p:nvSpPr>
        <p:spPr>
          <a:xfrm>
            <a:off x="6566002" y="4568754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ko-KR" altLang="en-US" dirty="0" err="1"/>
              <a:t>사용가능하며</a:t>
            </a:r>
            <a:r>
              <a:rPr lang="ko-KR" altLang="en-US" dirty="0"/>
              <a:t> 조건에 따라 </a:t>
            </a:r>
            <a:r>
              <a:rPr lang="en-US" altLang="ko-KR" dirty="0"/>
              <a:t>if</a:t>
            </a:r>
            <a:r>
              <a:rPr lang="ko-KR" altLang="en-US" dirty="0"/>
              <a:t>문 내부 구절이</a:t>
            </a:r>
            <a:endParaRPr lang="en-US" altLang="ko-KR" dirty="0"/>
          </a:p>
          <a:p>
            <a:r>
              <a:rPr lang="ko-KR" altLang="en-US" dirty="0"/>
              <a:t>붙어서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30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397AEA-4996-77C7-3113-6C2DD87A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607184" cy="4291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893ED-9C1E-5409-D9AE-149B86436505}"/>
              </a:ext>
            </a:extLst>
          </p:cNvPr>
          <p:cNvSpPr txBox="1"/>
          <p:nvPr/>
        </p:nvSpPr>
        <p:spPr>
          <a:xfrm>
            <a:off x="7607184" y="187036"/>
            <a:ext cx="413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여러가지 입력을 받을 경우 </a:t>
            </a:r>
            <a:r>
              <a:rPr lang="en-US" altLang="ko-KR" dirty="0" err="1"/>
              <a:t>sql</a:t>
            </a:r>
            <a:r>
              <a:rPr lang="ko-KR" altLang="en-US" dirty="0"/>
              <a:t>문에서</a:t>
            </a:r>
            <a:endParaRPr lang="en-US" altLang="ko-KR" dirty="0"/>
          </a:p>
          <a:p>
            <a:r>
              <a:rPr lang="ko-KR" altLang="en-US" dirty="0"/>
              <a:t>조건을 걸어 줄 경우 앞 구절을 컨트롤</a:t>
            </a:r>
            <a:endParaRPr lang="en-US" altLang="ko-KR" dirty="0"/>
          </a:p>
          <a:p>
            <a:r>
              <a:rPr lang="ko-KR" altLang="en-US" dirty="0"/>
              <a:t>하는 방법 </a:t>
            </a:r>
            <a:r>
              <a:rPr lang="en-US" altLang="ko-KR" dirty="0"/>
              <a:t>– trim prefix </a:t>
            </a:r>
            <a:r>
              <a:rPr lang="en-US" altLang="ko-KR" dirty="0" err="1"/>
              <a:t>prefixoverrides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9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64584-E202-D472-4851-B1DAFBF9ADC8}"/>
              </a:ext>
            </a:extLst>
          </p:cNvPr>
          <p:cNvSpPr txBox="1"/>
          <p:nvPr/>
        </p:nvSpPr>
        <p:spPr>
          <a:xfrm>
            <a:off x="101600" y="162560"/>
            <a:ext cx="9377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https://mvnrepository.com/artifact/commons-fileupload/commons-fileupload</a:t>
            </a:r>
            <a:endParaRPr lang="en-US" altLang="ko-KR" dirty="0"/>
          </a:p>
          <a:p>
            <a:r>
              <a:rPr lang="ko-KR" altLang="en-US" dirty="0"/>
              <a:t>아파치 </a:t>
            </a:r>
            <a:r>
              <a:rPr lang="ko-KR" altLang="en-US" dirty="0" err="1"/>
              <a:t>커먼스</a:t>
            </a:r>
            <a:r>
              <a:rPr lang="ko-KR" altLang="en-US" dirty="0"/>
              <a:t> 파일 </a:t>
            </a:r>
            <a:r>
              <a:rPr lang="ko-KR" altLang="en-US" dirty="0" err="1"/>
              <a:t>업로더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스프링은 </a:t>
            </a:r>
            <a:r>
              <a:rPr lang="en-US" altLang="ko-KR" dirty="0"/>
              <a:t>cos.jar </a:t>
            </a:r>
            <a:r>
              <a:rPr lang="ko-KR" altLang="en-US" dirty="0"/>
              <a:t>보다 아파치 </a:t>
            </a:r>
            <a:r>
              <a:rPr lang="ko-KR" altLang="en-US" dirty="0" err="1"/>
              <a:t>업로더가</a:t>
            </a:r>
            <a:r>
              <a:rPr lang="ko-KR" altLang="en-US" dirty="0"/>
              <a:t> 더욱 연동성이 좋음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1EA1D0-33B0-4B1B-BE65-30D09DD7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8" y="1132797"/>
            <a:ext cx="9516803" cy="609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17CD7A-8FB4-5B16-3554-195C8FC7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98" y="1761546"/>
            <a:ext cx="5611008" cy="1143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B1B75B-5DBE-1AC9-C5AA-2B8C07377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900" y="1742482"/>
            <a:ext cx="2838846" cy="485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EDA9D1-5BDA-D11B-BDE9-38107363EA03}"/>
              </a:ext>
            </a:extLst>
          </p:cNvPr>
          <p:cNvSpPr txBox="1"/>
          <p:nvPr/>
        </p:nvSpPr>
        <p:spPr>
          <a:xfrm>
            <a:off x="6302739" y="1742482"/>
            <a:ext cx="207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</a:t>
            </a:r>
            <a:r>
              <a:rPr lang="en-US" altLang="ko-KR" dirty="0" err="1"/>
              <a:t>realpath</a:t>
            </a:r>
            <a:r>
              <a:rPr lang="ko-KR" altLang="en-US" dirty="0"/>
              <a:t>위해</a:t>
            </a:r>
            <a:endParaRPr lang="en-US" altLang="ko-KR" dirty="0"/>
          </a:p>
          <a:p>
            <a:r>
              <a:rPr lang="en-US" altLang="ko-KR" dirty="0"/>
              <a:t>Session 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D7C11-E5AC-02BE-C365-A1AF1E31DA4E}"/>
              </a:ext>
            </a:extLst>
          </p:cNvPr>
          <p:cNvSpPr txBox="1"/>
          <p:nvPr/>
        </p:nvSpPr>
        <p:spPr>
          <a:xfrm>
            <a:off x="8163333" y="3983345"/>
            <a:ext cx="4028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ko-KR" altLang="en-US" dirty="0" err="1"/>
              <a:t>중괄호의경우</a:t>
            </a:r>
            <a:r>
              <a:rPr lang="ko-KR" altLang="en-US" dirty="0"/>
              <a:t> 한줄이면 생략가능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쓰는게</a:t>
            </a:r>
            <a:r>
              <a:rPr lang="ko-KR" altLang="en-US" dirty="0"/>
              <a:t> 좋음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088BC8-1C7C-5CEA-9AD2-D8C930D60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3276352"/>
            <a:ext cx="781159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5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A2EA2D-F5BC-F2A7-B527-05B30CB3D585}"/>
              </a:ext>
            </a:extLst>
          </p:cNvPr>
          <p:cNvSpPr txBox="1"/>
          <p:nvPr/>
        </p:nvSpPr>
        <p:spPr>
          <a:xfrm>
            <a:off x="5843787" y="69787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업로드시 유니크한 이름 설정할당</a:t>
            </a:r>
            <a:r>
              <a:rPr lang="en-US" altLang="ko-KR" dirty="0"/>
              <a:t>. </a:t>
            </a:r>
            <a:r>
              <a:rPr lang="ko-KR" altLang="en-US" dirty="0"/>
              <a:t>중복확률 극히 적음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D700B3-1D6D-AED6-5C85-6EBC38C8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" y="135374"/>
            <a:ext cx="3439005" cy="2381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155ED6-4469-A587-99D6-CF5F8C189250}"/>
              </a:ext>
            </a:extLst>
          </p:cNvPr>
          <p:cNvSpPr txBox="1"/>
          <p:nvPr/>
        </p:nvSpPr>
        <p:spPr>
          <a:xfrm>
            <a:off x="7926086" y="2088573"/>
            <a:ext cx="296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Multiple </a:t>
            </a:r>
            <a:r>
              <a:rPr lang="ko-KR" altLang="en-US" dirty="0"/>
              <a:t>추가로 </a:t>
            </a:r>
            <a:r>
              <a:rPr lang="en-US" altLang="ko-KR" dirty="0"/>
              <a:t>for</a:t>
            </a:r>
            <a:r>
              <a:rPr lang="ko-KR" altLang="en-US" dirty="0"/>
              <a:t>문 사용</a:t>
            </a:r>
            <a:endParaRPr lang="en-US" altLang="ko-KR" dirty="0"/>
          </a:p>
          <a:p>
            <a:r>
              <a:rPr lang="ko-KR" altLang="en-US" dirty="0" err="1"/>
              <a:t>여러파일</a:t>
            </a:r>
            <a:r>
              <a:rPr lang="ko-KR" altLang="en-US" dirty="0"/>
              <a:t> 업로드 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2952D3-EA18-CBAB-A030-9C72B64D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3" y="570083"/>
            <a:ext cx="6944694" cy="222916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D665184-F752-1391-8FED-CE7D0CFDF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" y="2757691"/>
            <a:ext cx="6850355" cy="40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3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1FE02-2282-0A0A-DFDA-0837750C980D}"/>
              </a:ext>
            </a:extLst>
          </p:cNvPr>
          <p:cNvSpPr txBox="1"/>
          <p:nvPr/>
        </p:nvSpPr>
        <p:spPr>
          <a:xfrm>
            <a:off x="212437" y="221672"/>
            <a:ext cx="11628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정형화</a:t>
            </a:r>
            <a:r>
              <a:rPr lang="en-US" altLang="ko-KR" dirty="0"/>
              <a:t>/</a:t>
            </a:r>
            <a:r>
              <a:rPr lang="ko-KR" altLang="en-US" dirty="0"/>
              <a:t>일관된 코드 패턴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어려운 문법을 쉽게 적용할 수 있음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제어의 역전을 통한 코드 유지보수 유리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BCC1EC-FCED-78D3-D77F-B18F9828D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9" t="-2486" b="-2"/>
          <a:stretch/>
        </p:blipFill>
        <p:spPr>
          <a:xfrm>
            <a:off x="2160899" y="1748737"/>
            <a:ext cx="1149789" cy="15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EED75-B53D-D4FE-E764-4A174BC33D0A}"/>
              </a:ext>
            </a:extLst>
          </p:cNvPr>
          <p:cNvSpPr txBox="1"/>
          <p:nvPr/>
        </p:nvSpPr>
        <p:spPr>
          <a:xfrm>
            <a:off x="3361929" y="1654671"/>
            <a:ext cx="202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5ADE44-A113-481F-5B6D-CAAD53093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5" b="15590"/>
          <a:stretch/>
        </p:blipFill>
        <p:spPr>
          <a:xfrm>
            <a:off x="2160899" y="2122290"/>
            <a:ext cx="1359719" cy="176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CA6AB-7BF9-6DC8-2E6C-28018A569A3A}"/>
              </a:ext>
            </a:extLst>
          </p:cNvPr>
          <p:cNvSpPr txBox="1"/>
          <p:nvPr/>
        </p:nvSpPr>
        <p:spPr>
          <a:xfrm>
            <a:off x="3394888" y="202607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- </a:t>
            </a:r>
            <a:r>
              <a:rPr lang="ko-KR" altLang="en-US" dirty="0"/>
              <a:t>설정파일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597A47-630F-E24C-F651-FE58027E6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15" t="2032" r="13854" b="3409"/>
          <a:stretch/>
        </p:blipFill>
        <p:spPr>
          <a:xfrm>
            <a:off x="2145244" y="2433134"/>
            <a:ext cx="1181100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8B648F-FAE5-CFB4-C7CF-A22176AAB21B}"/>
              </a:ext>
            </a:extLst>
          </p:cNvPr>
          <p:cNvSpPr txBox="1"/>
          <p:nvPr/>
        </p:nvSpPr>
        <p:spPr>
          <a:xfrm>
            <a:off x="3379501" y="243932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테스트코드 폴더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3BC2B6-7746-93A5-79DE-766D091A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150" y="2902690"/>
            <a:ext cx="1924319" cy="2000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F6BA18-D0B0-F953-5AE5-4EEED918A585}"/>
              </a:ext>
            </a:extLst>
          </p:cNvPr>
          <p:cNvSpPr txBox="1"/>
          <p:nvPr/>
        </p:nvSpPr>
        <p:spPr>
          <a:xfrm>
            <a:off x="3616810" y="2818652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: </a:t>
            </a:r>
            <a:r>
              <a:rPr lang="ko-KR" altLang="en-US" dirty="0"/>
              <a:t>라이브러리 관리 및 배포 관리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E7716C-8F0B-9D0A-D0B0-E4EB2E3066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05"/>
          <a:stretch/>
        </p:blipFill>
        <p:spPr>
          <a:xfrm>
            <a:off x="46055" y="1783084"/>
            <a:ext cx="2114844" cy="186716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E55F5D-5646-5387-CFC9-18625C8C1A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95" t="4546"/>
          <a:stretch/>
        </p:blipFill>
        <p:spPr>
          <a:xfrm>
            <a:off x="2160899" y="3196658"/>
            <a:ext cx="560473" cy="2000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570931-46E7-CF27-18FC-A3536185EC55}"/>
              </a:ext>
            </a:extLst>
          </p:cNvPr>
          <p:cNvSpPr txBox="1"/>
          <p:nvPr/>
        </p:nvSpPr>
        <p:spPr>
          <a:xfrm>
            <a:off x="2735793" y="319872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프론트 관련 문서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A533788-1884-A46F-F95B-E71186D416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429"/>
          <a:stretch/>
        </p:blipFill>
        <p:spPr>
          <a:xfrm>
            <a:off x="2137626" y="3618065"/>
            <a:ext cx="943107" cy="2095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AEEE40-F472-C7E3-632A-E54A1AEB3831}"/>
              </a:ext>
            </a:extLst>
          </p:cNvPr>
          <p:cNvSpPr txBox="1"/>
          <p:nvPr/>
        </p:nvSpPr>
        <p:spPr>
          <a:xfrm>
            <a:off x="3059601" y="3538188"/>
            <a:ext cx="380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Maven Interface (Maven</a:t>
            </a:r>
            <a:r>
              <a:rPr lang="ko-KR" altLang="en-US" dirty="0"/>
              <a:t> 설정파일</a:t>
            </a:r>
            <a:r>
              <a:rPr lang="en-US" altLang="ko-KR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0BAEC-DDF0-7F34-1544-171B793F267C}"/>
              </a:ext>
            </a:extLst>
          </p:cNvPr>
          <p:cNvSpPr txBox="1"/>
          <p:nvPr/>
        </p:nvSpPr>
        <p:spPr>
          <a:xfrm>
            <a:off x="200061" y="4317953"/>
            <a:ext cx="664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만들면 </a:t>
            </a:r>
            <a:r>
              <a:rPr lang="en-US" altLang="ko-KR" dirty="0"/>
              <a:t>porm.xml </a:t>
            </a:r>
            <a:r>
              <a:rPr lang="ko-KR" altLang="en-US" dirty="0"/>
              <a:t>자바</a:t>
            </a:r>
            <a:r>
              <a:rPr lang="en-US" altLang="ko-KR" dirty="0"/>
              <a:t>11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스프링</a:t>
            </a:r>
            <a:r>
              <a:rPr lang="en-US" altLang="ko-KR" dirty="0"/>
              <a:t>5.3.20</a:t>
            </a:r>
            <a:r>
              <a:rPr lang="ko-KR" altLang="en-US" dirty="0"/>
              <a:t>버전 변경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9AFDEE6-F867-DBEE-3637-686DB1DA1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83883"/>
            <a:ext cx="7185925" cy="12713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743602-F1F1-3851-559A-ED4B7323A8FB}"/>
              </a:ext>
            </a:extLst>
          </p:cNvPr>
          <p:cNvSpPr txBox="1"/>
          <p:nvPr/>
        </p:nvSpPr>
        <p:spPr>
          <a:xfrm>
            <a:off x="8109527" y="3261189"/>
            <a:ext cx="407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properties</a:t>
            </a:r>
          </a:p>
          <a:p>
            <a:r>
              <a:rPr lang="ko-KR" altLang="en-US" dirty="0"/>
              <a:t>자바 </a:t>
            </a:r>
            <a:r>
              <a:rPr lang="en-US" altLang="ko-KR" dirty="0"/>
              <a:t>11 dynamic Web Module 3.1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15F1147-C99D-6949-C8F2-89BE6BD8D4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364" y="3919438"/>
            <a:ext cx="2925654" cy="28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53CB02-2DA3-8D43-F0F2-E8B5524E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1" y="1748905"/>
            <a:ext cx="4572638" cy="3724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9C3983-F691-F0F8-57DC-13308F4E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1" y="0"/>
            <a:ext cx="4172532" cy="161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170271-94EA-0222-4542-BE7F16F983DA}"/>
              </a:ext>
            </a:extLst>
          </p:cNvPr>
          <p:cNvSpPr txBox="1"/>
          <p:nvPr/>
        </p:nvSpPr>
        <p:spPr>
          <a:xfrm>
            <a:off x="4844505" y="1302978"/>
            <a:ext cx="72462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 요청의 경우 </a:t>
            </a:r>
            <a:r>
              <a:rPr lang="en-US" altLang="ko-KR" dirty="0" err="1"/>
              <a:t>ResponsBody</a:t>
            </a:r>
            <a:r>
              <a:rPr lang="en-US" altLang="ko-KR" dirty="0"/>
              <a:t> </a:t>
            </a:r>
            <a:r>
              <a:rPr lang="ko-KR" altLang="en-US" dirty="0"/>
              <a:t>사용하여 </a:t>
            </a:r>
            <a:r>
              <a:rPr lang="en-US" altLang="ko-KR" dirty="0"/>
              <a:t>ajax </a:t>
            </a:r>
            <a:r>
              <a:rPr lang="ko-KR" altLang="en-US" dirty="0"/>
              <a:t>요청에 대한 응답을 </a:t>
            </a:r>
            <a:endParaRPr lang="en-US" altLang="ko-KR" dirty="0"/>
          </a:p>
          <a:p>
            <a:r>
              <a:rPr lang="ko-KR" altLang="en-US" dirty="0"/>
              <a:t>설정해줌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list</a:t>
            </a:r>
            <a:r>
              <a:rPr lang="ko-KR" altLang="en-US" dirty="0"/>
              <a:t>의 경우 </a:t>
            </a:r>
            <a:r>
              <a:rPr lang="en-US" altLang="ko-KR" dirty="0"/>
              <a:t>model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en-US" altLang="ko-KR" dirty="0" err="1"/>
              <a:t>Gson</a:t>
            </a:r>
            <a:r>
              <a:rPr lang="ko-KR" altLang="en-US" dirty="0"/>
              <a:t> 라이브러리를 사용하면 </a:t>
            </a:r>
            <a:endParaRPr lang="en-US" altLang="ko-KR" dirty="0"/>
          </a:p>
          <a:p>
            <a:r>
              <a:rPr lang="ko-KR" altLang="en-US" dirty="0"/>
              <a:t>리턴 타입을 리스트로 정하여 보낼 경우 직렬화를 알아서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 err="1"/>
              <a:t>jsp</a:t>
            </a:r>
            <a:r>
              <a:rPr lang="ko-KR" altLang="en-US" dirty="0"/>
              <a:t>단에서도 </a:t>
            </a:r>
            <a:r>
              <a:rPr lang="en-US" altLang="ko-KR" dirty="0"/>
              <a:t>type </a:t>
            </a:r>
            <a:r>
              <a:rPr lang="en-US" altLang="ko-KR" dirty="0" err="1"/>
              <a:t>json</a:t>
            </a:r>
            <a:r>
              <a:rPr lang="ko-KR" altLang="en-US" dirty="0"/>
              <a:t>이나 </a:t>
            </a:r>
            <a:r>
              <a:rPr lang="en-US" altLang="ko-KR" dirty="0" err="1"/>
              <a:t>JSON.parse</a:t>
            </a:r>
            <a:r>
              <a:rPr lang="ko-KR" altLang="en-US" dirty="0"/>
              <a:t>가 불필요함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강사님 표현</a:t>
            </a:r>
            <a:r>
              <a:rPr lang="en-US" altLang="ko-KR" dirty="0"/>
              <a:t>-</a:t>
            </a:r>
          </a:p>
          <a:p>
            <a:r>
              <a:rPr lang="en-US" altLang="ko-KR" dirty="0" err="1"/>
              <a:t>Gson</a:t>
            </a:r>
            <a:r>
              <a:rPr lang="ko-KR" altLang="en-US" dirty="0"/>
              <a:t>에 의한 자동 직렬화 과정에서 </a:t>
            </a:r>
            <a:r>
              <a:rPr lang="en-US" altLang="ko-KR" dirty="0"/>
              <a:t>response</a:t>
            </a:r>
            <a:r>
              <a:rPr lang="ko-KR" altLang="en-US" dirty="0"/>
              <a:t>의 </a:t>
            </a:r>
            <a:r>
              <a:rPr lang="en-US" altLang="ko-KR" dirty="0"/>
              <a:t>content-type </a:t>
            </a:r>
            <a:r>
              <a:rPr lang="ko-KR" altLang="en-US" dirty="0"/>
              <a:t>필드에</a:t>
            </a:r>
            <a:endParaRPr lang="en-US" altLang="ko-KR" dirty="0"/>
          </a:p>
          <a:p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 적용 </a:t>
            </a:r>
            <a:r>
              <a:rPr lang="en-US" altLang="ko-KR" dirty="0"/>
              <a:t>&gt; ajax</a:t>
            </a:r>
            <a:r>
              <a:rPr lang="ko-KR" altLang="en-US" dirty="0"/>
              <a:t>가 </a:t>
            </a:r>
            <a:r>
              <a:rPr lang="en-US" altLang="ko-KR" dirty="0"/>
              <a:t>content-type</a:t>
            </a:r>
            <a:r>
              <a:rPr lang="ko-KR" altLang="en-US" dirty="0"/>
              <a:t>을 참조하여 스스로</a:t>
            </a:r>
            <a:endParaRPr lang="en-US" altLang="ko-KR" dirty="0"/>
          </a:p>
          <a:p>
            <a:r>
              <a:rPr lang="ko-KR" altLang="en-US" dirty="0"/>
              <a:t>역직렬화 시키기 </a:t>
            </a:r>
            <a:r>
              <a:rPr lang="ko-KR" altLang="en-US" dirty="0" err="1"/>
              <a:t>떄문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770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18B271-185D-7795-D0F4-25913FDF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58693" cy="1047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63FD97-03D4-8C92-DBCE-A38AED56C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4091"/>
            <a:ext cx="5982535" cy="447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3AD29A-B7E1-1154-4D62-3EEE6ACC14F3}"/>
              </a:ext>
            </a:extLst>
          </p:cNvPr>
          <p:cNvSpPr txBox="1"/>
          <p:nvPr/>
        </p:nvSpPr>
        <p:spPr>
          <a:xfrm>
            <a:off x="182027" y="1868023"/>
            <a:ext cx="561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요청주소가 </a:t>
            </a:r>
            <a:r>
              <a:rPr lang="en-US" altLang="ko-KR" dirty="0"/>
              <a:t>resources </a:t>
            </a:r>
            <a:r>
              <a:rPr lang="ko-KR" altLang="en-US" dirty="0"/>
              <a:t>뒤에 붙으면 </a:t>
            </a:r>
            <a:endParaRPr lang="en-US" altLang="ko-KR" dirty="0"/>
          </a:p>
          <a:p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ko-KR" altLang="en-US" dirty="0" err="1"/>
              <a:t>매퍼가</a:t>
            </a:r>
            <a:r>
              <a:rPr lang="ko-KR" altLang="en-US" dirty="0"/>
              <a:t> 아닌  </a:t>
            </a:r>
            <a:r>
              <a:rPr lang="en-US" altLang="ko-KR" dirty="0"/>
              <a:t>resources</a:t>
            </a:r>
            <a:r>
              <a:rPr lang="ko-KR" altLang="en-US" dirty="0"/>
              <a:t>를 찾아가서 반환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2F575D-1600-AD04-4B26-5D05BB5A7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254" y="295316"/>
            <a:ext cx="6058746" cy="457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1EC8E3-5738-1289-B5A7-FBFA9C79A196}"/>
              </a:ext>
            </a:extLst>
          </p:cNvPr>
          <p:cNvSpPr txBox="1"/>
          <p:nvPr/>
        </p:nvSpPr>
        <p:spPr>
          <a:xfrm>
            <a:off x="6133254" y="752580"/>
            <a:ext cx="561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컨트롤러를 활성화 하는 코드로 </a:t>
            </a:r>
            <a:r>
              <a:rPr lang="ko-KR" altLang="en-US" dirty="0" err="1"/>
              <a:t>리퀘스트</a:t>
            </a:r>
            <a:r>
              <a:rPr lang="ko-KR" altLang="en-US" dirty="0"/>
              <a:t> </a:t>
            </a:r>
            <a:r>
              <a:rPr lang="ko-KR" altLang="en-US" dirty="0" err="1"/>
              <a:t>매핑어노테이션을</a:t>
            </a:r>
            <a:r>
              <a:rPr lang="ko-KR" altLang="en-US" dirty="0"/>
              <a:t> 활용하여 컨트롤러를 활성화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80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474FC2-6CF0-A2E1-308C-607905252A7D}"/>
              </a:ext>
            </a:extLst>
          </p:cNvPr>
          <p:cNvSpPr txBox="1"/>
          <p:nvPr/>
        </p:nvSpPr>
        <p:spPr>
          <a:xfrm>
            <a:off x="4053840" y="365706"/>
            <a:ext cx="3051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 err="1"/>
              <a:t>SpringMVC</a:t>
            </a:r>
            <a:endParaRPr lang="en-US" altLang="ko-KR" dirty="0"/>
          </a:p>
          <a:p>
            <a:r>
              <a:rPr lang="ko-KR" altLang="en-US" dirty="0"/>
              <a:t>컨트롤러 </a:t>
            </a:r>
            <a:r>
              <a:rPr lang="en-US" altLang="ko-KR" dirty="0"/>
              <a:t>&gt; DAO &gt; mapper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BACE37A-7F47-4C83-35B1-0CFA60CDF952}"/>
              </a:ext>
            </a:extLst>
          </p:cNvPr>
          <p:cNvSpPr/>
          <p:nvPr/>
        </p:nvSpPr>
        <p:spPr>
          <a:xfrm>
            <a:off x="5303520" y="712093"/>
            <a:ext cx="1872981" cy="34153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04F8E8-23D4-0C5D-6734-6A17202B40B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176501" y="882859"/>
            <a:ext cx="703965" cy="24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6C4CEA-443E-C930-14FC-D89F6D6E9C38}"/>
              </a:ext>
            </a:extLst>
          </p:cNvPr>
          <p:cNvSpPr txBox="1"/>
          <p:nvPr/>
        </p:nvSpPr>
        <p:spPr>
          <a:xfrm>
            <a:off x="7880466" y="665927"/>
            <a:ext cx="3775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PersistanceLayer</a:t>
            </a:r>
            <a:r>
              <a:rPr lang="en-US" altLang="ko-KR" dirty="0"/>
              <a:t>(</a:t>
            </a:r>
            <a:r>
              <a:rPr lang="en-US" altLang="ko-KR" dirty="0" err="1"/>
              <a:t>dataaccessLayer</a:t>
            </a:r>
            <a:r>
              <a:rPr lang="en-US" altLang="ko-KR" dirty="0"/>
              <a:t>)– </a:t>
            </a:r>
            <a:r>
              <a:rPr lang="ko-KR" altLang="en-US" dirty="0"/>
              <a:t>영구보존층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관련 로직 및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CB64F7-E182-A431-82AF-25891EACF0A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247640" y="924661"/>
            <a:ext cx="0" cy="47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F358BC-061D-E312-2C3C-41AB890AF6D4}"/>
              </a:ext>
            </a:extLst>
          </p:cNvPr>
          <p:cNvSpPr txBox="1"/>
          <p:nvPr/>
        </p:nvSpPr>
        <p:spPr>
          <a:xfrm>
            <a:off x="4053840" y="1400011"/>
            <a:ext cx="238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레이어 삽입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serviceLayer</a:t>
            </a:r>
            <a:r>
              <a:rPr lang="en-US" altLang="ko-KR" dirty="0"/>
              <a:t>, </a:t>
            </a:r>
            <a:r>
              <a:rPr lang="en-US" altLang="ko-KR" dirty="0" err="1"/>
              <a:t>BusinessLayer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Business Logic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0B4C9-A20D-1D1C-A39F-967AA50B4CC4}"/>
              </a:ext>
            </a:extLst>
          </p:cNvPr>
          <p:cNvSpPr txBox="1"/>
          <p:nvPr/>
        </p:nvSpPr>
        <p:spPr>
          <a:xfrm>
            <a:off x="935421" y="571166"/>
            <a:ext cx="2020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tier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WebLayer</a:t>
            </a:r>
            <a:r>
              <a:rPr lang="en-US" altLang="ko-KR" dirty="0"/>
              <a:t>, </a:t>
            </a:r>
            <a:r>
              <a:rPr lang="en-US" altLang="ko-KR" dirty="0" err="1"/>
              <a:t>presentaionLayer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(Web </a:t>
            </a:r>
            <a:r>
              <a:rPr lang="ko-KR" altLang="en-US" dirty="0"/>
              <a:t>관련 로직 및 </a:t>
            </a:r>
            <a:r>
              <a:rPr lang="en-US" altLang="ko-KR" dirty="0"/>
              <a:t>Component)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80D44B-A6E4-417C-1BBC-82F2571263C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955599" y="755832"/>
            <a:ext cx="1093008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DE256D-F1B5-C51A-95AE-D5D0FC6447EA}"/>
              </a:ext>
            </a:extLst>
          </p:cNvPr>
          <p:cNvSpPr/>
          <p:nvPr/>
        </p:nvSpPr>
        <p:spPr>
          <a:xfrm>
            <a:off x="4048607" y="665927"/>
            <a:ext cx="1093007" cy="3415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44C51FA-5167-7335-686A-33F8C560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4540"/>
            <a:ext cx="5381297" cy="32822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7B66C7E-A174-CEFB-C8C3-EA47160BD6CD}"/>
              </a:ext>
            </a:extLst>
          </p:cNvPr>
          <p:cNvSpPr txBox="1"/>
          <p:nvPr/>
        </p:nvSpPr>
        <p:spPr>
          <a:xfrm>
            <a:off x="159057" y="6422928"/>
            <a:ext cx="651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등에서 얻은 정보를 표현하는 곳은 </a:t>
            </a:r>
            <a:r>
              <a:rPr lang="en-US" altLang="ko-KR" dirty="0"/>
              <a:t>provider </a:t>
            </a:r>
            <a:r>
              <a:rPr lang="ko-KR" altLang="en-US" dirty="0"/>
              <a:t>등으로 표현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269BACF-7345-AC3B-B649-2774C5323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71" y="1935644"/>
            <a:ext cx="3568334" cy="48566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1245F3-C9DF-CA2B-B5C4-6DAC72A7C962}"/>
              </a:ext>
            </a:extLst>
          </p:cNvPr>
          <p:cNvSpPr txBox="1"/>
          <p:nvPr/>
        </p:nvSpPr>
        <p:spPr>
          <a:xfrm>
            <a:off x="8838608" y="3730054"/>
            <a:ext cx="33489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DTO</a:t>
            </a:r>
            <a:r>
              <a:rPr lang="ko-KR" altLang="en-US" dirty="0"/>
              <a:t> </a:t>
            </a:r>
            <a:r>
              <a:rPr lang="en-US" altLang="ko-KR" dirty="0"/>
              <a:t>&lt;-&gt;</a:t>
            </a:r>
            <a:r>
              <a:rPr lang="ko-KR" altLang="en-US" dirty="0"/>
              <a:t> </a:t>
            </a:r>
            <a:r>
              <a:rPr lang="en-US" altLang="ko-KR" dirty="0"/>
              <a:t>Domain</a:t>
            </a:r>
          </a:p>
          <a:p>
            <a:endParaRPr lang="en-US" altLang="ko-KR" dirty="0"/>
          </a:p>
          <a:p>
            <a:r>
              <a:rPr lang="ko-KR" altLang="en-US" dirty="0"/>
              <a:t>도메인객체는 </a:t>
            </a:r>
            <a:r>
              <a:rPr lang="en-US" altLang="ko-KR" dirty="0"/>
              <a:t>DTO </a:t>
            </a:r>
            <a:r>
              <a:rPr lang="ko-KR" altLang="en-US" dirty="0"/>
              <a:t>내에</a:t>
            </a:r>
            <a:endParaRPr lang="en-US" altLang="ko-KR" dirty="0"/>
          </a:p>
          <a:p>
            <a:r>
              <a:rPr lang="ko-KR" altLang="en-US" dirty="0" err="1"/>
              <a:t>처리로직이</a:t>
            </a:r>
            <a:r>
              <a:rPr lang="ko-KR" altLang="en-US" dirty="0"/>
              <a:t> 있는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 - Value Object</a:t>
            </a:r>
          </a:p>
          <a:p>
            <a:r>
              <a:rPr lang="ko-KR" altLang="en-US" dirty="0"/>
              <a:t>멤버필드들이 </a:t>
            </a:r>
            <a:r>
              <a:rPr lang="ko-KR" altLang="en-US" dirty="0" err="1"/>
              <a:t>변하지않는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ko-KR" altLang="en-US" dirty="0"/>
              <a:t>불변성의 차이</a:t>
            </a:r>
          </a:p>
        </p:txBody>
      </p:sp>
    </p:spTree>
    <p:extLst>
      <p:ext uri="{BB962C8B-B14F-4D97-AF65-F5344CB8AC3E}">
        <p14:creationId xmlns:p14="http://schemas.microsoft.com/office/powerpoint/2010/main" val="1164700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04A97E3-A210-8502-9987-913BC349C29E}"/>
              </a:ext>
            </a:extLst>
          </p:cNvPr>
          <p:cNvSpPr/>
          <p:nvPr/>
        </p:nvSpPr>
        <p:spPr>
          <a:xfrm>
            <a:off x="3058160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C0F61-D161-A6AC-C3B0-7361D5AEFB2F}"/>
              </a:ext>
            </a:extLst>
          </p:cNvPr>
          <p:cNvSpPr txBox="1"/>
          <p:nvPr/>
        </p:nvSpPr>
        <p:spPr>
          <a:xfrm>
            <a:off x="3058160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Service Layer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98EF8B-419D-77BA-8E02-C33740D13502}"/>
              </a:ext>
            </a:extLst>
          </p:cNvPr>
          <p:cNvSpPr/>
          <p:nvPr/>
        </p:nvSpPr>
        <p:spPr>
          <a:xfrm>
            <a:off x="65109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68D85-3AE6-B7C6-91E6-0CD3A5078358}"/>
              </a:ext>
            </a:extLst>
          </p:cNvPr>
          <p:cNvSpPr txBox="1"/>
          <p:nvPr/>
        </p:nvSpPr>
        <p:spPr>
          <a:xfrm>
            <a:off x="65109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 tier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BDDDC-AA43-6095-3865-2F76359DBCEC}"/>
              </a:ext>
            </a:extLst>
          </p:cNvPr>
          <p:cNvSpPr/>
          <p:nvPr/>
        </p:nvSpPr>
        <p:spPr>
          <a:xfrm>
            <a:off x="6289042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08DFF-86CD-DBF3-F507-EE1B128B8C9B}"/>
              </a:ext>
            </a:extLst>
          </p:cNvPr>
          <p:cNvSpPr txBox="1"/>
          <p:nvPr/>
        </p:nvSpPr>
        <p:spPr>
          <a:xfrm>
            <a:off x="6289042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Repositories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DB976-51CA-198B-6356-6EF19499F269}"/>
              </a:ext>
            </a:extLst>
          </p:cNvPr>
          <p:cNvSpPr txBox="1"/>
          <p:nvPr/>
        </p:nvSpPr>
        <p:spPr>
          <a:xfrm>
            <a:off x="369909" y="955040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</a:t>
            </a:r>
            <a:r>
              <a:rPr lang="ko-KR" altLang="en-US" dirty="0"/>
              <a:t>관련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66A3FE-05A8-734B-367B-B2CA01F08BC7}"/>
              </a:ext>
            </a:extLst>
          </p:cNvPr>
          <p:cNvSpPr txBox="1"/>
          <p:nvPr/>
        </p:nvSpPr>
        <p:spPr>
          <a:xfrm>
            <a:off x="369909" y="3794760"/>
            <a:ext cx="23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ko-KR" altLang="en-US" dirty="0"/>
              <a:t>로 데이터 송출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CC8144-6E73-DD78-25C0-301DA2FF26EC}"/>
              </a:ext>
            </a:extLst>
          </p:cNvPr>
          <p:cNvSpPr txBox="1"/>
          <p:nvPr/>
        </p:nvSpPr>
        <p:spPr>
          <a:xfrm>
            <a:off x="6588762" y="955040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관련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04C66-CC83-E893-3C09-0000062C35CE}"/>
              </a:ext>
            </a:extLst>
          </p:cNvPr>
          <p:cNvSpPr txBox="1"/>
          <p:nvPr/>
        </p:nvSpPr>
        <p:spPr>
          <a:xfrm>
            <a:off x="6588762" y="3794759"/>
            <a:ext cx="23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 호출 및 </a:t>
            </a:r>
            <a:r>
              <a:rPr lang="en-US" altLang="ko-KR" dirty="0"/>
              <a:t>Mapper </a:t>
            </a:r>
            <a:r>
              <a:rPr lang="ko-KR" altLang="en-US" dirty="0"/>
              <a:t>호출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307945-9A10-3921-1157-F4F5D71E66F6}"/>
              </a:ext>
            </a:extLst>
          </p:cNvPr>
          <p:cNvSpPr txBox="1"/>
          <p:nvPr/>
        </p:nvSpPr>
        <p:spPr>
          <a:xfrm>
            <a:off x="3283754" y="955040"/>
            <a:ext cx="23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과 </a:t>
            </a:r>
            <a:r>
              <a:rPr lang="en-US" altLang="ko-KR" dirty="0"/>
              <a:t>DB</a:t>
            </a:r>
            <a:r>
              <a:rPr lang="ko-KR" altLang="en-US" dirty="0"/>
              <a:t>와 관련성이 낮은 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72F845-C943-DC86-1722-FB6CC7070641}"/>
              </a:ext>
            </a:extLst>
          </p:cNvPr>
          <p:cNvSpPr/>
          <p:nvPr/>
        </p:nvSpPr>
        <p:spPr>
          <a:xfrm>
            <a:off x="9282091" y="223520"/>
            <a:ext cx="2844800" cy="6410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8B0E5-501E-6C23-476B-D3A88167491B}"/>
              </a:ext>
            </a:extLst>
          </p:cNvPr>
          <p:cNvSpPr txBox="1"/>
          <p:nvPr/>
        </p:nvSpPr>
        <p:spPr>
          <a:xfrm>
            <a:off x="9282091" y="22352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Mapper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54F670-FB12-33EA-C641-2145956C4776}"/>
              </a:ext>
            </a:extLst>
          </p:cNvPr>
          <p:cNvSpPr txBox="1"/>
          <p:nvPr/>
        </p:nvSpPr>
        <p:spPr>
          <a:xfrm>
            <a:off x="9581811" y="955040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Sql</a:t>
            </a:r>
            <a:r>
              <a:rPr lang="ko-KR" altLang="en-US" dirty="0"/>
              <a:t>문 작성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73D454-BCA4-D6BE-9B2D-12CE2E4E7332}"/>
              </a:ext>
            </a:extLst>
          </p:cNvPr>
          <p:cNvSpPr txBox="1"/>
          <p:nvPr/>
        </p:nvSpPr>
        <p:spPr>
          <a:xfrm>
            <a:off x="9581811" y="3794759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데이터 삽입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8A135-1258-34A4-3817-2E5F31C41903}"/>
              </a:ext>
            </a:extLst>
          </p:cNvPr>
          <p:cNvSpPr txBox="1"/>
          <p:nvPr/>
        </p:nvSpPr>
        <p:spPr>
          <a:xfrm>
            <a:off x="3283755" y="3840925"/>
            <a:ext cx="23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호출 </a:t>
            </a:r>
          </a:p>
        </p:txBody>
      </p:sp>
    </p:spTree>
    <p:extLst>
      <p:ext uri="{BB962C8B-B14F-4D97-AF65-F5344CB8AC3E}">
        <p14:creationId xmlns:p14="http://schemas.microsoft.com/office/powerpoint/2010/main" val="150669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792594-D404-3B54-5551-6B649DCAC4C0}"/>
              </a:ext>
            </a:extLst>
          </p:cNvPr>
          <p:cNvSpPr txBox="1"/>
          <p:nvPr/>
        </p:nvSpPr>
        <p:spPr>
          <a:xfrm>
            <a:off x="355600" y="369054"/>
            <a:ext cx="11369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Transaction – </a:t>
            </a:r>
            <a:r>
              <a:rPr lang="ko-KR" altLang="en-US" sz="1800" dirty="0">
                <a:latin typeface="Consolas" panose="020B0609020204030204" pitchFamily="49" charset="0"/>
              </a:rPr>
              <a:t>작업의 안전성</a:t>
            </a:r>
            <a:r>
              <a:rPr lang="en-US" altLang="ko-KR" sz="1800" dirty="0">
                <a:latin typeface="Consolas" panose="020B0609020204030204" pitchFamily="49" charset="0"/>
              </a:rPr>
              <a:t>,</a:t>
            </a:r>
            <a:r>
              <a:rPr lang="ko-KR" altLang="en-US" sz="1800" dirty="0">
                <a:latin typeface="Consolas" panose="020B0609020204030204" pitchFamily="49" charset="0"/>
              </a:rPr>
              <a:t>원자성과 큰 관련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한가지 행위로서 여러가지 </a:t>
            </a:r>
            <a:r>
              <a:rPr lang="en-US" altLang="ko-KR" dirty="0">
                <a:latin typeface="Consolas" panose="020B0609020204030204" pitchFamily="49" charset="0"/>
              </a:rPr>
              <a:t>DB </a:t>
            </a:r>
            <a:r>
              <a:rPr lang="ko-KR" altLang="en-US" dirty="0">
                <a:latin typeface="Consolas" panose="020B0609020204030204" pitchFamily="49" charset="0"/>
              </a:rPr>
              <a:t>작업이 이루어 질 때 하나와 같이 작동 되도록 하는 중요성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어노테이션</a:t>
            </a:r>
            <a:r>
              <a:rPr lang="ko-KR" altLang="en-US" dirty="0">
                <a:latin typeface="Consolas" panose="020B0609020204030204" pitchFamily="49" charset="0"/>
              </a:rPr>
              <a:t> 문법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7BF235-47A5-DB5F-DE77-2F436B51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85" y="4240570"/>
            <a:ext cx="9916909" cy="1152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FDA447-A08D-31BD-9ADD-4CDBCB93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5" y="2743104"/>
            <a:ext cx="4382112" cy="1371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58860F-58CD-8975-BACE-3F61550F4B4D}"/>
              </a:ext>
            </a:extLst>
          </p:cNvPr>
          <p:cNvSpPr txBox="1"/>
          <p:nvPr/>
        </p:nvSpPr>
        <p:spPr>
          <a:xfrm>
            <a:off x="568585" y="5393256"/>
            <a:ext cx="770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Transaction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붙은 기능들을 호출하여 작동하게끔 해주는 코드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FFA59D-B092-088B-484D-4AE7E8071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7" y="5992079"/>
            <a:ext cx="8287907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70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E26B5A-46E7-01E8-F6AD-224723AC8CAB}"/>
              </a:ext>
            </a:extLst>
          </p:cNvPr>
          <p:cNvSpPr txBox="1"/>
          <p:nvPr/>
        </p:nvSpPr>
        <p:spPr>
          <a:xfrm>
            <a:off x="132080" y="121920"/>
            <a:ext cx="14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5F1A1-B33C-3A3A-1B8C-708EE847A34E}"/>
              </a:ext>
            </a:extLst>
          </p:cNvPr>
          <p:cNvSpPr txBox="1"/>
          <p:nvPr/>
        </p:nvSpPr>
        <p:spPr>
          <a:xfrm>
            <a:off x="132080" y="680720"/>
            <a:ext cx="11755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  <a:r>
              <a:rPr lang="en-US" altLang="ko-KR" dirty="0"/>
              <a:t> </a:t>
            </a:r>
            <a:r>
              <a:rPr lang="ko-KR" altLang="en-US" dirty="0"/>
              <a:t>등은 </a:t>
            </a:r>
            <a:r>
              <a:rPr lang="en-US" altLang="ko-KR" dirty="0"/>
              <a:t>http</a:t>
            </a:r>
            <a:r>
              <a:rPr lang="ko-KR" altLang="en-US" dirty="0"/>
              <a:t>프로토콜의 규칙에 어긋남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리퀘스트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리스폰스</a:t>
            </a:r>
            <a:r>
              <a:rPr lang="ko-KR" altLang="en-US" dirty="0"/>
              <a:t> 의 순서</a:t>
            </a:r>
            <a:r>
              <a:rPr lang="en-US" altLang="ko-KR" dirty="0"/>
              <a:t> / </a:t>
            </a:r>
            <a:r>
              <a:rPr lang="ko-KR" altLang="en-US" dirty="0"/>
              <a:t>상황에 따라 </a:t>
            </a:r>
            <a:r>
              <a:rPr lang="ko-KR" altLang="en-US" dirty="0" err="1"/>
              <a:t>리스폰스부터</a:t>
            </a:r>
            <a:r>
              <a:rPr lang="ko-KR" altLang="en-US" dirty="0"/>
              <a:t> 있어야 함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채팅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는 채팅서버에 </a:t>
            </a:r>
            <a:r>
              <a:rPr lang="en-US" altLang="ko-KR" dirty="0"/>
              <a:t>Hello </a:t>
            </a:r>
            <a:r>
              <a:rPr lang="ko-KR" altLang="en-US" dirty="0"/>
              <a:t>보냄 </a:t>
            </a:r>
            <a:r>
              <a:rPr lang="en-US" altLang="ko-KR" dirty="0"/>
              <a:t>&gt; </a:t>
            </a:r>
            <a:r>
              <a:rPr lang="ko-KR" altLang="en-US" dirty="0"/>
              <a:t>채팅서버가 </a:t>
            </a:r>
            <a:r>
              <a:rPr lang="en-US" altLang="ko-KR" dirty="0"/>
              <a:t>B </a:t>
            </a:r>
            <a:r>
              <a:rPr lang="ko-KR" altLang="en-US" dirty="0"/>
              <a:t>한테 </a:t>
            </a:r>
            <a:r>
              <a:rPr lang="en-US" altLang="ko-KR" dirty="0"/>
              <a:t>Hello </a:t>
            </a:r>
            <a:r>
              <a:rPr lang="ko-KR" altLang="en-US" dirty="0"/>
              <a:t>보냄 의</a:t>
            </a:r>
            <a:r>
              <a:rPr lang="en-US" altLang="ko-KR" dirty="0"/>
              <a:t> </a:t>
            </a:r>
            <a:r>
              <a:rPr lang="ko-KR" altLang="en-US" dirty="0"/>
              <a:t>방식  </a:t>
            </a:r>
            <a:r>
              <a:rPr lang="en-US" altLang="ko-KR" dirty="0"/>
              <a:t>// </a:t>
            </a:r>
            <a:r>
              <a:rPr lang="ko-KR" altLang="en-US" dirty="0"/>
              <a:t>채팅서버는 중계역할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Web socket</a:t>
            </a:r>
            <a:r>
              <a:rPr lang="ko-KR" altLang="en-US" dirty="0"/>
              <a:t>은 </a:t>
            </a:r>
            <a:r>
              <a:rPr lang="en-US" altLang="ko-KR" dirty="0"/>
              <a:t>http</a:t>
            </a:r>
            <a:r>
              <a:rPr lang="ko-KR" altLang="en-US" dirty="0"/>
              <a:t>가 아님 </a:t>
            </a:r>
            <a:r>
              <a:rPr lang="en-US" altLang="ko-KR" dirty="0"/>
              <a:t>&gt; WS </a:t>
            </a:r>
            <a:r>
              <a:rPr lang="ko-KR" altLang="en-US" dirty="0"/>
              <a:t>라는 자체 프로토콜임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/>
              <a:t>연결하나</a:t>
            </a:r>
            <a:r>
              <a:rPr lang="en-US" altLang="ko-KR" dirty="0"/>
              <a:t>, web socket </a:t>
            </a:r>
            <a:r>
              <a:rPr lang="ko-KR" altLang="en-US" dirty="0"/>
              <a:t>연결 하나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275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BB17C6-449F-AE87-C96C-5352E94C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45" y="3543042"/>
            <a:ext cx="4772555" cy="3314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624B37-D8C7-8282-0B06-071170FD0EAC}"/>
              </a:ext>
            </a:extLst>
          </p:cNvPr>
          <p:cNvSpPr txBox="1"/>
          <p:nvPr/>
        </p:nvSpPr>
        <p:spPr>
          <a:xfrm>
            <a:off x="111760" y="162560"/>
            <a:ext cx="51427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접속자마다 </a:t>
            </a:r>
            <a:r>
              <a:rPr lang="en-US" altLang="ko-KR" dirty="0"/>
              <a:t>Endpoint</a:t>
            </a:r>
            <a:r>
              <a:rPr lang="ko-KR" altLang="en-US" dirty="0"/>
              <a:t>가 생성됨</a:t>
            </a:r>
            <a:endParaRPr lang="en-US" altLang="ko-KR" dirty="0"/>
          </a:p>
          <a:p>
            <a:r>
              <a:rPr lang="ko-KR" altLang="en-US" dirty="0"/>
              <a:t>멤버필드로 </a:t>
            </a:r>
            <a:r>
              <a:rPr lang="en-US" altLang="ko-KR" dirty="0"/>
              <a:t>session</a:t>
            </a:r>
            <a:r>
              <a:rPr lang="ko-KR" altLang="en-US" dirty="0"/>
              <a:t>을 만들어 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세션이 생성되면 세션을 가진 사용자는 언제든 </a:t>
            </a:r>
            <a:endParaRPr lang="en-US" altLang="ko-KR" dirty="0"/>
          </a:p>
          <a:p>
            <a:r>
              <a:rPr lang="ko-KR" altLang="en-US" dirty="0"/>
              <a:t>메시지 송신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각자를 향한 세션객체 하나만 가지고 있어 다른 </a:t>
            </a:r>
            <a:endParaRPr lang="en-US" altLang="ko-KR" dirty="0"/>
          </a:p>
          <a:p>
            <a:r>
              <a:rPr lang="ko-KR" altLang="en-US" dirty="0"/>
              <a:t>사용자에겐 접근이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Static</a:t>
            </a:r>
            <a:r>
              <a:rPr lang="ko-KR" altLang="en-US" dirty="0"/>
              <a:t>을 사용하여 각 접속자의 리스트는 동일한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를 가지게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6FBECA-0689-D0B1-989D-B6C546A9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40" y="0"/>
            <a:ext cx="6553200" cy="23585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9FA584-30C6-AAFA-18FF-B7BCF8FF8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058" y="2358555"/>
            <a:ext cx="3849777" cy="23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73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9EC30C-6EDD-31F8-FB16-BF50AF0F0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5736"/>
          <a:stretch/>
        </p:blipFill>
        <p:spPr>
          <a:xfrm>
            <a:off x="0" y="129756"/>
            <a:ext cx="9421540" cy="1373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DCD5C-9651-2A23-3580-1B68BC575064}"/>
              </a:ext>
            </a:extLst>
          </p:cNvPr>
          <p:cNvSpPr txBox="1"/>
          <p:nvPr/>
        </p:nvSpPr>
        <p:spPr>
          <a:xfrm>
            <a:off x="0" y="1503680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 err="1"/>
              <a:t>에있는</a:t>
            </a:r>
            <a:r>
              <a:rPr lang="ko-KR" altLang="en-US" dirty="0"/>
              <a:t> 로그인 </a:t>
            </a:r>
            <a:r>
              <a:rPr lang="ko-KR" altLang="en-US" dirty="0" err="1"/>
              <a:t>정보등</a:t>
            </a:r>
            <a:r>
              <a:rPr lang="ko-KR" altLang="en-US" dirty="0"/>
              <a:t> 을 가져오는 코드</a:t>
            </a:r>
          </a:p>
        </p:txBody>
      </p:sp>
    </p:spTree>
    <p:extLst>
      <p:ext uri="{BB962C8B-B14F-4D97-AF65-F5344CB8AC3E}">
        <p14:creationId xmlns:p14="http://schemas.microsoft.com/office/powerpoint/2010/main" val="1023169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6443BD-876F-BDEF-D68D-1F453D02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63" y="472769"/>
            <a:ext cx="3781953" cy="752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C9E837-59B2-1277-4E7E-2ED75B56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9" y="2019006"/>
            <a:ext cx="5563376" cy="17623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B718D9-1B02-3C73-1DFC-92161C9B2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864" y="430292"/>
            <a:ext cx="4363059" cy="266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2CCE6F-217F-093D-8B45-92EB88B156CD}"/>
              </a:ext>
            </a:extLst>
          </p:cNvPr>
          <p:cNvSpPr txBox="1"/>
          <p:nvPr/>
        </p:nvSpPr>
        <p:spPr>
          <a:xfrm>
            <a:off x="7667598" y="60960"/>
            <a:ext cx="8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Guava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09D94F-B647-61BB-3106-FA7CC01A94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338"/>
          <a:stretch/>
        </p:blipFill>
        <p:spPr>
          <a:xfrm>
            <a:off x="7280926" y="1233805"/>
            <a:ext cx="4315427" cy="2111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702E99-7889-7920-8D86-5BA767A23F11}"/>
              </a:ext>
            </a:extLst>
          </p:cNvPr>
          <p:cNvSpPr txBox="1"/>
          <p:nvPr/>
        </p:nvSpPr>
        <p:spPr>
          <a:xfrm>
            <a:off x="7170443" y="1780715"/>
            <a:ext cx="4889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번째 데이터가 들어갈 시 가장 처음의</a:t>
            </a:r>
            <a:endParaRPr lang="en-US" altLang="ko-KR" dirty="0"/>
          </a:p>
          <a:p>
            <a:r>
              <a:rPr lang="ko-KR" altLang="en-US" dirty="0"/>
              <a:t>데이터를 삭제하고 한 칸 씩 미뤄서 저장함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가장 최신의 데이터를 지정한 개수만큼 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88B8-8D85-5BA9-7D96-BE3155315F3A}"/>
              </a:ext>
            </a:extLst>
          </p:cNvPr>
          <p:cNvSpPr txBox="1"/>
          <p:nvPr/>
        </p:nvSpPr>
        <p:spPr>
          <a:xfrm>
            <a:off x="232463" y="85603"/>
            <a:ext cx="548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인스턴스를 생성하여 </a:t>
            </a:r>
            <a:r>
              <a:rPr lang="en-US" altLang="ko-KR" dirty="0" err="1"/>
              <a:t>addProperty</a:t>
            </a:r>
            <a:r>
              <a:rPr lang="ko-KR" altLang="en-US" dirty="0"/>
              <a:t>로 추가하여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140441-6EAD-52DA-0A7A-D70FB5F29870}"/>
              </a:ext>
            </a:extLst>
          </p:cNvPr>
          <p:cNvSpPr txBox="1"/>
          <p:nvPr/>
        </p:nvSpPr>
        <p:spPr>
          <a:xfrm>
            <a:off x="232462" y="1248592"/>
            <a:ext cx="563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Jsp</a:t>
            </a:r>
            <a:r>
              <a:rPr lang="ko-KR" altLang="en-US" dirty="0"/>
              <a:t>단에서 받은 데이터를 </a:t>
            </a:r>
            <a:r>
              <a:rPr lang="en-US" altLang="ko-KR" dirty="0"/>
              <a:t>JSON </a:t>
            </a:r>
            <a:r>
              <a:rPr lang="ko-KR" altLang="en-US" dirty="0"/>
              <a:t>형태로서 역직렬화로</a:t>
            </a:r>
            <a:endParaRPr lang="en-US" altLang="ko-KR" dirty="0"/>
          </a:p>
          <a:p>
            <a:r>
              <a:rPr lang="ko-KR" altLang="en-US" dirty="0"/>
              <a:t>변환하여 출력할 수 있음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CEBC26-48E5-2B32-3CB3-A0D1B27E6543}"/>
              </a:ext>
            </a:extLst>
          </p:cNvPr>
          <p:cNvSpPr txBox="1"/>
          <p:nvPr/>
        </p:nvSpPr>
        <p:spPr>
          <a:xfrm>
            <a:off x="6373806" y="2764926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EvictingQueue</a:t>
            </a:r>
            <a:r>
              <a:rPr lang="en-US" altLang="ko-KR" dirty="0"/>
              <a:t> </a:t>
            </a:r>
            <a:r>
              <a:rPr lang="ko-KR" altLang="en-US" dirty="0"/>
              <a:t>리스트로 만든 메시지 또한 </a:t>
            </a:r>
            <a:r>
              <a:rPr lang="en-US" altLang="ko-KR" dirty="0"/>
              <a:t>static</a:t>
            </a:r>
            <a:r>
              <a:rPr lang="ko-KR" altLang="en-US" dirty="0"/>
              <a:t>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181E9DE-A46A-D1DD-2231-9F0B669E41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064"/>
          <a:stretch/>
        </p:blipFill>
        <p:spPr>
          <a:xfrm>
            <a:off x="6147803" y="3632174"/>
            <a:ext cx="5959882" cy="23063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E601F5-1649-D873-DE14-6F018FF77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62" y="4454955"/>
            <a:ext cx="5963482" cy="182905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1959435-F06D-D2E2-0719-274AA3338A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9766"/>
          <a:stretch/>
        </p:blipFill>
        <p:spPr>
          <a:xfrm>
            <a:off x="6147803" y="3286659"/>
            <a:ext cx="5959882" cy="3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13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BEEA8-4E98-AF67-69DB-1B4F73EDFF75}"/>
              </a:ext>
            </a:extLst>
          </p:cNvPr>
          <p:cNvSpPr txBox="1"/>
          <p:nvPr/>
        </p:nvSpPr>
        <p:spPr>
          <a:xfrm>
            <a:off x="152400" y="223520"/>
            <a:ext cx="101361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채팅을 </a:t>
            </a:r>
            <a:r>
              <a:rPr lang="en-US" altLang="ko-KR" dirty="0"/>
              <a:t>DB</a:t>
            </a:r>
            <a:r>
              <a:rPr lang="ko-KR" altLang="en-US" dirty="0"/>
              <a:t>에 저장하기 위한 방법 중 하나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</a:t>
            </a:r>
            <a:r>
              <a:rPr lang="ko-KR" altLang="en-US" dirty="0"/>
              <a:t>는 스프링 인스턴스가 한번 생성될 때에 한번 생성 </a:t>
            </a:r>
            <a:r>
              <a:rPr lang="en-US" altLang="ko-KR" dirty="0"/>
              <a:t>/ DL</a:t>
            </a:r>
            <a:r>
              <a:rPr lang="ko-KR" altLang="en-US" dirty="0"/>
              <a:t>은 생성된 인스턴스를 찾아 쓸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사용자가 새로 </a:t>
            </a:r>
            <a:r>
              <a:rPr lang="ko-KR" altLang="en-US" dirty="0" err="1"/>
              <a:t>접속할때</a:t>
            </a:r>
            <a:r>
              <a:rPr lang="ko-KR" altLang="en-US" dirty="0"/>
              <a:t> 마다 인스턴스가 반복적으로 생성되어 </a:t>
            </a:r>
            <a:r>
              <a:rPr lang="en-US" altLang="ko-KR" dirty="0"/>
              <a:t>DI</a:t>
            </a:r>
            <a:r>
              <a:rPr lang="ko-KR" altLang="en-US" dirty="0"/>
              <a:t>는 사용 불가능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D80786-D16C-29DC-11E5-745CEB0D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33726"/>
            <a:ext cx="3286584" cy="333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01D49-720A-4DBE-194F-336D14AD8D68}"/>
              </a:ext>
            </a:extLst>
          </p:cNvPr>
          <p:cNvSpPr txBox="1"/>
          <p:nvPr/>
        </p:nvSpPr>
        <p:spPr>
          <a:xfrm>
            <a:off x="4094480" y="1977846"/>
            <a:ext cx="316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ApplicationContext</a:t>
            </a:r>
            <a:r>
              <a:rPr lang="en-US" altLang="ko-KR" dirty="0"/>
              <a:t> = Spring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71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FB6DD8-1161-3321-4836-C24A389F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551" y="0"/>
            <a:ext cx="3502261" cy="2780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48BD8-81AE-3BAB-94FC-FFDA28117AA9}"/>
              </a:ext>
            </a:extLst>
          </p:cNvPr>
          <p:cNvSpPr txBox="1"/>
          <p:nvPr/>
        </p:nvSpPr>
        <p:spPr>
          <a:xfrm>
            <a:off x="277091" y="197346"/>
            <a:ext cx="1066990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컨테이너 인스턴스는 스프링이 관리해서 어디서든 사용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Context.xml</a:t>
            </a:r>
            <a:r>
              <a:rPr lang="ko-KR" altLang="en-US" dirty="0"/>
              <a:t>에 코드를 작성해 놓을 경우 스프링 컨테이너 </a:t>
            </a:r>
            <a:endParaRPr lang="en-US" altLang="ko-KR" dirty="0"/>
          </a:p>
          <a:p>
            <a:r>
              <a:rPr lang="ko-KR" altLang="en-US" dirty="0"/>
              <a:t>인스턴스를 생성할 시 내부에 알아서 코드를 읽고 수행함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i="0" dirty="0" err="1">
                <a:solidFill>
                  <a:srgbClr val="0F0101"/>
                </a:solidFill>
                <a:effectLst/>
                <a:latin typeface="Noto Sans KR"/>
              </a:rPr>
              <a:t>싱글톤</a:t>
            </a:r>
            <a:r>
              <a:rPr lang="ko-KR" altLang="en-US" b="1" i="0" dirty="0">
                <a:solidFill>
                  <a:srgbClr val="0F0101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기본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r>
              <a:rPr lang="en-US" altLang="ko-KR" b="0" i="0" dirty="0">
                <a:solidFill>
                  <a:srgbClr val="0F0101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스프링 컨테이너의 시작과 종료까지 유지되는 가장 </a:t>
            </a:r>
            <a:endParaRPr lang="en-US" altLang="ko-KR" b="0" i="0" dirty="0">
              <a:solidFill>
                <a:srgbClr val="0F0101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0F0101"/>
                </a:solidFill>
                <a:effectLst/>
                <a:latin typeface="Noto Sans KR"/>
              </a:rPr>
              <a:t>넓은 범위의 </a:t>
            </a:r>
            <a:r>
              <a:rPr lang="ko-KR" altLang="en-US" b="0" i="0" dirty="0" err="1">
                <a:solidFill>
                  <a:srgbClr val="0F0101"/>
                </a:solidFill>
                <a:effectLst/>
                <a:latin typeface="Noto Sans KR"/>
              </a:rPr>
              <a:t>스코프</a:t>
            </a:r>
            <a:endParaRPr lang="ko-KR" altLang="en-US" b="0" i="0" dirty="0">
              <a:solidFill>
                <a:srgbClr val="0F0101"/>
              </a:solidFill>
              <a:effectLst/>
              <a:latin typeface="Noto Sans KR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en-US" altLang="ko-KR" dirty="0" err="1"/>
              <a:t>getbean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와 비슷함</a:t>
            </a:r>
            <a:r>
              <a:rPr lang="en-US" altLang="ko-KR" dirty="0"/>
              <a:t>.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내부에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값을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입력해줄경우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수행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리턴이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object &gt;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캐스팅 해주어야 함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Spring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컨테이너는 여러 자료형을 관리하기 때문에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object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형태임</a:t>
            </a:r>
            <a:endParaRPr lang="en-US" altLang="ko-K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Context.xml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은 스프링 컨테이너가 실행될 설정파일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은 스프링 컨테이너 내부에서 인스턴스를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new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할 태그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싱글턴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적용이 기본으로 되어있음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. &gt;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여러 번 호출해도 한번만 생성되어 자원 절약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태그는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IOC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라고 하며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Inversion of Control (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제어의 역전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DL : Dependency Lookup &gt; </a:t>
            </a:r>
            <a:r>
              <a:rPr lang="en-US" altLang="ko-K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으로 특정 데이터를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찾아달라는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요청</a:t>
            </a:r>
          </a:p>
          <a:p>
            <a:pPr algn="l"/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 : Dependency Injection &gt; </a:t>
            </a:r>
          </a:p>
          <a:p>
            <a:pPr algn="l"/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태그 내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Lazy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ini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getbean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을 실행할 시 인스턴스가 생성되도록 하는 명령어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/>
              <a:t>Scope=“prototype” </a:t>
            </a:r>
            <a:r>
              <a:rPr lang="ko-KR" altLang="en-US" dirty="0"/>
              <a:t>을 작성할 시 인스턴스를 </a:t>
            </a:r>
            <a:r>
              <a:rPr lang="ko-KR" altLang="en-US" dirty="0" err="1"/>
              <a:t>싱글턴</a:t>
            </a:r>
            <a:r>
              <a:rPr lang="ko-KR" altLang="en-US" dirty="0"/>
              <a:t> 적용이 아닌 필요할 때 마다 만들어 냄</a:t>
            </a:r>
          </a:p>
        </p:txBody>
      </p:sp>
    </p:spTree>
    <p:extLst>
      <p:ext uri="{BB962C8B-B14F-4D97-AF65-F5344CB8AC3E}">
        <p14:creationId xmlns:p14="http://schemas.microsoft.com/office/powerpoint/2010/main" val="314346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215C8C-E1DD-40FD-CDB5-3437FF4A53B8}"/>
              </a:ext>
            </a:extLst>
          </p:cNvPr>
          <p:cNvSpPr txBox="1"/>
          <p:nvPr/>
        </p:nvSpPr>
        <p:spPr>
          <a:xfrm>
            <a:off x="5000978" y="331131"/>
            <a:ext cx="619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 사용 주입</a:t>
            </a:r>
            <a:endParaRPr lang="en-US" altLang="ko-KR" dirty="0"/>
          </a:p>
          <a:p>
            <a:r>
              <a:rPr lang="en-US" altLang="ko-KR" dirty="0"/>
              <a:t>Bean </a:t>
            </a:r>
            <a:r>
              <a:rPr lang="ko-KR" altLang="en-US" dirty="0"/>
              <a:t>태그 생성자 내에 </a:t>
            </a:r>
            <a:r>
              <a:rPr lang="en-US" altLang="ko-KR" dirty="0"/>
              <a:t>name</a:t>
            </a:r>
            <a:r>
              <a:rPr lang="ko-KR" altLang="en-US" dirty="0"/>
              <a:t>값에 </a:t>
            </a:r>
            <a:r>
              <a:rPr lang="en-US" altLang="ko-KR" dirty="0"/>
              <a:t>value</a:t>
            </a:r>
            <a:r>
              <a:rPr lang="ko-KR" altLang="en-US" dirty="0"/>
              <a:t>를 집어넣음</a:t>
            </a:r>
            <a:endParaRPr lang="en-US" altLang="ko-KR" dirty="0"/>
          </a:p>
          <a:p>
            <a:r>
              <a:rPr lang="ko-KR" altLang="en-US" dirty="0"/>
              <a:t>사용자 생성 클래스의 자료형의 경우 값을 </a:t>
            </a:r>
            <a:r>
              <a:rPr lang="en-US" altLang="ko-KR" dirty="0"/>
              <a:t>ref </a:t>
            </a:r>
            <a:r>
              <a:rPr lang="ko-KR" altLang="en-US" dirty="0"/>
              <a:t>로 집어넣음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743CD9-D9F0-5ECF-76C9-11B32A4E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8" y="192585"/>
            <a:ext cx="4696480" cy="1086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3E09C9-675B-CC6E-CE10-DBCC2479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8" y="1463253"/>
            <a:ext cx="4420217" cy="809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04116-A684-902A-121A-BBE96EDAD88F}"/>
              </a:ext>
            </a:extLst>
          </p:cNvPr>
          <p:cNvSpPr txBox="1"/>
          <p:nvPr/>
        </p:nvSpPr>
        <p:spPr>
          <a:xfrm>
            <a:off x="5000978" y="157268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Setter </a:t>
            </a:r>
            <a:r>
              <a:rPr lang="ko-KR" altLang="en-US" dirty="0"/>
              <a:t>주입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4B2C84-8EDF-2994-C893-C3A13A95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737" y="1393007"/>
            <a:ext cx="3733827" cy="22041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A0262D-FCF4-E064-53AE-A05A3B273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98" y="2599134"/>
            <a:ext cx="5938043" cy="39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85710B-EA4B-6F9F-BBD9-CAE7B27E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07"/>
            <a:ext cx="7201471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C0FE-F206-695A-8740-952507F121DD}"/>
              </a:ext>
            </a:extLst>
          </p:cNvPr>
          <p:cNvSpPr txBox="1"/>
          <p:nvPr/>
        </p:nvSpPr>
        <p:spPr>
          <a:xfrm>
            <a:off x="7450667" y="434588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MVC2</a:t>
            </a:r>
            <a:r>
              <a:rPr lang="ko-KR" altLang="en-US" dirty="0"/>
              <a:t> 흐름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179F7-E09B-D7DF-2A7A-8078A8472B2C}"/>
              </a:ext>
            </a:extLst>
          </p:cNvPr>
          <p:cNvSpPr txBox="1"/>
          <p:nvPr/>
        </p:nvSpPr>
        <p:spPr>
          <a:xfrm>
            <a:off x="10223629" y="2890434"/>
            <a:ext cx="143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ECDCBC-705B-2DE7-5943-0C762830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90" y="3357796"/>
            <a:ext cx="6225309" cy="3427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08B880-FF9B-887A-45AE-BE4F5B747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0" y="3910930"/>
            <a:ext cx="1952525" cy="202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435D3-C33E-FC6F-A7C7-123BDB94E2FB}"/>
              </a:ext>
            </a:extLst>
          </p:cNvPr>
          <p:cNvSpPr txBox="1"/>
          <p:nvPr/>
        </p:nvSpPr>
        <p:spPr>
          <a:xfrm>
            <a:off x="2165105" y="5339802"/>
            <a:ext cx="340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리턴값에</a:t>
            </a:r>
            <a:r>
              <a:rPr lang="ko-KR" altLang="en-US" dirty="0"/>
              <a:t> 따라 </a:t>
            </a:r>
            <a:r>
              <a:rPr lang="en-US" altLang="ko-KR" dirty="0"/>
              <a:t>view resolver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거치거나 아닐 수도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AC5D4-1115-D31D-16E3-1E16734F293D}"/>
              </a:ext>
            </a:extLst>
          </p:cNvPr>
          <p:cNvSpPr txBox="1"/>
          <p:nvPr/>
        </p:nvSpPr>
        <p:spPr>
          <a:xfrm>
            <a:off x="66732" y="5938312"/>
            <a:ext cx="26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View resolve or not</a:t>
            </a:r>
          </a:p>
          <a:p>
            <a:r>
              <a:rPr lang="en-US" altLang="ko-KR" dirty="0"/>
              <a:t>11. </a:t>
            </a:r>
            <a:r>
              <a:rPr lang="en-US" altLang="ko-KR" dirty="0" err="1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20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D63D17-19D9-7C47-04E9-8D3C2A06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1908" cy="33913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DAA337-77BB-4213-6CB2-E6D5DD5B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4" y="3466628"/>
            <a:ext cx="7211431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8FA08-92A5-81CF-28E8-23D0169E1AFC}"/>
              </a:ext>
            </a:extLst>
          </p:cNvPr>
          <p:cNvSpPr txBox="1"/>
          <p:nvPr/>
        </p:nvSpPr>
        <p:spPr>
          <a:xfrm>
            <a:off x="5190836" y="4442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6E4E-A2A9-E792-29F3-C42ECEC239E6}"/>
              </a:ext>
            </a:extLst>
          </p:cNvPr>
          <p:cNvSpPr txBox="1"/>
          <p:nvPr/>
        </p:nvSpPr>
        <p:spPr>
          <a:xfrm>
            <a:off x="5514001" y="5329382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 </a:t>
            </a:r>
            <a:r>
              <a:rPr lang="en-US" altLang="ko-KR" dirty="0"/>
              <a:t>&gt; servletcontext.xml</a:t>
            </a:r>
            <a:r>
              <a:rPr lang="ko-KR" altLang="en-US" dirty="0"/>
              <a:t>을 가져와서 사용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49B7E-FF55-2326-19D6-374F3CD2A6E6}"/>
              </a:ext>
            </a:extLst>
          </p:cNvPr>
          <p:cNvSpPr txBox="1"/>
          <p:nvPr/>
        </p:nvSpPr>
        <p:spPr>
          <a:xfrm>
            <a:off x="7241308" y="62253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6E9F-D006-A230-EF52-5CEF79EB43AF}"/>
              </a:ext>
            </a:extLst>
          </p:cNvPr>
          <p:cNvSpPr txBox="1"/>
          <p:nvPr/>
        </p:nvSpPr>
        <p:spPr>
          <a:xfrm>
            <a:off x="9232940" y="3099728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스프링프로젝트 구동단계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6C3F7-F0F6-24C6-A18D-FEBDC8387536}"/>
              </a:ext>
            </a:extLst>
          </p:cNvPr>
          <p:cNvSpPr txBox="1"/>
          <p:nvPr/>
        </p:nvSpPr>
        <p:spPr>
          <a:xfrm>
            <a:off x="10874519" y="4461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컨벤션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40F0F1-0593-7115-21F7-67CBA2843335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37167" y="4627357"/>
            <a:ext cx="5037352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7272E1-9464-374E-87DC-1FF37DF0A7DD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10679198" y="4645830"/>
            <a:ext cx="195321" cy="86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8C9628-AFE3-321C-9CC3-E177F244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0" y="415499"/>
            <a:ext cx="4677428" cy="2610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109F9-44B6-4CCA-F2D4-25C2A227A810}"/>
              </a:ext>
            </a:extLst>
          </p:cNvPr>
          <p:cNvSpPr txBox="1"/>
          <p:nvPr/>
        </p:nvSpPr>
        <p:spPr>
          <a:xfrm>
            <a:off x="5125156" y="180622"/>
            <a:ext cx="6253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Prom.xml</a:t>
            </a:r>
            <a:r>
              <a:rPr lang="ko-KR" altLang="en-US" dirty="0"/>
              <a:t>은 </a:t>
            </a:r>
            <a:r>
              <a:rPr lang="ko-KR" altLang="en-US" dirty="0" err="1"/>
              <a:t>메이븐의</a:t>
            </a:r>
            <a:r>
              <a:rPr lang="ko-KR" altLang="en-US" dirty="0"/>
              <a:t> 설정으로서 라이브러리 삽입을 위해</a:t>
            </a:r>
            <a:endParaRPr lang="en-US" altLang="ko-KR" dirty="0"/>
          </a:p>
          <a:p>
            <a:r>
              <a:rPr lang="en-US" altLang="ko-KR" dirty="0"/>
              <a:t>Porm.xml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ko-KR" altLang="en-US" dirty="0"/>
              <a:t>와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입력 </a:t>
            </a:r>
            <a:r>
              <a:rPr lang="en-US" altLang="ko-KR" dirty="0"/>
              <a:t>&gt; dependency </a:t>
            </a:r>
            <a:r>
              <a:rPr lang="ko-KR" altLang="en-US" dirty="0"/>
              <a:t>내부에 넣음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D16498-5B26-5F91-9473-083AF733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44" y="1120442"/>
            <a:ext cx="3326997" cy="120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3C6D11-D6DC-E6BC-09B4-CB87CECD24D1}"/>
              </a:ext>
            </a:extLst>
          </p:cNvPr>
          <p:cNvSpPr txBox="1"/>
          <p:nvPr/>
        </p:nvSpPr>
        <p:spPr>
          <a:xfrm>
            <a:off x="8383010" y="112044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라이브러리를 모두 다운받음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7EE94A-3A2D-F29A-999C-0DF901711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8" y="3304062"/>
            <a:ext cx="2324546" cy="4699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F8977E-0D98-C321-897E-DEB84C02B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775" y="2759217"/>
            <a:ext cx="8145225" cy="1275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76A2DA-2A68-CD2F-0B90-3E605E20A46F}"/>
              </a:ext>
            </a:extLst>
          </p:cNvPr>
          <p:cNvSpPr txBox="1"/>
          <p:nvPr/>
        </p:nvSpPr>
        <p:spPr>
          <a:xfrm>
            <a:off x="361128" y="4034756"/>
            <a:ext cx="114697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Repositories </a:t>
            </a:r>
            <a:r>
              <a:rPr lang="ko-KR" altLang="en-US" dirty="0"/>
              <a:t>패키지 </a:t>
            </a:r>
            <a:r>
              <a:rPr lang="en-US" altLang="ko-KR" dirty="0"/>
              <a:t>DAO </a:t>
            </a:r>
            <a:r>
              <a:rPr lang="ko-KR" altLang="en-US" dirty="0"/>
              <a:t>생성 후</a:t>
            </a:r>
            <a:endParaRPr lang="en-US" altLang="ko-KR" dirty="0"/>
          </a:p>
          <a:p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상단에 </a:t>
            </a:r>
            <a:r>
              <a:rPr lang="en-US" altLang="ko-KR" sz="1800" dirty="0">
                <a:solidFill>
                  <a:srgbClr val="646464"/>
                </a:solidFill>
                <a:latin typeface="Consolas" panose="020B0609020204030204" pitchFamily="49" charset="0"/>
              </a:rPr>
              <a:t>Repository</a:t>
            </a:r>
            <a:r>
              <a:rPr lang="ko-KR" alt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를 입력해 주어야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root-context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에서 </a:t>
            </a:r>
            <a:r>
              <a:rPr lang="ko-KR" alt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읽어들일</a:t>
            </a:r>
            <a:r>
              <a:rPr lang="ko-KR" altLang="en-US" dirty="0">
                <a:solidFill>
                  <a:srgbClr val="646464"/>
                </a:solidFill>
                <a:latin typeface="Consolas" panose="020B0609020204030204" pitchFamily="49" charset="0"/>
              </a:rPr>
              <a:t> 수 있음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.</a:t>
            </a:r>
            <a:endParaRPr lang="en-US" altLang="ko-K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/>
              <a:t>rootcontext</a:t>
            </a:r>
            <a:r>
              <a:rPr lang="ko-KR" altLang="en-US" dirty="0"/>
              <a:t>에 </a:t>
            </a:r>
            <a:r>
              <a:rPr lang="en-US" altLang="ko-KR" dirty="0" err="1"/>
              <a:t>dbcp</a:t>
            </a:r>
            <a:r>
              <a:rPr lang="en-US" altLang="ko-KR" dirty="0"/>
              <a:t> bean</a:t>
            </a:r>
            <a:r>
              <a:rPr lang="ko-KR" altLang="en-US" dirty="0"/>
              <a:t>태그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서버가 실행되면 </a:t>
            </a:r>
            <a:r>
              <a:rPr lang="en-US" altLang="ko-KR" dirty="0"/>
              <a:t>web.xml</a:t>
            </a:r>
            <a:r>
              <a:rPr lang="ko-KR" altLang="en-US" dirty="0"/>
              <a:t>을 읽은 후 </a:t>
            </a:r>
            <a:r>
              <a:rPr lang="en-US" altLang="ko-KR" dirty="0" err="1"/>
              <a:t>contextloaderlistener</a:t>
            </a:r>
            <a:r>
              <a:rPr lang="ko-KR" altLang="en-US" dirty="0"/>
              <a:t>가 </a:t>
            </a:r>
            <a:r>
              <a:rPr lang="en-US" altLang="ko-KR" dirty="0"/>
              <a:t>root-</a:t>
            </a:r>
            <a:r>
              <a:rPr lang="en-US" altLang="ko-KR" dirty="0" err="1"/>
              <a:t>contexct</a:t>
            </a:r>
            <a:r>
              <a:rPr lang="ko-KR" altLang="en-US" dirty="0"/>
              <a:t>를 읽기 때문에 </a:t>
            </a:r>
            <a:endParaRPr lang="en-US" altLang="ko-KR" dirty="0"/>
          </a:p>
          <a:p>
            <a:r>
              <a:rPr lang="en-US" altLang="ko-KR" dirty="0" err="1"/>
              <a:t>dbcp</a:t>
            </a:r>
            <a:r>
              <a:rPr lang="ko-KR" altLang="en-US" dirty="0"/>
              <a:t>를 해당 위치에 입력하여 적용하게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&gt;Bean</a:t>
            </a:r>
            <a:r>
              <a:rPr lang="ko-KR" altLang="en-US" dirty="0"/>
              <a:t>태그를 직접 로드 한 것이 아닌 서버가 로드 한 것으로서 이후 </a:t>
            </a:r>
            <a:r>
              <a:rPr lang="en-US" altLang="ko-KR" dirty="0"/>
              <a:t>controller </a:t>
            </a:r>
            <a:r>
              <a:rPr lang="ko-KR" altLang="en-US" dirty="0"/>
              <a:t>등에서 주소를 모르기 때문에 </a:t>
            </a:r>
            <a:endParaRPr lang="en-US" altLang="ko-KR" dirty="0"/>
          </a:p>
          <a:p>
            <a:r>
              <a:rPr lang="ko-KR" altLang="en-US" dirty="0"/>
              <a:t>호출 불가능 </a:t>
            </a:r>
            <a:r>
              <a:rPr lang="en-US" altLang="ko-KR" dirty="0"/>
              <a:t>(</a:t>
            </a:r>
            <a:r>
              <a:rPr lang="en-US" altLang="ko-KR" dirty="0" err="1"/>
              <a:t>getBean</a:t>
            </a:r>
            <a:r>
              <a:rPr lang="en-US" altLang="ko-KR" dirty="0"/>
              <a:t> </a:t>
            </a:r>
            <a:r>
              <a:rPr lang="ko-KR" altLang="en-US" dirty="0"/>
              <a:t>불가능</a:t>
            </a:r>
            <a:r>
              <a:rPr lang="en-US" altLang="ko-KR" dirty="0"/>
              <a:t>)&gt; </a:t>
            </a:r>
            <a:r>
              <a:rPr lang="ko-KR" altLang="en-US" dirty="0"/>
              <a:t>이후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해결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63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883E7C-7AF0-82CC-B9AE-34F4EFE1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6904" cy="390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1C2B8D-387F-9C07-448E-AD246434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4" y="811803"/>
            <a:ext cx="6696364" cy="26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53D6E4-5663-99FE-4B02-D400CD63958A}"/>
              </a:ext>
            </a:extLst>
          </p:cNvPr>
          <p:cNvSpPr txBox="1"/>
          <p:nvPr/>
        </p:nvSpPr>
        <p:spPr>
          <a:xfrm>
            <a:off x="424255" y="39058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두번째 스프링 컨테이넌 인스턴스가 생성되면서 스캔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141707-C1E8-4B62-9006-3D57BC3F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632" y="1133046"/>
            <a:ext cx="5020376" cy="35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7B7045-7C8E-93BF-646A-24A9AA87FE6E}"/>
              </a:ext>
            </a:extLst>
          </p:cNvPr>
          <p:cNvSpPr txBox="1"/>
          <p:nvPr/>
        </p:nvSpPr>
        <p:spPr>
          <a:xfrm>
            <a:off x="385014" y="1111900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컨트롤러만 </a:t>
            </a:r>
            <a:r>
              <a:rPr lang="ko-KR" altLang="en-US" dirty="0" err="1"/>
              <a:t>스캔되는</a:t>
            </a:r>
            <a:r>
              <a:rPr lang="ko-KR" altLang="en-US" dirty="0"/>
              <a:t> 설정을 전체 스캔으로 변경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D6A1C0-E4C1-8745-7367-DED696B91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0" y="1567239"/>
            <a:ext cx="1638529" cy="10574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EF6542-F32D-0557-2025-EB9090CA9D70}"/>
              </a:ext>
            </a:extLst>
          </p:cNvPr>
          <p:cNvSpPr txBox="1"/>
          <p:nvPr/>
        </p:nvSpPr>
        <p:spPr>
          <a:xfrm>
            <a:off x="1928104" y="1829344"/>
            <a:ext cx="874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 </a:t>
            </a:r>
            <a:r>
              <a:rPr lang="ko-KR" altLang="en-US" dirty="0"/>
              <a:t>가 생성된 경우는 스프링 컨테이너 인스턴스로 인해 인스턴스가 생성 </a:t>
            </a:r>
            <a:r>
              <a:rPr lang="ko-KR" altLang="en-US" dirty="0" err="1"/>
              <a:t>됬음을</a:t>
            </a:r>
            <a:r>
              <a:rPr lang="ko-KR" altLang="en-US" dirty="0"/>
              <a:t> 명시</a:t>
            </a:r>
            <a:endParaRPr lang="en-US" altLang="ko-KR" dirty="0"/>
          </a:p>
          <a:p>
            <a:r>
              <a:rPr lang="ko-KR" altLang="en-US" dirty="0"/>
              <a:t>그러나 뜨지 않은 경우 에러 또는 잘못 설정한 경우로서 확인이 필요함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30D5C-B6C6-4900-87FF-E9902983ADB1}"/>
              </a:ext>
            </a:extLst>
          </p:cNvPr>
          <p:cNvSpPr txBox="1"/>
          <p:nvPr/>
        </p:nvSpPr>
        <p:spPr>
          <a:xfrm>
            <a:off x="110038" y="5292453"/>
            <a:ext cx="12081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컨트롤러에 </a:t>
            </a:r>
            <a:r>
              <a:rPr lang="en-US" altLang="ko-KR" dirty="0"/>
              <a:t>DAO</a:t>
            </a:r>
            <a:r>
              <a:rPr lang="ko-KR" altLang="en-US" dirty="0"/>
              <a:t>를 사용하기 위해서는</a:t>
            </a:r>
            <a:endParaRPr lang="en-US" altLang="ko-KR" dirty="0"/>
          </a:p>
          <a:p>
            <a:r>
              <a:rPr lang="en-US" altLang="ko-KR" dirty="0" err="1"/>
              <a:t>getBean</a:t>
            </a:r>
            <a:r>
              <a:rPr lang="ko-KR" altLang="en-US" dirty="0"/>
              <a:t>을 통한 </a:t>
            </a:r>
            <a:r>
              <a:rPr lang="en-US" altLang="ko-KR" dirty="0"/>
              <a:t>DL </a:t>
            </a:r>
            <a:r>
              <a:rPr lang="ko-KR" altLang="en-US" dirty="0"/>
              <a:t>이 불가능하기 때문에 컨트롤러에 매개변수단에 </a:t>
            </a:r>
            <a:r>
              <a:rPr lang="en-US" altLang="ko-KR" dirty="0"/>
              <a:t>DAO </a:t>
            </a:r>
            <a:r>
              <a:rPr lang="ko-KR" altLang="en-US" dirty="0"/>
              <a:t>인스턴스를 생성 </a:t>
            </a:r>
            <a:r>
              <a:rPr lang="en-US" altLang="ko-KR" dirty="0"/>
              <a:t>(new</a:t>
            </a:r>
            <a:r>
              <a:rPr lang="ko-KR" altLang="en-US" dirty="0"/>
              <a:t> </a:t>
            </a:r>
            <a:r>
              <a:rPr lang="en-US" altLang="ko-KR" dirty="0"/>
              <a:t>DAO</a:t>
            </a:r>
            <a:r>
              <a:rPr lang="ko-KR" altLang="en-US" dirty="0"/>
              <a:t>한 것과 동일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en-US" altLang="ko-KR" dirty="0"/>
              <a:t>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삽입 </a:t>
            </a:r>
            <a:r>
              <a:rPr lang="en-US" altLang="ko-KR" dirty="0"/>
              <a:t>(</a:t>
            </a:r>
            <a:r>
              <a:rPr lang="ko-KR" altLang="en-US" dirty="0"/>
              <a:t>의존성 주입</a:t>
            </a:r>
            <a:r>
              <a:rPr lang="en-US" altLang="ko-KR" dirty="0"/>
              <a:t>)/ </a:t>
            </a:r>
            <a:r>
              <a:rPr lang="en-US" altLang="ko-KR" dirty="0" err="1"/>
              <a:t>Autowired</a:t>
            </a:r>
            <a:r>
              <a:rPr lang="ko-KR" altLang="en-US" dirty="0"/>
              <a:t>는 한번에 하나씩 밖에 사용이 불가능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외부에서 가져온 라이브러리는 </a:t>
            </a:r>
            <a:r>
              <a:rPr lang="ko-KR" altLang="en-US" dirty="0" err="1"/>
              <a:t>어노테이션을</a:t>
            </a:r>
            <a:r>
              <a:rPr lang="ko-KR" altLang="en-US" dirty="0"/>
              <a:t> 적용할 수 없어 </a:t>
            </a:r>
            <a:r>
              <a:rPr lang="en-US" altLang="ko-KR" dirty="0" err="1"/>
              <a:t>Datasource</a:t>
            </a:r>
            <a:r>
              <a:rPr lang="ko-KR" altLang="en-US" dirty="0"/>
              <a:t>는 </a:t>
            </a:r>
            <a:r>
              <a:rPr lang="en-US" altLang="ko-KR" dirty="0" err="1"/>
              <a:t>rootcontext</a:t>
            </a:r>
            <a:r>
              <a:rPr lang="ko-KR" altLang="en-US" dirty="0"/>
              <a:t>에 작성하여 불러옴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Autowired</a:t>
            </a:r>
            <a:r>
              <a:rPr lang="ko-KR" altLang="en-US" dirty="0"/>
              <a:t>는 스프링컨테이너가 가지고 있는 인스턴스는 모두 적용 가능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3AD1D62-7E4E-DFCA-FB08-4DFB3F4BC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10838"/>
            <a:ext cx="2915057" cy="11050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A1AAD0-4590-16E6-3766-40315397243F}"/>
              </a:ext>
            </a:extLst>
          </p:cNvPr>
          <p:cNvSpPr txBox="1"/>
          <p:nvPr/>
        </p:nvSpPr>
        <p:spPr>
          <a:xfrm>
            <a:off x="3493892" y="2909746"/>
            <a:ext cx="752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</a:t>
            </a:r>
            <a:r>
              <a:rPr lang="ko-KR" altLang="en-US" dirty="0"/>
              <a:t>와 </a:t>
            </a:r>
            <a:r>
              <a:rPr lang="en-US" altLang="ko-KR" dirty="0"/>
              <a:t>servlet context</a:t>
            </a:r>
            <a:r>
              <a:rPr lang="ko-KR" altLang="en-US" dirty="0"/>
              <a:t>를 </a:t>
            </a:r>
            <a:r>
              <a:rPr lang="ko-KR" altLang="en-US" dirty="0" err="1"/>
              <a:t>나누어주기</a:t>
            </a:r>
            <a:r>
              <a:rPr lang="ko-KR" altLang="en-US" dirty="0"/>
              <a:t> 위해서 </a:t>
            </a:r>
            <a:r>
              <a:rPr lang="en-US" altLang="ko-KR" dirty="0"/>
              <a:t>root context</a:t>
            </a:r>
            <a:r>
              <a:rPr lang="ko-KR" altLang="en-US" dirty="0"/>
              <a:t>에는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C4A34C7-4D6B-601A-4490-E5B85400B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054" y="3219842"/>
            <a:ext cx="8640381" cy="333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677327-19C3-596F-33E1-452BAB83760F}"/>
              </a:ext>
            </a:extLst>
          </p:cNvPr>
          <p:cNvSpPr txBox="1"/>
          <p:nvPr/>
        </p:nvSpPr>
        <p:spPr>
          <a:xfrm>
            <a:off x="3493892" y="3494028"/>
            <a:ext cx="234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servlet context </a:t>
            </a:r>
            <a:r>
              <a:rPr lang="ko-KR" altLang="en-US" dirty="0"/>
              <a:t>에는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AF8DE4-C790-F6A2-9CC7-D2C849E01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073" y="3559615"/>
            <a:ext cx="6096851" cy="2381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9939EC3-2E1E-8337-6424-8997C880041D}"/>
              </a:ext>
            </a:extLst>
          </p:cNvPr>
          <p:cNvSpPr txBox="1"/>
          <p:nvPr/>
        </p:nvSpPr>
        <p:spPr>
          <a:xfrm>
            <a:off x="3493892" y="3928099"/>
            <a:ext cx="842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와 같이 나누어 주며 </a:t>
            </a:r>
            <a:r>
              <a:rPr lang="en-US" altLang="ko-KR" dirty="0"/>
              <a:t>Root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와 무관한 인스턴스 집합 및 명령</a:t>
            </a:r>
            <a:endParaRPr lang="en-US" altLang="ko-KR" dirty="0"/>
          </a:p>
          <a:p>
            <a:r>
              <a:rPr lang="en-US" altLang="ko-KR" dirty="0" err="1"/>
              <a:t>Sevlet</a:t>
            </a:r>
            <a:r>
              <a:rPr lang="en-US" altLang="ko-KR" dirty="0"/>
              <a:t> </a:t>
            </a:r>
            <a:r>
              <a:rPr lang="en-US" altLang="ko-KR" dirty="0" err="1"/>
              <a:t>contex</a:t>
            </a:r>
            <a:r>
              <a:rPr lang="ko-KR" altLang="en-US" dirty="0"/>
              <a:t>에는 </a:t>
            </a:r>
            <a:r>
              <a:rPr lang="en-US" altLang="ko-KR" dirty="0"/>
              <a:t>web tier</a:t>
            </a:r>
            <a:r>
              <a:rPr lang="ko-KR" altLang="en-US" dirty="0"/>
              <a:t>에 관련된 인스턴스 집합 및 명령을 삽입해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47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9F4D5E-32C0-A85C-0B7A-4DC7A740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282"/>
            <a:ext cx="8421275" cy="1371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931A63-6F2B-2D0B-479D-C7903849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207"/>
            <a:ext cx="6268325" cy="1314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A9F7B-6227-5FCA-23AC-158484638829}"/>
              </a:ext>
            </a:extLst>
          </p:cNvPr>
          <p:cNvSpPr txBox="1"/>
          <p:nvPr/>
        </p:nvSpPr>
        <p:spPr>
          <a:xfrm>
            <a:off x="0" y="25875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pormxml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B9ED9-3826-C029-BD0C-E77CE247AE3C}"/>
              </a:ext>
            </a:extLst>
          </p:cNvPr>
          <p:cNvSpPr txBox="1"/>
          <p:nvPr/>
        </p:nvSpPr>
        <p:spPr>
          <a:xfrm>
            <a:off x="0" y="1733950"/>
            <a:ext cx="379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 context.xml </a:t>
            </a:r>
            <a:r>
              <a:rPr lang="ko-KR" altLang="en-US" dirty="0" err="1"/>
              <a:t>히카리</a:t>
            </a:r>
            <a:r>
              <a:rPr lang="en-US" altLang="ko-KR" dirty="0"/>
              <a:t>cp</a:t>
            </a:r>
            <a:r>
              <a:rPr lang="ko-KR" altLang="en-US" dirty="0"/>
              <a:t>로 변경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07B768-ED97-0B8A-206E-D619ED366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44405"/>
            <a:ext cx="7449590" cy="1314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3C4D55-6AF8-0BFE-B5F5-846EF0C00D0E}"/>
              </a:ext>
            </a:extLst>
          </p:cNvPr>
          <p:cNvSpPr txBox="1"/>
          <p:nvPr/>
        </p:nvSpPr>
        <p:spPr>
          <a:xfrm>
            <a:off x="0" y="3499183"/>
            <a:ext cx="109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en-US" altLang="ko-KR" dirty="0" err="1"/>
              <a:t>dbcp</a:t>
            </a:r>
            <a:r>
              <a:rPr lang="ko-KR" altLang="en-US" dirty="0"/>
              <a:t>를 사용한다는 기본 전제가 있음</a:t>
            </a:r>
            <a:r>
              <a:rPr lang="en-US" altLang="ko-KR" dirty="0"/>
              <a:t>. &gt; </a:t>
            </a:r>
            <a:r>
              <a:rPr lang="ko-KR" altLang="en-US" dirty="0"/>
              <a:t>스프링버전과 공유 </a:t>
            </a:r>
            <a:r>
              <a:rPr lang="en-US" altLang="ko-KR" dirty="0"/>
              <a:t>&gt; </a:t>
            </a:r>
            <a:r>
              <a:rPr lang="ko-KR" altLang="en-US" dirty="0"/>
              <a:t>스프링 버전으로 변경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E18033-8A5D-C12F-73E2-68DA0C3AB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24314"/>
            <a:ext cx="7401958" cy="1333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0A377-3B94-5995-B25E-AA7591DB511A}"/>
              </a:ext>
            </a:extLst>
          </p:cNvPr>
          <p:cNvSpPr txBox="1"/>
          <p:nvPr/>
        </p:nvSpPr>
        <p:spPr>
          <a:xfrm>
            <a:off x="6096000" y="4972344"/>
            <a:ext cx="524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Porm.xml</a:t>
            </a:r>
            <a:r>
              <a:rPr lang="ko-KR" altLang="en-US" dirty="0"/>
              <a:t>상단의 </a:t>
            </a:r>
            <a:r>
              <a:rPr lang="en-US" altLang="ko-KR" dirty="0"/>
              <a:t>properties </a:t>
            </a:r>
            <a:r>
              <a:rPr lang="ko-KR" altLang="en-US" dirty="0"/>
              <a:t>값 변경 시 자동 변경</a:t>
            </a:r>
          </a:p>
        </p:txBody>
      </p:sp>
    </p:spTree>
    <p:extLst>
      <p:ext uri="{BB962C8B-B14F-4D97-AF65-F5344CB8AC3E}">
        <p14:creationId xmlns:p14="http://schemas.microsoft.com/office/powerpoint/2010/main" val="12035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6100</TotalTime>
  <Words>1508</Words>
  <Application>Microsoft Office PowerPoint</Application>
  <PresentationFormat>와이드스크린</PresentationFormat>
  <Paragraphs>260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Noto Sans KR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44</cp:revision>
  <dcterms:created xsi:type="dcterms:W3CDTF">2023-05-16T00:14:01Z</dcterms:created>
  <dcterms:modified xsi:type="dcterms:W3CDTF">2023-05-30T10:39:50Z</dcterms:modified>
</cp:coreProperties>
</file>