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58" autoAdjust="0"/>
    <p:restoredTop sz="94660"/>
  </p:normalViewPr>
  <p:slideViewPr>
    <p:cSldViewPr snapToGrid="0">
      <p:cViewPr varScale="1">
        <p:scale>
          <a:sx n="94" d="100"/>
          <a:sy n="94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BAFDF-3311-38DC-95A2-21F7969BF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14B9A8-C9BC-5B46-B923-4DA04251C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C90F4-0B25-A0D8-956A-1D50C0DB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C7E24-D083-7C32-BEF5-12BC1D17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F56AA2-ABAB-A933-6594-F8143C60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61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3832F-88D7-B2EB-C9E8-D11EBFE3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392C3D-2667-6A2D-EA99-E768DAD65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087A3-67BB-4D4E-C447-36DA313E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29FD3-605E-2639-73EE-5C97EDBE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D9325-5F99-B322-0855-F9D82230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83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B5B8BC-F939-E28A-41FE-F9578670F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A8A52A-FFD9-6132-96F8-A0401C702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C8EEA3-6B1E-DF34-7AAE-A70B38D4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56F1F-B6BD-4A35-2620-F7F049D5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E38D8-DBAC-6285-1B25-DC22FDCE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7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BA15C-51EC-3FAA-E6FE-5690A667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37E28C-694F-56E3-9DCB-95AF017CF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83388-9DBE-59A2-B24B-EF000464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7FC6D-90C5-05C0-DFCD-0CA8507E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124ED-7095-816C-F0AC-99A2C51F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78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35ACA-44C2-1561-1E27-6C7A721C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D106E-B831-41C8-E2EF-4F491369E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4E225-0DA9-59EB-34A7-71BD35E7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4BA09-A1D9-019A-D79F-D477D90CC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241FD-E933-E0F9-0F12-F52960F7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6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5FF06-769C-C59F-3B04-B098CA5D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C6318-5B83-3841-69C4-D0180057D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96E286-AEA6-53AF-C1E4-0A2BAB902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A7EE9-E39F-7220-F7DD-313481C9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5DA36-8E95-1A0B-4839-D055278A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1F2C70-63F8-AD07-2D5E-6BD6B499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7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62C55-9508-4031-D349-097110A3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0722CE-D83C-FF93-818C-A0062209D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DB63CC-F9ED-444D-8323-442689108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7AC1D2-227E-91A6-0CF3-560FA7CFB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D2F0F1-1C0C-F944-2C1B-CB16CBD93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7373C2-3A03-3093-CF51-E8D14359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C7DA7-BB8C-CF5A-B509-E40E0FBD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11CE25-4D99-023A-9E94-63827F18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53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BADCE-05E5-6897-D4AB-4BC680D0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13CFCB-AD4C-A844-504C-3D4982A9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4535E5-7581-CFB3-9289-2E6C2300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956449-BC17-BC6D-5D3F-9CE58EE9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5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9E66FD-4EF2-1F2D-F6DE-9928869D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C3D9FF-6216-3DCB-0AA8-F1D3D832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CDE961-80AF-E16A-E73B-E758D592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81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65439-9B1C-EE8B-4822-E04FC4DC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373FE-E578-B121-44D4-A73711D40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18BA46-F223-A8AE-C536-AEBA27276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7E777C-F0D6-528D-6B36-7221485C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8421-75EF-A271-B535-FB3C1880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8D565A-638D-1F28-4914-60D639F5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69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568D5-37A3-BA3A-E7ED-16BE87A9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12EA23-CBF9-CDDE-27E7-6990A7216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66BBDD-BE90-98F2-5D3B-C337FB33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9C2B3E-BAFA-C711-1CC1-24AC5EC1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20A72B-87FE-10EA-E6E7-0712612A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1EB7C3-B1D7-0989-3516-5A2D65CB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8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BD77F6-E981-70F4-E006-60638D3C5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55868C-F0C8-87FA-4DBB-FAA05F59A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79C38-83BC-9B83-73B7-B5AD7E6AD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3DDB-FB21-4B86-AE9E-F20AFD11A4B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B4B0D-AC93-1236-B4B8-8A015114C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E2CF4-4F59-6F50-0931-B9C08EB01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02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82CBFD-4C15-0E7C-3C2D-7E78A29E608F}"/>
              </a:ext>
            </a:extLst>
          </p:cNvPr>
          <p:cNvSpPr txBox="1"/>
          <p:nvPr/>
        </p:nvSpPr>
        <p:spPr>
          <a:xfrm>
            <a:off x="226290" y="172720"/>
            <a:ext cx="117394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 framework / </a:t>
            </a:r>
            <a:r>
              <a:rPr lang="en-US" altLang="ko-KR" dirty="0" err="1"/>
              <a:t>MyBatis</a:t>
            </a:r>
            <a:r>
              <a:rPr lang="en-US" altLang="ko-KR" dirty="0"/>
              <a:t> / WebSocket</a:t>
            </a:r>
          </a:p>
          <a:p>
            <a:endParaRPr lang="en-US" altLang="ko-KR" dirty="0"/>
          </a:p>
          <a:p>
            <a:r>
              <a:rPr lang="ko-KR" altLang="en-US" dirty="0" err="1"/>
              <a:t>전자정부프레임워크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SpringBoot</a:t>
            </a:r>
            <a:r>
              <a:rPr lang="en-US" altLang="ko-KR" dirty="0"/>
              <a:t> &gt; Spring</a:t>
            </a:r>
            <a:r>
              <a:rPr lang="ko-KR" altLang="en-US" dirty="0"/>
              <a:t>의 업그레이드 버전</a:t>
            </a:r>
            <a:endParaRPr lang="en-US" altLang="ko-KR" dirty="0"/>
          </a:p>
          <a:p>
            <a:r>
              <a:rPr lang="en-US" altLang="ko-KR" dirty="0"/>
              <a:t>EJB &gt; Spring Legacy(Light Weight , POJO(Plain Old Java Object)) &gt; </a:t>
            </a:r>
            <a:r>
              <a:rPr lang="en-US" altLang="ko-KR" dirty="0" err="1"/>
              <a:t>SpringBoot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SpringBoot</a:t>
            </a:r>
            <a:r>
              <a:rPr lang="ko-KR" altLang="en-US" dirty="0"/>
              <a:t>까지의 발전 후 현상황의</a:t>
            </a:r>
            <a:r>
              <a:rPr lang="en-US" altLang="ko-KR" dirty="0"/>
              <a:t> Spring = Spring legacy </a:t>
            </a:r>
            <a:r>
              <a:rPr lang="ko-KR" altLang="en-US" dirty="0"/>
              <a:t>라고 명명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STS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Maven / Eclipse / Spring </a:t>
            </a:r>
            <a:r>
              <a:rPr lang="ko-KR" altLang="en-US" dirty="0"/>
              <a:t>등의 </a:t>
            </a:r>
            <a:r>
              <a:rPr lang="ko-KR" altLang="en-US" dirty="0" err="1"/>
              <a:t>압축본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Maven - </a:t>
            </a:r>
            <a:r>
              <a:rPr lang="ko-KR" altLang="en-US" dirty="0"/>
              <a:t>의존성 관리 </a:t>
            </a:r>
            <a:r>
              <a:rPr lang="en-US" altLang="ko-KR" dirty="0"/>
              <a:t>/ </a:t>
            </a:r>
            <a:r>
              <a:rPr lang="ko-KR" altLang="en-US" dirty="0"/>
              <a:t>자동 배포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라이브러리를 인터페이스를 통해 상속 </a:t>
            </a:r>
            <a:r>
              <a:rPr lang="en-US" altLang="ko-KR" dirty="0"/>
              <a:t>&gt; </a:t>
            </a:r>
            <a:r>
              <a:rPr lang="ko-KR" altLang="en-US" dirty="0"/>
              <a:t>다형성을 통해 사용성을 강제하도록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7538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1C9BE6-33BB-2324-7577-6D6C86201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54326" cy="809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DD2E08-BF63-594F-4208-C9F6B0B365DC}"/>
              </a:ext>
            </a:extLst>
          </p:cNvPr>
          <p:cNvSpPr txBox="1"/>
          <p:nvPr/>
        </p:nvSpPr>
        <p:spPr>
          <a:xfrm>
            <a:off x="121920" y="809738"/>
            <a:ext cx="3087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 </a:t>
            </a:r>
            <a:r>
              <a:rPr lang="ko-KR" altLang="en-US" dirty="0"/>
              <a:t>방식 </a:t>
            </a:r>
            <a:r>
              <a:rPr lang="en-US" altLang="ko-KR" dirty="0"/>
              <a:t>DI </a:t>
            </a:r>
            <a:r>
              <a:rPr lang="ko-KR" altLang="en-US" dirty="0"/>
              <a:t>방식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포장해서 </a:t>
            </a:r>
            <a:r>
              <a:rPr lang="en-US" altLang="ko-KR" dirty="0"/>
              <a:t>@autowired &gt; DI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A230B1-836F-53AB-CDD0-4C3BB862D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6928"/>
            <a:ext cx="7211431" cy="3258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73CADA-D0C3-6B8A-9337-3AFE39D0768C}"/>
              </a:ext>
            </a:extLst>
          </p:cNvPr>
          <p:cNvSpPr txBox="1"/>
          <p:nvPr/>
        </p:nvSpPr>
        <p:spPr>
          <a:xfrm>
            <a:off x="4335712" y="2000453"/>
            <a:ext cx="286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Application</a:t>
            </a:r>
            <a:r>
              <a:rPr lang="ko-KR" altLang="en-US" dirty="0"/>
              <a:t> </a:t>
            </a:r>
            <a:r>
              <a:rPr lang="en-US" altLang="ko-KR" dirty="0"/>
              <a:t>memory</a:t>
            </a:r>
            <a:r>
              <a:rPr lang="ko-KR" altLang="en-US" dirty="0"/>
              <a:t> 영역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C8D9F5C-B4B3-51E3-708F-4CC702966718}"/>
              </a:ext>
            </a:extLst>
          </p:cNvPr>
          <p:cNvCxnSpPr>
            <a:cxnSpLocks/>
          </p:cNvCxnSpPr>
          <p:nvPr/>
        </p:nvCxnSpPr>
        <p:spPr>
          <a:xfrm flipV="1">
            <a:off x="5386545" y="3022317"/>
            <a:ext cx="17068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AB9977-B642-2D1E-430A-D01D05AF5DD5}"/>
              </a:ext>
            </a:extLst>
          </p:cNvPr>
          <p:cNvSpPr txBox="1"/>
          <p:nvPr/>
        </p:nvSpPr>
        <p:spPr>
          <a:xfrm>
            <a:off x="7093425" y="2519461"/>
            <a:ext cx="50985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히카리</a:t>
            </a:r>
            <a:r>
              <a:rPr lang="en-US" altLang="ko-KR" dirty="0"/>
              <a:t>cp</a:t>
            </a:r>
            <a:r>
              <a:rPr lang="ko-KR" altLang="en-US" dirty="0"/>
              <a:t>만들어짐</a:t>
            </a:r>
            <a:endParaRPr lang="en-US" altLang="ko-KR" dirty="0"/>
          </a:p>
          <a:p>
            <a:r>
              <a:rPr lang="en-US" altLang="ko-KR" dirty="0"/>
              <a:t>Spring </a:t>
            </a:r>
            <a:r>
              <a:rPr lang="en-US" altLang="ko-KR" dirty="0" err="1"/>
              <a:t>jdbc</a:t>
            </a:r>
            <a:r>
              <a:rPr lang="ko-KR" altLang="en-US" dirty="0"/>
              <a:t>만들어짐 </a:t>
            </a:r>
            <a:r>
              <a:rPr lang="en-US" altLang="ko-KR" dirty="0"/>
              <a:t>&gt; property=setter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sette</a:t>
            </a:r>
            <a:r>
              <a:rPr lang="ko-KR" altLang="en-US" dirty="0"/>
              <a:t>를 통해 데이터 삽입하겠다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Springjdbc</a:t>
            </a:r>
            <a:r>
              <a:rPr lang="ko-KR" altLang="en-US" dirty="0"/>
              <a:t>에 </a:t>
            </a:r>
            <a:r>
              <a:rPr lang="ko-KR" altLang="en-US" dirty="0" err="1"/>
              <a:t>히카리</a:t>
            </a:r>
            <a:r>
              <a:rPr lang="en-US" altLang="ko-KR" dirty="0"/>
              <a:t>cp</a:t>
            </a:r>
            <a:r>
              <a:rPr lang="ko-KR" altLang="en-US" dirty="0"/>
              <a:t>삽입</a:t>
            </a:r>
            <a:endParaRPr lang="en-US" altLang="ko-KR" dirty="0"/>
          </a:p>
          <a:p>
            <a:r>
              <a:rPr lang="en-US" altLang="ko-KR" dirty="0"/>
              <a:t>-- </a:t>
            </a:r>
            <a:r>
              <a:rPr lang="ko-KR" altLang="en-US" dirty="0"/>
              <a:t>의존성 주입 </a:t>
            </a:r>
            <a:r>
              <a:rPr lang="en-US" altLang="ko-KR" dirty="0"/>
              <a:t>&gt; Dependency injection</a:t>
            </a:r>
          </a:p>
          <a:p>
            <a:r>
              <a:rPr lang="en-US" altLang="ko-KR" dirty="0"/>
              <a:t>(root context.xml </a:t>
            </a:r>
            <a:r>
              <a:rPr lang="ko-KR" altLang="en-US" dirty="0"/>
              <a:t>에서 했기때문에 </a:t>
            </a:r>
            <a:r>
              <a:rPr lang="en-US" altLang="ko-KR" dirty="0"/>
              <a:t>xml</a:t>
            </a:r>
            <a:r>
              <a:rPr lang="ko-KR" altLang="en-US" dirty="0"/>
              <a:t>방식의 </a:t>
            </a:r>
            <a:endParaRPr lang="en-US" altLang="ko-KR" dirty="0"/>
          </a:p>
          <a:p>
            <a:r>
              <a:rPr lang="en-US" altLang="ko-KR" dirty="0"/>
              <a:t>DI)</a:t>
            </a:r>
          </a:p>
          <a:p>
            <a:r>
              <a:rPr lang="en-US" altLang="ko-KR" dirty="0"/>
              <a:t>Repositories </a:t>
            </a:r>
            <a:r>
              <a:rPr lang="ko-KR" altLang="en-US" dirty="0" err="1"/>
              <a:t>찾아감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DAO</a:t>
            </a:r>
            <a:r>
              <a:rPr lang="ko-KR" altLang="en-US" dirty="0"/>
              <a:t>도 </a:t>
            </a:r>
            <a:r>
              <a:rPr lang="en-US" altLang="ko-KR" dirty="0"/>
              <a:t>Spring</a:t>
            </a:r>
            <a:r>
              <a:rPr lang="ko-KR" altLang="en-US" dirty="0"/>
              <a:t>컨테이너</a:t>
            </a:r>
            <a:r>
              <a:rPr lang="en-US" altLang="ko-KR" dirty="0"/>
              <a:t>1</a:t>
            </a:r>
            <a:r>
              <a:rPr lang="ko-KR" altLang="en-US" dirty="0"/>
              <a:t>에 </a:t>
            </a:r>
            <a:r>
              <a:rPr lang="ko-KR" altLang="en-US" dirty="0" err="1"/>
              <a:t>어노테이션방식으로</a:t>
            </a:r>
            <a:endParaRPr lang="en-US" altLang="ko-KR" dirty="0"/>
          </a:p>
          <a:p>
            <a:r>
              <a:rPr lang="ko-KR" altLang="en-US" dirty="0"/>
              <a:t>생성됨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Bean</a:t>
            </a:r>
            <a:r>
              <a:rPr lang="ko-KR" altLang="en-US" dirty="0"/>
              <a:t>태그로 직접 </a:t>
            </a:r>
            <a:r>
              <a:rPr lang="ko-KR" altLang="en-US" dirty="0" err="1"/>
              <a:t>만든것</a:t>
            </a:r>
            <a:r>
              <a:rPr lang="ko-KR" altLang="en-US" dirty="0"/>
              <a:t> </a:t>
            </a:r>
            <a:r>
              <a:rPr lang="en-US" altLang="ko-KR" dirty="0"/>
              <a:t>&gt; xml</a:t>
            </a:r>
            <a:r>
              <a:rPr lang="ko-KR" altLang="en-US" dirty="0"/>
              <a:t>방식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Ccomponentscan</a:t>
            </a:r>
            <a:r>
              <a:rPr lang="ko-KR" altLang="en-US" dirty="0"/>
              <a:t>을 통한 스캔 </a:t>
            </a:r>
            <a:endParaRPr lang="en-US" altLang="ko-KR" dirty="0"/>
          </a:p>
          <a:p>
            <a:r>
              <a:rPr lang="en-US" altLang="ko-KR" dirty="0"/>
              <a:t>&gt; </a:t>
            </a:r>
            <a:r>
              <a:rPr lang="ko-KR" altLang="en-US" dirty="0" err="1"/>
              <a:t>어노테이션</a:t>
            </a:r>
            <a:r>
              <a:rPr lang="ko-KR" altLang="en-US" dirty="0"/>
              <a:t> 방식</a:t>
            </a:r>
          </a:p>
        </p:txBody>
      </p:sp>
    </p:spTree>
    <p:extLst>
      <p:ext uri="{BB962C8B-B14F-4D97-AF65-F5344CB8AC3E}">
        <p14:creationId xmlns:p14="http://schemas.microsoft.com/office/powerpoint/2010/main" val="385618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D83DA34-0877-8596-20A8-1FD44B0A04E6}"/>
              </a:ext>
            </a:extLst>
          </p:cNvPr>
          <p:cNvSpPr/>
          <p:nvPr/>
        </p:nvSpPr>
        <p:spPr>
          <a:xfrm>
            <a:off x="406400" y="162560"/>
            <a:ext cx="11236960" cy="5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67449D8-E84A-B15F-1595-4216F8E483B8}"/>
              </a:ext>
            </a:extLst>
          </p:cNvPr>
          <p:cNvSpPr/>
          <p:nvPr/>
        </p:nvSpPr>
        <p:spPr>
          <a:xfrm>
            <a:off x="914400" y="853440"/>
            <a:ext cx="4856480" cy="457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C733C2-9FBF-9360-F923-58B5A562A98E}"/>
              </a:ext>
            </a:extLst>
          </p:cNvPr>
          <p:cNvSpPr/>
          <p:nvPr/>
        </p:nvSpPr>
        <p:spPr>
          <a:xfrm>
            <a:off x="6400800" y="853440"/>
            <a:ext cx="4856480" cy="457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B15A1-EAE7-6226-0CD0-9C11A225D7D2}"/>
              </a:ext>
            </a:extLst>
          </p:cNvPr>
          <p:cNvSpPr txBox="1"/>
          <p:nvPr/>
        </p:nvSpPr>
        <p:spPr>
          <a:xfrm>
            <a:off x="2222782" y="323334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Sptring</a:t>
            </a:r>
            <a:r>
              <a:rPr lang="en-US" altLang="ko-KR" dirty="0"/>
              <a:t> Container 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C6127A-9124-9581-F03E-12F6A45A1FA6}"/>
              </a:ext>
            </a:extLst>
          </p:cNvPr>
          <p:cNvSpPr txBox="1"/>
          <p:nvPr/>
        </p:nvSpPr>
        <p:spPr>
          <a:xfrm>
            <a:off x="7709182" y="323334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Sptring</a:t>
            </a:r>
            <a:r>
              <a:rPr lang="en-US" altLang="ko-KR" dirty="0"/>
              <a:t> Container 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CF593-76E3-F7BF-93DF-8591AE263368}"/>
              </a:ext>
            </a:extLst>
          </p:cNvPr>
          <p:cNvSpPr txBox="1"/>
          <p:nvPr/>
        </p:nvSpPr>
        <p:spPr>
          <a:xfrm>
            <a:off x="2011680" y="188976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HikariCP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04D70-BA11-7FD3-470D-86F9F01B6616}"/>
              </a:ext>
            </a:extLst>
          </p:cNvPr>
          <p:cNvSpPr txBox="1"/>
          <p:nvPr/>
        </p:nvSpPr>
        <p:spPr>
          <a:xfrm>
            <a:off x="1782611" y="2807454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 </a:t>
            </a:r>
            <a:r>
              <a:rPr lang="en-US" altLang="ko-KR" dirty="0" err="1"/>
              <a:t>jdbc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6FD36-6507-FC5E-900D-64BF976CFF15}"/>
              </a:ext>
            </a:extLst>
          </p:cNvPr>
          <p:cNvSpPr txBox="1"/>
          <p:nvPr/>
        </p:nvSpPr>
        <p:spPr>
          <a:xfrm>
            <a:off x="2011680" y="3931781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2E93943-7DD8-878E-BA63-797473E3DFBE}"/>
              </a:ext>
            </a:extLst>
          </p:cNvPr>
          <p:cNvCxnSpPr/>
          <p:nvPr/>
        </p:nvCxnSpPr>
        <p:spPr>
          <a:xfrm>
            <a:off x="3164721" y="2074426"/>
            <a:ext cx="0" cy="73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E25B994-2EE6-D10B-B5A5-09DF7AE036BA}"/>
              </a:ext>
            </a:extLst>
          </p:cNvPr>
          <p:cNvCxnSpPr/>
          <p:nvPr/>
        </p:nvCxnSpPr>
        <p:spPr>
          <a:xfrm>
            <a:off x="3164721" y="3303786"/>
            <a:ext cx="0" cy="73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5E0E94-A364-32E8-68F3-5D29F84AA916}"/>
              </a:ext>
            </a:extLst>
          </p:cNvPr>
          <p:cNvSpPr txBox="1"/>
          <p:nvPr/>
        </p:nvSpPr>
        <p:spPr>
          <a:xfrm>
            <a:off x="3342640" y="2248932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 </a:t>
            </a:r>
            <a:r>
              <a:rPr lang="ko-KR" altLang="en-US" dirty="0"/>
              <a:t>방식 </a:t>
            </a:r>
            <a:r>
              <a:rPr lang="en-US" altLang="ko-KR" dirty="0"/>
              <a:t>DI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E2136F-4387-1768-0862-DF5987D33BFF}"/>
              </a:ext>
            </a:extLst>
          </p:cNvPr>
          <p:cNvSpPr txBox="1"/>
          <p:nvPr/>
        </p:nvSpPr>
        <p:spPr>
          <a:xfrm>
            <a:off x="3342640" y="3485634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어노테이션</a:t>
            </a:r>
            <a:r>
              <a:rPr lang="ko-KR" altLang="en-US" dirty="0"/>
              <a:t> 방식 </a:t>
            </a:r>
            <a:r>
              <a:rPr lang="en-US" altLang="ko-KR" dirty="0"/>
              <a:t>DI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AE69F9-1A15-BFD8-2288-FB5BDD90B2A6}"/>
              </a:ext>
            </a:extLst>
          </p:cNvPr>
          <p:cNvSpPr txBox="1"/>
          <p:nvPr/>
        </p:nvSpPr>
        <p:spPr>
          <a:xfrm>
            <a:off x="7152990" y="2151241"/>
            <a:ext cx="1628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View Resolver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629103-957A-F7A9-EB57-E5C91933DFFC}"/>
              </a:ext>
            </a:extLst>
          </p:cNvPr>
          <p:cNvSpPr txBox="1"/>
          <p:nvPr/>
        </p:nvSpPr>
        <p:spPr>
          <a:xfrm>
            <a:off x="7152989" y="3592929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3CB263-43BA-5E2E-E563-38870A7D52A2}"/>
              </a:ext>
            </a:extLst>
          </p:cNvPr>
          <p:cNvSpPr txBox="1"/>
          <p:nvPr/>
        </p:nvSpPr>
        <p:spPr>
          <a:xfrm>
            <a:off x="833181" y="6165334"/>
            <a:ext cx="105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 1</a:t>
            </a:r>
            <a:r>
              <a:rPr lang="ko-KR" altLang="en-US" dirty="0"/>
              <a:t>번에서 </a:t>
            </a:r>
            <a:r>
              <a:rPr lang="en-US" altLang="ko-KR" dirty="0"/>
              <a:t>2</a:t>
            </a:r>
            <a:r>
              <a:rPr lang="ko-KR" altLang="en-US" dirty="0"/>
              <a:t>번을 의존성주입 받을 수 없음</a:t>
            </a:r>
            <a:r>
              <a:rPr lang="en-US" altLang="ko-KR" dirty="0"/>
              <a:t>. </a:t>
            </a:r>
            <a:r>
              <a:rPr lang="ko-KR" altLang="en-US" dirty="0"/>
              <a:t>반대는 가능함 </a:t>
            </a:r>
            <a:r>
              <a:rPr lang="en-US" altLang="ko-KR" dirty="0"/>
              <a:t>&gt; </a:t>
            </a:r>
            <a:r>
              <a:rPr lang="ko-KR" altLang="en-US" dirty="0"/>
              <a:t>이미 만들어져 있는 인스턴스이기 때문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EBDC7A0-0C1D-1E4D-FEDE-A870E712FCDE}"/>
              </a:ext>
            </a:extLst>
          </p:cNvPr>
          <p:cNvCxnSpPr>
            <a:stCxn id="9" idx="0"/>
          </p:cNvCxnSpPr>
          <p:nvPr/>
        </p:nvCxnSpPr>
        <p:spPr>
          <a:xfrm flipV="1">
            <a:off x="2541633" y="1595120"/>
            <a:ext cx="623088" cy="29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1FED5A-C122-9288-221F-EFD165723920}"/>
              </a:ext>
            </a:extLst>
          </p:cNvPr>
          <p:cNvSpPr txBox="1"/>
          <p:nvPr/>
        </p:nvSpPr>
        <p:spPr>
          <a:xfrm>
            <a:off x="3187964" y="1410454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</a:t>
            </a:r>
            <a:r>
              <a:rPr lang="ko-KR" altLang="en-US" dirty="0"/>
              <a:t>방식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EF1014C-288E-9915-201B-F67832952F96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348023" y="4301113"/>
            <a:ext cx="816698" cy="34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6835C6B-69EC-B71C-7405-29E6A0917020}"/>
              </a:ext>
            </a:extLst>
          </p:cNvPr>
          <p:cNvSpPr txBox="1"/>
          <p:nvPr/>
        </p:nvSpPr>
        <p:spPr>
          <a:xfrm>
            <a:off x="3187964" y="4460895"/>
            <a:ext cx="159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어노테이션</a:t>
            </a:r>
            <a:r>
              <a:rPr lang="ko-KR" altLang="en-US" dirty="0"/>
              <a:t> 방식</a:t>
            </a:r>
          </a:p>
        </p:txBody>
      </p:sp>
    </p:spTree>
    <p:extLst>
      <p:ext uri="{BB962C8B-B14F-4D97-AF65-F5344CB8AC3E}">
        <p14:creationId xmlns:p14="http://schemas.microsoft.com/office/powerpoint/2010/main" val="1614791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B396D7-7568-3EF6-45B5-EC0C4E627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899" y="6163592"/>
            <a:ext cx="6563641" cy="504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1B3DDB-25AC-EE26-CD64-811FBB64A997}"/>
              </a:ext>
            </a:extLst>
          </p:cNvPr>
          <p:cNvSpPr txBox="1"/>
          <p:nvPr/>
        </p:nvSpPr>
        <p:spPr>
          <a:xfrm>
            <a:off x="8016240" y="616359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가변인자 형태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5395A7-C11B-E717-7AFF-B67C049E1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8077"/>
            <a:ext cx="6248400" cy="20856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6044F71-0445-297D-F0C8-345BC4E13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" y="5115696"/>
            <a:ext cx="7049484" cy="10478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A91CFA-C7E0-FA00-56BB-0723391D9496}"/>
              </a:ext>
            </a:extLst>
          </p:cNvPr>
          <p:cNvSpPr txBox="1"/>
          <p:nvPr/>
        </p:nvSpPr>
        <p:spPr>
          <a:xfrm>
            <a:off x="111067" y="4673187"/>
            <a:ext cx="450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Jdbc</a:t>
            </a:r>
            <a:r>
              <a:rPr lang="en-US" altLang="ko-KR" dirty="0"/>
              <a:t> spring</a:t>
            </a:r>
            <a:r>
              <a:rPr lang="ko-KR" altLang="en-US" dirty="0"/>
              <a:t>의 기능을 통한 </a:t>
            </a:r>
            <a:r>
              <a:rPr lang="en-US" altLang="ko-KR" dirty="0"/>
              <a:t>DAO</a:t>
            </a:r>
            <a:r>
              <a:rPr lang="ko-KR" altLang="en-US" dirty="0"/>
              <a:t>의 단순화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F83DBB1-8C23-3F2E-D594-A61EA22EB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77004"/>
            <a:ext cx="8268854" cy="104789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5252D16-2EF6-114E-AEA5-02E5B0B6DE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" y="79953"/>
            <a:ext cx="7552299" cy="14238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154319-409F-8A81-7501-4461ADF91044}"/>
              </a:ext>
            </a:extLst>
          </p:cNvPr>
          <p:cNvSpPr txBox="1"/>
          <p:nvPr/>
        </p:nvSpPr>
        <p:spPr>
          <a:xfrm>
            <a:off x="8016240" y="398709"/>
            <a:ext cx="337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Springjdbc</a:t>
            </a:r>
            <a:r>
              <a:rPr lang="ko-KR" altLang="en-US" dirty="0"/>
              <a:t>를 </a:t>
            </a:r>
            <a:r>
              <a:rPr lang="en-US" altLang="ko-KR" dirty="0"/>
              <a:t>porm.xml</a:t>
            </a:r>
            <a:r>
              <a:rPr lang="ko-KR" altLang="en-US" dirty="0"/>
              <a:t>에 삽입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03B95-9840-A14B-9739-90F062A389A9}"/>
              </a:ext>
            </a:extLst>
          </p:cNvPr>
          <p:cNvSpPr txBox="1"/>
          <p:nvPr/>
        </p:nvSpPr>
        <p:spPr>
          <a:xfrm>
            <a:off x="7929187" y="1777786"/>
            <a:ext cx="3940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Root context.xml</a:t>
            </a:r>
            <a:r>
              <a:rPr lang="ko-KR" altLang="en-US" dirty="0"/>
              <a:t>에 </a:t>
            </a:r>
            <a:r>
              <a:rPr lang="ko-KR" altLang="en-US" dirty="0" err="1"/>
              <a:t>히카리</a:t>
            </a:r>
            <a:r>
              <a:rPr lang="en-US" altLang="ko-KR" dirty="0"/>
              <a:t>cp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참조하는 </a:t>
            </a:r>
            <a:r>
              <a:rPr lang="en-US" altLang="ko-KR" dirty="0" err="1"/>
              <a:t>SpringJDBC</a:t>
            </a:r>
            <a:r>
              <a:rPr lang="en-US" altLang="ko-KR" dirty="0"/>
              <a:t> </a:t>
            </a:r>
            <a:r>
              <a:rPr lang="ko-KR" altLang="en-US" dirty="0"/>
              <a:t>인스턴스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820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206F28-B976-18CE-D448-2AE8BA348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4696"/>
            <a:ext cx="8316486" cy="2238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D354CD-08AE-1288-3F37-BC14732F26F4}"/>
              </a:ext>
            </a:extLst>
          </p:cNvPr>
          <p:cNvSpPr txBox="1"/>
          <p:nvPr/>
        </p:nvSpPr>
        <p:spPr>
          <a:xfrm>
            <a:off x="152400" y="223520"/>
            <a:ext cx="8104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Ajax</a:t>
            </a:r>
            <a:r>
              <a:rPr lang="ko-KR" altLang="en-US" dirty="0"/>
              <a:t> 사용시데이터를 그대로 페이지로 보내기 위해서</a:t>
            </a:r>
            <a:r>
              <a:rPr lang="en-US" altLang="ko-KR" dirty="0"/>
              <a:t> @ResponseBody </a:t>
            </a:r>
            <a:r>
              <a:rPr lang="ko-KR" altLang="en-US" dirty="0"/>
              <a:t>설정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3416B5-78BE-D902-92AF-F56C00FAA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9029"/>
            <a:ext cx="6382641" cy="2381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09D16A-B767-0717-AABD-794E2A8CB73C}"/>
              </a:ext>
            </a:extLst>
          </p:cNvPr>
          <p:cNvSpPr txBox="1"/>
          <p:nvPr/>
        </p:nvSpPr>
        <p:spPr>
          <a:xfrm>
            <a:off x="152400" y="2910561"/>
            <a:ext cx="379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한글 처리하기 위해 </a:t>
            </a:r>
            <a:r>
              <a:rPr lang="en-US" altLang="ko-KR" dirty="0"/>
              <a:t>encoding </a:t>
            </a:r>
            <a:r>
              <a:rPr lang="ko-KR" altLang="en-US" dirty="0"/>
              <a:t>처리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BDD7302-5979-EC39-E768-9FFA42D0C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834" y="5124208"/>
            <a:ext cx="5487166" cy="17337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534EEA-20EA-903A-2825-9BC0358BA485}"/>
              </a:ext>
            </a:extLst>
          </p:cNvPr>
          <p:cNvSpPr txBox="1"/>
          <p:nvPr/>
        </p:nvSpPr>
        <p:spPr>
          <a:xfrm>
            <a:off x="7708286" y="4658081"/>
            <a:ext cx="409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Ajax</a:t>
            </a:r>
            <a:r>
              <a:rPr lang="ko-KR" altLang="en-US" dirty="0"/>
              <a:t>시 </a:t>
            </a:r>
            <a:r>
              <a:rPr lang="en-US" altLang="ko-KR" dirty="0" err="1"/>
              <a:t>json</a:t>
            </a:r>
            <a:r>
              <a:rPr lang="en-US" altLang="ko-KR" dirty="0"/>
              <a:t> parse </a:t>
            </a:r>
            <a:r>
              <a:rPr lang="ko-KR" altLang="en-US" dirty="0"/>
              <a:t>시 </a:t>
            </a:r>
            <a:r>
              <a:rPr lang="ko-KR" altLang="en-US" dirty="0" err="1"/>
              <a:t>불가능에러</a:t>
            </a:r>
            <a:r>
              <a:rPr lang="ko-KR" altLang="en-US" dirty="0"/>
              <a:t> 참조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ADA4CF7-B248-DCA1-0129-DAF0AB626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030036"/>
            <a:ext cx="4067743" cy="7716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4F9A04-D412-6E2B-0F0E-A39E623100C4}"/>
              </a:ext>
            </a:extLst>
          </p:cNvPr>
          <p:cNvSpPr txBox="1"/>
          <p:nvPr/>
        </p:nvSpPr>
        <p:spPr>
          <a:xfrm>
            <a:off x="0" y="5526339"/>
            <a:ext cx="540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Boolean</a:t>
            </a:r>
            <a:r>
              <a:rPr lang="ko-KR" altLang="en-US" dirty="0"/>
              <a:t>형으로 받을 땐 </a:t>
            </a:r>
            <a:r>
              <a:rPr lang="en-US" altLang="ko-KR" dirty="0"/>
              <a:t>count(*)</a:t>
            </a:r>
            <a:r>
              <a:rPr lang="ko-KR" altLang="en-US" dirty="0"/>
              <a:t>처럼 숫자여야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1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EB30AD-A02F-7BF3-905A-CB5D4B3CB247}"/>
              </a:ext>
            </a:extLst>
          </p:cNvPr>
          <p:cNvSpPr txBox="1"/>
          <p:nvPr/>
        </p:nvSpPr>
        <p:spPr>
          <a:xfrm>
            <a:off x="193040" y="132080"/>
            <a:ext cx="108958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MyBatis</a:t>
            </a:r>
            <a:r>
              <a:rPr lang="en-US" altLang="ko-KR" dirty="0"/>
              <a:t>(</a:t>
            </a:r>
            <a:r>
              <a:rPr lang="ko-KR" altLang="en-US" dirty="0"/>
              <a:t>프레임워크 종류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DAO + </a:t>
            </a:r>
            <a:r>
              <a:rPr lang="en-US" altLang="ko-KR" dirty="0" err="1"/>
              <a:t>MyBaits</a:t>
            </a:r>
            <a:r>
              <a:rPr lang="ko-KR" altLang="en-US" dirty="0"/>
              <a:t>로 작동 </a:t>
            </a:r>
            <a:r>
              <a:rPr lang="en-US" altLang="ko-KR" dirty="0"/>
              <a:t>/ </a:t>
            </a:r>
            <a:r>
              <a:rPr lang="en-US" altLang="ko-KR" dirty="0" err="1"/>
              <a:t>MyBais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ORM</a:t>
            </a:r>
            <a:r>
              <a:rPr lang="ko-KR" altLang="en-US" dirty="0"/>
              <a:t>이 아니다</a:t>
            </a:r>
            <a:r>
              <a:rPr lang="en-US" altLang="ko-KR" dirty="0"/>
              <a:t>. JAVA</a:t>
            </a:r>
            <a:r>
              <a:rPr lang="ko-KR" altLang="en-US" dirty="0"/>
              <a:t>에서 </a:t>
            </a:r>
            <a:r>
              <a:rPr lang="en-US" altLang="ko-KR" dirty="0"/>
              <a:t>ORM </a:t>
            </a:r>
            <a:r>
              <a:rPr lang="ko-KR" altLang="en-US" dirty="0"/>
              <a:t>은 </a:t>
            </a:r>
            <a:r>
              <a:rPr lang="en-US" altLang="ko-KR" dirty="0"/>
              <a:t>JPA</a:t>
            </a:r>
          </a:p>
          <a:p>
            <a:r>
              <a:rPr lang="en-US" altLang="ko-KR" dirty="0"/>
              <a:t>-Persistence Layer Framework</a:t>
            </a:r>
          </a:p>
          <a:p>
            <a:r>
              <a:rPr lang="ko-KR" altLang="en-US" dirty="0"/>
              <a:t>자바코드와 </a:t>
            </a:r>
            <a:r>
              <a:rPr lang="en-US" altLang="ko-KR" dirty="0"/>
              <a:t>DB SQL</a:t>
            </a:r>
            <a:r>
              <a:rPr lang="ko-KR" altLang="en-US" dirty="0"/>
              <a:t>을 분리하여 관리</a:t>
            </a:r>
            <a:endParaRPr lang="en-US" altLang="ko-KR" dirty="0"/>
          </a:p>
          <a:p>
            <a:r>
              <a:rPr lang="ko-KR" altLang="en-US" dirty="0" err="1"/>
              <a:t>동적쿼리의</a:t>
            </a:r>
            <a:r>
              <a:rPr lang="ko-KR" altLang="en-US" dirty="0"/>
              <a:t> 관리가 편리</a:t>
            </a:r>
            <a:endParaRPr lang="en-US" altLang="ko-KR" dirty="0"/>
          </a:p>
          <a:p>
            <a:r>
              <a:rPr lang="en-US" altLang="ko-KR" dirty="0"/>
              <a:t>Spring JDBC</a:t>
            </a:r>
            <a:r>
              <a:rPr lang="ko-KR" altLang="en-US" dirty="0"/>
              <a:t>를 의존</a:t>
            </a:r>
            <a:r>
              <a:rPr lang="en-US" altLang="ko-KR" dirty="0"/>
              <a:t>(</a:t>
            </a:r>
            <a:r>
              <a:rPr lang="ko-KR" altLang="en-US" dirty="0"/>
              <a:t>활용</a:t>
            </a:r>
            <a:r>
              <a:rPr lang="en-US" altLang="ko-KR" dirty="0"/>
              <a:t>)</a:t>
            </a:r>
            <a:r>
              <a:rPr lang="ko-KR" altLang="en-US" dirty="0"/>
              <a:t>하기 때문에 불필요하게 반복되는 코드 </a:t>
            </a:r>
            <a:r>
              <a:rPr lang="en-US" altLang="ko-KR" dirty="0"/>
              <a:t>(Boilerplate)</a:t>
            </a:r>
            <a:r>
              <a:rPr lang="ko-KR" altLang="en-US" dirty="0"/>
              <a:t>를 줄일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Commercial Free </a:t>
            </a:r>
          </a:p>
          <a:p>
            <a:r>
              <a:rPr lang="ko-KR" altLang="en-US" dirty="0"/>
              <a:t>진입장벽 낮음 </a:t>
            </a:r>
            <a:r>
              <a:rPr lang="en-US" altLang="ko-KR" dirty="0"/>
              <a:t>/ </a:t>
            </a:r>
            <a:r>
              <a:rPr lang="ko-KR" altLang="en-US" dirty="0"/>
              <a:t>난이도 쉬움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066FA-7601-0BC0-0157-5C2D82DFF8E1}"/>
              </a:ext>
            </a:extLst>
          </p:cNvPr>
          <p:cNvSpPr txBox="1"/>
          <p:nvPr/>
        </p:nvSpPr>
        <p:spPr>
          <a:xfrm>
            <a:off x="91440" y="2870200"/>
            <a:ext cx="47436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프로젝트의 </a:t>
            </a:r>
            <a:r>
              <a:rPr lang="en-US" altLang="ko-KR" dirty="0"/>
              <a:t>porm.xml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en-US" altLang="ko-KR" dirty="0"/>
              <a:t>Maven Dependency </a:t>
            </a:r>
            <a:r>
              <a:rPr lang="ko-KR" altLang="en-US" dirty="0"/>
              <a:t>확인 </a:t>
            </a:r>
            <a:r>
              <a:rPr lang="en-US" altLang="ko-KR" dirty="0"/>
              <a:t>(</a:t>
            </a:r>
            <a:r>
              <a:rPr lang="en-US" altLang="ko-KR" dirty="0" err="1"/>
              <a:t>mybatis</a:t>
            </a:r>
            <a:r>
              <a:rPr lang="ko-KR" altLang="en-US" dirty="0"/>
              <a:t> </a:t>
            </a:r>
            <a:r>
              <a:rPr lang="en-US" altLang="ko-KR" dirty="0"/>
              <a:t>Spring)</a:t>
            </a:r>
          </a:p>
          <a:p>
            <a:endParaRPr lang="en-US" altLang="ko-KR" dirty="0"/>
          </a:p>
          <a:p>
            <a:r>
              <a:rPr lang="en-US" altLang="ko-KR" dirty="0"/>
              <a:t>Root </a:t>
            </a:r>
            <a:r>
              <a:rPr lang="en-US" altLang="ko-KR" dirty="0" err="1"/>
              <a:t>contex</a:t>
            </a:r>
            <a:r>
              <a:rPr lang="ko-KR" altLang="en-US" dirty="0"/>
              <a:t>에서 수정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myBatis</a:t>
            </a:r>
            <a:r>
              <a:rPr lang="ko-KR" altLang="en-US" dirty="0"/>
              <a:t>로 인해 주석처리 후 새로운 </a:t>
            </a:r>
            <a:r>
              <a:rPr lang="en-US" altLang="ko-KR" dirty="0"/>
              <a:t>bean</a:t>
            </a:r>
          </a:p>
          <a:p>
            <a:r>
              <a:rPr lang="ko-KR" altLang="en-US" dirty="0"/>
              <a:t>태그 사용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F67C6E-ACEC-DAAF-3292-2ECC33BFF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145" y="1660534"/>
            <a:ext cx="6232698" cy="24542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C97636C-9AC5-84EE-58B1-1A8B7BC3A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162" y="4199380"/>
            <a:ext cx="7566837" cy="265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61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BF4600-D5AA-75FD-6658-F9602FB8CB82}"/>
              </a:ext>
            </a:extLst>
          </p:cNvPr>
          <p:cNvSpPr txBox="1"/>
          <p:nvPr/>
        </p:nvSpPr>
        <p:spPr>
          <a:xfrm>
            <a:off x="233916" y="308344"/>
            <a:ext cx="374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 , Controller </a:t>
            </a:r>
            <a:r>
              <a:rPr lang="ko-KR" altLang="en-US" dirty="0"/>
              <a:t>전부 </a:t>
            </a:r>
            <a:r>
              <a:rPr lang="ko-KR" altLang="en-US" dirty="0" err="1"/>
              <a:t>수정해야함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9C59CA-E17F-F5D8-F3B9-CD69C4097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742" y="1020304"/>
            <a:ext cx="4001058" cy="4382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D677DF-6663-CDF7-81A7-40ED69481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27" y="1020304"/>
            <a:ext cx="3581900" cy="714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BBC0D0-843C-FEBC-7FE1-B669BA49C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81" y="3939442"/>
            <a:ext cx="5687219" cy="26102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73BA345-A637-DA8F-4F76-3D255B7D3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55" y="2182377"/>
            <a:ext cx="4629796" cy="8097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D126B39-3BD7-B9FE-1085-763FEFCEBA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4903" y="1729696"/>
            <a:ext cx="1781424" cy="3810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1EB2540-6CA7-3F4F-00A1-00D389E5DFE6}"/>
              </a:ext>
            </a:extLst>
          </p:cNvPr>
          <p:cNvSpPr txBox="1"/>
          <p:nvPr/>
        </p:nvSpPr>
        <p:spPr>
          <a:xfrm>
            <a:off x="320563" y="3082239"/>
            <a:ext cx="606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 에서 </a:t>
            </a:r>
            <a:r>
              <a:rPr lang="en-US" altLang="ko-KR" dirty="0"/>
              <a:t>DTO </a:t>
            </a:r>
            <a:r>
              <a:rPr lang="ko-KR" altLang="en-US" dirty="0"/>
              <a:t>형태를 </a:t>
            </a:r>
            <a:r>
              <a:rPr lang="en-US" altLang="ko-KR" dirty="0"/>
              <a:t>Movies Mapper </a:t>
            </a:r>
            <a:r>
              <a:rPr lang="ko-KR" altLang="en-US" dirty="0"/>
              <a:t>에 </a:t>
            </a:r>
            <a:r>
              <a:rPr lang="en-US" altLang="ko-KR" dirty="0"/>
              <a:t>insert </a:t>
            </a:r>
            <a:r>
              <a:rPr lang="ko-KR" altLang="en-US" dirty="0"/>
              <a:t>로 보냄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640CDB3-5F15-8DF5-E7F6-7BAB968D2B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2689" y="1729696"/>
            <a:ext cx="5482856" cy="233040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3198D1B-FBFC-C4FF-2DFD-ADF2FB03B2B7}"/>
              </a:ext>
            </a:extLst>
          </p:cNvPr>
          <p:cNvSpPr txBox="1"/>
          <p:nvPr/>
        </p:nvSpPr>
        <p:spPr>
          <a:xfrm>
            <a:off x="6555704" y="4060098"/>
            <a:ext cx="5203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Dto</a:t>
            </a:r>
            <a:r>
              <a:rPr lang="en-US" altLang="ko-KR" dirty="0"/>
              <a:t> </a:t>
            </a:r>
            <a:r>
              <a:rPr lang="ko-KR" altLang="en-US" dirty="0"/>
              <a:t>객체를 표현할 때 </a:t>
            </a:r>
            <a:r>
              <a:rPr lang="en-US" altLang="ko-KR" dirty="0"/>
              <a:t>{}</a:t>
            </a:r>
            <a:r>
              <a:rPr lang="ko-KR" altLang="en-US" dirty="0"/>
              <a:t> 내에 정확하게 표현하며</a:t>
            </a:r>
            <a:endParaRPr lang="en-US" altLang="ko-KR" dirty="0"/>
          </a:p>
          <a:p>
            <a:r>
              <a:rPr lang="en-US" altLang="ko-KR" dirty="0"/>
              <a:t>‘’ </a:t>
            </a:r>
            <a:r>
              <a:rPr lang="ko-KR" altLang="en-US" dirty="0"/>
              <a:t>가 필요하면 </a:t>
            </a:r>
            <a:r>
              <a:rPr lang="en-US" altLang="ko-KR" dirty="0"/>
              <a:t># </a:t>
            </a:r>
            <a:r>
              <a:rPr lang="ko-KR" altLang="en-US" dirty="0" err="1"/>
              <a:t>필요없으면</a:t>
            </a:r>
            <a:r>
              <a:rPr lang="ko-KR" altLang="en-US" dirty="0"/>
              <a:t> </a:t>
            </a:r>
            <a:r>
              <a:rPr lang="en-US" altLang="ko-KR" dirty="0"/>
              <a:t>$ </a:t>
            </a:r>
            <a:r>
              <a:rPr lang="ko-KR" altLang="en-US" dirty="0"/>
              <a:t>를 사용</a:t>
            </a:r>
            <a:endParaRPr lang="en-US" altLang="ko-KR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A7C3EC6-245C-309D-1871-F85B76AEE4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5704" y="4706429"/>
            <a:ext cx="4903817" cy="64287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7A23120-8B24-1A7A-DB8F-3BD7A6E3F3F1}"/>
              </a:ext>
            </a:extLst>
          </p:cNvPr>
          <p:cNvSpPr txBox="1"/>
          <p:nvPr/>
        </p:nvSpPr>
        <p:spPr>
          <a:xfrm>
            <a:off x="6582689" y="5345539"/>
            <a:ext cx="5348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</a:t>
            </a:r>
            <a:r>
              <a:rPr lang="ko-KR" altLang="en-US" dirty="0"/>
              <a:t>의 경우 </a:t>
            </a:r>
            <a:r>
              <a:rPr lang="en-US" altLang="ko-KR" dirty="0" err="1"/>
              <a:t>resultType</a:t>
            </a:r>
            <a:r>
              <a:rPr lang="en-US" altLang="ko-KR" dirty="0"/>
              <a:t> </a:t>
            </a:r>
            <a:r>
              <a:rPr lang="ko-KR" altLang="en-US" dirty="0"/>
              <a:t>으로 데이터 형태를 지정</a:t>
            </a:r>
            <a:endParaRPr lang="en-US" altLang="ko-KR" dirty="0"/>
          </a:p>
          <a:p>
            <a:r>
              <a:rPr lang="ko-KR" altLang="en-US" dirty="0"/>
              <a:t>해주어야 함</a:t>
            </a:r>
            <a:endParaRPr lang="en-US" altLang="ko-KR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930E97E-EED7-F093-78AA-B9450E5F0E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2985" y="5988417"/>
            <a:ext cx="3772426" cy="78115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740279D-BB23-DB13-1CA6-05B86F3EF3FE}"/>
              </a:ext>
            </a:extLst>
          </p:cNvPr>
          <p:cNvSpPr txBox="1"/>
          <p:nvPr/>
        </p:nvSpPr>
        <p:spPr>
          <a:xfrm>
            <a:off x="9983972" y="6134986"/>
            <a:ext cx="2162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숫자는 </a:t>
            </a:r>
            <a:r>
              <a:rPr lang="en-US" altLang="ko-KR" dirty="0"/>
              <a:t># $ </a:t>
            </a:r>
            <a:r>
              <a:rPr lang="ko-KR" altLang="en-US" dirty="0"/>
              <a:t>알아서 </a:t>
            </a:r>
            <a:endParaRPr lang="en-US" altLang="ko-KR" dirty="0"/>
          </a:p>
          <a:p>
            <a:r>
              <a:rPr lang="ko-KR" altLang="en-US" dirty="0"/>
              <a:t>판별</a:t>
            </a:r>
          </a:p>
        </p:txBody>
      </p:sp>
    </p:spTree>
    <p:extLst>
      <p:ext uri="{BB962C8B-B14F-4D97-AF65-F5344CB8AC3E}">
        <p14:creationId xmlns:p14="http://schemas.microsoft.com/office/powerpoint/2010/main" val="4153511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F1A0C4-7F51-C518-D683-6378C2687C95}"/>
              </a:ext>
            </a:extLst>
          </p:cNvPr>
          <p:cNvSpPr txBox="1"/>
          <p:nvPr/>
        </p:nvSpPr>
        <p:spPr>
          <a:xfrm>
            <a:off x="5152838" y="774464"/>
            <a:ext cx="6600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 </a:t>
            </a:r>
            <a:r>
              <a:rPr lang="ko-KR" altLang="en-US" dirty="0"/>
              <a:t>두개를 하나로 만들어 사용하기 위해 </a:t>
            </a:r>
            <a:r>
              <a:rPr lang="en-US" altLang="ko-KR" dirty="0"/>
              <a:t>Map </a:t>
            </a:r>
            <a:r>
              <a:rPr lang="ko-KR" altLang="en-US" dirty="0"/>
              <a:t>이라는걸 사용</a:t>
            </a:r>
            <a:endParaRPr lang="en-US" altLang="ko-KR" dirty="0"/>
          </a:p>
          <a:p>
            <a:r>
              <a:rPr lang="en-US" altLang="ko-KR" dirty="0"/>
              <a:t>Map : HashMap = List : </a:t>
            </a:r>
            <a:r>
              <a:rPr lang="en-US" altLang="ko-KR" dirty="0" err="1"/>
              <a:t>Arraylist</a:t>
            </a:r>
            <a:endParaRPr lang="en-US" altLang="ko-KR" dirty="0"/>
          </a:p>
          <a:p>
            <a:r>
              <a:rPr lang="en-US" altLang="ko-KR" dirty="0"/>
              <a:t>Map&lt;String , </a:t>
            </a:r>
            <a:r>
              <a:rPr lang="en-US" altLang="ko-KR" dirty="0" err="1"/>
              <a:t>MoviesDTO</a:t>
            </a:r>
            <a:r>
              <a:rPr lang="en-US" altLang="ko-KR" dirty="0"/>
              <a:t>&gt; = </a:t>
            </a:r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 err="1"/>
              <a:t>밸류</a:t>
            </a:r>
            <a:r>
              <a:rPr lang="ko-KR" altLang="en-US" dirty="0"/>
              <a:t> 형태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89CB47-96F7-73A7-B35C-65C1B758C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24" y="707791"/>
            <a:ext cx="4629796" cy="12670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911A33-F610-239F-2BBF-D22BC452B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50" y="136296"/>
            <a:ext cx="4439270" cy="4001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D30E34-CA70-A41A-3C17-3A553DA8C50C}"/>
              </a:ext>
            </a:extLst>
          </p:cNvPr>
          <p:cNvSpPr txBox="1"/>
          <p:nvPr/>
        </p:nvSpPr>
        <p:spPr>
          <a:xfrm>
            <a:off x="5152838" y="167070"/>
            <a:ext cx="546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 </a:t>
            </a:r>
            <a:r>
              <a:rPr lang="ko-KR" altLang="en-US" dirty="0"/>
              <a:t>하나를 가져오는 </a:t>
            </a:r>
            <a:r>
              <a:rPr lang="en-US" altLang="ko-KR" dirty="0"/>
              <a:t>select</a:t>
            </a:r>
            <a:r>
              <a:rPr lang="ko-KR" altLang="en-US" dirty="0"/>
              <a:t>의 경우 </a:t>
            </a:r>
            <a:r>
              <a:rPr lang="en-US" altLang="ko-KR" dirty="0" err="1"/>
              <a:t>selectOne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41D42B-3C9E-F6A9-B975-C90C08E01F98}"/>
              </a:ext>
            </a:extLst>
          </p:cNvPr>
          <p:cNvSpPr txBox="1"/>
          <p:nvPr/>
        </p:nvSpPr>
        <p:spPr>
          <a:xfrm>
            <a:off x="6566002" y="2162666"/>
            <a:ext cx="4325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</a:t>
            </a:r>
            <a:r>
              <a:rPr lang="ko-KR" altLang="en-US" dirty="0"/>
              <a:t> 별 각각의 데이터를 가져오는 경우</a:t>
            </a:r>
            <a:endParaRPr lang="en-US" altLang="ko-KR" dirty="0"/>
          </a:p>
          <a:p>
            <a:r>
              <a:rPr lang="en-US" altLang="ko-KR" dirty="0"/>
              <a:t>Param</a:t>
            </a:r>
            <a:r>
              <a:rPr lang="ko-KR" altLang="en-US" dirty="0"/>
              <a:t>이 넘어오고 키 값의 필드 명 작성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F066022-FA75-75E0-0417-7FEEDFC31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20" y="2146182"/>
            <a:ext cx="6106377" cy="77163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3731212-09A9-2968-6AB6-C98D919A2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68754"/>
            <a:ext cx="7687748" cy="21529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15706-11E5-7013-322B-36C87AA966BA}"/>
              </a:ext>
            </a:extLst>
          </p:cNvPr>
          <p:cNvSpPr txBox="1"/>
          <p:nvPr/>
        </p:nvSpPr>
        <p:spPr>
          <a:xfrm>
            <a:off x="6566002" y="4568754"/>
            <a:ext cx="5096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문 </a:t>
            </a:r>
            <a:r>
              <a:rPr lang="ko-KR" altLang="en-US" dirty="0" err="1"/>
              <a:t>사용가능하며</a:t>
            </a:r>
            <a:r>
              <a:rPr lang="ko-KR" altLang="en-US" dirty="0"/>
              <a:t> 조건에 따라 </a:t>
            </a:r>
            <a:r>
              <a:rPr lang="en-US" altLang="ko-KR" dirty="0"/>
              <a:t>if</a:t>
            </a:r>
            <a:r>
              <a:rPr lang="ko-KR" altLang="en-US" dirty="0"/>
              <a:t>문 내부 구절이</a:t>
            </a:r>
            <a:endParaRPr lang="en-US" altLang="ko-KR" dirty="0"/>
          </a:p>
          <a:p>
            <a:r>
              <a:rPr lang="ko-KR" altLang="en-US" dirty="0"/>
              <a:t>붙어서 사용됨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306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397AEA-4996-77C7-3113-6C2DD87A4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607184" cy="42914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2893ED-9C1E-5409-D9AE-149B86436505}"/>
              </a:ext>
            </a:extLst>
          </p:cNvPr>
          <p:cNvSpPr txBox="1"/>
          <p:nvPr/>
        </p:nvSpPr>
        <p:spPr>
          <a:xfrm>
            <a:off x="7607184" y="187036"/>
            <a:ext cx="4137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여러가지 입력을 받을 경우 </a:t>
            </a:r>
            <a:r>
              <a:rPr lang="en-US" altLang="ko-KR" dirty="0" err="1"/>
              <a:t>sql</a:t>
            </a:r>
            <a:r>
              <a:rPr lang="ko-KR" altLang="en-US" dirty="0"/>
              <a:t>문에서</a:t>
            </a:r>
            <a:endParaRPr lang="en-US" altLang="ko-KR" dirty="0"/>
          </a:p>
          <a:p>
            <a:r>
              <a:rPr lang="ko-KR" altLang="en-US" dirty="0"/>
              <a:t>조건을 걸어 줄 경우 앞 구절을 컨트롤</a:t>
            </a:r>
            <a:endParaRPr lang="en-US" altLang="ko-KR" dirty="0"/>
          </a:p>
          <a:p>
            <a:r>
              <a:rPr lang="ko-KR" altLang="en-US" dirty="0"/>
              <a:t>하는 방법 </a:t>
            </a:r>
            <a:r>
              <a:rPr lang="en-US" altLang="ko-KR" dirty="0"/>
              <a:t>– trim prefix </a:t>
            </a:r>
            <a:r>
              <a:rPr lang="en-US" altLang="ko-KR" dirty="0" err="1"/>
              <a:t>prefixoverrides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9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11FE02-2282-0A0A-DFDA-0837750C980D}"/>
              </a:ext>
            </a:extLst>
          </p:cNvPr>
          <p:cNvSpPr txBox="1"/>
          <p:nvPr/>
        </p:nvSpPr>
        <p:spPr>
          <a:xfrm>
            <a:off x="212437" y="221672"/>
            <a:ext cx="11628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</a:t>
            </a:r>
            <a:r>
              <a:rPr lang="ko-KR" altLang="en-US" dirty="0"/>
              <a:t>의 장점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정형화</a:t>
            </a:r>
            <a:r>
              <a:rPr lang="en-US" altLang="ko-KR" dirty="0"/>
              <a:t>/</a:t>
            </a:r>
            <a:r>
              <a:rPr lang="ko-KR" altLang="en-US" dirty="0"/>
              <a:t>일관된 코드 패턴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어려운 문법을 쉽게 적용할 수 있음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제어의 역전을 통한 코드 유지보수 유리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BCC1EC-FCED-78D3-D77F-B18F9828D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89" t="-2486" b="-2"/>
          <a:stretch/>
        </p:blipFill>
        <p:spPr>
          <a:xfrm>
            <a:off x="2160899" y="1748737"/>
            <a:ext cx="1149789" cy="156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5EED75-B53D-D4FE-E764-4A174BC33D0A}"/>
              </a:ext>
            </a:extLst>
          </p:cNvPr>
          <p:cNvSpPr txBox="1"/>
          <p:nvPr/>
        </p:nvSpPr>
        <p:spPr>
          <a:xfrm>
            <a:off x="3361929" y="1654671"/>
            <a:ext cx="202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Source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5ADE44-A113-481F-5B6D-CAAD530937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5" b="15590"/>
          <a:stretch/>
        </p:blipFill>
        <p:spPr>
          <a:xfrm>
            <a:off x="2160899" y="2122290"/>
            <a:ext cx="1359719" cy="1769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CCA6AB-7BF9-6DC8-2E6C-28018A569A3A}"/>
              </a:ext>
            </a:extLst>
          </p:cNvPr>
          <p:cNvSpPr txBox="1"/>
          <p:nvPr/>
        </p:nvSpPr>
        <p:spPr>
          <a:xfrm>
            <a:off x="3394888" y="2026077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 - </a:t>
            </a:r>
            <a:r>
              <a:rPr lang="ko-KR" altLang="en-US" dirty="0"/>
              <a:t>설정파일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E597A47-630F-E24C-F651-FE58027E6E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15" t="2032" r="13854" b="3409"/>
          <a:stretch/>
        </p:blipFill>
        <p:spPr>
          <a:xfrm>
            <a:off x="2145244" y="2433134"/>
            <a:ext cx="1181100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8B648F-FAE5-CFB4-C7CF-A22176AAB21B}"/>
              </a:ext>
            </a:extLst>
          </p:cNvPr>
          <p:cNvSpPr txBox="1"/>
          <p:nvPr/>
        </p:nvSpPr>
        <p:spPr>
          <a:xfrm>
            <a:off x="3379501" y="243932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테스트코드 폴더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63BC2B6-7746-93A5-79DE-766D091AE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8150" y="2902690"/>
            <a:ext cx="1924319" cy="2000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F6BA18-D0B0-F953-5AE5-4EEED918A585}"/>
              </a:ext>
            </a:extLst>
          </p:cNvPr>
          <p:cNvSpPr txBox="1"/>
          <p:nvPr/>
        </p:nvSpPr>
        <p:spPr>
          <a:xfrm>
            <a:off x="3616810" y="2818652"/>
            <a:ext cx="419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Maven : </a:t>
            </a:r>
            <a:r>
              <a:rPr lang="ko-KR" altLang="en-US" dirty="0"/>
              <a:t>라이브러리 관리 및 배포 관리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EE7716C-8F0B-9D0A-D0B0-E4EB2E30662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05"/>
          <a:stretch/>
        </p:blipFill>
        <p:spPr>
          <a:xfrm>
            <a:off x="46055" y="1783084"/>
            <a:ext cx="2114844" cy="186716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5E55F5D-5646-5387-CFC9-18625C8C1A4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495" t="4546"/>
          <a:stretch/>
        </p:blipFill>
        <p:spPr>
          <a:xfrm>
            <a:off x="2160899" y="3196658"/>
            <a:ext cx="560473" cy="2000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1570931-46E7-CF27-18FC-A3536185EC55}"/>
              </a:ext>
            </a:extLst>
          </p:cNvPr>
          <p:cNvSpPr txBox="1"/>
          <p:nvPr/>
        </p:nvSpPr>
        <p:spPr>
          <a:xfrm>
            <a:off x="2735793" y="319872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프론트 관련 문서</a:t>
            </a:r>
            <a:endParaRPr lang="en-US" altLang="ko-KR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A533788-1884-A46F-F95B-E71186D4166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1429"/>
          <a:stretch/>
        </p:blipFill>
        <p:spPr>
          <a:xfrm>
            <a:off x="2137626" y="3618065"/>
            <a:ext cx="943107" cy="2095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1AEEE40-F472-C7E3-632A-E54A1AEB3831}"/>
              </a:ext>
            </a:extLst>
          </p:cNvPr>
          <p:cNvSpPr txBox="1"/>
          <p:nvPr/>
        </p:nvSpPr>
        <p:spPr>
          <a:xfrm>
            <a:off x="3059601" y="3538188"/>
            <a:ext cx="380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Maven Interface (Maven</a:t>
            </a:r>
            <a:r>
              <a:rPr lang="ko-KR" altLang="en-US" dirty="0"/>
              <a:t> 설정파일</a:t>
            </a:r>
            <a:r>
              <a:rPr lang="en-US" altLang="ko-KR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F0BAEC-DDF0-7F34-1544-171B793F267C}"/>
              </a:ext>
            </a:extLst>
          </p:cNvPr>
          <p:cNvSpPr txBox="1"/>
          <p:nvPr/>
        </p:nvSpPr>
        <p:spPr>
          <a:xfrm>
            <a:off x="200061" y="4317953"/>
            <a:ext cx="664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만들면 </a:t>
            </a:r>
            <a:r>
              <a:rPr lang="en-US" altLang="ko-KR" dirty="0"/>
              <a:t>porm.xml </a:t>
            </a:r>
            <a:r>
              <a:rPr lang="ko-KR" altLang="en-US" dirty="0"/>
              <a:t>자바</a:t>
            </a:r>
            <a:r>
              <a:rPr lang="en-US" altLang="ko-KR" dirty="0"/>
              <a:t>11</a:t>
            </a:r>
            <a:r>
              <a:rPr lang="ko-KR" altLang="en-US" dirty="0"/>
              <a:t>버전</a:t>
            </a:r>
            <a:r>
              <a:rPr lang="en-US" altLang="ko-KR" dirty="0"/>
              <a:t>, </a:t>
            </a:r>
            <a:r>
              <a:rPr lang="ko-KR" altLang="en-US" dirty="0"/>
              <a:t>스프링</a:t>
            </a:r>
            <a:r>
              <a:rPr lang="en-US" altLang="ko-KR" dirty="0"/>
              <a:t>5.3.20</a:t>
            </a:r>
            <a:r>
              <a:rPr lang="ko-KR" altLang="en-US" dirty="0"/>
              <a:t>버전 변경</a:t>
            </a:r>
            <a:endParaRPr lang="en-US" altLang="ko-KR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9AFDEE6-F867-DBEE-3637-686DB1DA13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783883"/>
            <a:ext cx="7185925" cy="127135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B743602-F1F1-3851-559A-ED4B7323A8FB}"/>
              </a:ext>
            </a:extLst>
          </p:cNvPr>
          <p:cNvSpPr txBox="1"/>
          <p:nvPr/>
        </p:nvSpPr>
        <p:spPr>
          <a:xfrm>
            <a:off x="8109527" y="3261189"/>
            <a:ext cx="407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</a:t>
            </a:r>
            <a:r>
              <a:rPr lang="en-US" altLang="ko-KR" dirty="0"/>
              <a:t>properties</a:t>
            </a:r>
          </a:p>
          <a:p>
            <a:r>
              <a:rPr lang="ko-KR" altLang="en-US" dirty="0"/>
              <a:t>자바 </a:t>
            </a:r>
            <a:r>
              <a:rPr lang="en-US" altLang="ko-KR" dirty="0"/>
              <a:t>11 dynamic Web Module 3.1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15F1147-C99D-6949-C8F2-89BE6BD8D4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15364" y="3919438"/>
            <a:ext cx="2925654" cy="28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FB6DD8-1161-3321-4836-C24A389FD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551" y="0"/>
            <a:ext cx="3502261" cy="2780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E48BD8-81AE-3BAB-94FC-FFDA28117AA9}"/>
              </a:ext>
            </a:extLst>
          </p:cNvPr>
          <p:cNvSpPr txBox="1"/>
          <p:nvPr/>
        </p:nvSpPr>
        <p:spPr>
          <a:xfrm>
            <a:off x="277091" y="197346"/>
            <a:ext cx="10669909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스프링 컨테이너 인스턴스는 스프링이 관리해서 어디서든 사용 가능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Context.xml</a:t>
            </a:r>
            <a:r>
              <a:rPr lang="ko-KR" altLang="en-US" dirty="0"/>
              <a:t>에 코드를 작성해 놓을 경우 스프링 컨테이너 </a:t>
            </a:r>
            <a:endParaRPr lang="en-US" altLang="ko-KR" dirty="0"/>
          </a:p>
          <a:p>
            <a:r>
              <a:rPr lang="ko-KR" altLang="en-US" dirty="0"/>
              <a:t>인스턴스를 생성할 시 내부에 알아서 코드를 읽고 수행함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i="0" dirty="0" err="1">
                <a:solidFill>
                  <a:srgbClr val="0F0101"/>
                </a:solidFill>
                <a:effectLst/>
                <a:latin typeface="Noto Sans KR"/>
              </a:rPr>
              <a:t>싱글톤</a:t>
            </a:r>
            <a:r>
              <a:rPr lang="ko-KR" altLang="en-US" b="1" i="0" dirty="0">
                <a:solidFill>
                  <a:srgbClr val="0F0101"/>
                </a:solidFill>
                <a:effectLst/>
                <a:latin typeface="Noto Sans KR"/>
              </a:rPr>
              <a:t> </a:t>
            </a:r>
            <a:r>
              <a:rPr lang="en-US" altLang="ko-KR" b="0" i="0" dirty="0">
                <a:solidFill>
                  <a:srgbClr val="0F0101"/>
                </a:solidFill>
                <a:effectLst/>
                <a:latin typeface="Noto Sans KR"/>
              </a:rPr>
              <a:t>: </a:t>
            </a:r>
            <a:r>
              <a:rPr lang="ko-KR" altLang="en-US" b="0" i="0" dirty="0">
                <a:solidFill>
                  <a:srgbClr val="0F0101"/>
                </a:solidFill>
                <a:effectLst/>
                <a:latin typeface="Noto Sans KR"/>
              </a:rPr>
              <a:t>기본 </a:t>
            </a:r>
            <a:r>
              <a:rPr lang="ko-KR" altLang="en-US" b="0" i="0" dirty="0" err="1">
                <a:solidFill>
                  <a:srgbClr val="0F0101"/>
                </a:solidFill>
                <a:effectLst/>
                <a:latin typeface="Noto Sans KR"/>
              </a:rPr>
              <a:t>스코프</a:t>
            </a:r>
            <a:r>
              <a:rPr lang="en-US" altLang="ko-KR" b="0" i="0" dirty="0">
                <a:solidFill>
                  <a:srgbClr val="0F0101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F0101"/>
                </a:solidFill>
                <a:effectLst/>
                <a:latin typeface="Noto Sans KR"/>
              </a:rPr>
              <a:t>스프링 컨테이너의 시작과 종료까지 유지되는 가장 </a:t>
            </a:r>
            <a:endParaRPr lang="en-US" altLang="ko-KR" b="0" i="0" dirty="0">
              <a:solidFill>
                <a:srgbClr val="0F0101"/>
              </a:solidFill>
              <a:effectLst/>
              <a:latin typeface="Noto Sans KR"/>
            </a:endParaRPr>
          </a:p>
          <a:p>
            <a:r>
              <a:rPr lang="ko-KR" altLang="en-US" b="0" i="0" dirty="0">
                <a:solidFill>
                  <a:srgbClr val="0F0101"/>
                </a:solidFill>
                <a:effectLst/>
                <a:latin typeface="Noto Sans KR"/>
              </a:rPr>
              <a:t>넓은 범위의 </a:t>
            </a:r>
            <a:r>
              <a:rPr lang="ko-KR" altLang="en-US" b="0" i="0" dirty="0" err="1">
                <a:solidFill>
                  <a:srgbClr val="0F0101"/>
                </a:solidFill>
                <a:effectLst/>
                <a:latin typeface="Noto Sans KR"/>
              </a:rPr>
              <a:t>스코프</a:t>
            </a:r>
            <a:endParaRPr lang="ko-KR" altLang="en-US" b="0" i="0" dirty="0">
              <a:solidFill>
                <a:srgbClr val="0F0101"/>
              </a:solidFill>
              <a:effectLst/>
              <a:latin typeface="Noto Sans KR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</a:t>
            </a:r>
            <a:r>
              <a:rPr lang="en-US" altLang="ko-KR" dirty="0" err="1"/>
              <a:t>getbean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 와 비슷함</a:t>
            </a:r>
            <a:r>
              <a:rPr lang="en-US" altLang="ko-KR" dirty="0"/>
              <a:t>.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내부에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id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값을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입력해줄경우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수행</a:t>
            </a:r>
            <a:endParaRPr lang="en-US" altLang="ko-K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Getbean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리턴이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object &gt;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캐스팅 해주어야 함</a:t>
            </a:r>
            <a:endParaRPr lang="en-US" altLang="ko-K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Spring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컨테이너는 여러 자료형을 관리하기 때문에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object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형태임</a:t>
            </a:r>
            <a:endParaRPr lang="en-US" altLang="ko-K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Context.xml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은 스프링 컨테이너가 실행될 설정파일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Bean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은 스프링 컨테이너 내부에서 인스턴스를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new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할 태그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Bean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태그는 </a:t>
            </a:r>
            <a:r>
              <a:rPr lang="ko-KR" alt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싱글턴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적용이 기본으로 되어있음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. &gt;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여러 번 호출해도 한번만 생성되어 자원 절약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Bean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태그는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IOC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라고 하며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Inversion of Control (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제어의 역전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DL : Dependency Lookup &gt; </a:t>
            </a:r>
            <a:r>
              <a:rPr lang="en-US" altLang="ko-K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getBean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으로 특정 데이터를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찾아달라는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요청</a:t>
            </a:r>
          </a:p>
          <a:p>
            <a:pPr algn="l"/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I : Dependency Injection &gt; </a:t>
            </a:r>
          </a:p>
          <a:p>
            <a:pPr algn="l"/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Bean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태그 내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Lazy </a:t>
            </a:r>
            <a:r>
              <a:rPr lang="en-US" altLang="ko-KR" dirty="0" err="1">
                <a:solidFill>
                  <a:srgbClr val="3F7F5F"/>
                </a:solidFill>
                <a:latin typeface="Consolas" panose="020B0609020204030204" pitchFamily="49" charset="0"/>
              </a:rPr>
              <a:t>ini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 – </a:t>
            </a:r>
            <a:r>
              <a:rPr lang="en-US" altLang="ko-KR" dirty="0" err="1">
                <a:solidFill>
                  <a:srgbClr val="3F7F5F"/>
                </a:solidFill>
                <a:latin typeface="Consolas" panose="020B0609020204030204" pitchFamily="49" charset="0"/>
              </a:rPr>
              <a:t>getbean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을 실행할 시 인스턴스가 생성되도록 하는 명령어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/>
              <a:t>Scope=“prototype” </a:t>
            </a:r>
            <a:r>
              <a:rPr lang="ko-KR" altLang="en-US" dirty="0"/>
              <a:t>을 작성할 시 인스턴스를 </a:t>
            </a:r>
            <a:r>
              <a:rPr lang="ko-KR" altLang="en-US" dirty="0" err="1"/>
              <a:t>싱글턴</a:t>
            </a:r>
            <a:r>
              <a:rPr lang="ko-KR" altLang="en-US" dirty="0"/>
              <a:t> 적용이 아닌 필요할 때 마다 만들어 냄</a:t>
            </a:r>
          </a:p>
        </p:txBody>
      </p:sp>
    </p:spTree>
    <p:extLst>
      <p:ext uri="{BB962C8B-B14F-4D97-AF65-F5344CB8AC3E}">
        <p14:creationId xmlns:p14="http://schemas.microsoft.com/office/powerpoint/2010/main" val="314346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4215C8C-E1DD-40FD-CDB5-3437FF4A53B8}"/>
              </a:ext>
            </a:extLst>
          </p:cNvPr>
          <p:cNvSpPr txBox="1"/>
          <p:nvPr/>
        </p:nvSpPr>
        <p:spPr>
          <a:xfrm>
            <a:off x="5000978" y="331131"/>
            <a:ext cx="6192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생성자 사용 주입</a:t>
            </a:r>
            <a:endParaRPr lang="en-US" altLang="ko-KR" dirty="0"/>
          </a:p>
          <a:p>
            <a:r>
              <a:rPr lang="en-US" altLang="ko-KR" dirty="0"/>
              <a:t>Bean </a:t>
            </a:r>
            <a:r>
              <a:rPr lang="ko-KR" altLang="en-US" dirty="0"/>
              <a:t>태그 생성자 내에 </a:t>
            </a:r>
            <a:r>
              <a:rPr lang="en-US" altLang="ko-KR" dirty="0"/>
              <a:t>name</a:t>
            </a:r>
            <a:r>
              <a:rPr lang="ko-KR" altLang="en-US" dirty="0"/>
              <a:t>값에 </a:t>
            </a:r>
            <a:r>
              <a:rPr lang="en-US" altLang="ko-KR" dirty="0"/>
              <a:t>value</a:t>
            </a:r>
            <a:r>
              <a:rPr lang="ko-KR" altLang="en-US" dirty="0"/>
              <a:t>를 집어넣음</a:t>
            </a:r>
            <a:endParaRPr lang="en-US" altLang="ko-KR" dirty="0"/>
          </a:p>
          <a:p>
            <a:r>
              <a:rPr lang="ko-KR" altLang="en-US" dirty="0"/>
              <a:t>사용자 생성 클래스의 자료형의 경우 값을 </a:t>
            </a:r>
            <a:r>
              <a:rPr lang="en-US" altLang="ko-KR" dirty="0"/>
              <a:t>ref </a:t>
            </a:r>
            <a:r>
              <a:rPr lang="ko-KR" altLang="en-US" dirty="0"/>
              <a:t>로 집어넣음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743CD9-D9F0-5ECF-76C9-11B32A4E2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98" y="192585"/>
            <a:ext cx="4696480" cy="10860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3E09C9-675B-CC6E-CE10-DBCC2479F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98" y="1463253"/>
            <a:ext cx="4420217" cy="8097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504116-A684-902A-121A-BBE96EDAD88F}"/>
              </a:ext>
            </a:extLst>
          </p:cNvPr>
          <p:cNvSpPr txBox="1"/>
          <p:nvPr/>
        </p:nvSpPr>
        <p:spPr>
          <a:xfrm>
            <a:off x="5000978" y="1572681"/>
            <a:ext cx="134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Setter </a:t>
            </a:r>
            <a:r>
              <a:rPr lang="ko-KR" altLang="en-US" dirty="0"/>
              <a:t>주입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B4B2C84-8EDF-2994-C893-C3A13A95A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737" y="1393007"/>
            <a:ext cx="3733827" cy="22041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BA0262D-FCF4-E064-53AE-A05A3B273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498" y="2599134"/>
            <a:ext cx="5938043" cy="397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5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85710B-EA4B-6F9F-BBD9-CAE7B27E3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07"/>
            <a:ext cx="7201471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B8C0FE-F206-695A-8740-952507F121DD}"/>
              </a:ext>
            </a:extLst>
          </p:cNvPr>
          <p:cNvSpPr txBox="1"/>
          <p:nvPr/>
        </p:nvSpPr>
        <p:spPr>
          <a:xfrm>
            <a:off x="7450667" y="434588"/>
            <a:ext cx="135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MVC2</a:t>
            </a:r>
            <a:r>
              <a:rPr lang="ko-KR" altLang="en-US" dirty="0"/>
              <a:t> 흐름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179F7-E09B-D7DF-2A7A-8078A8472B2C}"/>
              </a:ext>
            </a:extLst>
          </p:cNvPr>
          <p:cNvSpPr txBox="1"/>
          <p:nvPr/>
        </p:nvSpPr>
        <p:spPr>
          <a:xfrm>
            <a:off x="10223629" y="2890434"/>
            <a:ext cx="143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 MVC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CECDCBC-705B-2DE7-5943-0C7628302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690" y="3357796"/>
            <a:ext cx="6225309" cy="3427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E08B880-FF9B-887A-45AE-BE4F5B747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0" y="3910930"/>
            <a:ext cx="1952525" cy="2027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A435D3-C33E-FC6F-A7C7-123BDB94E2FB}"/>
              </a:ext>
            </a:extLst>
          </p:cNvPr>
          <p:cNvSpPr txBox="1"/>
          <p:nvPr/>
        </p:nvSpPr>
        <p:spPr>
          <a:xfrm>
            <a:off x="2165105" y="5339802"/>
            <a:ext cx="3400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리턴값에</a:t>
            </a:r>
            <a:r>
              <a:rPr lang="ko-KR" altLang="en-US" dirty="0"/>
              <a:t> 따라 </a:t>
            </a:r>
            <a:r>
              <a:rPr lang="en-US" altLang="ko-KR" dirty="0"/>
              <a:t>view resolver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ko-KR" altLang="en-US" dirty="0"/>
              <a:t>거치거나 아닐 수도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AC5D4-1115-D31D-16E3-1E16734F293D}"/>
              </a:ext>
            </a:extLst>
          </p:cNvPr>
          <p:cNvSpPr txBox="1"/>
          <p:nvPr/>
        </p:nvSpPr>
        <p:spPr>
          <a:xfrm>
            <a:off x="66732" y="5938312"/>
            <a:ext cx="2611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View resolve or not</a:t>
            </a:r>
          </a:p>
          <a:p>
            <a:r>
              <a:rPr lang="en-US" altLang="ko-KR" dirty="0"/>
              <a:t>11.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20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FD63D17-19D9-7C47-04E9-8D3C2A06C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11908" cy="33913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8DAA337-77BB-4213-6CB2-E6D5DD5BC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84" y="3466628"/>
            <a:ext cx="7211431" cy="3258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98FA08-92A5-81CF-28E8-23D0169E1AFC}"/>
              </a:ext>
            </a:extLst>
          </p:cNvPr>
          <p:cNvSpPr txBox="1"/>
          <p:nvPr/>
        </p:nvSpPr>
        <p:spPr>
          <a:xfrm>
            <a:off x="5190836" y="44426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1C6E4E-A2A9-E792-29F3-C42ECEC239E6}"/>
              </a:ext>
            </a:extLst>
          </p:cNvPr>
          <p:cNvSpPr txBox="1"/>
          <p:nvPr/>
        </p:nvSpPr>
        <p:spPr>
          <a:xfrm>
            <a:off x="5514001" y="5329382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조회 </a:t>
            </a:r>
            <a:r>
              <a:rPr lang="en-US" altLang="ko-KR" dirty="0"/>
              <a:t>&gt; servletcontext.xml</a:t>
            </a:r>
            <a:r>
              <a:rPr lang="ko-KR" altLang="en-US" dirty="0"/>
              <a:t>을 가져와서 사용 가능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949B7E-FF55-2326-19D6-374F3CD2A6E6}"/>
              </a:ext>
            </a:extLst>
          </p:cNvPr>
          <p:cNvSpPr txBox="1"/>
          <p:nvPr/>
        </p:nvSpPr>
        <p:spPr>
          <a:xfrm>
            <a:off x="7241308" y="62253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인스턴스 생성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6E9F-D006-A230-EF52-5CEF79EB43AF}"/>
              </a:ext>
            </a:extLst>
          </p:cNvPr>
          <p:cNvSpPr txBox="1"/>
          <p:nvPr/>
        </p:nvSpPr>
        <p:spPr>
          <a:xfrm>
            <a:off x="9232940" y="3099728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스프링프로젝트 구동단계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A6C3F7-F0F6-24C6-A18D-FEBDC8387536}"/>
              </a:ext>
            </a:extLst>
          </p:cNvPr>
          <p:cNvSpPr txBox="1"/>
          <p:nvPr/>
        </p:nvSpPr>
        <p:spPr>
          <a:xfrm>
            <a:off x="10874519" y="44611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컨벤션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840F0F1-0593-7115-21F7-67CBA2843335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 flipV="1">
            <a:off x="5837167" y="4627357"/>
            <a:ext cx="5037352" cy="1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A7272E1-9464-374E-87DC-1FF37DF0A7DD}"/>
              </a:ext>
            </a:extLst>
          </p:cNvPr>
          <p:cNvCxnSpPr>
            <a:stCxn id="11" idx="1"/>
            <a:endCxn id="8" idx="3"/>
          </p:cNvCxnSpPr>
          <p:nvPr/>
        </p:nvCxnSpPr>
        <p:spPr>
          <a:xfrm flipH="1">
            <a:off x="10679198" y="4645830"/>
            <a:ext cx="195321" cy="86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0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38C9628-AFE3-321C-9CC3-E177F2445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10" y="415499"/>
            <a:ext cx="4677428" cy="2610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C109F9-44B6-4CCA-F2D4-25C2A227A810}"/>
              </a:ext>
            </a:extLst>
          </p:cNvPr>
          <p:cNvSpPr txBox="1"/>
          <p:nvPr/>
        </p:nvSpPr>
        <p:spPr>
          <a:xfrm>
            <a:off x="5125156" y="180622"/>
            <a:ext cx="6253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Prom.xml</a:t>
            </a:r>
            <a:r>
              <a:rPr lang="ko-KR" altLang="en-US" dirty="0"/>
              <a:t>은 </a:t>
            </a:r>
            <a:r>
              <a:rPr lang="ko-KR" altLang="en-US" dirty="0" err="1"/>
              <a:t>메이븐의</a:t>
            </a:r>
            <a:r>
              <a:rPr lang="ko-KR" altLang="en-US" dirty="0"/>
              <a:t> 설정으로서 라이브러리 삽입을 위해</a:t>
            </a:r>
            <a:endParaRPr lang="en-US" altLang="ko-KR" dirty="0"/>
          </a:p>
          <a:p>
            <a:r>
              <a:rPr lang="en-US" altLang="ko-KR" dirty="0"/>
              <a:t>Porm.xml</a:t>
            </a:r>
            <a:r>
              <a:rPr lang="ko-KR" altLang="en-US" dirty="0"/>
              <a:t>에 </a:t>
            </a:r>
            <a:r>
              <a:rPr lang="en-US" altLang="ko-KR" dirty="0" err="1"/>
              <a:t>dbcp</a:t>
            </a:r>
            <a:r>
              <a:rPr lang="ko-KR" altLang="en-US" dirty="0"/>
              <a:t>와 </a:t>
            </a:r>
            <a:r>
              <a:rPr lang="en-US" altLang="ko-KR" dirty="0" err="1"/>
              <a:t>jdbc</a:t>
            </a:r>
            <a:r>
              <a:rPr lang="en-US" altLang="ko-KR" dirty="0"/>
              <a:t> </a:t>
            </a:r>
            <a:r>
              <a:rPr lang="ko-KR" altLang="en-US" dirty="0"/>
              <a:t>입력 </a:t>
            </a:r>
            <a:r>
              <a:rPr lang="en-US" altLang="ko-KR" dirty="0"/>
              <a:t>&gt; dependency </a:t>
            </a:r>
            <a:r>
              <a:rPr lang="ko-KR" altLang="en-US" dirty="0"/>
              <a:t>내부에 넣음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D16498-5B26-5F91-9473-083AF7335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944" y="1120442"/>
            <a:ext cx="3326997" cy="1200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3C6D11-D6DC-E6BC-09B4-CB87CECD24D1}"/>
              </a:ext>
            </a:extLst>
          </p:cNvPr>
          <p:cNvSpPr txBox="1"/>
          <p:nvPr/>
        </p:nvSpPr>
        <p:spPr>
          <a:xfrm>
            <a:off x="8383010" y="1120442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관련 라이브러리를 모두 다운받음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7EE94A-3A2D-F29A-999C-0DF901711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28" y="3304062"/>
            <a:ext cx="2324546" cy="4699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F8977E-0D98-C321-897E-DEB84C02B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6775" y="2759217"/>
            <a:ext cx="8145225" cy="12755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76A2DA-2A68-CD2F-0B90-3E605E20A46F}"/>
              </a:ext>
            </a:extLst>
          </p:cNvPr>
          <p:cNvSpPr txBox="1"/>
          <p:nvPr/>
        </p:nvSpPr>
        <p:spPr>
          <a:xfrm>
            <a:off x="361128" y="4034756"/>
            <a:ext cx="1146974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Repositories </a:t>
            </a:r>
            <a:r>
              <a:rPr lang="ko-KR" altLang="en-US" dirty="0"/>
              <a:t>패키지 </a:t>
            </a:r>
            <a:r>
              <a:rPr lang="en-US" altLang="ko-KR" dirty="0"/>
              <a:t>DAO </a:t>
            </a:r>
            <a:r>
              <a:rPr lang="ko-KR" altLang="en-US" dirty="0"/>
              <a:t>생성 후</a:t>
            </a:r>
            <a:endParaRPr lang="en-US" altLang="ko-KR" dirty="0"/>
          </a:p>
          <a:p>
            <a:r>
              <a:rPr lang="en-US" altLang="ko-KR" sz="1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ko-KR" alt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상단에 </a:t>
            </a:r>
            <a:r>
              <a:rPr lang="en-US" altLang="ko-KR" sz="1800" dirty="0">
                <a:solidFill>
                  <a:srgbClr val="646464"/>
                </a:solidFill>
                <a:latin typeface="Consolas" panose="020B0609020204030204" pitchFamily="49" charset="0"/>
              </a:rPr>
              <a:t>Repository</a:t>
            </a:r>
            <a:r>
              <a:rPr lang="ko-KR" alt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를 입력해 주어야</a:t>
            </a:r>
            <a:endParaRPr lang="en-US" altLang="ko-KR" sz="1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64646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root-context</a:t>
            </a:r>
            <a:r>
              <a:rPr lang="ko-KR" altLang="en-US" dirty="0">
                <a:solidFill>
                  <a:srgbClr val="646464"/>
                </a:solidFill>
                <a:latin typeface="Consolas" panose="020B0609020204030204" pitchFamily="49" charset="0"/>
              </a:rPr>
              <a:t>에서 </a:t>
            </a:r>
            <a:r>
              <a:rPr lang="ko-KR" alt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읽어들일</a:t>
            </a:r>
            <a:r>
              <a:rPr lang="ko-KR" altLang="en-US" dirty="0">
                <a:solidFill>
                  <a:srgbClr val="646464"/>
                </a:solidFill>
                <a:latin typeface="Consolas" panose="020B0609020204030204" pitchFamily="49" charset="0"/>
              </a:rPr>
              <a:t> 수 있음</a:t>
            </a:r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.</a:t>
            </a:r>
            <a:endParaRPr lang="en-US" altLang="ko-KR" sz="1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/>
              <a:t>rootcontext</a:t>
            </a:r>
            <a:r>
              <a:rPr lang="ko-KR" altLang="en-US" dirty="0"/>
              <a:t>에 </a:t>
            </a:r>
            <a:r>
              <a:rPr lang="en-US" altLang="ko-KR" dirty="0" err="1"/>
              <a:t>dbcp</a:t>
            </a:r>
            <a:r>
              <a:rPr lang="en-US" altLang="ko-KR" dirty="0"/>
              <a:t> bean</a:t>
            </a:r>
            <a:r>
              <a:rPr lang="ko-KR" altLang="en-US" dirty="0"/>
              <a:t>태그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서버가 실행되면 </a:t>
            </a:r>
            <a:r>
              <a:rPr lang="en-US" altLang="ko-KR" dirty="0"/>
              <a:t>web.xml</a:t>
            </a:r>
            <a:r>
              <a:rPr lang="ko-KR" altLang="en-US" dirty="0"/>
              <a:t>을 읽은 후 </a:t>
            </a:r>
            <a:r>
              <a:rPr lang="en-US" altLang="ko-KR" dirty="0" err="1"/>
              <a:t>contextloaderlistener</a:t>
            </a:r>
            <a:r>
              <a:rPr lang="ko-KR" altLang="en-US" dirty="0"/>
              <a:t>가 </a:t>
            </a:r>
            <a:r>
              <a:rPr lang="en-US" altLang="ko-KR" dirty="0"/>
              <a:t>root-</a:t>
            </a:r>
            <a:r>
              <a:rPr lang="en-US" altLang="ko-KR" dirty="0" err="1"/>
              <a:t>contexct</a:t>
            </a:r>
            <a:r>
              <a:rPr lang="ko-KR" altLang="en-US" dirty="0"/>
              <a:t>를 읽기 때문에 </a:t>
            </a:r>
            <a:endParaRPr lang="en-US" altLang="ko-KR" dirty="0"/>
          </a:p>
          <a:p>
            <a:r>
              <a:rPr lang="en-US" altLang="ko-KR" dirty="0" err="1"/>
              <a:t>dbcp</a:t>
            </a:r>
            <a:r>
              <a:rPr lang="ko-KR" altLang="en-US" dirty="0"/>
              <a:t>를 해당 위치에 입력하여 적용하게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&gt;Bean</a:t>
            </a:r>
            <a:r>
              <a:rPr lang="ko-KR" altLang="en-US" dirty="0"/>
              <a:t>태그를 직접 로드 한 것이 아닌 서버가 로드 한 것으로서 이후 </a:t>
            </a:r>
            <a:r>
              <a:rPr lang="en-US" altLang="ko-KR" dirty="0"/>
              <a:t>controller </a:t>
            </a:r>
            <a:r>
              <a:rPr lang="ko-KR" altLang="en-US" dirty="0"/>
              <a:t>등에서 주소를 모르기 때문에 </a:t>
            </a:r>
            <a:endParaRPr lang="en-US" altLang="ko-KR" dirty="0"/>
          </a:p>
          <a:p>
            <a:r>
              <a:rPr lang="ko-KR" altLang="en-US" dirty="0"/>
              <a:t>호출 불가능 </a:t>
            </a:r>
            <a:r>
              <a:rPr lang="en-US" altLang="ko-KR" dirty="0"/>
              <a:t>(</a:t>
            </a:r>
            <a:r>
              <a:rPr lang="en-US" altLang="ko-KR" dirty="0" err="1"/>
              <a:t>getBean</a:t>
            </a:r>
            <a:r>
              <a:rPr lang="en-US" altLang="ko-KR" dirty="0"/>
              <a:t> </a:t>
            </a:r>
            <a:r>
              <a:rPr lang="ko-KR" altLang="en-US" dirty="0"/>
              <a:t>불가능</a:t>
            </a:r>
            <a:r>
              <a:rPr lang="en-US" altLang="ko-KR" dirty="0"/>
              <a:t>)&gt; </a:t>
            </a:r>
            <a:r>
              <a:rPr lang="ko-KR" altLang="en-US" dirty="0"/>
              <a:t>이후 </a:t>
            </a:r>
            <a:r>
              <a:rPr lang="ko-KR" altLang="en-US" dirty="0" err="1"/>
              <a:t>어노테이션으로</a:t>
            </a:r>
            <a:r>
              <a:rPr lang="ko-KR" altLang="en-US" dirty="0"/>
              <a:t> 해결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363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883E7C-7AF0-82CC-B9AE-34F4EFE19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96904" cy="3905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1C2B8D-387F-9C07-448E-AD2464345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14" y="811803"/>
            <a:ext cx="6696364" cy="267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53D6E4-5663-99FE-4B02-D400CD63958A}"/>
              </a:ext>
            </a:extLst>
          </p:cNvPr>
          <p:cNvSpPr txBox="1"/>
          <p:nvPr/>
        </p:nvSpPr>
        <p:spPr>
          <a:xfrm>
            <a:off x="424255" y="390580"/>
            <a:ext cx="567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두번째 스프링 컨테이넌 인스턴스가 생성되면서 스캔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141707-C1E8-4B62-9006-3D57BC3F6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632" y="1133046"/>
            <a:ext cx="5020376" cy="3524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7B7045-7C8E-93BF-646A-24A9AA87FE6E}"/>
              </a:ext>
            </a:extLst>
          </p:cNvPr>
          <p:cNvSpPr txBox="1"/>
          <p:nvPr/>
        </p:nvSpPr>
        <p:spPr>
          <a:xfrm>
            <a:off x="385014" y="1111900"/>
            <a:ext cx="521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컨트롤러만 </a:t>
            </a:r>
            <a:r>
              <a:rPr lang="ko-KR" altLang="en-US" dirty="0" err="1"/>
              <a:t>스캔되는</a:t>
            </a:r>
            <a:r>
              <a:rPr lang="ko-KR" altLang="en-US" dirty="0"/>
              <a:t> 설정을 전체 스캔으로 변경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DD6A1C0-E4C1-8745-7367-DED696B91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50" y="1567239"/>
            <a:ext cx="1638529" cy="10574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EF6542-F32D-0557-2025-EB9090CA9D70}"/>
              </a:ext>
            </a:extLst>
          </p:cNvPr>
          <p:cNvSpPr txBox="1"/>
          <p:nvPr/>
        </p:nvSpPr>
        <p:spPr>
          <a:xfrm>
            <a:off x="1928104" y="1829344"/>
            <a:ext cx="874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 </a:t>
            </a:r>
            <a:r>
              <a:rPr lang="ko-KR" altLang="en-US" dirty="0"/>
              <a:t>가 생성된 경우는 스프링 컨테이너 인스턴스로 인해 인스턴스가 생성 </a:t>
            </a:r>
            <a:r>
              <a:rPr lang="ko-KR" altLang="en-US" dirty="0" err="1"/>
              <a:t>됬음을</a:t>
            </a:r>
            <a:r>
              <a:rPr lang="ko-KR" altLang="en-US" dirty="0"/>
              <a:t> 명시</a:t>
            </a:r>
            <a:endParaRPr lang="en-US" altLang="ko-KR" dirty="0"/>
          </a:p>
          <a:p>
            <a:r>
              <a:rPr lang="ko-KR" altLang="en-US" dirty="0"/>
              <a:t>그러나 뜨지 않은 경우 에러 또는 잘못 설정한 경우로서 확인이 필요함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330D5C-B6C6-4900-87FF-E9902983ADB1}"/>
              </a:ext>
            </a:extLst>
          </p:cNvPr>
          <p:cNvSpPr txBox="1"/>
          <p:nvPr/>
        </p:nvSpPr>
        <p:spPr>
          <a:xfrm>
            <a:off x="110038" y="5292453"/>
            <a:ext cx="120819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컨트롤러에 </a:t>
            </a:r>
            <a:r>
              <a:rPr lang="en-US" altLang="ko-KR" dirty="0"/>
              <a:t>DAO</a:t>
            </a:r>
            <a:r>
              <a:rPr lang="ko-KR" altLang="en-US" dirty="0"/>
              <a:t>를 사용하기 위해서는</a:t>
            </a:r>
            <a:endParaRPr lang="en-US" altLang="ko-KR" dirty="0"/>
          </a:p>
          <a:p>
            <a:r>
              <a:rPr lang="en-US" altLang="ko-KR" dirty="0" err="1"/>
              <a:t>getBean</a:t>
            </a:r>
            <a:r>
              <a:rPr lang="ko-KR" altLang="en-US" dirty="0"/>
              <a:t>을 통한 </a:t>
            </a:r>
            <a:r>
              <a:rPr lang="en-US" altLang="ko-KR" dirty="0"/>
              <a:t>DL </a:t>
            </a:r>
            <a:r>
              <a:rPr lang="ko-KR" altLang="en-US" dirty="0"/>
              <a:t>이 불가능하기 때문에 컨트롤러에 매개변수단에 </a:t>
            </a:r>
            <a:r>
              <a:rPr lang="en-US" altLang="ko-KR" dirty="0"/>
              <a:t>DAO </a:t>
            </a:r>
            <a:r>
              <a:rPr lang="ko-KR" altLang="en-US" dirty="0"/>
              <a:t>인스턴스를 생성 </a:t>
            </a:r>
            <a:r>
              <a:rPr lang="en-US" altLang="ko-KR" dirty="0"/>
              <a:t>(new</a:t>
            </a:r>
            <a:r>
              <a:rPr lang="ko-KR" altLang="en-US" dirty="0"/>
              <a:t> </a:t>
            </a:r>
            <a:r>
              <a:rPr lang="en-US" altLang="ko-KR" dirty="0"/>
              <a:t>DAO</a:t>
            </a:r>
            <a:r>
              <a:rPr lang="ko-KR" altLang="en-US" dirty="0"/>
              <a:t>한 것과 동일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Autowired</a:t>
            </a:r>
            <a:r>
              <a:rPr lang="en-US" altLang="ko-KR" dirty="0"/>
              <a:t> </a:t>
            </a:r>
            <a:r>
              <a:rPr lang="ko-KR" altLang="en-US" dirty="0" err="1"/>
              <a:t>어노테이션으로</a:t>
            </a:r>
            <a:r>
              <a:rPr lang="ko-KR" altLang="en-US" dirty="0"/>
              <a:t> 삽입 </a:t>
            </a:r>
            <a:r>
              <a:rPr lang="en-US" altLang="ko-KR" dirty="0"/>
              <a:t>(</a:t>
            </a:r>
            <a:r>
              <a:rPr lang="ko-KR" altLang="en-US" dirty="0"/>
              <a:t>의존성 주입</a:t>
            </a:r>
            <a:r>
              <a:rPr lang="en-US" altLang="ko-KR" dirty="0"/>
              <a:t>)/ </a:t>
            </a:r>
            <a:r>
              <a:rPr lang="en-US" altLang="ko-KR" dirty="0" err="1"/>
              <a:t>Autowired</a:t>
            </a:r>
            <a:r>
              <a:rPr lang="ko-KR" altLang="en-US" dirty="0"/>
              <a:t>는 한번에 하나씩 밖에 사용이 불가능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외부에서 가져온 라이브러리는 </a:t>
            </a:r>
            <a:r>
              <a:rPr lang="ko-KR" altLang="en-US" dirty="0" err="1"/>
              <a:t>어노테이션을</a:t>
            </a:r>
            <a:r>
              <a:rPr lang="ko-KR" altLang="en-US" dirty="0"/>
              <a:t> 적용할 수 없어 </a:t>
            </a:r>
            <a:r>
              <a:rPr lang="en-US" altLang="ko-KR" dirty="0" err="1"/>
              <a:t>Datasource</a:t>
            </a:r>
            <a:r>
              <a:rPr lang="ko-KR" altLang="en-US" dirty="0"/>
              <a:t>는 </a:t>
            </a:r>
            <a:r>
              <a:rPr lang="en-US" altLang="ko-KR" dirty="0" err="1"/>
              <a:t>rootcontext</a:t>
            </a:r>
            <a:r>
              <a:rPr lang="ko-KR" altLang="en-US" dirty="0"/>
              <a:t>에 작성하여 불러옴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Autowired</a:t>
            </a:r>
            <a:r>
              <a:rPr lang="ko-KR" altLang="en-US" dirty="0"/>
              <a:t>는 스프링컨테이너가 가지고 있는 인스턴스는 모두 적용 가능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3AD1D62-7E4E-DFCA-FB08-4DFB3F4BC6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910838"/>
            <a:ext cx="2915057" cy="11050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FA1AAD0-4590-16E6-3766-40315397243F}"/>
              </a:ext>
            </a:extLst>
          </p:cNvPr>
          <p:cNvSpPr txBox="1"/>
          <p:nvPr/>
        </p:nvSpPr>
        <p:spPr>
          <a:xfrm>
            <a:off x="3493892" y="2909746"/>
            <a:ext cx="752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Root context</a:t>
            </a:r>
            <a:r>
              <a:rPr lang="ko-KR" altLang="en-US" dirty="0"/>
              <a:t>와 </a:t>
            </a:r>
            <a:r>
              <a:rPr lang="en-US" altLang="ko-KR" dirty="0"/>
              <a:t>servlet context</a:t>
            </a:r>
            <a:r>
              <a:rPr lang="ko-KR" altLang="en-US" dirty="0"/>
              <a:t>를 </a:t>
            </a:r>
            <a:r>
              <a:rPr lang="ko-KR" altLang="en-US" dirty="0" err="1"/>
              <a:t>나누어주기</a:t>
            </a:r>
            <a:r>
              <a:rPr lang="ko-KR" altLang="en-US" dirty="0"/>
              <a:t> 위해서 </a:t>
            </a:r>
            <a:r>
              <a:rPr lang="en-US" altLang="ko-KR" dirty="0"/>
              <a:t>root context</a:t>
            </a:r>
            <a:r>
              <a:rPr lang="ko-KR" altLang="en-US" dirty="0"/>
              <a:t>에는 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C4A34C7-4D6B-601A-4490-E5B85400B4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0054" y="3219842"/>
            <a:ext cx="8640381" cy="3334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1677327-19C3-596F-33E1-452BAB83760F}"/>
              </a:ext>
            </a:extLst>
          </p:cNvPr>
          <p:cNvSpPr txBox="1"/>
          <p:nvPr/>
        </p:nvSpPr>
        <p:spPr>
          <a:xfrm>
            <a:off x="3493892" y="3494028"/>
            <a:ext cx="234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servlet context </a:t>
            </a:r>
            <a:r>
              <a:rPr lang="ko-KR" altLang="en-US" dirty="0"/>
              <a:t>에는 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DAF8DE4-C790-F6A2-9CC7-D2C849E015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1073" y="3559615"/>
            <a:ext cx="6096851" cy="23815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9939EC3-2E1E-8337-6424-8997C880041D}"/>
              </a:ext>
            </a:extLst>
          </p:cNvPr>
          <p:cNvSpPr txBox="1"/>
          <p:nvPr/>
        </p:nvSpPr>
        <p:spPr>
          <a:xfrm>
            <a:off x="3493892" y="3928099"/>
            <a:ext cx="8424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와 같이 나누어 주며 </a:t>
            </a:r>
            <a:r>
              <a:rPr lang="en-US" altLang="ko-KR" dirty="0"/>
              <a:t>Root </a:t>
            </a:r>
            <a:r>
              <a:rPr lang="en-US" altLang="ko-KR" dirty="0" err="1"/>
              <a:t>contex</a:t>
            </a:r>
            <a:r>
              <a:rPr lang="ko-KR" altLang="en-US" dirty="0"/>
              <a:t>에는 </a:t>
            </a:r>
            <a:r>
              <a:rPr lang="en-US" altLang="ko-KR" dirty="0"/>
              <a:t>web tier</a:t>
            </a:r>
            <a:r>
              <a:rPr lang="ko-KR" altLang="en-US" dirty="0"/>
              <a:t>와 무관한 인스턴스 집합 및 명령</a:t>
            </a:r>
            <a:endParaRPr lang="en-US" altLang="ko-KR" dirty="0"/>
          </a:p>
          <a:p>
            <a:r>
              <a:rPr lang="en-US" altLang="ko-KR" dirty="0" err="1"/>
              <a:t>Sevlet</a:t>
            </a:r>
            <a:r>
              <a:rPr lang="en-US" altLang="ko-KR" dirty="0"/>
              <a:t> </a:t>
            </a:r>
            <a:r>
              <a:rPr lang="en-US" altLang="ko-KR" dirty="0" err="1"/>
              <a:t>contex</a:t>
            </a:r>
            <a:r>
              <a:rPr lang="ko-KR" altLang="en-US" dirty="0"/>
              <a:t>에는 </a:t>
            </a:r>
            <a:r>
              <a:rPr lang="en-US" altLang="ko-KR" dirty="0"/>
              <a:t>web tier</a:t>
            </a:r>
            <a:r>
              <a:rPr lang="ko-KR" altLang="en-US" dirty="0"/>
              <a:t>에 관련된 인스턴스 집합 및 명령을 삽입해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477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69F4D5E-32C0-A85C-0B7A-4DC7A740F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3282"/>
            <a:ext cx="8421275" cy="1371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931A63-6F2B-2D0B-479D-C7903849E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207"/>
            <a:ext cx="6268325" cy="13146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0A9F7B-6227-5FCA-23AC-158484638829}"/>
              </a:ext>
            </a:extLst>
          </p:cNvPr>
          <p:cNvSpPr txBox="1"/>
          <p:nvPr/>
        </p:nvSpPr>
        <p:spPr>
          <a:xfrm>
            <a:off x="0" y="25875"/>
            <a:ext cx="111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pormxml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AB9ED9-3826-C029-BD0C-E77CE247AE3C}"/>
              </a:ext>
            </a:extLst>
          </p:cNvPr>
          <p:cNvSpPr txBox="1"/>
          <p:nvPr/>
        </p:nvSpPr>
        <p:spPr>
          <a:xfrm>
            <a:off x="0" y="1733950"/>
            <a:ext cx="3795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Root context.xml </a:t>
            </a:r>
            <a:r>
              <a:rPr lang="ko-KR" altLang="en-US" dirty="0" err="1"/>
              <a:t>히카리</a:t>
            </a:r>
            <a:r>
              <a:rPr lang="en-US" altLang="ko-KR" dirty="0"/>
              <a:t>cp</a:t>
            </a:r>
            <a:r>
              <a:rPr lang="ko-KR" altLang="en-US" dirty="0"/>
              <a:t>로 변경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407B768-ED97-0B8A-206E-D619ED366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44405"/>
            <a:ext cx="7449590" cy="13146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3C4D55-6AF8-0BFE-B5F5-846EF0C00D0E}"/>
              </a:ext>
            </a:extLst>
          </p:cNvPr>
          <p:cNvSpPr txBox="1"/>
          <p:nvPr/>
        </p:nvSpPr>
        <p:spPr>
          <a:xfrm>
            <a:off x="0" y="3499183"/>
            <a:ext cx="1090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 </a:t>
            </a:r>
            <a:r>
              <a:rPr lang="en-US" altLang="ko-KR" dirty="0" err="1"/>
              <a:t>jdbc</a:t>
            </a:r>
            <a:r>
              <a:rPr lang="en-US" altLang="ko-KR" dirty="0"/>
              <a:t> </a:t>
            </a:r>
            <a:r>
              <a:rPr lang="ko-KR" altLang="en-US" dirty="0"/>
              <a:t>추가 </a:t>
            </a:r>
            <a:r>
              <a:rPr lang="en-US" altLang="ko-KR" dirty="0"/>
              <a:t>/ </a:t>
            </a:r>
            <a:r>
              <a:rPr lang="en-US" altLang="ko-KR" dirty="0" err="1"/>
              <a:t>dbcp</a:t>
            </a:r>
            <a:r>
              <a:rPr lang="ko-KR" altLang="en-US" dirty="0"/>
              <a:t>를 사용한다는 기본 전제가 있음</a:t>
            </a:r>
            <a:r>
              <a:rPr lang="en-US" altLang="ko-KR" dirty="0"/>
              <a:t>. &gt; </a:t>
            </a:r>
            <a:r>
              <a:rPr lang="ko-KR" altLang="en-US" dirty="0"/>
              <a:t>스프링버전과 공유 </a:t>
            </a:r>
            <a:r>
              <a:rPr lang="en-US" altLang="ko-KR" dirty="0"/>
              <a:t>&gt; </a:t>
            </a:r>
            <a:r>
              <a:rPr lang="ko-KR" altLang="en-US" dirty="0"/>
              <a:t>스프링 버전으로 변경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AE18033-8A5D-C12F-73E2-68DA0C3AB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524314"/>
            <a:ext cx="7401958" cy="13336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70A377-3B94-5995-B25E-AA7591DB511A}"/>
              </a:ext>
            </a:extLst>
          </p:cNvPr>
          <p:cNvSpPr txBox="1"/>
          <p:nvPr/>
        </p:nvSpPr>
        <p:spPr>
          <a:xfrm>
            <a:off x="6096000" y="4972344"/>
            <a:ext cx="524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Porm.xml</a:t>
            </a:r>
            <a:r>
              <a:rPr lang="ko-KR" altLang="en-US" dirty="0"/>
              <a:t>상단의 </a:t>
            </a:r>
            <a:r>
              <a:rPr lang="en-US" altLang="ko-KR" dirty="0"/>
              <a:t>properties </a:t>
            </a:r>
            <a:r>
              <a:rPr lang="ko-KR" altLang="en-US" dirty="0"/>
              <a:t>값 변경 시 자동 변경</a:t>
            </a:r>
          </a:p>
        </p:txBody>
      </p:sp>
    </p:spTree>
    <p:extLst>
      <p:ext uri="{BB962C8B-B14F-4D97-AF65-F5344CB8AC3E}">
        <p14:creationId xmlns:p14="http://schemas.microsoft.com/office/powerpoint/2010/main" val="120355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4306</TotalTime>
  <Words>1021</Words>
  <Application>Microsoft Office PowerPoint</Application>
  <PresentationFormat>와이드스크린</PresentationFormat>
  <Paragraphs>166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Noto Sans KR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SJ</dc:creator>
  <cp:lastModifiedBy>Hong SJ</cp:lastModifiedBy>
  <cp:revision>31</cp:revision>
  <dcterms:created xsi:type="dcterms:W3CDTF">2023-05-16T00:14:01Z</dcterms:created>
  <dcterms:modified xsi:type="dcterms:W3CDTF">2023-05-23T12:51:03Z</dcterms:modified>
</cp:coreProperties>
</file>