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mvnrepository.com/artifact/commons-fileupload/commons-fileup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26290" y="17272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C9BE6-33BB-2324-7577-6D6C862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326" cy="8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D2E08-BF63-594F-4208-C9F6B0B365DC}"/>
              </a:ext>
            </a:extLst>
          </p:cNvPr>
          <p:cNvSpPr txBox="1"/>
          <p:nvPr/>
        </p:nvSpPr>
        <p:spPr>
          <a:xfrm>
            <a:off x="121920" y="809738"/>
            <a:ext cx="308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 </a:t>
            </a:r>
            <a:r>
              <a:rPr lang="ko-KR" altLang="en-US" dirty="0"/>
              <a:t>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포장해서 </a:t>
            </a:r>
            <a:r>
              <a:rPr lang="en-US" altLang="ko-KR" dirty="0"/>
              <a:t>@autowired &gt; DI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30B1-836F-53AB-CDD0-4C3BB862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28"/>
            <a:ext cx="7211431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CADA-D0C3-6B8A-9337-3AFE39D0768C}"/>
              </a:ext>
            </a:extLst>
          </p:cNvPr>
          <p:cNvSpPr txBox="1"/>
          <p:nvPr/>
        </p:nvSpPr>
        <p:spPr>
          <a:xfrm>
            <a:off x="4335712" y="200045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D9F5C-B4B3-51E3-708F-4CC702966718}"/>
              </a:ext>
            </a:extLst>
          </p:cNvPr>
          <p:cNvCxnSpPr>
            <a:cxnSpLocks/>
          </p:cNvCxnSpPr>
          <p:nvPr/>
        </p:nvCxnSpPr>
        <p:spPr>
          <a:xfrm flipV="1">
            <a:off x="5386545" y="3022317"/>
            <a:ext cx="170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AB9977-B642-2D1E-430A-D01D05AF5DD5}"/>
              </a:ext>
            </a:extLst>
          </p:cNvPr>
          <p:cNvSpPr txBox="1"/>
          <p:nvPr/>
        </p:nvSpPr>
        <p:spPr>
          <a:xfrm>
            <a:off x="7093425" y="2519461"/>
            <a:ext cx="5098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만들어짐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ko-KR" altLang="en-US" dirty="0"/>
              <a:t>만들어짐 </a:t>
            </a:r>
            <a:r>
              <a:rPr lang="en-US" altLang="ko-KR" dirty="0"/>
              <a:t>&gt; property=setter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sette</a:t>
            </a:r>
            <a:r>
              <a:rPr lang="ko-KR" altLang="en-US" dirty="0"/>
              <a:t>를 통해 데이터 삽입하겠다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Springjdbc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의존성 주입 </a:t>
            </a:r>
            <a:r>
              <a:rPr lang="en-US" altLang="ko-KR" dirty="0"/>
              <a:t>&gt; Dependency injection</a:t>
            </a:r>
          </a:p>
          <a:p>
            <a:r>
              <a:rPr lang="en-US" altLang="ko-KR" dirty="0"/>
              <a:t>(root context.xml </a:t>
            </a:r>
            <a:r>
              <a:rPr lang="ko-KR" altLang="en-US" dirty="0"/>
              <a:t>에서 했기때문에 </a:t>
            </a:r>
            <a:r>
              <a:rPr lang="en-US" altLang="ko-KR" dirty="0"/>
              <a:t>xml</a:t>
            </a:r>
            <a:r>
              <a:rPr lang="ko-KR" altLang="en-US" dirty="0"/>
              <a:t>방식의 </a:t>
            </a:r>
            <a:endParaRPr lang="en-US" altLang="ko-KR" dirty="0"/>
          </a:p>
          <a:p>
            <a:r>
              <a:rPr lang="en-US" altLang="ko-KR" dirty="0"/>
              <a:t>DI)</a:t>
            </a:r>
          </a:p>
          <a:p>
            <a:r>
              <a:rPr lang="en-US" altLang="ko-KR" dirty="0"/>
              <a:t>Repositories </a:t>
            </a:r>
            <a:r>
              <a:rPr lang="ko-KR" altLang="en-US" dirty="0" err="1"/>
              <a:t>찾아감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컨테이너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어노테이션방식으로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Bean</a:t>
            </a:r>
            <a:r>
              <a:rPr lang="ko-KR" altLang="en-US" dirty="0"/>
              <a:t>태그로 직접 </a:t>
            </a:r>
            <a:r>
              <a:rPr lang="ko-KR" altLang="en-US" dirty="0" err="1"/>
              <a:t>만든것</a:t>
            </a:r>
            <a:r>
              <a:rPr lang="ko-KR" altLang="en-US" dirty="0"/>
              <a:t> </a:t>
            </a:r>
            <a:r>
              <a:rPr lang="en-US" altLang="ko-KR" dirty="0"/>
              <a:t>&gt; xml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Ccomponentscan</a:t>
            </a:r>
            <a:r>
              <a:rPr lang="ko-KR" altLang="en-US" dirty="0"/>
              <a:t>을 통한 스캔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85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83DA34-0877-8596-20A8-1FD44B0A04E6}"/>
              </a:ext>
            </a:extLst>
          </p:cNvPr>
          <p:cNvSpPr/>
          <p:nvPr/>
        </p:nvSpPr>
        <p:spPr>
          <a:xfrm>
            <a:off x="406400" y="162560"/>
            <a:ext cx="11236960" cy="5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7449D8-E84A-B15F-1595-4216F8E483B8}"/>
              </a:ext>
            </a:extLst>
          </p:cNvPr>
          <p:cNvSpPr/>
          <p:nvPr/>
        </p:nvSpPr>
        <p:spPr>
          <a:xfrm>
            <a:off x="9144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C733C2-9FBF-9360-F923-58B5A562A98E}"/>
              </a:ext>
            </a:extLst>
          </p:cNvPr>
          <p:cNvSpPr/>
          <p:nvPr/>
        </p:nvSpPr>
        <p:spPr>
          <a:xfrm>
            <a:off x="64008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15A1-EAE7-6226-0CD0-9C11A225D7D2}"/>
              </a:ext>
            </a:extLst>
          </p:cNvPr>
          <p:cNvSpPr txBox="1"/>
          <p:nvPr/>
        </p:nvSpPr>
        <p:spPr>
          <a:xfrm>
            <a:off x="22227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127A-9124-9581-F03E-12F6A45A1FA6}"/>
              </a:ext>
            </a:extLst>
          </p:cNvPr>
          <p:cNvSpPr txBox="1"/>
          <p:nvPr/>
        </p:nvSpPr>
        <p:spPr>
          <a:xfrm>
            <a:off x="77091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F593-76E3-F7BF-93DF-8591AE263368}"/>
              </a:ext>
            </a:extLst>
          </p:cNvPr>
          <p:cNvSpPr txBox="1"/>
          <p:nvPr/>
        </p:nvSpPr>
        <p:spPr>
          <a:xfrm>
            <a:off x="2011680" y="18897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HikariCP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4D70-BA11-7FD3-470D-86F9F01B6616}"/>
              </a:ext>
            </a:extLst>
          </p:cNvPr>
          <p:cNvSpPr txBox="1"/>
          <p:nvPr/>
        </p:nvSpPr>
        <p:spPr>
          <a:xfrm>
            <a:off x="1782611" y="2807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FD36-6507-FC5E-900D-64BF976CFF15}"/>
              </a:ext>
            </a:extLst>
          </p:cNvPr>
          <p:cNvSpPr txBox="1"/>
          <p:nvPr/>
        </p:nvSpPr>
        <p:spPr>
          <a:xfrm>
            <a:off x="2011680" y="393178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E93943-7DD8-878E-BA63-797473E3DFBE}"/>
              </a:ext>
            </a:extLst>
          </p:cNvPr>
          <p:cNvCxnSpPr/>
          <p:nvPr/>
        </p:nvCxnSpPr>
        <p:spPr>
          <a:xfrm>
            <a:off x="3164721" y="207442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5B994-2EE6-D10B-B5A5-09DF7AE036BA}"/>
              </a:ext>
            </a:extLst>
          </p:cNvPr>
          <p:cNvCxnSpPr/>
          <p:nvPr/>
        </p:nvCxnSpPr>
        <p:spPr>
          <a:xfrm>
            <a:off x="3164721" y="330378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E0E94-A364-32E8-68F3-5D29F84AA916}"/>
              </a:ext>
            </a:extLst>
          </p:cNvPr>
          <p:cNvSpPr txBox="1"/>
          <p:nvPr/>
        </p:nvSpPr>
        <p:spPr>
          <a:xfrm>
            <a:off x="3342640" y="22489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2136F-4387-1768-0862-DF5987D33BFF}"/>
              </a:ext>
            </a:extLst>
          </p:cNvPr>
          <p:cNvSpPr txBox="1"/>
          <p:nvPr/>
        </p:nvSpPr>
        <p:spPr>
          <a:xfrm>
            <a:off x="3342640" y="34856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69F9-1A15-BFD8-2288-FB5BDD90B2A6}"/>
              </a:ext>
            </a:extLst>
          </p:cNvPr>
          <p:cNvSpPr txBox="1"/>
          <p:nvPr/>
        </p:nvSpPr>
        <p:spPr>
          <a:xfrm>
            <a:off x="7152990" y="2151241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Resolver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29103-957A-F7A9-EB57-E5C91933DFFC}"/>
              </a:ext>
            </a:extLst>
          </p:cNvPr>
          <p:cNvSpPr txBox="1"/>
          <p:nvPr/>
        </p:nvSpPr>
        <p:spPr>
          <a:xfrm>
            <a:off x="7152989" y="3592929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CB263-43BA-5E2E-E563-38870A7D52A2}"/>
              </a:ext>
            </a:extLst>
          </p:cNvPr>
          <p:cNvSpPr txBox="1"/>
          <p:nvPr/>
        </p:nvSpPr>
        <p:spPr>
          <a:xfrm>
            <a:off x="833181" y="6165334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 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번을 의존성주입 받을 수 없음</a:t>
            </a:r>
            <a:r>
              <a:rPr lang="en-US" altLang="ko-KR" dirty="0"/>
              <a:t>. </a:t>
            </a:r>
            <a:r>
              <a:rPr lang="ko-KR" altLang="en-US" dirty="0"/>
              <a:t>반대는 가능함 </a:t>
            </a:r>
            <a:r>
              <a:rPr lang="en-US" altLang="ko-KR" dirty="0"/>
              <a:t>&gt; </a:t>
            </a:r>
            <a:r>
              <a:rPr lang="ko-KR" altLang="en-US" dirty="0"/>
              <a:t>이미 만들어져 있는 인스턴스이기 때문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BDC7A0-0C1D-1E4D-FEDE-A870E712FCDE}"/>
              </a:ext>
            </a:extLst>
          </p:cNvPr>
          <p:cNvCxnSpPr>
            <a:stCxn id="9" idx="0"/>
          </p:cNvCxnSpPr>
          <p:nvPr/>
        </p:nvCxnSpPr>
        <p:spPr>
          <a:xfrm flipV="1">
            <a:off x="2541633" y="1595120"/>
            <a:ext cx="62308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1FED5A-C122-9288-221F-EFD165723920}"/>
              </a:ext>
            </a:extLst>
          </p:cNvPr>
          <p:cNvSpPr txBox="1"/>
          <p:nvPr/>
        </p:nvSpPr>
        <p:spPr>
          <a:xfrm>
            <a:off x="3187964" y="14104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방식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F1014C-288E-9915-201B-F67832952F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8023" y="4301113"/>
            <a:ext cx="816698" cy="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835C6B-69EC-B71C-7405-29E6A0917020}"/>
              </a:ext>
            </a:extLst>
          </p:cNvPr>
          <p:cNvSpPr txBox="1"/>
          <p:nvPr/>
        </p:nvSpPr>
        <p:spPr>
          <a:xfrm>
            <a:off x="3187964" y="4460895"/>
            <a:ext cx="15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6147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B396D7-7568-3EF6-45B5-EC0C4E6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9" y="6163592"/>
            <a:ext cx="656364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3DDB-25AC-EE26-CD64-811FBB64A997}"/>
              </a:ext>
            </a:extLst>
          </p:cNvPr>
          <p:cNvSpPr txBox="1"/>
          <p:nvPr/>
        </p:nvSpPr>
        <p:spPr>
          <a:xfrm>
            <a:off x="8016240" y="616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95A7-C11B-E717-7AFF-B67C049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077"/>
            <a:ext cx="6248400" cy="2085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44F71-0445-297D-F0C8-345BC4E1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5115696"/>
            <a:ext cx="7049484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91CFA-C7E0-FA00-56BB-0723391D9496}"/>
              </a:ext>
            </a:extLst>
          </p:cNvPr>
          <p:cNvSpPr txBox="1"/>
          <p:nvPr/>
        </p:nvSpPr>
        <p:spPr>
          <a:xfrm>
            <a:off x="111067" y="4673187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spring</a:t>
            </a:r>
            <a:r>
              <a:rPr lang="ko-KR" altLang="en-US" dirty="0"/>
              <a:t>의 기능을 통한 </a:t>
            </a:r>
            <a:r>
              <a:rPr lang="en-US" altLang="ko-KR" dirty="0"/>
              <a:t>DAO</a:t>
            </a:r>
            <a:r>
              <a:rPr lang="ko-KR" altLang="en-US" dirty="0"/>
              <a:t>의 단순화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83DBB1-8C23-3F2E-D594-A61EA22E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004"/>
            <a:ext cx="8268854" cy="1047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52D16-2EF6-114E-AEA5-02E5B0B6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9953"/>
            <a:ext cx="7552299" cy="1423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54319-409F-8A81-7501-4461ADF91044}"/>
              </a:ext>
            </a:extLst>
          </p:cNvPr>
          <p:cNvSpPr txBox="1"/>
          <p:nvPr/>
        </p:nvSpPr>
        <p:spPr>
          <a:xfrm>
            <a:off x="8016240" y="39870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Springjdbc</a:t>
            </a:r>
            <a:r>
              <a:rPr lang="ko-KR" altLang="en-US" dirty="0"/>
              <a:t>를 </a:t>
            </a:r>
            <a:r>
              <a:rPr lang="en-US" altLang="ko-KR" dirty="0"/>
              <a:t>porm.xml</a:t>
            </a:r>
            <a:r>
              <a:rPr lang="ko-KR" altLang="en-US" dirty="0"/>
              <a:t>에 삽입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3B95-9840-A14B-9739-90F062A389A9}"/>
              </a:ext>
            </a:extLst>
          </p:cNvPr>
          <p:cNvSpPr txBox="1"/>
          <p:nvPr/>
        </p:nvSpPr>
        <p:spPr>
          <a:xfrm>
            <a:off x="7929187" y="177778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en-US" altLang="ko-KR" dirty="0" err="1"/>
              <a:t>SpringJDBC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06F28-B976-18CE-D448-2AE8BA3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696"/>
            <a:ext cx="8316486" cy="223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54CD-08AE-1288-3F37-BC14732F26F4}"/>
              </a:ext>
            </a:extLst>
          </p:cNvPr>
          <p:cNvSpPr txBox="1"/>
          <p:nvPr/>
        </p:nvSpPr>
        <p:spPr>
          <a:xfrm>
            <a:off x="152400" y="223520"/>
            <a:ext cx="810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사용시데이터를 그대로 페이지로 보내기 위해서</a:t>
            </a:r>
            <a:r>
              <a:rPr lang="en-US" altLang="ko-KR" dirty="0"/>
              <a:t> @ResponseBody </a:t>
            </a:r>
            <a:r>
              <a:rPr lang="ko-KR" altLang="en-US" dirty="0"/>
              <a:t>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416B5-78BE-D902-92AF-F56C00FA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29"/>
            <a:ext cx="6382641" cy="238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9D16A-B767-0717-AABD-794E2A8CB73C}"/>
              </a:ext>
            </a:extLst>
          </p:cNvPr>
          <p:cNvSpPr txBox="1"/>
          <p:nvPr/>
        </p:nvSpPr>
        <p:spPr>
          <a:xfrm>
            <a:off x="152400" y="291056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처리하기 위해 </a:t>
            </a:r>
            <a:r>
              <a:rPr lang="en-US" altLang="ko-KR" dirty="0"/>
              <a:t>encoding </a:t>
            </a:r>
            <a:r>
              <a:rPr lang="ko-KR" altLang="en-US" dirty="0"/>
              <a:t>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DD7302-5979-EC39-E768-9FFA42D0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34" y="5124208"/>
            <a:ext cx="5487166" cy="173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34EEA-20EA-903A-2825-9BC0358BA485}"/>
              </a:ext>
            </a:extLst>
          </p:cNvPr>
          <p:cNvSpPr txBox="1"/>
          <p:nvPr/>
        </p:nvSpPr>
        <p:spPr>
          <a:xfrm>
            <a:off x="7708286" y="4658081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시 </a:t>
            </a:r>
            <a:r>
              <a:rPr lang="en-US" altLang="ko-KR" dirty="0" err="1"/>
              <a:t>json</a:t>
            </a:r>
            <a:r>
              <a:rPr lang="en-US" altLang="ko-KR" dirty="0"/>
              <a:t> parse </a:t>
            </a:r>
            <a:r>
              <a:rPr lang="ko-KR" altLang="en-US" dirty="0"/>
              <a:t>시 </a:t>
            </a:r>
            <a:r>
              <a:rPr lang="ko-KR" altLang="en-US" dirty="0" err="1"/>
              <a:t>불가능에러</a:t>
            </a:r>
            <a:r>
              <a:rPr lang="ko-KR" altLang="en-US" dirty="0"/>
              <a:t> 참조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A4CF7-B248-DCA1-0129-DAF0AB6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0036"/>
            <a:ext cx="4067743" cy="7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F9A04-D412-6E2B-0F0E-A39E623100C4}"/>
              </a:ext>
            </a:extLst>
          </p:cNvPr>
          <p:cNvSpPr txBox="1"/>
          <p:nvPr/>
        </p:nvSpPr>
        <p:spPr>
          <a:xfrm>
            <a:off x="0" y="552633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형으로 받을 땐 </a:t>
            </a:r>
            <a:r>
              <a:rPr lang="en-US" altLang="ko-KR" dirty="0"/>
              <a:t>count(*)</a:t>
            </a:r>
            <a:r>
              <a:rPr lang="ko-KR" altLang="en-US" dirty="0"/>
              <a:t>처럼 숫자여야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B30AD-A02F-7BF3-905A-CB5D4B3CB247}"/>
              </a:ext>
            </a:extLst>
          </p:cNvPr>
          <p:cNvSpPr txBox="1"/>
          <p:nvPr/>
        </p:nvSpPr>
        <p:spPr>
          <a:xfrm>
            <a:off x="193040" y="132080"/>
            <a:ext cx="10895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(</a:t>
            </a:r>
            <a:r>
              <a:rPr lang="ko-KR" altLang="en-US" dirty="0"/>
              <a:t>프레임워크 종류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DAO + </a:t>
            </a:r>
            <a:r>
              <a:rPr lang="en-US" altLang="ko-KR" dirty="0" err="1"/>
              <a:t>MyBaits</a:t>
            </a:r>
            <a:r>
              <a:rPr lang="ko-KR" altLang="en-US" dirty="0"/>
              <a:t>로 작동 </a:t>
            </a:r>
            <a:r>
              <a:rPr lang="en-US" altLang="ko-KR" dirty="0"/>
              <a:t>/ </a:t>
            </a:r>
            <a:r>
              <a:rPr lang="en-US" altLang="ko-KR" dirty="0" err="1"/>
              <a:t>MyBais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ORM</a:t>
            </a:r>
            <a:r>
              <a:rPr lang="ko-KR" altLang="en-US" dirty="0"/>
              <a:t>이 아니다</a:t>
            </a:r>
            <a:r>
              <a:rPr lang="en-US" altLang="ko-KR" dirty="0"/>
              <a:t>. JAVA</a:t>
            </a:r>
            <a:r>
              <a:rPr lang="ko-KR" altLang="en-US" dirty="0"/>
              <a:t>에서 </a:t>
            </a:r>
            <a:r>
              <a:rPr lang="en-US" altLang="ko-KR" dirty="0"/>
              <a:t>ORM </a:t>
            </a:r>
            <a:r>
              <a:rPr lang="ko-KR" altLang="en-US" dirty="0"/>
              <a:t>은 </a:t>
            </a:r>
            <a:r>
              <a:rPr lang="en-US" altLang="ko-KR" dirty="0"/>
              <a:t>JPA</a:t>
            </a:r>
          </a:p>
          <a:p>
            <a:r>
              <a:rPr lang="en-US" altLang="ko-KR" dirty="0"/>
              <a:t>-Persistence Layer Framework</a:t>
            </a:r>
          </a:p>
          <a:p>
            <a:r>
              <a:rPr lang="ko-KR" altLang="en-US" dirty="0"/>
              <a:t>자바코드와 </a:t>
            </a:r>
            <a:r>
              <a:rPr lang="en-US" altLang="ko-KR" dirty="0"/>
              <a:t>DB SQL</a:t>
            </a:r>
            <a:r>
              <a:rPr lang="ko-KR" altLang="en-US" dirty="0"/>
              <a:t>을 분리하여 관리</a:t>
            </a:r>
            <a:endParaRPr lang="en-US" altLang="ko-KR" dirty="0"/>
          </a:p>
          <a:p>
            <a:r>
              <a:rPr lang="ko-KR" altLang="en-US" dirty="0" err="1"/>
              <a:t>동적쿼리의</a:t>
            </a:r>
            <a:r>
              <a:rPr lang="ko-KR" altLang="en-US" dirty="0"/>
              <a:t> 관리가 편리</a:t>
            </a:r>
            <a:endParaRPr lang="en-US" altLang="ko-KR" dirty="0"/>
          </a:p>
          <a:p>
            <a:r>
              <a:rPr lang="en-US" altLang="ko-KR" dirty="0"/>
              <a:t>Spring JDBC</a:t>
            </a:r>
            <a:r>
              <a:rPr lang="ko-KR" altLang="en-US" dirty="0"/>
              <a:t>를 의존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하기 때문에 불필요하게 반복되는 코드 </a:t>
            </a:r>
            <a:r>
              <a:rPr lang="en-US" altLang="ko-KR" dirty="0"/>
              <a:t>(Boilerplate)</a:t>
            </a:r>
            <a:r>
              <a:rPr lang="ko-KR" altLang="en-US" dirty="0"/>
              <a:t>를 줄일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Commercial Free </a:t>
            </a:r>
          </a:p>
          <a:p>
            <a:r>
              <a:rPr lang="ko-KR" altLang="en-US" dirty="0"/>
              <a:t>진입장벽 낮음 </a:t>
            </a:r>
            <a:r>
              <a:rPr lang="en-US" altLang="ko-KR" dirty="0"/>
              <a:t>/ </a:t>
            </a:r>
            <a:r>
              <a:rPr lang="ko-KR" altLang="en-US" dirty="0"/>
              <a:t>난이도 쉬움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66FA-7601-0BC0-0157-5C2D82DFF8E1}"/>
              </a:ext>
            </a:extLst>
          </p:cNvPr>
          <p:cNvSpPr txBox="1"/>
          <p:nvPr/>
        </p:nvSpPr>
        <p:spPr>
          <a:xfrm>
            <a:off x="91440" y="2870200"/>
            <a:ext cx="4743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프로젝트의 </a:t>
            </a:r>
            <a:r>
              <a:rPr lang="en-US" altLang="ko-KR" dirty="0"/>
              <a:t>porm.xml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Maven Dependency </a:t>
            </a:r>
            <a:r>
              <a:rPr lang="ko-KR" altLang="en-US" dirty="0"/>
              <a:t>확인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Spring)</a:t>
            </a:r>
          </a:p>
          <a:p>
            <a:endParaRPr lang="en-US" altLang="ko-KR" dirty="0"/>
          </a:p>
          <a:p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myBatis</a:t>
            </a:r>
            <a:r>
              <a:rPr lang="ko-KR" altLang="en-US" dirty="0"/>
              <a:t>로 인해 주석처리 후 새로운 </a:t>
            </a:r>
            <a:r>
              <a:rPr lang="en-US" altLang="ko-KR" dirty="0"/>
              <a:t>bean</a:t>
            </a:r>
          </a:p>
          <a:p>
            <a:r>
              <a:rPr lang="ko-KR" altLang="en-US" dirty="0"/>
              <a:t>태그 사용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67C6E-ACEC-DAAF-3292-2ECC33BF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45" y="1660534"/>
            <a:ext cx="6232698" cy="2454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97636C-9AC5-84EE-58B1-1A8B7BC3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2" y="4199380"/>
            <a:ext cx="7566837" cy="26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4600-D5AA-75FD-6658-F9602FB8CB82}"/>
              </a:ext>
            </a:extLst>
          </p:cNvPr>
          <p:cNvSpPr txBox="1"/>
          <p:nvPr/>
        </p:nvSpPr>
        <p:spPr>
          <a:xfrm>
            <a:off x="233916" y="308344"/>
            <a:ext cx="37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 , Controller </a:t>
            </a:r>
            <a:r>
              <a:rPr lang="ko-KR" altLang="en-US" dirty="0"/>
              <a:t>전부 </a:t>
            </a:r>
            <a:r>
              <a:rPr lang="ko-KR" altLang="en-US" dirty="0" err="1"/>
              <a:t>수정해야함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59CA-E17F-F5D8-F3B9-CD69C40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42" y="1020304"/>
            <a:ext cx="400105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677DF-6663-CDF7-81A7-40ED6948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7" y="1020304"/>
            <a:ext cx="3581900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BC0D0-843C-FEBC-7FE1-B669BA49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939442"/>
            <a:ext cx="5687219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3BA345-A637-DA8F-4F76-3D255B7D3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5" y="2182377"/>
            <a:ext cx="4629796" cy="80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26B39-3BD7-B9FE-1085-763FEFCEB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903" y="1729696"/>
            <a:ext cx="1781424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EB2540-6CA7-3F4F-00A1-00D389E5DFE6}"/>
              </a:ext>
            </a:extLst>
          </p:cNvPr>
          <p:cNvSpPr txBox="1"/>
          <p:nvPr/>
        </p:nvSpPr>
        <p:spPr>
          <a:xfrm>
            <a:off x="320563" y="3082239"/>
            <a:ext cx="606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에서 </a:t>
            </a:r>
            <a:r>
              <a:rPr lang="en-US" altLang="ko-KR" dirty="0"/>
              <a:t>DTO </a:t>
            </a:r>
            <a:r>
              <a:rPr lang="ko-KR" altLang="en-US" dirty="0"/>
              <a:t>형태를 </a:t>
            </a:r>
            <a:r>
              <a:rPr lang="en-US" altLang="ko-KR" dirty="0"/>
              <a:t>Movies Mapper 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로 보냄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40CDB3-5F15-8DF5-E7F6-7BAB968D2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689" y="1729696"/>
            <a:ext cx="5482856" cy="23304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198D1B-FBFC-C4FF-2DFD-ADF2FB03B2B7}"/>
              </a:ext>
            </a:extLst>
          </p:cNvPr>
          <p:cNvSpPr txBox="1"/>
          <p:nvPr/>
        </p:nvSpPr>
        <p:spPr>
          <a:xfrm>
            <a:off x="6555704" y="4060098"/>
            <a:ext cx="520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객체를 표현할 때 </a:t>
            </a:r>
            <a:r>
              <a:rPr lang="en-US" altLang="ko-KR" dirty="0"/>
              <a:t>{}</a:t>
            </a:r>
            <a:r>
              <a:rPr lang="ko-KR" altLang="en-US" dirty="0"/>
              <a:t> 내에 정확하게 표현하며</a:t>
            </a:r>
            <a:endParaRPr lang="en-US" altLang="ko-KR" dirty="0"/>
          </a:p>
          <a:p>
            <a:r>
              <a:rPr lang="en-US" altLang="ko-KR" dirty="0"/>
              <a:t>‘’ </a:t>
            </a:r>
            <a:r>
              <a:rPr lang="ko-KR" altLang="en-US" dirty="0"/>
              <a:t>가 필요하면 </a:t>
            </a:r>
            <a:r>
              <a:rPr lang="en-US" altLang="ko-KR" dirty="0"/>
              <a:t># </a:t>
            </a:r>
            <a:r>
              <a:rPr lang="ko-KR" altLang="en-US" dirty="0" err="1"/>
              <a:t>필요없으면</a:t>
            </a:r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A7C3EC6-245C-309D-1871-F85B76AE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704" y="4706429"/>
            <a:ext cx="4903817" cy="642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A23120-8B24-1A7A-DB8F-3BD7A6E3F3F1}"/>
              </a:ext>
            </a:extLst>
          </p:cNvPr>
          <p:cNvSpPr txBox="1"/>
          <p:nvPr/>
        </p:nvSpPr>
        <p:spPr>
          <a:xfrm>
            <a:off x="6582689" y="5345539"/>
            <a:ext cx="534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resultType</a:t>
            </a:r>
            <a:r>
              <a:rPr lang="en-US" altLang="ko-KR" dirty="0"/>
              <a:t> </a:t>
            </a:r>
            <a:r>
              <a:rPr lang="ko-KR" altLang="en-US" dirty="0"/>
              <a:t>으로 데이터 형태를 지정</a:t>
            </a:r>
            <a:endParaRPr lang="en-US" altLang="ko-KR" dirty="0"/>
          </a:p>
          <a:p>
            <a:r>
              <a:rPr lang="ko-KR" altLang="en-US" dirty="0"/>
              <a:t>해주어야 함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930E97E-EED7-F093-78AA-B9450E5F0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985" y="5988417"/>
            <a:ext cx="3772426" cy="7811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40279D-BB23-DB13-1CA6-05B86F3EF3FE}"/>
              </a:ext>
            </a:extLst>
          </p:cNvPr>
          <p:cNvSpPr txBox="1"/>
          <p:nvPr/>
        </p:nvSpPr>
        <p:spPr>
          <a:xfrm>
            <a:off x="9983972" y="613498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숫자는 </a:t>
            </a:r>
            <a:r>
              <a:rPr lang="en-US" altLang="ko-KR" dirty="0"/>
              <a:t># $ </a:t>
            </a:r>
            <a:r>
              <a:rPr lang="ko-KR" altLang="en-US" dirty="0"/>
              <a:t>알아서 </a:t>
            </a:r>
            <a:endParaRPr lang="en-US" altLang="ko-KR" dirty="0"/>
          </a:p>
          <a:p>
            <a:r>
              <a:rPr lang="ko-KR" altLang="en-US" dirty="0"/>
              <a:t>판별</a:t>
            </a:r>
          </a:p>
        </p:txBody>
      </p:sp>
    </p:spTree>
    <p:extLst>
      <p:ext uri="{BB962C8B-B14F-4D97-AF65-F5344CB8AC3E}">
        <p14:creationId xmlns:p14="http://schemas.microsoft.com/office/powerpoint/2010/main" val="41535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1A0C4-7F51-C518-D683-6378C2687C95}"/>
              </a:ext>
            </a:extLst>
          </p:cNvPr>
          <p:cNvSpPr txBox="1"/>
          <p:nvPr/>
        </p:nvSpPr>
        <p:spPr>
          <a:xfrm>
            <a:off x="5152838" y="774464"/>
            <a:ext cx="660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두개를 하나로 만들어 사용하기 위해 </a:t>
            </a:r>
            <a:r>
              <a:rPr lang="en-US" altLang="ko-KR" dirty="0"/>
              <a:t>Map </a:t>
            </a:r>
            <a:r>
              <a:rPr lang="ko-KR" altLang="en-US" dirty="0"/>
              <a:t>이라는걸 사용</a:t>
            </a:r>
            <a:endParaRPr lang="en-US" altLang="ko-KR" dirty="0"/>
          </a:p>
          <a:p>
            <a:r>
              <a:rPr lang="en-US" altLang="ko-KR" dirty="0"/>
              <a:t>Map : HashMap = List :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Map&lt;String , </a:t>
            </a:r>
            <a:r>
              <a:rPr lang="en-US" altLang="ko-KR" dirty="0" err="1"/>
              <a:t>MoviesDTO</a:t>
            </a:r>
            <a:r>
              <a:rPr lang="en-US" altLang="ko-KR" dirty="0"/>
              <a:t>&gt; =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9CB47-96F7-73A7-B35C-65C1B758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" y="707791"/>
            <a:ext cx="4629796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11A33-F610-239F-2BBF-D22BC452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0" y="136296"/>
            <a:ext cx="4439270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30E34-CA70-A41A-3C17-3A553DA8C50C}"/>
              </a:ext>
            </a:extLst>
          </p:cNvPr>
          <p:cNvSpPr txBox="1"/>
          <p:nvPr/>
        </p:nvSpPr>
        <p:spPr>
          <a:xfrm>
            <a:off x="5152838" y="167070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하나를 가져오는 </a:t>
            </a:r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selectOne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1D42B-3C9E-F6A9-B975-C90C08E01F98}"/>
              </a:ext>
            </a:extLst>
          </p:cNvPr>
          <p:cNvSpPr txBox="1"/>
          <p:nvPr/>
        </p:nvSpPr>
        <p:spPr>
          <a:xfrm>
            <a:off x="6566002" y="2162666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별 각각의 데이터를 가져오는 경우</a:t>
            </a:r>
            <a:endParaRPr lang="en-US" altLang="ko-KR" dirty="0"/>
          </a:p>
          <a:p>
            <a:r>
              <a:rPr lang="en-US" altLang="ko-KR" dirty="0"/>
              <a:t>Param</a:t>
            </a:r>
            <a:r>
              <a:rPr lang="ko-KR" altLang="en-US" dirty="0"/>
              <a:t>이 넘어오고 키 값의 필드 명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066022-FA75-75E0-0417-7FEEDFC3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" y="2146182"/>
            <a:ext cx="6106377" cy="77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731212-09A9-2968-6AB6-C98D919A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8754"/>
            <a:ext cx="7687748" cy="215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15706-11E5-7013-322B-36C87AA966BA}"/>
              </a:ext>
            </a:extLst>
          </p:cNvPr>
          <p:cNvSpPr txBox="1"/>
          <p:nvPr/>
        </p:nvSpPr>
        <p:spPr>
          <a:xfrm>
            <a:off x="6566002" y="4568754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사용가능하며</a:t>
            </a:r>
            <a:r>
              <a:rPr lang="ko-KR" altLang="en-US" dirty="0"/>
              <a:t> 조건에 따라 </a:t>
            </a:r>
            <a:r>
              <a:rPr lang="en-US" altLang="ko-KR" dirty="0"/>
              <a:t>if</a:t>
            </a:r>
            <a:r>
              <a:rPr lang="ko-KR" altLang="en-US" dirty="0"/>
              <a:t>문 내부 구절이</a:t>
            </a:r>
            <a:endParaRPr lang="en-US" altLang="ko-KR" dirty="0"/>
          </a:p>
          <a:p>
            <a:r>
              <a:rPr lang="ko-KR" altLang="en-US" dirty="0"/>
              <a:t>붙어서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3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97AEA-4996-77C7-3113-6C2DD87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07184" cy="429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93ED-9C1E-5409-D9AE-149B86436505}"/>
              </a:ext>
            </a:extLst>
          </p:cNvPr>
          <p:cNvSpPr txBox="1"/>
          <p:nvPr/>
        </p:nvSpPr>
        <p:spPr>
          <a:xfrm>
            <a:off x="7607184" y="187036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입력을 받을 경우 </a:t>
            </a:r>
            <a:r>
              <a:rPr lang="en-US" altLang="ko-KR" dirty="0" err="1"/>
              <a:t>sql</a:t>
            </a:r>
            <a:r>
              <a:rPr lang="ko-KR" altLang="en-US" dirty="0"/>
              <a:t>문에서</a:t>
            </a:r>
            <a:endParaRPr lang="en-US" altLang="ko-KR" dirty="0"/>
          </a:p>
          <a:p>
            <a:r>
              <a:rPr lang="ko-KR" altLang="en-US" dirty="0"/>
              <a:t>조건을 걸어 줄 경우 앞 구절을 컨트롤</a:t>
            </a:r>
            <a:endParaRPr lang="en-US" altLang="ko-KR" dirty="0"/>
          </a:p>
          <a:p>
            <a:r>
              <a:rPr lang="ko-KR" altLang="en-US" dirty="0"/>
              <a:t>하는 방법 </a:t>
            </a:r>
            <a:r>
              <a:rPr lang="en-US" altLang="ko-KR" dirty="0"/>
              <a:t>– trim prefix </a:t>
            </a:r>
            <a:r>
              <a:rPr lang="en-US" altLang="ko-KR" dirty="0" err="1"/>
              <a:t>prefixoverrides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64584-E202-D472-4851-B1DAFBF9ADC8}"/>
              </a:ext>
            </a:extLst>
          </p:cNvPr>
          <p:cNvSpPr txBox="1"/>
          <p:nvPr/>
        </p:nvSpPr>
        <p:spPr>
          <a:xfrm>
            <a:off x="101600" y="162560"/>
            <a:ext cx="937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https://mvnrepository.com/artifact/commons-fileupload/commons-fileupload</a:t>
            </a:r>
            <a:endParaRPr lang="en-US" altLang="ko-KR" dirty="0"/>
          </a:p>
          <a:p>
            <a:r>
              <a:rPr lang="ko-KR" altLang="en-US" dirty="0"/>
              <a:t>아파치 </a:t>
            </a:r>
            <a:r>
              <a:rPr lang="ko-KR" altLang="en-US" dirty="0" err="1"/>
              <a:t>커먼스</a:t>
            </a:r>
            <a:r>
              <a:rPr lang="ko-KR" altLang="en-US" dirty="0"/>
              <a:t> 파일 </a:t>
            </a:r>
            <a:r>
              <a:rPr lang="ko-KR" altLang="en-US" dirty="0" err="1"/>
              <a:t>업로더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스프링은 </a:t>
            </a:r>
            <a:r>
              <a:rPr lang="en-US" altLang="ko-KR" dirty="0"/>
              <a:t>cos.jar </a:t>
            </a:r>
            <a:r>
              <a:rPr lang="ko-KR" altLang="en-US" dirty="0"/>
              <a:t>보다 아파치 </a:t>
            </a:r>
            <a:r>
              <a:rPr lang="ko-KR" altLang="en-US" dirty="0" err="1"/>
              <a:t>업로더가</a:t>
            </a:r>
            <a:r>
              <a:rPr lang="ko-KR" altLang="en-US" dirty="0"/>
              <a:t> 더욱 연동성이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EA1D0-33B0-4B1B-BE65-30D09DD7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8" y="1132797"/>
            <a:ext cx="9516803" cy="60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17CD7A-8FB4-5B16-3554-195C8FC7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8" y="1761546"/>
            <a:ext cx="5611008" cy="1143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B1B75B-5DBE-1AC9-C5AA-2B8C0737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1742482"/>
            <a:ext cx="2838846" cy="485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DA9D1-5BDA-D11B-BDE9-38107363EA03}"/>
              </a:ext>
            </a:extLst>
          </p:cNvPr>
          <p:cNvSpPr txBox="1"/>
          <p:nvPr/>
        </p:nvSpPr>
        <p:spPr>
          <a:xfrm>
            <a:off x="6302739" y="1742482"/>
            <a:ext cx="207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 err="1"/>
              <a:t>realpath</a:t>
            </a:r>
            <a:r>
              <a:rPr lang="ko-KR" altLang="en-US" dirty="0"/>
              <a:t>위해</a:t>
            </a:r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D7C11-E5AC-02BE-C365-A1AF1E31DA4E}"/>
              </a:ext>
            </a:extLst>
          </p:cNvPr>
          <p:cNvSpPr txBox="1"/>
          <p:nvPr/>
        </p:nvSpPr>
        <p:spPr>
          <a:xfrm>
            <a:off x="8163333" y="3983345"/>
            <a:ext cx="402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중괄호의경우</a:t>
            </a:r>
            <a:r>
              <a:rPr lang="ko-KR" altLang="en-US" dirty="0"/>
              <a:t> 한줄이면 생략가능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쓰는게</a:t>
            </a:r>
            <a:r>
              <a:rPr lang="ko-KR" altLang="en-US" dirty="0"/>
              <a:t> 좋음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088BC8-1C7C-5CEA-9AD2-D8C930D60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3276352"/>
            <a:ext cx="78115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A2EA2D-F5BC-F2A7-B527-05B30CB3D585}"/>
              </a:ext>
            </a:extLst>
          </p:cNvPr>
          <p:cNvSpPr txBox="1"/>
          <p:nvPr/>
        </p:nvSpPr>
        <p:spPr>
          <a:xfrm>
            <a:off x="5843787" y="6978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업로드시 유니크한 이름 설정할당</a:t>
            </a:r>
            <a:r>
              <a:rPr lang="en-US" altLang="ko-KR" dirty="0"/>
              <a:t>. </a:t>
            </a:r>
            <a:r>
              <a:rPr lang="ko-KR" altLang="en-US" dirty="0"/>
              <a:t>중복확률 극히 적음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D700B3-1D6D-AED6-5C85-6EBC38C8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" y="135374"/>
            <a:ext cx="3439005" cy="238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155ED6-4469-A587-99D6-CF5F8C189250}"/>
              </a:ext>
            </a:extLst>
          </p:cNvPr>
          <p:cNvSpPr txBox="1"/>
          <p:nvPr/>
        </p:nvSpPr>
        <p:spPr>
          <a:xfrm>
            <a:off x="7926086" y="2088573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 </a:t>
            </a:r>
            <a:r>
              <a:rPr lang="ko-KR" altLang="en-US" dirty="0"/>
              <a:t>추가로 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endParaRPr lang="en-US" altLang="ko-KR" dirty="0"/>
          </a:p>
          <a:p>
            <a:r>
              <a:rPr lang="ko-KR" altLang="en-US" dirty="0" err="1"/>
              <a:t>여러파일</a:t>
            </a:r>
            <a:r>
              <a:rPr lang="ko-KR" altLang="en-US" dirty="0"/>
              <a:t> 업로드 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952D3-EA18-CBAB-A030-9C72B64D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" y="570083"/>
            <a:ext cx="6944694" cy="22291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665184-F752-1391-8FED-CE7D0CFD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" y="2757691"/>
            <a:ext cx="6850355" cy="40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3CB02-2DA3-8D43-F0F2-E8B5524E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" y="1748905"/>
            <a:ext cx="4572638" cy="3724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C3983-F691-F0F8-57DC-13308F4E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" y="0"/>
            <a:ext cx="4172532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70271-94EA-0222-4542-BE7F16F983DA}"/>
              </a:ext>
            </a:extLst>
          </p:cNvPr>
          <p:cNvSpPr txBox="1"/>
          <p:nvPr/>
        </p:nvSpPr>
        <p:spPr>
          <a:xfrm>
            <a:off x="4844505" y="1302978"/>
            <a:ext cx="7246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요청의 경우 </a:t>
            </a:r>
            <a:r>
              <a:rPr lang="en-US" altLang="ko-KR" dirty="0" err="1"/>
              <a:t>ResponsBody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/>
              <a:t>ajax </a:t>
            </a:r>
            <a:r>
              <a:rPr lang="ko-KR" altLang="en-US" dirty="0"/>
              <a:t>요청에 대한 응답을 </a:t>
            </a:r>
            <a:endParaRPr lang="en-US" altLang="ko-KR" dirty="0"/>
          </a:p>
          <a:p>
            <a:r>
              <a:rPr lang="ko-KR" altLang="en-US" dirty="0"/>
              <a:t>설정해줌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list</a:t>
            </a:r>
            <a:r>
              <a:rPr lang="ko-KR" altLang="en-US" dirty="0"/>
              <a:t>의 경우 </a:t>
            </a:r>
            <a:r>
              <a:rPr lang="en-US" altLang="ko-KR" dirty="0"/>
              <a:t>model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 err="1"/>
              <a:t>Gson</a:t>
            </a:r>
            <a:r>
              <a:rPr lang="ko-KR" altLang="en-US" dirty="0"/>
              <a:t> 라이브러리를 사용하면 </a:t>
            </a:r>
            <a:endParaRPr lang="en-US" altLang="ko-KR" dirty="0"/>
          </a:p>
          <a:p>
            <a:r>
              <a:rPr lang="ko-KR" altLang="en-US" dirty="0"/>
              <a:t>리턴 타입을 리스트로 정하여 보낼 경우 직렬화를 알아서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jsp</a:t>
            </a:r>
            <a:r>
              <a:rPr lang="ko-KR" altLang="en-US" dirty="0"/>
              <a:t>단에서도 </a:t>
            </a:r>
            <a:r>
              <a:rPr lang="en-US" altLang="ko-KR" dirty="0"/>
              <a:t>type </a:t>
            </a:r>
            <a:r>
              <a:rPr lang="en-US" altLang="ko-KR" dirty="0" err="1"/>
              <a:t>json</a:t>
            </a:r>
            <a:r>
              <a:rPr lang="ko-KR" altLang="en-US" dirty="0"/>
              <a:t>이나 </a:t>
            </a:r>
            <a:r>
              <a:rPr lang="en-US" altLang="ko-KR" dirty="0" err="1"/>
              <a:t>JSON.parse</a:t>
            </a:r>
            <a:r>
              <a:rPr lang="ko-KR" altLang="en-US" dirty="0"/>
              <a:t>가 불필요함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강사님 표현</a:t>
            </a:r>
            <a:r>
              <a:rPr lang="en-US" altLang="ko-KR" dirty="0"/>
              <a:t>-</a:t>
            </a:r>
          </a:p>
          <a:p>
            <a:r>
              <a:rPr lang="en-US" altLang="ko-KR" dirty="0" err="1"/>
              <a:t>Gson</a:t>
            </a:r>
            <a:r>
              <a:rPr lang="ko-KR" altLang="en-US" dirty="0"/>
              <a:t>에 의한 자동 직렬화 과정에서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content-type </a:t>
            </a:r>
            <a:r>
              <a:rPr lang="ko-KR" altLang="en-US" dirty="0"/>
              <a:t>필드에</a:t>
            </a:r>
            <a:endParaRPr lang="en-US" altLang="ko-KR" dirty="0"/>
          </a:p>
          <a:p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 적용 </a:t>
            </a:r>
            <a:r>
              <a:rPr lang="en-US" altLang="ko-KR" dirty="0"/>
              <a:t>&gt; ajax</a:t>
            </a:r>
            <a:r>
              <a:rPr lang="ko-KR" altLang="en-US" dirty="0"/>
              <a:t>가 </a:t>
            </a:r>
            <a:r>
              <a:rPr lang="en-US" altLang="ko-KR" dirty="0"/>
              <a:t>content-type</a:t>
            </a:r>
            <a:r>
              <a:rPr lang="ko-KR" altLang="en-US" dirty="0"/>
              <a:t>을 참조하여 스스로</a:t>
            </a:r>
            <a:endParaRPr lang="en-US" altLang="ko-KR" dirty="0"/>
          </a:p>
          <a:p>
            <a:r>
              <a:rPr lang="ko-KR" altLang="en-US" dirty="0"/>
              <a:t>역직렬화 시키기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7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F4D5E-32C0-A85C-0B7A-4DC7A74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282"/>
            <a:ext cx="84212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931A63-6F2B-2D0B-479D-C790384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07"/>
            <a:ext cx="6268325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9F7B-6227-5FCA-23AC-158484638829}"/>
              </a:ext>
            </a:extLst>
          </p:cNvPr>
          <p:cNvSpPr txBox="1"/>
          <p:nvPr/>
        </p:nvSpPr>
        <p:spPr>
          <a:xfrm>
            <a:off x="0" y="25875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pormxml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9ED9-3826-C029-BD0C-E77CE247AE3C}"/>
              </a:ext>
            </a:extLst>
          </p:cNvPr>
          <p:cNvSpPr txBox="1"/>
          <p:nvPr/>
        </p:nvSpPr>
        <p:spPr>
          <a:xfrm>
            <a:off x="0" y="1733950"/>
            <a:ext cx="37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7B768-ED97-0B8A-206E-D619ED36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405"/>
            <a:ext cx="7449590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3C4D55-6AF8-0BFE-B5F5-846EF0C00D0E}"/>
              </a:ext>
            </a:extLst>
          </p:cNvPr>
          <p:cNvSpPr txBox="1"/>
          <p:nvPr/>
        </p:nvSpPr>
        <p:spPr>
          <a:xfrm>
            <a:off x="0" y="3499183"/>
            <a:ext cx="109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en-US" altLang="ko-KR" dirty="0" err="1"/>
              <a:t>dbcp</a:t>
            </a:r>
            <a:r>
              <a:rPr lang="ko-KR" altLang="en-US" dirty="0"/>
              <a:t>를 사용한다는 기본 전제가 있음</a:t>
            </a:r>
            <a:r>
              <a:rPr lang="en-US" altLang="ko-KR" dirty="0"/>
              <a:t>. &gt; </a:t>
            </a:r>
            <a:r>
              <a:rPr lang="ko-KR" altLang="en-US" dirty="0"/>
              <a:t>스프링버전과 공유 </a:t>
            </a:r>
            <a:r>
              <a:rPr lang="en-US" altLang="ko-KR" dirty="0"/>
              <a:t>&gt; </a:t>
            </a:r>
            <a:r>
              <a:rPr lang="ko-KR" altLang="en-US" dirty="0"/>
              <a:t>스프링 버전으로 변경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E18033-8A5D-C12F-73E2-68DA0C3A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4314"/>
            <a:ext cx="7401958" cy="133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A377-3B94-5995-B25E-AA7591DB511A}"/>
              </a:ext>
            </a:extLst>
          </p:cNvPr>
          <p:cNvSpPr txBox="1"/>
          <p:nvPr/>
        </p:nvSpPr>
        <p:spPr>
          <a:xfrm>
            <a:off x="6096000" y="497234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Porm.xml</a:t>
            </a:r>
            <a:r>
              <a:rPr lang="ko-KR" altLang="en-US" dirty="0"/>
              <a:t>상단의 </a:t>
            </a:r>
            <a:r>
              <a:rPr lang="en-US" altLang="ko-KR" dirty="0"/>
              <a:t>properties </a:t>
            </a:r>
            <a:r>
              <a:rPr lang="ko-KR" altLang="en-US" dirty="0"/>
              <a:t>값 변경 시 자동 변경</a:t>
            </a:r>
          </a:p>
        </p:txBody>
      </p:sp>
    </p:spTree>
    <p:extLst>
      <p:ext uri="{BB962C8B-B14F-4D97-AF65-F5344CB8AC3E}">
        <p14:creationId xmlns:p14="http://schemas.microsoft.com/office/powerpoint/2010/main" val="12035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1149</Words>
  <Application>Microsoft Office PowerPoint</Application>
  <PresentationFormat>와이드스크린</PresentationFormat>
  <Paragraphs>186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35</cp:revision>
  <dcterms:created xsi:type="dcterms:W3CDTF">2023-05-16T00:14:01Z</dcterms:created>
  <dcterms:modified xsi:type="dcterms:W3CDTF">2023-05-25T05:37:53Z</dcterms:modified>
</cp:coreProperties>
</file>