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87" r:id="rId3"/>
    <p:sldId id="302" r:id="rId4"/>
    <p:sldId id="291" r:id="rId5"/>
    <p:sldId id="303" r:id="rId6"/>
    <p:sldId id="304" r:id="rId7"/>
    <p:sldId id="307" r:id="rId8"/>
    <p:sldId id="322" r:id="rId9"/>
    <p:sldId id="301" r:id="rId10"/>
    <p:sldId id="306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8" r:id="rId20"/>
    <p:sldId id="309" r:id="rId21"/>
    <p:sldId id="310" r:id="rId22"/>
    <p:sldId id="311" r:id="rId23"/>
    <p:sldId id="320" r:id="rId24"/>
    <p:sldId id="288" r:id="rId25"/>
    <p:sldId id="30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knoow.tistory.com/m/182" TargetMode="External"/><Relationship Id="rId3" Type="http://schemas.openxmlformats.org/officeDocument/2006/relationships/hyperlink" Target="https://m.blog.naver.com/emperonics/221770579539" TargetMode="External"/><Relationship Id="rId7" Type="http://schemas.openxmlformats.org/officeDocument/2006/relationships/hyperlink" Target="https://blog.naver.com/PostView.nhn?blogId=chandong83&amp;logNo=221151415638&amp;categoryNo=29&amp;parentCategoryNo=0&amp;viewDate=&amp;currentPage=1&amp;postListTopCurrentPage=1&amp;from=postView" TargetMode="External"/><Relationship Id="rId2" Type="http://schemas.openxmlformats.org/officeDocument/2006/relationships/hyperlink" Target="https://ds5qdr-dv.tistory.com/4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2so.tistory.com/13" TargetMode="External"/><Relationship Id="rId5" Type="http://schemas.openxmlformats.org/officeDocument/2006/relationships/hyperlink" Target="https://github.com/EdjeElectronics/TensorFlow-Lite-Object-Detection-on-Android-and-Raspberry-Pi/blob/master/Raspberry_Pi_Guide.md" TargetMode="External"/><Relationship Id="rId4" Type="http://schemas.openxmlformats.org/officeDocument/2006/relationships/hyperlink" Target="https://www.tensorflow.org/api_docs/python/tf/lite/Interprete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no1_devicemart/221516834246" TargetMode="External"/><Relationship Id="rId2" Type="http://schemas.openxmlformats.org/officeDocument/2006/relationships/hyperlink" Target="https://jow1025.tistory.com/294?category=92412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1116583" y="1871362"/>
            <a:ext cx="681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MicroProcessor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Final Project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88C20-22AA-4BA6-B508-B5ED305FCB1D}"/>
              </a:ext>
            </a:extLst>
          </p:cNvPr>
          <p:cNvSpPr txBox="1"/>
          <p:nvPr/>
        </p:nvSpPr>
        <p:spPr>
          <a:xfrm>
            <a:off x="2998315" y="2456137"/>
            <a:ext cx="919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Closed-Circuit Television with Human Detection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90C8E-822D-4A82-A488-A5E5B038847D}"/>
              </a:ext>
            </a:extLst>
          </p:cNvPr>
          <p:cNvSpPr txBox="1"/>
          <p:nvPr/>
        </p:nvSpPr>
        <p:spPr>
          <a:xfrm>
            <a:off x="-2" y="6150114"/>
            <a:ext cx="452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20207121 </a:t>
            </a:r>
            <a:r>
              <a:rPr lang="en-US" altLang="ko-KR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WooJin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Jung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20207119 </a:t>
            </a:r>
            <a:r>
              <a:rPr lang="en-US" altLang="ko-KR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HyunTae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Kim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개발 내용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1E0F99-5129-624E-7DE1-78C9BC33C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80" y="2012655"/>
            <a:ext cx="6346160" cy="475962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05A94FD-1FAA-1BA5-97B9-E677E214A2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0" y="975115"/>
            <a:ext cx="4933270" cy="5473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2377A6-4D97-724C-A97C-627A843204CD}"/>
              </a:ext>
            </a:extLst>
          </p:cNvPr>
          <p:cNvSpPr txBox="1"/>
          <p:nvPr/>
        </p:nvSpPr>
        <p:spPr>
          <a:xfrm>
            <a:off x="5406549" y="942434"/>
            <a:ext cx="67104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 개발한 안드로이드 어플로 데이터를 받아 찍힌 사진을 확인하는 모습입니다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1A19E-F3F2-640D-78D6-2E408CF2EDB9}"/>
              </a:ext>
            </a:extLst>
          </p:cNvPr>
          <p:cNvSpPr txBox="1"/>
          <p:nvPr/>
        </p:nvSpPr>
        <p:spPr>
          <a:xfrm>
            <a:off x="356792" y="6477097"/>
            <a:ext cx="3847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완성된 인터페이스의 모습입니다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7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E3BF7C-F1BB-6218-A2FF-A40C727E344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6D8DD-D69F-5529-760C-A97088C3F711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91C6-D331-7B16-A0D4-C8A89B6A66C3}"/>
              </a:ext>
            </a:extLst>
          </p:cNvPr>
          <p:cNvSpPr txBox="1"/>
          <p:nvPr/>
        </p:nvSpPr>
        <p:spPr>
          <a:xfrm>
            <a:off x="329610" y="11152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소스코드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D13293-F17C-3249-0B3D-7AE2E0E7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975115"/>
            <a:ext cx="11784982" cy="3764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4FFEA3-AAFE-0DA8-896A-BB17569B449D}"/>
              </a:ext>
            </a:extLst>
          </p:cNvPr>
          <p:cNvSpPr txBox="1"/>
          <p:nvPr/>
        </p:nvSpPr>
        <p:spPr>
          <a:xfrm>
            <a:off x="329610" y="4879389"/>
            <a:ext cx="7715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라즈베리 파이를 연결하는 과정과 라즈베리 파이에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설정하는 과정입니다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33F4E-C41F-7F6F-A383-E2AB935EFB23}"/>
              </a:ext>
            </a:extLst>
          </p:cNvPr>
          <p:cNvSpPr txBox="1"/>
          <p:nvPr/>
        </p:nvSpPr>
        <p:spPr>
          <a:xfrm>
            <a:off x="329610" y="5202554"/>
            <a:ext cx="51943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키와 어플리케이션의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Token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통해 연결을 시도합니다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02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E3BF7C-F1BB-6218-A2FF-A40C727E344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6D8DD-D69F-5529-760C-A97088C3F711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91C6-D331-7B16-A0D4-C8A89B6A66C3}"/>
              </a:ext>
            </a:extLst>
          </p:cNvPr>
          <p:cNvSpPr txBox="1"/>
          <p:nvPr/>
        </p:nvSpPr>
        <p:spPr>
          <a:xfrm>
            <a:off x="329610" y="11152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소스코드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FDA40B-087D-2181-AE29-94887B65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904874"/>
            <a:ext cx="6551916" cy="5841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BB2C5-EE9C-5FD0-35C9-31BB35951749}"/>
              </a:ext>
            </a:extLst>
          </p:cNvPr>
          <p:cNvSpPr txBox="1"/>
          <p:nvPr/>
        </p:nvSpPr>
        <p:spPr>
          <a:xfrm>
            <a:off x="7019925" y="975115"/>
            <a:ext cx="35028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idle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LED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조명 관련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설정합니다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1600A-B994-8503-D898-E8F9283342FA}"/>
              </a:ext>
            </a:extLst>
          </p:cNvPr>
          <p:cNvSpPr txBox="1"/>
          <p:nvPr/>
        </p:nvSpPr>
        <p:spPr>
          <a:xfrm>
            <a:off x="7019925" y="1948324"/>
            <a:ext cx="5057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fileUpload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모듈로 촬영한 사진을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 storage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업로드합니다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7F88B-6939-4B63-7A2F-FB2A0FC3FC89}"/>
              </a:ext>
            </a:extLst>
          </p:cNvPr>
          <p:cNvSpPr txBox="1"/>
          <p:nvPr/>
        </p:nvSpPr>
        <p:spPr>
          <a:xfrm>
            <a:off x="7019925" y="5315292"/>
            <a:ext cx="44871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clearAllImage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존재하는 모든 이미지를 삭제합니다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48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E3BF7C-F1BB-6218-A2FF-A40C727E344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6D8DD-D69F-5529-760C-A97088C3F711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91C6-D331-7B16-A0D4-C8A89B6A66C3}"/>
              </a:ext>
            </a:extLst>
          </p:cNvPr>
          <p:cNvSpPr txBox="1"/>
          <p:nvPr/>
        </p:nvSpPr>
        <p:spPr>
          <a:xfrm>
            <a:off x="329610" y="11152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소스코드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1AC25B-BEA5-2590-03CA-C86B886D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975115"/>
            <a:ext cx="11536385" cy="2543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0AA746-3C88-959E-B79C-E6DACBCFFFED}"/>
              </a:ext>
            </a:extLst>
          </p:cNvPr>
          <p:cNvSpPr txBox="1"/>
          <p:nvPr/>
        </p:nvSpPr>
        <p:spPr>
          <a:xfrm>
            <a:off x="327807" y="3658052"/>
            <a:ext cx="67714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sendMessage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저장한 파일을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푸시메시지의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형태로 어플리케이션으로 보냅니다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E3BF7C-F1BB-6218-A2FF-A40C727E344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6D8DD-D69F-5529-760C-A97088C3F711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91C6-D331-7B16-A0D4-C8A89B6A66C3}"/>
              </a:ext>
            </a:extLst>
          </p:cNvPr>
          <p:cNvSpPr txBox="1"/>
          <p:nvPr/>
        </p:nvSpPr>
        <p:spPr>
          <a:xfrm>
            <a:off x="329610" y="11152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소스코드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947009-D5B4-664C-656B-ABF63059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975115"/>
            <a:ext cx="5452458" cy="5491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2A141-CA05-AEFB-997F-20AAEEE13529}"/>
              </a:ext>
            </a:extLst>
          </p:cNvPr>
          <p:cNvSpPr txBox="1"/>
          <p:nvPr/>
        </p:nvSpPr>
        <p:spPr>
          <a:xfrm>
            <a:off x="8963025" y="6534835"/>
            <a:ext cx="3304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주석으로 소스코드 설명을 대체합니다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80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E3BF7C-F1BB-6218-A2FF-A40C727E344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6D8DD-D69F-5529-760C-A97088C3F711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91C6-D331-7B16-A0D4-C8A89B6A66C3}"/>
              </a:ext>
            </a:extLst>
          </p:cNvPr>
          <p:cNvSpPr txBox="1"/>
          <p:nvPr/>
        </p:nvSpPr>
        <p:spPr>
          <a:xfrm>
            <a:off x="329610" y="11152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소스코드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02AD-6319-742E-8474-9F11706F9279}"/>
              </a:ext>
            </a:extLst>
          </p:cNvPr>
          <p:cNvSpPr txBox="1"/>
          <p:nvPr/>
        </p:nvSpPr>
        <p:spPr>
          <a:xfrm>
            <a:off x="8963025" y="6534835"/>
            <a:ext cx="3304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주석으로 소스코드 설명을 대체합니다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8EE429-127B-9399-F569-160112E3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056944"/>
            <a:ext cx="1154591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E3BF7C-F1BB-6218-A2FF-A40C727E344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6D8DD-D69F-5529-760C-A97088C3F711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91C6-D331-7B16-A0D4-C8A89B6A66C3}"/>
              </a:ext>
            </a:extLst>
          </p:cNvPr>
          <p:cNvSpPr txBox="1"/>
          <p:nvPr/>
        </p:nvSpPr>
        <p:spPr>
          <a:xfrm>
            <a:off x="329610" y="11152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소스코드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02AD-6319-742E-8474-9F11706F9279}"/>
              </a:ext>
            </a:extLst>
          </p:cNvPr>
          <p:cNvSpPr txBox="1"/>
          <p:nvPr/>
        </p:nvSpPr>
        <p:spPr>
          <a:xfrm>
            <a:off x="8963025" y="6534835"/>
            <a:ext cx="3304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주석으로 소스코드 설명을 대체합니다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8F8A45-EBEE-491A-24D7-81987DC7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56" y="975115"/>
            <a:ext cx="4802652" cy="56891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AE40AE-DE50-4B53-E899-4A8D57CC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30" y="975115"/>
            <a:ext cx="529663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9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E3BF7C-F1BB-6218-A2FF-A40C727E344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6D8DD-D69F-5529-760C-A97088C3F711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91C6-D331-7B16-A0D4-C8A89B6A66C3}"/>
              </a:ext>
            </a:extLst>
          </p:cNvPr>
          <p:cNvSpPr txBox="1"/>
          <p:nvPr/>
        </p:nvSpPr>
        <p:spPr>
          <a:xfrm>
            <a:off x="329610" y="11152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소스코드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02AD-6319-742E-8474-9F11706F9279}"/>
              </a:ext>
            </a:extLst>
          </p:cNvPr>
          <p:cNvSpPr txBox="1"/>
          <p:nvPr/>
        </p:nvSpPr>
        <p:spPr>
          <a:xfrm>
            <a:off x="8963025" y="6534835"/>
            <a:ext cx="3304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주석으로 소스코드 설명을 대체합니다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E4BABE-C9C4-7E9A-BF21-0EA34437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3" y="997570"/>
            <a:ext cx="7363853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E3BF7C-F1BB-6218-A2FF-A40C727E344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6D8DD-D69F-5529-760C-A97088C3F711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91C6-D331-7B16-A0D4-C8A89B6A66C3}"/>
              </a:ext>
            </a:extLst>
          </p:cNvPr>
          <p:cNvSpPr txBox="1"/>
          <p:nvPr/>
        </p:nvSpPr>
        <p:spPr>
          <a:xfrm>
            <a:off x="329610" y="11152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소스코드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02AD-6319-742E-8474-9F11706F9279}"/>
              </a:ext>
            </a:extLst>
          </p:cNvPr>
          <p:cNvSpPr txBox="1"/>
          <p:nvPr/>
        </p:nvSpPr>
        <p:spPr>
          <a:xfrm>
            <a:off x="8963025" y="6534835"/>
            <a:ext cx="3304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주석으로 소스코드 설명을 대체합니다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15230B-E465-685F-B7CC-BFD51811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39" y="1004682"/>
            <a:ext cx="7163861" cy="56917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3E888D-0D7A-13B9-82BF-000D3F8B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89" y="1004682"/>
            <a:ext cx="373432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E937DDB-E247-A345-0206-C35CC0C61E6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0F8FA3-F66F-53D3-E283-69CE9497BA9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A2ECC-7B94-792B-4403-984B18CFD1A1}"/>
              </a:ext>
            </a:extLst>
          </p:cNvPr>
          <p:cNvSpPr txBox="1"/>
          <p:nvPr/>
        </p:nvSpPr>
        <p:spPr>
          <a:xfrm>
            <a:off x="329610" y="111525"/>
            <a:ext cx="627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소스코드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(MainActivity.java)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FFF42B-30B4-2AAB-671F-78BEC8E8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835707"/>
            <a:ext cx="6201299" cy="3155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E84D63-9034-AABB-7320-84BB4B17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07" y="835707"/>
            <a:ext cx="4553585" cy="5611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311BDE-2FC9-A87F-406E-68FBCE6F2099}"/>
              </a:ext>
            </a:extLst>
          </p:cNvPr>
          <p:cNvSpPr txBox="1"/>
          <p:nvPr/>
        </p:nvSpPr>
        <p:spPr>
          <a:xfrm>
            <a:off x="331855" y="4105275"/>
            <a:ext cx="3902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변수와 함수들을 선언하는 구간입니다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1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F45DE-4D5F-C7A4-620D-103105187A8F}"/>
              </a:ext>
            </a:extLst>
          </p:cNvPr>
          <p:cNvSpPr txBox="1"/>
          <p:nvPr/>
        </p:nvSpPr>
        <p:spPr>
          <a:xfrm>
            <a:off x="793839" y="1342980"/>
            <a:ext cx="10934700" cy="417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/>
              <a:t>구상 동기</a:t>
            </a:r>
            <a:endParaRPr lang="en-US" altLang="ko-KR" sz="3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/>
              <a:t>프로젝트의 목표</a:t>
            </a:r>
            <a:r>
              <a:rPr lang="en-US" altLang="ko-KR" sz="3000" dirty="0"/>
              <a:t>(</a:t>
            </a:r>
            <a:r>
              <a:rPr lang="ko-KR" altLang="en-US" sz="3000" dirty="0"/>
              <a:t>기능</a:t>
            </a:r>
            <a:r>
              <a:rPr lang="en-US" altLang="ko-KR" sz="30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/>
              <a:t>역할 분담</a:t>
            </a:r>
            <a:endParaRPr lang="en-US" altLang="ko-KR" sz="3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/>
              <a:t>사용된 기능 및 프로젝트 개발 내용</a:t>
            </a:r>
            <a:endParaRPr lang="en-US" altLang="ko-KR" sz="3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/>
              <a:t>시연</a:t>
            </a:r>
            <a:endParaRPr lang="en-US" altLang="ko-KR" sz="3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/>
              <a:t>참고 자료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E937DDB-E247-A345-0206-C35CC0C61E6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0F8FA3-F66F-53D3-E283-69CE9497BA9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A2ECC-7B94-792B-4403-984B18CFD1A1}"/>
              </a:ext>
            </a:extLst>
          </p:cNvPr>
          <p:cNvSpPr txBox="1"/>
          <p:nvPr/>
        </p:nvSpPr>
        <p:spPr>
          <a:xfrm>
            <a:off x="329610" y="111525"/>
            <a:ext cx="627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소스코드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(MainActivity.java)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42C780-EC7E-FCBD-FF8B-6A995D4E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7" y="975115"/>
            <a:ext cx="6341953" cy="47156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D6F27F-DA05-4057-353F-96156203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7" y="5940229"/>
            <a:ext cx="6792803" cy="832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1C6286-C70F-6293-6428-954C994935F5}"/>
              </a:ext>
            </a:extLst>
          </p:cNvPr>
          <p:cNvSpPr txBox="1"/>
          <p:nvPr/>
        </p:nvSpPr>
        <p:spPr>
          <a:xfrm>
            <a:off x="6769100" y="1005658"/>
            <a:ext cx="53282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ToastNotify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notificationMessage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토스트메시지로 띄우고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helloText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이름을 가진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TextView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notificationMessage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내용으로 바꿉니다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1DB87-8608-E51A-E250-E57669F0D76F}"/>
              </a:ext>
            </a:extLst>
          </p:cNvPr>
          <p:cNvSpPr txBox="1"/>
          <p:nvPr/>
        </p:nvSpPr>
        <p:spPr>
          <a:xfrm>
            <a:off x="6769101" y="1960438"/>
            <a:ext cx="53282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createNotificationChannel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 버전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이상에서부터는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데이터를 전달하기 위해서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불가피하게 채널을 생성해야 하기때문에 해당 기능을 넣어 알림 채널을 만들어줍니다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3273B-8D81-EE5E-8F32-B1C6DFED989D}"/>
              </a:ext>
            </a:extLst>
          </p:cNvPr>
          <p:cNvSpPr txBox="1"/>
          <p:nvPr/>
        </p:nvSpPr>
        <p:spPr>
          <a:xfrm>
            <a:off x="6769101" y="2940068"/>
            <a:ext cx="5328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createNotification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채널을 만들었으니 보낼 데이터를 만들어야 하는데 이 함수에서 그 기능을 담당하고 있습니다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특정한 시점에 실행을 하기 위해서 일반적인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Intent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사용하지 않고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Pending Intent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사용하였습니다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36FEF-1D03-666B-FDED-A128BA907451}"/>
              </a:ext>
            </a:extLst>
          </p:cNvPr>
          <p:cNvSpPr txBox="1"/>
          <p:nvPr/>
        </p:nvSpPr>
        <p:spPr>
          <a:xfrm>
            <a:off x="7469297" y="6449295"/>
            <a:ext cx="4756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destroyNotification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알림을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없애버리는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역할을 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6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74C211-A574-C1CD-0CB1-543E8E02A8F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9AE4BD-0E6C-9D16-8426-D6F487876A0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6BAAC-0D64-497F-ABCF-4F62BD25DE94}"/>
              </a:ext>
            </a:extLst>
          </p:cNvPr>
          <p:cNvSpPr txBox="1"/>
          <p:nvPr/>
        </p:nvSpPr>
        <p:spPr>
          <a:xfrm>
            <a:off x="329610" y="111525"/>
            <a:ext cx="10257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소스코드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3200" b="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MyFirebaseMessagingService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.java)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06E334-64F2-D32D-5029-EDB3EFE4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0" y="977650"/>
            <a:ext cx="5523456" cy="4773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DB7E7D-E261-34D7-729D-D2BA32E1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41" y="975115"/>
            <a:ext cx="6098095" cy="3588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1EDCB-7B14-C12A-3DB5-DBAC99993224}"/>
              </a:ext>
            </a:extLst>
          </p:cNvPr>
          <p:cNvSpPr txBox="1"/>
          <p:nvPr/>
        </p:nvSpPr>
        <p:spPr>
          <a:xfrm>
            <a:off x="5862096" y="5395821"/>
            <a:ext cx="3902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변수와 함수들을 선언하는 구간입니다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E1D4B-BECE-58F9-43F1-953A5FCE202E}"/>
              </a:ext>
            </a:extLst>
          </p:cNvPr>
          <p:cNvSpPr txBox="1"/>
          <p:nvPr/>
        </p:nvSpPr>
        <p:spPr>
          <a:xfrm>
            <a:off x="240030" y="5860710"/>
            <a:ext cx="11264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onMessageReceived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메시지가 어플리케이션으로 도착하였을 때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메시지의 정보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어디에서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왔는지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메시지의 내용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대하여 표현합니다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89AD8-5657-F86A-D894-FD404428B84F}"/>
              </a:ext>
            </a:extLst>
          </p:cNvPr>
          <p:cNvSpPr txBox="1"/>
          <p:nvPr/>
        </p:nvSpPr>
        <p:spPr>
          <a:xfrm>
            <a:off x="240030" y="6210182"/>
            <a:ext cx="6915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sendNotification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Intent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MainActivity.java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받은 메시지를 전송합니다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A63EA10-F276-DF21-D7C9-2B6F441E4604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1A2251-FE60-14C9-22A3-4162D351D42F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6CC42E-2EAB-9783-085E-A0F80D0F1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975115"/>
            <a:ext cx="6685543" cy="3936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DCCCC-3D98-0489-164B-BDD538A9C58A}"/>
              </a:ext>
            </a:extLst>
          </p:cNvPr>
          <p:cNvSpPr txBox="1"/>
          <p:nvPr/>
        </p:nvSpPr>
        <p:spPr>
          <a:xfrm>
            <a:off x="329610" y="111525"/>
            <a:ext cx="10257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소스코드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3200" b="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MyFirebaseMessagingService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.java)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6647D-C216-B532-6856-8C2695345D66}"/>
              </a:ext>
            </a:extLst>
          </p:cNvPr>
          <p:cNvSpPr txBox="1"/>
          <p:nvPr/>
        </p:nvSpPr>
        <p:spPr>
          <a:xfrm>
            <a:off x="329610" y="5050798"/>
            <a:ext cx="11757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createChannelAndHandleNotifications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전송하기 위해 알림 채널을 생성하고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 버전 이상부터 불가피하게 생성해야만 데이터 전송 가능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조작하는 것에 관여하는 함수입니다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B7379-4E5F-D156-A839-E520E83DE1B4}"/>
              </a:ext>
            </a:extLst>
          </p:cNvPr>
          <p:cNvSpPr txBox="1"/>
          <p:nvPr/>
        </p:nvSpPr>
        <p:spPr>
          <a:xfrm>
            <a:off x="331855" y="5699128"/>
            <a:ext cx="6970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onNewToken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해당 안드로이드 어플의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토큰값을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생성하는 기능을 가지고 있습니다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79AEF-4D58-7AAF-99E8-0367EDBBB3A6}"/>
              </a:ext>
            </a:extLst>
          </p:cNvPr>
          <p:cNvSpPr txBox="1"/>
          <p:nvPr/>
        </p:nvSpPr>
        <p:spPr>
          <a:xfrm>
            <a:off x="329610" y="6110278"/>
            <a:ext cx="6116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sendRegistrationToServer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토큰값을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FCM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등록할 때 사용합니다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4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A63EA10-F276-DF21-D7C9-2B6F441E4604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1A2251-FE60-14C9-22A3-4162D351D42F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DCCCC-3D98-0489-164B-BDD538A9C58A}"/>
              </a:ext>
            </a:extLst>
          </p:cNvPr>
          <p:cNvSpPr txBox="1"/>
          <p:nvPr/>
        </p:nvSpPr>
        <p:spPr>
          <a:xfrm>
            <a:off x="329610" y="111525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 사진</a:t>
            </a:r>
          </a:p>
        </p:txBody>
      </p:sp>
      <p:pic>
        <p:nvPicPr>
          <p:cNvPr id="5" name="그림 4" descr="사람, 실내이(가) 표시된 사진&#10;&#10;자동 생성된 설명">
            <a:extLst>
              <a:ext uri="{FF2B5EF4-FFF2-40B4-BE49-F238E27FC236}">
                <a16:creationId xmlns:a16="http://schemas.microsoft.com/office/drawing/2014/main" id="{A1C63695-E3B2-076E-1EB7-0BCA90503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5" y="1048307"/>
            <a:ext cx="4239562" cy="3179672"/>
          </a:xfrm>
          <a:prstGeom prst="rect">
            <a:avLst/>
          </a:prstGeom>
        </p:spPr>
      </p:pic>
      <p:pic>
        <p:nvPicPr>
          <p:cNvPr id="12" name="그림 11" descr="텍스트, 실내, 사람이(가) 표시된 사진&#10;&#10;자동 생성된 설명">
            <a:extLst>
              <a:ext uri="{FF2B5EF4-FFF2-40B4-BE49-F238E27FC236}">
                <a16:creationId xmlns:a16="http://schemas.microsoft.com/office/drawing/2014/main" id="{3E116544-5D83-1F1B-EDD7-A39915C0CD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82" y="2354395"/>
            <a:ext cx="3979889" cy="2984917"/>
          </a:xfrm>
          <a:prstGeom prst="rect">
            <a:avLst/>
          </a:prstGeom>
        </p:spPr>
      </p:pic>
      <p:pic>
        <p:nvPicPr>
          <p:cNvPr id="14" name="그림 13" descr="텍스트, 실내, 컴퓨터, 노트북이(가) 표시된 사진&#10;&#10;자동 생성된 설명">
            <a:extLst>
              <a:ext uri="{FF2B5EF4-FFF2-40B4-BE49-F238E27FC236}">
                <a16:creationId xmlns:a16="http://schemas.microsoft.com/office/drawing/2014/main" id="{53887CAE-5448-DE51-82D2-608108D623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36" y="2841247"/>
            <a:ext cx="2867347" cy="38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65C2D-5AA1-5680-010D-0511F7FED2C1}"/>
              </a:ext>
            </a:extLst>
          </p:cNvPr>
          <p:cNvSpPr txBox="1"/>
          <p:nvPr/>
        </p:nvSpPr>
        <p:spPr>
          <a:xfrm>
            <a:off x="253705" y="975115"/>
            <a:ext cx="118623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부팅과 종료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500" u="sng" kern="100" dirty="0">
                <a:solidFill>
                  <a:srgbClr val="0563C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hlinkClick r:id="rId2"/>
              </a:rPr>
              <a:t>https://ds5qdr-dv.tistory.com/41</a:t>
            </a:r>
            <a:endParaRPr lang="ko-KR" altLang="ko-KR" sz="1500" kern="100" dirty="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 실행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(SYSTEMD) &gt;</a:t>
            </a:r>
          </a:p>
          <a:p>
            <a:r>
              <a:rPr lang="es-ES" altLang="ko-KR" sz="1500" u="sng" dirty="0">
                <a:solidFill>
                  <a:srgbClr val="0563C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hlinkClick r:id="rId3"/>
              </a:rPr>
              <a:t>https://m.blog.naver.com/emperonics/221770579539</a:t>
            </a:r>
            <a:r>
              <a:rPr lang="es-E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  <a:p>
            <a:endParaRPr lang="es-ES" altLang="ko-KR" sz="15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&lt;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인터프리터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ko-KR" sz="1500" u="sng" dirty="0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hlinkClick r:id="rId4"/>
              </a:rPr>
              <a:t>https://www.tensorflow.org/api_docs/python/tf/lite/Interpreter</a:t>
            </a:r>
            <a:endParaRPr lang="en-US" altLang="ko-KR" sz="1500" u="sng" dirty="0">
              <a:solidFill>
                <a:srgbClr val="0563C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sz="1500" b="1" u="sng" dirty="0">
              <a:solidFill>
                <a:srgbClr val="0563C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en-US" altLang="ko-KR" sz="1500" b="1" u="sng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&lt; </a:t>
            </a:r>
            <a:r>
              <a:rPr lang="ko-KR" altLang="en-US" sz="1500" b="1" u="sng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베이스코드 </a:t>
            </a:r>
            <a:r>
              <a:rPr lang="en-US" altLang="ko-KR" sz="1500" b="1" u="sng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ko-KR" sz="1500" u="sng" dirty="0">
                <a:solidFill>
                  <a:srgbClr val="0563C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hlinkClick r:id="rId5"/>
              </a:rPr>
              <a:t>1) https://github.com/EdjeElectronics/TensorFlow-Lite-Object-Detection-on-Android-and-Raspberry-Pi/blob/master/Raspberry_Pi_Guide.md</a:t>
            </a:r>
            <a:endParaRPr lang="en-US" altLang="ko-KR" sz="1500" u="sng" dirty="0">
              <a:solidFill>
                <a:srgbClr val="0563C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sz="1500" u="sng" dirty="0">
              <a:solidFill>
                <a:srgbClr val="0563C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  <a:hlinkClick r:id="rId6"/>
            </a:endParaRPr>
          </a:p>
          <a:p>
            <a:r>
              <a:rPr lang="en-US" altLang="ko-KR" sz="1500" u="sng" dirty="0">
                <a:solidFill>
                  <a:srgbClr val="0563C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hlinkClick r:id="rId6"/>
              </a:rPr>
              <a:t>2) https://da2so.tistory.com/13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  <a:p>
            <a:endParaRPr lang="en-US" altLang="ko-KR" sz="1500" u="sng" dirty="0">
              <a:solidFill>
                <a:srgbClr val="0563C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en-US" altLang="ko-KR" sz="1500" b="1" u="sng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&lt; OpenCV &gt;</a:t>
            </a:r>
          </a:p>
          <a:p>
            <a:r>
              <a:rPr lang="en-US" altLang="ko-KR" sz="1500" u="sng" dirty="0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hlinkClick r:id="rId7"/>
              </a:rPr>
              <a:t>h</a:t>
            </a:r>
            <a:r>
              <a:rPr lang="en-US" altLang="ko-KR" sz="1500" u="sng" kern="100" dirty="0">
                <a:solidFill>
                  <a:srgbClr val="0563C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hlinkClick r:id="rId7"/>
              </a:rPr>
              <a:t>ttps://blog.naver.com/PostView.nhn?blogId=chandong83&amp;logNo=221151415638&amp;categoryNo=29&amp;parentCategoryNo=0&amp;viewDate=&amp;currentPage=1&amp;postListTopCurrentPage=1&amp;from=postView</a:t>
            </a:r>
            <a:endParaRPr lang="en-US" altLang="ko-KR" sz="1500" u="sng" kern="100" dirty="0">
              <a:solidFill>
                <a:srgbClr val="0563C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sz="1500" u="sng" kern="100" dirty="0">
              <a:solidFill>
                <a:srgbClr val="0563C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en-US" altLang="ko-KR" sz="1500" b="1" u="sng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&lt; FCM &gt;</a:t>
            </a:r>
          </a:p>
          <a:p>
            <a:r>
              <a:rPr lang="en-US" altLang="ko-KR" sz="1500" kern="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1) https://docs.microsoft.com/en-us/azure/notification-hubs/notification-hubs-android-push-notification-google-fcm-get-started </a:t>
            </a:r>
            <a:endParaRPr lang="en-US" altLang="ko-KR" sz="1500" kern="1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en-US" altLang="ko-KR" sz="1500" kern="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hlinkClick r:id="rId8"/>
              </a:rPr>
              <a:t>2) https://knoow.tistory.com/m/182</a:t>
            </a:r>
            <a:endParaRPr lang="en-US" altLang="ko-KR" sz="1500" kern="1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en-US" altLang="ko-KR" sz="1500" kern="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3) https://herojoon-dev.tistory.com/m/18</a:t>
            </a:r>
            <a:endParaRPr lang="ko-KR" altLang="ko-KR" sz="1500" kern="100" dirty="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sz="1500" u="sng" dirty="0">
              <a:solidFill>
                <a:srgbClr val="0563C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4133D-2121-F80A-4C5F-2881766D84F2}"/>
              </a:ext>
            </a:extLst>
          </p:cNvPr>
          <p:cNvSpPr txBox="1"/>
          <p:nvPr/>
        </p:nvSpPr>
        <p:spPr>
          <a:xfrm>
            <a:off x="329610" y="111525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640465-FFF7-E6B0-5E88-6FEDB7EB7352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80D61C-D7D8-1874-A7CC-703DBB44F797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0195F-91A1-92AC-0EB6-26E9BF5AA82F}"/>
              </a:ext>
            </a:extLst>
          </p:cNvPr>
          <p:cNvSpPr txBox="1"/>
          <p:nvPr/>
        </p:nvSpPr>
        <p:spPr>
          <a:xfrm>
            <a:off x="253705" y="975115"/>
            <a:ext cx="11862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&lt; Firebase Storage &gt; </a:t>
            </a:r>
            <a:r>
              <a:rPr lang="en-US" altLang="ko-KR" sz="1500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500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찍힌 사진 저장하기</a:t>
            </a:r>
            <a:endParaRPr lang="en-US" altLang="ko-KR" sz="1500" dirty="0">
              <a:solidFill>
                <a:srgbClr val="21345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en-US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https://jow1025.tistory.com/294?category=924125</a:t>
            </a:r>
            <a:r>
              <a:rPr lang="en-US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  <a:p>
            <a:endParaRPr lang="en-US" altLang="ko-KR" sz="1500" kern="100" dirty="0">
              <a:solidFill>
                <a:srgbClr val="21345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en-US" altLang="ko-KR" sz="1500" b="1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&lt; </a:t>
            </a:r>
            <a:r>
              <a:rPr lang="ko-KR" altLang="en-US" sz="1500" b="1" kern="100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인터넷 연결 체크 </a:t>
            </a:r>
            <a:r>
              <a:rPr lang="en-US" altLang="ko-KR" sz="1500" b="1" kern="100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sz="1500" kern="100" dirty="0">
                <a:solidFill>
                  <a:srgbClr val="21345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프로젝트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특성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상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인터넷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연결이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필수여서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꼭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체크를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해야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부팅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시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실행이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안되는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것을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막을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수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있음</a:t>
            </a:r>
            <a:r>
              <a:rPr lang="en-US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500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https://certsimple.com/how-to-check-if-raspberry-pi-connected-to-wifi/</a:t>
            </a:r>
            <a:endParaRPr lang="ko-KR" altLang="ko-KR" sz="1500" kern="100" dirty="0">
              <a:solidFill>
                <a:srgbClr val="21345C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sz="1500" kern="100" dirty="0">
              <a:solidFill>
                <a:srgbClr val="21345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en-US" altLang="ko-KR" sz="1500" b="1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&lt; Tack Switch</a:t>
            </a:r>
            <a:r>
              <a:rPr lang="ko-KR" altLang="en-US" sz="1500" b="1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500" b="1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floating </a:t>
            </a:r>
            <a:r>
              <a:rPr lang="ko-KR" altLang="en-US" sz="1500" b="1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현상 제거 </a:t>
            </a:r>
            <a:r>
              <a:rPr lang="en-US" altLang="ko-KR" sz="1500" b="1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ko-KR" sz="1500" u="sng" kern="100" dirty="0">
                <a:solidFill>
                  <a:srgbClr val="21345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https://m.blog.naver.com/no1_devicemart/221516834246</a:t>
            </a:r>
            <a:endParaRPr lang="en-US" altLang="ko-KR" sz="1500" u="sng" kern="100" dirty="0">
              <a:solidFill>
                <a:srgbClr val="21345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F9B8957-9310-4A14-3DE0-9C9FC431A8A8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3A94C0-B740-AF6F-2CD9-918E0E108142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835D02-5566-B0D1-3B23-1A4EE87D08DB}"/>
              </a:ext>
            </a:extLst>
          </p:cNvPr>
          <p:cNvSpPr txBox="1"/>
          <p:nvPr/>
        </p:nvSpPr>
        <p:spPr>
          <a:xfrm>
            <a:off x="329610" y="111525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구상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8E499C-4008-F539-C1C9-D4D0F9F2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835707"/>
            <a:ext cx="1089789" cy="108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21FB8A-E589-2BC4-2F9A-06083DCFC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89" y="1060791"/>
            <a:ext cx="3657724" cy="27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EE29CEC-30C7-EFC4-3BF0-00B268B0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21" y="4027828"/>
            <a:ext cx="3251200" cy="24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5D3925D-E9C4-72C4-1329-8E5D300B0D08}"/>
              </a:ext>
            </a:extLst>
          </p:cNvPr>
          <p:cNvCxnSpPr>
            <a:stCxn id="1028" idx="2"/>
          </p:cNvCxnSpPr>
          <p:nvPr/>
        </p:nvCxnSpPr>
        <p:spPr>
          <a:xfrm>
            <a:off x="722694" y="1925496"/>
            <a:ext cx="0" cy="21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BD5B35-866A-56AC-B378-1B0B20488A93}"/>
              </a:ext>
            </a:extLst>
          </p:cNvPr>
          <p:cNvCxnSpPr/>
          <p:nvPr/>
        </p:nvCxnSpPr>
        <p:spPr>
          <a:xfrm>
            <a:off x="904875" y="1647825"/>
            <a:ext cx="800100" cy="2057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E19FA0-2B06-585E-39E2-5BEAF1231211}"/>
              </a:ext>
            </a:extLst>
          </p:cNvPr>
          <p:cNvCxnSpPr>
            <a:cxnSpLocks/>
          </p:cNvCxnSpPr>
          <p:nvPr/>
        </p:nvCxnSpPr>
        <p:spPr>
          <a:xfrm flipV="1">
            <a:off x="1132121" y="1058098"/>
            <a:ext cx="1668229" cy="100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9F45CE-44FE-5DB9-F4CB-0268E7136708}"/>
              </a:ext>
            </a:extLst>
          </p:cNvPr>
          <p:cNvSpPr txBox="1"/>
          <p:nvPr/>
        </p:nvSpPr>
        <p:spPr>
          <a:xfrm>
            <a:off x="261029" y="2221441"/>
            <a:ext cx="461665" cy="14083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침입자 발생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0734EA-CB9D-2E81-FCA6-9A9FFEC83E3F}"/>
              </a:ext>
            </a:extLst>
          </p:cNvPr>
          <p:cNvSpPr txBox="1"/>
          <p:nvPr/>
        </p:nvSpPr>
        <p:spPr>
          <a:xfrm>
            <a:off x="5280913" y="5399045"/>
            <a:ext cx="691108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만약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대하여 생각하게 된다면 보통은 단순한 장면 녹화 기능만이 탑재되어 있는 카메라를 머릿속에 떠올리게 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하지만 도둑이 물건을 훔쳐간 뒤에 훔치는 과정을 본다면 무슨 의미가 있을까 싶어 요즘 시대에 누구나 가지고 다니는 스마트폰을 활용하여 일정한 범위 내에 사람이 감지된다면 이를 인지할 수 있도록 경고 메시지를 형성하고자 하였습니다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86608E-C873-EE51-6B3B-9DC5F478FC87}"/>
              </a:ext>
            </a:extLst>
          </p:cNvPr>
          <p:cNvCxnSpPr>
            <a:cxnSpLocks/>
          </p:cNvCxnSpPr>
          <p:nvPr/>
        </p:nvCxnSpPr>
        <p:spPr>
          <a:xfrm>
            <a:off x="5391150" y="5250012"/>
            <a:ext cx="68008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572810" y="2047280"/>
            <a:ext cx="1034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3922603" y="5212760"/>
            <a:ext cx="1034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337637" y="5214456"/>
            <a:ext cx="1034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7" y="4665124"/>
            <a:ext cx="3038430" cy="1257471"/>
            <a:chOff x="281014" y="4274911"/>
            <a:chExt cx="2858426" cy="125747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 목표에서 구현해낸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CCTV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의 기능에 인간을 식별해내는 기능을 추가하는 것을 목표로 가지고 있습니다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74911"/>
              <a:ext cx="1555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인간 식별 기능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701664" y="4750011"/>
            <a:ext cx="3328413" cy="1354217"/>
            <a:chOff x="252841" y="4393608"/>
            <a:chExt cx="2886599" cy="135421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차목표에서 추가적으로 식별된 인간이 존재한다면 사용자에게 앱의 </a:t>
              </a:r>
              <a:r>
                <a:rPr lang="ko-KR" altLang="en-US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푸시메시지를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통해 해당 사항을 인지하게 하는 것을 궁극적인 목표로 가지고 있습니다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52841" y="4393608"/>
              <a:ext cx="1578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푸시메시지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전송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535793"/>
            <a:ext cx="2858426" cy="1197820"/>
            <a:chOff x="281014" y="4334562"/>
            <a:chExt cx="2858426" cy="11978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기본적인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CCTV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의 기능인 원격 감시 기능을 탑재하는 것을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차적인 목표로 가지고 있습니다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305815" y="4334562"/>
              <a:ext cx="1653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원격 감시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EB4004E-6B5F-4B9F-F5AC-6658055D4F1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CB43BF-4BD5-4288-B566-DF26524022A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23FAA-2EB0-9070-D64C-A6C963BC537C}"/>
              </a:ext>
            </a:extLst>
          </p:cNvPr>
          <p:cNvSpPr txBox="1"/>
          <p:nvPr/>
        </p:nvSpPr>
        <p:spPr>
          <a:xfrm>
            <a:off x="329610" y="111525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8E164-42BF-E5A7-F737-7E4D18E612D2}"/>
              </a:ext>
            </a:extLst>
          </p:cNvPr>
          <p:cNvSpPr txBox="1"/>
          <p:nvPr/>
        </p:nvSpPr>
        <p:spPr>
          <a:xfrm>
            <a:off x="329610" y="835707"/>
            <a:ext cx="1172116" cy="93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정우진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PPT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제작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3FEED-AECA-2F05-07B4-FA249BCB0D32}"/>
              </a:ext>
            </a:extLst>
          </p:cNvPr>
          <p:cNvSpPr txBox="1"/>
          <p:nvPr/>
        </p:nvSpPr>
        <p:spPr>
          <a:xfrm>
            <a:off x="329610" y="3916619"/>
            <a:ext cx="4560864" cy="2782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김현태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라즈베리 파이 파이썬 코드 구현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사용자의 편의성 개선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고딕" pitchFamily="2" charset="-127"/>
                <a:ea typeface="나눔고딕" pitchFamily="2" charset="-127"/>
              </a:rPr>
              <a:t>FCM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(Firebase Cloud Messaging)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연동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알림 및 안드로이드 어플리케이션 구현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회로도 구현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2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E6A5CA7-7EB3-A649-F34A-03EF3CA9E052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2B89D7-2F8C-94D8-A843-B60B5E074B79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92FBF-2301-E0BD-BDB8-12A5F930DAD1}"/>
              </a:ext>
            </a:extLst>
          </p:cNvPr>
          <p:cNvSpPr txBox="1"/>
          <p:nvPr/>
        </p:nvSpPr>
        <p:spPr>
          <a:xfrm>
            <a:off x="329610" y="111525"/>
            <a:ext cx="202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사용된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기능</a:t>
            </a:r>
          </a:p>
        </p:txBody>
      </p:sp>
      <p:pic>
        <p:nvPicPr>
          <p:cNvPr id="2050" name="Picture 2" descr="OpenCV - 위키백과, 우리 모두의 백과사전">
            <a:extLst>
              <a:ext uri="{FF2B5EF4-FFF2-40B4-BE49-F238E27FC236}">
                <a16:creationId xmlns:a16="http://schemas.microsoft.com/office/drawing/2014/main" id="{EE29715C-E0D6-E5D6-6929-6D7CD652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63" y="1875116"/>
            <a:ext cx="2080390" cy="220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droid FCM Data와 Notification. Data Message와 Notificiation Message의 차이 |  by Harry The Great | 해리의 유목코딩 | Medium">
            <a:extLst>
              <a:ext uri="{FF2B5EF4-FFF2-40B4-BE49-F238E27FC236}">
                <a16:creationId xmlns:a16="http://schemas.microsoft.com/office/drawing/2014/main" id="{49182E57-1BB5-A167-8956-A86FC0F1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08" y="1906003"/>
            <a:ext cx="4338284" cy="216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ensorFlow Addons 이미지: 연산">
            <a:extLst>
              <a:ext uri="{FF2B5EF4-FFF2-40B4-BE49-F238E27FC236}">
                <a16:creationId xmlns:a16="http://schemas.microsoft.com/office/drawing/2014/main" id="{423E4451-867E-AFDC-43BB-13C3484E4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98" y="1793686"/>
            <a:ext cx="4055928" cy="228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1771C9-F976-4359-BB28-2D3891E71D7F}"/>
              </a:ext>
            </a:extLst>
          </p:cNvPr>
          <p:cNvSpPr txBox="1"/>
          <p:nvPr/>
        </p:nvSpPr>
        <p:spPr>
          <a:xfrm>
            <a:off x="1166680" y="4362421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프로세싱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18D63-333A-0604-5DE2-0E2322D3A0C2}"/>
              </a:ext>
            </a:extLst>
          </p:cNvPr>
          <p:cNvSpPr txBox="1"/>
          <p:nvPr/>
        </p:nvSpPr>
        <p:spPr>
          <a:xfrm>
            <a:off x="5018072" y="4362421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메시징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98A0B-831A-D137-0D4A-028442175F25}"/>
              </a:ext>
            </a:extLst>
          </p:cNvPr>
          <p:cNvSpPr txBox="1"/>
          <p:nvPr/>
        </p:nvSpPr>
        <p:spPr>
          <a:xfrm>
            <a:off x="9550396" y="4362421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 러닝</a:t>
            </a:r>
          </a:p>
        </p:txBody>
      </p:sp>
    </p:spTree>
    <p:extLst>
      <p:ext uri="{BB962C8B-B14F-4D97-AF65-F5344CB8AC3E}">
        <p14:creationId xmlns:p14="http://schemas.microsoft.com/office/powerpoint/2010/main" val="376333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E6A5CA7-7EB3-A649-F34A-03EF3CA9E052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2B89D7-2F8C-94D8-A843-B60B5E074B79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92FBF-2301-E0BD-BDB8-12A5F930DAD1}"/>
              </a:ext>
            </a:extLst>
          </p:cNvPr>
          <p:cNvSpPr txBox="1"/>
          <p:nvPr/>
        </p:nvSpPr>
        <p:spPr>
          <a:xfrm>
            <a:off x="329610" y="111525"/>
            <a:ext cx="2398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사용된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장치들</a:t>
            </a:r>
          </a:p>
        </p:txBody>
      </p:sp>
      <p:pic>
        <p:nvPicPr>
          <p:cNvPr id="3074" name="Picture 2" descr="아두이노 택트 스위치/버튼 DM626 - 티몬">
            <a:extLst>
              <a:ext uri="{FF2B5EF4-FFF2-40B4-BE49-F238E27FC236}">
                <a16:creationId xmlns:a16="http://schemas.microsoft.com/office/drawing/2014/main" id="{D2303E4C-6667-8CD9-2804-C12CDA3E5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8290" y="1276352"/>
            <a:ext cx="3147230" cy="33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A74526-0254-BD99-E6FD-62220E4BE517}"/>
              </a:ext>
            </a:extLst>
          </p:cNvPr>
          <p:cNvSpPr txBox="1"/>
          <p:nvPr/>
        </p:nvSpPr>
        <p:spPr>
          <a:xfrm>
            <a:off x="3726010" y="1276352"/>
            <a:ext cx="3640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택트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스위치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전원을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ON/OFF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데에 관여함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6" name="Picture 4" descr="컴퓨존 : 라즈베리파이 카메라 모듈 NOIR 8MP Sony IMX219 camera module with CS lens 2718  [B0153]">
            <a:extLst>
              <a:ext uri="{FF2B5EF4-FFF2-40B4-BE49-F238E27FC236}">
                <a16:creationId xmlns:a16="http://schemas.microsoft.com/office/drawing/2014/main" id="{E17D68C4-DFC5-5720-0449-471CEA9B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20" y="2712391"/>
            <a:ext cx="3833325" cy="383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16F5A6-601E-9E9D-23E8-0AD1D51E5B0C}"/>
              </a:ext>
            </a:extLst>
          </p:cNvPr>
          <p:cNvSpPr txBox="1"/>
          <p:nvPr/>
        </p:nvSpPr>
        <p:spPr>
          <a:xfrm>
            <a:off x="3726009" y="5552933"/>
            <a:ext cx="36407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모듈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식별대상을 촬영하는 데에 관여함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4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FED319-BEA0-ADAE-34F1-C8F2185442E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42CFE5-05C0-59F2-72D6-BF685D94108A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53755-A9B2-0E30-DA49-9D7ECB6EFDDB}"/>
              </a:ext>
            </a:extLst>
          </p:cNvPr>
          <p:cNvSpPr txBox="1"/>
          <p:nvPr/>
        </p:nvSpPr>
        <p:spPr>
          <a:xfrm>
            <a:off x="329610" y="11152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흐름도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80C9BB-CC7B-FC93-B075-544CB5A375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0" y="975115"/>
            <a:ext cx="6168448" cy="56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개발 내용</a:t>
            </a:r>
          </a:p>
        </p:txBody>
      </p:sp>
      <p:pic>
        <p:nvPicPr>
          <p:cNvPr id="6" name="그림 5" descr="실내이(가) 표시된 사진&#10;&#10;자동 생성된 설명">
            <a:extLst>
              <a:ext uri="{FF2B5EF4-FFF2-40B4-BE49-F238E27FC236}">
                <a16:creationId xmlns:a16="http://schemas.microsoft.com/office/drawing/2014/main" id="{818C8E66-8DF4-82B5-A3C3-B75DC0B327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0" y="1006805"/>
            <a:ext cx="4735592" cy="355169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E861910-B014-170B-F326-832C2B892B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99" y="3603003"/>
            <a:ext cx="4200296" cy="3150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31EAE0-F448-CD28-0D3E-18B97A1C0E3E}"/>
              </a:ext>
            </a:extLst>
          </p:cNvPr>
          <p:cNvSpPr txBox="1"/>
          <p:nvPr/>
        </p:nvSpPr>
        <p:spPr>
          <a:xfrm>
            <a:off x="5133755" y="1006805"/>
            <a:ext cx="47355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라즈베리 파이 본체와 카메라 모듈을 연결한 모습입니다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13284-C64D-22F6-279E-6E87A3A110CD}"/>
              </a:ext>
            </a:extLst>
          </p:cNvPr>
          <p:cNvSpPr txBox="1"/>
          <p:nvPr/>
        </p:nvSpPr>
        <p:spPr>
          <a:xfrm>
            <a:off x="2483029" y="6430060"/>
            <a:ext cx="53014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카메라를 연결한 뒤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작동을 테스트하는 모습입니다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9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806</Words>
  <Application>Microsoft Office PowerPoint</Application>
  <PresentationFormat>와이드스크린</PresentationFormat>
  <Paragraphs>119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HyunTae</cp:lastModifiedBy>
  <cp:revision>39</cp:revision>
  <dcterms:created xsi:type="dcterms:W3CDTF">2020-11-18T01:48:02Z</dcterms:created>
  <dcterms:modified xsi:type="dcterms:W3CDTF">2023-04-26T07:21:46Z</dcterms:modified>
</cp:coreProperties>
</file>