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4"/>
  </p:sldMasterIdLst>
  <p:notesMasterIdLst>
    <p:notesMasterId r:id="rId14"/>
  </p:notesMasterIdLst>
  <p:handoutMasterIdLst>
    <p:handoutMasterId r:id="rId15"/>
  </p:handoutMasterIdLst>
  <p:sldIdLst>
    <p:sldId id="324" r:id="rId5"/>
    <p:sldId id="10191" r:id="rId6"/>
    <p:sldId id="10190" r:id="rId7"/>
    <p:sldId id="10198" r:id="rId8"/>
    <p:sldId id="10199" r:id="rId9"/>
    <p:sldId id="10201" r:id="rId10"/>
    <p:sldId id="10202" r:id="rId11"/>
    <p:sldId id="10203" r:id="rId12"/>
    <p:sldId id="101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ina Operations" id="{81E676F5-7BC0-F444-BA20-BE8AFC7A4F1F}">
          <p14:sldIdLst>
            <p14:sldId id="324"/>
            <p14:sldId id="10191"/>
            <p14:sldId id="10190"/>
            <p14:sldId id="10198"/>
            <p14:sldId id="10199"/>
            <p14:sldId id="10201"/>
            <p14:sldId id="10202"/>
            <p14:sldId id="10203"/>
            <p14:sldId id="101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904" userDrawn="1">
          <p15:clr>
            <a:srgbClr val="A4A3A4"/>
          </p15:clr>
        </p15:guide>
        <p15:guide id="4" orient="horz" pos="33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FFCD11"/>
    <a:srgbClr val="808F93"/>
    <a:srgbClr val="585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6628" autoAdjust="0"/>
  </p:normalViewPr>
  <p:slideViewPr>
    <p:cSldViewPr snapToGrid="0" snapToObjects="1">
      <p:cViewPr varScale="1">
        <p:scale>
          <a:sx n="85" d="100"/>
          <a:sy n="85" d="100"/>
        </p:scale>
        <p:origin x="1398" y="522"/>
      </p:cViewPr>
      <p:guideLst>
        <p:guide orient="horz" pos="2160"/>
        <p:guide pos="3840"/>
        <p:guide orient="horz" pos="2904"/>
        <p:guide orient="horz" pos="3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ABBE51-1E8D-4545-8D0D-5AD81F6843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84014A-D95D-49E7-A77D-C5ABECD329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04FB8-FAE6-4469-A41B-BF35C193485C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004CD-83F8-400A-89C9-A599B4CCA7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C4982-29BF-4771-A8F5-F72A1B1B31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E0BF1-8B58-4DD4-A2BC-1A09591B2B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3680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FB490-8D92-4662-A70D-1BA2679B6F2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2BE06-096A-4616-888D-1388962DE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283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2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prstClr val="black"/>
                </a:solidFill>
                <a:latin typeface="Arial Narrow" panose="020B0606020202030204" pitchFamily="34" charset="0"/>
              </a:rPr>
              <a:t>work quality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prstClr val="black"/>
                </a:solidFill>
                <a:latin typeface="Arial Narrow" panose="020B0606020202030204" pitchFamily="34" charset="0"/>
              </a:rPr>
              <a:t>output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prstClr val="black"/>
                </a:solidFill>
                <a:latin typeface="Arial Narrow" panose="020B0606020202030204" pitchFamily="34" charset="0"/>
              </a:rPr>
              <a:t>Efficiency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What Are The 6 Steps To A Successful Performance Appraisal?</a:t>
            </a:r>
            <a:endParaRPr lang="zh-CN" alt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zh-CN" altLang="en-US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fontAlgn="base"/>
            <a:endParaRPr lang="en-US" altLang="zh-CN" b="1" dirty="0">
              <a:solidFill>
                <a:srgbClr val="222222"/>
              </a:solidFill>
              <a:latin typeface="lato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3067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prstClr val="black"/>
                </a:solidFill>
                <a:latin typeface="Arial Narrow" panose="020B0606020202030204" pitchFamily="34" charset="0"/>
              </a:rPr>
              <a:t>work quality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prstClr val="black"/>
                </a:solidFill>
                <a:latin typeface="Arial Narrow" panose="020B0606020202030204" pitchFamily="34" charset="0"/>
              </a:rPr>
              <a:t>output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prstClr val="black"/>
                </a:solidFill>
                <a:latin typeface="Arial Narrow" panose="020B0606020202030204" pitchFamily="34" charset="0"/>
              </a:rPr>
              <a:t>Efficiency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What Are The 6 Steps To A Successful Performance Appraisal?</a:t>
            </a:r>
            <a:endParaRPr lang="zh-CN" alt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zh-CN" altLang="en-US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fontAlgn="base"/>
            <a:endParaRPr lang="en-US" altLang="zh-CN" b="1" dirty="0">
              <a:solidFill>
                <a:srgbClr val="222222"/>
              </a:solidFill>
              <a:latin typeface="lato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766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prstClr val="black"/>
                </a:solidFill>
                <a:latin typeface="Arial Narrow" panose="020B0606020202030204" pitchFamily="34" charset="0"/>
              </a:rPr>
              <a:t>work quality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prstClr val="black"/>
                </a:solidFill>
                <a:latin typeface="Arial Narrow" panose="020B0606020202030204" pitchFamily="34" charset="0"/>
              </a:rPr>
              <a:t>output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prstClr val="black"/>
                </a:solidFill>
                <a:latin typeface="Arial Narrow" panose="020B0606020202030204" pitchFamily="34" charset="0"/>
              </a:rPr>
              <a:t>Efficiency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What Are The 6 Steps To A Successful Performance Appraisal?</a:t>
            </a:r>
            <a:endParaRPr lang="zh-CN" alt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zh-CN" altLang="en-US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fontAlgn="base"/>
            <a:endParaRPr lang="en-US" altLang="zh-CN" b="1" dirty="0">
              <a:solidFill>
                <a:srgbClr val="222222"/>
              </a:solidFill>
              <a:latin typeface="lato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9978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prstClr val="black"/>
                </a:solidFill>
                <a:latin typeface="Arial Narrow" panose="020B0606020202030204" pitchFamily="34" charset="0"/>
              </a:rPr>
              <a:t>work quality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prstClr val="black"/>
                </a:solidFill>
                <a:latin typeface="Arial Narrow" panose="020B0606020202030204" pitchFamily="34" charset="0"/>
              </a:rPr>
              <a:t>output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prstClr val="black"/>
                </a:solidFill>
                <a:latin typeface="Arial Narrow" panose="020B0606020202030204" pitchFamily="34" charset="0"/>
              </a:rPr>
              <a:t>Efficiency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What Are The 6 Steps To A Successful Performance Appraisal?</a:t>
            </a:r>
            <a:endParaRPr lang="zh-CN" alt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zh-CN" altLang="en-US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fontAlgn="base"/>
            <a:endParaRPr lang="en-US" altLang="zh-CN" b="1" dirty="0">
              <a:solidFill>
                <a:srgbClr val="222222"/>
              </a:solidFill>
              <a:latin typeface="lato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128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prstClr val="black"/>
                </a:solidFill>
                <a:latin typeface="Arial Narrow" panose="020B0606020202030204" pitchFamily="34" charset="0"/>
              </a:rPr>
              <a:t>work quality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prstClr val="black"/>
                </a:solidFill>
                <a:latin typeface="Arial Narrow" panose="020B0606020202030204" pitchFamily="34" charset="0"/>
              </a:rPr>
              <a:t>output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prstClr val="black"/>
                </a:solidFill>
                <a:latin typeface="Arial Narrow" panose="020B0606020202030204" pitchFamily="34" charset="0"/>
              </a:rPr>
              <a:t>Efficiency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What Are The 6 Steps To A Successful Performance Appraisal?</a:t>
            </a:r>
            <a:endParaRPr lang="zh-CN" alt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zh-CN" altLang="en-US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fontAlgn="base"/>
            <a:endParaRPr lang="en-US" altLang="zh-CN" b="1" dirty="0">
              <a:solidFill>
                <a:srgbClr val="222222"/>
              </a:solidFill>
              <a:latin typeface="lato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2365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prstClr val="black"/>
                </a:solidFill>
                <a:latin typeface="Arial Narrow" panose="020B0606020202030204" pitchFamily="34" charset="0"/>
              </a:rPr>
              <a:t>work quality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prstClr val="black"/>
                </a:solidFill>
                <a:latin typeface="Arial Narrow" panose="020B0606020202030204" pitchFamily="34" charset="0"/>
              </a:rPr>
              <a:t>output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prstClr val="black"/>
                </a:solidFill>
                <a:latin typeface="Arial Narrow" panose="020B0606020202030204" pitchFamily="34" charset="0"/>
              </a:rPr>
              <a:t>Efficiency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What Are The 6 Steps To A Successful Performance Appraisal?</a:t>
            </a:r>
            <a:endParaRPr lang="zh-CN" alt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zh-CN" altLang="en-US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fontAlgn="base"/>
            <a:endParaRPr lang="en-US" altLang="zh-CN" b="1" dirty="0">
              <a:solidFill>
                <a:srgbClr val="222222"/>
              </a:solidFill>
              <a:latin typeface="lato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7015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8DE1AA-3AD1-8C4D-9D39-B91F60080A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428" t="14858" r="23062" b="1138"/>
          <a:stretch/>
        </p:blipFill>
        <p:spPr>
          <a:xfrm>
            <a:off x="5410200" y="2565189"/>
            <a:ext cx="3673344" cy="33444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AC14884-3BFD-DF41-B0CA-E1798D46C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332" t="32673" r="19210" b="11771"/>
          <a:stretch/>
        </p:blipFill>
        <p:spPr>
          <a:xfrm>
            <a:off x="9091101" y="2565607"/>
            <a:ext cx="1904371" cy="33439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E73E0B-D694-D149-8F86-FD8D43B40D29}"/>
              </a:ext>
            </a:extLst>
          </p:cNvPr>
          <p:cNvSpPr/>
          <p:nvPr userDrawn="1"/>
        </p:nvSpPr>
        <p:spPr>
          <a:xfrm>
            <a:off x="9091101" y="2564556"/>
            <a:ext cx="273377" cy="3345036"/>
          </a:xfrm>
          <a:prstGeom prst="rect">
            <a:avLst/>
          </a:prstGeom>
          <a:gradFill>
            <a:gsLst>
              <a:gs pos="0">
                <a:schemeClr val="tx1">
                  <a:alpha val="57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6BA689-8609-3340-96E5-21990BB428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33" r="8968"/>
          <a:stretch/>
        </p:blipFill>
        <p:spPr>
          <a:xfrm>
            <a:off x="5410200" y="0"/>
            <a:ext cx="5587109" cy="2514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782A788-0E13-D24D-AF85-6EE1A40DA9A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185" y="6216934"/>
            <a:ext cx="1578434" cy="244929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23188E-C8D5-6143-AC67-C7A5068997E5}"/>
              </a:ext>
            </a:extLst>
          </p:cNvPr>
          <p:cNvCxnSpPr>
            <a:cxnSpLocks/>
          </p:cNvCxnSpPr>
          <p:nvPr userDrawn="1"/>
        </p:nvCxnSpPr>
        <p:spPr>
          <a:xfrm>
            <a:off x="5297474" y="2531601"/>
            <a:ext cx="5758453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136E868-D215-9B46-8B79-2C4C606A6B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75987" y="2547977"/>
            <a:ext cx="0" cy="3520314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3FEEE9-E427-DC41-B1E4-B869B28795EA}"/>
              </a:ext>
            </a:extLst>
          </p:cNvPr>
          <p:cNvGrpSpPr/>
          <p:nvPr userDrawn="1"/>
        </p:nvGrpSpPr>
        <p:grpSpPr>
          <a:xfrm rot="10800000">
            <a:off x="10995804" y="-3"/>
            <a:ext cx="1196195" cy="5900840"/>
            <a:chOff x="10573967" y="0"/>
            <a:chExt cx="1196192" cy="617706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B39544-689D-724B-925F-4C4853F06296}"/>
                </a:ext>
              </a:extLst>
            </p:cNvPr>
            <p:cNvSpPr/>
            <p:nvPr userDrawn="1"/>
          </p:nvSpPr>
          <p:spPr>
            <a:xfrm>
              <a:off x="10573967" y="0"/>
              <a:ext cx="800911" cy="6177064"/>
            </a:xfrm>
            <a:prstGeom prst="rect">
              <a:avLst/>
            </a:prstGeom>
            <a:solidFill>
              <a:srgbClr val="F4B5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B690FE-51A2-8A49-B3FE-9859AA6C7B19}"/>
                </a:ext>
              </a:extLst>
            </p:cNvPr>
            <p:cNvSpPr/>
            <p:nvPr userDrawn="1"/>
          </p:nvSpPr>
          <p:spPr>
            <a:xfrm>
              <a:off x="11106946" y="0"/>
              <a:ext cx="520430" cy="6177064"/>
            </a:xfrm>
            <a:prstGeom prst="rect">
              <a:avLst/>
            </a:prstGeom>
            <a:solidFill>
              <a:srgbClr val="F4B528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29DA7B-BBF8-FF4E-B30E-F4DF1AE795C9}"/>
                </a:ext>
              </a:extLst>
            </p:cNvPr>
            <p:cNvSpPr/>
            <p:nvPr userDrawn="1"/>
          </p:nvSpPr>
          <p:spPr>
            <a:xfrm>
              <a:off x="11626387" y="3"/>
              <a:ext cx="143772" cy="6177064"/>
            </a:xfrm>
            <a:prstGeom prst="rect">
              <a:avLst/>
            </a:prstGeom>
            <a:solidFill>
              <a:srgbClr val="F4B528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64FE17E6-73EB-7E43-B402-4538EB227C38}"/>
              </a:ext>
            </a:extLst>
          </p:cNvPr>
          <p:cNvSpPr/>
          <p:nvPr userDrawn="1"/>
        </p:nvSpPr>
        <p:spPr>
          <a:xfrm>
            <a:off x="5335260" y="5886923"/>
            <a:ext cx="6856740" cy="68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157CC41-FDD4-9545-B0D1-162815EEC55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610" y="1073148"/>
            <a:ext cx="6701686" cy="45882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A6BD7A4-0371-D441-94EB-C7A07AFC78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r="71182" b="43858"/>
          <a:stretch/>
        </p:blipFill>
        <p:spPr>
          <a:xfrm>
            <a:off x="498072" y="4884166"/>
            <a:ext cx="1851428" cy="1641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6CE8CAA-15F7-4841-9F1A-66C9ECB3D4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-2899" r="26968" b="-3373"/>
          <a:stretch/>
        </p:blipFill>
        <p:spPr>
          <a:xfrm>
            <a:off x="454162" y="3802616"/>
            <a:ext cx="777495" cy="979967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415641" y="881776"/>
            <a:ext cx="4666721" cy="1421928"/>
          </a:xfrm>
        </p:spPr>
        <p:txBody>
          <a:bodyPr anchor="b" anchorCtr="0"/>
          <a:lstStyle>
            <a:lvl1pPr algn="l">
              <a:defRPr sz="4800">
                <a:solidFill>
                  <a:schemeClr val="tx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5641" y="2390405"/>
            <a:ext cx="4666721" cy="5334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insert speaker name &amp; date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6AF4E9-5EEA-1542-8F25-145B7DFA2BE5}"/>
              </a:ext>
            </a:extLst>
          </p:cNvPr>
          <p:cNvSpPr txBox="1"/>
          <p:nvPr userDrawn="1"/>
        </p:nvSpPr>
        <p:spPr>
          <a:xfrm>
            <a:off x="414779" y="6231118"/>
            <a:ext cx="9852354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0" i="0" dirty="0">
                <a:solidFill>
                  <a:srgbClr val="808F93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Building Construction Products | </a:t>
            </a:r>
            <a:r>
              <a:rPr lang="en-US" sz="950" b="1" i="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China Operations </a:t>
            </a:r>
            <a:r>
              <a:rPr lang="en-US" sz="950" b="0" i="0" dirty="0">
                <a:solidFill>
                  <a:srgbClr val="808F93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| CI Supply Management | Earthmoving | Excavation | Global Construction &amp; Infrastructure | Global Rental &amp; Used Equipment Services | SEM | Strategic Procurement</a:t>
            </a:r>
          </a:p>
        </p:txBody>
      </p:sp>
    </p:spTree>
    <p:extLst>
      <p:ext uri="{BB962C8B-B14F-4D97-AF65-F5344CB8AC3E}">
        <p14:creationId xmlns:p14="http://schemas.microsoft.com/office/powerpoint/2010/main" val="3014384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">
          <p15:clr>
            <a:srgbClr val="FBAE40"/>
          </p15:clr>
        </p15:guide>
        <p15:guide id="3" orient="horz" pos="2260">
          <p15:clr>
            <a:srgbClr val="FBAE40"/>
          </p15:clr>
        </p15:guide>
        <p15:guide id="4" pos="34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Arial Narrow" panose="020B0606020202030204" pitchFamily="34" charset="0"/>
              <a:buChar char="−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Arial Narrow" panose="020B0606020202030204" pitchFamily="34" charset="0"/>
              <a:buChar char="−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618333"/>
            <a:ext cx="10972800" cy="89603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926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40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8702258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83FEEE9-E427-DC41-B1E4-B869B28795EA}"/>
              </a:ext>
            </a:extLst>
          </p:cNvPr>
          <p:cNvGrpSpPr/>
          <p:nvPr userDrawn="1"/>
        </p:nvGrpSpPr>
        <p:grpSpPr>
          <a:xfrm rot="10800000">
            <a:off x="4980383" y="-1"/>
            <a:ext cx="7211616" cy="5900838"/>
            <a:chOff x="4568598" y="0"/>
            <a:chExt cx="7211598" cy="61770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B39544-689D-724B-925F-4C4853F06296}"/>
                </a:ext>
              </a:extLst>
            </p:cNvPr>
            <p:cNvSpPr/>
            <p:nvPr userDrawn="1"/>
          </p:nvSpPr>
          <p:spPr>
            <a:xfrm>
              <a:off x="4568598" y="1"/>
              <a:ext cx="6806281" cy="6177064"/>
            </a:xfrm>
            <a:prstGeom prst="rect">
              <a:avLst/>
            </a:prstGeom>
            <a:solidFill>
              <a:srgbClr val="F4B5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B690FE-51A2-8A49-B3FE-9859AA6C7B19}"/>
                </a:ext>
              </a:extLst>
            </p:cNvPr>
            <p:cNvSpPr/>
            <p:nvPr userDrawn="1"/>
          </p:nvSpPr>
          <p:spPr>
            <a:xfrm>
              <a:off x="11099261" y="0"/>
              <a:ext cx="520430" cy="6177064"/>
            </a:xfrm>
            <a:prstGeom prst="rect">
              <a:avLst/>
            </a:prstGeom>
            <a:solidFill>
              <a:srgbClr val="F4B528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29DA7B-BBF8-FF4E-B30E-F4DF1AE795C9}"/>
                </a:ext>
              </a:extLst>
            </p:cNvPr>
            <p:cNvSpPr/>
            <p:nvPr userDrawn="1"/>
          </p:nvSpPr>
          <p:spPr>
            <a:xfrm>
              <a:off x="11621311" y="0"/>
              <a:ext cx="158885" cy="6177064"/>
            </a:xfrm>
            <a:prstGeom prst="rect">
              <a:avLst/>
            </a:prstGeom>
            <a:solidFill>
              <a:srgbClr val="F4B528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5782A788-0E13-D24D-AF85-6EE1A40DA9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185" y="6216934"/>
            <a:ext cx="1578434" cy="244929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5978095" y="1955708"/>
            <a:ext cx="5699039" cy="590931"/>
          </a:xfrm>
        </p:spPr>
        <p:txBody>
          <a:bodyPr anchor="b" anchorCtr="0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78096" y="2633340"/>
            <a:ext cx="5711396" cy="533400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presenter name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8CD0326-F9A7-6741-83B2-E35A95208C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610" y="955907"/>
            <a:ext cx="6701686" cy="45882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D90E40-C9A3-F14E-B1DB-B6ED1D09AF52}"/>
              </a:ext>
            </a:extLst>
          </p:cNvPr>
          <p:cNvSpPr txBox="1"/>
          <p:nvPr userDrawn="1"/>
        </p:nvSpPr>
        <p:spPr>
          <a:xfrm>
            <a:off x="414779" y="6231118"/>
            <a:ext cx="9852354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0" i="0" dirty="0">
                <a:solidFill>
                  <a:srgbClr val="808F93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Building Construction Products | </a:t>
            </a:r>
            <a:r>
              <a:rPr lang="en-US" sz="950" b="1" i="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China Operations </a:t>
            </a:r>
            <a:r>
              <a:rPr lang="en-US" sz="950" b="0" i="0" dirty="0">
                <a:solidFill>
                  <a:srgbClr val="808F93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| CI Supply Management | Earthmoving | Excavation | Global Construction &amp; Infrastructure | Global Rental &amp; Used Equipment Services | SEM | Strategic Procurement</a:t>
            </a:r>
          </a:p>
        </p:txBody>
      </p:sp>
    </p:spTree>
    <p:extLst>
      <p:ext uri="{BB962C8B-B14F-4D97-AF65-F5344CB8AC3E}">
        <p14:creationId xmlns:p14="http://schemas.microsoft.com/office/powerpoint/2010/main" val="1186634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">
          <p15:clr>
            <a:srgbClr val="FBAE40"/>
          </p15:clr>
        </p15:guide>
        <p15:guide id="3" orient="horz" pos="22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5331"/>
            <a:ext cx="10515600" cy="41334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955675"/>
            <a:ext cx="10515600" cy="369332"/>
          </a:xfrm>
        </p:spPr>
        <p:txBody>
          <a:bodyPr>
            <a:noAutofit/>
          </a:bodyPr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238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955675"/>
            <a:ext cx="10515600" cy="369332"/>
          </a:xfrm>
        </p:spPr>
        <p:txBody>
          <a:bodyPr>
            <a:noAutofit/>
          </a:bodyPr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24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B244D0-A4C3-4FF9-B7B0-2E397BFA59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46" y="567"/>
            <a:ext cx="11677150" cy="6571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542A8A-9AB9-4DE6-8D09-A58AE547C69C}"/>
              </a:ext>
            </a:extLst>
          </p:cNvPr>
          <p:cNvSpPr txBox="1"/>
          <p:nvPr userDrawn="1"/>
        </p:nvSpPr>
        <p:spPr>
          <a:xfrm>
            <a:off x="838200" y="2921169"/>
            <a:ext cx="7085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>
                <a:latin typeface="Arial Narrow" panose="020B060602020203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8367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A36145-94EF-4A31-9BE4-A3D3CE8020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6911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86C9F7-D3D8-4889-9377-9405F4BA1195}"/>
              </a:ext>
            </a:extLst>
          </p:cNvPr>
          <p:cNvSpPr txBox="1"/>
          <p:nvPr userDrawn="1"/>
        </p:nvSpPr>
        <p:spPr>
          <a:xfrm>
            <a:off x="10894892" y="2485893"/>
            <a:ext cx="1154408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50" b="0" i="0" u="none" strike="noStrike" kern="1200" cap="none" spc="0" normalizeH="0" baseline="0" noProof="0" dirty="0">
                <a:ln>
                  <a:noFill/>
                </a:ln>
                <a:solidFill>
                  <a:srgbClr val="8697A1"/>
                </a:solidFill>
                <a:effectLst/>
                <a:uLnTx/>
                <a:uFillTx/>
                <a:latin typeface="Arial Narrow"/>
                <a:ea typeface="ＭＳ Ｐゴシック" charset="0"/>
              </a:rPr>
              <a:t>Download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50" b="1" i="0" u="none" strike="noStrike" kern="1200" cap="none" spc="0" normalizeH="0" baseline="0" noProof="0" dirty="0">
                <a:ln>
                  <a:noFill/>
                </a:ln>
                <a:solidFill>
                  <a:srgbClr val="8697A1"/>
                </a:solidFill>
                <a:effectLst/>
                <a:uLnTx/>
                <a:uFillTx/>
                <a:latin typeface="Arial Narrow" panose="020B0604020202020204" pitchFamily="34" charset="0"/>
                <a:ea typeface="ＭＳ Ｐゴシック" charset="0"/>
                <a:cs typeface="Arial Narrow" panose="020B0604020202020204" pitchFamily="34" charset="0"/>
              </a:rPr>
              <a:t>Win the Right Way </a:t>
            </a:r>
            <a:r>
              <a:rPr kumimoji="0" lang="en-US" sz="1250" b="0" i="0" u="none" strike="noStrike" kern="1200" cap="none" spc="0" normalizeH="0" baseline="0" noProof="0" dirty="0">
                <a:ln>
                  <a:noFill/>
                </a:ln>
                <a:solidFill>
                  <a:srgbClr val="8697A1"/>
                </a:solidFill>
                <a:effectLst/>
                <a:uLnTx/>
                <a:uFillTx/>
                <a:latin typeface="Arial Narrow"/>
                <a:ea typeface="ＭＳ Ｐゴシック" charset="0"/>
              </a:rPr>
              <a:t>App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0441FB-CCD0-47B2-B408-671C054E0A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466"/>
          <a:stretch/>
        </p:blipFill>
        <p:spPr>
          <a:xfrm>
            <a:off x="9899496" y="2692400"/>
            <a:ext cx="2289330" cy="41656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2B27B8D-826A-4810-9F99-F23CE1DBBC0D}"/>
              </a:ext>
            </a:extLst>
          </p:cNvPr>
          <p:cNvGrpSpPr/>
          <p:nvPr userDrawn="1"/>
        </p:nvGrpSpPr>
        <p:grpSpPr>
          <a:xfrm>
            <a:off x="10451539" y="658159"/>
            <a:ext cx="1600752" cy="1730632"/>
            <a:chOff x="4641668" y="4240613"/>
            <a:chExt cx="1987293" cy="197061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095AF8-F7E4-459E-A305-9BEB973AFA45}"/>
                </a:ext>
              </a:extLst>
            </p:cNvPr>
            <p:cNvSpPr/>
            <p:nvPr/>
          </p:nvSpPr>
          <p:spPr>
            <a:xfrm>
              <a:off x="4641668" y="4240613"/>
              <a:ext cx="1982156" cy="197061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alf Frame 9">
              <a:extLst>
                <a:ext uri="{FF2B5EF4-FFF2-40B4-BE49-F238E27FC236}">
                  <a16:creationId xmlns:a16="http://schemas.microsoft.com/office/drawing/2014/main" id="{02A2F1DF-FF32-4790-BB1D-F42157BF38DD}"/>
                </a:ext>
              </a:extLst>
            </p:cNvPr>
            <p:cNvSpPr/>
            <p:nvPr/>
          </p:nvSpPr>
          <p:spPr>
            <a:xfrm>
              <a:off x="4641668" y="4240613"/>
              <a:ext cx="532961" cy="896097"/>
            </a:xfrm>
            <a:prstGeom prst="halfFrame">
              <a:avLst>
                <a:gd name="adj1" fmla="val 32486"/>
                <a:gd name="adj2" fmla="val 28248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Half Frame 10">
              <a:extLst>
                <a:ext uri="{FF2B5EF4-FFF2-40B4-BE49-F238E27FC236}">
                  <a16:creationId xmlns:a16="http://schemas.microsoft.com/office/drawing/2014/main" id="{2A2C5FBA-4C53-43FD-AA46-90EAC7CC3E14}"/>
                </a:ext>
              </a:extLst>
            </p:cNvPr>
            <p:cNvSpPr/>
            <p:nvPr/>
          </p:nvSpPr>
          <p:spPr>
            <a:xfrm rot="10800000">
              <a:off x="6096000" y="5315131"/>
              <a:ext cx="532961" cy="896097"/>
            </a:xfrm>
            <a:prstGeom prst="halfFrame">
              <a:avLst>
                <a:gd name="adj1" fmla="val 32486"/>
                <a:gd name="adj2" fmla="val 28248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1A9DE592-0019-43C9-9B4F-7F16B368C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02909" y="4396084"/>
              <a:ext cx="1659673" cy="165967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88102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9D5BFC5-B1E7-4FA3-8919-82EBE48256B7}"/>
              </a:ext>
            </a:extLst>
          </p:cNvPr>
          <p:cNvGrpSpPr/>
          <p:nvPr userDrawn="1"/>
        </p:nvGrpSpPr>
        <p:grpSpPr>
          <a:xfrm>
            <a:off x="0" y="0"/>
            <a:ext cx="12192001" cy="5805377"/>
            <a:chOff x="0" y="0"/>
            <a:chExt cx="12192001" cy="580537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86F0D2-23F3-45A1-8CA0-3CAC06FC7E37}"/>
                </a:ext>
              </a:extLst>
            </p:cNvPr>
            <p:cNvSpPr/>
            <p:nvPr/>
          </p:nvSpPr>
          <p:spPr>
            <a:xfrm>
              <a:off x="0" y="0"/>
              <a:ext cx="12192001" cy="5805377"/>
            </a:xfrm>
            <a:prstGeom prst="rect">
              <a:avLst/>
            </a:prstGeom>
            <a:solidFill>
              <a:srgbClr val="F4B5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E931F5-86F2-4B27-BAF8-B7546F6A67FF}"/>
                </a:ext>
              </a:extLst>
            </p:cNvPr>
            <p:cNvSpPr txBox="1"/>
            <p:nvPr/>
          </p:nvSpPr>
          <p:spPr>
            <a:xfrm>
              <a:off x="6978724" y="1197425"/>
              <a:ext cx="182250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6800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first.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AA94FE-4D28-4FB2-9D77-2800CFCC53BE}"/>
                </a:ext>
              </a:extLst>
            </p:cNvPr>
            <p:cNvSpPr txBox="1"/>
            <p:nvPr/>
          </p:nvSpPr>
          <p:spPr>
            <a:xfrm>
              <a:off x="3283997" y="1011425"/>
              <a:ext cx="3721947" cy="1369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ts val="300"/>
                </a:spcBef>
              </a:pPr>
              <a:r>
                <a:rPr lang="en-US" sz="8300" b="1" dirty="0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SAFETY</a:t>
              </a:r>
              <a:endParaRPr lang="en-US" sz="83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40155E-7843-4C53-B485-C6E5E778016C}"/>
                </a:ext>
              </a:extLst>
            </p:cNvPr>
            <p:cNvSpPr txBox="1"/>
            <p:nvPr/>
          </p:nvSpPr>
          <p:spPr>
            <a:xfrm>
              <a:off x="8150926" y="2578198"/>
              <a:ext cx="2545429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6800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always.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C7EEE4-EFE8-46AC-B2FA-D3C8AE0451F6}"/>
                </a:ext>
              </a:extLst>
            </p:cNvPr>
            <p:cNvSpPr txBox="1"/>
            <p:nvPr/>
          </p:nvSpPr>
          <p:spPr>
            <a:xfrm>
              <a:off x="6632913" y="3944130"/>
              <a:ext cx="3446753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6800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every day.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10825F-C45C-4738-A95C-BAF3E3C02F9D}"/>
                </a:ext>
              </a:extLst>
            </p:cNvPr>
            <p:cNvSpPr txBox="1"/>
            <p:nvPr/>
          </p:nvSpPr>
          <p:spPr>
            <a:xfrm>
              <a:off x="2954993" y="3759909"/>
              <a:ext cx="3713474" cy="1369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ts val="300"/>
                </a:spcBef>
              </a:pPr>
              <a:r>
                <a:rPr lang="en-US" sz="8300" b="1" dirty="0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VALUES</a:t>
              </a:r>
              <a:endParaRPr lang="en-US" sz="83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788667-C0B3-4BBD-B7D0-C47ABD2A002D}"/>
                </a:ext>
              </a:extLst>
            </p:cNvPr>
            <p:cNvSpPr txBox="1"/>
            <p:nvPr/>
          </p:nvSpPr>
          <p:spPr>
            <a:xfrm>
              <a:off x="4100721" y="2378234"/>
              <a:ext cx="4190949" cy="1369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ts val="300"/>
                </a:spcBef>
              </a:pPr>
              <a:r>
                <a:rPr lang="en-US" sz="8300" b="1" dirty="0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QUALITY</a:t>
              </a:r>
              <a:endParaRPr lang="en-US" sz="83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E58E825-300D-4222-86AE-183FBF4CA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16804" y="3668860"/>
              <a:ext cx="1406651" cy="1416155"/>
            </a:xfrm>
            <a:prstGeom prst="rect">
              <a:avLst/>
            </a:prstGeom>
          </p:spPr>
        </p:pic>
        <p:pic>
          <p:nvPicPr>
            <p:cNvPr id="17" name="Picture 16" descr="OperationalExcellence_icon.png">
              <a:extLst>
                <a:ext uri="{FF2B5EF4-FFF2-40B4-BE49-F238E27FC236}">
                  <a16:creationId xmlns:a16="http://schemas.microsoft.com/office/drawing/2014/main" id="{4DBA09DB-CE3E-47AB-8620-EE5622496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73648" y="2381890"/>
              <a:ext cx="1445221" cy="1449890"/>
            </a:xfrm>
            <a:prstGeom prst="rect">
              <a:avLst/>
            </a:prstGeom>
          </p:spPr>
        </p:pic>
        <p:pic>
          <p:nvPicPr>
            <p:cNvPr id="18" name="Picture 17" descr="People_icon.png">
              <a:extLst>
                <a:ext uri="{FF2B5EF4-FFF2-40B4-BE49-F238E27FC236}">
                  <a16:creationId xmlns:a16="http://schemas.microsoft.com/office/drawing/2014/main" id="{3E198CFE-9BF8-41A3-9EB9-9F3A93503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57265" y="1011425"/>
              <a:ext cx="1459154" cy="14638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579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4EC2-7E5F-48B0-995B-703B2F8083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897085"/>
            <a:ext cx="10515600" cy="295275"/>
          </a:xfrm>
        </p:spPr>
        <p:txBody>
          <a:bodyPr>
            <a:noAutofit/>
          </a:bodyPr>
          <a:lstStyle>
            <a:lvl1pPr marL="0" indent="0">
              <a:buNone/>
              <a:defRPr sz="2000" i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71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5331"/>
            <a:ext cx="10515600" cy="41334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7DCC-7AA7-4AF1-A0E2-C4D67A12BD7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955675"/>
            <a:ext cx="10515600" cy="369332"/>
          </a:xfrm>
        </p:spPr>
        <p:txBody>
          <a:bodyPr>
            <a:noAutofit/>
          </a:bodyPr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043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28F00C-8FDB-EC46-B3B1-133315CCB643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905892"/>
            <a:ext cx="12179300" cy="6858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505331"/>
            <a:ext cx="10515600" cy="4133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C975CA-ABA7-1E4A-B126-FA0B3234BB4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185" y="6131209"/>
            <a:ext cx="1578434" cy="2449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B62F0D-5F77-0548-AD60-6A3AEEAACDE0}"/>
              </a:ext>
            </a:extLst>
          </p:cNvPr>
          <p:cNvSpPr txBox="1"/>
          <p:nvPr userDrawn="1"/>
        </p:nvSpPr>
        <p:spPr>
          <a:xfrm>
            <a:off x="694184" y="6268188"/>
            <a:ext cx="95910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" b="0" i="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Building Construction Products | </a:t>
            </a:r>
            <a:r>
              <a:rPr lang="en-US" sz="880" b="1" i="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China Operations </a:t>
            </a:r>
            <a:r>
              <a:rPr lang="en-US" sz="880" b="0" i="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| CI Supply Management | Earthmoving | Excavation | Global Construction &amp; Infrastructure | Global Rental &amp; Used Equipment Services | SEM | Strategic Procurement</a:t>
            </a:r>
          </a:p>
        </p:txBody>
      </p:sp>
      <p:sp>
        <p:nvSpPr>
          <p:cNvPr id="7" name="MSIPCMContentMarking" descr="{&quot;HashCode&quot;:135238423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619018F2-A2EB-4CD5-B23A-9AA6DF8FEB5A}"/>
              </a:ext>
            </a:extLst>
          </p:cNvPr>
          <p:cNvSpPr txBox="1"/>
          <p:nvPr userDrawn="1"/>
        </p:nvSpPr>
        <p:spPr>
          <a:xfrm>
            <a:off x="0" y="6595656"/>
            <a:ext cx="188225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737373"/>
                </a:solidFill>
                <a:latin typeface="Calibri" panose="020F0502020204030204" pitchFamily="34" charset="0"/>
              </a:rPr>
              <a:t>Caterpillar: Confidential Green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2FF65740-323F-4C48-8A19-0A4435265D1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50598" y="6587817"/>
            <a:ext cx="1726525" cy="262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fld id="{B26D339F-EC4F-4AA4-8F9A-EFF9E7FAE5EF}" type="datetime4">
              <a:rPr lang="en-US" sz="10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黑体" pitchFamily="49" charset="-122"/>
              </a:rPr>
              <a:pPr>
                <a:defRPr/>
              </a:pPr>
              <a:t>November 18, 2021</a:t>
            </a:fld>
            <a:r>
              <a:rPr lang="en-US" altLang="zh-CN" sz="10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黑体" pitchFamily="49" charset="-122"/>
              </a:rPr>
              <a:t>   |   Slide  </a:t>
            </a:r>
            <a:fld id="{F2D1B8AD-273B-4805-A295-F86438360B7B}" type="slidenum">
              <a:rPr lang="en-US" altLang="zh-CN" sz="10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黑体" pitchFamily="49" charset="-122"/>
              </a:rPr>
              <a:pPr>
                <a:defRPr/>
              </a:pPr>
              <a:t>‹#›</a:t>
            </a:fld>
            <a:endParaRPr lang="en-US" altLang="zh-CN" sz="1000" baseline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161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5" r:id="rId4"/>
    <p:sldLayoutId id="2147483736" r:id="rId5"/>
    <p:sldLayoutId id="2147483738" r:id="rId6"/>
    <p:sldLayoutId id="2147483737" r:id="rId7"/>
    <p:sldLayoutId id="2147483764" r:id="rId8"/>
    <p:sldLayoutId id="2147483773" r:id="rId9"/>
    <p:sldLayoutId id="2147483777" r:id="rId10"/>
    <p:sldLayoutId id="2147483779" r:id="rId11"/>
    <p:sldLayoutId id="21474837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 Narrow" panose="020B0606020202030204" pitchFamily="34" charset="0"/>
        <a:buChar char="–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 Narrow" panose="020B0606020202030204" pitchFamily="34" charset="0"/>
        <a:buChar char="–"/>
        <a:defRPr sz="1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12" Type="http://schemas.openxmlformats.org/officeDocument/2006/relationships/image" Target="../media/image3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3B2C0F-C313-2A46-81C8-0A581985F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373" y="1480875"/>
            <a:ext cx="5013636" cy="1089529"/>
          </a:xfrm>
        </p:spPr>
        <p:txBody>
          <a:bodyPr/>
          <a:lstStyle/>
          <a:p>
            <a:r>
              <a:rPr lang="en-US" sz="3600" dirty="0"/>
              <a:t>Section Manager Performance Measurement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1F438EB-97B1-4846-84EF-ABB90E708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373" y="2657105"/>
            <a:ext cx="4666721" cy="533400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US" altLang="zh-CN" dirty="0"/>
              <a:t>ov</a:t>
            </a:r>
            <a:r>
              <a:rPr lang="en-US" dirty="0"/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1315292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662377F-2289-459C-81D6-8AD9B50C5D32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en-US" altLang="zh-CN" dirty="0"/>
              <a:t>Scoreboard &amp; Evaluation</a:t>
            </a:r>
            <a:endParaRPr lang="en-US" alt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D41466-0BE6-418A-AB56-67670817E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946477"/>
              </p:ext>
            </p:extLst>
          </p:nvPr>
        </p:nvGraphicFramePr>
        <p:xfrm>
          <a:off x="558648" y="1268558"/>
          <a:ext cx="6848885" cy="4493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575">
                  <a:extLst>
                    <a:ext uri="{9D8B030D-6E8A-4147-A177-3AD203B41FA5}">
                      <a16:colId xmlns:a16="http://schemas.microsoft.com/office/drawing/2014/main" val="1586112344"/>
                    </a:ext>
                  </a:extLst>
                </a:gridCol>
                <a:gridCol w="1255861">
                  <a:extLst>
                    <a:ext uri="{9D8B030D-6E8A-4147-A177-3AD203B41FA5}">
                      <a16:colId xmlns:a16="http://schemas.microsoft.com/office/drawing/2014/main" val="948894403"/>
                    </a:ext>
                  </a:extLst>
                </a:gridCol>
                <a:gridCol w="1746704">
                  <a:extLst>
                    <a:ext uri="{9D8B030D-6E8A-4147-A177-3AD203B41FA5}">
                      <a16:colId xmlns:a16="http://schemas.microsoft.com/office/drawing/2014/main" val="111298702"/>
                    </a:ext>
                  </a:extLst>
                </a:gridCol>
                <a:gridCol w="1260663">
                  <a:extLst>
                    <a:ext uri="{9D8B030D-6E8A-4147-A177-3AD203B41FA5}">
                      <a16:colId xmlns:a16="http://schemas.microsoft.com/office/drawing/2014/main" val="3460834246"/>
                    </a:ext>
                  </a:extLst>
                </a:gridCol>
                <a:gridCol w="1302082">
                  <a:extLst>
                    <a:ext uri="{9D8B030D-6E8A-4147-A177-3AD203B41FA5}">
                      <a16:colId xmlns:a16="http://schemas.microsoft.com/office/drawing/2014/main" val="3057003896"/>
                    </a:ext>
                  </a:extLst>
                </a:gridCol>
              </a:tblGrid>
              <a:tr h="4945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Category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Metrics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Assessment criteria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Data sources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Property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679567"/>
                  </a:ext>
                </a:extLst>
              </a:tr>
              <a:tr h="260303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 Narrow" panose="020B0606020202030204" pitchFamily="34" charset="0"/>
                        </a:rPr>
                        <a:t>Business Indicators</a:t>
                      </a:r>
                      <a:endParaRPr lang="zh-CN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Arial Narrow" panose="020B0606020202030204" pitchFamily="34" charset="0"/>
                        </a:rPr>
                        <a:t>RIF</a:t>
                      </a:r>
                      <a:endParaRPr lang="zh-CN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Arial Narrow" panose="020B0606020202030204" pitchFamily="34" charset="0"/>
                        </a:rPr>
                        <a:t># RIF</a:t>
                      </a:r>
                      <a:endParaRPr lang="zh-CN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Arial Narrow" panose="020B0606020202030204" pitchFamily="34" charset="0"/>
                        </a:rPr>
                        <a:t>EHS Report</a:t>
                      </a:r>
                      <a:endParaRPr lang="zh-CN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 Narrow" panose="020B0606020202030204" pitchFamily="34" charset="0"/>
                        </a:rPr>
                        <a:t>Performance</a:t>
                      </a:r>
                      <a:endParaRPr lang="zh-CN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5439898"/>
                  </a:ext>
                </a:extLst>
              </a:tr>
              <a:tr h="317457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Arial Narrow" panose="020B0606020202030204" pitchFamily="34" charset="0"/>
                        </a:rPr>
                        <a:t>Missed defects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 Narrow" panose="020B0606020202030204" pitchFamily="34" charset="0"/>
                        </a:rPr>
                        <a:t>Performance</a:t>
                      </a:r>
                      <a:endParaRPr lang="zh-CN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993192"/>
                  </a:ext>
                </a:extLst>
              </a:tr>
              <a:tr h="2603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Arial Narrow" panose="020B0606020202030204" pitchFamily="34" charset="0"/>
                        </a:rPr>
                        <a:t>Efficiency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575242"/>
                  </a:ext>
                </a:extLst>
              </a:tr>
              <a:tr h="260303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Arial Narrow" panose="020B0606020202030204" pitchFamily="34" charset="0"/>
                        </a:rPr>
                        <a:t>OT</a:t>
                      </a:r>
                      <a:endParaRPr lang="zh-CN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2461852"/>
                  </a:ext>
                </a:extLst>
              </a:tr>
              <a:tr h="44251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 Narrow" panose="020B0606020202030204" pitchFamily="34" charset="0"/>
                        </a:rPr>
                        <a:t>Lean 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 Narrow" panose="020B0606020202030204" pitchFamily="34" charset="0"/>
                        </a:rPr>
                        <a:t>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Arial Narrow" panose="020B0606020202030204" pitchFamily="34" charset="0"/>
                        </a:rPr>
                        <a:t>Valid CI/Month</a:t>
                      </a:r>
                      <a:endParaRPr lang="zh-CN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 Narrow" panose="020B0606020202030204" pitchFamily="34" charset="0"/>
                        </a:rPr>
                        <a:t>Culture &amp; attributes</a:t>
                      </a:r>
                      <a:endParaRPr lang="zh-CN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606478"/>
                  </a:ext>
                </a:extLst>
              </a:tr>
              <a:tr h="44251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Arial Narrow" panose="020B0606020202030204" pitchFamily="34" charset="0"/>
                        </a:rPr>
                        <a:t>Gamba</a:t>
                      </a:r>
                      <a:endParaRPr lang="zh-CN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Arial Narrow" panose="020B0606020202030204" pitchFamily="34" charset="0"/>
                        </a:rPr>
                        <a:t>Gemba finding#</a:t>
                      </a:r>
                      <a:endParaRPr lang="zh-CN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 Narrow" panose="020B0606020202030204" pitchFamily="34" charset="0"/>
                        </a:rPr>
                        <a:t>Culture &amp; attributes</a:t>
                      </a:r>
                      <a:endParaRPr lang="zh-CN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347716"/>
                  </a:ext>
                </a:extLst>
              </a:tr>
              <a:tr h="260303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Arial Narrow" panose="020B0606020202030204" pitchFamily="34" charset="0"/>
                        </a:rPr>
                        <a:t>PID /OPM</a:t>
                      </a:r>
                      <a:endParaRPr lang="zh-CN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642360"/>
                  </a:ext>
                </a:extLst>
              </a:tr>
              <a:tr h="44251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Arial Narrow" panose="020B0606020202030204" pitchFamily="34" charset="0"/>
                        </a:rPr>
                        <a:t>Leadership attributes</a:t>
                      </a:r>
                      <a:endParaRPr lang="zh-CN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 Narrow" panose="020B0606020202030204" pitchFamily="34" charset="0"/>
                        </a:rPr>
                        <a:t>EI</a:t>
                      </a:r>
                      <a:endParaRPr lang="zh-CN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Arial Narrow" panose="020B0606020202030204" pitchFamily="34" charset="0"/>
                        </a:rPr>
                        <a:t>Employee insight survey score</a:t>
                      </a:r>
                      <a:endParaRPr lang="zh-CN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 Narrow" panose="020B0606020202030204" pitchFamily="34" charset="0"/>
                        </a:rPr>
                        <a:t>Culture &amp; attributes</a:t>
                      </a:r>
                      <a:endParaRPr lang="zh-CN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896733"/>
                  </a:ext>
                </a:extLst>
              </a:tr>
              <a:tr h="44251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Arial Narrow" panose="020B0606020202030204" pitchFamily="34" charset="0"/>
                        </a:rPr>
                        <a:t>%? Meet target in X matrix </a:t>
                      </a:r>
                      <a:endParaRPr lang="zh-CN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 Narrow" panose="020B0606020202030204" pitchFamily="34" charset="0"/>
                        </a:rPr>
                        <a:t>Culture &amp; attributes</a:t>
                      </a:r>
                      <a:endParaRPr lang="zh-CN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438016"/>
                  </a:ext>
                </a:extLst>
              </a:tr>
              <a:tr h="260303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552221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17CC16-8211-4DA4-8771-1EC4656D5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335597"/>
              </p:ext>
            </p:extLst>
          </p:nvPr>
        </p:nvGraphicFramePr>
        <p:xfrm>
          <a:off x="8624431" y="1505773"/>
          <a:ext cx="1975329" cy="195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443">
                  <a:extLst>
                    <a:ext uri="{9D8B030D-6E8A-4147-A177-3AD203B41FA5}">
                      <a16:colId xmlns:a16="http://schemas.microsoft.com/office/drawing/2014/main" val="2621698430"/>
                    </a:ext>
                  </a:extLst>
                </a:gridCol>
                <a:gridCol w="658443">
                  <a:extLst>
                    <a:ext uri="{9D8B030D-6E8A-4147-A177-3AD203B41FA5}">
                      <a16:colId xmlns:a16="http://schemas.microsoft.com/office/drawing/2014/main" val="1043194021"/>
                    </a:ext>
                  </a:extLst>
                </a:gridCol>
                <a:gridCol w="658443">
                  <a:extLst>
                    <a:ext uri="{9D8B030D-6E8A-4147-A177-3AD203B41FA5}">
                      <a16:colId xmlns:a16="http://schemas.microsoft.com/office/drawing/2014/main" val="3393252092"/>
                    </a:ext>
                  </a:extLst>
                </a:gridCol>
              </a:tblGrid>
              <a:tr h="651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189350"/>
                  </a:ext>
                </a:extLst>
              </a:tr>
              <a:tr h="651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995676"/>
                  </a:ext>
                </a:extLst>
              </a:tr>
              <a:tr h="651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20265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51B9F7DA-8566-4841-A631-08191E672213}"/>
              </a:ext>
            </a:extLst>
          </p:cNvPr>
          <p:cNvGrpSpPr/>
          <p:nvPr/>
        </p:nvGrpSpPr>
        <p:grpSpPr>
          <a:xfrm>
            <a:off x="8498833" y="1268559"/>
            <a:ext cx="2360455" cy="2309635"/>
            <a:chOff x="6372517" y="1997837"/>
            <a:chExt cx="2986171" cy="2882278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069ABCF-CB6E-4F16-AA42-8B6EB858C602}"/>
                </a:ext>
              </a:extLst>
            </p:cNvPr>
            <p:cNvCxnSpPr>
              <a:cxnSpLocks/>
            </p:cNvCxnSpPr>
            <p:nvPr/>
          </p:nvCxnSpPr>
          <p:spPr>
            <a:xfrm>
              <a:off x="6372517" y="4861261"/>
              <a:ext cx="2986171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B11F715-10AD-48D9-98A7-BB1B98C787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2946" y="1997837"/>
              <a:ext cx="0" cy="288227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3B84978-6849-46B7-BBDF-DB192326DA70}"/>
              </a:ext>
            </a:extLst>
          </p:cNvPr>
          <p:cNvSpPr txBox="1"/>
          <p:nvPr/>
        </p:nvSpPr>
        <p:spPr>
          <a:xfrm>
            <a:off x="11042114" y="2344989"/>
            <a:ext cx="927067" cy="1163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1"/>
                </a:solidFill>
                <a:highlight>
                  <a:srgbClr val="FFCD11"/>
                </a:highlight>
                <a:latin typeface="Arial Narrow" panose="020B0606020202030204" pitchFamily="34" charset="0"/>
              </a:rPr>
              <a:t>□</a:t>
            </a:r>
            <a:r>
              <a:rPr lang="en-US" altLang="zh-CN" sz="1200" dirty="0">
                <a:latin typeface="Arial Narrow" panose="020B0606020202030204" pitchFamily="34" charset="0"/>
              </a:rPr>
              <a:t>Super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1"/>
                </a:solidFill>
                <a:highlight>
                  <a:srgbClr val="008000"/>
                </a:highlight>
                <a:latin typeface="Arial Narrow" panose="020B0606020202030204" pitchFamily="34" charset="0"/>
              </a:rPr>
              <a:t>□</a:t>
            </a:r>
            <a:r>
              <a:rPr lang="en-US" altLang="zh-CN" sz="1200" dirty="0">
                <a:latin typeface="Arial Narrow" panose="020B0606020202030204" pitchFamily="34" charset="0"/>
              </a:rPr>
              <a:t>Exceed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1"/>
                </a:solidFill>
                <a:highlight>
                  <a:srgbClr val="FFFF00"/>
                </a:highlight>
                <a:latin typeface="Arial Narrow" panose="020B0606020202030204" pitchFamily="34" charset="0"/>
              </a:rPr>
              <a:t>□</a:t>
            </a:r>
            <a:r>
              <a:rPr lang="en-US" altLang="zh-CN" sz="1200" dirty="0">
                <a:latin typeface="Arial Narrow" panose="020B0606020202030204" pitchFamily="34" charset="0"/>
              </a:rPr>
              <a:t>Expected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1"/>
                </a:solidFill>
                <a:highlight>
                  <a:srgbClr val="FF0000"/>
                </a:highlight>
                <a:latin typeface="Arial Narrow" panose="020B0606020202030204" pitchFamily="34" charset="0"/>
              </a:rPr>
              <a:t>□</a:t>
            </a:r>
            <a:r>
              <a:rPr lang="en-US" altLang="zh-CN" sz="1200" dirty="0">
                <a:latin typeface="Arial Narrow" panose="020B0606020202030204" pitchFamily="34" charset="0"/>
              </a:rPr>
              <a:t>Not meet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CB2D7D-FEBE-44CD-9339-7ED24B778F96}"/>
              </a:ext>
            </a:extLst>
          </p:cNvPr>
          <p:cNvSpPr txBox="1"/>
          <p:nvPr/>
        </p:nvSpPr>
        <p:spPr>
          <a:xfrm>
            <a:off x="9036872" y="3597246"/>
            <a:ext cx="141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1E4733-BA27-456F-9C4C-F6EA1CE28F24}"/>
              </a:ext>
            </a:extLst>
          </p:cNvPr>
          <p:cNvSpPr txBox="1"/>
          <p:nvPr/>
        </p:nvSpPr>
        <p:spPr>
          <a:xfrm rot="16200000">
            <a:off x="7110405" y="2254514"/>
            <a:ext cx="2179936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Culture &amp; attributes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6B4220-8607-4186-B652-0F239CC59B87}"/>
              </a:ext>
            </a:extLst>
          </p:cNvPr>
          <p:cNvSpPr/>
          <p:nvPr/>
        </p:nvSpPr>
        <p:spPr>
          <a:xfrm>
            <a:off x="8784624" y="1029748"/>
            <a:ext cx="2457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Performance Distribution</a:t>
            </a:r>
            <a:endParaRPr lang="zh-CN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D32F858B-03FA-4EA1-AB8A-245E41B3226C}"/>
              </a:ext>
            </a:extLst>
          </p:cNvPr>
          <p:cNvSpPr/>
          <p:nvPr/>
        </p:nvSpPr>
        <p:spPr>
          <a:xfrm>
            <a:off x="7939515" y="4039758"/>
            <a:ext cx="382156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altLang="zh-CN" sz="1100" dirty="0">
                <a:latin typeface="Arial Narrow" panose="020B0606020202030204" pitchFamily="34" charset="0"/>
              </a:rPr>
              <a:t>Align people and strategy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altLang="zh-CN" sz="1100" dirty="0">
                <a:latin typeface="Arial Narrow" panose="020B0606020202030204" pitchFamily="34" charset="0"/>
              </a:rPr>
              <a:t>Define the weight of each scores 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altLang="zh-CN" sz="1100" dirty="0">
                <a:latin typeface="Arial Narrow" panose="020B0606020202030204" pitchFamily="34" charset="0"/>
              </a:rPr>
              <a:t>Setting of bonus items and subtract items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altLang="zh-CN" sz="1100" dirty="0">
                <a:latin typeface="Arial Narrow" panose="020B0606020202030204" pitchFamily="34" charset="0"/>
              </a:rPr>
              <a:t>Design an algorithm for evaluating scores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altLang="zh-CN" sz="1100" dirty="0">
                <a:latin typeface="Arial Narrow" panose="020B0606020202030204" pitchFamily="34" charset="0"/>
              </a:rPr>
              <a:t>Agile performance management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altLang="zh-CN" sz="1100" dirty="0">
                <a:latin typeface="Arial Narrow" panose="020B0606020202030204" pitchFamily="34" charset="0"/>
              </a:rPr>
              <a:t>Effective performance plans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altLang="zh-CN" sz="1100" dirty="0">
                <a:latin typeface="Arial Narrow" panose="020B0606020202030204" pitchFamily="34" charset="0"/>
              </a:rPr>
              <a:t>People capabilities analysis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altLang="zh-CN" sz="1100" dirty="0">
                <a:latin typeface="Arial Narrow" panose="020B0606020202030204" pitchFamily="34" charset="0"/>
              </a:rPr>
              <a:t>Personalized development plans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altLang="zh-CN" sz="1100" dirty="0">
                <a:latin typeface="Arial Narrow" panose="020B0606020202030204" pitchFamily="34" charset="0"/>
              </a:rPr>
              <a:t>Timely feedback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altLang="zh-CN" sz="1100" dirty="0">
                <a:latin typeface="Arial Narrow" panose="020B0606020202030204" pitchFamily="34" charset="0"/>
              </a:rPr>
              <a:t>Ready-to-share employee reports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F2DBE88-FF5E-4FF8-A8E1-6498AA52975B}"/>
              </a:ext>
            </a:extLst>
          </p:cNvPr>
          <p:cNvSpPr/>
          <p:nvPr/>
        </p:nvSpPr>
        <p:spPr>
          <a:xfrm rot="2166138">
            <a:off x="3498984" y="2883569"/>
            <a:ext cx="2877803" cy="502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Priorities for next action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578907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662377F-2289-459C-81D6-8AD9B50C5D32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en-US" altLang="zh-CN" dirty="0"/>
              <a:t>Performance Appraisal</a:t>
            </a:r>
            <a:endParaRPr lang="en-US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D8C169-D893-4600-A8B2-AE66C34DECFE}"/>
              </a:ext>
            </a:extLst>
          </p:cNvPr>
          <p:cNvSpPr/>
          <p:nvPr/>
        </p:nvSpPr>
        <p:spPr>
          <a:xfrm>
            <a:off x="838200" y="2549118"/>
            <a:ext cx="5623519" cy="268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342900">
              <a:lnSpc>
                <a:spcPts val="2400"/>
              </a:lnSpc>
              <a:spcAft>
                <a:spcPts val="60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solidFill>
                  <a:prstClr val="black"/>
                </a:solidFill>
                <a:latin typeface="Arial Narrow" panose="020B0606020202030204" pitchFamily="34" charset="0"/>
              </a:rPr>
              <a:t>COD</a:t>
            </a:r>
            <a:r>
              <a:rPr lang="zh-CN" alt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Arial Narrow" panose="020B0606020202030204" pitchFamily="34" charset="0"/>
              </a:rPr>
              <a:t>Culture</a:t>
            </a:r>
          </a:p>
          <a:p>
            <a:pPr marL="400050" indent="-342900">
              <a:lnSpc>
                <a:spcPts val="2400"/>
              </a:lnSpc>
              <a:spcAft>
                <a:spcPts val="60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solidFill>
                  <a:prstClr val="black"/>
                </a:solidFill>
                <a:latin typeface="Arial Narrow" panose="020B0606020202030204" pitchFamily="34" charset="0"/>
              </a:rPr>
              <a:t>pay for performance</a:t>
            </a:r>
          </a:p>
          <a:p>
            <a:pPr marL="400050" indent="-342900">
              <a:lnSpc>
                <a:spcPts val="2400"/>
              </a:lnSpc>
              <a:spcAft>
                <a:spcPts val="60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solidFill>
                  <a:prstClr val="black"/>
                </a:solidFill>
                <a:latin typeface="Arial Narrow" panose="020B0606020202030204" pitchFamily="34" charset="0"/>
              </a:rPr>
              <a:t>CAT PMP Connection</a:t>
            </a:r>
          </a:p>
          <a:p>
            <a:pPr marL="400050" indent="-342900">
              <a:lnSpc>
                <a:spcPts val="2400"/>
              </a:lnSpc>
              <a:spcAft>
                <a:spcPts val="60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solidFill>
                  <a:prstClr val="black"/>
                </a:solidFill>
                <a:latin typeface="Arial Narrow" panose="020B0606020202030204" pitchFamily="34" charset="0"/>
              </a:rPr>
              <a:t>strengthen discipline</a:t>
            </a:r>
          </a:p>
          <a:p>
            <a:pPr marL="400050" indent="-342900">
              <a:lnSpc>
                <a:spcPts val="2400"/>
              </a:lnSpc>
              <a:spcAft>
                <a:spcPts val="60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solidFill>
                  <a:prstClr val="black"/>
                </a:solidFill>
                <a:latin typeface="Arial Narrow" panose="020B0606020202030204" pitchFamily="34" charset="0"/>
              </a:rPr>
              <a:t>eliminate factionalism</a:t>
            </a:r>
          </a:p>
          <a:p>
            <a:pPr marL="400050" indent="-342900">
              <a:lnSpc>
                <a:spcPts val="2400"/>
              </a:lnSpc>
              <a:spcAft>
                <a:spcPts val="60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solidFill>
                  <a:prstClr val="black"/>
                </a:solidFill>
                <a:latin typeface="Arial Narrow" panose="020B0606020202030204" pitchFamily="34" charset="0"/>
              </a:rPr>
              <a:t>Digitize indicators</a:t>
            </a:r>
          </a:p>
          <a:p>
            <a:pPr marL="400050" indent="-342900">
              <a:lnSpc>
                <a:spcPts val="2400"/>
              </a:lnSpc>
              <a:spcAft>
                <a:spcPts val="60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solidFill>
                  <a:prstClr val="black"/>
                </a:solidFill>
                <a:latin typeface="Arial Narrow" panose="020B0606020202030204" pitchFamily="34" charset="0"/>
              </a:rPr>
              <a:t>??Supporting function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3A4B33-32FE-4812-BAD6-FDF69B9134D2}"/>
              </a:ext>
            </a:extLst>
          </p:cNvPr>
          <p:cNvSpPr/>
          <p:nvPr/>
        </p:nvSpPr>
        <p:spPr>
          <a:xfrm>
            <a:off x="5612524" y="3819751"/>
            <a:ext cx="622734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US" altLang="zh-CN" sz="1600" b="1" dirty="0">
                <a:solidFill>
                  <a:srgbClr val="222222"/>
                </a:solidFill>
                <a:latin typeface="Arial Narrow" panose="020B0606020202030204" pitchFamily="34" charset="0"/>
              </a:rPr>
              <a:t>reflect</a:t>
            </a:r>
            <a:r>
              <a:rPr lang="en-US" altLang="zh-CN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 on what is required of the employee to do their job well (including behaviors and results)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altLang="zh-CN" sz="1600" b="1" dirty="0">
                <a:solidFill>
                  <a:srgbClr val="222222"/>
                </a:solidFill>
                <a:latin typeface="Arial Narrow" panose="020B0606020202030204" pitchFamily="34" charset="0"/>
              </a:rPr>
              <a:t>set goals</a:t>
            </a:r>
            <a:r>
              <a:rPr lang="en-US" altLang="zh-CN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 that will benefit the individual and the business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altLang="zh-CN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share two-stage </a:t>
            </a:r>
            <a:r>
              <a:rPr lang="en-US" altLang="zh-CN" sz="1600" b="1" dirty="0">
                <a:solidFill>
                  <a:srgbClr val="222222"/>
                </a:solidFill>
                <a:latin typeface="Arial Narrow" panose="020B0606020202030204" pitchFamily="34" charset="0"/>
              </a:rPr>
              <a:t>feedback</a:t>
            </a:r>
            <a:r>
              <a:rPr lang="en-US" altLang="zh-CN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 on great work as well as areas for improvement 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altLang="zh-CN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identify opportunities to </a:t>
            </a:r>
            <a:r>
              <a:rPr lang="en-US" altLang="zh-CN" sz="1600" b="1" dirty="0">
                <a:solidFill>
                  <a:srgbClr val="222222"/>
                </a:solidFill>
                <a:latin typeface="Arial Narrow" panose="020B0606020202030204" pitchFamily="34" charset="0"/>
              </a:rPr>
              <a:t>develop</a:t>
            </a:r>
            <a:r>
              <a:rPr lang="en-US" altLang="zh-CN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 performance through ongoing education, training and learning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altLang="zh-CN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formally </a:t>
            </a:r>
            <a:r>
              <a:rPr lang="en-US" altLang="zh-CN" sz="1600" b="1" dirty="0">
                <a:solidFill>
                  <a:srgbClr val="222222"/>
                </a:solidFill>
                <a:latin typeface="Arial Narrow" panose="020B0606020202030204" pitchFamily="34" charset="0"/>
              </a:rPr>
              <a:t>review</a:t>
            </a:r>
            <a:r>
              <a:rPr lang="en-US" altLang="zh-CN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 performance after a specific period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altLang="zh-CN" sz="1600" b="1" dirty="0">
                <a:solidFill>
                  <a:srgbClr val="222222"/>
                </a:solidFill>
                <a:latin typeface="Arial Narrow" panose="020B0606020202030204" pitchFamily="34" charset="0"/>
              </a:rPr>
              <a:t>reward</a:t>
            </a:r>
            <a:r>
              <a:rPr lang="en-US" altLang="zh-CN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 a job well done</a:t>
            </a:r>
            <a:endParaRPr lang="en-US" altLang="zh-CN" sz="1600" b="0" i="0" dirty="0">
              <a:solidFill>
                <a:srgbClr val="222222"/>
              </a:solidFill>
              <a:effectLst/>
              <a:latin typeface="Arial Narrow" panose="020B0606020202030204" pitchFamily="34" charset="0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F98E30ED-6417-4330-87E7-CA018CEEB227}"/>
              </a:ext>
            </a:extLst>
          </p:cNvPr>
          <p:cNvGrpSpPr/>
          <p:nvPr/>
        </p:nvGrpSpPr>
        <p:grpSpPr>
          <a:xfrm>
            <a:off x="6645428" y="941989"/>
            <a:ext cx="3945806" cy="2869135"/>
            <a:chOff x="7156481" y="999285"/>
            <a:chExt cx="4133343" cy="2969323"/>
          </a:xfrm>
        </p:grpSpPr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B7FAF0B2-1959-42EE-BF03-EEDFF99994C0}"/>
                </a:ext>
              </a:extLst>
            </p:cNvPr>
            <p:cNvSpPr>
              <a:spLocks/>
            </p:cNvSpPr>
            <p:nvPr/>
          </p:nvSpPr>
          <p:spPr bwMode="gray">
            <a:xfrm rot="9536452" flipH="1" flipV="1">
              <a:off x="7626152" y="1531619"/>
              <a:ext cx="1131172" cy="532327"/>
            </a:xfrm>
            <a:custGeom>
              <a:avLst/>
              <a:gdLst>
                <a:gd name="T0" fmla="*/ 0 w 982"/>
                <a:gd name="T1" fmla="*/ 774 h 774"/>
                <a:gd name="T2" fmla="*/ 2 w 982"/>
                <a:gd name="T3" fmla="*/ 770 h 774"/>
                <a:gd name="T4" fmla="*/ 8 w 982"/>
                <a:gd name="T5" fmla="*/ 754 h 774"/>
                <a:gd name="T6" fmla="*/ 16 w 982"/>
                <a:gd name="T7" fmla="*/ 730 h 774"/>
                <a:gd name="T8" fmla="*/ 32 w 982"/>
                <a:gd name="T9" fmla="*/ 698 h 774"/>
                <a:gd name="T10" fmla="*/ 50 w 982"/>
                <a:gd name="T11" fmla="*/ 660 h 774"/>
                <a:gd name="T12" fmla="*/ 76 w 982"/>
                <a:gd name="T13" fmla="*/ 618 h 774"/>
                <a:gd name="T14" fmla="*/ 106 w 982"/>
                <a:gd name="T15" fmla="*/ 574 h 774"/>
                <a:gd name="T16" fmla="*/ 142 w 982"/>
                <a:gd name="T17" fmla="*/ 528 h 774"/>
                <a:gd name="T18" fmla="*/ 186 w 982"/>
                <a:gd name="T19" fmla="*/ 482 h 774"/>
                <a:gd name="T20" fmla="*/ 236 w 982"/>
                <a:gd name="T21" fmla="*/ 438 h 774"/>
                <a:gd name="T22" fmla="*/ 294 w 982"/>
                <a:gd name="T23" fmla="*/ 398 h 774"/>
                <a:gd name="T24" fmla="*/ 360 w 982"/>
                <a:gd name="T25" fmla="*/ 360 h 774"/>
                <a:gd name="T26" fmla="*/ 426 w 982"/>
                <a:gd name="T27" fmla="*/ 332 h 774"/>
                <a:gd name="T28" fmla="*/ 488 w 982"/>
                <a:gd name="T29" fmla="*/ 314 h 774"/>
                <a:gd name="T30" fmla="*/ 544 w 982"/>
                <a:gd name="T31" fmla="*/ 304 h 774"/>
                <a:gd name="T32" fmla="*/ 594 w 982"/>
                <a:gd name="T33" fmla="*/ 300 h 774"/>
                <a:gd name="T34" fmla="*/ 638 w 982"/>
                <a:gd name="T35" fmla="*/ 300 h 774"/>
                <a:gd name="T36" fmla="*/ 678 w 982"/>
                <a:gd name="T37" fmla="*/ 304 h 774"/>
                <a:gd name="T38" fmla="*/ 710 w 982"/>
                <a:gd name="T39" fmla="*/ 312 h 774"/>
                <a:gd name="T40" fmla="*/ 736 w 982"/>
                <a:gd name="T41" fmla="*/ 320 h 774"/>
                <a:gd name="T42" fmla="*/ 754 w 982"/>
                <a:gd name="T43" fmla="*/ 326 h 774"/>
                <a:gd name="T44" fmla="*/ 766 w 982"/>
                <a:gd name="T45" fmla="*/ 332 h 774"/>
                <a:gd name="T46" fmla="*/ 770 w 982"/>
                <a:gd name="T47" fmla="*/ 334 h 774"/>
                <a:gd name="T48" fmla="*/ 680 w 982"/>
                <a:gd name="T49" fmla="*/ 476 h 774"/>
                <a:gd name="T50" fmla="*/ 982 w 982"/>
                <a:gd name="T51" fmla="*/ 370 h 774"/>
                <a:gd name="T52" fmla="*/ 912 w 982"/>
                <a:gd name="T53" fmla="*/ 0 h 774"/>
                <a:gd name="T54" fmla="*/ 854 w 982"/>
                <a:gd name="T55" fmla="*/ 150 h 774"/>
                <a:gd name="T56" fmla="*/ 850 w 982"/>
                <a:gd name="T57" fmla="*/ 148 h 774"/>
                <a:gd name="T58" fmla="*/ 838 w 982"/>
                <a:gd name="T59" fmla="*/ 142 h 774"/>
                <a:gd name="T60" fmla="*/ 822 w 982"/>
                <a:gd name="T61" fmla="*/ 134 h 774"/>
                <a:gd name="T62" fmla="*/ 798 w 982"/>
                <a:gd name="T63" fmla="*/ 126 h 774"/>
                <a:gd name="T64" fmla="*/ 768 w 982"/>
                <a:gd name="T65" fmla="*/ 120 h 774"/>
                <a:gd name="T66" fmla="*/ 732 w 982"/>
                <a:gd name="T67" fmla="*/ 114 h 774"/>
                <a:gd name="T68" fmla="*/ 692 w 982"/>
                <a:gd name="T69" fmla="*/ 110 h 774"/>
                <a:gd name="T70" fmla="*/ 646 w 982"/>
                <a:gd name="T71" fmla="*/ 110 h 774"/>
                <a:gd name="T72" fmla="*/ 596 w 982"/>
                <a:gd name="T73" fmla="*/ 116 h 774"/>
                <a:gd name="T74" fmla="*/ 540 w 982"/>
                <a:gd name="T75" fmla="*/ 126 h 774"/>
                <a:gd name="T76" fmla="*/ 482 w 982"/>
                <a:gd name="T77" fmla="*/ 146 h 774"/>
                <a:gd name="T78" fmla="*/ 422 w 982"/>
                <a:gd name="T79" fmla="*/ 172 h 774"/>
                <a:gd name="T80" fmla="*/ 356 w 982"/>
                <a:gd name="T81" fmla="*/ 210 h 774"/>
                <a:gd name="T82" fmla="*/ 290 w 982"/>
                <a:gd name="T83" fmla="*/ 258 h 774"/>
                <a:gd name="T84" fmla="*/ 230 w 982"/>
                <a:gd name="T85" fmla="*/ 310 h 774"/>
                <a:gd name="T86" fmla="*/ 178 w 982"/>
                <a:gd name="T87" fmla="*/ 364 h 774"/>
                <a:gd name="T88" fmla="*/ 136 w 982"/>
                <a:gd name="T89" fmla="*/ 422 h 774"/>
                <a:gd name="T90" fmla="*/ 100 w 982"/>
                <a:gd name="T91" fmla="*/ 480 h 774"/>
                <a:gd name="T92" fmla="*/ 72 w 982"/>
                <a:gd name="T93" fmla="*/ 536 h 774"/>
                <a:gd name="T94" fmla="*/ 48 w 982"/>
                <a:gd name="T95" fmla="*/ 590 h 774"/>
                <a:gd name="T96" fmla="*/ 30 w 982"/>
                <a:gd name="T97" fmla="*/ 640 h 774"/>
                <a:gd name="T98" fmla="*/ 18 w 982"/>
                <a:gd name="T99" fmla="*/ 684 h 774"/>
                <a:gd name="T100" fmla="*/ 8 w 982"/>
                <a:gd name="T101" fmla="*/ 722 h 774"/>
                <a:gd name="T102" fmla="*/ 4 w 982"/>
                <a:gd name="T103" fmla="*/ 750 h 774"/>
                <a:gd name="T104" fmla="*/ 0 w 982"/>
                <a:gd name="T105" fmla="*/ 768 h 774"/>
                <a:gd name="T106" fmla="*/ 0 w 982"/>
                <a:gd name="T107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2" h="774">
                  <a:moveTo>
                    <a:pt x="0" y="774"/>
                  </a:moveTo>
                  <a:lnTo>
                    <a:pt x="2" y="770"/>
                  </a:lnTo>
                  <a:lnTo>
                    <a:pt x="8" y="754"/>
                  </a:lnTo>
                  <a:lnTo>
                    <a:pt x="16" y="730"/>
                  </a:lnTo>
                  <a:lnTo>
                    <a:pt x="32" y="698"/>
                  </a:lnTo>
                  <a:lnTo>
                    <a:pt x="50" y="660"/>
                  </a:lnTo>
                  <a:lnTo>
                    <a:pt x="76" y="618"/>
                  </a:lnTo>
                  <a:lnTo>
                    <a:pt x="106" y="574"/>
                  </a:lnTo>
                  <a:lnTo>
                    <a:pt x="142" y="528"/>
                  </a:lnTo>
                  <a:lnTo>
                    <a:pt x="186" y="482"/>
                  </a:lnTo>
                  <a:lnTo>
                    <a:pt x="236" y="438"/>
                  </a:lnTo>
                  <a:lnTo>
                    <a:pt x="294" y="398"/>
                  </a:lnTo>
                  <a:lnTo>
                    <a:pt x="360" y="360"/>
                  </a:lnTo>
                  <a:lnTo>
                    <a:pt x="426" y="332"/>
                  </a:lnTo>
                  <a:lnTo>
                    <a:pt x="488" y="314"/>
                  </a:lnTo>
                  <a:lnTo>
                    <a:pt x="544" y="304"/>
                  </a:lnTo>
                  <a:lnTo>
                    <a:pt x="594" y="300"/>
                  </a:lnTo>
                  <a:lnTo>
                    <a:pt x="638" y="300"/>
                  </a:lnTo>
                  <a:lnTo>
                    <a:pt x="678" y="304"/>
                  </a:lnTo>
                  <a:lnTo>
                    <a:pt x="710" y="312"/>
                  </a:lnTo>
                  <a:lnTo>
                    <a:pt x="736" y="320"/>
                  </a:lnTo>
                  <a:lnTo>
                    <a:pt x="754" y="326"/>
                  </a:lnTo>
                  <a:lnTo>
                    <a:pt x="766" y="332"/>
                  </a:lnTo>
                  <a:lnTo>
                    <a:pt x="770" y="334"/>
                  </a:lnTo>
                  <a:lnTo>
                    <a:pt x="680" y="476"/>
                  </a:lnTo>
                  <a:lnTo>
                    <a:pt x="982" y="370"/>
                  </a:lnTo>
                  <a:lnTo>
                    <a:pt x="912" y="0"/>
                  </a:lnTo>
                  <a:lnTo>
                    <a:pt x="854" y="150"/>
                  </a:lnTo>
                  <a:lnTo>
                    <a:pt x="850" y="148"/>
                  </a:lnTo>
                  <a:lnTo>
                    <a:pt x="838" y="142"/>
                  </a:lnTo>
                  <a:lnTo>
                    <a:pt x="822" y="134"/>
                  </a:lnTo>
                  <a:lnTo>
                    <a:pt x="798" y="126"/>
                  </a:lnTo>
                  <a:lnTo>
                    <a:pt x="768" y="120"/>
                  </a:lnTo>
                  <a:lnTo>
                    <a:pt x="732" y="114"/>
                  </a:lnTo>
                  <a:lnTo>
                    <a:pt x="692" y="110"/>
                  </a:lnTo>
                  <a:lnTo>
                    <a:pt x="646" y="110"/>
                  </a:lnTo>
                  <a:lnTo>
                    <a:pt x="596" y="116"/>
                  </a:lnTo>
                  <a:lnTo>
                    <a:pt x="540" y="126"/>
                  </a:lnTo>
                  <a:lnTo>
                    <a:pt x="482" y="146"/>
                  </a:lnTo>
                  <a:lnTo>
                    <a:pt x="422" y="172"/>
                  </a:lnTo>
                  <a:lnTo>
                    <a:pt x="356" y="210"/>
                  </a:lnTo>
                  <a:lnTo>
                    <a:pt x="290" y="258"/>
                  </a:lnTo>
                  <a:lnTo>
                    <a:pt x="230" y="310"/>
                  </a:lnTo>
                  <a:lnTo>
                    <a:pt x="178" y="364"/>
                  </a:lnTo>
                  <a:lnTo>
                    <a:pt x="136" y="422"/>
                  </a:lnTo>
                  <a:lnTo>
                    <a:pt x="100" y="480"/>
                  </a:lnTo>
                  <a:lnTo>
                    <a:pt x="72" y="536"/>
                  </a:lnTo>
                  <a:lnTo>
                    <a:pt x="48" y="590"/>
                  </a:lnTo>
                  <a:lnTo>
                    <a:pt x="30" y="640"/>
                  </a:lnTo>
                  <a:lnTo>
                    <a:pt x="18" y="684"/>
                  </a:lnTo>
                  <a:lnTo>
                    <a:pt x="8" y="722"/>
                  </a:lnTo>
                  <a:lnTo>
                    <a:pt x="4" y="750"/>
                  </a:lnTo>
                  <a:lnTo>
                    <a:pt x="0" y="768"/>
                  </a:lnTo>
                  <a:lnTo>
                    <a:pt x="0" y="774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E3820D0A-C6CB-4BD0-B6FB-3150895BFED8}"/>
                </a:ext>
              </a:extLst>
            </p:cNvPr>
            <p:cNvGrpSpPr/>
            <p:nvPr/>
          </p:nvGrpSpPr>
          <p:grpSpPr>
            <a:xfrm>
              <a:off x="7156481" y="1853171"/>
              <a:ext cx="914397" cy="878840"/>
              <a:chOff x="4689822" y="2727272"/>
              <a:chExt cx="914397" cy="878840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CC5EE034-323B-4AC0-9511-6F38DA390F9F}"/>
                  </a:ext>
                </a:extLst>
              </p:cNvPr>
              <p:cNvSpPr/>
              <p:nvPr/>
            </p:nvSpPr>
            <p:spPr>
              <a:xfrm>
                <a:off x="4689822" y="2727272"/>
                <a:ext cx="914397" cy="878840"/>
              </a:xfrm>
              <a:prstGeom prst="ellips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688C8D0C-FDC3-466A-95D0-1AD3246CAE5E}"/>
                  </a:ext>
                </a:extLst>
              </p:cNvPr>
              <p:cNvSpPr/>
              <p:nvPr/>
            </p:nvSpPr>
            <p:spPr>
              <a:xfrm>
                <a:off x="4754368" y="2797360"/>
                <a:ext cx="792480" cy="6309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700" b="1" dirty="0">
                    <a:latin typeface="Arial Narrow" panose="020B0606020202030204" pitchFamily="34" charset="0"/>
                  </a:rPr>
                  <a:t>REWARD</a:t>
                </a:r>
              </a:p>
              <a:p>
                <a:pPr algn="ctr"/>
                <a:r>
                  <a:rPr lang="en-US" altLang="zh-CN" sz="700" b="1" dirty="0">
                    <a:latin typeface="Arial Narrow" panose="020B0606020202030204" pitchFamily="34" charset="0"/>
                  </a:rPr>
                  <a:t>Recognize a job well done with financial or non-financial rewards</a:t>
                </a:r>
                <a:endParaRPr lang="zh-CN" altLang="en-US" sz="700" dirty="0"/>
              </a:p>
            </p:txBody>
          </p:sp>
        </p:grp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594D1ED9-079C-42BD-876C-821C09164735}"/>
                </a:ext>
              </a:extLst>
            </p:cNvPr>
            <p:cNvSpPr>
              <a:spLocks/>
            </p:cNvSpPr>
            <p:nvPr/>
          </p:nvSpPr>
          <p:spPr bwMode="gray">
            <a:xfrm rot="18676448" flipH="1" flipV="1">
              <a:off x="10123159" y="2381456"/>
              <a:ext cx="1308567" cy="532327"/>
            </a:xfrm>
            <a:custGeom>
              <a:avLst/>
              <a:gdLst>
                <a:gd name="T0" fmla="*/ 0 w 982"/>
                <a:gd name="T1" fmla="*/ 774 h 774"/>
                <a:gd name="T2" fmla="*/ 2 w 982"/>
                <a:gd name="T3" fmla="*/ 770 h 774"/>
                <a:gd name="T4" fmla="*/ 8 w 982"/>
                <a:gd name="T5" fmla="*/ 754 h 774"/>
                <a:gd name="T6" fmla="*/ 16 w 982"/>
                <a:gd name="T7" fmla="*/ 730 h 774"/>
                <a:gd name="T8" fmla="*/ 32 w 982"/>
                <a:gd name="T9" fmla="*/ 698 h 774"/>
                <a:gd name="T10" fmla="*/ 50 w 982"/>
                <a:gd name="T11" fmla="*/ 660 h 774"/>
                <a:gd name="T12" fmla="*/ 76 w 982"/>
                <a:gd name="T13" fmla="*/ 618 h 774"/>
                <a:gd name="T14" fmla="*/ 106 w 982"/>
                <a:gd name="T15" fmla="*/ 574 h 774"/>
                <a:gd name="T16" fmla="*/ 142 w 982"/>
                <a:gd name="T17" fmla="*/ 528 h 774"/>
                <a:gd name="T18" fmla="*/ 186 w 982"/>
                <a:gd name="T19" fmla="*/ 482 h 774"/>
                <a:gd name="T20" fmla="*/ 236 w 982"/>
                <a:gd name="T21" fmla="*/ 438 h 774"/>
                <a:gd name="T22" fmla="*/ 294 w 982"/>
                <a:gd name="T23" fmla="*/ 398 h 774"/>
                <a:gd name="T24" fmla="*/ 360 w 982"/>
                <a:gd name="T25" fmla="*/ 360 h 774"/>
                <a:gd name="T26" fmla="*/ 426 w 982"/>
                <a:gd name="T27" fmla="*/ 332 h 774"/>
                <a:gd name="T28" fmla="*/ 488 w 982"/>
                <a:gd name="T29" fmla="*/ 314 h 774"/>
                <a:gd name="T30" fmla="*/ 544 w 982"/>
                <a:gd name="T31" fmla="*/ 304 h 774"/>
                <a:gd name="T32" fmla="*/ 594 w 982"/>
                <a:gd name="T33" fmla="*/ 300 h 774"/>
                <a:gd name="T34" fmla="*/ 638 w 982"/>
                <a:gd name="T35" fmla="*/ 300 h 774"/>
                <a:gd name="T36" fmla="*/ 678 w 982"/>
                <a:gd name="T37" fmla="*/ 304 h 774"/>
                <a:gd name="T38" fmla="*/ 710 w 982"/>
                <a:gd name="T39" fmla="*/ 312 h 774"/>
                <a:gd name="T40" fmla="*/ 736 w 982"/>
                <a:gd name="T41" fmla="*/ 320 h 774"/>
                <a:gd name="T42" fmla="*/ 754 w 982"/>
                <a:gd name="T43" fmla="*/ 326 h 774"/>
                <a:gd name="T44" fmla="*/ 766 w 982"/>
                <a:gd name="T45" fmla="*/ 332 h 774"/>
                <a:gd name="T46" fmla="*/ 770 w 982"/>
                <a:gd name="T47" fmla="*/ 334 h 774"/>
                <a:gd name="T48" fmla="*/ 680 w 982"/>
                <a:gd name="T49" fmla="*/ 476 h 774"/>
                <a:gd name="T50" fmla="*/ 982 w 982"/>
                <a:gd name="T51" fmla="*/ 370 h 774"/>
                <a:gd name="T52" fmla="*/ 912 w 982"/>
                <a:gd name="T53" fmla="*/ 0 h 774"/>
                <a:gd name="T54" fmla="*/ 854 w 982"/>
                <a:gd name="T55" fmla="*/ 150 h 774"/>
                <a:gd name="T56" fmla="*/ 850 w 982"/>
                <a:gd name="T57" fmla="*/ 148 h 774"/>
                <a:gd name="T58" fmla="*/ 838 w 982"/>
                <a:gd name="T59" fmla="*/ 142 h 774"/>
                <a:gd name="T60" fmla="*/ 822 w 982"/>
                <a:gd name="T61" fmla="*/ 134 h 774"/>
                <a:gd name="T62" fmla="*/ 798 w 982"/>
                <a:gd name="T63" fmla="*/ 126 h 774"/>
                <a:gd name="T64" fmla="*/ 768 w 982"/>
                <a:gd name="T65" fmla="*/ 120 h 774"/>
                <a:gd name="T66" fmla="*/ 732 w 982"/>
                <a:gd name="T67" fmla="*/ 114 h 774"/>
                <a:gd name="T68" fmla="*/ 692 w 982"/>
                <a:gd name="T69" fmla="*/ 110 h 774"/>
                <a:gd name="T70" fmla="*/ 646 w 982"/>
                <a:gd name="T71" fmla="*/ 110 h 774"/>
                <a:gd name="T72" fmla="*/ 596 w 982"/>
                <a:gd name="T73" fmla="*/ 116 h 774"/>
                <a:gd name="T74" fmla="*/ 540 w 982"/>
                <a:gd name="T75" fmla="*/ 126 h 774"/>
                <a:gd name="T76" fmla="*/ 482 w 982"/>
                <a:gd name="T77" fmla="*/ 146 h 774"/>
                <a:gd name="T78" fmla="*/ 422 w 982"/>
                <a:gd name="T79" fmla="*/ 172 h 774"/>
                <a:gd name="T80" fmla="*/ 356 w 982"/>
                <a:gd name="T81" fmla="*/ 210 h 774"/>
                <a:gd name="T82" fmla="*/ 290 w 982"/>
                <a:gd name="T83" fmla="*/ 258 h 774"/>
                <a:gd name="T84" fmla="*/ 230 w 982"/>
                <a:gd name="T85" fmla="*/ 310 h 774"/>
                <a:gd name="T86" fmla="*/ 178 w 982"/>
                <a:gd name="T87" fmla="*/ 364 h 774"/>
                <a:gd name="T88" fmla="*/ 136 w 982"/>
                <a:gd name="T89" fmla="*/ 422 h 774"/>
                <a:gd name="T90" fmla="*/ 100 w 982"/>
                <a:gd name="T91" fmla="*/ 480 h 774"/>
                <a:gd name="T92" fmla="*/ 72 w 982"/>
                <a:gd name="T93" fmla="*/ 536 h 774"/>
                <a:gd name="T94" fmla="*/ 48 w 982"/>
                <a:gd name="T95" fmla="*/ 590 h 774"/>
                <a:gd name="T96" fmla="*/ 30 w 982"/>
                <a:gd name="T97" fmla="*/ 640 h 774"/>
                <a:gd name="T98" fmla="*/ 18 w 982"/>
                <a:gd name="T99" fmla="*/ 684 h 774"/>
                <a:gd name="T100" fmla="*/ 8 w 982"/>
                <a:gd name="T101" fmla="*/ 722 h 774"/>
                <a:gd name="T102" fmla="*/ 4 w 982"/>
                <a:gd name="T103" fmla="*/ 750 h 774"/>
                <a:gd name="T104" fmla="*/ 0 w 982"/>
                <a:gd name="T105" fmla="*/ 768 h 774"/>
                <a:gd name="T106" fmla="*/ 0 w 982"/>
                <a:gd name="T107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2" h="774">
                  <a:moveTo>
                    <a:pt x="0" y="774"/>
                  </a:moveTo>
                  <a:lnTo>
                    <a:pt x="2" y="770"/>
                  </a:lnTo>
                  <a:lnTo>
                    <a:pt x="8" y="754"/>
                  </a:lnTo>
                  <a:lnTo>
                    <a:pt x="16" y="730"/>
                  </a:lnTo>
                  <a:lnTo>
                    <a:pt x="32" y="698"/>
                  </a:lnTo>
                  <a:lnTo>
                    <a:pt x="50" y="660"/>
                  </a:lnTo>
                  <a:lnTo>
                    <a:pt x="76" y="618"/>
                  </a:lnTo>
                  <a:lnTo>
                    <a:pt x="106" y="574"/>
                  </a:lnTo>
                  <a:lnTo>
                    <a:pt x="142" y="528"/>
                  </a:lnTo>
                  <a:lnTo>
                    <a:pt x="186" y="482"/>
                  </a:lnTo>
                  <a:lnTo>
                    <a:pt x="236" y="438"/>
                  </a:lnTo>
                  <a:lnTo>
                    <a:pt x="294" y="398"/>
                  </a:lnTo>
                  <a:lnTo>
                    <a:pt x="360" y="360"/>
                  </a:lnTo>
                  <a:lnTo>
                    <a:pt x="426" y="332"/>
                  </a:lnTo>
                  <a:lnTo>
                    <a:pt x="488" y="314"/>
                  </a:lnTo>
                  <a:lnTo>
                    <a:pt x="544" y="304"/>
                  </a:lnTo>
                  <a:lnTo>
                    <a:pt x="594" y="300"/>
                  </a:lnTo>
                  <a:lnTo>
                    <a:pt x="638" y="300"/>
                  </a:lnTo>
                  <a:lnTo>
                    <a:pt x="678" y="304"/>
                  </a:lnTo>
                  <a:lnTo>
                    <a:pt x="710" y="312"/>
                  </a:lnTo>
                  <a:lnTo>
                    <a:pt x="736" y="320"/>
                  </a:lnTo>
                  <a:lnTo>
                    <a:pt x="754" y="326"/>
                  </a:lnTo>
                  <a:lnTo>
                    <a:pt x="766" y="332"/>
                  </a:lnTo>
                  <a:lnTo>
                    <a:pt x="770" y="334"/>
                  </a:lnTo>
                  <a:lnTo>
                    <a:pt x="680" y="476"/>
                  </a:lnTo>
                  <a:lnTo>
                    <a:pt x="982" y="370"/>
                  </a:lnTo>
                  <a:lnTo>
                    <a:pt x="912" y="0"/>
                  </a:lnTo>
                  <a:lnTo>
                    <a:pt x="854" y="150"/>
                  </a:lnTo>
                  <a:lnTo>
                    <a:pt x="850" y="148"/>
                  </a:lnTo>
                  <a:lnTo>
                    <a:pt x="838" y="142"/>
                  </a:lnTo>
                  <a:lnTo>
                    <a:pt x="822" y="134"/>
                  </a:lnTo>
                  <a:lnTo>
                    <a:pt x="798" y="126"/>
                  </a:lnTo>
                  <a:lnTo>
                    <a:pt x="768" y="120"/>
                  </a:lnTo>
                  <a:lnTo>
                    <a:pt x="732" y="114"/>
                  </a:lnTo>
                  <a:lnTo>
                    <a:pt x="692" y="110"/>
                  </a:lnTo>
                  <a:lnTo>
                    <a:pt x="646" y="110"/>
                  </a:lnTo>
                  <a:lnTo>
                    <a:pt x="596" y="116"/>
                  </a:lnTo>
                  <a:lnTo>
                    <a:pt x="540" y="126"/>
                  </a:lnTo>
                  <a:lnTo>
                    <a:pt x="482" y="146"/>
                  </a:lnTo>
                  <a:lnTo>
                    <a:pt x="422" y="172"/>
                  </a:lnTo>
                  <a:lnTo>
                    <a:pt x="356" y="210"/>
                  </a:lnTo>
                  <a:lnTo>
                    <a:pt x="290" y="258"/>
                  </a:lnTo>
                  <a:lnTo>
                    <a:pt x="230" y="310"/>
                  </a:lnTo>
                  <a:lnTo>
                    <a:pt x="178" y="364"/>
                  </a:lnTo>
                  <a:lnTo>
                    <a:pt x="136" y="422"/>
                  </a:lnTo>
                  <a:lnTo>
                    <a:pt x="100" y="480"/>
                  </a:lnTo>
                  <a:lnTo>
                    <a:pt x="72" y="536"/>
                  </a:lnTo>
                  <a:lnTo>
                    <a:pt x="48" y="590"/>
                  </a:lnTo>
                  <a:lnTo>
                    <a:pt x="30" y="640"/>
                  </a:lnTo>
                  <a:lnTo>
                    <a:pt x="18" y="684"/>
                  </a:lnTo>
                  <a:lnTo>
                    <a:pt x="8" y="722"/>
                  </a:lnTo>
                  <a:lnTo>
                    <a:pt x="4" y="750"/>
                  </a:lnTo>
                  <a:lnTo>
                    <a:pt x="0" y="768"/>
                  </a:lnTo>
                  <a:lnTo>
                    <a:pt x="0" y="774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863275BF-B068-41D2-8445-9B6F7A321FB5}"/>
                </a:ext>
              </a:extLst>
            </p:cNvPr>
            <p:cNvSpPr>
              <a:spLocks/>
            </p:cNvSpPr>
            <p:nvPr/>
          </p:nvSpPr>
          <p:spPr bwMode="gray">
            <a:xfrm rot="835757" flipH="1" flipV="1">
              <a:off x="8967432" y="3436281"/>
              <a:ext cx="1308567" cy="532327"/>
            </a:xfrm>
            <a:custGeom>
              <a:avLst/>
              <a:gdLst>
                <a:gd name="T0" fmla="*/ 0 w 982"/>
                <a:gd name="T1" fmla="*/ 774 h 774"/>
                <a:gd name="T2" fmla="*/ 2 w 982"/>
                <a:gd name="T3" fmla="*/ 770 h 774"/>
                <a:gd name="T4" fmla="*/ 8 w 982"/>
                <a:gd name="T5" fmla="*/ 754 h 774"/>
                <a:gd name="T6" fmla="*/ 16 w 982"/>
                <a:gd name="T7" fmla="*/ 730 h 774"/>
                <a:gd name="T8" fmla="*/ 32 w 982"/>
                <a:gd name="T9" fmla="*/ 698 h 774"/>
                <a:gd name="T10" fmla="*/ 50 w 982"/>
                <a:gd name="T11" fmla="*/ 660 h 774"/>
                <a:gd name="T12" fmla="*/ 76 w 982"/>
                <a:gd name="T13" fmla="*/ 618 h 774"/>
                <a:gd name="T14" fmla="*/ 106 w 982"/>
                <a:gd name="T15" fmla="*/ 574 h 774"/>
                <a:gd name="T16" fmla="*/ 142 w 982"/>
                <a:gd name="T17" fmla="*/ 528 h 774"/>
                <a:gd name="T18" fmla="*/ 186 w 982"/>
                <a:gd name="T19" fmla="*/ 482 h 774"/>
                <a:gd name="T20" fmla="*/ 236 w 982"/>
                <a:gd name="T21" fmla="*/ 438 h 774"/>
                <a:gd name="T22" fmla="*/ 294 w 982"/>
                <a:gd name="T23" fmla="*/ 398 h 774"/>
                <a:gd name="T24" fmla="*/ 360 w 982"/>
                <a:gd name="T25" fmla="*/ 360 h 774"/>
                <a:gd name="T26" fmla="*/ 426 w 982"/>
                <a:gd name="T27" fmla="*/ 332 h 774"/>
                <a:gd name="T28" fmla="*/ 488 w 982"/>
                <a:gd name="T29" fmla="*/ 314 h 774"/>
                <a:gd name="T30" fmla="*/ 544 w 982"/>
                <a:gd name="T31" fmla="*/ 304 h 774"/>
                <a:gd name="T32" fmla="*/ 594 w 982"/>
                <a:gd name="T33" fmla="*/ 300 h 774"/>
                <a:gd name="T34" fmla="*/ 638 w 982"/>
                <a:gd name="T35" fmla="*/ 300 h 774"/>
                <a:gd name="T36" fmla="*/ 678 w 982"/>
                <a:gd name="T37" fmla="*/ 304 h 774"/>
                <a:gd name="T38" fmla="*/ 710 w 982"/>
                <a:gd name="T39" fmla="*/ 312 h 774"/>
                <a:gd name="T40" fmla="*/ 736 w 982"/>
                <a:gd name="T41" fmla="*/ 320 h 774"/>
                <a:gd name="T42" fmla="*/ 754 w 982"/>
                <a:gd name="T43" fmla="*/ 326 h 774"/>
                <a:gd name="T44" fmla="*/ 766 w 982"/>
                <a:gd name="T45" fmla="*/ 332 h 774"/>
                <a:gd name="T46" fmla="*/ 770 w 982"/>
                <a:gd name="T47" fmla="*/ 334 h 774"/>
                <a:gd name="T48" fmla="*/ 680 w 982"/>
                <a:gd name="T49" fmla="*/ 476 h 774"/>
                <a:gd name="T50" fmla="*/ 982 w 982"/>
                <a:gd name="T51" fmla="*/ 370 h 774"/>
                <a:gd name="T52" fmla="*/ 912 w 982"/>
                <a:gd name="T53" fmla="*/ 0 h 774"/>
                <a:gd name="T54" fmla="*/ 854 w 982"/>
                <a:gd name="T55" fmla="*/ 150 h 774"/>
                <a:gd name="T56" fmla="*/ 850 w 982"/>
                <a:gd name="T57" fmla="*/ 148 h 774"/>
                <a:gd name="T58" fmla="*/ 838 w 982"/>
                <a:gd name="T59" fmla="*/ 142 h 774"/>
                <a:gd name="T60" fmla="*/ 822 w 982"/>
                <a:gd name="T61" fmla="*/ 134 h 774"/>
                <a:gd name="T62" fmla="*/ 798 w 982"/>
                <a:gd name="T63" fmla="*/ 126 h 774"/>
                <a:gd name="T64" fmla="*/ 768 w 982"/>
                <a:gd name="T65" fmla="*/ 120 h 774"/>
                <a:gd name="T66" fmla="*/ 732 w 982"/>
                <a:gd name="T67" fmla="*/ 114 h 774"/>
                <a:gd name="T68" fmla="*/ 692 w 982"/>
                <a:gd name="T69" fmla="*/ 110 h 774"/>
                <a:gd name="T70" fmla="*/ 646 w 982"/>
                <a:gd name="T71" fmla="*/ 110 h 774"/>
                <a:gd name="T72" fmla="*/ 596 w 982"/>
                <a:gd name="T73" fmla="*/ 116 h 774"/>
                <a:gd name="T74" fmla="*/ 540 w 982"/>
                <a:gd name="T75" fmla="*/ 126 h 774"/>
                <a:gd name="T76" fmla="*/ 482 w 982"/>
                <a:gd name="T77" fmla="*/ 146 h 774"/>
                <a:gd name="T78" fmla="*/ 422 w 982"/>
                <a:gd name="T79" fmla="*/ 172 h 774"/>
                <a:gd name="T80" fmla="*/ 356 w 982"/>
                <a:gd name="T81" fmla="*/ 210 h 774"/>
                <a:gd name="T82" fmla="*/ 290 w 982"/>
                <a:gd name="T83" fmla="*/ 258 h 774"/>
                <a:gd name="T84" fmla="*/ 230 w 982"/>
                <a:gd name="T85" fmla="*/ 310 h 774"/>
                <a:gd name="T86" fmla="*/ 178 w 982"/>
                <a:gd name="T87" fmla="*/ 364 h 774"/>
                <a:gd name="T88" fmla="*/ 136 w 982"/>
                <a:gd name="T89" fmla="*/ 422 h 774"/>
                <a:gd name="T90" fmla="*/ 100 w 982"/>
                <a:gd name="T91" fmla="*/ 480 h 774"/>
                <a:gd name="T92" fmla="*/ 72 w 982"/>
                <a:gd name="T93" fmla="*/ 536 h 774"/>
                <a:gd name="T94" fmla="*/ 48 w 982"/>
                <a:gd name="T95" fmla="*/ 590 h 774"/>
                <a:gd name="T96" fmla="*/ 30 w 982"/>
                <a:gd name="T97" fmla="*/ 640 h 774"/>
                <a:gd name="T98" fmla="*/ 18 w 982"/>
                <a:gd name="T99" fmla="*/ 684 h 774"/>
                <a:gd name="T100" fmla="*/ 8 w 982"/>
                <a:gd name="T101" fmla="*/ 722 h 774"/>
                <a:gd name="T102" fmla="*/ 4 w 982"/>
                <a:gd name="T103" fmla="*/ 750 h 774"/>
                <a:gd name="T104" fmla="*/ 0 w 982"/>
                <a:gd name="T105" fmla="*/ 768 h 774"/>
                <a:gd name="T106" fmla="*/ 0 w 982"/>
                <a:gd name="T107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2" h="774">
                  <a:moveTo>
                    <a:pt x="0" y="774"/>
                  </a:moveTo>
                  <a:lnTo>
                    <a:pt x="2" y="770"/>
                  </a:lnTo>
                  <a:lnTo>
                    <a:pt x="8" y="754"/>
                  </a:lnTo>
                  <a:lnTo>
                    <a:pt x="16" y="730"/>
                  </a:lnTo>
                  <a:lnTo>
                    <a:pt x="32" y="698"/>
                  </a:lnTo>
                  <a:lnTo>
                    <a:pt x="50" y="660"/>
                  </a:lnTo>
                  <a:lnTo>
                    <a:pt x="76" y="618"/>
                  </a:lnTo>
                  <a:lnTo>
                    <a:pt x="106" y="574"/>
                  </a:lnTo>
                  <a:lnTo>
                    <a:pt x="142" y="528"/>
                  </a:lnTo>
                  <a:lnTo>
                    <a:pt x="186" y="482"/>
                  </a:lnTo>
                  <a:lnTo>
                    <a:pt x="236" y="438"/>
                  </a:lnTo>
                  <a:lnTo>
                    <a:pt x="294" y="398"/>
                  </a:lnTo>
                  <a:lnTo>
                    <a:pt x="360" y="360"/>
                  </a:lnTo>
                  <a:lnTo>
                    <a:pt x="426" y="332"/>
                  </a:lnTo>
                  <a:lnTo>
                    <a:pt x="488" y="314"/>
                  </a:lnTo>
                  <a:lnTo>
                    <a:pt x="544" y="304"/>
                  </a:lnTo>
                  <a:lnTo>
                    <a:pt x="594" y="300"/>
                  </a:lnTo>
                  <a:lnTo>
                    <a:pt x="638" y="300"/>
                  </a:lnTo>
                  <a:lnTo>
                    <a:pt x="678" y="304"/>
                  </a:lnTo>
                  <a:lnTo>
                    <a:pt x="710" y="312"/>
                  </a:lnTo>
                  <a:lnTo>
                    <a:pt x="736" y="320"/>
                  </a:lnTo>
                  <a:lnTo>
                    <a:pt x="754" y="326"/>
                  </a:lnTo>
                  <a:lnTo>
                    <a:pt x="766" y="332"/>
                  </a:lnTo>
                  <a:lnTo>
                    <a:pt x="770" y="334"/>
                  </a:lnTo>
                  <a:lnTo>
                    <a:pt x="680" y="476"/>
                  </a:lnTo>
                  <a:lnTo>
                    <a:pt x="982" y="370"/>
                  </a:lnTo>
                  <a:lnTo>
                    <a:pt x="912" y="0"/>
                  </a:lnTo>
                  <a:lnTo>
                    <a:pt x="854" y="150"/>
                  </a:lnTo>
                  <a:lnTo>
                    <a:pt x="850" y="148"/>
                  </a:lnTo>
                  <a:lnTo>
                    <a:pt x="838" y="142"/>
                  </a:lnTo>
                  <a:lnTo>
                    <a:pt x="822" y="134"/>
                  </a:lnTo>
                  <a:lnTo>
                    <a:pt x="798" y="126"/>
                  </a:lnTo>
                  <a:lnTo>
                    <a:pt x="768" y="120"/>
                  </a:lnTo>
                  <a:lnTo>
                    <a:pt x="732" y="114"/>
                  </a:lnTo>
                  <a:lnTo>
                    <a:pt x="692" y="110"/>
                  </a:lnTo>
                  <a:lnTo>
                    <a:pt x="646" y="110"/>
                  </a:lnTo>
                  <a:lnTo>
                    <a:pt x="596" y="116"/>
                  </a:lnTo>
                  <a:lnTo>
                    <a:pt x="540" y="126"/>
                  </a:lnTo>
                  <a:lnTo>
                    <a:pt x="482" y="146"/>
                  </a:lnTo>
                  <a:lnTo>
                    <a:pt x="422" y="172"/>
                  </a:lnTo>
                  <a:lnTo>
                    <a:pt x="356" y="210"/>
                  </a:lnTo>
                  <a:lnTo>
                    <a:pt x="290" y="258"/>
                  </a:lnTo>
                  <a:lnTo>
                    <a:pt x="230" y="310"/>
                  </a:lnTo>
                  <a:lnTo>
                    <a:pt x="178" y="364"/>
                  </a:lnTo>
                  <a:lnTo>
                    <a:pt x="136" y="422"/>
                  </a:lnTo>
                  <a:lnTo>
                    <a:pt x="100" y="480"/>
                  </a:lnTo>
                  <a:lnTo>
                    <a:pt x="72" y="536"/>
                  </a:lnTo>
                  <a:lnTo>
                    <a:pt x="48" y="590"/>
                  </a:lnTo>
                  <a:lnTo>
                    <a:pt x="30" y="640"/>
                  </a:lnTo>
                  <a:lnTo>
                    <a:pt x="18" y="684"/>
                  </a:lnTo>
                  <a:lnTo>
                    <a:pt x="8" y="722"/>
                  </a:lnTo>
                  <a:lnTo>
                    <a:pt x="4" y="750"/>
                  </a:lnTo>
                  <a:lnTo>
                    <a:pt x="0" y="768"/>
                  </a:lnTo>
                  <a:lnTo>
                    <a:pt x="0" y="774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570378F2-2FA0-4457-B87C-352760FA29D8}"/>
                </a:ext>
              </a:extLst>
            </p:cNvPr>
            <p:cNvSpPr>
              <a:spLocks/>
            </p:cNvSpPr>
            <p:nvPr/>
          </p:nvSpPr>
          <p:spPr bwMode="gray">
            <a:xfrm rot="2951620" flipH="1" flipV="1">
              <a:off x="7455706" y="2843481"/>
              <a:ext cx="1308567" cy="532327"/>
            </a:xfrm>
            <a:custGeom>
              <a:avLst/>
              <a:gdLst>
                <a:gd name="T0" fmla="*/ 0 w 982"/>
                <a:gd name="T1" fmla="*/ 774 h 774"/>
                <a:gd name="T2" fmla="*/ 2 w 982"/>
                <a:gd name="T3" fmla="*/ 770 h 774"/>
                <a:gd name="T4" fmla="*/ 8 w 982"/>
                <a:gd name="T5" fmla="*/ 754 h 774"/>
                <a:gd name="T6" fmla="*/ 16 w 982"/>
                <a:gd name="T7" fmla="*/ 730 h 774"/>
                <a:gd name="T8" fmla="*/ 32 w 982"/>
                <a:gd name="T9" fmla="*/ 698 h 774"/>
                <a:gd name="T10" fmla="*/ 50 w 982"/>
                <a:gd name="T11" fmla="*/ 660 h 774"/>
                <a:gd name="T12" fmla="*/ 76 w 982"/>
                <a:gd name="T13" fmla="*/ 618 h 774"/>
                <a:gd name="T14" fmla="*/ 106 w 982"/>
                <a:gd name="T15" fmla="*/ 574 h 774"/>
                <a:gd name="T16" fmla="*/ 142 w 982"/>
                <a:gd name="T17" fmla="*/ 528 h 774"/>
                <a:gd name="T18" fmla="*/ 186 w 982"/>
                <a:gd name="T19" fmla="*/ 482 h 774"/>
                <a:gd name="T20" fmla="*/ 236 w 982"/>
                <a:gd name="T21" fmla="*/ 438 h 774"/>
                <a:gd name="T22" fmla="*/ 294 w 982"/>
                <a:gd name="T23" fmla="*/ 398 h 774"/>
                <a:gd name="T24" fmla="*/ 360 w 982"/>
                <a:gd name="T25" fmla="*/ 360 h 774"/>
                <a:gd name="T26" fmla="*/ 426 w 982"/>
                <a:gd name="T27" fmla="*/ 332 h 774"/>
                <a:gd name="T28" fmla="*/ 488 w 982"/>
                <a:gd name="T29" fmla="*/ 314 h 774"/>
                <a:gd name="T30" fmla="*/ 544 w 982"/>
                <a:gd name="T31" fmla="*/ 304 h 774"/>
                <a:gd name="T32" fmla="*/ 594 w 982"/>
                <a:gd name="T33" fmla="*/ 300 h 774"/>
                <a:gd name="T34" fmla="*/ 638 w 982"/>
                <a:gd name="T35" fmla="*/ 300 h 774"/>
                <a:gd name="T36" fmla="*/ 678 w 982"/>
                <a:gd name="T37" fmla="*/ 304 h 774"/>
                <a:gd name="T38" fmla="*/ 710 w 982"/>
                <a:gd name="T39" fmla="*/ 312 h 774"/>
                <a:gd name="T40" fmla="*/ 736 w 982"/>
                <a:gd name="T41" fmla="*/ 320 h 774"/>
                <a:gd name="T42" fmla="*/ 754 w 982"/>
                <a:gd name="T43" fmla="*/ 326 h 774"/>
                <a:gd name="T44" fmla="*/ 766 w 982"/>
                <a:gd name="T45" fmla="*/ 332 h 774"/>
                <a:gd name="T46" fmla="*/ 770 w 982"/>
                <a:gd name="T47" fmla="*/ 334 h 774"/>
                <a:gd name="T48" fmla="*/ 680 w 982"/>
                <a:gd name="T49" fmla="*/ 476 h 774"/>
                <a:gd name="T50" fmla="*/ 982 w 982"/>
                <a:gd name="T51" fmla="*/ 370 h 774"/>
                <a:gd name="T52" fmla="*/ 912 w 982"/>
                <a:gd name="T53" fmla="*/ 0 h 774"/>
                <a:gd name="T54" fmla="*/ 854 w 982"/>
                <a:gd name="T55" fmla="*/ 150 h 774"/>
                <a:gd name="T56" fmla="*/ 850 w 982"/>
                <a:gd name="T57" fmla="*/ 148 h 774"/>
                <a:gd name="T58" fmla="*/ 838 w 982"/>
                <a:gd name="T59" fmla="*/ 142 h 774"/>
                <a:gd name="T60" fmla="*/ 822 w 982"/>
                <a:gd name="T61" fmla="*/ 134 h 774"/>
                <a:gd name="T62" fmla="*/ 798 w 982"/>
                <a:gd name="T63" fmla="*/ 126 h 774"/>
                <a:gd name="T64" fmla="*/ 768 w 982"/>
                <a:gd name="T65" fmla="*/ 120 h 774"/>
                <a:gd name="T66" fmla="*/ 732 w 982"/>
                <a:gd name="T67" fmla="*/ 114 h 774"/>
                <a:gd name="T68" fmla="*/ 692 w 982"/>
                <a:gd name="T69" fmla="*/ 110 h 774"/>
                <a:gd name="T70" fmla="*/ 646 w 982"/>
                <a:gd name="T71" fmla="*/ 110 h 774"/>
                <a:gd name="T72" fmla="*/ 596 w 982"/>
                <a:gd name="T73" fmla="*/ 116 h 774"/>
                <a:gd name="T74" fmla="*/ 540 w 982"/>
                <a:gd name="T75" fmla="*/ 126 h 774"/>
                <a:gd name="T76" fmla="*/ 482 w 982"/>
                <a:gd name="T77" fmla="*/ 146 h 774"/>
                <a:gd name="T78" fmla="*/ 422 w 982"/>
                <a:gd name="T79" fmla="*/ 172 h 774"/>
                <a:gd name="T80" fmla="*/ 356 w 982"/>
                <a:gd name="T81" fmla="*/ 210 h 774"/>
                <a:gd name="T82" fmla="*/ 290 w 982"/>
                <a:gd name="T83" fmla="*/ 258 h 774"/>
                <a:gd name="T84" fmla="*/ 230 w 982"/>
                <a:gd name="T85" fmla="*/ 310 h 774"/>
                <a:gd name="T86" fmla="*/ 178 w 982"/>
                <a:gd name="T87" fmla="*/ 364 h 774"/>
                <a:gd name="T88" fmla="*/ 136 w 982"/>
                <a:gd name="T89" fmla="*/ 422 h 774"/>
                <a:gd name="T90" fmla="*/ 100 w 982"/>
                <a:gd name="T91" fmla="*/ 480 h 774"/>
                <a:gd name="T92" fmla="*/ 72 w 982"/>
                <a:gd name="T93" fmla="*/ 536 h 774"/>
                <a:gd name="T94" fmla="*/ 48 w 982"/>
                <a:gd name="T95" fmla="*/ 590 h 774"/>
                <a:gd name="T96" fmla="*/ 30 w 982"/>
                <a:gd name="T97" fmla="*/ 640 h 774"/>
                <a:gd name="T98" fmla="*/ 18 w 982"/>
                <a:gd name="T99" fmla="*/ 684 h 774"/>
                <a:gd name="T100" fmla="*/ 8 w 982"/>
                <a:gd name="T101" fmla="*/ 722 h 774"/>
                <a:gd name="T102" fmla="*/ 4 w 982"/>
                <a:gd name="T103" fmla="*/ 750 h 774"/>
                <a:gd name="T104" fmla="*/ 0 w 982"/>
                <a:gd name="T105" fmla="*/ 768 h 774"/>
                <a:gd name="T106" fmla="*/ 0 w 982"/>
                <a:gd name="T107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2" h="774">
                  <a:moveTo>
                    <a:pt x="0" y="774"/>
                  </a:moveTo>
                  <a:lnTo>
                    <a:pt x="2" y="770"/>
                  </a:lnTo>
                  <a:lnTo>
                    <a:pt x="8" y="754"/>
                  </a:lnTo>
                  <a:lnTo>
                    <a:pt x="16" y="730"/>
                  </a:lnTo>
                  <a:lnTo>
                    <a:pt x="32" y="698"/>
                  </a:lnTo>
                  <a:lnTo>
                    <a:pt x="50" y="660"/>
                  </a:lnTo>
                  <a:lnTo>
                    <a:pt x="76" y="618"/>
                  </a:lnTo>
                  <a:lnTo>
                    <a:pt x="106" y="574"/>
                  </a:lnTo>
                  <a:lnTo>
                    <a:pt x="142" y="528"/>
                  </a:lnTo>
                  <a:lnTo>
                    <a:pt x="186" y="482"/>
                  </a:lnTo>
                  <a:lnTo>
                    <a:pt x="236" y="438"/>
                  </a:lnTo>
                  <a:lnTo>
                    <a:pt x="294" y="398"/>
                  </a:lnTo>
                  <a:lnTo>
                    <a:pt x="360" y="360"/>
                  </a:lnTo>
                  <a:lnTo>
                    <a:pt x="426" y="332"/>
                  </a:lnTo>
                  <a:lnTo>
                    <a:pt x="488" y="314"/>
                  </a:lnTo>
                  <a:lnTo>
                    <a:pt x="544" y="304"/>
                  </a:lnTo>
                  <a:lnTo>
                    <a:pt x="594" y="300"/>
                  </a:lnTo>
                  <a:lnTo>
                    <a:pt x="638" y="300"/>
                  </a:lnTo>
                  <a:lnTo>
                    <a:pt x="678" y="304"/>
                  </a:lnTo>
                  <a:lnTo>
                    <a:pt x="710" y="312"/>
                  </a:lnTo>
                  <a:lnTo>
                    <a:pt x="736" y="320"/>
                  </a:lnTo>
                  <a:lnTo>
                    <a:pt x="754" y="326"/>
                  </a:lnTo>
                  <a:lnTo>
                    <a:pt x="766" y="332"/>
                  </a:lnTo>
                  <a:lnTo>
                    <a:pt x="770" y="334"/>
                  </a:lnTo>
                  <a:lnTo>
                    <a:pt x="680" y="476"/>
                  </a:lnTo>
                  <a:lnTo>
                    <a:pt x="982" y="370"/>
                  </a:lnTo>
                  <a:lnTo>
                    <a:pt x="912" y="0"/>
                  </a:lnTo>
                  <a:lnTo>
                    <a:pt x="854" y="150"/>
                  </a:lnTo>
                  <a:lnTo>
                    <a:pt x="850" y="148"/>
                  </a:lnTo>
                  <a:lnTo>
                    <a:pt x="838" y="142"/>
                  </a:lnTo>
                  <a:lnTo>
                    <a:pt x="822" y="134"/>
                  </a:lnTo>
                  <a:lnTo>
                    <a:pt x="798" y="126"/>
                  </a:lnTo>
                  <a:lnTo>
                    <a:pt x="768" y="120"/>
                  </a:lnTo>
                  <a:lnTo>
                    <a:pt x="732" y="114"/>
                  </a:lnTo>
                  <a:lnTo>
                    <a:pt x="692" y="110"/>
                  </a:lnTo>
                  <a:lnTo>
                    <a:pt x="646" y="110"/>
                  </a:lnTo>
                  <a:lnTo>
                    <a:pt x="596" y="116"/>
                  </a:lnTo>
                  <a:lnTo>
                    <a:pt x="540" y="126"/>
                  </a:lnTo>
                  <a:lnTo>
                    <a:pt x="482" y="146"/>
                  </a:lnTo>
                  <a:lnTo>
                    <a:pt x="422" y="172"/>
                  </a:lnTo>
                  <a:lnTo>
                    <a:pt x="356" y="210"/>
                  </a:lnTo>
                  <a:lnTo>
                    <a:pt x="290" y="258"/>
                  </a:lnTo>
                  <a:lnTo>
                    <a:pt x="230" y="310"/>
                  </a:lnTo>
                  <a:lnTo>
                    <a:pt x="178" y="364"/>
                  </a:lnTo>
                  <a:lnTo>
                    <a:pt x="136" y="422"/>
                  </a:lnTo>
                  <a:lnTo>
                    <a:pt x="100" y="480"/>
                  </a:lnTo>
                  <a:lnTo>
                    <a:pt x="72" y="536"/>
                  </a:lnTo>
                  <a:lnTo>
                    <a:pt x="48" y="590"/>
                  </a:lnTo>
                  <a:lnTo>
                    <a:pt x="30" y="640"/>
                  </a:lnTo>
                  <a:lnTo>
                    <a:pt x="18" y="684"/>
                  </a:lnTo>
                  <a:lnTo>
                    <a:pt x="8" y="722"/>
                  </a:lnTo>
                  <a:lnTo>
                    <a:pt x="4" y="750"/>
                  </a:lnTo>
                  <a:lnTo>
                    <a:pt x="0" y="768"/>
                  </a:lnTo>
                  <a:lnTo>
                    <a:pt x="0" y="774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19DFFDB-56BB-4C00-8B73-5CD75F9DB6E8}"/>
                </a:ext>
              </a:extLst>
            </p:cNvPr>
            <p:cNvSpPr txBox="1"/>
            <p:nvPr/>
          </p:nvSpPr>
          <p:spPr>
            <a:xfrm>
              <a:off x="8307590" y="2059553"/>
              <a:ext cx="1771808" cy="923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Arial Narrow" panose="020B0606020202030204" pitchFamily="34" charset="0"/>
                </a:rPr>
                <a:t>FEEDBACK</a:t>
              </a:r>
            </a:p>
            <a:p>
              <a:pPr algn="ctr"/>
              <a:r>
                <a:rPr lang="en-US" altLang="zh-CN" sz="1200" dirty="0">
                  <a:latin typeface="Arial Narrow" panose="020B0606020202030204" pitchFamily="34" charset="0"/>
                </a:rPr>
                <a:t>Provide section manager with timely &amp; meaningful feedback </a:t>
              </a:r>
              <a:r>
                <a:rPr lang="en-US" altLang="zh-CN" sz="12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(two-stage)</a:t>
              </a: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C7AD92BE-EEF6-4B71-BEF9-9B2B6F7003BF}"/>
                </a:ext>
              </a:extLst>
            </p:cNvPr>
            <p:cNvGrpSpPr/>
            <p:nvPr/>
          </p:nvGrpSpPr>
          <p:grpSpPr>
            <a:xfrm>
              <a:off x="10375427" y="1846348"/>
              <a:ext cx="914397" cy="878840"/>
              <a:chOff x="4689822" y="2727272"/>
              <a:chExt cx="914397" cy="87884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573A7336-0E5B-4832-AF91-55A0DB073634}"/>
                  </a:ext>
                </a:extLst>
              </p:cNvPr>
              <p:cNvSpPr/>
              <p:nvPr/>
            </p:nvSpPr>
            <p:spPr>
              <a:xfrm>
                <a:off x="4689822" y="2727272"/>
                <a:ext cx="914397" cy="878840"/>
              </a:xfrm>
              <a:prstGeom prst="ellips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BC0981D1-EFF0-4A73-AAB7-EDA30FA0A48E}"/>
                  </a:ext>
                </a:extLst>
              </p:cNvPr>
              <p:cNvSpPr/>
              <p:nvPr/>
            </p:nvSpPr>
            <p:spPr>
              <a:xfrm>
                <a:off x="4750352" y="2879479"/>
                <a:ext cx="79333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700" b="1" dirty="0">
                    <a:latin typeface="Arial Narrow" panose="020B0606020202030204" pitchFamily="34" charset="0"/>
                  </a:rPr>
                  <a:t>SET GOALS</a:t>
                </a:r>
              </a:p>
              <a:p>
                <a:pPr algn="ctr"/>
                <a:r>
                  <a:rPr lang="en-US" altLang="zh-CN" sz="700" b="1" dirty="0">
                    <a:latin typeface="Arial Narrow" panose="020B0606020202030204" pitchFamily="34" charset="0"/>
                  </a:rPr>
                  <a:t>Goals should be aligned to business needs</a:t>
                </a:r>
                <a:endParaRPr lang="zh-CN" altLang="en-US" sz="700" dirty="0"/>
              </a:p>
            </p:txBody>
          </p:sp>
        </p:grp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C4D7DC66-FCC4-4FEB-A364-A934BCD524B9}"/>
                </a:ext>
              </a:extLst>
            </p:cNvPr>
            <p:cNvSpPr>
              <a:spLocks/>
            </p:cNvSpPr>
            <p:nvPr/>
          </p:nvSpPr>
          <p:spPr bwMode="gray">
            <a:xfrm rot="12541866" flipH="1" flipV="1">
              <a:off x="9309256" y="1470069"/>
              <a:ext cx="1308567" cy="532327"/>
            </a:xfrm>
            <a:custGeom>
              <a:avLst/>
              <a:gdLst>
                <a:gd name="T0" fmla="*/ 0 w 982"/>
                <a:gd name="T1" fmla="*/ 774 h 774"/>
                <a:gd name="T2" fmla="*/ 2 w 982"/>
                <a:gd name="T3" fmla="*/ 770 h 774"/>
                <a:gd name="T4" fmla="*/ 8 w 982"/>
                <a:gd name="T5" fmla="*/ 754 h 774"/>
                <a:gd name="T6" fmla="*/ 16 w 982"/>
                <a:gd name="T7" fmla="*/ 730 h 774"/>
                <a:gd name="T8" fmla="*/ 32 w 982"/>
                <a:gd name="T9" fmla="*/ 698 h 774"/>
                <a:gd name="T10" fmla="*/ 50 w 982"/>
                <a:gd name="T11" fmla="*/ 660 h 774"/>
                <a:gd name="T12" fmla="*/ 76 w 982"/>
                <a:gd name="T13" fmla="*/ 618 h 774"/>
                <a:gd name="T14" fmla="*/ 106 w 982"/>
                <a:gd name="T15" fmla="*/ 574 h 774"/>
                <a:gd name="T16" fmla="*/ 142 w 982"/>
                <a:gd name="T17" fmla="*/ 528 h 774"/>
                <a:gd name="T18" fmla="*/ 186 w 982"/>
                <a:gd name="T19" fmla="*/ 482 h 774"/>
                <a:gd name="T20" fmla="*/ 236 w 982"/>
                <a:gd name="T21" fmla="*/ 438 h 774"/>
                <a:gd name="T22" fmla="*/ 294 w 982"/>
                <a:gd name="T23" fmla="*/ 398 h 774"/>
                <a:gd name="T24" fmla="*/ 360 w 982"/>
                <a:gd name="T25" fmla="*/ 360 h 774"/>
                <a:gd name="T26" fmla="*/ 426 w 982"/>
                <a:gd name="T27" fmla="*/ 332 h 774"/>
                <a:gd name="T28" fmla="*/ 488 w 982"/>
                <a:gd name="T29" fmla="*/ 314 h 774"/>
                <a:gd name="T30" fmla="*/ 544 w 982"/>
                <a:gd name="T31" fmla="*/ 304 h 774"/>
                <a:gd name="T32" fmla="*/ 594 w 982"/>
                <a:gd name="T33" fmla="*/ 300 h 774"/>
                <a:gd name="T34" fmla="*/ 638 w 982"/>
                <a:gd name="T35" fmla="*/ 300 h 774"/>
                <a:gd name="T36" fmla="*/ 678 w 982"/>
                <a:gd name="T37" fmla="*/ 304 h 774"/>
                <a:gd name="T38" fmla="*/ 710 w 982"/>
                <a:gd name="T39" fmla="*/ 312 h 774"/>
                <a:gd name="T40" fmla="*/ 736 w 982"/>
                <a:gd name="T41" fmla="*/ 320 h 774"/>
                <a:gd name="T42" fmla="*/ 754 w 982"/>
                <a:gd name="T43" fmla="*/ 326 h 774"/>
                <a:gd name="T44" fmla="*/ 766 w 982"/>
                <a:gd name="T45" fmla="*/ 332 h 774"/>
                <a:gd name="T46" fmla="*/ 770 w 982"/>
                <a:gd name="T47" fmla="*/ 334 h 774"/>
                <a:gd name="T48" fmla="*/ 680 w 982"/>
                <a:gd name="T49" fmla="*/ 476 h 774"/>
                <a:gd name="T50" fmla="*/ 982 w 982"/>
                <a:gd name="T51" fmla="*/ 370 h 774"/>
                <a:gd name="T52" fmla="*/ 912 w 982"/>
                <a:gd name="T53" fmla="*/ 0 h 774"/>
                <a:gd name="T54" fmla="*/ 854 w 982"/>
                <a:gd name="T55" fmla="*/ 150 h 774"/>
                <a:gd name="T56" fmla="*/ 850 w 982"/>
                <a:gd name="T57" fmla="*/ 148 h 774"/>
                <a:gd name="T58" fmla="*/ 838 w 982"/>
                <a:gd name="T59" fmla="*/ 142 h 774"/>
                <a:gd name="T60" fmla="*/ 822 w 982"/>
                <a:gd name="T61" fmla="*/ 134 h 774"/>
                <a:gd name="T62" fmla="*/ 798 w 982"/>
                <a:gd name="T63" fmla="*/ 126 h 774"/>
                <a:gd name="T64" fmla="*/ 768 w 982"/>
                <a:gd name="T65" fmla="*/ 120 h 774"/>
                <a:gd name="T66" fmla="*/ 732 w 982"/>
                <a:gd name="T67" fmla="*/ 114 h 774"/>
                <a:gd name="T68" fmla="*/ 692 w 982"/>
                <a:gd name="T69" fmla="*/ 110 h 774"/>
                <a:gd name="T70" fmla="*/ 646 w 982"/>
                <a:gd name="T71" fmla="*/ 110 h 774"/>
                <a:gd name="T72" fmla="*/ 596 w 982"/>
                <a:gd name="T73" fmla="*/ 116 h 774"/>
                <a:gd name="T74" fmla="*/ 540 w 982"/>
                <a:gd name="T75" fmla="*/ 126 h 774"/>
                <a:gd name="T76" fmla="*/ 482 w 982"/>
                <a:gd name="T77" fmla="*/ 146 h 774"/>
                <a:gd name="T78" fmla="*/ 422 w 982"/>
                <a:gd name="T79" fmla="*/ 172 h 774"/>
                <a:gd name="T80" fmla="*/ 356 w 982"/>
                <a:gd name="T81" fmla="*/ 210 h 774"/>
                <a:gd name="T82" fmla="*/ 290 w 982"/>
                <a:gd name="T83" fmla="*/ 258 h 774"/>
                <a:gd name="T84" fmla="*/ 230 w 982"/>
                <a:gd name="T85" fmla="*/ 310 h 774"/>
                <a:gd name="T86" fmla="*/ 178 w 982"/>
                <a:gd name="T87" fmla="*/ 364 h 774"/>
                <a:gd name="T88" fmla="*/ 136 w 982"/>
                <a:gd name="T89" fmla="*/ 422 h 774"/>
                <a:gd name="T90" fmla="*/ 100 w 982"/>
                <a:gd name="T91" fmla="*/ 480 h 774"/>
                <a:gd name="T92" fmla="*/ 72 w 982"/>
                <a:gd name="T93" fmla="*/ 536 h 774"/>
                <a:gd name="T94" fmla="*/ 48 w 982"/>
                <a:gd name="T95" fmla="*/ 590 h 774"/>
                <a:gd name="T96" fmla="*/ 30 w 982"/>
                <a:gd name="T97" fmla="*/ 640 h 774"/>
                <a:gd name="T98" fmla="*/ 18 w 982"/>
                <a:gd name="T99" fmla="*/ 684 h 774"/>
                <a:gd name="T100" fmla="*/ 8 w 982"/>
                <a:gd name="T101" fmla="*/ 722 h 774"/>
                <a:gd name="T102" fmla="*/ 4 w 982"/>
                <a:gd name="T103" fmla="*/ 750 h 774"/>
                <a:gd name="T104" fmla="*/ 0 w 982"/>
                <a:gd name="T105" fmla="*/ 768 h 774"/>
                <a:gd name="T106" fmla="*/ 0 w 982"/>
                <a:gd name="T107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2" h="774">
                  <a:moveTo>
                    <a:pt x="0" y="774"/>
                  </a:moveTo>
                  <a:lnTo>
                    <a:pt x="2" y="770"/>
                  </a:lnTo>
                  <a:lnTo>
                    <a:pt x="8" y="754"/>
                  </a:lnTo>
                  <a:lnTo>
                    <a:pt x="16" y="730"/>
                  </a:lnTo>
                  <a:lnTo>
                    <a:pt x="32" y="698"/>
                  </a:lnTo>
                  <a:lnTo>
                    <a:pt x="50" y="660"/>
                  </a:lnTo>
                  <a:lnTo>
                    <a:pt x="76" y="618"/>
                  </a:lnTo>
                  <a:lnTo>
                    <a:pt x="106" y="574"/>
                  </a:lnTo>
                  <a:lnTo>
                    <a:pt x="142" y="528"/>
                  </a:lnTo>
                  <a:lnTo>
                    <a:pt x="186" y="482"/>
                  </a:lnTo>
                  <a:lnTo>
                    <a:pt x="236" y="438"/>
                  </a:lnTo>
                  <a:lnTo>
                    <a:pt x="294" y="398"/>
                  </a:lnTo>
                  <a:lnTo>
                    <a:pt x="360" y="360"/>
                  </a:lnTo>
                  <a:lnTo>
                    <a:pt x="426" y="332"/>
                  </a:lnTo>
                  <a:lnTo>
                    <a:pt x="488" y="314"/>
                  </a:lnTo>
                  <a:lnTo>
                    <a:pt x="544" y="304"/>
                  </a:lnTo>
                  <a:lnTo>
                    <a:pt x="594" y="300"/>
                  </a:lnTo>
                  <a:lnTo>
                    <a:pt x="638" y="300"/>
                  </a:lnTo>
                  <a:lnTo>
                    <a:pt x="678" y="304"/>
                  </a:lnTo>
                  <a:lnTo>
                    <a:pt x="710" y="312"/>
                  </a:lnTo>
                  <a:lnTo>
                    <a:pt x="736" y="320"/>
                  </a:lnTo>
                  <a:lnTo>
                    <a:pt x="754" y="326"/>
                  </a:lnTo>
                  <a:lnTo>
                    <a:pt x="766" y="332"/>
                  </a:lnTo>
                  <a:lnTo>
                    <a:pt x="770" y="334"/>
                  </a:lnTo>
                  <a:lnTo>
                    <a:pt x="680" y="476"/>
                  </a:lnTo>
                  <a:lnTo>
                    <a:pt x="982" y="370"/>
                  </a:lnTo>
                  <a:lnTo>
                    <a:pt x="912" y="0"/>
                  </a:lnTo>
                  <a:lnTo>
                    <a:pt x="854" y="150"/>
                  </a:lnTo>
                  <a:lnTo>
                    <a:pt x="850" y="148"/>
                  </a:lnTo>
                  <a:lnTo>
                    <a:pt x="838" y="142"/>
                  </a:lnTo>
                  <a:lnTo>
                    <a:pt x="822" y="134"/>
                  </a:lnTo>
                  <a:lnTo>
                    <a:pt x="798" y="126"/>
                  </a:lnTo>
                  <a:lnTo>
                    <a:pt x="768" y="120"/>
                  </a:lnTo>
                  <a:lnTo>
                    <a:pt x="732" y="114"/>
                  </a:lnTo>
                  <a:lnTo>
                    <a:pt x="692" y="110"/>
                  </a:lnTo>
                  <a:lnTo>
                    <a:pt x="646" y="110"/>
                  </a:lnTo>
                  <a:lnTo>
                    <a:pt x="596" y="116"/>
                  </a:lnTo>
                  <a:lnTo>
                    <a:pt x="540" y="126"/>
                  </a:lnTo>
                  <a:lnTo>
                    <a:pt x="482" y="146"/>
                  </a:lnTo>
                  <a:lnTo>
                    <a:pt x="422" y="172"/>
                  </a:lnTo>
                  <a:lnTo>
                    <a:pt x="356" y="210"/>
                  </a:lnTo>
                  <a:lnTo>
                    <a:pt x="290" y="258"/>
                  </a:lnTo>
                  <a:lnTo>
                    <a:pt x="230" y="310"/>
                  </a:lnTo>
                  <a:lnTo>
                    <a:pt x="178" y="364"/>
                  </a:lnTo>
                  <a:lnTo>
                    <a:pt x="136" y="422"/>
                  </a:lnTo>
                  <a:lnTo>
                    <a:pt x="100" y="480"/>
                  </a:lnTo>
                  <a:lnTo>
                    <a:pt x="72" y="536"/>
                  </a:lnTo>
                  <a:lnTo>
                    <a:pt x="48" y="590"/>
                  </a:lnTo>
                  <a:lnTo>
                    <a:pt x="30" y="640"/>
                  </a:lnTo>
                  <a:lnTo>
                    <a:pt x="18" y="684"/>
                  </a:lnTo>
                  <a:lnTo>
                    <a:pt x="8" y="722"/>
                  </a:lnTo>
                  <a:lnTo>
                    <a:pt x="4" y="750"/>
                  </a:lnTo>
                  <a:lnTo>
                    <a:pt x="0" y="768"/>
                  </a:lnTo>
                  <a:lnTo>
                    <a:pt x="0" y="774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35ECF4F8-B539-4D0D-91D0-91A6826CEE0C}"/>
                </a:ext>
              </a:extLst>
            </p:cNvPr>
            <p:cNvGrpSpPr/>
            <p:nvPr/>
          </p:nvGrpSpPr>
          <p:grpSpPr>
            <a:xfrm>
              <a:off x="9529904" y="3008769"/>
              <a:ext cx="914397" cy="878840"/>
              <a:chOff x="4689822" y="2727272"/>
              <a:chExt cx="914397" cy="878840"/>
            </a:xfrm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0618A0E4-4302-47CA-998B-833892DB4D20}"/>
                  </a:ext>
                </a:extLst>
              </p:cNvPr>
              <p:cNvSpPr/>
              <p:nvPr/>
            </p:nvSpPr>
            <p:spPr>
              <a:xfrm>
                <a:off x="4689822" y="2727272"/>
                <a:ext cx="914397" cy="878840"/>
              </a:xfrm>
              <a:prstGeom prst="ellips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C2651735-9505-48C9-B767-CCDB60D6722E}"/>
                  </a:ext>
                </a:extLst>
              </p:cNvPr>
              <p:cNvSpPr/>
              <p:nvPr/>
            </p:nvSpPr>
            <p:spPr>
              <a:xfrm>
                <a:off x="4754368" y="2897855"/>
                <a:ext cx="792480" cy="6309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700" b="1" dirty="0">
                    <a:latin typeface="Arial Narrow" panose="020B0606020202030204" pitchFamily="34" charset="0"/>
                  </a:rPr>
                  <a:t>DEVELOP</a:t>
                </a:r>
              </a:p>
              <a:p>
                <a:pPr algn="ctr"/>
                <a:r>
                  <a:rPr lang="en-US" altLang="zh-CN" sz="700" b="1" dirty="0">
                    <a:latin typeface="Arial Narrow" panose="020B0606020202030204" pitchFamily="34" charset="0"/>
                  </a:rPr>
                  <a:t>Identify and plan learning needs</a:t>
                </a:r>
              </a:p>
              <a:p>
                <a:pPr algn="ctr"/>
                <a:endParaRPr lang="en-US" altLang="zh-CN" sz="700" b="1" dirty="0">
                  <a:latin typeface="Arial Narrow" panose="020B0606020202030204" pitchFamily="34" charset="0"/>
                </a:endParaRPr>
              </a:p>
              <a:p>
                <a:pPr algn="ctr"/>
                <a:endParaRPr lang="zh-CN" altLang="en-US" sz="700" dirty="0"/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728148FA-4E62-4ED5-AB3A-7B71BB339995}"/>
                </a:ext>
              </a:extLst>
            </p:cNvPr>
            <p:cNvGrpSpPr/>
            <p:nvPr/>
          </p:nvGrpSpPr>
          <p:grpSpPr>
            <a:xfrm>
              <a:off x="8070878" y="2989580"/>
              <a:ext cx="914397" cy="878840"/>
              <a:chOff x="4689822" y="2727272"/>
              <a:chExt cx="914397" cy="878840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F8C74793-09F5-4AA2-A201-ADE41409135F}"/>
                  </a:ext>
                </a:extLst>
              </p:cNvPr>
              <p:cNvSpPr/>
              <p:nvPr/>
            </p:nvSpPr>
            <p:spPr>
              <a:xfrm>
                <a:off x="4689822" y="2727272"/>
                <a:ext cx="914397" cy="878840"/>
              </a:xfrm>
              <a:prstGeom prst="ellips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E051B5D1-FF2F-40FB-BCE7-CA6665CF47C6}"/>
                  </a:ext>
                </a:extLst>
              </p:cNvPr>
              <p:cNvSpPr/>
              <p:nvPr/>
            </p:nvSpPr>
            <p:spPr>
              <a:xfrm>
                <a:off x="4693838" y="2821234"/>
                <a:ext cx="910381" cy="6309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700" b="1" dirty="0">
                    <a:latin typeface="Arial Narrow" panose="020B0606020202030204" pitchFamily="34" charset="0"/>
                  </a:rPr>
                  <a:t>REVIEW</a:t>
                </a:r>
              </a:p>
              <a:p>
                <a:pPr algn="ctr"/>
                <a:r>
                  <a:rPr lang="en-US" altLang="zh-CN" sz="700" b="1" dirty="0">
                    <a:latin typeface="Arial Narrow" panose="020B0606020202030204" pitchFamily="34" charset="0"/>
                  </a:rPr>
                  <a:t>Formally evaluate progress and document performance results</a:t>
                </a:r>
                <a:endParaRPr lang="zh-CN" altLang="en-US" sz="700" dirty="0"/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8CE43C1E-5EE7-4153-9A6C-B059029AFEF4}"/>
                </a:ext>
              </a:extLst>
            </p:cNvPr>
            <p:cNvGrpSpPr/>
            <p:nvPr/>
          </p:nvGrpSpPr>
          <p:grpSpPr>
            <a:xfrm>
              <a:off x="8765954" y="999285"/>
              <a:ext cx="937975" cy="878840"/>
              <a:chOff x="4689822" y="2727272"/>
              <a:chExt cx="937975" cy="878840"/>
            </a:xfrm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ED464A89-742D-4B03-AB3B-798E59741CA9}"/>
                  </a:ext>
                </a:extLst>
              </p:cNvPr>
              <p:cNvSpPr/>
              <p:nvPr/>
            </p:nvSpPr>
            <p:spPr>
              <a:xfrm>
                <a:off x="4689822" y="2727272"/>
                <a:ext cx="914397" cy="878840"/>
              </a:xfrm>
              <a:prstGeom prst="ellips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981F2E3B-EAB7-481E-BADB-51D39E48508B}"/>
                  </a:ext>
                </a:extLst>
              </p:cNvPr>
              <p:cNvSpPr/>
              <p:nvPr/>
            </p:nvSpPr>
            <p:spPr>
              <a:xfrm>
                <a:off x="4689822" y="2771662"/>
                <a:ext cx="937975" cy="7644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700" b="1" dirty="0">
                    <a:latin typeface="Arial Narrow" panose="020B0606020202030204" pitchFamily="34" charset="0"/>
                  </a:rPr>
                  <a:t>REFLECT</a:t>
                </a:r>
              </a:p>
              <a:p>
                <a:pPr algn="ctr"/>
                <a:r>
                  <a:rPr lang="en-US" altLang="zh-CN" sz="700" b="1" dirty="0">
                    <a:latin typeface="Arial Narrow" panose="020B0606020202030204" pitchFamily="34" charset="0"/>
                  </a:rPr>
                  <a:t>What is required of the person in their job? What does high performance look like?</a:t>
                </a:r>
                <a:endParaRPr lang="zh-CN" altLang="en-US" sz="700" dirty="0"/>
              </a:p>
            </p:txBody>
          </p:sp>
        </p:grp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34080A66-86AE-44BE-8CF2-653A6F168E24}"/>
              </a:ext>
            </a:extLst>
          </p:cNvPr>
          <p:cNvSpPr/>
          <p:nvPr/>
        </p:nvSpPr>
        <p:spPr>
          <a:xfrm>
            <a:off x="578978" y="1391529"/>
            <a:ext cx="53610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>
              <a:lnSpc>
                <a:spcPts val="2400"/>
              </a:lnSpc>
              <a:spcAft>
                <a:spcPts val="600"/>
              </a:spcAft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Arial Narrow" panose="020B0606020202030204" pitchFamily="34" charset="0"/>
              </a:rPr>
              <a:t>Establish the process of evaluating and documenting section manager’s performance with a view to enhancing</a:t>
            </a:r>
          </a:p>
        </p:txBody>
      </p:sp>
    </p:spTree>
    <p:extLst>
      <p:ext uri="{BB962C8B-B14F-4D97-AF65-F5344CB8AC3E}">
        <p14:creationId xmlns:p14="http://schemas.microsoft.com/office/powerpoint/2010/main" val="2392936930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662377F-2289-459C-81D6-8AD9B50C5D32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4693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en-US" altLang="zh-CN" dirty="0"/>
              <a:t>Marking Standard</a:t>
            </a: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97F80-E64B-4447-8EBA-32FB52077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46" y="703659"/>
            <a:ext cx="11396428" cy="506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29550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662377F-2289-459C-81D6-8AD9B50C5D32}"/>
              </a:ext>
            </a:extLst>
          </p:cNvPr>
          <p:cNvSpPr txBox="1">
            <a:spLocks noChangeArrowheads="1"/>
          </p:cNvSpPr>
          <p:nvPr/>
        </p:nvSpPr>
        <p:spPr>
          <a:xfrm>
            <a:off x="752475" y="211712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en-US" altLang="zh-CN" dirty="0"/>
              <a:t>An Example</a:t>
            </a:r>
            <a:endParaRPr lang="en-US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CE5AAE-C3BE-4569-9A6A-34B241EC9F3A}"/>
              </a:ext>
            </a:extLst>
          </p:cNvPr>
          <p:cNvSpPr txBox="1"/>
          <p:nvPr/>
        </p:nvSpPr>
        <p:spPr>
          <a:xfrm>
            <a:off x="384791" y="5044578"/>
            <a:ext cx="10653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Narrow" panose="020B0606020202030204" pitchFamily="34" charset="0"/>
              </a:rPr>
              <a:t>We place all the</a:t>
            </a:r>
            <a:r>
              <a:rPr lang="zh-CN" altLang="en-US" sz="1600" dirty="0">
                <a:latin typeface="Arial Narrow" panose="020B0606020202030204" pitchFamily="34" charset="0"/>
              </a:rPr>
              <a:t> </a:t>
            </a:r>
            <a:r>
              <a:rPr lang="en-US" altLang="zh-CN" sz="1600" dirty="0">
                <a:latin typeface="Arial Narrow" panose="020B0606020202030204" pitchFamily="34" charset="0"/>
              </a:rPr>
              <a:t>performance and Culture &amp; Attributes  scores in a coordinator.</a:t>
            </a:r>
          </a:p>
          <a:p>
            <a:r>
              <a:rPr lang="en-US" altLang="zh-CN" sz="1600" dirty="0">
                <a:latin typeface="Arial Narrow" panose="020B0606020202030204" pitchFamily="34" charset="0"/>
              </a:rPr>
              <a:t>Through this way, we could see the distribution vividly and hence we could evaluate them.</a:t>
            </a:r>
            <a:endParaRPr lang="zh-CN" altLang="en-US" sz="1600" dirty="0">
              <a:latin typeface="Arial Narrow" panose="020B0606020202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BB4C2-7E4F-4DDA-8486-4607F854D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1" y="77895"/>
            <a:ext cx="1359116" cy="995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0C97D5-C2AF-42F2-BED1-A67FF6357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684" y="1106175"/>
            <a:ext cx="4199731" cy="3665219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172B25-1C4E-4482-A7BE-3F747E60C62E}"/>
              </a:ext>
            </a:extLst>
          </p:cNvPr>
          <p:cNvCxnSpPr>
            <a:cxnSpLocks/>
          </p:cNvCxnSpPr>
          <p:nvPr/>
        </p:nvCxnSpPr>
        <p:spPr>
          <a:xfrm>
            <a:off x="10909300" y="3016250"/>
            <a:ext cx="38100" cy="1651000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D2D1ED-0682-45E2-9966-A31BF9977D28}"/>
              </a:ext>
            </a:extLst>
          </p:cNvPr>
          <p:cNvCxnSpPr>
            <a:cxnSpLocks/>
          </p:cNvCxnSpPr>
          <p:nvPr/>
        </p:nvCxnSpPr>
        <p:spPr>
          <a:xfrm flipH="1">
            <a:off x="7080250" y="3016250"/>
            <a:ext cx="3829050" cy="0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31A476-8F1D-48C8-A1BF-DA009096456B}"/>
              </a:ext>
            </a:extLst>
          </p:cNvPr>
          <p:cNvSpPr txBox="1"/>
          <p:nvPr/>
        </p:nvSpPr>
        <p:spPr>
          <a:xfrm>
            <a:off x="10801350" y="2724150"/>
            <a:ext cx="1250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2060"/>
                </a:solidFill>
              </a:rPr>
              <a:t>Jackie Yao</a:t>
            </a:r>
            <a:endParaRPr lang="zh-CN" altLang="en-US" sz="1200" b="1" dirty="0">
              <a:solidFill>
                <a:srgbClr val="00206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6AA1C5-F7AF-4D20-93A7-52F0D5CF95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791" y="1073715"/>
            <a:ext cx="6415793" cy="380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34806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662377F-2289-459C-81D6-8AD9B50C5D32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810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/>
              <a:t>Key Data Extract Plans</a:t>
            </a:r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3936C8-30B3-42FD-B0B7-0D74F254DF90}"/>
              </a:ext>
            </a:extLst>
          </p:cNvPr>
          <p:cNvSpPr txBox="1"/>
          <p:nvPr/>
        </p:nvSpPr>
        <p:spPr>
          <a:xfrm>
            <a:off x="838200" y="1172754"/>
            <a:ext cx="60101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Arial Narrow" panose="020B0606020202030204" pitchFamily="34" charset="0"/>
              </a:rPr>
              <a:t>Plan 1:</a:t>
            </a:r>
          </a:p>
          <a:p>
            <a:r>
              <a:rPr lang="en-US" altLang="zh-CN" dirty="0">
                <a:latin typeface="Arial Narrow" panose="020B0606020202030204" pitchFamily="34" charset="0"/>
              </a:rPr>
              <a:t>Make a power BI report which concludes all the models for calculating the key KPIs. </a:t>
            </a:r>
          </a:p>
          <a:p>
            <a:r>
              <a:rPr lang="en-US" altLang="zh-CN" dirty="0">
                <a:latin typeface="Arial Narrow" panose="020B0606020202030204" pitchFamily="34" charset="0"/>
              </a:rPr>
              <a:t>Not possible, too complicated to be refreshed and too much repetitive works to do.</a:t>
            </a:r>
          </a:p>
          <a:p>
            <a:endParaRPr lang="en-US" altLang="zh-CN" dirty="0">
              <a:latin typeface="Arial Narrow" panose="020B0606020202030204" pitchFamily="34" charset="0"/>
            </a:endParaRPr>
          </a:p>
          <a:p>
            <a:r>
              <a:rPr lang="en-US" altLang="zh-CN" i="1" dirty="0">
                <a:latin typeface="Arial Narrow" panose="020B0606020202030204" pitchFamily="34" charset="0"/>
              </a:rPr>
              <a:t>Plan 2:</a:t>
            </a:r>
          </a:p>
          <a:p>
            <a:r>
              <a:rPr lang="en-US" altLang="zh-CN" dirty="0">
                <a:latin typeface="Arial Narrow" panose="020B0606020202030204" pitchFamily="34" charset="0"/>
              </a:rPr>
              <a:t>RPA solutions</a:t>
            </a:r>
            <a:r>
              <a:rPr lang="zh-CN" altLang="en-US" dirty="0">
                <a:latin typeface="Arial Narrow" panose="020B0606020202030204" pitchFamily="34" charset="0"/>
              </a:rPr>
              <a:t>： </a:t>
            </a:r>
            <a:r>
              <a:rPr lang="en-US" altLang="zh-CN" dirty="0">
                <a:latin typeface="Arial Narrow" panose="020B0606020202030204" pitchFamily="34" charset="0"/>
              </a:rPr>
              <a:t>Develop a Python program that could get the data from </a:t>
            </a:r>
            <a:r>
              <a:rPr lang="en-US" altLang="zh-CN" dirty="0" err="1">
                <a:latin typeface="Arial Narrow" panose="020B0606020202030204" pitchFamily="34" charset="0"/>
              </a:rPr>
              <a:t>i-Obeya</a:t>
            </a:r>
            <a:r>
              <a:rPr lang="en-US" altLang="zh-CN" dirty="0">
                <a:latin typeface="Arial Narrow" panose="020B0606020202030204" pitchFamily="34" charset="0"/>
              </a:rPr>
              <a:t> dashboards.</a:t>
            </a:r>
          </a:p>
          <a:p>
            <a:r>
              <a:rPr lang="en-US" altLang="zh-CN" dirty="0">
                <a:latin typeface="Arial Narrow" panose="020B0606020202030204" pitchFamily="34" charset="0"/>
              </a:rPr>
              <a:t>Run into trouble, need to input the keywords every time to lo into the system.</a:t>
            </a:r>
          </a:p>
          <a:p>
            <a:endParaRPr lang="en-US" altLang="zh-CN" dirty="0">
              <a:latin typeface="Arial Narrow" panose="020B0606020202030204" pitchFamily="34" charset="0"/>
            </a:endParaRPr>
          </a:p>
          <a:p>
            <a:r>
              <a:rPr lang="en-US" altLang="zh-CN" i="1" dirty="0">
                <a:latin typeface="Arial Narrow" panose="020B0606020202030204" pitchFamily="34" charset="0"/>
              </a:rPr>
              <a:t>Plan 3:</a:t>
            </a:r>
          </a:p>
          <a:p>
            <a:r>
              <a:rPr lang="en-US" altLang="zh-CN" dirty="0">
                <a:latin typeface="Arial Narrow" panose="020B0606020202030204" pitchFamily="34" charset="0"/>
              </a:rPr>
              <a:t>RPA solutions</a:t>
            </a:r>
            <a:r>
              <a:rPr lang="zh-CN" altLang="en-US" dirty="0">
                <a:latin typeface="Arial Narrow" panose="020B0606020202030204" pitchFamily="34" charset="0"/>
              </a:rPr>
              <a:t>：</a:t>
            </a:r>
            <a:r>
              <a:rPr lang="en-US" altLang="zh-CN" dirty="0">
                <a:latin typeface="Arial Narrow" panose="020B0606020202030204" pitchFamily="34" charset="0"/>
              </a:rPr>
              <a:t>Use Power Automate to solve the problem.</a:t>
            </a:r>
          </a:p>
          <a:p>
            <a:r>
              <a:rPr lang="en-US" altLang="zh-CN" dirty="0">
                <a:latin typeface="Arial Narrow" panose="020B0606020202030204" pitchFamily="34" charset="0"/>
              </a:rPr>
              <a:t>Prepare to try, have no results yet.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56C867-2B03-492D-9000-5F04429E7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960" y="723359"/>
            <a:ext cx="3657601" cy="15437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4C3461-CCD6-4364-9FAB-4F71CD15E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820" y="2084572"/>
            <a:ext cx="4082472" cy="2756585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DEA3806-3648-433A-AB25-07955B64C604}"/>
              </a:ext>
            </a:extLst>
          </p:cNvPr>
          <p:cNvSpPr/>
          <p:nvPr/>
        </p:nvSpPr>
        <p:spPr>
          <a:xfrm>
            <a:off x="9073856" y="2463029"/>
            <a:ext cx="701964" cy="508000"/>
          </a:xfrm>
          <a:prstGeom prst="roundRect">
            <a:avLst/>
          </a:prstGeom>
          <a:noFill/>
          <a:ln w="28575">
            <a:solidFill>
              <a:srgbClr val="FFCD1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E64B676-09AE-432F-A2FD-33F579D70108}"/>
              </a:ext>
            </a:extLst>
          </p:cNvPr>
          <p:cNvSpPr/>
          <p:nvPr/>
        </p:nvSpPr>
        <p:spPr>
          <a:xfrm>
            <a:off x="9785056" y="2937786"/>
            <a:ext cx="701964" cy="508000"/>
          </a:xfrm>
          <a:prstGeom prst="roundRect">
            <a:avLst/>
          </a:prstGeom>
          <a:noFill/>
          <a:ln w="28575">
            <a:solidFill>
              <a:srgbClr val="FFCD1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760E2E-6176-450E-98D1-D8486D4801AE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8548778" y="1414091"/>
            <a:ext cx="876060" cy="10489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4A9A4A-DF41-4FEF-AEA2-5819DA781A32}"/>
              </a:ext>
            </a:extLst>
          </p:cNvPr>
          <p:cNvCxnSpPr>
            <a:cxnSpLocks/>
          </p:cNvCxnSpPr>
          <p:nvPr/>
        </p:nvCxnSpPr>
        <p:spPr>
          <a:xfrm flipH="1" flipV="1">
            <a:off x="8548778" y="1414091"/>
            <a:ext cx="1601372" cy="15569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7ADDBB-7346-49E7-AFFD-D3A82A0A39A2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9073856" y="3445786"/>
            <a:ext cx="1062182" cy="190561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5E5AB7-A40C-4CDB-9704-E7F5794B8393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9085530" y="2971029"/>
            <a:ext cx="339308" cy="237812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C5FB995-EB56-403A-A279-03C185CEF7FB}"/>
              </a:ext>
            </a:extLst>
          </p:cNvPr>
          <p:cNvSpPr txBox="1"/>
          <p:nvPr/>
        </p:nvSpPr>
        <p:spPr>
          <a:xfrm>
            <a:off x="8358996" y="5315914"/>
            <a:ext cx="198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Power Automate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184521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662377F-2289-459C-81D6-8AD9B50C5D32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810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/>
              <a:t>Process Overview</a:t>
            </a:r>
            <a:endParaRPr lang="en-US" altLang="en-US" dirty="0"/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30792E4F-0299-47BF-8F52-4F2A6CFB86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224" y="1350768"/>
            <a:ext cx="698287" cy="76410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96360642-F89A-4D39-9A15-BF91CE7EF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7845" y="3111991"/>
            <a:ext cx="1631061" cy="368071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D9B60F-B350-402C-97D2-5F8F86114845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flipV="1">
            <a:off x="4643376" y="2114877"/>
            <a:ext cx="5992" cy="99711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559DA02-C0A5-4B51-84DF-0B1791E3EA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162" y="2738418"/>
            <a:ext cx="1282116" cy="36807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A2B392-0ADD-49AA-8043-6F84FB8C94A1}"/>
              </a:ext>
            </a:extLst>
          </p:cNvPr>
          <p:cNvCxnSpPr>
            <a:cxnSpLocks/>
            <a:stCxn id="22" idx="1"/>
            <a:endCxn id="18" idx="3"/>
          </p:cNvCxnSpPr>
          <p:nvPr/>
        </p:nvCxnSpPr>
        <p:spPr>
          <a:xfrm flipH="1">
            <a:off x="5458906" y="2922454"/>
            <a:ext cx="1912256" cy="373573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9550534-3568-4A42-A4EA-6B70A9E7756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107" y="4656631"/>
            <a:ext cx="373691" cy="365460"/>
          </a:xfrm>
          <a:prstGeom prst="rect">
            <a:avLst/>
          </a:prstGeom>
        </p:spPr>
      </p:pic>
      <p:pic>
        <p:nvPicPr>
          <p:cNvPr id="29" name="Picture 2" descr="logodownload.org/wp-content/uploads/2020/04/exc...">
            <a:extLst>
              <a:ext uri="{FF2B5EF4-FFF2-40B4-BE49-F238E27FC236}">
                <a16:creationId xmlns:a16="http://schemas.microsoft.com/office/drawing/2014/main" id="{23001F4D-8265-4DBF-96BD-7235549B1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636" y="4565465"/>
            <a:ext cx="563588" cy="56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D5B1109-38BE-486A-B2A9-6E4A49AFF0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283" y="4614146"/>
            <a:ext cx="1554615" cy="4648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A3A18BD-81A7-4399-BC75-377D0F80F0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761" y="4618096"/>
            <a:ext cx="1573373" cy="46486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BA8A590-17AF-46DE-A171-BCCF5ACFA2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764" y="4637549"/>
            <a:ext cx="1753403" cy="436079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433144A-2647-484D-B163-54184F48F0B6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4643376" y="3480062"/>
            <a:ext cx="0" cy="113408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9B31E4-BD75-4DE2-B1A8-BCAE9210D6A6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8077258" y="3329505"/>
            <a:ext cx="5800" cy="281753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D31F9B9-5C1E-474F-B018-6AF005A1FEFF}"/>
              </a:ext>
            </a:extLst>
          </p:cNvPr>
          <p:cNvSpPr txBox="1"/>
          <p:nvPr/>
        </p:nvSpPr>
        <p:spPr>
          <a:xfrm>
            <a:off x="838200" y="3065783"/>
            <a:ext cx="216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Storage Stage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4B6296-3715-494E-B141-9515EF28654E}"/>
              </a:ext>
            </a:extLst>
          </p:cNvPr>
          <p:cNvSpPr txBox="1"/>
          <p:nvPr/>
        </p:nvSpPr>
        <p:spPr>
          <a:xfrm>
            <a:off x="835919" y="4698925"/>
            <a:ext cx="216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Ingestion </a:t>
            </a:r>
            <a:r>
              <a:rPr lang="en-US" altLang="zh-CN" dirty="0"/>
              <a:t>Stage</a:t>
            </a:r>
            <a:endParaRPr lang="en-US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3F9F93D-887D-49D7-A6EA-34EC16845B5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435" y="4513970"/>
            <a:ext cx="575324" cy="62135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640D51A-20CC-479D-8EBF-E663F94891CA}"/>
              </a:ext>
            </a:extLst>
          </p:cNvPr>
          <p:cNvSpPr txBox="1"/>
          <p:nvPr/>
        </p:nvSpPr>
        <p:spPr>
          <a:xfrm>
            <a:off x="7560973" y="3311077"/>
            <a:ext cx="64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328AFA-8DB9-4829-8E04-C32D021AD0E6}"/>
              </a:ext>
            </a:extLst>
          </p:cNvPr>
          <p:cNvSpPr txBox="1"/>
          <p:nvPr/>
        </p:nvSpPr>
        <p:spPr>
          <a:xfrm>
            <a:off x="6865020" y="3014823"/>
            <a:ext cx="30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Data Warehouse/Data Lake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0DDA56-2727-41EA-A029-DF08918E3DD7}"/>
              </a:ext>
            </a:extLst>
          </p:cNvPr>
          <p:cNvCxnSpPr>
            <a:cxnSpLocks/>
          </p:cNvCxnSpPr>
          <p:nvPr/>
        </p:nvCxnSpPr>
        <p:spPr>
          <a:xfrm flipV="1">
            <a:off x="835919" y="4320373"/>
            <a:ext cx="10469711" cy="15157"/>
          </a:xfrm>
          <a:prstGeom prst="line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06C2EE5-F19E-4B84-ACCC-6B386D0C70CA}"/>
              </a:ext>
            </a:extLst>
          </p:cNvPr>
          <p:cNvCxnSpPr>
            <a:cxnSpLocks/>
          </p:cNvCxnSpPr>
          <p:nvPr/>
        </p:nvCxnSpPr>
        <p:spPr>
          <a:xfrm flipV="1">
            <a:off x="835919" y="2367908"/>
            <a:ext cx="10469711" cy="13846"/>
          </a:xfrm>
          <a:prstGeom prst="line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F69A87F-439C-4583-8A64-73A798717ED2}"/>
              </a:ext>
            </a:extLst>
          </p:cNvPr>
          <p:cNvSpPr/>
          <p:nvPr/>
        </p:nvSpPr>
        <p:spPr>
          <a:xfrm>
            <a:off x="6994679" y="2615578"/>
            <a:ext cx="2654803" cy="1656114"/>
          </a:xfrm>
          <a:prstGeom prst="roundRect">
            <a:avLst>
              <a:gd name="adj" fmla="val 8867"/>
            </a:avLst>
          </a:prstGeom>
          <a:noFill/>
          <a:ln w="28575">
            <a:solidFill>
              <a:srgbClr val="0089D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A36097C-BEBF-4333-8FC4-70C0D4C85DA0}"/>
              </a:ext>
            </a:extLst>
          </p:cNvPr>
          <p:cNvSpPr txBox="1"/>
          <p:nvPr/>
        </p:nvSpPr>
        <p:spPr>
          <a:xfrm>
            <a:off x="8096071" y="3305925"/>
            <a:ext cx="64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</a:t>
            </a:r>
            <a:r>
              <a:rPr lang="en-US" altLang="zh-CN"/>
              <a:t>LT</a:t>
            </a:r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34D04E26-35C4-40D1-A282-E00B90705D4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0105" y="3611258"/>
            <a:ext cx="1085906" cy="660434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FCCD756-D46A-41D6-8580-36FB5D0CEC4A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8083058" y="4271692"/>
            <a:ext cx="0" cy="365857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37984DA-94A3-41F0-A886-AF2C1ABE2BB3}"/>
              </a:ext>
            </a:extLst>
          </p:cNvPr>
          <p:cNvSpPr txBox="1"/>
          <p:nvPr/>
        </p:nvSpPr>
        <p:spPr>
          <a:xfrm>
            <a:off x="8578298" y="3806305"/>
            <a:ext cx="1111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>
                <a:solidFill>
                  <a:srgbClr val="29B5E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Repository</a:t>
            </a:r>
            <a:endParaRPr lang="zh-CN" altLang="en-US" sz="1100">
              <a:solidFill>
                <a:srgbClr val="29B5E8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A27352-9857-47ED-BC70-F9E5062DD85C}"/>
              </a:ext>
            </a:extLst>
          </p:cNvPr>
          <p:cNvSpPr txBox="1"/>
          <p:nvPr/>
        </p:nvSpPr>
        <p:spPr>
          <a:xfrm>
            <a:off x="838200" y="1686451"/>
            <a:ext cx="216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Calculating Stage</a:t>
            </a:r>
            <a:endParaRPr lang="en-US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FBC08FA-E4C5-4943-8D32-6F131B66EFF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88052" y="3741810"/>
            <a:ext cx="1074874" cy="57243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3ED334E3-4A20-4ECD-B924-CA9886495C4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81684" y="3869757"/>
            <a:ext cx="1074874" cy="316542"/>
          </a:xfrm>
          <a:prstGeom prst="bentConnector3">
            <a:avLst>
              <a:gd name="adj1" fmla="val 3818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0AC4C61-3347-41B5-B301-9CB48C920F9E}"/>
              </a:ext>
            </a:extLst>
          </p:cNvPr>
          <p:cNvCxnSpPr>
            <a:cxnSpLocks/>
            <a:stCxn id="29" idx="2"/>
            <a:endCxn id="15" idx="1"/>
          </p:cNvCxnSpPr>
          <p:nvPr/>
        </p:nvCxnSpPr>
        <p:spPr>
          <a:xfrm rot="5400000" flipH="1" flipV="1">
            <a:off x="2461212" y="3290041"/>
            <a:ext cx="3396230" cy="281794"/>
          </a:xfrm>
          <a:prstGeom prst="bentConnector4">
            <a:avLst>
              <a:gd name="adj1" fmla="val -6731"/>
              <a:gd name="adj2" fmla="val -33435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30FE622-6C0D-41E1-B210-4A94450BAF18}"/>
              </a:ext>
            </a:extLst>
          </p:cNvPr>
          <p:cNvCxnSpPr>
            <a:cxnSpLocks/>
            <a:stCxn id="22" idx="1"/>
            <a:endCxn id="15" idx="3"/>
          </p:cNvCxnSpPr>
          <p:nvPr/>
        </p:nvCxnSpPr>
        <p:spPr>
          <a:xfrm flipH="1" flipV="1">
            <a:off x="4998511" y="1732823"/>
            <a:ext cx="2372651" cy="1189631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E4E6FAF3-135E-4CCF-A77F-717877D4A0FC}"/>
              </a:ext>
            </a:extLst>
          </p:cNvPr>
          <p:cNvSpPr/>
          <p:nvPr/>
        </p:nvSpPr>
        <p:spPr>
          <a:xfrm>
            <a:off x="5395664" y="357573"/>
            <a:ext cx="3951536" cy="936592"/>
          </a:xfrm>
          <a:prstGeom prst="roundRect">
            <a:avLst>
              <a:gd name="adj" fmla="val 7844"/>
            </a:avLst>
          </a:prstGeom>
          <a:noFill/>
          <a:ln w="28575">
            <a:solidFill>
              <a:srgbClr val="FFCD1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484835-A923-4D88-857F-C992C8E4FDF4}"/>
              </a:ext>
            </a:extLst>
          </p:cNvPr>
          <p:cNvSpPr txBox="1"/>
          <p:nvPr/>
        </p:nvSpPr>
        <p:spPr>
          <a:xfrm>
            <a:off x="5524500" y="450850"/>
            <a:ext cx="3752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Arial Narrow" panose="020B0606020202030204" pitchFamily="34" charset="0"/>
              </a:rPr>
              <a:t>Problem</a:t>
            </a:r>
            <a:r>
              <a:rPr lang="zh-CN" altLang="en-US" sz="1600" b="1" dirty="0">
                <a:latin typeface="Arial Narrow" panose="020B0606020202030204" pitchFamily="34" charset="0"/>
              </a:rPr>
              <a:t>：</a:t>
            </a:r>
            <a:endParaRPr lang="en-US" altLang="zh-CN" sz="1600" b="1" dirty="0">
              <a:latin typeface="Arial Narrow" panose="020B0606020202030204" pitchFamily="34" charset="0"/>
            </a:endParaRPr>
          </a:p>
          <a:p>
            <a:r>
              <a:rPr lang="en-US" altLang="zh-CN" sz="1400" dirty="0">
                <a:latin typeface="Arial Narrow" panose="020B0606020202030204" pitchFamily="34" charset="0"/>
              </a:rPr>
              <a:t>The calculated results stored in Power BI reports are hard to be extracted.</a:t>
            </a:r>
            <a:endParaRPr lang="zh-CN" altLang="en-US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052517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662377F-2289-459C-81D6-8AD9B50C5D32}"/>
              </a:ext>
            </a:extLst>
          </p:cNvPr>
          <p:cNvSpPr txBox="1">
            <a:spLocks noChangeArrowheads="1"/>
          </p:cNvSpPr>
          <p:nvPr/>
        </p:nvSpPr>
        <p:spPr>
          <a:xfrm>
            <a:off x="-155715" y="168591"/>
            <a:ext cx="12420602" cy="5355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latin typeface="Arial Narrow" panose="020B0606020202030204" pitchFamily="34" charset="0"/>
              </a:rPr>
              <a:t>Develop a Python program that could get the data from Scorecard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484835-A923-4D88-857F-C992C8E4FDF4}"/>
              </a:ext>
            </a:extLst>
          </p:cNvPr>
          <p:cNvSpPr txBox="1"/>
          <p:nvPr/>
        </p:nvSpPr>
        <p:spPr>
          <a:xfrm>
            <a:off x="709229" y="732091"/>
            <a:ext cx="10387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 Narrow" panose="020B0606020202030204" pitchFamily="34" charset="0"/>
              </a:rPr>
              <a:t>Use the scorecard dashboard to extract the key data of each section manager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Arial Narrow" panose="020B0606020202030204" pitchFamily="34" charset="0"/>
              </a:rPr>
              <a:t>X:\Operations\L</a:t>
            </a:r>
            <a:r>
              <a:rPr lang="zh-CN" altLang="en-US" b="1" dirty="0">
                <a:solidFill>
                  <a:srgbClr val="0070C0"/>
                </a:solidFill>
                <a:latin typeface="Arial Narrow" panose="020B0606020202030204" pitchFamily="34" charset="0"/>
              </a:rPr>
              <a:t>厂房区域公共文件</a:t>
            </a:r>
            <a:r>
              <a:rPr lang="en-US" altLang="zh-CN" b="1" dirty="0">
                <a:solidFill>
                  <a:srgbClr val="0070C0"/>
                </a:solidFill>
                <a:latin typeface="Arial Narrow" panose="020B0606020202030204" pitchFamily="34" charset="0"/>
              </a:rPr>
              <a:t>\L </a:t>
            </a:r>
            <a:r>
              <a:rPr lang="zh-CN" altLang="en-US" b="1" dirty="0">
                <a:solidFill>
                  <a:srgbClr val="0070C0"/>
                </a:solidFill>
                <a:latin typeface="Arial Narrow" panose="020B0606020202030204" pitchFamily="34" charset="0"/>
              </a:rPr>
              <a:t>厂房战略分解</a:t>
            </a:r>
            <a:r>
              <a:rPr lang="en-US" altLang="zh-CN" b="1" dirty="0">
                <a:solidFill>
                  <a:srgbClr val="0070C0"/>
                </a:solidFill>
                <a:latin typeface="Arial Narrow" panose="020B0606020202030204" pitchFamily="34" charset="0"/>
              </a:rPr>
              <a:t>-Y\2021\2021 scorecard </a:t>
            </a:r>
            <a:r>
              <a:rPr lang="zh-CN" altLang="en-US" b="1" dirty="0">
                <a:solidFill>
                  <a:srgbClr val="0070C0"/>
                </a:solidFill>
                <a:latin typeface="Arial Narrow" panose="020B0606020202030204" pitchFamily="34" charset="0"/>
              </a:rPr>
              <a:t>月度更新</a:t>
            </a:r>
            <a:endParaRPr lang="en-US" altLang="zh-CN" b="1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446F91-64E3-47A1-BAE8-4DD8C846B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34" y="1480930"/>
            <a:ext cx="10052567" cy="389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24103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4994105"/>
      </p:ext>
    </p:extLst>
  </p:cSld>
  <p:clrMapOvr>
    <a:masterClrMapping/>
  </p:clrMapOvr>
</p:sld>
</file>

<file path=ppt/theme/theme1.xml><?xml version="1.0" encoding="utf-8"?>
<a:theme xmlns:a="http://schemas.openxmlformats.org/drawingml/2006/main" name="China Operations">
  <a:themeElements>
    <a:clrScheme name="Cat Yellow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D11"/>
      </a:accent1>
      <a:accent2>
        <a:srgbClr val="808080"/>
      </a:accent2>
      <a:accent3>
        <a:srgbClr val="FFFFFF"/>
      </a:accent3>
      <a:accent4>
        <a:srgbClr val="000000"/>
      </a:accent4>
      <a:accent5>
        <a:srgbClr val="FFCD11"/>
      </a:accent5>
      <a:accent6>
        <a:srgbClr val="808080"/>
      </a:accent6>
      <a:hlink>
        <a:srgbClr val="0070C0"/>
      </a:hlink>
      <a:folHlink>
        <a:srgbClr val="FFCD1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1EAFB824E9B44499485196F0D41EE5" ma:contentTypeVersion="12" ma:contentTypeDescription="Create a new document." ma:contentTypeScope="" ma:versionID="cdac7761bc4095568305125a072af089">
  <xsd:schema xmlns:xsd="http://www.w3.org/2001/XMLSchema" xmlns:xs="http://www.w3.org/2001/XMLSchema" xmlns:p="http://schemas.microsoft.com/office/2006/metadata/properties" xmlns:ns2="a46ac2b8-c7e6-43d0-89c6-7d12c926bf49" xmlns:ns3="3ac6bdaa-2f9b-4969-85e5-80a422a3b2e1" targetNamespace="http://schemas.microsoft.com/office/2006/metadata/properties" ma:root="true" ma:fieldsID="33f6897e3077073a1fd4b2c86dd911ef" ns2:_="" ns3:_="">
    <xsd:import namespace="a46ac2b8-c7e6-43d0-89c6-7d12c926bf49"/>
    <xsd:import namespace="3ac6bdaa-2f9b-4969-85e5-80a422a3b2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6ac2b8-c7e6-43d0-89c6-7d12c926bf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c6bdaa-2f9b-4969-85e5-80a422a3b2e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ac6bdaa-2f9b-4969-85e5-80a422a3b2e1">
      <UserInfo>
        <DisplayName>Allison Roe</DisplayName>
        <AccountId>68</AccountId>
        <AccountType/>
      </UserInfo>
      <UserInfo>
        <DisplayName>Michelle Winkler</DisplayName>
        <AccountId>19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AD34FC9-50D3-4AFE-A398-249781D0EE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35D19C-E87F-4E37-9A9B-925492783F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6ac2b8-c7e6-43d0-89c6-7d12c926bf49"/>
    <ds:schemaRef ds:uri="3ac6bdaa-2f9b-4969-85e5-80a422a3b2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2AF4A0-6107-4B56-BA1F-94D27AAA693A}">
  <ds:schemaRefs>
    <ds:schemaRef ds:uri="http://schemas.microsoft.com/office/2006/metadata/properties"/>
    <ds:schemaRef ds:uri="http://schemas.microsoft.com/office/infopath/2007/PartnerControls"/>
    <ds:schemaRef ds:uri="3ac6bdaa-2f9b-4969-85e5-80a422a3b2e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26599</TotalTime>
  <Words>614</Words>
  <Application>Microsoft Office PowerPoint</Application>
  <PresentationFormat>Widescreen</PresentationFormat>
  <Paragraphs>146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Narrow</vt:lpstr>
      <vt:lpstr>Calibri</vt:lpstr>
      <vt:lpstr>Courier New</vt:lpstr>
      <vt:lpstr>lato</vt:lpstr>
      <vt:lpstr>Segoe UI Semibold</vt:lpstr>
      <vt:lpstr>Wingdings</vt:lpstr>
      <vt:lpstr>China Operations</vt:lpstr>
      <vt:lpstr>Section Manager Performance Measurement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Caterpillar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Hammontree Jones</dc:creator>
  <cp:lastModifiedBy>Connie Shi</cp:lastModifiedBy>
  <cp:revision>761</cp:revision>
  <dcterms:created xsi:type="dcterms:W3CDTF">2017-09-19T17:33:59Z</dcterms:created>
  <dcterms:modified xsi:type="dcterms:W3CDTF">2021-11-19T00:24:58Z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0x010100631EAFB824E9B44499485196F0D41EE5</vt:lpwstr>
  </property>
  <property fmtid="{D5CDD505-2E9C-101B-9397-08002B2CF9AE}" pid="3" name="MSIP_Label_fb5e2db6-eecf-4aa2-8fc3-174bf94bce19_Enabled">
    <vt:lpwstr>true</vt:lpwstr>
  </property>
  <property fmtid="{D5CDD505-2E9C-101B-9397-08002B2CF9AE}" pid="4" name="MSIP_Label_fb5e2db6-eecf-4aa2-8fc3-174bf94bce19_SetDate">
    <vt:lpwstr>2021-11-19T00:24:58Z</vt:lpwstr>
  </property>
  <property fmtid="{D5CDD505-2E9C-101B-9397-08002B2CF9AE}" pid="5" name="MSIP_Label_fb5e2db6-eecf-4aa2-8fc3-174bf94bce19_Method">
    <vt:lpwstr>Standard</vt:lpwstr>
  </property>
  <property fmtid="{D5CDD505-2E9C-101B-9397-08002B2CF9AE}" pid="6" name="MSIP_Label_fb5e2db6-eecf-4aa2-8fc3-174bf94bce19_Name">
    <vt:lpwstr>fb5e2db6-eecf-4aa2-8fc3-174bf94bce19</vt:lpwstr>
  </property>
  <property fmtid="{D5CDD505-2E9C-101B-9397-08002B2CF9AE}" pid="7" name="MSIP_Label_fb5e2db6-eecf-4aa2-8fc3-174bf94bce19_SiteId">
    <vt:lpwstr>ceb177bf-013b-49ab-8a9c-4abce32afc1e</vt:lpwstr>
  </property>
  <property fmtid="{D5CDD505-2E9C-101B-9397-08002B2CF9AE}" pid="8" name="MSIP_Label_fb5e2db6-eecf-4aa2-8fc3-174bf94bce19_ActionId">
    <vt:lpwstr/>
  </property>
  <property fmtid="{D5CDD505-2E9C-101B-9397-08002B2CF9AE}" pid="9" name="MSIP_Label_fb5e2db6-eecf-4aa2-8fc3-174bf94bce19_ContentBits">
    <vt:lpwstr>2</vt:lpwstr>
  </property>
</Properties>
</file>