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74" r:id="rId2"/>
    <p:sldId id="291" r:id="rId3"/>
    <p:sldId id="287" r:id="rId4"/>
    <p:sldId id="275" r:id="rId5"/>
    <p:sldId id="258" r:id="rId6"/>
    <p:sldId id="259" r:id="rId7"/>
    <p:sldId id="273" r:id="rId8"/>
    <p:sldId id="283" r:id="rId9"/>
    <p:sldId id="284" r:id="rId10"/>
    <p:sldId id="276" r:id="rId11"/>
    <p:sldId id="278" r:id="rId12"/>
    <p:sldId id="279" r:id="rId13"/>
    <p:sldId id="280" r:id="rId14"/>
    <p:sldId id="282" r:id="rId15"/>
    <p:sldId id="281" r:id="rId16"/>
    <p:sldId id="288" r:id="rId17"/>
    <p:sldId id="290" r:id="rId18"/>
    <p:sldId id="26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BE3C"/>
    <a:srgbClr val="954700"/>
    <a:srgbClr val="E8A590"/>
    <a:srgbClr val="E68662"/>
    <a:srgbClr val="B4E168"/>
    <a:srgbClr val="A4CC79"/>
    <a:srgbClr val="DAEEB2"/>
    <a:srgbClr val="C7D2D5"/>
    <a:srgbClr val="FFEE92"/>
    <a:srgbClr val="B7ED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57"/>
    <p:restoredTop sz="94702"/>
  </p:normalViewPr>
  <p:slideViewPr>
    <p:cSldViewPr snapToGrid="0" snapToObjects="1">
      <p:cViewPr>
        <p:scale>
          <a:sx n="128" d="100"/>
          <a:sy n="128" d="100"/>
        </p:scale>
        <p:origin x="584" y="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39B35-D6DD-EA44-B274-DB31CBBE2D98}" type="datetimeFigureOut">
              <a:rPr lang="en-GB" smtClean="0"/>
              <a:t>26/08/2017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478033-6C61-AF44-AB43-286021186C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661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26/08/2017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911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26/08/2017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221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26/08/2017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55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26/08/2017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224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26/08/2017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235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26/08/2017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529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26/08/2017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47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26/08/2017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4934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26/08/2017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15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26/08/2017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21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1DFB-7B28-114B-8074-0837DBB019C8}" type="datetimeFigureOut">
              <a:rPr lang="en-GB" smtClean="0"/>
              <a:t>26/08/2017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27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51DFB-7B28-114B-8074-0837DBB019C8}" type="datetimeFigureOut">
              <a:rPr lang="en-GB" smtClean="0"/>
              <a:t>26/08/2017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B5CFA-C0AA-BB43-A7C6-3D48FFBFC0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243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37.png"/><Relationship Id="rId20" Type="http://schemas.openxmlformats.org/officeDocument/2006/relationships/image" Target="../media/image410.png"/><Relationship Id="rId21" Type="http://schemas.openxmlformats.org/officeDocument/2006/relationships/image" Target="../media/image43.png"/><Relationship Id="rId22" Type="http://schemas.openxmlformats.org/officeDocument/2006/relationships/image" Target="../media/image44.png"/><Relationship Id="rId23" Type="http://schemas.openxmlformats.org/officeDocument/2006/relationships/image" Target="../media/image45.png"/><Relationship Id="rId24" Type="http://schemas.openxmlformats.org/officeDocument/2006/relationships/image" Target="../media/image46.png"/><Relationship Id="rId25" Type="http://schemas.openxmlformats.org/officeDocument/2006/relationships/image" Target="../media/image47.png"/><Relationship Id="rId10" Type="http://schemas.openxmlformats.org/officeDocument/2006/relationships/image" Target="../media/image38.png"/><Relationship Id="rId11" Type="http://schemas.openxmlformats.org/officeDocument/2006/relationships/image" Target="../media/image39.png"/><Relationship Id="rId12" Type="http://schemas.openxmlformats.org/officeDocument/2006/relationships/image" Target="../media/image40.png"/><Relationship Id="rId13" Type="http://schemas.openxmlformats.org/officeDocument/2006/relationships/image" Target="../media/image41.png"/><Relationship Id="rId14" Type="http://schemas.openxmlformats.org/officeDocument/2006/relationships/image" Target="../media/image42.png"/><Relationship Id="rId15" Type="http://schemas.openxmlformats.org/officeDocument/2006/relationships/image" Target="../media/image360.png"/><Relationship Id="rId16" Type="http://schemas.openxmlformats.org/officeDocument/2006/relationships/image" Target="../media/image370.png"/><Relationship Id="rId17" Type="http://schemas.openxmlformats.org/officeDocument/2006/relationships/image" Target="../media/image380.png"/><Relationship Id="rId18" Type="http://schemas.openxmlformats.org/officeDocument/2006/relationships/image" Target="../media/image390.png"/><Relationship Id="rId19" Type="http://schemas.openxmlformats.org/officeDocument/2006/relationships/image" Target="../media/image40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4" Type="http://schemas.openxmlformats.org/officeDocument/2006/relationships/image" Target="../media/image50.png"/><Relationship Id="rId5" Type="http://schemas.openxmlformats.org/officeDocument/2006/relationships/image" Target="../media/image460.png"/><Relationship Id="rId6" Type="http://schemas.openxmlformats.org/officeDocument/2006/relationships/image" Target="../media/image470.png"/><Relationship Id="rId7" Type="http://schemas.openxmlformats.org/officeDocument/2006/relationships/image" Target="../media/image480.png"/><Relationship Id="rId8" Type="http://schemas.openxmlformats.org/officeDocument/2006/relationships/image" Target="../media/image49.png"/><Relationship Id="rId9" Type="http://schemas.openxmlformats.org/officeDocument/2006/relationships/image" Target="../media/image51.png"/><Relationship Id="rId10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Relationship Id="rId8" Type="http://schemas.openxmlformats.org/officeDocument/2006/relationships/image" Target="../media/image62.png"/><Relationship Id="rId9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51.png"/><Relationship Id="rId12" Type="http://schemas.openxmlformats.org/officeDocument/2006/relationships/image" Target="../media/image661.png"/><Relationship Id="rId13" Type="http://schemas.openxmlformats.org/officeDocument/2006/relationships/image" Target="../media/image67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Relationship Id="rId6" Type="http://schemas.openxmlformats.org/officeDocument/2006/relationships/image" Target="../media/image68.png"/><Relationship Id="rId7" Type="http://schemas.openxmlformats.org/officeDocument/2006/relationships/image" Target="../media/image69.png"/><Relationship Id="rId8" Type="http://schemas.openxmlformats.org/officeDocument/2006/relationships/image" Target="../media/image621.png"/><Relationship Id="rId9" Type="http://schemas.openxmlformats.org/officeDocument/2006/relationships/image" Target="../media/image631.png"/><Relationship Id="rId10" Type="http://schemas.openxmlformats.org/officeDocument/2006/relationships/image" Target="../media/image6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0.png"/><Relationship Id="rId4" Type="http://schemas.openxmlformats.org/officeDocument/2006/relationships/image" Target="../media/image660.png"/><Relationship Id="rId5" Type="http://schemas.openxmlformats.org/officeDocument/2006/relationships/image" Target="../media/image670.png"/><Relationship Id="rId6" Type="http://schemas.openxmlformats.org/officeDocument/2006/relationships/image" Target="../media/image680.png"/><Relationship Id="rId7" Type="http://schemas.openxmlformats.org/officeDocument/2006/relationships/image" Target="../media/image69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0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8.wdp"/><Relationship Id="rId4" Type="http://schemas.openxmlformats.org/officeDocument/2006/relationships/image" Target="../media/image681.png"/><Relationship Id="rId5" Type="http://schemas.openxmlformats.org/officeDocument/2006/relationships/image" Target="../media/image69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0.jpeg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2.png"/><Relationship Id="rId12" Type="http://schemas.openxmlformats.org/officeDocument/2006/relationships/image" Target="../media/image83.png"/><Relationship Id="rId13" Type="http://schemas.openxmlformats.org/officeDocument/2006/relationships/image" Target="../media/image84.png"/><Relationship Id="rId14" Type="http://schemas.openxmlformats.org/officeDocument/2006/relationships/image" Target="../media/image7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Relationship Id="rId6" Type="http://schemas.openxmlformats.org/officeDocument/2006/relationships/image" Target="../media/image75.png"/><Relationship Id="rId7" Type="http://schemas.openxmlformats.org/officeDocument/2006/relationships/image" Target="../media/image76.png"/><Relationship Id="rId8" Type="http://schemas.openxmlformats.org/officeDocument/2006/relationships/image" Target="../media/image78.png"/><Relationship Id="rId9" Type="http://schemas.openxmlformats.org/officeDocument/2006/relationships/image" Target="../media/image79.png"/><Relationship Id="rId10" Type="http://schemas.openxmlformats.org/officeDocument/2006/relationships/image" Target="../media/image8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0.png"/><Relationship Id="rId3" Type="http://schemas.openxmlformats.org/officeDocument/2006/relationships/image" Target="../media/image8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0" Type="http://schemas.microsoft.com/office/2007/relationships/hdphoto" Target="../media/hdphoto15.wdp"/><Relationship Id="rId21" Type="http://schemas.microsoft.com/office/2007/relationships/hdphoto" Target="../media/hdphoto16.wdp"/><Relationship Id="rId22" Type="http://schemas.microsoft.com/office/2007/relationships/hdphoto" Target="../media/hdphoto17.wdp"/><Relationship Id="rId23" Type="http://schemas.openxmlformats.org/officeDocument/2006/relationships/image" Target="../media/image5.jpg"/><Relationship Id="rId24" Type="http://schemas.openxmlformats.org/officeDocument/2006/relationships/image" Target="../media/image6.png"/><Relationship Id="rId25" Type="http://schemas.openxmlformats.org/officeDocument/2006/relationships/image" Target="../media/image7.png"/><Relationship Id="rId26" Type="http://schemas.openxmlformats.org/officeDocument/2006/relationships/image" Target="../media/image8.png"/><Relationship Id="rId27" Type="http://schemas.openxmlformats.org/officeDocument/2006/relationships/image" Target="../media/image9.png"/><Relationship Id="rId28" Type="http://schemas.openxmlformats.org/officeDocument/2006/relationships/image" Target="../media/image10.png"/><Relationship Id="rId29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30" Type="http://schemas.openxmlformats.org/officeDocument/2006/relationships/image" Target="../media/image12.png"/><Relationship Id="rId31" Type="http://schemas.openxmlformats.org/officeDocument/2006/relationships/image" Target="../media/image13.png"/><Relationship Id="rId32" Type="http://schemas.openxmlformats.org/officeDocument/2006/relationships/image" Target="../media/image14.png"/><Relationship Id="rId9" Type="http://schemas.microsoft.com/office/2007/relationships/hdphoto" Target="../media/hdphoto4.wdp"/><Relationship Id="rId6" Type="http://schemas.microsoft.com/office/2007/relationships/hdphoto" Target="../media/hdphoto1.wdp"/><Relationship Id="rId7" Type="http://schemas.microsoft.com/office/2007/relationships/hdphoto" Target="../media/hdphoto2.wdp"/><Relationship Id="rId8" Type="http://schemas.microsoft.com/office/2007/relationships/hdphoto" Target="../media/hdphoto3.wdp"/><Relationship Id="rId33" Type="http://schemas.openxmlformats.org/officeDocument/2006/relationships/image" Target="../media/image15.png"/><Relationship Id="rId34" Type="http://schemas.openxmlformats.org/officeDocument/2006/relationships/image" Target="../media/image16.png"/><Relationship Id="rId35" Type="http://schemas.openxmlformats.org/officeDocument/2006/relationships/image" Target="../media/image710.png"/><Relationship Id="rId36" Type="http://schemas.openxmlformats.org/officeDocument/2006/relationships/image" Target="../media/image151.png"/><Relationship Id="rId10" Type="http://schemas.microsoft.com/office/2007/relationships/hdphoto" Target="../media/hdphoto5.wdp"/><Relationship Id="rId11" Type="http://schemas.microsoft.com/office/2007/relationships/hdphoto" Target="../media/hdphoto6.wdp"/><Relationship Id="rId12" Type="http://schemas.microsoft.com/office/2007/relationships/hdphoto" Target="../media/hdphoto7.wdp"/><Relationship Id="rId13" Type="http://schemas.microsoft.com/office/2007/relationships/hdphoto" Target="../media/hdphoto8.wdp"/><Relationship Id="rId14" Type="http://schemas.microsoft.com/office/2007/relationships/hdphoto" Target="../media/hdphoto9.wdp"/><Relationship Id="rId15" Type="http://schemas.microsoft.com/office/2007/relationships/hdphoto" Target="../media/hdphoto10.wdp"/><Relationship Id="rId16" Type="http://schemas.microsoft.com/office/2007/relationships/hdphoto" Target="../media/hdphoto11.wdp"/><Relationship Id="rId17" Type="http://schemas.microsoft.com/office/2007/relationships/hdphoto" Target="../media/hdphoto12.wdp"/><Relationship Id="rId18" Type="http://schemas.microsoft.com/office/2007/relationships/hdphoto" Target="../media/hdphoto13.wdp"/><Relationship Id="rId19" Type="http://schemas.microsoft.com/office/2007/relationships/hdphoto" Target="../media/hdphoto14.wdp"/><Relationship Id="rId37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5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Relationship Id="rId11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0.png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00.png"/><Relationship Id="rId12" Type="http://schemas.openxmlformats.org/officeDocument/2006/relationships/image" Target="../media/image2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1.png"/><Relationship Id="rId3" Type="http://schemas.openxmlformats.org/officeDocument/2006/relationships/image" Target="../media/image120.png"/><Relationship Id="rId4" Type="http://schemas.openxmlformats.org/officeDocument/2006/relationships/image" Target="../media/image130.png"/><Relationship Id="rId5" Type="http://schemas.openxmlformats.org/officeDocument/2006/relationships/image" Target="../media/image140.png"/><Relationship Id="rId6" Type="http://schemas.openxmlformats.org/officeDocument/2006/relationships/image" Target="../media/image150.png"/><Relationship Id="rId7" Type="http://schemas.openxmlformats.org/officeDocument/2006/relationships/image" Target="../media/image160.png"/><Relationship Id="rId8" Type="http://schemas.openxmlformats.org/officeDocument/2006/relationships/image" Target="../media/image170.png"/><Relationship Id="rId9" Type="http://schemas.openxmlformats.org/officeDocument/2006/relationships/image" Target="../media/image180.png"/><Relationship Id="rId10" Type="http://schemas.openxmlformats.org/officeDocument/2006/relationships/image" Target="../media/image19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4" Type="http://schemas.openxmlformats.org/officeDocument/2006/relationships/image" Target="../media/image240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ounded Rectangle 157"/>
          <p:cNvSpPr/>
          <p:nvPr/>
        </p:nvSpPr>
        <p:spPr>
          <a:xfrm>
            <a:off x="889348" y="988082"/>
            <a:ext cx="10209046" cy="7172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889347" y="4082592"/>
            <a:ext cx="10209048" cy="1853966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5414734" y="1700839"/>
            <a:ext cx="5683660" cy="2370264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889347" y="1707372"/>
            <a:ext cx="4527911" cy="2363730"/>
          </a:xfrm>
          <a:prstGeom prst="roundRect">
            <a:avLst>
              <a:gd name="adj" fmla="val 0"/>
            </a:avLst>
          </a:prstGeom>
          <a:solidFill>
            <a:srgbClr val="DAEEB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1805084" y="1606133"/>
            <a:ext cx="8242968" cy="3525969"/>
            <a:chOff x="1796267" y="1606132"/>
            <a:chExt cx="8242968" cy="3525969"/>
          </a:xfrm>
        </p:grpSpPr>
        <p:cxnSp>
          <p:nvCxnSpPr>
            <p:cNvPr id="91" name="Elbow Connector 90"/>
            <p:cNvCxnSpPr>
              <a:stCxn id="6" idx="2"/>
              <a:endCxn id="5" idx="0"/>
            </p:cNvCxnSpPr>
            <p:nvPr/>
          </p:nvCxnSpPr>
          <p:spPr>
            <a:xfrm rot="5400000">
              <a:off x="4468996" y="326474"/>
              <a:ext cx="217115" cy="2776432"/>
            </a:xfrm>
            <a:prstGeom prst="bentConnector3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Elbow Connector 92"/>
            <p:cNvCxnSpPr>
              <a:stCxn id="6" idx="2"/>
              <a:endCxn id="7" idx="0"/>
            </p:cNvCxnSpPr>
            <p:nvPr/>
          </p:nvCxnSpPr>
          <p:spPr>
            <a:xfrm rot="16200000" flipH="1">
              <a:off x="6964666" y="607235"/>
              <a:ext cx="215793" cy="2213587"/>
            </a:xfrm>
            <a:prstGeom prst="bentConnector3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Elbow Connector 94"/>
            <p:cNvCxnSpPr>
              <a:stCxn id="5" idx="2"/>
              <a:endCxn id="8" idx="0"/>
            </p:cNvCxnSpPr>
            <p:nvPr/>
          </p:nvCxnSpPr>
          <p:spPr>
            <a:xfrm rot="5400000">
              <a:off x="2812522" y="2117903"/>
              <a:ext cx="178271" cy="575360"/>
            </a:xfrm>
            <a:prstGeom prst="bentConnector3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Elbow Connector 96"/>
            <p:cNvCxnSpPr>
              <a:stCxn id="5" idx="2"/>
              <a:endCxn id="9" idx="0"/>
            </p:cNvCxnSpPr>
            <p:nvPr/>
          </p:nvCxnSpPr>
          <p:spPr>
            <a:xfrm rot="16200000" flipH="1">
              <a:off x="3917840" y="1587944"/>
              <a:ext cx="178270" cy="1635277"/>
            </a:xfrm>
            <a:prstGeom prst="bentConnector3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Elbow Connector 98"/>
            <p:cNvCxnSpPr>
              <a:stCxn id="8" idx="2"/>
              <a:endCxn id="46" idx="0"/>
            </p:cNvCxnSpPr>
            <p:nvPr/>
          </p:nvCxnSpPr>
          <p:spPr>
            <a:xfrm rot="5400000">
              <a:off x="2139520" y="2854108"/>
              <a:ext cx="131204" cy="817710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Elbow Connector 100"/>
            <p:cNvCxnSpPr>
              <a:stCxn id="8" idx="2"/>
              <a:endCxn id="10" idx="0"/>
            </p:cNvCxnSpPr>
            <p:nvPr/>
          </p:nvCxnSpPr>
          <p:spPr>
            <a:xfrm rot="16200000" flipH="1">
              <a:off x="2959842" y="2851496"/>
              <a:ext cx="131203" cy="822932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Elbow Connector 104"/>
            <p:cNvCxnSpPr>
              <a:stCxn id="7" idx="2"/>
              <a:endCxn id="19" idx="0"/>
            </p:cNvCxnSpPr>
            <p:nvPr/>
          </p:nvCxnSpPr>
          <p:spPr>
            <a:xfrm rot="16200000" flipH="1">
              <a:off x="9020825" y="1474980"/>
              <a:ext cx="176941" cy="1859878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Elbow Connector 106"/>
            <p:cNvCxnSpPr>
              <a:stCxn id="7" idx="2"/>
              <a:endCxn id="86" idx="0"/>
            </p:cNvCxnSpPr>
            <p:nvPr/>
          </p:nvCxnSpPr>
          <p:spPr>
            <a:xfrm rot="16200000" flipH="1">
              <a:off x="8188343" y="2307461"/>
              <a:ext cx="176940" cy="194915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Elbow Connector 108"/>
            <p:cNvCxnSpPr>
              <a:stCxn id="7" idx="2"/>
              <a:endCxn id="27" idx="0"/>
            </p:cNvCxnSpPr>
            <p:nvPr/>
          </p:nvCxnSpPr>
          <p:spPr>
            <a:xfrm rot="5400000">
              <a:off x="7257481" y="1571514"/>
              <a:ext cx="176940" cy="1666810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9" idx="2"/>
              <a:endCxn id="11" idx="0"/>
            </p:cNvCxnSpPr>
            <p:nvPr/>
          </p:nvCxnSpPr>
          <p:spPr>
            <a:xfrm>
              <a:off x="4833431" y="3175586"/>
              <a:ext cx="0" cy="152978"/>
            </a:xfrm>
            <a:prstGeom prst="line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stCxn id="19" idx="2"/>
              <a:endCxn id="23" idx="0"/>
            </p:cNvCxnSpPr>
            <p:nvPr/>
          </p:nvCxnSpPr>
          <p:spPr>
            <a:xfrm flipH="1">
              <a:off x="10029320" y="3196026"/>
              <a:ext cx="9914" cy="81044"/>
            </a:xfrm>
            <a:prstGeom prst="line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86" idx="2"/>
              <a:endCxn id="24" idx="0"/>
            </p:cNvCxnSpPr>
            <p:nvPr/>
          </p:nvCxnSpPr>
          <p:spPr>
            <a:xfrm>
              <a:off x="8374271" y="3196026"/>
              <a:ext cx="0" cy="81044"/>
            </a:xfrm>
            <a:prstGeom prst="line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Elbow Connector 89"/>
            <p:cNvCxnSpPr>
              <a:stCxn id="27" idx="2"/>
              <a:endCxn id="29" idx="0"/>
            </p:cNvCxnSpPr>
            <p:nvPr/>
          </p:nvCxnSpPr>
          <p:spPr>
            <a:xfrm rot="16200000" flipH="1">
              <a:off x="7636035" y="2886198"/>
              <a:ext cx="280150" cy="2527128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Elbow Connector 109"/>
            <p:cNvCxnSpPr>
              <a:stCxn id="29" idx="2"/>
              <a:endCxn id="81" idx="0"/>
            </p:cNvCxnSpPr>
            <p:nvPr/>
          </p:nvCxnSpPr>
          <p:spPr>
            <a:xfrm rot="16200000" flipH="1">
              <a:off x="9200189" y="4781594"/>
              <a:ext cx="189993" cy="511022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Elbow Connector 115"/>
            <p:cNvCxnSpPr>
              <a:stCxn id="29" idx="2"/>
              <a:endCxn id="83" idx="0"/>
            </p:cNvCxnSpPr>
            <p:nvPr/>
          </p:nvCxnSpPr>
          <p:spPr>
            <a:xfrm rot="5400000">
              <a:off x="8274882" y="4366059"/>
              <a:ext cx="188743" cy="1340842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Elbow Connector 95"/>
            <p:cNvCxnSpPr>
              <a:stCxn id="29" idx="2"/>
              <a:endCxn id="82" idx="0"/>
            </p:cNvCxnSpPr>
            <p:nvPr/>
          </p:nvCxnSpPr>
          <p:spPr>
            <a:xfrm rot="5400000">
              <a:off x="8755813" y="4848240"/>
              <a:ext cx="189993" cy="377730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endCxn id="37" idx="0"/>
            </p:cNvCxnSpPr>
            <p:nvPr/>
          </p:nvCxnSpPr>
          <p:spPr>
            <a:xfrm>
              <a:off x="3785675" y="4136158"/>
              <a:ext cx="0" cy="153679"/>
            </a:xfrm>
            <a:prstGeom prst="line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36" idx="0"/>
            </p:cNvCxnSpPr>
            <p:nvPr/>
          </p:nvCxnSpPr>
          <p:spPr>
            <a:xfrm flipV="1">
              <a:off x="4817421" y="4130572"/>
              <a:ext cx="0" cy="153678"/>
            </a:xfrm>
            <a:prstGeom prst="line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ounded Rectangle 4"/>
          <p:cNvSpPr/>
          <p:nvPr/>
        </p:nvSpPr>
        <p:spPr>
          <a:xfrm>
            <a:off x="1077238" y="1823249"/>
            <a:ext cx="4241832" cy="493200"/>
          </a:xfrm>
          <a:prstGeom prst="roundRect">
            <a:avLst>
              <a:gd name="adj" fmla="val 26146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Symbol</a:t>
            </a:r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77238" y="1125373"/>
            <a:ext cx="9794696" cy="480761"/>
          </a:xfrm>
          <a:prstGeom prst="roundRect">
            <a:avLst>
              <a:gd name="adj" fmla="val 23706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Expression</a:t>
            </a:r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504412" y="1821927"/>
            <a:ext cx="5367522" cy="494523"/>
          </a:xfrm>
          <a:prstGeom prst="roundRect">
            <a:avLst>
              <a:gd name="adj" fmla="val 28447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Operator</a:t>
            </a:r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77238" y="2494720"/>
            <a:ext cx="3091112" cy="702642"/>
          </a:xfrm>
          <a:prstGeom prst="roundRect">
            <a:avLst>
              <a:gd name="adj" fmla="val 2002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Single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45128" y="2494719"/>
            <a:ext cx="976606" cy="680867"/>
          </a:xfrm>
          <a:prstGeom prst="roundRect">
            <a:avLst>
              <a:gd name="adj" fmla="val 18940"/>
            </a:avLst>
          </a:prstGeom>
          <a:solidFill>
            <a:srgbClr val="B4E168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Field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717188" y="3328565"/>
            <a:ext cx="1457075" cy="667043"/>
          </a:xfrm>
          <a:prstGeom prst="roundRect">
            <a:avLst>
              <a:gd name="adj" fmla="val 26362"/>
            </a:avLst>
          </a:prstGeom>
          <a:solidFill>
            <a:srgbClr val="95BE3C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Variable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345128" y="3328564"/>
            <a:ext cx="976606" cy="667044"/>
          </a:xfrm>
          <a:prstGeom prst="roundRect">
            <a:avLst>
              <a:gd name="adj" fmla="val 17575"/>
            </a:avLst>
          </a:prstGeom>
          <a:solidFill>
            <a:srgbClr val="B4E168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Particle system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9224167" y="2493391"/>
            <a:ext cx="1647767" cy="702636"/>
          </a:xfrm>
          <a:prstGeom prst="roundRect">
            <a:avLst>
              <a:gd name="adj" fmla="val 26695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Arithmetic operator</a:t>
            </a:r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9204339" y="3277071"/>
            <a:ext cx="1667595" cy="710314"/>
          </a:xfrm>
          <a:prstGeom prst="roundRect">
            <a:avLst>
              <a:gd name="adj" fmla="val 23106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+, -, *, </a:t>
            </a:r>
            <a:r>
              <a:rPr lang="hu-HU" sz="2000" b="1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/, ^,%</a:t>
            </a:r>
            <a:endParaRPr lang="hu-HU" sz="2000" b="1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654837" y="3277071"/>
            <a:ext cx="1456502" cy="710314"/>
          </a:xfrm>
          <a:prstGeom prst="roundRect">
            <a:avLst>
              <a:gd name="adj" fmla="val 24756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sin, cos, ...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5504412" y="2493390"/>
            <a:ext cx="2033902" cy="1516298"/>
          </a:xfrm>
          <a:prstGeom prst="roundRect">
            <a:avLst>
              <a:gd name="adj" fmla="val 10463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Interaction</a:t>
            </a:r>
          </a:p>
          <a:p>
            <a:pPr algn="ctr"/>
            <a:r>
              <a:rPr lang="en-US" sz="11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(Nauticle interface)</a:t>
            </a:r>
            <a:endParaRPr lang="en-US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225048" y="4289838"/>
            <a:ext cx="3646886" cy="652272"/>
          </a:xfrm>
          <a:prstGeom prst="roundRect">
            <a:avLst>
              <a:gd name="adj" fmla="val 1289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Fsearch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1072481" y="4913367"/>
            <a:ext cx="1265640" cy="900588"/>
          </a:xfrm>
          <a:prstGeom prst="roundRect">
            <a:avLst>
              <a:gd name="adj" fmla="val 11202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SPH</a:t>
            </a:r>
          </a:p>
          <a:p>
            <a:pPr algn="ctr"/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(Smoothed Particle Hydrodynamics)</a:t>
            </a:r>
            <a:endParaRPr lang="en-US" sz="12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4311039" y="4284251"/>
            <a:ext cx="1030398" cy="1506478"/>
          </a:xfrm>
          <a:prstGeom prst="roundRect">
            <a:avLst>
              <a:gd name="adj" fmla="val 9723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N-body</a:t>
            </a:r>
          </a:p>
          <a:p>
            <a:pPr algn="ctr"/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(Self-gravitating systems)</a:t>
            </a:r>
            <a:endParaRPr lang="en-US" sz="12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3365644" y="4289838"/>
            <a:ext cx="857696" cy="1500891"/>
          </a:xfrm>
          <a:prstGeom prst="roundRect">
            <a:avLst>
              <a:gd name="adj" fmla="val 13442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DEM</a:t>
            </a:r>
          </a:p>
          <a:p>
            <a:pPr algn="ctr"/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(Discrete Element Method)</a:t>
            </a:r>
            <a:endParaRPr lang="en-US" sz="12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2440903" y="4913367"/>
            <a:ext cx="818199" cy="900588"/>
          </a:xfrm>
          <a:prstGeom prst="roundRect">
            <a:avLst>
              <a:gd name="adj" fmla="val 13209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DVM</a:t>
            </a:r>
          </a:p>
          <a:p>
            <a:pPr algn="ctr"/>
            <a:r>
              <a:rPr lang="hu-HU" sz="12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(Discrete Vortex Method)</a:t>
            </a:r>
            <a:endParaRPr lang="hu-HU" sz="12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1080373" y="3328566"/>
            <a:ext cx="1449421" cy="667044"/>
          </a:xfrm>
          <a:prstGeom prst="roundRect">
            <a:avLst>
              <a:gd name="adj" fmla="val 21089"/>
            </a:avLst>
          </a:prstGeom>
          <a:solidFill>
            <a:srgbClr val="95BE3C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Constant</a:t>
            </a:r>
            <a:endParaRPr lang="hu-HU" b="1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7654837" y="2493390"/>
            <a:ext cx="1456502" cy="702637"/>
          </a:xfrm>
          <a:prstGeom prst="roundRect">
            <a:avLst>
              <a:gd name="adj" fmla="val 23358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Arithmetic function</a:t>
            </a:r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9151272" y="5132103"/>
            <a:ext cx="816482" cy="687122"/>
          </a:xfrm>
          <a:prstGeom prst="roundRect">
            <a:avLst>
              <a:gd name="adj" fmla="val 10672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Fmax</a:t>
            </a:r>
            <a:endParaRPr lang="hu-HU" sz="2000" b="1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8277948" y="5132103"/>
            <a:ext cx="785625" cy="687122"/>
          </a:xfrm>
          <a:prstGeom prst="roundRect">
            <a:avLst>
              <a:gd name="adj" fmla="val 12331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Fmin</a:t>
            </a:r>
            <a:endParaRPr lang="hu-HU" sz="2000" b="1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7225048" y="5130853"/>
            <a:ext cx="965201" cy="688965"/>
          </a:xfrm>
          <a:prstGeom prst="roundRect">
            <a:avLst>
              <a:gd name="adj" fmla="val 12903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Fmean</a:t>
            </a:r>
            <a:endParaRPr lang="hu-HU" sz="2000" b="1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10055453" y="5130853"/>
            <a:ext cx="816481" cy="688372"/>
          </a:xfrm>
          <a:prstGeom prst="roundRect">
            <a:avLst>
              <a:gd name="adj" fmla="val 13767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Fsum</a:t>
            </a:r>
            <a:endParaRPr lang="hu-HU" sz="2000" b="1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92" name="Elbow Connector 91"/>
          <p:cNvCxnSpPr>
            <a:stCxn id="29" idx="2"/>
            <a:endCxn id="79" idx="0"/>
          </p:cNvCxnSpPr>
          <p:nvPr/>
        </p:nvCxnSpPr>
        <p:spPr>
          <a:xfrm rot="16200000" flipH="1">
            <a:off x="9661721" y="4328879"/>
            <a:ext cx="188743" cy="1415203"/>
          </a:xfrm>
          <a:prstGeom prst="bentConnector3">
            <a:avLst>
              <a:gd name="adj1" fmla="val 50000"/>
            </a:avLst>
          </a:prstGeom>
          <a:ln w="28575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6612795" y="4273730"/>
            <a:ext cx="498531" cy="1540223"/>
          </a:xfrm>
          <a:prstGeom prst="roundRect">
            <a:avLst>
              <a:gd name="adj" fmla="val 16496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6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...</a:t>
            </a:r>
            <a:endParaRPr lang="hu-HU" sz="2000" b="1" dirty="0" smtClean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72" name="Straight Connector 71"/>
          <p:cNvCxnSpPr>
            <a:endCxn id="71" idx="0"/>
          </p:cNvCxnSpPr>
          <p:nvPr/>
        </p:nvCxnSpPr>
        <p:spPr>
          <a:xfrm>
            <a:off x="6862060" y="4149762"/>
            <a:ext cx="1" cy="123968"/>
          </a:xfrm>
          <a:prstGeom prst="line">
            <a:avLst/>
          </a:prstGeom>
          <a:ln w="28575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1100305" y="4275761"/>
            <a:ext cx="2145033" cy="494523"/>
          </a:xfrm>
          <a:prstGeom prst="roundRect">
            <a:avLst>
              <a:gd name="adj" fmla="val 28447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Filter</a:t>
            </a:r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61" name="Elbow Connector 60"/>
          <p:cNvCxnSpPr>
            <a:stCxn id="52" idx="2"/>
            <a:endCxn id="38" idx="0"/>
          </p:cNvCxnSpPr>
          <p:nvPr/>
        </p:nvCxnSpPr>
        <p:spPr>
          <a:xfrm rot="16200000" flipH="1">
            <a:off x="2439871" y="4503234"/>
            <a:ext cx="143083" cy="677181"/>
          </a:xfrm>
          <a:prstGeom prst="bentConnector3">
            <a:avLst>
              <a:gd name="adj1" fmla="val 50000"/>
            </a:avLst>
          </a:prstGeom>
          <a:ln w="28575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52" idx="2"/>
            <a:endCxn id="35" idx="0"/>
          </p:cNvCxnSpPr>
          <p:nvPr/>
        </p:nvCxnSpPr>
        <p:spPr>
          <a:xfrm rot="5400000">
            <a:off x="1867521" y="4608065"/>
            <a:ext cx="143083" cy="467521"/>
          </a:xfrm>
          <a:prstGeom prst="bentConnector3">
            <a:avLst>
              <a:gd name="adj1" fmla="val 50000"/>
            </a:avLst>
          </a:prstGeom>
          <a:ln w="28575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27" idx="2"/>
            <a:endCxn id="52" idx="0"/>
          </p:cNvCxnSpPr>
          <p:nvPr/>
        </p:nvCxnSpPr>
        <p:spPr>
          <a:xfrm rot="5400000">
            <a:off x="4214057" y="1968454"/>
            <a:ext cx="266073" cy="4348541"/>
          </a:xfrm>
          <a:prstGeom prst="bentConnector3">
            <a:avLst>
              <a:gd name="adj1" fmla="val 50000"/>
            </a:avLst>
          </a:prstGeom>
          <a:ln w="28575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ounded Rectangle 97"/>
          <p:cNvSpPr/>
          <p:nvPr/>
        </p:nvSpPr>
        <p:spPr>
          <a:xfrm>
            <a:off x="5464750" y="4290602"/>
            <a:ext cx="1030398" cy="1506478"/>
          </a:xfrm>
          <a:prstGeom prst="roundRect">
            <a:avLst>
              <a:gd name="adj" fmla="val 9723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SFM</a:t>
            </a:r>
          </a:p>
          <a:p>
            <a:pPr algn="ctr"/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(Social Force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</a:t>
            </a: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odel)</a:t>
            </a:r>
            <a:endParaRPr lang="en-US" sz="12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04" name="Straight Connector 103"/>
          <p:cNvCxnSpPr>
            <a:endCxn id="98" idx="0"/>
          </p:cNvCxnSpPr>
          <p:nvPr/>
        </p:nvCxnSpPr>
        <p:spPr>
          <a:xfrm>
            <a:off x="5979949" y="4149762"/>
            <a:ext cx="0" cy="140840"/>
          </a:xfrm>
          <a:prstGeom prst="line">
            <a:avLst/>
          </a:prstGeom>
          <a:ln w="28575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39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261278" y="564647"/>
            <a:ext cx="3445844" cy="111552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543491" y="488391"/>
            <a:ext cx="139177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68002" y="2320391"/>
            <a:ext cx="3445844" cy="111552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Straight Connector 39"/>
          <p:cNvCxnSpPr/>
          <p:nvPr/>
        </p:nvCxnSpPr>
        <p:spPr>
          <a:xfrm>
            <a:off x="268002" y="676198"/>
            <a:ext cx="34458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68002" y="2320392"/>
            <a:ext cx="34458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61278" y="685648"/>
            <a:ext cx="3445844" cy="16347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708269" y="191451"/>
                <a:ext cx="10192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hu-HU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hu-HU" b="0" i="1" smtClean="0">
                        <a:latin typeface="Cambria Math" charset="0"/>
                      </a:rPr>
                      <m:t>=1</m:t>
                    </m:r>
                  </m:oMath>
                </a14:m>
                <a:r>
                  <a:rPr lang="hu-HU" b="0" dirty="0" smtClean="0"/>
                  <a:t>m/s</a:t>
                </a: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269" y="191451"/>
                <a:ext cx="1019253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5389" t="-28261" r="-13772" b="-5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02416" y="678836"/>
                <a:ext cx="11164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hu-HU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hu-HU" b="0" i="1" smtClean="0">
                        <a:latin typeface="Cambria Math" charset="0"/>
                      </a:rPr>
                      <m:t>=100°</m:t>
                    </m:r>
                  </m:oMath>
                </a14:m>
                <a:r>
                  <a:rPr lang="hu-HU" b="0" dirty="0" smtClean="0"/>
                  <a:t>C</a:t>
                </a: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16" y="678836"/>
                <a:ext cx="1116459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7104" t="-28261" r="-11475" b="-5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02416" y="2037691"/>
                <a:ext cx="8546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hu-HU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hu-HU" b="0" i="0" smtClean="0">
                        <a:latin typeface="Cambria Math" charset="0"/>
                      </a:rPr>
                      <m:t>=0°</m:t>
                    </m:r>
                  </m:oMath>
                </a14:m>
                <a:r>
                  <a:rPr lang="hu-HU" b="0" dirty="0" smtClean="0"/>
                  <a:t>C</a:t>
                </a: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16" y="2037691"/>
                <a:ext cx="854658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9286" t="-28261" r="-15714" b="-5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/>
          <p:cNvCxnSpPr>
            <a:stCxn id="47" idx="1"/>
            <a:endCxn id="47" idx="3"/>
          </p:cNvCxnSpPr>
          <p:nvPr/>
        </p:nvCxnSpPr>
        <p:spPr>
          <a:xfrm>
            <a:off x="261278" y="1503020"/>
            <a:ext cx="3445844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984200" y="1503408"/>
            <a:ext cx="5789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1984200" y="956016"/>
            <a:ext cx="0" cy="54227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739207" y="787750"/>
                <a:ext cx="1833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hu-HU" b="0" dirty="0" smtClean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207" y="787750"/>
                <a:ext cx="183319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6667" r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451592" y="1510590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hu-HU" b="0" dirty="0" smtClean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592" y="1510590"/>
                <a:ext cx="186718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9032" r="-25806" b="-24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/>
          <p:cNvCxnSpPr/>
          <p:nvPr/>
        </p:nvCxnSpPr>
        <p:spPr>
          <a:xfrm>
            <a:off x="1984199" y="688494"/>
            <a:ext cx="6724" cy="1644192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Arc 53"/>
          <p:cNvSpPr/>
          <p:nvPr/>
        </p:nvSpPr>
        <p:spPr>
          <a:xfrm>
            <a:off x="1997647" y="685648"/>
            <a:ext cx="2794023" cy="3291938"/>
          </a:xfrm>
          <a:prstGeom prst="arc">
            <a:avLst>
              <a:gd name="adj1" fmla="val 10864249"/>
              <a:gd name="adj2" fmla="val 1614894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2638310" y="926249"/>
                <a:ext cx="5074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𝑣</m:t>
                      </m:r>
                      <m:r>
                        <a:rPr lang="hu-HU" b="0" i="1" smtClean="0">
                          <a:latin typeface="Cambria Math" charset="0"/>
                        </a:rPr>
                        <m:t>(</m:t>
                      </m:r>
                      <m:r>
                        <a:rPr lang="hu-HU" b="0" i="1" smtClean="0">
                          <a:latin typeface="Cambria Math" charset="0"/>
                        </a:rPr>
                        <m:t>𝑥</m:t>
                      </m:r>
                      <m:r>
                        <a:rPr lang="hu-HU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hu-HU" b="0" dirty="0" smtClean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310" y="926249"/>
                <a:ext cx="507447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6024" t="-2222" r="-16867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/>
          <p:nvPr/>
        </p:nvCxnSpPr>
        <p:spPr>
          <a:xfrm>
            <a:off x="1990924" y="787750"/>
            <a:ext cx="894125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1990924" y="940150"/>
            <a:ext cx="647386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984200" y="1092550"/>
            <a:ext cx="467392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984200" y="1244950"/>
            <a:ext cx="356100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1984200" y="1397350"/>
            <a:ext cx="25882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1984200" y="1549750"/>
            <a:ext cx="187488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1984200" y="1702150"/>
            <a:ext cx="135607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984200" y="1854550"/>
            <a:ext cx="7580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2648153" y="2034190"/>
                <a:ext cx="10139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hu-HU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hu-HU" b="0" i="1" smtClean="0">
                        <a:latin typeface="Cambria Math" charset="0"/>
                      </a:rPr>
                      <m:t>=0</m:t>
                    </m:r>
                  </m:oMath>
                </a14:m>
                <a:r>
                  <a:rPr lang="hu-HU" b="0" dirty="0" smtClean="0"/>
                  <a:t>m/s</a:t>
                </a: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8153" y="2034190"/>
                <a:ext cx="1013932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5389" t="-28889" r="-13174" b="-5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5181481" y="971941"/>
            <a:ext cx="6377163" cy="4698826"/>
            <a:chOff x="5274667" y="430119"/>
            <a:chExt cx="6377163" cy="469882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4667" y="707119"/>
              <a:ext cx="2117046" cy="2020566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7738" y="712537"/>
              <a:ext cx="2117046" cy="2020566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4784" y="712537"/>
              <a:ext cx="2117046" cy="2020566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0692" y="3108379"/>
              <a:ext cx="2117046" cy="202056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7738" y="3108379"/>
              <a:ext cx="2117046" cy="202056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4784" y="3108379"/>
              <a:ext cx="2117046" cy="202056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6051022" y="430120"/>
                  <a:ext cx="61638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=0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1022" y="430120"/>
                  <a:ext cx="616387" cy="276999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11881" t="-28261" r="-23762" b="-5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8171335" y="430119"/>
                  <a:ext cx="61638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=1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1335" y="430119"/>
                  <a:ext cx="616387" cy="276999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11881" t="-28261" r="-23762" b="-5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10281846" y="430119"/>
                  <a:ext cx="61638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=3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1846" y="430119"/>
                  <a:ext cx="616387" cy="276999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11881" t="-28261" r="-23762" b="-5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6051022" y="2831380"/>
                  <a:ext cx="61638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=8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1022" y="2831380"/>
                  <a:ext cx="616387" cy="276999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11881" t="-28261" r="-23762" b="-5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8101683" y="2831379"/>
                  <a:ext cx="74462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=19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1683" y="2831379"/>
                  <a:ext cx="744627" cy="276999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9836" t="-28261" r="-18033" b="-5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10153605" y="2831378"/>
                  <a:ext cx="8728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=120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3605" y="2831378"/>
                  <a:ext cx="872868" cy="276999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8333" t="-28261" r="-15278" b="-5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1" name="Straight Arrow Connector 70"/>
          <p:cNvCxnSpPr/>
          <p:nvPr/>
        </p:nvCxnSpPr>
        <p:spPr>
          <a:xfrm flipH="1" flipV="1">
            <a:off x="1649008" y="685648"/>
            <a:ext cx="6724" cy="1634743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1407346" y="1540286"/>
                <a:ext cx="1833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𝐿</m:t>
                      </m:r>
                    </m:oMath>
                  </m:oMathPara>
                </a14:m>
                <a:endParaRPr lang="hu-HU" b="0" dirty="0" smtClean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346" y="1540286"/>
                <a:ext cx="183319" cy="276999"/>
              </a:xfrm>
              <a:prstGeom prst="rect">
                <a:avLst/>
              </a:prstGeom>
              <a:blipFill rotWithShape="0">
                <a:blip r:embed="rId21"/>
                <a:stretch>
                  <a:fillRect l="-26667" r="-26667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/>
          <p:cNvGrpSpPr/>
          <p:nvPr/>
        </p:nvGrpSpPr>
        <p:grpSpPr>
          <a:xfrm>
            <a:off x="318520" y="3153050"/>
            <a:ext cx="4263630" cy="3279219"/>
            <a:chOff x="318520" y="3153050"/>
            <a:chExt cx="4263630" cy="3279219"/>
          </a:xfrm>
        </p:grpSpPr>
        <p:sp>
          <p:nvSpPr>
            <p:cNvPr id="68" name="Rectangle 67"/>
            <p:cNvSpPr/>
            <p:nvPr/>
          </p:nvSpPr>
          <p:spPr>
            <a:xfrm>
              <a:off x="318520" y="3788211"/>
              <a:ext cx="4263630" cy="2644058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29406" y="3778762"/>
              <a:ext cx="4041858" cy="25389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29406" y="4424082"/>
              <a:ext cx="1309801" cy="189359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 flipV="1">
              <a:off x="1943308" y="4424082"/>
              <a:ext cx="0" cy="189359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2066378" y="5155433"/>
                  <a:ext cx="183319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2800" b="0" i="1" smtClean="0">
                            <a:latin typeface="Cambria Math" charset="0"/>
                          </a:rPr>
                          <m:t>𝐻</m:t>
                        </m:r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6378" y="5155433"/>
                  <a:ext cx="183319" cy="430887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r="-36667"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" name="Straight Arrow Connector 73"/>
            <p:cNvCxnSpPr/>
            <p:nvPr/>
          </p:nvCxnSpPr>
          <p:spPr>
            <a:xfrm flipH="1">
              <a:off x="429407" y="4248390"/>
              <a:ext cx="13098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894483" y="3835505"/>
                  <a:ext cx="37964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2800" b="0" i="1" smtClean="0">
                            <a:latin typeface="Cambria Math" charset="0"/>
                          </a:rPr>
                          <m:t>𝑊</m:t>
                        </m:r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483" y="3835505"/>
                  <a:ext cx="379645" cy="430887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Straight Arrow Connector 75"/>
            <p:cNvCxnSpPr/>
            <p:nvPr/>
          </p:nvCxnSpPr>
          <p:spPr>
            <a:xfrm flipV="1">
              <a:off x="2985442" y="3809105"/>
              <a:ext cx="0" cy="250856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3108512" y="4540455"/>
                  <a:ext cx="183319" cy="46487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sz="2800" b="0" i="1" smtClean="0"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hu-HU" sz="2800" b="0" i="1" smtClean="0">
                                <a:latin typeface="Cambria Math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8512" y="4540455"/>
                  <a:ext cx="183319" cy="464871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r="-90000"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Straight Arrow Connector 77"/>
            <p:cNvCxnSpPr/>
            <p:nvPr/>
          </p:nvCxnSpPr>
          <p:spPr>
            <a:xfrm flipH="1">
              <a:off x="431379" y="3636284"/>
              <a:ext cx="403988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2265137" y="3153050"/>
                  <a:ext cx="41300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sz="2800" b="0" i="1" smtClean="0"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hu-HU" sz="2800" b="0" i="1" smtClean="0">
                                <a:latin typeface="Cambria Math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137" y="3153050"/>
                  <a:ext cx="413005" cy="430887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0925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/>
          <p:cNvGrpSpPr/>
          <p:nvPr/>
        </p:nvGrpSpPr>
        <p:grpSpPr>
          <a:xfrm>
            <a:off x="4479312" y="1165986"/>
            <a:ext cx="7676023" cy="3906596"/>
            <a:chOff x="2000504" y="1648178"/>
            <a:chExt cx="7676023" cy="3906596"/>
          </a:xfrm>
        </p:grpSpPr>
        <p:pic>
          <p:nvPicPr>
            <p:cNvPr id="111" name="Picture 1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595" t="24032" r="12986" b="24389"/>
            <a:stretch/>
          </p:blipFill>
          <p:spPr>
            <a:xfrm>
              <a:off x="2551289" y="1648178"/>
              <a:ext cx="7125238" cy="353726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/>
                <p:cNvSpPr txBox="1"/>
                <p:nvPr/>
              </p:nvSpPr>
              <p:spPr>
                <a:xfrm>
                  <a:off x="2000504" y="3142390"/>
                  <a:ext cx="6342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hu-HU" b="0" dirty="0" smtClean="0"/>
                    <a:t>z</a:t>
                  </a:r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[</m:t>
                      </m:r>
                      <m:r>
                        <a:rPr lang="hu-HU" b="0" i="1" smtClean="0">
                          <a:latin typeface="Cambria Math" charset="0"/>
                        </a:rPr>
                        <m:t>𝑚</m:t>
                      </m:r>
                      <m:r>
                        <a:rPr lang="hu-HU" b="0" i="1" smtClean="0">
                          <a:latin typeface="Cambria Math" charset="0"/>
                        </a:rPr>
                        <m:t>]</m:t>
                      </m:r>
                    </m:oMath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12" name="TextBox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0504" y="3142390"/>
                  <a:ext cx="634276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8654" t="-8197" r="-1923" b="-2459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8236003" y="5185442"/>
                  <a:ext cx="14405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hu-HU" b="0" i="1" smtClean="0">
                            <a:latin typeface="Cambria Math" charset="0"/>
                          </a:rPr>
                          <m:t> [</m:t>
                        </m:r>
                        <m:sSup>
                          <m:sSupPr>
                            <m:ctrlPr>
                              <a:rPr lang="hu-HU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hu-HU" b="0" i="1" smtClean="0">
                                <a:latin typeface="Cambria Math" charset="0"/>
                              </a:rPr>
                              <m:t>5</m:t>
                            </m:r>
                            <m:r>
                              <a:rPr lang="hu-HU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∙</m:t>
                            </m:r>
                            <m:r>
                              <a:rPr lang="hu-HU" b="0" i="1" smtClean="0">
                                <a:latin typeface="Cambria Math" charset="0"/>
                              </a:rPr>
                              <m:t>10</m:t>
                            </m:r>
                          </m:e>
                          <m:sup>
                            <m:r>
                              <a:rPr lang="hu-HU" b="0" i="1" smtClean="0">
                                <a:latin typeface="Cambria Math" charset="0"/>
                              </a:rPr>
                              <m:t>−3</m:t>
                            </m:r>
                          </m:sup>
                        </m:sSup>
                        <m:r>
                          <a:rPr lang="hu-HU" b="0" i="1" smtClean="0">
                            <a:latin typeface="Cambria Math" charset="0"/>
                          </a:rPr>
                          <m:t>𝑠</m:t>
                        </m:r>
                        <m:r>
                          <a:rPr lang="hu-HU" b="0" i="1" smtClean="0">
                            <a:latin typeface="Cambria Math" charset="0"/>
                          </a:rPr>
                          <m:t>]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6003" y="5185442"/>
                  <a:ext cx="1440523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98333" b="-12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8" name="Group 117"/>
          <p:cNvGrpSpPr/>
          <p:nvPr/>
        </p:nvGrpSpPr>
        <p:grpSpPr>
          <a:xfrm>
            <a:off x="156406" y="944244"/>
            <a:ext cx="4152775" cy="4763354"/>
            <a:chOff x="156406" y="944244"/>
            <a:chExt cx="4152775" cy="4763354"/>
          </a:xfrm>
        </p:grpSpPr>
        <p:sp>
          <p:nvSpPr>
            <p:cNvPr id="85" name="Rectangle 84"/>
            <p:cNvSpPr/>
            <p:nvPr/>
          </p:nvSpPr>
          <p:spPr>
            <a:xfrm>
              <a:off x="869069" y="944244"/>
              <a:ext cx="3081816" cy="309679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1031744" y="1121039"/>
              <a:ext cx="2743200" cy="2743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045009" y="2583581"/>
              <a:ext cx="2451293" cy="1262254"/>
              <a:chOff x="872287" y="2150098"/>
              <a:chExt cx="2451293" cy="1262254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872287" y="30623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1222241" y="30623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1572195" y="30623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922149" y="30623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2272103" y="30623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622057" y="30623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047264" y="27582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1397218" y="27582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747172" y="27582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2097126" y="27582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1222241" y="24541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572195" y="24541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1922149" y="24541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1747172" y="21500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973626" y="30623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2445465" y="2758298"/>
                <a:ext cx="349954" cy="3499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50000"/>
                      <a:lumOff val="50000"/>
                      <a:shade val="30000"/>
                      <a:satMod val="115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1962472" y="4056793"/>
              <a:ext cx="881743" cy="1650805"/>
              <a:chOff x="2941573" y="4329516"/>
              <a:chExt cx="881743" cy="1650805"/>
            </a:xfrm>
          </p:grpSpPr>
          <p:cxnSp>
            <p:nvCxnSpPr>
              <p:cNvPr id="6" name="Straight Connector 5"/>
              <p:cNvCxnSpPr>
                <a:endCxn id="32" idx="0"/>
              </p:cNvCxnSpPr>
              <p:nvPr/>
            </p:nvCxnSpPr>
            <p:spPr>
              <a:xfrm flipH="1">
                <a:off x="3389107" y="4329516"/>
                <a:ext cx="5524" cy="23095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5" name="Group 74"/>
              <p:cNvGrpSpPr/>
              <p:nvPr/>
            </p:nvGrpSpPr>
            <p:grpSpPr>
              <a:xfrm>
                <a:off x="3158000" y="4560472"/>
                <a:ext cx="462213" cy="1011182"/>
                <a:chOff x="3196391" y="4475218"/>
                <a:chExt cx="462213" cy="985899"/>
              </a:xfrm>
            </p:grpSpPr>
            <p:grpSp>
              <p:nvGrpSpPr>
                <p:cNvPr id="74" name="Group 73"/>
                <p:cNvGrpSpPr/>
                <p:nvPr/>
              </p:nvGrpSpPr>
              <p:grpSpPr>
                <a:xfrm>
                  <a:off x="3196391" y="4475218"/>
                  <a:ext cx="462213" cy="985899"/>
                  <a:chOff x="3196391" y="4475218"/>
                  <a:chExt cx="462213" cy="1268495"/>
                </a:xfrm>
                <a:noFill/>
              </p:grpSpPr>
              <p:sp>
                <p:nvSpPr>
                  <p:cNvPr id="32" name="Rectangle 31"/>
                  <p:cNvSpPr/>
                  <p:nvPr/>
                </p:nvSpPr>
                <p:spPr>
                  <a:xfrm>
                    <a:off x="3196391" y="4475218"/>
                    <a:ext cx="462213" cy="14694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/>
                  </a:p>
                </p:txBody>
              </p:sp>
              <p:sp>
                <p:nvSpPr>
                  <p:cNvPr id="37" name="Rectangle 36"/>
                  <p:cNvSpPr/>
                  <p:nvPr/>
                </p:nvSpPr>
                <p:spPr>
                  <a:xfrm>
                    <a:off x="3196391" y="4636104"/>
                    <a:ext cx="462213" cy="14694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/>
                  </a:p>
                </p:txBody>
              </p:sp>
              <p:sp>
                <p:nvSpPr>
                  <p:cNvPr id="38" name="Rectangle 37"/>
                  <p:cNvSpPr/>
                  <p:nvPr/>
                </p:nvSpPr>
                <p:spPr>
                  <a:xfrm>
                    <a:off x="3196391" y="4796990"/>
                    <a:ext cx="462213" cy="14694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/>
                  </a:p>
                </p:txBody>
              </p:sp>
              <p:sp>
                <p:nvSpPr>
                  <p:cNvPr id="39" name="Rectangle 38"/>
                  <p:cNvSpPr/>
                  <p:nvPr/>
                </p:nvSpPr>
                <p:spPr>
                  <a:xfrm>
                    <a:off x="3196391" y="4957876"/>
                    <a:ext cx="462213" cy="14694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/>
                  </a:p>
                </p:txBody>
              </p:sp>
              <p:sp>
                <p:nvSpPr>
                  <p:cNvPr id="40" name="Rectangle 39"/>
                  <p:cNvSpPr/>
                  <p:nvPr/>
                </p:nvSpPr>
                <p:spPr>
                  <a:xfrm>
                    <a:off x="3196391" y="5118762"/>
                    <a:ext cx="462213" cy="14694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/>
                  </a:p>
                </p:txBody>
              </p:sp>
              <p:sp>
                <p:nvSpPr>
                  <p:cNvPr id="41" name="Rectangle 40"/>
                  <p:cNvSpPr/>
                  <p:nvPr/>
                </p:nvSpPr>
                <p:spPr>
                  <a:xfrm>
                    <a:off x="3196391" y="5440533"/>
                    <a:ext cx="462213" cy="14694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/>
                  </a:p>
                </p:txBody>
              </p:sp>
              <p:sp>
                <p:nvSpPr>
                  <p:cNvPr id="42" name="Rectangle 41"/>
                  <p:cNvSpPr/>
                  <p:nvPr/>
                </p:nvSpPr>
                <p:spPr>
                  <a:xfrm>
                    <a:off x="3196391" y="5279648"/>
                    <a:ext cx="462213" cy="14694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/>
                  </a:p>
                </p:txBody>
              </p:sp>
              <p:sp>
                <p:nvSpPr>
                  <p:cNvPr id="64" name="Rectangle 63"/>
                  <p:cNvSpPr/>
                  <p:nvPr/>
                </p:nvSpPr>
                <p:spPr>
                  <a:xfrm>
                    <a:off x="3196391" y="5596766"/>
                    <a:ext cx="462213" cy="146947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000"/>
                  </a:p>
                </p:txBody>
              </p:sp>
            </p:grpSp>
            <p:cxnSp>
              <p:nvCxnSpPr>
                <p:cNvPr id="43" name="Straight Connector 42"/>
                <p:cNvCxnSpPr>
                  <a:stCxn id="32" idx="3"/>
                  <a:endCxn id="37" idx="1"/>
                </p:cNvCxnSpPr>
                <p:nvPr/>
              </p:nvCxnSpPr>
              <p:spPr>
                <a:xfrm flipH="1">
                  <a:off x="3196391" y="4532323"/>
                  <a:ext cx="462213" cy="12504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>
                  <a:stCxn id="38" idx="3"/>
                  <a:endCxn id="37" idx="1"/>
                </p:cNvCxnSpPr>
                <p:nvPr/>
              </p:nvCxnSpPr>
              <p:spPr>
                <a:xfrm flipH="1" flipV="1">
                  <a:off x="3196391" y="4657367"/>
                  <a:ext cx="462213" cy="12504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>
                  <a:stCxn id="38" idx="3"/>
                  <a:endCxn id="39" idx="1"/>
                </p:cNvCxnSpPr>
                <p:nvPr/>
              </p:nvCxnSpPr>
              <p:spPr>
                <a:xfrm flipH="1">
                  <a:off x="3196391" y="4782410"/>
                  <a:ext cx="462213" cy="12504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>
                  <a:stCxn id="40" idx="3"/>
                  <a:endCxn id="39" idx="1"/>
                </p:cNvCxnSpPr>
                <p:nvPr/>
              </p:nvCxnSpPr>
              <p:spPr>
                <a:xfrm flipH="1" flipV="1">
                  <a:off x="3196391" y="4907454"/>
                  <a:ext cx="462213" cy="12504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>
                  <a:stCxn id="40" idx="3"/>
                  <a:endCxn id="42" idx="1"/>
                </p:cNvCxnSpPr>
                <p:nvPr/>
              </p:nvCxnSpPr>
              <p:spPr>
                <a:xfrm flipH="1">
                  <a:off x="3196391" y="5032498"/>
                  <a:ext cx="462213" cy="12504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>
                  <a:stCxn id="42" idx="1"/>
                  <a:endCxn id="41" idx="3"/>
                </p:cNvCxnSpPr>
                <p:nvPr/>
              </p:nvCxnSpPr>
              <p:spPr>
                <a:xfrm>
                  <a:off x="3196391" y="5157542"/>
                  <a:ext cx="462213" cy="12504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>
                  <a:stCxn id="64" idx="1"/>
                  <a:endCxn id="41" idx="3"/>
                </p:cNvCxnSpPr>
                <p:nvPr/>
              </p:nvCxnSpPr>
              <p:spPr>
                <a:xfrm flipV="1">
                  <a:off x="3196391" y="5282585"/>
                  <a:ext cx="462213" cy="12142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>
                  <a:stCxn id="32" idx="0"/>
                  <a:endCxn id="32" idx="3"/>
                </p:cNvCxnSpPr>
                <p:nvPr/>
              </p:nvCxnSpPr>
              <p:spPr>
                <a:xfrm>
                  <a:off x="3427498" y="4475218"/>
                  <a:ext cx="231106" cy="5710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>
                  <a:stCxn id="64" idx="2"/>
                  <a:endCxn id="64" idx="1"/>
                </p:cNvCxnSpPr>
                <p:nvPr/>
              </p:nvCxnSpPr>
              <p:spPr>
                <a:xfrm flipH="1" flipV="1">
                  <a:off x="3196391" y="5404012"/>
                  <a:ext cx="231107" cy="5710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7" name="Straight Connector 76"/>
              <p:cNvCxnSpPr>
                <a:stCxn id="64" idx="2"/>
              </p:cNvCxnSpPr>
              <p:nvPr/>
            </p:nvCxnSpPr>
            <p:spPr>
              <a:xfrm flipH="1">
                <a:off x="3389106" y="5571654"/>
                <a:ext cx="1" cy="30010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Rectangle 80"/>
              <p:cNvSpPr/>
              <p:nvPr/>
            </p:nvSpPr>
            <p:spPr>
              <a:xfrm>
                <a:off x="2941573" y="5871763"/>
                <a:ext cx="881743" cy="108558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000"/>
              </a:p>
            </p:txBody>
          </p:sp>
          <p:cxnSp>
            <p:nvCxnSpPr>
              <p:cNvPr id="82" name="Straight Connector 81"/>
              <p:cNvCxnSpPr/>
              <p:nvPr/>
            </p:nvCxnSpPr>
            <p:spPr>
              <a:xfrm>
                <a:off x="2941573" y="5871763"/>
                <a:ext cx="88174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7" name="Straight Arrow Connector 86"/>
            <p:cNvCxnSpPr/>
            <p:nvPr/>
          </p:nvCxnSpPr>
          <p:spPr>
            <a:xfrm flipV="1">
              <a:off x="3614985" y="1121039"/>
              <a:ext cx="0" cy="273795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3363367" y="1937875"/>
                  <a:ext cx="183319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2800" b="0" i="1" smtClean="0">
                            <a:latin typeface="Cambria Math" charset="0"/>
                          </a:rPr>
                          <m:t>𝐿</m:t>
                        </m:r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367" y="1937875"/>
                  <a:ext cx="183319" cy="43088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Straight Arrow Connector 88"/>
            <p:cNvCxnSpPr>
              <a:endCxn id="23" idx="7"/>
            </p:cNvCxnSpPr>
            <p:nvPr/>
          </p:nvCxnSpPr>
          <p:spPr>
            <a:xfrm flipH="1">
              <a:off x="2218598" y="2256215"/>
              <a:ext cx="352133" cy="37861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2153355" y="2078124"/>
                  <a:ext cx="183319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2800" b="0" i="1" smtClean="0">
                            <a:latin typeface="Cambria Math" charset="0"/>
                          </a:rPr>
                          <m:t>𝑅</m:t>
                        </m:r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3355" y="2078124"/>
                  <a:ext cx="183319" cy="43088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1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" name="Straight Arrow Connector 94"/>
            <p:cNvCxnSpPr>
              <a:stCxn id="23" idx="7"/>
            </p:cNvCxnSpPr>
            <p:nvPr/>
          </p:nvCxnSpPr>
          <p:spPr>
            <a:xfrm flipH="1">
              <a:off x="2094872" y="2634831"/>
              <a:ext cx="123726" cy="12341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4125862" y="2307023"/>
                  <a:ext cx="183319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2800" b="0" i="1" smtClean="0">
                            <a:latin typeface="Cambria Math" charset="0"/>
                          </a:rPr>
                          <m:t>𝑀</m:t>
                        </m:r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5862" y="2307023"/>
                  <a:ext cx="183319" cy="43088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6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2950856" y="4604973"/>
                  <a:ext cx="183319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2800" b="0" i="1" smtClean="0">
                            <a:latin typeface="Cambria Math" charset="0"/>
                          </a:rPr>
                          <m:t>𝑆</m:t>
                        </m:r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0856" y="4604973"/>
                  <a:ext cx="183319" cy="43088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Straight Arrow Connector 101"/>
            <p:cNvCxnSpPr/>
            <p:nvPr/>
          </p:nvCxnSpPr>
          <p:spPr>
            <a:xfrm flipH="1" flipV="1">
              <a:off x="436827" y="1789505"/>
              <a:ext cx="1" cy="70051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85" idx="1"/>
            </p:cNvCxnSpPr>
            <p:nvPr/>
          </p:nvCxnSpPr>
          <p:spPr>
            <a:xfrm flipH="1">
              <a:off x="234678" y="2492639"/>
              <a:ext cx="63439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156406" y="1708792"/>
                  <a:ext cx="183319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2800" b="0" i="1" smtClean="0">
                            <a:latin typeface="Cambria Math" charset="0"/>
                          </a:rPr>
                          <m:t>𝑍</m:t>
                        </m:r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 xmlns=""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406" y="1708792"/>
                  <a:ext cx="183319" cy="43088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3333" r="-1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4" name="Straight Arrow Connector 113"/>
            <p:cNvCxnSpPr/>
            <p:nvPr/>
          </p:nvCxnSpPr>
          <p:spPr>
            <a:xfrm flipH="1">
              <a:off x="1343130" y="4442135"/>
              <a:ext cx="1" cy="64125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1015206" y="4395999"/>
                  <a:ext cx="183319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2800" b="0" i="1" smtClean="0">
                            <a:latin typeface="Cambria Math" charset="0"/>
                          </a:rPr>
                          <m:t>𝑔</m:t>
                        </m:r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206" y="4395999"/>
                  <a:ext cx="183319" cy="43088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r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8106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roup 178"/>
          <p:cNvGrpSpPr/>
          <p:nvPr/>
        </p:nvGrpSpPr>
        <p:grpSpPr>
          <a:xfrm>
            <a:off x="979113" y="2062378"/>
            <a:ext cx="3637766" cy="3096790"/>
            <a:chOff x="974170" y="2052492"/>
            <a:chExt cx="3637766" cy="3096790"/>
          </a:xfrm>
        </p:grpSpPr>
        <p:sp>
          <p:nvSpPr>
            <p:cNvPr id="79" name="Rectangle 78"/>
            <p:cNvSpPr/>
            <p:nvPr/>
          </p:nvSpPr>
          <p:spPr>
            <a:xfrm>
              <a:off x="974172" y="2052492"/>
              <a:ext cx="3081816" cy="30967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974171" y="3293111"/>
              <a:ext cx="3081816" cy="62724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cxnSp>
          <p:nvCxnSpPr>
            <p:cNvPr id="105" name="Straight Arrow Connector 104"/>
            <p:cNvCxnSpPr/>
            <p:nvPr/>
          </p:nvCxnSpPr>
          <p:spPr>
            <a:xfrm>
              <a:off x="974170" y="2515863"/>
              <a:ext cx="308181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2142092" y="2238865"/>
                  <a:ext cx="761752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1600" b="0" i="1" smtClean="0">
                            <a:latin typeface="Cambria Math" charset="0"/>
                          </a:rPr>
                          <m:t>𝐿</m:t>
                        </m:r>
                      </m:oMath>
                    </m:oMathPara>
                  </a14:m>
                  <a:endParaRPr lang="hu-HU" sz="1600" b="0" dirty="0" smtClean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mc:Choice>
          <mc:Fallback xmlns=""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2092" y="2238865"/>
                  <a:ext cx="761752" cy="24622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7" name="Straight Arrow Connector 106"/>
            <p:cNvCxnSpPr/>
            <p:nvPr/>
          </p:nvCxnSpPr>
          <p:spPr>
            <a:xfrm>
              <a:off x="4217226" y="3287504"/>
              <a:ext cx="0" cy="6267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/>
                <p:cNvSpPr txBox="1"/>
                <p:nvPr/>
              </p:nvSpPr>
              <p:spPr>
                <a:xfrm>
                  <a:off x="1591909" y="4115176"/>
                  <a:ext cx="184633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sz="16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sz="1600" b="0" i="1" smtClean="0">
                                <a:latin typeface="Cambria Math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hu-HU" sz="16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hu-HU" sz="1600" b="0" dirty="0" smtClean="0"/>
                </a:p>
              </p:txBody>
            </p:sp>
          </mc:Choice>
          <mc:Fallback xmlns=""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1909" y="4115176"/>
                  <a:ext cx="1846337" cy="24622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75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Straight Connector 83"/>
            <p:cNvCxnSpPr>
              <a:stCxn id="79" idx="1"/>
              <a:endCxn id="79" idx="3"/>
            </p:cNvCxnSpPr>
            <p:nvPr/>
          </p:nvCxnSpPr>
          <p:spPr>
            <a:xfrm>
              <a:off x="974172" y="3600887"/>
              <a:ext cx="3081816" cy="0"/>
            </a:xfrm>
            <a:prstGeom prst="line">
              <a:avLst/>
            </a:prstGeom>
            <a:ln w="38100">
              <a:solidFill>
                <a:srgbClr val="FFC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Arc 108"/>
            <p:cNvSpPr/>
            <p:nvPr/>
          </p:nvSpPr>
          <p:spPr>
            <a:xfrm rot="9296127">
              <a:off x="1046589" y="3198248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32" name="Arc 131"/>
            <p:cNvSpPr/>
            <p:nvPr/>
          </p:nvSpPr>
          <p:spPr>
            <a:xfrm rot="9296127">
              <a:off x="1324524" y="3198247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36" name="Arc 135"/>
            <p:cNvSpPr/>
            <p:nvPr/>
          </p:nvSpPr>
          <p:spPr>
            <a:xfrm rot="9296127">
              <a:off x="1602459" y="3198248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37" name="Arc 136"/>
            <p:cNvSpPr/>
            <p:nvPr/>
          </p:nvSpPr>
          <p:spPr>
            <a:xfrm rot="9296127">
              <a:off x="1880394" y="3198247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38" name="Arc 137"/>
            <p:cNvSpPr/>
            <p:nvPr/>
          </p:nvSpPr>
          <p:spPr>
            <a:xfrm rot="9296127">
              <a:off x="2158329" y="3198248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39" name="Arc 138"/>
            <p:cNvSpPr/>
            <p:nvPr/>
          </p:nvSpPr>
          <p:spPr>
            <a:xfrm rot="9296127">
              <a:off x="2436264" y="3204095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61" name="Arc 160"/>
            <p:cNvSpPr/>
            <p:nvPr/>
          </p:nvSpPr>
          <p:spPr>
            <a:xfrm rot="9296127">
              <a:off x="2714200" y="3198248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62" name="Arc 161"/>
            <p:cNvSpPr/>
            <p:nvPr/>
          </p:nvSpPr>
          <p:spPr>
            <a:xfrm rot="9296127">
              <a:off x="2992135" y="3198247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63" name="Arc 162"/>
            <p:cNvSpPr/>
            <p:nvPr/>
          </p:nvSpPr>
          <p:spPr>
            <a:xfrm rot="9296127">
              <a:off x="3270070" y="3198248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64" name="Arc 163"/>
            <p:cNvSpPr/>
            <p:nvPr/>
          </p:nvSpPr>
          <p:spPr>
            <a:xfrm rot="9296127">
              <a:off x="3548005" y="3198247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65" name="Arc 164"/>
            <p:cNvSpPr/>
            <p:nvPr/>
          </p:nvSpPr>
          <p:spPr>
            <a:xfrm rot="9296127">
              <a:off x="3825944" y="3198248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66" name="Arc 165"/>
            <p:cNvSpPr/>
            <p:nvPr/>
          </p:nvSpPr>
          <p:spPr>
            <a:xfrm rot="7491321">
              <a:off x="1046589" y="3833657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67" name="Arc 166"/>
            <p:cNvSpPr/>
            <p:nvPr/>
          </p:nvSpPr>
          <p:spPr>
            <a:xfrm rot="7491321">
              <a:off x="1324524" y="3833656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68" name="Arc 167"/>
            <p:cNvSpPr/>
            <p:nvPr/>
          </p:nvSpPr>
          <p:spPr>
            <a:xfrm rot="7491321">
              <a:off x="1602459" y="3833657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69" name="Arc 168"/>
            <p:cNvSpPr/>
            <p:nvPr/>
          </p:nvSpPr>
          <p:spPr>
            <a:xfrm rot="7491321">
              <a:off x="1880394" y="3833656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70" name="Arc 169"/>
            <p:cNvSpPr/>
            <p:nvPr/>
          </p:nvSpPr>
          <p:spPr>
            <a:xfrm rot="7491321">
              <a:off x="2158329" y="3833657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71" name="Arc 170"/>
            <p:cNvSpPr/>
            <p:nvPr/>
          </p:nvSpPr>
          <p:spPr>
            <a:xfrm rot="7491321">
              <a:off x="2436264" y="3839504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72" name="Arc 171"/>
            <p:cNvSpPr/>
            <p:nvPr/>
          </p:nvSpPr>
          <p:spPr>
            <a:xfrm rot="7491321">
              <a:off x="2714200" y="3833657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73" name="Arc 172"/>
            <p:cNvSpPr/>
            <p:nvPr/>
          </p:nvSpPr>
          <p:spPr>
            <a:xfrm rot="7491321">
              <a:off x="2992135" y="3833656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74" name="Arc 173"/>
            <p:cNvSpPr/>
            <p:nvPr/>
          </p:nvSpPr>
          <p:spPr>
            <a:xfrm rot="7491321">
              <a:off x="3270070" y="3833657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75" name="Arc 174"/>
            <p:cNvSpPr/>
            <p:nvPr/>
          </p:nvSpPr>
          <p:spPr>
            <a:xfrm rot="7491321">
              <a:off x="3548005" y="3833656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76" name="Arc 175"/>
            <p:cNvSpPr/>
            <p:nvPr/>
          </p:nvSpPr>
          <p:spPr>
            <a:xfrm rot="7491321">
              <a:off x="3825944" y="3833657"/>
              <a:ext cx="173408" cy="173408"/>
            </a:xfrm>
            <a:prstGeom prst="arc">
              <a:avLst>
                <a:gd name="adj1" fmla="val 4644005"/>
                <a:gd name="adj2" fmla="val 0"/>
              </a:avLst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2">
                    <a:lumMod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TextBox 177"/>
                <p:cNvSpPr txBox="1"/>
                <p:nvPr/>
              </p:nvSpPr>
              <p:spPr>
                <a:xfrm>
                  <a:off x="4317319" y="3477776"/>
                  <a:ext cx="29461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1600" b="0" i="1" smtClean="0">
                            <a:latin typeface="Cambria Math" charset="0"/>
                          </a:rPr>
                          <m:t>𝑑</m:t>
                        </m:r>
                      </m:oMath>
                    </m:oMathPara>
                  </a14:m>
                  <a:endParaRPr lang="hu-HU" sz="1600" b="0" dirty="0" smtClean="0"/>
                </a:p>
              </p:txBody>
            </p:sp>
          </mc:Choice>
          <mc:Fallback xmlns="">
            <p:sp>
              <p:nvSpPr>
                <p:cNvPr id="178" name="TextBox 1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7319" y="3477776"/>
                  <a:ext cx="294617" cy="24622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7807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452840" y="842468"/>
            <a:ext cx="9477740" cy="4224276"/>
            <a:chOff x="1452840" y="842468"/>
            <a:chExt cx="9477740" cy="422427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2840" y="984907"/>
              <a:ext cx="4744800" cy="2040975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5780" y="984794"/>
              <a:ext cx="4744800" cy="2040975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2840" y="3025769"/>
              <a:ext cx="4744800" cy="204097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5780" y="3025769"/>
              <a:ext cx="4744800" cy="204097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3069391" y="2748770"/>
                  <a:ext cx="8440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=1.2 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9391" y="2748770"/>
                  <a:ext cx="84401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8696" t="-146667" r="-16667" b="-18222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8195848" y="842468"/>
                  <a:ext cx="8440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=0.6 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5848" y="842468"/>
                  <a:ext cx="844014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8633" t="-143478" r="-16547" b="-17608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3157557" y="842469"/>
                  <a:ext cx="6676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=0 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7557" y="842469"/>
                  <a:ext cx="667683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0909" t="-143478" r="-20000" b="-17608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8195848" y="2750669"/>
                  <a:ext cx="8440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=1.8 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5848" y="2750669"/>
                  <a:ext cx="844014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8633" t="-143478" r="-16547" b="-17608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299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05733" y="1588514"/>
            <a:ext cx="11094948" cy="4355086"/>
            <a:chOff x="1097052" y="2502914"/>
            <a:chExt cx="11094948" cy="435508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052" y="2502917"/>
              <a:ext cx="3698316" cy="2177541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5368" y="2502918"/>
              <a:ext cx="3698316" cy="2177541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3684" y="2502918"/>
              <a:ext cx="3698316" cy="2177541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052" y="4680459"/>
              <a:ext cx="3698316" cy="2177541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5368" y="4680459"/>
              <a:ext cx="3698316" cy="2177541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3684" y="4680459"/>
              <a:ext cx="3698316" cy="217754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2612368" y="2502916"/>
                  <a:ext cx="6676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=0 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2368" y="2502916"/>
                  <a:ext cx="667683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1009" t="-148889" r="-21101" b="-180000"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220601" y="2502915"/>
                  <a:ext cx="8440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=0.2 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0601" y="2502915"/>
                  <a:ext cx="844014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8696" t="-148889" r="-16667" b="-180000"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9920835" y="2502914"/>
                  <a:ext cx="8440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=0.8 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20835" y="2502914"/>
                  <a:ext cx="844014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8696" t="-148889" r="-16667" b="-180000"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2524202" y="4680458"/>
                  <a:ext cx="8440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=1.2 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4202" y="4680458"/>
                  <a:ext cx="844014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8633" t="-146667" r="-16547" b="-180000"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220601" y="4680458"/>
                  <a:ext cx="8440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=1.6 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0601" y="4680458"/>
                  <a:ext cx="844014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8696" t="-146667" r="-16667" b="-180000"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10009000" y="4680458"/>
                  <a:ext cx="6676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=2 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09000" y="4680458"/>
                  <a:ext cx="667683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0909" t="-146667" r="-20909" b="-180000"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6144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036687" y="105748"/>
            <a:ext cx="8056355" cy="2390869"/>
            <a:chOff x="1345031" y="594845"/>
            <a:chExt cx="8056355" cy="2390869"/>
          </a:xfrm>
        </p:grpSpPr>
        <p:sp>
          <p:nvSpPr>
            <p:cNvPr id="11" name="Rectangle 10"/>
            <p:cNvSpPr/>
            <p:nvPr/>
          </p:nvSpPr>
          <p:spPr>
            <a:xfrm>
              <a:off x="3985004" y="1673560"/>
              <a:ext cx="4153724" cy="1772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053438" y="1673560"/>
              <a:ext cx="1939253" cy="17726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2045752" y="2974354"/>
              <a:ext cx="6092976" cy="1136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4908921" y="2509389"/>
                  <a:ext cx="183319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2800" b="0" i="1" smtClean="0">
                            <a:latin typeface="Cambria Math" charset="0"/>
                          </a:rPr>
                          <m:t>𝐿</m:t>
                        </m:r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8921" y="2509389"/>
                  <a:ext cx="183319" cy="43088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2675217" y="2186410"/>
                  <a:ext cx="68800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2800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hu-HU" sz="2800" b="0" i="1" smtClean="0">
                            <a:latin typeface="Cambria Math" charset="0"/>
                          </a:rPr>
                          <m:t>(</m:t>
                        </m:r>
                        <m:r>
                          <a:rPr lang="hu-HU" sz="2800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hu-HU" sz="2800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5217" y="2186410"/>
                  <a:ext cx="688008" cy="43088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/>
            <p:nvPr/>
          </p:nvCxnSpPr>
          <p:spPr>
            <a:xfrm>
              <a:off x="2045752" y="2634336"/>
              <a:ext cx="194693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055007" y="1673560"/>
              <a:ext cx="0" cy="177262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3747427" y="1859349"/>
                  <a:ext cx="490527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sz="2800" b="0" i="1" smtClean="0">
                                <a:latin typeface="Cambria Math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hu-HU" sz="2800" b="0" i="1" smtClean="0">
                                <a:latin typeface="Cambria Math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7427" y="1859349"/>
                  <a:ext cx="490527" cy="43088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Connector 15"/>
            <p:cNvCxnSpPr/>
            <p:nvPr/>
          </p:nvCxnSpPr>
          <p:spPr>
            <a:xfrm>
              <a:off x="3992691" y="1673560"/>
              <a:ext cx="0" cy="177262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1345031" y="1541788"/>
                  <a:ext cx="690812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sz="28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sz="2800" b="0" i="1" smtClean="0">
                                <a:latin typeface="Cambria Math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hu-HU" sz="2800" b="0" i="1" smtClean="0">
                                <a:latin typeface="Cambria Math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5031" y="1541788"/>
                  <a:ext cx="690812" cy="43088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Arrow Connector 39"/>
            <p:cNvCxnSpPr/>
            <p:nvPr/>
          </p:nvCxnSpPr>
          <p:spPr>
            <a:xfrm>
              <a:off x="3590247" y="1528479"/>
              <a:ext cx="804886" cy="1330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3648686" y="594845"/>
                  <a:ext cx="688008" cy="81926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hu-HU" sz="2800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hu-HU" sz="2800" b="0" i="1" smtClean="0">
                                <a:latin typeface="Cambria Math" charset="0"/>
                              </a:rPr>
                              <m:t>𝜕</m:t>
                            </m:r>
                            <m:r>
                              <a:rPr lang="hu-HU" sz="2800" b="0" i="1" smtClean="0">
                                <a:latin typeface="Cambria Math" charset="0"/>
                              </a:rPr>
                              <m:t>𝑆</m:t>
                            </m:r>
                          </m:num>
                          <m:den>
                            <m:r>
                              <a:rPr lang="hu-HU" sz="2800" b="0" i="1" smtClean="0">
                                <a:latin typeface="Cambria Math" charset="0"/>
                              </a:rPr>
                              <m:t>𝜕</m:t>
                            </m:r>
                            <m:r>
                              <a:rPr lang="hu-HU" sz="2800" b="0" i="1" smtClean="0">
                                <a:latin typeface="Cambria Math" charset="0"/>
                              </a:rPr>
                              <m:t>𝑡</m:t>
                            </m:r>
                          </m:den>
                        </m:f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8686" y="594845"/>
                  <a:ext cx="688008" cy="81926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Connector 41"/>
            <p:cNvCxnSpPr/>
            <p:nvPr/>
          </p:nvCxnSpPr>
          <p:spPr>
            <a:xfrm>
              <a:off x="8138728" y="1668600"/>
              <a:ext cx="0" cy="177262"/>
            </a:xfrm>
            <a:prstGeom prst="line">
              <a:avLst/>
            </a:prstGeom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8138727" y="1528479"/>
                  <a:ext cx="1262659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2800" b="0" i="1" smtClean="0">
                            <a:latin typeface="Cambria Math" charset="0"/>
                          </a:rPr>
                          <m:t>𝑞</m:t>
                        </m:r>
                        <m:r>
                          <a:rPr lang="hu-HU" sz="2800" b="0" i="1" smtClean="0">
                            <a:latin typeface="Cambria Math" charset="0"/>
                          </a:rPr>
                          <m:t>=0</m:t>
                        </m:r>
                      </m:oMath>
                    </m:oMathPara>
                  </a14:m>
                  <a:endParaRPr lang="hu-HU" sz="2800" b="0" dirty="0" smtClean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8727" y="1528479"/>
                  <a:ext cx="1262659" cy="43088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u-H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6067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935011" y="901700"/>
            <a:ext cx="8564589" cy="4597400"/>
            <a:chOff x="935011" y="901700"/>
            <a:chExt cx="8564589" cy="45974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  <a14:imgEffect>
                        <a14:colorTemperature colorTemp="112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8" t="2334" r="2518" b="4938"/>
            <a:stretch/>
          </p:blipFill>
          <p:spPr>
            <a:xfrm>
              <a:off x="2755900" y="901701"/>
              <a:ext cx="6743700" cy="3594099"/>
            </a:xfrm>
            <a:prstGeom prst="rect">
              <a:avLst/>
            </a:prstGeom>
          </p:spPr>
        </p:pic>
        <p:cxnSp>
          <p:nvCxnSpPr>
            <p:cNvPr id="5" name="Straight Connector 4"/>
            <p:cNvCxnSpPr/>
            <p:nvPr/>
          </p:nvCxnSpPr>
          <p:spPr>
            <a:xfrm>
              <a:off x="2755900" y="4495800"/>
              <a:ext cx="0" cy="10033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9499600" y="4495800"/>
              <a:ext cx="0" cy="10033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2755900" y="5346700"/>
              <a:ext cx="67437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639580" y="4977368"/>
                  <a:ext cx="122398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sz="2400" b="0" i="1" smtClean="0">
                          <a:latin typeface="Cambria Math" charset="0"/>
                        </a:rPr>
                        <m:t>𝐿</m:t>
                      </m:r>
                      <m:r>
                        <a:rPr lang="hu-HU" sz="2400" b="0" i="1" smtClean="0">
                          <a:latin typeface="Cambria Math" charset="0"/>
                        </a:rPr>
                        <m:t>=30</m:t>
                      </m:r>
                    </m:oMath>
                  </a14:m>
                  <a:r>
                    <a:rPr lang="en-GB" sz="2400" dirty="0" smtClean="0"/>
                    <a:t> m</a:t>
                  </a:r>
                  <a:endParaRPr lang="en-GB" sz="24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9580" y="4977368"/>
                  <a:ext cx="1223989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8458" t="-24590" r="-14428" b="-4918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Connector 25"/>
            <p:cNvCxnSpPr/>
            <p:nvPr/>
          </p:nvCxnSpPr>
          <p:spPr>
            <a:xfrm flipH="1">
              <a:off x="2159000" y="901700"/>
              <a:ext cx="5969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2159000" y="4483100"/>
              <a:ext cx="5969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2275217" y="901700"/>
              <a:ext cx="0" cy="358140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35011" y="2564576"/>
                  <a:ext cx="122398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sz="2400" b="0" i="1" smtClean="0">
                          <a:latin typeface="Cambria Math" charset="0"/>
                        </a:rPr>
                        <m:t>𝐿</m:t>
                      </m:r>
                      <m:r>
                        <a:rPr lang="hu-HU" sz="2400" b="0" i="1" smtClean="0">
                          <a:latin typeface="Cambria Math" charset="0"/>
                        </a:rPr>
                        <m:t>=16</m:t>
                      </m:r>
                    </m:oMath>
                  </a14:m>
                  <a:r>
                    <a:rPr lang="en-GB" sz="2400" dirty="0" smtClean="0"/>
                    <a:t> m</a:t>
                  </a:r>
                  <a:endParaRPr lang="en-GB" sz="24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011" y="2564576"/>
                  <a:ext cx="1223989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8458" t="-26667" r="-14428" b="-5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Down Arrow 30"/>
            <p:cNvSpPr/>
            <p:nvPr/>
          </p:nvSpPr>
          <p:spPr>
            <a:xfrm>
              <a:off x="3187700" y="3504438"/>
              <a:ext cx="484632" cy="978408"/>
            </a:xfrm>
            <a:prstGeom prst="downArrow">
              <a:avLst/>
            </a:prstGeom>
            <a:solidFill>
              <a:srgbClr val="95B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Down Arrow 37"/>
            <p:cNvSpPr/>
            <p:nvPr/>
          </p:nvSpPr>
          <p:spPr>
            <a:xfrm>
              <a:off x="8585200" y="3504438"/>
              <a:ext cx="484632" cy="978408"/>
            </a:xfrm>
            <a:prstGeom prst="downArrow">
              <a:avLst/>
            </a:prstGeom>
            <a:solidFill>
              <a:srgbClr val="95B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Bent Arrow 31"/>
            <p:cNvSpPr/>
            <p:nvPr/>
          </p:nvSpPr>
          <p:spPr>
            <a:xfrm>
              <a:off x="6127750" y="2510612"/>
              <a:ext cx="247650" cy="238630"/>
            </a:xfrm>
            <a:prstGeom prst="bentArrow">
              <a:avLst>
                <a:gd name="adj1" fmla="val 10955"/>
                <a:gd name="adj2" fmla="val 14076"/>
                <a:gd name="adj3" fmla="val 39045"/>
                <a:gd name="adj4" fmla="val 43750"/>
              </a:avLst>
            </a:prstGeom>
            <a:solidFill>
              <a:srgbClr val="95B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4" name="Bent Arrow 43"/>
            <p:cNvSpPr/>
            <p:nvPr/>
          </p:nvSpPr>
          <p:spPr>
            <a:xfrm flipH="1">
              <a:off x="5899149" y="2510612"/>
              <a:ext cx="247651" cy="238630"/>
            </a:xfrm>
            <a:prstGeom prst="bentArrow">
              <a:avLst>
                <a:gd name="adj1" fmla="val 10955"/>
                <a:gd name="adj2" fmla="val 14076"/>
                <a:gd name="adj3" fmla="val 39045"/>
                <a:gd name="adj4" fmla="val 43750"/>
              </a:avLst>
            </a:prstGeom>
            <a:solidFill>
              <a:srgbClr val="95B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5" name="Bent Arrow 44"/>
            <p:cNvSpPr/>
            <p:nvPr/>
          </p:nvSpPr>
          <p:spPr>
            <a:xfrm>
              <a:off x="7461250" y="2513787"/>
              <a:ext cx="247650" cy="238630"/>
            </a:xfrm>
            <a:prstGeom prst="bentArrow">
              <a:avLst>
                <a:gd name="adj1" fmla="val 10955"/>
                <a:gd name="adj2" fmla="val 14076"/>
                <a:gd name="adj3" fmla="val 39045"/>
                <a:gd name="adj4" fmla="val 43750"/>
              </a:avLst>
            </a:prstGeom>
            <a:solidFill>
              <a:srgbClr val="95B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6" name="Bent Arrow 45"/>
            <p:cNvSpPr/>
            <p:nvPr/>
          </p:nvSpPr>
          <p:spPr>
            <a:xfrm flipH="1">
              <a:off x="4546599" y="2510612"/>
              <a:ext cx="247651" cy="238630"/>
            </a:xfrm>
            <a:prstGeom prst="bentArrow">
              <a:avLst>
                <a:gd name="adj1" fmla="val 10955"/>
                <a:gd name="adj2" fmla="val 14076"/>
                <a:gd name="adj3" fmla="val 39045"/>
                <a:gd name="adj4" fmla="val 43750"/>
              </a:avLst>
            </a:prstGeom>
            <a:solidFill>
              <a:srgbClr val="95B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8" name="Bent Arrow 47"/>
            <p:cNvSpPr/>
            <p:nvPr/>
          </p:nvSpPr>
          <p:spPr>
            <a:xfrm rot="10800000">
              <a:off x="4546600" y="2207282"/>
              <a:ext cx="247650" cy="238630"/>
            </a:xfrm>
            <a:prstGeom prst="bentArrow">
              <a:avLst>
                <a:gd name="adj1" fmla="val 10955"/>
                <a:gd name="adj2" fmla="val 14076"/>
                <a:gd name="adj3" fmla="val 39045"/>
                <a:gd name="adj4" fmla="val 43750"/>
              </a:avLst>
            </a:prstGeom>
            <a:solidFill>
              <a:srgbClr val="95B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9" name="Bent Arrow 48"/>
            <p:cNvSpPr/>
            <p:nvPr/>
          </p:nvSpPr>
          <p:spPr>
            <a:xfrm rot="2663155">
              <a:off x="8042275" y="1191717"/>
              <a:ext cx="247650" cy="238630"/>
            </a:xfrm>
            <a:prstGeom prst="bentArrow">
              <a:avLst>
                <a:gd name="adj1" fmla="val 10955"/>
                <a:gd name="adj2" fmla="val 14076"/>
                <a:gd name="adj3" fmla="val 39045"/>
                <a:gd name="adj4" fmla="val 62432"/>
              </a:avLst>
            </a:prstGeom>
            <a:solidFill>
              <a:srgbClr val="95B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0" name="Bent Arrow 49"/>
            <p:cNvSpPr/>
            <p:nvPr/>
          </p:nvSpPr>
          <p:spPr>
            <a:xfrm rot="13639102" flipH="1">
              <a:off x="3037664" y="2152778"/>
              <a:ext cx="254352" cy="238630"/>
            </a:xfrm>
            <a:prstGeom prst="bentArrow">
              <a:avLst>
                <a:gd name="adj1" fmla="val 10955"/>
                <a:gd name="adj2" fmla="val 14076"/>
                <a:gd name="adj3" fmla="val 39045"/>
                <a:gd name="adj4" fmla="val 62432"/>
              </a:avLst>
            </a:prstGeom>
            <a:solidFill>
              <a:srgbClr val="95B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1" name="Bent Arrow 50"/>
            <p:cNvSpPr/>
            <p:nvPr/>
          </p:nvSpPr>
          <p:spPr>
            <a:xfrm rot="18789283" flipH="1" flipV="1">
              <a:off x="8959801" y="2152777"/>
              <a:ext cx="254352" cy="238630"/>
            </a:xfrm>
            <a:prstGeom prst="bentArrow">
              <a:avLst>
                <a:gd name="adj1" fmla="val 10955"/>
                <a:gd name="adj2" fmla="val 14076"/>
                <a:gd name="adj3" fmla="val 39045"/>
                <a:gd name="adj4" fmla="val 62432"/>
              </a:avLst>
            </a:prstGeom>
            <a:solidFill>
              <a:srgbClr val="95B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82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0685" y="2995373"/>
            <a:ext cx="7861315" cy="3862627"/>
            <a:chOff x="1450428" y="940601"/>
            <a:chExt cx="7861315" cy="386262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413"/>
            <a:stretch/>
          </p:blipFill>
          <p:spPr>
            <a:xfrm>
              <a:off x="1450428" y="945931"/>
              <a:ext cx="2620438" cy="1954562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413"/>
            <a:stretch/>
          </p:blipFill>
          <p:spPr>
            <a:xfrm>
              <a:off x="4070867" y="945931"/>
              <a:ext cx="2620438" cy="1954562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413"/>
            <a:stretch/>
          </p:blipFill>
          <p:spPr>
            <a:xfrm>
              <a:off x="6691305" y="945931"/>
              <a:ext cx="2620438" cy="1954562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786"/>
            <a:stretch/>
          </p:blipFill>
          <p:spPr>
            <a:xfrm>
              <a:off x="1450428" y="2946263"/>
              <a:ext cx="2620438" cy="185696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786"/>
            <a:stretch/>
          </p:blipFill>
          <p:spPr>
            <a:xfrm>
              <a:off x="4070867" y="2946263"/>
              <a:ext cx="2620438" cy="185696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786"/>
            <a:stretch/>
          </p:blipFill>
          <p:spPr>
            <a:xfrm>
              <a:off x="6691305" y="2946263"/>
              <a:ext cx="2620438" cy="185696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2543055" y="940603"/>
                  <a:ext cx="6676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=0 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3055" y="940603"/>
                  <a:ext cx="667683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0909" t="-143478" r="-20909" b="-17608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988119" y="940602"/>
                  <a:ext cx="8440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=2.5 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8119" y="940602"/>
                  <a:ext cx="844014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8633" t="-143478" r="-16547" b="-17608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579517" y="940601"/>
                  <a:ext cx="6676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=5 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9517" y="940601"/>
                  <a:ext cx="667683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0909" t="-143478" r="-20909" b="-17608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2454889" y="2937509"/>
                  <a:ext cx="7959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=10 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4889" y="2937509"/>
                  <a:ext cx="795924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9231" t="-146667" r="-17692" b="-18222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4959079" y="2937508"/>
                  <a:ext cx="7959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=20 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9079" y="2937508"/>
                  <a:ext cx="795924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9160" t="-146667" r="-17557" b="-18222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7667682" y="2937507"/>
                  <a:ext cx="7959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𝑡</m:t>
                      </m:r>
                      <m:r>
                        <a:rPr lang="hu-HU" b="0" i="1" smtClean="0">
                          <a:latin typeface="Cambria Math" charset="0"/>
                        </a:rPr>
                        <m:t>=40 </m:t>
                      </m:r>
                    </m:oMath>
                  </a14:m>
                  <a:r>
                    <a:rPr lang="en-GB" dirty="0" smtClean="0"/>
                    <a:t>s</a:t>
                  </a:r>
                  <a:endParaRPr lang="en-GB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7682" y="2937507"/>
                  <a:ext cx="795924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9231" t="-146667" r="-17692" b="-18222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221324" cy="307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3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5422605" cy="6858000"/>
            <a:chOff x="0" y="0"/>
            <a:chExt cx="5422605" cy="685800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422605" cy="6858000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>
              <a:off x="91224" y="551284"/>
              <a:ext cx="890527" cy="619432"/>
              <a:chOff x="3878118" y="540774"/>
              <a:chExt cx="890527" cy="619432"/>
            </a:xfrm>
          </p:grpSpPr>
          <p:sp>
            <p:nvSpPr>
              <p:cNvPr id="3" name="Left Brace 2"/>
              <p:cNvSpPr/>
              <p:nvPr/>
            </p:nvSpPr>
            <p:spPr>
              <a:xfrm>
                <a:off x="4670323" y="540774"/>
                <a:ext cx="98322" cy="619432"/>
              </a:xfrm>
              <a:prstGeom prst="leftBrace">
                <a:avLst>
                  <a:gd name="adj1" fmla="val 38700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3878118" y="711990"/>
                <a:ext cx="79220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smtClean="0">
                    <a:latin typeface="Times New Roman" charset="0"/>
                    <a:ea typeface="Times New Roman" charset="0"/>
                    <a:cs typeface="Times New Roman" charset="0"/>
                  </a:rPr>
                  <a:t>Constants</a:t>
                </a:r>
                <a:endParaRPr lang="en-GB" sz="120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91224" y="1200640"/>
              <a:ext cx="890527" cy="510849"/>
              <a:chOff x="3878118" y="540774"/>
              <a:chExt cx="890527" cy="510849"/>
            </a:xfrm>
          </p:grpSpPr>
          <p:sp>
            <p:nvSpPr>
              <p:cNvPr id="29" name="Left Brace 28"/>
              <p:cNvSpPr/>
              <p:nvPr/>
            </p:nvSpPr>
            <p:spPr>
              <a:xfrm>
                <a:off x="4670323" y="540774"/>
                <a:ext cx="98322" cy="510849"/>
              </a:xfrm>
              <a:prstGeom prst="leftBrace">
                <a:avLst>
                  <a:gd name="adj1" fmla="val 38700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878118" y="657698"/>
                <a:ext cx="7592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Variables</a:t>
                </a:r>
                <a:endParaRPr lang="en-GB" sz="1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209387" y="1743333"/>
              <a:ext cx="772364" cy="2465234"/>
              <a:chOff x="3996281" y="540774"/>
              <a:chExt cx="772364" cy="2465234"/>
            </a:xfrm>
          </p:grpSpPr>
          <p:sp>
            <p:nvSpPr>
              <p:cNvPr id="35" name="Left Brace 34"/>
              <p:cNvSpPr/>
              <p:nvPr/>
            </p:nvSpPr>
            <p:spPr>
              <a:xfrm>
                <a:off x="4670323" y="540774"/>
                <a:ext cx="98322" cy="2465234"/>
              </a:xfrm>
              <a:prstGeom prst="leftBrace">
                <a:avLst>
                  <a:gd name="adj1" fmla="val 38700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996281" y="1527629"/>
                <a:ext cx="6575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smtClean="0">
                    <a:latin typeface="Times New Roman" charset="0"/>
                    <a:ea typeface="Times New Roman" charset="0"/>
                    <a:cs typeface="Times New Roman" charset="0"/>
                  </a:rPr>
                  <a:t>Particle</a:t>
                </a:r>
              </a:p>
              <a:p>
                <a:r>
                  <a:rPr lang="en-GB" sz="1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system</a:t>
                </a:r>
                <a:endParaRPr lang="en-GB" sz="1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292771" y="1862944"/>
              <a:ext cx="769409" cy="772413"/>
              <a:chOff x="7886460" y="1859950"/>
              <a:chExt cx="769409" cy="772413"/>
            </a:xfrm>
          </p:grpSpPr>
          <p:sp>
            <p:nvSpPr>
              <p:cNvPr id="37" name="Left Brace 36"/>
              <p:cNvSpPr/>
              <p:nvPr/>
            </p:nvSpPr>
            <p:spPr>
              <a:xfrm rot="10800000">
                <a:off x="7886460" y="1859950"/>
                <a:ext cx="98322" cy="772413"/>
              </a:xfrm>
              <a:prstGeom prst="leftBrace">
                <a:avLst>
                  <a:gd name="adj1" fmla="val 38700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7974272" y="2107656"/>
                <a:ext cx="68159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Domain</a:t>
                </a:r>
                <a:endParaRPr lang="en-GB" sz="1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3768934" y="2672336"/>
              <a:ext cx="1392135" cy="890177"/>
              <a:chOff x="7886460" y="1859949"/>
              <a:chExt cx="1392135" cy="890177"/>
            </a:xfrm>
          </p:grpSpPr>
          <p:sp>
            <p:nvSpPr>
              <p:cNvPr id="42" name="Left Brace 41"/>
              <p:cNvSpPr/>
              <p:nvPr/>
            </p:nvSpPr>
            <p:spPr>
              <a:xfrm rot="10800000">
                <a:off x="7886460" y="1859949"/>
                <a:ext cx="98322" cy="890177"/>
              </a:xfrm>
              <a:prstGeom prst="leftBrace">
                <a:avLst>
                  <a:gd name="adj1" fmla="val 38700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7975033" y="2166538"/>
                <a:ext cx="13035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Particles on a grid</a:t>
                </a:r>
                <a:endParaRPr lang="en-GB" sz="1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3485155" y="3596551"/>
              <a:ext cx="1496330" cy="493589"/>
              <a:chOff x="7886460" y="1859949"/>
              <a:chExt cx="1496330" cy="493589"/>
            </a:xfrm>
          </p:grpSpPr>
          <p:sp>
            <p:nvSpPr>
              <p:cNvPr id="46" name="Left Brace 45"/>
              <p:cNvSpPr/>
              <p:nvPr/>
            </p:nvSpPr>
            <p:spPr>
              <a:xfrm rot="10800000">
                <a:off x="7886460" y="1859949"/>
                <a:ext cx="98322" cy="493589"/>
              </a:xfrm>
              <a:prstGeom prst="leftBrace">
                <a:avLst>
                  <a:gd name="adj1" fmla="val 38700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7975032" y="1968243"/>
                <a:ext cx="14077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Particles </a:t>
                </a:r>
                <a:r>
                  <a:rPr lang="en-GB" sz="1200" smtClean="0">
                    <a:latin typeface="Times New Roman" charset="0"/>
                    <a:ea typeface="Times New Roman" charset="0"/>
                    <a:cs typeface="Times New Roman" charset="0"/>
                  </a:rPr>
                  <a:t>from a file</a:t>
                </a:r>
                <a:endParaRPr lang="en-GB" sz="1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380966" y="4263636"/>
              <a:ext cx="600785" cy="605641"/>
              <a:chOff x="7938350" y="2002216"/>
              <a:chExt cx="600785" cy="605641"/>
            </a:xfrm>
          </p:grpSpPr>
          <p:sp>
            <p:nvSpPr>
              <p:cNvPr id="49" name="Left Brace 48"/>
              <p:cNvSpPr/>
              <p:nvPr/>
            </p:nvSpPr>
            <p:spPr>
              <a:xfrm rot="10800000" flipH="1">
                <a:off x="8460311" y="2002216"/>
                <a:ext cx="78824" cy="605641"/>
              </a:xfrm>
              <a:prstGeom prst="leftBrace">
                <a:avLst>
                  <a:gd name="adj1" fmla="val 38700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7938350" y="2166537"/>
                <a:ext cx="5613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Fields</a:t>
                </a:r>
                <a:endParaRPr lang="en-GB" sz="1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91224" y="5041401"/>
              <a:ext cx="661652" cy="605641"/>
              <a:chOff x="7877483" y="2002216"/>
              <a:chExt cx="661652" cy="605641"/>
            </a:xfrm>
          </p:grpSpPr>
          <p:sp>
            <p:nvSpPr>
              <p:cNvPr id="52" name="Left Brace 51"/>
              <p:cNvSpPr/>
              <p:nvPr/>
            </p:nvSpPr>
            <p:spPr>
              <a:xfrm rot="10800000" flipH="1">
                <a:off x="8460311" y="2002216"/>
                <a:ext cx="78824" cy="605641"/>
              </a:xfrm>
              <a:prstGeom prst="leftBrace">
                <a:avLst>
                  <a:gd name="adj1" fmla="val 38700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7877483" y="2166537"/>
                <a:ext cx="6026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smtClean="0">
                    <a:latin typeface="Times New Roman" charset="0"/>
                    <a:ea typeface="Times New Roman" charset="0"/>
                    <a:cs typeface="Times New Roman" charset="0"/>
                  </a:rPr>
                  <a:t>UDE’s</a:t>
                </a:r>
                <a:endParaRPr lang="en-GB" sz="1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3143337" y="5820763"/>
              <a:ext cx="1687750" cy="907889"/>
              <a:chOff x="7886460" y="1859948"/>
              <a:chExt cx="1687750" cy="907889"/>
            </a:xfrm>
          </p:grpSpPr>
          <p:sp>
            <p:nvSpPr>
              <p:cNvPr id="55" name="Left Brace 54"/>
              <p:cNvSpPr/>
              <p:nvPr/>
            </p:nvSpPr>
            <p:spPr>
              <a:xfrm rot="10800000">
                <a:off x="7886460" y="1859948"/>
                <a:ext cx="98322" cy="907889"/>
              </a:xfrm>
              <a:prstGeom prst="leftBrace">
                <a:avLst>
                  <a:gd name="adj1" fmla="val 38700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7935620" y="2175393"/>
                <a:ext cx="16385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Simulation parameters</a:t>
                </a:r>
                <a:endParaRPr lang="en-GB" sz="12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5881314" y="0"/>
            <a:ext cx="4989585" cy="1743333"/>
            <a:chOff x="5881314" y="0"/>
            <a:chExt cx="4989585" cy="1743333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314" y="0"/>
              <a:ext cx="3335892" cy="1743333"/>
            </a:xfrm>
            <a:prstGeom prst="rect">
              <a:avLst/>
            </a:prstGeom>
          </p:spPr>
        </p:pic>
        <p:sp>
          <p:nvSpPr>
            <p:cNvPr id="60" name="Left Brace 59"/>
            <p:cNvSpPr/>
            <p:nvPr/>
          </p:nvSpPr>
          <p:spPr>
            <a:xfrm rot="10800000">
              <a:off x="8978047" y="272844"/>
              <a:ext cx="98322" cy="391495"/>
            </a:xfrm>
            <a:prstGeom prst="leftBrace">
              <a:avLst>
                <a:gd name="adj1" fmla="val 38700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9076369" y="330091"/>
              <a:ext cx="17945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>
                  <a:latin typeface="Times New Roman" charset="0"/>
                  <a:ea typeface="Times New Roman" charset="0"/>
                  <a:cs typeface="Times New Roman" charset="0"/>
                </a:rPr>
                <a:t>Reference to the VTK-file</a:t>
              </a:r>
              <a:endParaRPr lang="en-GB" sz="12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17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ounded Rectangle 157"/>
          <p:cNvSpPr/>
          <p:nvPr/>
        </p:nvSpPr>
        <p:spPr>
          <a:xfrm>
            <a:off x="889348" y="988082"/>
            <a:ext cx="10209046" cy="7172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889347" y="4082592"/>
            <a:ext cx="10209048" cy="1853966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5414734" y="1700839"/>
            <a:ext cx="5683660" cy="2370264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889347" y="1707372"/>
            <a:ext cx="4527911" cy="2363730"/>
          </a:xfrm>
          <a:prstGeom prst="roundRect">
            <a:avLst>
              <a:gd name="adj" fmla="val 0"/>
            </a:avLst>
          </a:prstGeom>
          <a:solidFill>
            <a:srgbClr val="DAEEB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1805084" y="1606133"/>
            <a:ext cx="8242968" cy="3525969"/>
            <a:chOff x="1796267" y="1606132"/>
            <a:chExt cx="8242968" cy="3525969"/>
          </a:xfrm>
        </p:grpSpPr>
        <p:cxnSp>
          <p:nvCxnSpPr>
            <p:cNvPr id="91" name="Elbow Connector 90"/>
            <p:cNvCxnSpPr>
              <a:stCxn id="6" idx="2"/>
              <a:endCxn id="5" idx="0"/>
            </p:cNvCxnSpPr>
            <p:nvPr/>
          </p:nvCxnSpPr>
          <p:spPr>
            <a:xfrm rot="5400000">
              <a:off x="4468996" y="326474"/>
              <a:ext cx="217115" cy="2776432"/>
            </a:xfrm>
            <a:prstGeom prst="bentConnector3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Elbow Connector 92"/>
            <p:cNvCxnSpPr>
              <a:stCxn id="6" idx="2"/>
              <a:endCxn id="7" idx="0"/>
            </p:cNvCxnSpPr>
            <p:nvPr/>
          </p:nvCxnSpPr>
          <p:spPr>
            <a:xfrm rot="16200000" flipH="1">
              <a:off x="6964666" y="607235"/>
              <a:ext cx="215793" cy="2213587"/>
            </a:xfrm>
            <a:prstGeom prst="bentConnector3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Elbow Connector 94"/>
            <p:cNvCxnSpPr>
              <a:stCxn id="5" idx="2"/>
              <a:endCxn id="8" idx="0"/>
            </p:cNvCxnSpPr>
            <p:nvPr/>
          </p:nvCxnSpPr>
          <p:spPr>
            <a:xfrm rot="5400000">
              <a:off x="2812522" y="2117903"/>
              <a:ext cx="178271" cy="575360"/>
            </a:xfrm>
            <a:prstGeom prst="bentConnector3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Elbow Connector 96"/>
            <p:cNvCxnSpPr>
              <a:stCxn id="5" idx="2"/>
              <a:endCxn id="9" idx="0"/>
            </p:cNvCxnSpPr>
            <p:nvPr/>
          </p:nvCxnSpPr>
          <p:spPr>
            <a:xfrm rot="16200000" flipH="1">
              <a:off x="3917840" y="1587944"/>
              <a:ext cx="178270" cy="1635277"/>
            </a:xfrm>
            <a:prstGeom prst="bentConnector3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Elbow Connector 98"/>
            <p:cNvCxnSpPr>
              <a:stCxn id="8" idx="2"/>
              <a:endCxn id="46" idx="0"/>
            </p:cNvCxnSpPr>
            <p:nvPr/>
          </p:nvCxnSpPr>
          <p:spPr>
            <a:xfrm rot="5400000">
              <a:off x="2139520" y="2854108"/>
              <a:ext cx="131204" cy="817710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Elbow Connector 100"/>
            <p:cNvCxnSpPr>
              <a:stCxn id="8" idx="2"/>
              <a:endCxn id="10" idx="0"/>
            </p:cNvCxnSpPr>
            <p:nvPr/>
          </p:nvCxnSpPr>
          <p:spPr>
            <a:xfrm rot="16200000" flipH="1">
              <a:off x="2959842" y="2851496"/>
              <a:ext cx="131203" cy="822932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Elbow Connector 104"/>
            <p:cNvCxnSpPr>
              <a:stCxn id="7" idx="2"/>
              <a:endCxn id="19" idx="0"/>
            </p:cNvCxnSpPr>
            <p:nvPr/>
          </p:nvCxnSpPr>
          <p:spPr>
            <a:xfrm rot="16200000" flipH="1">
              <a:off x="9020825" y="1474980"/>
              <a:ext cx="176941" cy="1859878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Elbow Connector 106"/>
            <p:cNvCxnSpPr>
              <a:stCxn id="7" idx="2"/>
              <a:endCxn id="86" idx="0"/>
            </p:cNvCxnSpPr>
            <p:nvPr/>
          </p:nvCxnSpPr>
          <p:spPr>
            <a:xfrm rot="16200000" flipH="1">
              <a:off x="8188343" y="2307461"/>
              <a:ext cx="176940" cy="194915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Elbow Connector 108"/>
            <p:cNvCxnSpPr>
              <a:stCxn id="7" idx="2"/>
              <a:endCxn id="27" idx="0"/>
            </p:cNvCxnSpPr>
            <p:nvPr/>
          </p:nvCxnSpPr>
          <p:spPr>
            <a:xfrm rot="5400000">
              <a:off x="7257481" y="1571514"/>
              <a:ext cx="176940" cy="1666810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9" idx="2"/>
              <a:endCxn id="11" idx="0"/>
            </p:cNvCxnSpPr>
            <p:nvPr/>
          </p:nvCxnSpPr>
          <p:spPr>
            <a:xfrm>
              <a:off x="4833431" y="3175586"/>
              <a:ext cx="0" cy="152978"/>
            </a:xfrm>
            <a:prstGeom prst="line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stCxn id="19" idx="2"/>
              <a:endCxn id="23" idx="0"/>
            </p:cNvCxnSpPr>
            <p:nvPr/>
          </p:nvCxnSpPr>
          <p:spPr>
            <a:xfrm flipH="1">
              <a:off x="10029320" y="3196026"/>
              <a:ext cx="9914" cy="81044"/>
            </a:xfrm>
            <a:prstGeom prst="line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86" idx="2"/>
              <a:endCxn id="24" idx="0"/>
            </p:cNvCxnSpPr>
            <p:nvPr/>
          </p:nvCxnSpPr>
          <p:spPr>
            <a:xfrm>
              <a:off x="8374271" y="3196026"/>
              <a:ext cx="0" cy="81044"/>
            </a:xfrm>
            <a:prstGeom prst="line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Elbow Connector 89"/>
            <p:cNvCxnSpPr>
              <a:stCxn id="27" idx="2"/>
              <a:endCxn id="29" idx="0"/>
            </p:cNvCxnSpPr>
            <p:nvPr/>
          </p:nvCxnSpPr>
          <p:spPr>
            <a:xfrm rot="16200000" flipH="1">
              <a:off x="7636035" y="2886198"/>
              <a:ext cx="280150" cy="2527128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Elbow Connector 109"/>
            <p:cNvCxnSpPr>
              <a:stCxn id="29" idx="2"/>
              <a:endCxn id="81" idx="0"/>
            </p:cNvCxnSpPr>
            <p:nvPr/>
          </p:nvCxnSpPr>
          <p:spPr>
            <a:xfrm rot="16200000" flipH="1">
              <a:off x="9200189" y="4781594"/>
              <a:ext cx="189993" cy="511022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Elbow Connector 115"/>
            <p:cNvCxnSpPr>
              <a:stCxn id="29" idx="2"/>
              <a:endCxn id="83" idx="0"/>
            </p:cNvCxnSpPr>
            <p:nvPr/>
          </p:nvCxnSpPr>
          <p:spPr>
            <a:xfrm rot="5400000">
              <a:off x="8274882" y="4366059"/>
              <a:ext cx="188743" cy="1340842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Elbow Connector 95"/>
            <p:cNvCxnSpPr>
              <a:stCxn id="29" idx="2"/>
              <a:endCxn id="82" idx="0"/>
            </p:cNvCxnSpPr>
            <p:nvPr/>
          </p:nvCxnSpPr>
          <p:spPr>
            <a:xfrm rot="5400000">
              <a:off x="8755813" y="4848240"/>
              <a:ext cx="189993" cy="377730"/>
            </a:xfrm>
            <a:prstGeom prst="bentConnector3">
              <a:avLst>
                <a:gd name="adj1" fmla="val 50000"/>
              </a:avLst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endCxn id="37" idx="0"/>
            </p:cNvCxnSpPr>
            <p:nvPr/>
          </p:nvCxnSpPr>
          <p:spPr>
            <a:xfrm>
              <a:off x="3785675" y="4136158"/>
              <a:ext cx="0" cy="153679"/>
            </a:xfrm>
            <a:prstGeom prst="line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36" idx="0"/>
            </p:cNvCxnSpPr>
            <p:nvPr/>
          </p:nvCxnSpPr>
          <p:spPr>
            <a:xfrm flipV="1">
              <a:off x="4817421" y="4130572"/>
              <a:ext cx="0" cy="153678"/>
            </a:xfrm>
            <a:prstGeom prst="line">
              <a:avLst/>
            </a:prstGeom>
            <a:ln w="28575" cap="rnd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ounded Rectangle 4"/>
          <p:cNvSpPr/>
          <p:nvPr/>
        </p:nvSpPr>
        <p:spPr>
          <a:xfrm>
            <a:off x="1077238" y="1823249"/>
            <a:ext cx="4241832" cy="493200"/>
          </a:xfrm>
          <a:prstGeom prst="roundRect">
            <a:avLst>
              <a:gd name="adj" fmla="val 26146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Symbol</a:t>
            </a:r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77238" y="1125373"/>
            <a:ext cx="9794696" cy="480761"/>
          </a:xfrm>
          <a:prstGeom prst="roundRect">
            <a:avLst>
              <a:gd name="adj" fmla="val 23706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Expression</a:t>
            </a:r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504412" y="1821927"/>
            <a:ext cx="5367522" cy="494523"/>
          </a:xfrm>
          <a:prstGeom prst="roundRect">
            <a:avLst>
              <a:gd name="adj" fmla="val 28447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Operator</a:t>
            </a:r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77238" y="2494720"/>
            <a:ext cx="3091112" cy="702642"/>
          </a:xfrm>
          <a:prstGeom prst="roundRect">
            <a:avLst>
              <a:gd name="adj" fmla="val 2002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Single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345128" y="2494719"/>
            <a:ext cx="976606" cy="680867"/>
          </a:xfrm>
          <a:prstGeom prst="roundRect">
            <a:avLst>
              <a:gd name="adj" fmla="val 18940"/>
            </a:avLst>
          </a:prstGeom>
          <a:solidFill>
            <a:srgbClr val="B4E168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Field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717188" y="3328565"/>
            <a:ext cx="1457075" cy="667043"/>
          </a:xfrm>
          <a:prstGeom prst="roundRect">
            <a:avLst>
              <a:gd name="adj" fmla="val 26362"/>
            </a:avLst>
          </a:prstGeom>
          <a:solidFill>
            <a:srgbClr val="95BE3C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Variable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345128" y="3328564"/>
            <a:ext cx="976606" cy="667044"/>
          </a:xfrm>
          <a:prstGeom prst="roundRect">
            <a:avLst>
              <a:gd name="adj" fmla="val 17575"/>
            </a:avLst>
          </a:prstGeom>
          <a:solidFill>
            <a:srgbClr val="B4E168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Particle system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9224167" y="2493391"/>
            <a:ext cx="1647767" cy="702636"/>
          </a:xfrm>
          <a:prstGeom prst="roundRect">
            <a:avLst>
              <a:gd name="adj" fmla="val 26695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Arithmetic operator</a:t>
            </a:r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9204339" y="3277071"/>
            <a:ext cx="1667595" cy="710314"/>
          </a:xfrm>
          <a:prstGeom prst="roundRect">
            <a:avLst>
              <a:gd name="adj" fmla="val 23106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+, -, *, </a:t>
            </a:r>
            <a:r>
              <a:rPr lang="hu-HU" sz="2000" b="1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/, ^,%</a:t>
            </a:r>
            <a:endParaRPr lang="hu-HU" sz="2000" b="1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654837" y="3277071"/>
            <a:ext cx="1456502" cy="710314"/>
          </a:xfrm>
          <a:prstGeom prst="roundRect">
            <a:avLst>
              <a:gd name="adj" fmla="val 24756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sin, cos, ...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5504412" y="2493390"/>
            <a:ext cx="2033902" cy="1516298"/>
          </a:xfrm>
          <a:prstGeom prst="roundRect">
            <a:avLst>
              <a:gd name="adj" fmla="val 10463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Interaction</a:t>
            </a:r>
          </a:p>
          <a:p>
            <a:pPr algn="ctr"/>
            <a:r>
              <a:rPr lang="en-US" sz="11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(Nauticle interface)</a:t>
            </a:r>
            <a:endParaRPr lang="en-US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225048" y="4289838"/>
            <a:ext cx="3646886" cy="652272"/>
          </a:xfrm>
          <a:prstGeom prst="roundRect">
            <a:avLst>
              <a:gd name="adj" fmla="val 1289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Fsearch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1072481" y="4913367"/>
            <a:ext cx="1265640" cy="900588"/>
          </a:xfrm>
          <a:prstGeom prst="roundRect">
            <a:avLst>
              <a:gd name="adj" fmla="val 11202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SPH</a:t>
            </a:r>
          </a:p>
          <a:p>
            <a:pPr algn="ctr"/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(Smoothed Particle Hydrodynamics)</a:t>
            </a:r>
            <a:endParaRPr lang="en-US" sz="12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4311039" y="4284251"/>
            <a:ext cx="1030398" cy="1506478"/>
          </a:xfrm>
          <a:prstGeom prst="roundRect">
            <a:avLst>
              <a:gd name="adj" fmla="val 9723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N-body</a:t>
            </a:r>
          </a:p>
          <a:p>
            <a:pPr algn="ctr"/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(Self-gravitating systems)</a:t>
            </a:r>
            <a:endParaRPr lang="en-US" sz="12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3365644" y="4289838"/>
            <a:ext cx="857696" cy="1500891"/>
          </a:xfrm>
          <a:prstGeom prst="roundRect">
            <a:avLst>
              <a:gd name="adj" fmla="val 13442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DEM</a:t>
            </a:r>
          </a:p>
          <a:p>
            <a:pPr algn="ctr"/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(Discrete Element Method)</a:t>
            </a:r>
            <a:endParaRPr lang="en-US" sz="12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2440903" y="4913367"/>
            <a:ext cx="818199" cy="900588"/>
          </a:xfrm>
          <a:prstGeom prst="roundRect">
            <a:avLst>
              <a:gd name="adj" fmla="val 13209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DVM</a:t>
            </a:r>
          </a:p>
          <a:p>
            <a:pPr algn="ctr"/>
            <a:r>
              <a:rPr lang="hu-HU" sz="12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(Discrete Vortex Method)</a:t>
            </a:r>
            <a:endParaRPr lang="hu-HU" sz="12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1080373" y="3328566"/>
            <a:ext cx="1449421" cy="667044"/>
          </a:xfrm>
          <a:prstGeom prst="roundRect">
            <a:avLst>
              <a:gd name="adj" fmla="val 21089"/>
            </a:avLst>
          </a:prstGeom>
          <a:solidFill>
            <a:srgbClr val="95BE3C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Constant</a:t>
            </a:r>
            <a:endParaRPr lang="hu-HU" b="1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7654837" y="2493390"/>
            <a:ext cx="1456502" cy="702637"/>
          </a:xfrm>
          <a:prstGeom prst="roundRect">
            <a:avLst>
              <a:gd name="adj" fmla="val 23358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Arithmetic function</a:t>
            </a:r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9151272" y="5132103"/>
            <a:ext cx="816482" cy="687122"/>
          </a:xfrm>
          <a:prstGeom prst="roundRect">
            <a:avLst>
              <a:gd name="adj" fmla="val 10672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Fmax</a:t>
            </a:r>
            <a:endParaRPr lang="hu-HU" sz="2000" b="1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8277948" y="5132103"/>
            <a:ext cx="785625" cy="687122"/>
          </a:xfrm>
          <a:prstGeom prst="roundRect">
            <a:avLst>
              <a:gd name="adj" fmla="val 12331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Fmin</a:t>
            </a:r>
            <a:endParaRPr lang="hu-HU" sz="2000" b="1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7225048" y="5130853"/>
            <a:ext cx="965201" cy="688965"/>
          </a:xfrm>
          <a:prstGeom prst="roundRect">
            <a:avLst>
              <a:gd name="adj" fmla="val 12903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Fmean</a:t>
            </a:r>
            <a:endParaRPr lang="hu-HU" sz="2000" b="1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10055453" y="5130853"/>
            <a:ext cx="816481" cy="688372"/>
          </a:xfrm>
          <a:prstGeom prst="roundRect">
            <a:avLst>
              <a:gd name="adj" fmla="val 13767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Fsum</a:t>
            </a:r>
            <a:endParaRPr lang="hu-HU" sz="2000" b="1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92" name="Elbow Connector 91"/>
          <p:cNvCxnSpPr>
            <a:stCxn id="29" idx="2"/>
            <a:endCxn id="79" idx="0"/>
          </p:cNvCxnSpPr>
          <p:nvPr/>
        </p:nvCxnSpPr>
        <p:spPr>
          <a:xfrm rot="16200000" flipH="1">
            <a:off x="9661721" y="4328879"/>
            <a:ext cx="188743" cy="1415203"/>
          </a:xfrm>
          <a:prstGeom prst="bentConnector3">
            <a:avLst>
              <a:gd name="adj1" fmla="val 50000"/>
            </a:avLst>
          </a:prstGeom>
          <a:ln w="28575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6612795" y="4273730"/>
            <a:ext cx="498531" cy="1540223"/>
          </a:xfrm>
          <a:prstGeom prst="roundRect">
            <a:avLst>
              <a:gd name="adj" fmla="val 16496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6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...</a:t>
            </a:r>
            <a:endParaRPr lang="hu-HU" sz="2000" b="1" dirty="0" smtClean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72" name="Straight Connector 71"/>
          <p:cNvCxnSpPr>
            <a:endCxn id="71" idx="0"/>
          </p:cNvCxnSpPr>
          <p:nvPr/>
        </p:nvCxnSpPr>
        <p:spPr>
          <a:xfrm>
            <a:off x="6862060" y="4149762"/>
            <a:ext cx="1" cy="123968"/>
          </a:xfrm>
          <a:prstGeom prst="line">
            <a:avLst/>
          </a:prstGeom>
          <a:ln w="28575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1100305" y="4275761"/>
            <a:ext cx="2145033" cy="494523"/>
          </a:xfrm>
          <a:prstGeom prst="roundRect">
            <a:avLst>
              <a:gd name="adj" fmla="val 28447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Filter</a:t>
            </a:r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61" name="Elbow Connector 60"/>
          <p:cNvCxnSpPr>
            <a:stCxn id="52" idx="2"/>
            <a:endCxn id="38" idx="0"/>
          </p:cNvCxnSpPr>
          <p:nvPr/>
        </p:nvCxnSpPr>
        <p:spPr>
          <a:xfrm rot="16200000" flipH="1">
            <a:off x="2439871" y="4503234"/>
            <a:ext cx="143083" cy="677181"/>
          </a:xfrm>
          <a:prstGeom prst="bentConnector3">
            <a:avLst>
              <a:gd name="adj1" fmla="val 50000"/>
            </a:avLst>
          </a:prstGeom>
          <a:ln w="28575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52" idx="2"/>
            <a:endCxn id="35" idx="0"/>
          </p:cNvCxnSpPr>
          <p:nvPr/>
        </p:nvCxnSpPr>
        <p:spPr>
          <a:xfrm rot="5400000">
            <a:off x="1867521" y="4608065"/>
            <a:ext cx="143083" cy="467521"/>
          </a:xfrm>
          <a:prstGeom prst="bentConnector3">
            <a:avLst>
              <a:gd name="adj1" fmla="val 50000"/>
            </a:avLst>
          </a:prstGeom>
          <a:ln w="28575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27" idx="2"/>
            <a:endCxn id="52" idx="0"/>
          </p:cNvCxnSpPr>
          <p:nvPr/>
        </p:nvCxnSpPr>
        <p:spPr>
          <a:xfrm rot="5400000">
            <a:off x="4214057" y="1968454"/>
            <a:ext cx="266073" cy="4348541"/>
          </a:xfrm>
          <a:prstGeom prst="bentConnector3">
            <a:avLst>
              <a:gd name="adj1" fmla="val 50000"/>
            </a:avLst>
          </a:prstGeom>
          <a:ln w="28575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ounded Rectangle 97"/>
          <p:cNvSpPr/>
          <p:nvPr/>
        </p:nvSpPr>
        <p:spPr>
          <a:xfrm>
            <a:off x="5464750" y="4290602"/>
            <a:ext cx="1030398" cy="1506478"/>
          </a:xfrm>
          <a:prstGeom prst="roundRect">
            <a:avLst>
              <a:gd name="adj" fmla="val 9723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SFM</a:t>
            </a:r>
          </a:p>
          <a:p>
            <a:pPr algn="ctr"/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(Social Force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</a:t>
            </a: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odel)</a:t>
            </a:r>
            <a:endParaRPr lang="en-US" sz="12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04" name="Straight Connector 103"/>
          <p:cNvCxnSpPr>
            <a:endCxn id="98" idx="0"/>
          </p:cNvCxnSpPr>
          <p:nvPr/>
        </p:nvCxnSpPr>
        <p:spPr>
          <a:xfrm>
            <a:off x="5979949" y="4149762"/>
            <a:ext cx="0" cy="140840"/>
          </a:xfrm>
          <a:prstGeom prst="line">
            <a:avLst/>
          </a:prstGeom>
          <a:ln w="28575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889347" y="988082"/>
            <a:ext cx="4525387" cy="308302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5414734" y="988082"/>
            <a:ext cx="2176625" cy="144389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7582996" y="988082"/>
            <a:ext cx="3541613" cy="30945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92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 rot="2706116">
            <a:off x="-65283" y="-118780"/>
            <a:ext cx="1748084" cy="1779143"/>
            <a:chOff x="1239642" y="1804020"/>
            <a:chExt cx="1748084" cy="1779143"/>
          </a:xfrm>
        </p:grpSpPr>
        <p:grpSp>
          <p:nvGrpSpPr>
            <p:cNvPr id="108" name="Group 107"/>
            <p:cNvGrpSpPr/>
            <p:nvPr/>
          </p:nvGrpSpPr>
          <p:grpSpPr>
            <a:xfrm>
              <a:off x="1239642" y="2424376"/>
              <a:ext cx="533732" cy="533732"/>
              <a:chOff x="793286" y="1830295"/>
              <a:chExt cx="533732" cy="533732"/>
            </a:xfrm>
          </p:grpSpPr>
          <p:sp>
            <p:nvSpPr>
              <p:cNvPr id="111" name="Oval 110"/>
              <p:cNvSpPr/>
              <p:nvPr/>
            </p:nvSpPr>
            <p:spPr>
              <a:xfrm>
                <a:off x="793286" y="1830295"/>
                <a:ext cx="533732" cy="53373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882625" y="1919634"/>
                <a:ext cx="355054" cy="355054"/>
              </a:xfrm>
              <a:prstGeom prst="ellipse">
                <a:avLst/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1853344" y="3049431"/>
              <a:ext cx="533732" cy="533732"/>
              <a:chOff x="793286" y="1830295"/>
              <a:chExt cx="533732" cy="533732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793286" y="1830295"/>
                <a:ext cx="533732" cy="53373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882625" y="1919634"/>
                <a:ext cx="355054" cy="355054"/>
              </a:xfrm>
              <a:prstGeom prst="ellipse">
                <a:avLst/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2453994" y="2424376"/>
              <a:ext cx="533732" cy="533732"/>
              <a:chOff x="793286" y="1830295"/>
              <a:chExt cx="533732" cy="533732"/>
            </a:xfrm>
          </p:grpSpPr>
          <p:sp>
            <p:nvSpPr>
              <p:cNvPr id="89" name="Oval 88"/>
              <p:cNvSpPr/>
              <p:nvPr/>
            </p:nvSpPr>
            <p:spPr>
              <a:xfrm>
                <a:off x="793286" y="1830295"/>
                <a:ext cx="533732" cy="53373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882625" y="1919634"/>
                <a:ext cx="355054" cy="355054"/>
              </a:xfrm>
              <a:prstGeom prst="ellipse">
                <a:avLst/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846818" y="1804020"/>
              <a:ext cx="533732" cy="533732"/>
              <a:chOff x="793286" y="1830295"/>
              <a:chExt cx="533732" cy="533732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793286" y="1830295"/>
                <a:ext cx="533732" cy="53373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882625" y="1919634"/>
                <a:ext cx="355054" cy="355054"/>
              </a:xfrm>
              <a:prstGeom prst="ellipse">
                <a:avLst/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7" name="Cross 16"/>
            <p:cNvSpPr/>
            <p:nvPr/>
          </p:nvSpPr>
          <p:spPr>
            <a:xfrm>
              <a:off x="1488073" y="2070886"/>
              <a:ext cx="1251222" cy="1251222"/>
            </a:xfrm>
            <a:prstGeom prst="plus">
              <a:avLst>
                <a:gd name="adj" fmla="val 44394"/>
              </a:avLst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Plaque 14"/>
            <p:cNvSpPr/>
            <p:nvPr/>
          </p:nvSpPr>
          <p:spPr>
            <a:xfrm>
              <a:off x="1771876" y="2344178"/>
              <a:ext cx="694128" cy="694128"/>
            </a:xfrm>
            <a:prstGeom prst="plaque">
              <a:avLst>
                <a:gd name="adj" fmla="val 43832"/>
              </a:avLst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Oval 86"/>
            <p:cNvSpPr/>
            <p:nvPr/>
          </p:nvSpPr>
          <p:spPr>
            <a:xfrm>
              <a:off x="2020240" y="1970916"/>
              <a:ext cx="199940" cy="1999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4" name="Oval 113"/>
            <p:cNvSpPr/>
            <p:nvPr/>
          </p:nvSpPr>
          <p:spPr>
            <a:xfrm>
              <a:off x="2618901" y="2591272"/>
              <a:ext cx="199940" cy="1999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5" name="Oval 114"/>
            <p:cNvSpPr/>
            <p:nvPr/>
          </p:nvSpPr>
          <p:spPr>
            <a:xfrm>
              <a:off x="2020240" y="3222138"/>
              <a:ext cx="199940" cy="1999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Oval 116"/>
            <p:cNvSpPr/>
            <p:nvPr/>
          </p:nvSpPr>
          <p:spPr>
            <a:xfrm>
              <a:off x="1405985" y="2590405"/>
              <a:ext cx="199940" cy="1999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57859" y="1800046"/>
            <a:ext cx="1710458" cy="1613986"/>
            <a:chOff x="4092677" y="2916351"/>
            <a:chExt cx="1710458" cy="1613986"/>
          </a:xfrm>
        </p:grpSpPr>
        <p:sp>
          <p:nvSpPr>
            <p:cNvPr id="203" name="Rounded Rectangle 202"/>
            <p:cNvSpPr/>
            <p:nvPr/>
          </p:nvSpPr>
          <p:spPr>
            <a:xfrm rot="550401">
              <a:off x="4336904" y="2916351"/>
              <a:ext cx="587961" cy="24597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ounded Rectangle 48"/>
            <p:cNvSpPr/>
            <p:nvPr/>
          </p:nvSpPr>
          <p:spPr>
            <a:xfrm rot="1332229">
              <a:off x="4886929" y="4276590"/>
              <a:ext cx="593214" cy="253747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4874732" y="3133049"/>
              <a:ext cx="670883" cy="3443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092677" y="3862931"/>
              <a:ext cx="670883" cy="3443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7" name="Oval 196"/>
            <p:cNvSpPr/>
            <p:nvPr/>
          </p:nvSpPr>
          <p:spPr>
            <a:xfrm>
              <a:off x="4597811" y="2948531"/>
              <a:ext cx="671050" cy="9144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8" name="Oval 197"/>
            <p:cNvSpPr/>
            <p:nvPr/>
          </p:nvSpPr>
          <p:spPr>
            <a:xfrm>
              <a:off x="4597811" y="3526011"/>
              <a:ext cx="671050" cy="9144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Oval 46"/>
            <p:cNvSpPr/>
            <p:nvPr/>
          </p:nvSpPr>
          <p:spPr>
            <a:xfrm>
              <a:off x="4533524" y="3294659"/>
              <a:ext cx="799624" cy="79962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2" name="Rounded Rectangle 201"/>
            <p:cNvSpPr/>
            <p:nvPr/>
          </p:nvSpPr>
          <p:spPr>
            <a:xfrm rot="19893432">
              <a:off x="5215174" y="4274768"/>
              <a:ext cx="587961" cy="24597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42" name="Group 441"/>
          <p:cNvGrpSpPr/>
          <p:nvPr/>
        </p:nvGrpSpPr>
        <p:grpSpPr>
          <a:xfrm>
            <a:off x="552223" y="4111732"/>
            <a:ext cx="2406371" cy="1646442"/>
            <a:chOff x="4065000" y="666825"/>
            <a:chExt cx="2406371" cy="1646442"/>
          </a:xfrm>
        </p:grpSpPr>
        <p:grpSp>
          <p:nvGrpSpPr>
            <p:cNvPr id="271" name="Group 270"/>
            <p:cNvGrpSpPr/>
            <p:nvPr/>
          </p:nvGrpSpPr>
          <p:grpSpPr>
            <a:xfrm>
              <a:off x="4065000" y="669350"/>
              <a:ext cx="2406371" cy="1643917"/>
              <a:chOff x="3886326" y="625050"/>
              <a:chExt cx="1810350" cy="1236744"/>
            </a:xfrm>
          </p:grpSpPr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982782">
                <a:off x="4447297" y="1048795"/>
                <a:ext cx="204924" cy="206690"/>
              </a:xfrm>
              <a:prstGeom prst="rect">
                <a:avLst/>
              </a:prstGeom>
            </p:spPr>
          </p:pic>
          <p:pic>
            <p:nvPicPr>
              <p:cNvPr id="119" name="Picture 118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65475">
                <a:off x="4697111" y="1080699"/>
                <a:ext cx="204924" cy="206690"/>
              </a:xfrm>
              <a:prstGeom prst="rect">
                <a:avLst/>
              </a:prstGeom>
            </p:spPr>
          </p:pic>
          <p:pic>
            <p:nvPicPr>
              <p:cNvPr id="120" name="Picture 11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114850">
                <a:off x="4307932" y="1319505"/>
                <a:ext cx="204922" cy="206692"/>
              </a:xfrm>
              <a:prstGeom prst="rect">
                <a:avLst/>
              </a:prstGeom>
            </p:spPr>
          </p:pic>
          <p:pic>
            <p:nvPicPr>
              <p:cNvPr id="121" name="Picture 120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434683">
                <a:off x="4574370" y="1345437"/>
                <a:ext cx="204924" cy="206690"/>
              </a:xfrm>
              <a:prstGeom prst="rect">
                <a:avLst/>
              </a:prstGeom>
            </p:spPr>
          </p:pic>
          <p:pic>
            <p:nvPicPr>
              <p:cNvPr id="122" name="Picture 12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08734">
                <a:off x="4232413" y="855957"/>
                <a:ext cx="204924" cy="206690"/>
              </a:xfrm>
              <a:prstGeom prst="rect">
                <a:avLst/>
              </a:prstGeom>
            </p:spPr>
          </p:pic>
          <p:pic>
            <p:nvPicPr>
              <p:cNvPr id="123" name="Picture 122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217891">
                <a:off x="4648170" y="805719"/>
                <a:ext cx="204922" cy="206692"/>
              </a:xfrm>
              <a:prstGeom prst="rect">
                <a:avLst/>
              </a:prstGeom>
            </p:spPr>
          </p:pic>
          <p:pic>
            <p:nvPicPr>
              <p:cNvPr id="124" name="Picture 12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799293">
                <a:off x="3964583" y="1245986"/>
                <a:ext cx="204924" cy="206690"/>
              </a:xfrm>
              <a:prstGeom prst="rect">
                <a:avLst/>
              </a:prstGeom>
            </p:spPr>
          </p:pic>
          <p:pic>
            <p:nvPicPr>
              <p:cNvPr id="125" name="Picture 124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387143">
                <a:off x="4885054" y="1305032"/>
                <a:ext cx="204924" cy="206690"/>
              </a:xfrm>
              <a:prstGeom prst="rect">
                <a:avLst/>
              </a:prstGeom>
            </p:spPr>
          </p:pic>
          <p:pic>
            <p:nvPicPr>
              <p:cNvPr id="126" name="Picture 125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434683">
                <a:off x="4924124" y="985782"/>
                <a:ext cx="204924" cy="206690"/>
              </a:xfrm>
              <a:prstGeom prst="rect">
                <a:avLst/>
              </a:prstGeom>
            </p:spPr>
          </p:pic>
          <p:pic>
            <p:nvPicPr>
              <p:cNvPr id="128" name="Picture 12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211674">
                <a:off x="4383574" y="1564223"/>
                <a:ext cx="204924" cy="206690"/>
              </a:xfrm>
              <a:prstGeom prst="rect">
                <a:avLst/>
              </a:prstGeom>
            </p:spPr>
          </p:pic>
          <p:pic>
            <p:nvPicPr>
              <p:cNvPr id="130" name="Picture 12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067545">
                <a:off x="4695233" y="1590217"/>
                <a:ext cx="204924" cy="206690"/>
              </a:xfrm>
              <a:prstGeom prst="rect">
                <a:avLst/>
              </a:prstGeom>
            </p:spPr>
          </p:pic>
          <p:pic>
            <p:nvPicPr>
              <p:cNvPr id="132" name="Picture 13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65475">
                <a:off x="4432912" y="625146"/>
                <a:ext cx="204924" cy="206690"/>
              </a:xfrm>
              <a:prstGeom prst="rect">
                <a:avLst/>
              </a:prstGeom>
            </p:spPr>
          </p:pic>
          <p:pic>
            <p:nvPicPr>
              <p:cNvPr id="133" name="Picture 13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65475">
                <a:off x="4895501" y="683126"/>
                <a:ext cx="204924" cy="206690"/>
              </a:xfrm>
              <a:prstGeom prst="rect">
                <a:avLst/>
              </a:prstGeom>
            </p:spPr>
          </p:pic>
          <p:pic>
            <p:nvPicPr>
              <p:cNvPr id="134" name="Picture 13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65475">
                <a:off x="5217156" y="928399"/>
                <a:ext cx="204924" cy="206690"/>
              </a:xfrm>
              <a:prstGeom prst="rect">
                <a:avLst/>
              </a:prstGeom>
            </p:spPr>
          </p:pic>
          <p:pic>
            <p:nvPicPr>
              <p:cNvPr id="135" name="Picture 13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064568">
                <a:off x="5162475" y="1224922"/>
                <a:ext cx="204924" cy="206690"/>
              </a:xfrm>
              <a:prstGeom prst="rect">
                <a:avLst/>
              </a:prstGeom>
            </p:spPr>
          </p:pic>
          <p:pic>
            <p:nvPicPr>
              <p:cNvPr id="136" name="Picture 13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426936">
                <a:off x="5127013" y="1549263"/>
                <a:ext cx="204922" cy="206692"/>
              </a:xfrm>
              <a:prstGeom prst="rect">
                <a:avLst/>
              </a:prstGeom>
            </p:spPr>
          </p:pic>
          <p:pic>
            <p:nvPicPr>
              <p:cNvPr id="137" name="Picture 13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221797">
                <a:off x="3886326" y="1006023"/>
                <a:ext cx="204924" cy="206690"/>
              </a:xfrm>
              <a:prstGeom prst="rect">
                <a:avLst/>
              </a:prstGeom>
            </p:spPr>
          </p:pic>
          <p:pic>
            <p:nvPicPr>
              <p:cNvPr id="138" name="Picture 13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219403">
                <a:off x="3896507" y="1573937"/>
                <a:ext cx="204924" cy="206690"/>
              </a:xfrm>
              <a:prstGeom prst="rect">
                <a:avLst/>
              </a:prstGeom>
            </p:spPr>
          </p:pic>
          <p:pic>
            <p:nvPicPr>
              <p:cNvPr id="252" name="Picture 25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064568">
                <a:off x="5364928" y="1655104"/>
                <a:ext cx="204924" cy="206690"/>
              </a:xfrm>
              <a:prstGeom prst="rect">
                <a:avLst/>
              </a:prstGeom>
            </p:spPr>
          </p:pic>
          <p:pic>
            <p:nvPicPr>
              <p:cNvPr id="257" name="Picture 25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65475">
                <a:off x="5428191" y="1357634"/>
                <a:ext cx="204924" cy="206690"/>
              </a:xfrm>
              <a:prstGeom prst="rect">
                <a:avLst/>
              </a:prstGeom>
            </p:spPr>
          </p:pic>
          <p:pic>
            <p:nvPicPr>
              <p:cNvPr id="260" name="Picture 25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114850">
                <a:off x="5482714" y="1115006"/>
                <a:ext cx="204922" cy="206692"/>
              </a:xfrm>
              <a:prstGeom prst="rect">
                <a:avLst/>
              </a:prstGeom>
            </p:spPr>
          </p:pic>
          <p:pic>
            <p:nvPicPr>
              <p:cNvPr id="261" name="Picture 26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945554">
                <a:off x="5210328" y="629676"/>
                <a:ext cx="204924" cy="206690"/>
              </a:xfrm>
              <a:prstGeom prst="rect">
                <a:avLst/>
              </a:prstGeom>
            </p:spPr>
          </p:pic>
          <p:pic>
            <p:nvPicPr>
              <p:cNvPr id="262" name="Picture 26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65475">
                <a:off x="5491752" y="684128"/>
                <a:ext cx="204924" cy="206690"/>
              </a:xfrm>
              <a:prstGeom prst="rect">
                <a:avLst/>
              </a:prstGeom>
            </p:spPr>
          </p:pic>
          <p:pic>
            <p:nvPicPr>
              <p:cNvPr id="266" name="Picture 26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687345">
                <a:off x="3894310" y="759001"/>
                <a:ext cx="204924" cy="206690"/>
              </a:xfrm>
              <a:prstGeom prst="rect">
                <a:avLst/>
              </a:prstGeom>
            </p:spPr>
          </p:pic>
          <p:pic>
            <p:nvPicPr>
              <p:cNvPr id="267" name="Picture 26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799293">
                <a:off x="4128710" y="1473912"/>
                <a:ext cx="204924" cy="206690"/>
              </a:xfrm>
              <a:prstGeom prst="rect">
                <a:avLst/>
              </a:prstGeom>
            </p:spPr>
          </p:pic>
          <p:pic>
            <p:nvPicPr>
              <p:cNvPr id="268" name="Picture 26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06770">
                <a:off x="4158608" y="1086182"/>
                <a:ext cx="204926" cy="206692"/>
              </a:xfrm>
              <a:prstGeom prst="rect">
                <a:avLst/>
              </a:prstGeom>
            </p:spPr>
          </p:pic>
          <p:pic>
            <p:nvPicPr>
              <p:cNvPr id="269" name="Picture 26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79775">
                <a:off x="4120950" y="625050"/>
                <a:ext cx="204924" cy="206690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8" name="TextBox 387"/>
                <p:cNvSpPr txBox="1"/>
                <p:nvPr/>
              </p:nvSpPr>
              <p:spPr>
                <a:xfrm>
                  <a:off x="5258541" y="666825"/>
                  <a:ext cx="1402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0" i="1" smtClean="0">
                            <a:latin typeface="Cambria Math" charset="0"/>
                          </a:rPr>
                          <m:t>𝑗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88" name="TextBox 3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8541" y="666825"/>
                  <a:ext cx="140230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56522" r="-52174" b="-3043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9" name="TextBox 388"/>
                <p:cNvSpPr txBox="1"/>
                <p:nvPr/>
              </p:nvSpPr>
              <p:spPr>
                <a:xfrm>
                  <a:off x="5218786" y="1496151"/>
                  <a:ext cx="13394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9" name="TextBox 3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8786" y="1496151"/>
                  <a:ext cx="133946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40909" r="-31818"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/>
          <p:cNvGrpSpPr/>
          <p:nvPr/>
        </p:nvGrpSpPr>
        <p:grpSpPr>
          <a:xfrm>
            <a:off x="3911434" y="227188"/>
            <a:ext cx="5031282" cy="5727533"/>
            <a:chOff x="3911434" y="227188"/>
            <a:chExt cx="5031282" cy="5727533"/>
          </a:xfrm>
        </p:grpSpPr>
        <p:grpSp>
          <p:nvGrpSpPr>
            <p:cNvPr id="58" name="Group 57"/>
            <p:cNvGrpSpPr/>
            <p:nvPr/>
          </p:nvGrpSpPr>
          <p:grpSpPr>
            <a:xfrm>
              <a:off x="6896949" y="626132"/>
              <a:ext cx="1991942" cy="1687136"/>
              <a:chOff x="6804967" y="2765364"/>
              <a:chExt cx="2569430" cy="2176255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>
                <a:off x="8081295" y="2765364"/>
                <a:ext cx="1" cy="922227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 flipH="1">
                <a:off x="8081075" y="4010381"/>
                <a:ext cx="1" cy="931238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>
                <a:off x="8081295" y="3690009"/>
                <a:ext cx="1273634" cy="8056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/>
            </p:nvCxnSpPr>
            <p:spPr>
              <a:xfrm>
                <a:off x="8081295" y="4010381"/>
                <a:ext cx="1273634" cy="8056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733301">
                <a:off x="7805460" y="3379332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04" name="Picture 203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808399">
                <a:off x="7784665" y="3140947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05" name="Picture 204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81074" y="3734394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06" name="Picture 205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91251" y="3744868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07" name="Picture 206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32845" y="3734394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08" name="Picture 207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95817" y="3755342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09" name="Picture 208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58790" y="3734394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10" name="Picture 209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797184">
                <a:off x="7809584" y="3698065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11" name="Picture 210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7663103">
                <a:off x="7795526" y="3993255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12" name="Picture 211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512166">
                <a:off x="7805460" y="4226986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13" name="Picture 212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025066">
                <a:off x="7780033" y="4464326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14" name="Picture 213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367053">
                <a:off x="7780268" y="4720624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15" name="Picture 214"/>
              <p:cNvPicPr>
                <a:picLocks noChangeAspect="1"/>
              </p:cNvPicPr>
              <p:nvPr/>
            </p:nvPicPr>
            <p:blipFill>
              <a:blip r:embed="rId5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405160">
                <a:off x="7556848" y="3854222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16" name="Picture 215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7787895" y="2868507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17" name="Picture 216"/>
              <p:cNvPicPr>
                <a:picLocks noChangeAspect="1"/>
              </p:cNvPicPr>
              <p:nvPr/>
            </p:nvPicPr>
            <p:blipFill>
              <a:blip r:embed="rId5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591390">
                <a:off x="7596931" y="3566860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18" name="Picture 217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859069">
                <a:off x="7542831" y="3307889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19" name="Picture 218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8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009251">
                <a:off x="7527949" y="3022086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20" name="Picture 219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977474">
                <a:off x="7541352" y="4124698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21" name="Picture 220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9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7225926">
                <a:off x="7549299" y="4373117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22" name="Picture 221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727535">
                <a:off x="7529487" y="4654816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23" name="Picture 222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20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690539">
                <a:off x="7338252" y="3648845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24" name="Picture 223"/>
              <p:cNvPicPr>
                <a:picLocks noChangeAspect="1"/>
              </p:cNvPicPr>
              <p:nvPr/>
            </p:nvPicPr>
            <p:blipFill>
              <a:blip r:embed="rId5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194162">
                <a:off x="7328500" y="3892129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25" name="Picture 224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20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736199">
                <a:off x="7295117" y="4204690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26" name="Picture 225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21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131286">
                <a:off x="7305090" y="4587952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27" name="Picture 226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20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405160">
                <a:off x="6912646" y="4237925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28" name="Picture 227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20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062161">
                <a:off x="7121643" y="4012826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29" name="Picture 228"/>
              <p:cNvPicPr>
                <a:picLocks noChangeAspect="1"/>
              </p:cNvPicPr>
              <p:nvPr/>
            </p:nvPicPr>
            <p:blipFill>
              <a:blip r:embed="rId5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8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585087">
                <a:off x="7044706" y="3754633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30" name="Picture 229"/>
              <p:cNvPicPr>
                <a:picLocks noChangeAspect="1"/>
              </p:cNvPicPr>
              <p:nvPr/>
            </p:nvPicPr>
            <p:blipFill>
              <a:blip r:embed="rId5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00213">
                <a:off x="7343439" y="3410578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31" name="Picture 230"/>
              <p:cNvPicPr>
                <a:picLocks noChangeAspect="1"/>
              </p:cNvPicPr>
              <p:nvPr/>
            </p:nvPicPr>
            <p:blipFill>
              <a:blip r:embed="rId5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333005">
                <a:off x="7075273" y="3509331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32" name="Picture 231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72191">
                <a:off x="7319012" y="3110960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33" name="Picture 232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675160">
                <a:off x="7123647" y="3263911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34" name="Picture 233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062161">
                <a:off x="6828076" y="3975977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35" name="Picture 234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080792">
                <a:off x="6804967" y="3698065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36" name="Picture 235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92200">
                <a:off x="6836292" y="3430364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37" name="Picture 236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171196">
                <a:off x="6969486" y="3120367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38" name="Picture 237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889291">
                <a:off x="7208948" y="2909074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39" name="Picture 238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166642">
                <a:off x="7527249" y="2773223"/>
                <a:ext cx="215607" cy="218710"/>
              </a:xfrm>
              <a:prstGeom prst="rect">
                <a:avLst/>
              </a:prstGeom>
            </p:spPr>
          </p:pic>
          <p:pic>
            <p:nvPicPr>
              <p:cNvPr id="240" name="Picture 239"/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22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405160">
                <a:off x="7107634" y="4399409"/>
                <a:ext cx="215607" cy="218710"/>
              </a:xfrm>
              <a:prstGeom prst="rect">
                <a:avLst/>
              </a:prstGeom>
            </p:spPr>
          </p:pic>
        </p:grpSp>
        <p:pic>
          <p:nvPicPr>
            <p:cNvPr id="242" name="Picture 241"/>
            <p:cNvPicPr>
              <a:picLocks noChangeAspect="1"/>
            </p:cNvPicPr>
            <p:nvPr/>
          </p:nvPicPr>
          <p:blipFill rotWithShape="1"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05" t="1141" r="4228" b="2469"/>
            <a:stretch/>
          </p:blipFill>
          <p:spPr>
            <a:xfrm>
              <a:off x="4030626" y="2787991"/>
              <a:ext cx="2381761" cy="1745493"/>
            </a:xfrm>
            <a:prstGeom prst="rect">
              <a:avLst/>
            </a:prstGeom>
          </p:spPr>
        </p:pic>
        <p:grpSp>
          <p:nvGrpSpPr>
            <p:cNvPr id="380" name="Group 379"/>
            <p:cNvGrpSpPr/>
            <p:nvPr/>
          </p:nvGrpSpPr>
          <p:grpSpPr>
            <a:xfrm>
              <a:off x="6787939" y="2846179"/>
              <a:ext cx="1968567" cy="1593465"/>
              <a:chOff x="6872020" y="2751667"/>
              <a:chExt cx="1968567" cy="1593465"/>
            </a:xfrm>
          </p:grpSpPr>
          <p:sp>
            <p:nvSpPr>
              <p:cNvPr id="378" name="Oval 377"/>
              <p:cNvSpPr/>
              <p:nvPr/>
            </p:nvSpPr>
            <p:spPr>
              <a:xfrm>
                <a:off x="7381667" y="2808137"/>
                <a:ext cx="1040248" cy="1040248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6" name="Oval 325"/>
              <p:cNvSpPr/>
              <p:nvPr/>
            </p:nvSpPr>
            <p:spPr>
              <a:xfrm flipV="1">
                <a:off x="7404331" y="3032774"/>
                <a:ext cx="96506" cy="9650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7" name="Oval 326"/>
              <p:cNvSpPr/>
              <p:nvPr/>
            </p:nvSpPr>
            <p:spPr>
              <a:xfrm flipV="1">
                <a:off x="7404331" y="2787553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8" name="Oval 327"/>
              <p:cNvSpPr/>
              <p:nvPr/>
            </p:nvSpPr>
            <p:spPr>
              <a:xfrm flipV="1">
                <a:off x="7183034" y="2895211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9" name="Oval 328"/>
              <p:cNvSpPr/>
              <p:nvPr/>
            </p:nvSpPr>
            <p:spPr>
              <a:xfrm flipV="1">
                <a:off x="6907907" y="2913154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0" name="Oval 329"/>
              <p:cNvSpPr/>
              <p:nvPr/>
            </p:nvSpPr>
            <p:spPr>
              <a:xfrm flipV="1">
                <a:off x="7087337" y="3116510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1" name="Oval 330"/>
              <p:cNvSpPr/>
              <p:nvPr/>
            </p:nvSpPr>
            <p:spPr>
              <a:xfrm flipV="1">
                <a:off x="6895944" y="3248092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2" name="Oval 331"/>
              <p:cNvSpPr/>
              <p:nvPr/>
            </p:nvSpPr>
            <p:spPr>
              <a:xfrm flipV="1">
                <a:off x="6937812" y="3499296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3" name="Oval 332"/>
              <p:cNvSpPr/>
              <p:nvPr/>
            </p:nvSpPr>
            <p:spPr>
              <a:xfrm flipV="1">
                <a:off x="7194996" y="3355750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4" name="Oval 333"/>
              <p:cNvSpPr/>
              <p:nvPr/>
            </p:nvSpPr>
            <p:spPr>
              <a:xfrm flipV="1">
                <a:off x="7416294" y="3283978"/>
                <a:ext cx="96506" cy="9650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5" name="Oval 334"/>
              <p:cNvSpPr/>
              <p:nvPr/>
            </p:nvSpPr>
            <p:spPr>
              <a:xfrm flipV="1">
                <a:off x="7613668" y="3146415"/>
                <a:ext cx="96506" cy="9650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6" name="Oval 335"/>
              <p:cNvSpPr/>
              <p:nvPr/>
            </p:nvSpPr>
            <p:spPr>
              <a:xfrm flipV="1">
                <a:off x="7631610" y="2835401"/>
                <a:ext cx="96506" cy="9650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7" name="Oval 336"/>
              <p:cNvSpPr/>
              <p:nvPr/>
            </p:nvSpPr>
            <p:spPr>
              <a:xfrm flipV="1">
                <a:off x="7864871" y="2751667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8" name="Oval 337"/>
              <p:cNvSpPr/>
              <p:nvPr/>
            </p:nvSpPr>
            <p:spPr>
              <a:xfrm flipV="1">
                <a:off x="8044302" y="2901192"/>
                <a:ext cx="96506" cy="9650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9" name="Oval 338"/>
              <p:cNvSpPr/>
              <p:nvPr/>
            </p:nvSpPr>
            <p:spPr>
              <a:xfrm flipV="1">
                <a:off x="8247657" y="2799514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0" name="Oval 339"/>
              <p:cNvSpPr/>
              <p:nvPr/>
            </p:nvSpPr>
            <p:spPr>
              <a:xfrm flipV="1">
                <a:off x="8480917" y="2799514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1" name="Oval 340"/>
              <p:cNvSpPr/>
              <p:nvPr/>
            </p:nvSpPr>
            <p:spPr>
              <a:xfrm flipV="1">
                <a:off x="8714177" y="2847363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2" name="Oval 341"/>
              <p:cNvSpPr/>
              <p:nvPr/>
            </p:nvSpPr>
            <p:spPr>
              <a:xfrm flipV="1">
                <a:off x="8738101" y="3152395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3" name="Oval 342"/>
              <p:cNvSpPr/>
              <p:nvPr/>
            </p:nvSpPr>
            <p:spPr>
              <a:xfrm flipV="1">
                <a:off x="8534746" y="3026795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4" name="Oval 343"/>
              <p:cNvSpPr/>
              <p:nvPr/>
            </p:nvSpPr>
            <p:spPr>
              <a:xfrm flipV="1">
                <a:off x="7805061" y="3008853"/>
                <a:ext cx="96506" cy="9650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5" name="Oval 344"/>
              <p:cNvSpPr/>
              <p:nvPr/>
            </p:nvSpPr>
            <p:spPr>
              <a:xfrm flipV="1">
                <a:off x="8283543" y="3050720"/>
                <a:ext cx="96506" cy="9650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6" name="Oval 345"/>
              <p:cNvSpPr/>
              <p:nvPr/>
            </p:nvSpPr>
            <p:spPr>
              <a:xfrm flipV="1">
                <a:off x="8044302" y="3140435"/>
                <a:ext cx="96506" cy="9650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7" name="Oval 346"/>
              <p:cNvSpPr/>
              <p:nvPr/>
            </p:nvSpPr>
            <p:spPr>
              <a:xfrm flipV="1">
                <a:off x="7858890" y="3277998"/>
                <a:ext cx="96506" cy="96506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8" name="Oval 347"/>
              <p:cNvSpPr/>
              <p:nvPr/>
            </p:nvSpPr>
            <p:spPr>
              <a:xfrm flipV="1">
                <a:off x="7649554" y="3403600"/>
                <a:ext cx="96506" cy="9650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9" name="Oval 348"/>
              <p:cNvSpPr/>
              <p:nvPr/>
            </p:nvSpPr>
            <p:spPr>
              <a:xfrm flipV="1">
                <a:off x="7440218" y="3571070"/>
                <a:ext cx="96506" cy="9650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0" name="Oval 349"/>
              <p:cNvSpPr/>
              <p:nvPr/>
            </p:nvSpPr>
            <p:spPr>
              <a:xfrm flipV="1">
                <a:off x="7194996" y="3606955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1" name="Oval 350"/>
              <p:cNvSpPr/>
              <p:nvPr/>
            </p:nvSpPr>
            <p:spPr>
              <a:xfrm flipV="1">
                <a:off x="6931830" y="3738538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2" name="Oval 351"/>
              <p:cNvSpPr/>
              <p:nvPr/>
            </p:nvSpPr>
            <p:spPr>
              <a:xfrm flipV="1">
                <a:off x="6872020" y="3983759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3" name="Oval 352"/>
              <p:cNvSpPr/>
              <p:nvPr/>
            </p:nvSpPr>
            <p:spPr>
              <a:xfrm flipV="1">
                <a:off x="7129204" y="3911987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4" name="Oval 353"/>
              <p:cNvSpPr/>
              <p:nvPr/>
            </p:nvSpPr>
            <p:spPr>
              <a:xfrm flipV="1">
                <a:off x="7344521" y="3816291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5" name="Oval 354"/>
              <p:cNvSpPr/>
              <p:nvPr/>
            </p:nvSpPr>
            <p:spPr>
              <a:xfrm flipV="1">
                <a:off x="7601706" y="3870120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6" name="Oval 355"/>
              <p:cNvSpPr/>
              <p:nvPr/>
            </p:nvSpPr>
            <p:spPr>
              <a:xfrm flipV="1">
                <a:off x="7691420" y="3654804"/>
                <a:ext cx="96506" cy="9650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7" name="Oval 356"/>
              <p:cNvSpPr/>
              <p:nvPr/>
            </p:nvSpPr>
            <p:spPr>
              <a:xfrm flipV="1">
                <a:off x="7930663" y="3529202"/>
                <a:ext cx="96506" cy="9650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8" name="Oval 357"/>
              <p:cNvSpPr/>
              <p:nvPr/>
            </p:nvSpPr>
            <p:spPr>
              <a:xfrm flipV="1">
                <a:off x="8151960" y="3361732"/>
                <a:ext cx="96506" cy="9650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9" name="Oval 358"/>
              <p:cNvSpPr/>
              <p:nvPr/>
            </p:nvSpPr>
            <p:spPr>
              <a:xfrm flipV="1">
                <a:off x="8451012" y="3260055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0" name="Oval 359"/>
              <p:cNvSpPr/>
              <p:nvPr/>
            </p:nvSpPr>
            <p:spPr>
              <a:xfrm flipV="1">
                <a:off x="8385220" y="3493315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1" name="Oval 360"/>
              <p:cNvSpPr/>
              <p:nvPr/>
            </p:nvSpPr>
            <p:spPr>
              <a:xfrm flipV="1">
                <a:off x="8175884" y="3672746"/>
                <a:ext cx="96506" cy="9650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2" name="Oval 361"/>
              <p:cNvSpPr/>
              <p:nvPr/>
            </p:nvSpPr>
            <p:spPr>
              <a:xfrm flipV="1">
                <a:off x="7900756" y="3786386"/>
                <a:ext cx="96506" cy="9650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3" name="Oval 362"/>
              <p:cNvSpPr/>
              <p:nvPr/>
            </p:nvSpPr>
            <p:spPr>
              <a:xfrm flipV="1">
                <a:off x="8074205" y="3983759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4" name="Oval 363"/>
              <p:cNvSpPr/>
              <p:nvPr/>
            </p:nvSpPr>
            <p:spPr>
              <a:xfrm flipV="1">
                <a:off x="8325409" y="3888063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5" name="Oval 364"/>
              <p:cNvSpPr/>
              <p:nvPr/>
            </p:nvSpPr>
            <p:spPr>
              <a:xfrm flipV="1">
                <a:off x="8498859" y="3714612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6" name="Oval 365"/>
              <p:cNvSpPr/>
              <p:nvPr/>
            </p:nvSpPr>
            <p:spPr>
              <a:xfrm flipV="1">
                <a:off x="8672310" y="3427523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7" name="Oval 366"/>
              <p:cNvSpPr/>
              <p:nvPr/>
            </p:nvSpPr>
            <p:spPr>
              <a:xfrm flipV="1">
                <a:off x="8744081" y="3678727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8" name="Oval 367"/>
              <p:cNvSpPr/>
              <p:nvPr/>
            </p:nvSpPr>
            <p:spPr>
              <a:xfrm flipV="1">
                <a:off x="8696234" y="3941892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9" name="Oval 368"/>
              <p:cNvSpPr/>
              <p:nvPr/>
            </p:nvSpPr>
            <p:spPr>
              <a:xfrm flipV="1">
                <a:off x="7793098" y="4055531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0" name="Oval 369"/>
              <p:cNvSpPr/>
              <p:nvPr/>
            </p:nvSpPr>
            <p:spPr>
              <a:xfrm flipV="1">
                <a:off x="7278729" y="4103379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1" name="Oval 370"/>
              <p:cNvSpPr/>
              <p:nvPr/>
            </p:nvSpPr>
            <p:spPr>
              <a:xfrm flipV="1">
                <a:off x="7529933" y="4115342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2" name="Oval 371"/>
              <p:cNvSpPr/>
              <p:nvPr/>
            </p:nvSpPr>
            <p:spPr>
              <a:xfrm flipV="1">
                <a:off x="7027526" y="4199076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3" name="Oval 372"/>
              <p:cNvSpPr/>
              <p:nvPr/>
            </p:nvSpPr>
            <p:spPr>
              <a:xfrm flipV="1">
                <a:off x="8247657" y="4177665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4" name="Oval 373"/>
              <p:cNvSpPr/>
              <p:nvPr/>
            </p:nvSpPr>
            <p:spPr>
              <a:xfrm flipV="1">
                <a:off x="8486898" y="4109360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5" name="Oval 374"/>
              <p:cNvSpPr/>
              <p:nvPr/>
            </p:nvSpPr>
            <p:spPr>
              <a:xfrm flipV="1">
                <a:off x="8702214" y="4248626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6" name="Oval 375"/>
              <p:cNvSpPr/>
              <p:nvPr/>
            </p:nvSpPr>
            <p:spPr>
              <a:xfrm flipV="1">
                <a:off x="7974966" y="4230198"/>
                <a:ext cx="96506" cy="9650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9" name="Triangle 378"/>
              <p:cNvSpPr/>
              <p:nvPr/>
            </p:nvSpPr>
            <p:spPr>
              <a:xfrm>
                <a:off x="7389196" y="3057106"/>
                <a:ext cx="1032719" cy="267026"/>
              </a:xfrm>
              <a:custGeom>
                <a:avLst/>
                <a:gdLst>
                  <a:gd name="connsiteX0" fmla="*/ 0 w 1032719"/>
                  <a:gd name="connsiteY0" fmla="*/ 267000 h 267000"/>
                  <a:gd name="connsiteX1" fmla="*/ 516360 w 1032719"/>
                  <a:gd name="connsiteY1" fmla="*/ 0 h 267000"/>
                  <a:gd name="connsiteX2" fmla="*/ 1032719 w 1032719"/>
                  <a:gd name="connsiteY2" fmla="*/ 267000 h 267000"/>
                  <a:gd name="connsiteX3" fmla="*/ 0 w 1032719"/>
                  <a:gd name="connsiteY3" fmla="*/ 267000 h 267000"/>
                  <a:gd name="connsiteX0" fmla="*/ 0 w 1032719"/>
                  <a:gd name="connsiteY0" fmla="*/ 267000 h 267000"/>
                  <a:gd name="connsiteX1" fmla="*/ 516360 w 1032719"/>
                  <a:gd name="connsiteY1" fmla="*/ 0 h 267000"/>
                  <a:gd name="connsiteX2" fmla="*/ 1032719 w 1032719"/>
                  <a:gd name="connsiteY2" fmla="*/ 267000 h 267000"/>
                  <a:gd name="connsiteX3" fmla="*/ 0 w 1032719"/>
                  <a:gd name="connsiteY3" fmla="*/ 267000 h 267000"/>
                  <a:gd name="connsiteX0" fmla="*/ 0 w 1032719"/>
                  <a:gd name="connsiteY0" fmla="*/ 267000 h 267155"/>
                  <a:gd name="connsiteX1" fmla="*/ 516360 w 1032719"/>
                  <a:gd name="connsiteY1" fmla="*/ 0 h 267155"/>
                  <a:gd name="connsiteX2" fmla="*/ 1032719 w 1032719"/>
                  <a:gd name="connsiteY2" fmla="*/ 267000 h 267155"/>
                  <a:gd name="connsiteX3" fmla="*/ 0 w 1032719"/>
                  <a:gd name="connsiteY3" fmla="*/ 267000 h 267155"/>
                  <a:gd name="connsiteX0" fmla="*/ 0 w 1032719"/>
                  <a:gd name="connsiteY0" fmla="*/ 267000 h 267155"/>
                  <a:gd name="connsiteX1" fmla="*/ 516360 w 1032719"/>
                  <a:gd name="connsiteY1" fmla="*/ 0 h 267155"/>
                  <a:gd name="connsiteX2" fmla="*/ 1032719 w 1032719"/>
                  <a:gd name="connsiteY2" fmla="*/ 267000 h 267155"/>
                  <a:gd name="connsiteX3" fmla="*/ 0 w 1032719"/>
                  <a:gd name="connsiteY3" fmla="*/ 267000 h 267155"/>
                  <a:gd name="connsiteX0" fmla="*/ 0 w 1032719"/>
                  <a:gd name="connsiteY0" fmla="*/ 267000 h 267106"/>
                  <a:gd name="connsiteX1" fmla="*/ 516360 w 1032719"/>
                  <a:gd name="connsiteY1" fmla="*/ 0 h 267106"/>
                  <a:gd name="connsiteX2" fmla="*/ 1032719 w 1032719"/>
                  <a:gd name="connsiteY2" fmla="*/ 267000 h 267106"/>
                  <a:gd name="connsiteX3" fmla="*/ 0 w 1032719"/>
                  <a:gd name="connsiteY3" fmla="*/ 267000 h 267106"/>
                  <a:gd name="connsiteX0" fmla="*/ 0 w 1032719"/>
                  <a:gd name="connsiteY0" fmla="*/ 267000 h 267106"/>
                  <a:gd name="connsiteX1" fmla="*/ 516360 w 1032719"/>
                  <a:gd name="connsiteY1" fmla="*/ 0 h 267106"/>
                  <a:gd name="connsiteX2" fmla="*/ 1032719 w 1032719"/>
                  <a:gd name="connsiteY2" fmla="*/ 267000 h 267106"/>
                  <a:gd name="connsiteX3" fmla="*/ 0 w 1032719"/>
                  <a:gd name="connsiteY3" fmla="*/ 267000 h 267106"/>
                  <a:gd name="connsiteX0" fmla="*/ 0 w 1032719"/>
                  <a:gd name="connsiteY0" fmla="*/ 267000 h 267106"/>
                  <a:gd name="connsiteX1" fmla="*/ 516360 w 1032719"/>
                  <a:gd name="connsiteY1" fmla="*/ 0 h 267106"/>
                  <a:gd name="connsiteX2" fmla="*/ 1032719 w 1032719"/>
                  <a:gd name="connsiteY2" fmla="*/ 267000 h 267106"/>
                  <a:gd name="connsiteX3" fmla="*/ 0 w 1032719"/>
                  <a:gd name="connsiteY3" fmla="*/ 267000 h 267106"/>
                  <a:gd name="connsiteX0" fmla="*/ 0 w 1032719"/>
                  <a:gd name="connsiteY0" fmla="*/ 267000 h 267026"/>
                  <a:gd name="connsiteX1" fmla="*/ 516360 w 1032719"/>
                  <a:gd name="connsiteY1" fmla="*/ 0 h 267026"/>
                  <a:gd name="connsiteX2" fmla="*/ 1032719 w 1032719"/>
                  <a:gd name="connsiteY2" fmla="*/ 267000 h 267026"/>
                  <a:gd name="connsiteX3" fmla="*/ 0 w 1032719"/>
                  <a:gd name="connsiteY3" fmla="*/ 267000 h 267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2719" h="267026">
                    <a:moveTo>
                      <a:pt x="0" y="267000"/>
                    </a:moveTo>
                    <a:cubicBezTo>
                      <a:pt x="257845" y="263725"/>
                      <a:pt x="360115" y="3275"/>
                      <a:pt x="516360" y="0"/>
                    </a:cubicBezTo>
                    <a:cubicBezTo>
                      <a:pt x="666255" y="3275"/>
                      <a:pt x="787574" y="270075"/>
                      <a:pt x="1032719" y="267000"/>
                    </a:cubicBezTo>
                    <a:lnTo>
                      <a:pt x="0" y="267000"/>
                    </a:lnTo>
                    <a:close/>
                  </a:path>
                </a:pathLst>
              </a:custGeom>
              <a:solidFill>
                <a:schemeClr val="bg1">
                  <a:lumMod val="95000"/>
                  <a:alpha val="5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1" name="TextBox 380"/>
                <p:cNvSpPr txBox="1"/>
                <p:nvPr/>
              </p:nvSpPr>
              <p:spPr>
                <a:xfrm>
                  <a:off x="7670395" y="3400865"/>
                  <a:ext cx="13394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0" i="1" smtClean="0">
                            <a:latin typeface="Cambria Math" charset="0"/>
                          </a:rPr>
                          <m:t>𝑖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81" name="TextBox 3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0395" y="3400865"/>
                  <a:ext cx="133946" cy="276999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40909" r="-31818"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3" name="TextBox 382"/>
                <p:cNvSpPr txBox="1"/>
                <p:nvPr/>
              </p:nvSpPr>
              <p:spPr>
                <a:xfrm>
                  <a:off x="7436886" y="3006198"/>
                  <a:ext cx="1402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0" i="1" smtClean="0">
                            <a:latin typeface="Cambria Math" charset="0"/>
                          </a:rPr>
                          <m:t>𝑗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83" name="TextBox 3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6886" y="3006198"/>
                  <a:ext cx="140230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56522" r="-52174" b="-3043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4" name="TextBox 383"/>
                <p:cNvSpPr txBox="1"/>
                <p:nvPr/>
              </p:nvSpPr>
              <p:spPr>
                <a:xfrm>
                  <a:off x="5471782" y="2984884"/>
                  <a:ext cx="1402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0" i="1" smtClean="0">
                            <a:latin typeface="Cambria Math" charset="0"/>
                          </a:rPr>
                          <m:t>𝑗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84" name="TextBox 3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1782" y="2984884"/>
                  <a:ext cx="140230" cy="276999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56522" r="-52174" b="-3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5" name="TextBox 384"/>
                <p:cNvSpPr txBox="1"/>
                <p:nvPr/>
              </p:nvSpPr>
              <p:spPr>
                <a:xfrm>
                  <a:off x="5298263" y="3315177"/>
                  <a:ext cx="13394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0" i="1" smtClean="0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𝑖</m:t>
                        </m:r>
                      </m:oMath>
                    </m:oMathPara>
                  </a14:m>
                  <a:endParaRPr lang="en-GB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85" name="TextBox 3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8263" y="3315177"/>
                  <a:ext cx="133946" cy="276999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40909" r="-31818"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0" name="TextBox 389"/>
                <p:cNvSpPr txBox="1"/>
                <p:nvPr/>
              </p:nvSpPr>
              <p:spPr>
                <a:xfrm>
                  <a:off x="6783340" y="818023"/>
                  <a:ext cx="1402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0" i="1" smtClean="0">
                            <a:latin typeface="Cambria Math" charset="0"/>
                          </a:rPr>
                          <m:t>𝑗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90" name="TextBox 3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3340" y="818023"/>
                  <a:ext cx="140230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56522" r="-52174" b="-3043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2" name="Straight Connector 391"/>
            <p:cNvCxnSpPr>
              <a:stCxn id="390" idx="3"/>
            </p:cNvCxnSpPr>
            <p:nvPr/>
          </p:nvCxnSpPr>
          <p:spPr>
            <a:xfrm>
              <a:off x="6923570" y="956523"/>
              <a:ext cx="253997" cy="3083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0" name="TextBox 399"/>
                <p:cNvSpPr txBox="1"/>
                <p:nvPr/>
              </p:nvSpPr>
              <p:spPr>
                <a:xfrm>
                  <a:off x="8037713" y="795685"/>
                  <a:ext cx="13394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0" i="1" smtClean="0">
                            <a:latin typeface="Cambria Math" charset="0"/>
                          </a:rPr>
                          <m:t>𝑖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00" name="TextBox 3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7713" y="795685"/>
                  <a:ext cx="133946" cy="276999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l="-42857" r="-38095"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1" name="Straight Connector 400"/>
            <p:cNvCxnSpPr>
              <a:stCxn id="400" idx="1"/>
            </p:cNvCxnSpPr>
            <p:nvPr/>
          </p:nvCxnSpPr>
          <p:spPr>
            <a:xfrm flipH="1">
              <a:off x="7408539" y="934185"/>
              <a:ext cx="629174" cy="4592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4" name="TextBox 403"/>
                <p:cNvSpPr txBox="1"/>
                <p:nvPr/>
              </p:nvSpPr>
              <p:spPr>
                <a:xfrm>
                  <a:off x="5183443" y="5177452"/>
                  <a:ext cx="13394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0" i="1" smtClean="0">
                            <a:latin typeface="Cambria Math" charset="0"/>
                          </a:rPr>
                          <m:t>𝑖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04" name="TextBox 4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3443" y="5177452"/>
                  <a:ext cx="133946" cy="276999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40909" r="-31818" b="-434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5" name="TextBox 404"/>
                <p:cNvSpPr txBox="1"/>
                <p:nvPr/>
              </p:nvSpPr>
              <p:spPr>
                <a:xfrm>
                  <a:off x="6940176" y="4986540"/>
                  <a:ext cx="1402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0" i="1" smtClean="0">
                            <a:latin typeface="Cambria Math" charset="0"/>
                          </a:rPr>
                          <m:t>𝑗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05" name="TextBox 4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0176" y="4986540"/>
                  <a:ext cx="140230" cy="276999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56522" r="-52174" b="-3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27" name="Group 426"/>
            <p:cNvGrpSpPr/>
            <p:nvPr/>
          </p:nvGrpSpPr>
          <p:grpSpPr>
            <a:xfrm rot="20983002">
              <a:off x="5266026" y="5241995"/>
              <a:ext cx="2516317" cy="712726"/>
              <a:chOff x="5255466" y="5328394"/>
              <a:chExt cx="2516317" cy="712726"/>
            </a:xfrm>
          </p:grpSpPr>
          <p:sp>
            <p:nvSpPr>
              <p:cNvPr id="293" name="Oval 292"/>
              <p:cNvSpPr/>
              <p:nvPr/>
            </p:nvSpPr>
            <p:spPr>
              <a:xfrm flipV="1">
                <a:off x="7061951" y="5331294"/>
                <a:ext cx="709832" cy="70982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4" name="Oval 293"/>
              <p:cNvSpPr/>
              <p:nvPr/>
            </p:nvSpPr>
            <p:spPr>
              <a:xfrm flipV="1">
                <a:off x="5255466" y="5328394"/>
                <a:ext cx="709832" cy="709826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07" name="Straight Arrow Connector 406"/>
              <p:cNvCxnSpPr>
                <a:stCxn id="294" idx="6"/>
                <a:endCxn id="293" idx="2"/>
              </p:cNvCxnSpPr>
              <p:nvPr/>
            </p:nvCxnSpPr>
            <p:spPr>
              <a:xfrm>
                <a:off x="5965298" y="5683307"/>
                <a:ext cx="1096653" cy="29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0" name="TextBox 409"/>
              <p:cNvSpPr txBox="1"/>
              <p:nvPr/>
            </p:nvSpPr>
            <p:spPr>
              <a:xfrm>
                <a:off x="6045224" y="5363965"/>
                <a:ext cx="96949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1600" dirty="0" smtClean="0">
                    <a:latin typeface="Cambria Math" charset="0"/>
                    <a:ea typeface="Cambria Math" charset="0"/>
                    <a:cs typeface="Cambria Math" charset="0"/>
                  </a:rPr>
                  <a:t>Interaction</a:t>
                </a:r>
                <a:endParaRPr lang="en-GB" sz="16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p:grpSp>
        <p:sp>
          <p:nvSpPr>
            <p:cNvPr id="412" name="Right Brace 411"/>
            <p:cNvSpPr/>
            <p:nvPr/>
          </p:nvSpPr>
          <p:spPr>
            <a:xfrm rot="5400000">
              <a:off x="6344141" y="2281010"/>
              <a:ext cx="165867" cy="5031282"/>
            </a:xfrm>
            <a:prstGeom prst="rightBrace">
              <a:avLst>
                <a:gd name="adj1" fmla="val 78354"/>
                <a:gd name="adj2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3" name="TextBox 412"/>
                <p:cNvSpPr txBox="1"/>
                <p:nvPr/>
              </p:nvSpPr>
              <p:spPr>
                <a:xfrm>
                  <a:off x="5166084" y="227188"/>
                  <a:ext cx="23487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0" i="1" smtClean="0">
                            <a:latin typeface="Cambria Math" charset="0"/>
                          </a:rPr>
                          <m:t>𝑎</m:t>
                        </m:r>
                        <m:r>
                          <a:rPr lang="hu-HU" b="0" i="1" smtClean="0">
                            <a:latin typeface="Cambria Math" charset="0"/>
                          </a:rPr>
                          <m:t>.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13" name="TextBox 4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6084" y="227188"/>
                  <a:ext cx="234871" cy="276999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l="-1282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4" name="TextBox 413"/>
                <p:cNvSpPr txBox="1"/>
                <p:nvPr/>
              </p:nvSpPr>
              <p:spPr>
                <a:xfrm>
                  <a:off x="7773566" y="227188"/>
                  <a:ext cx="23108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0" i="1" smtClean="0">
                            <a:latin typeface="Cambria Math" charset="0"/>
                          </a:rPr>
                          <m:t>𝑏</m:t>
                        </m:r>
                        <m:r>
                          <a:rPr lang="hu-HU" b="0" i="0" smtClean="0">
                            <a:latin typeface="Cambria Math" charset="0"/>
                          </a:rPr>
                          <m:t>.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14" name="TextBox 4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3566" y="227188"/>
                  <a:ext cx="231089" cy="276999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l="-26316" b="-652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5" name="TextBox 414"/>
                <p:cNvSpPr txBox="1"/>
                <p:nvPr/>
              </p:nvSpPr>
              <p:spPr>
                <a:xfrm>
                  <a:off x="5166084" y="2493890"/>
                  <a:ext cx="21409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0" i="1" smtClean="0">
                            <a:latin typeface="Cambria Math" charset="0"/>
                          </a:rPr>
                          <m:t>𝑐</m:t>
                        </m:r>
                        <m:r>
                          <a:rPr lang="hu-HU" b="0" i="1" smtClean="0">
                            <a:latin typeface="Cambria Math" charset="0"/>
                          </a:rPr>
                          <m:t>.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15" name="TextBox 4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6084" y="2493890"/>
                  <a:ext cx="214097" cy="276999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1388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6" name="TextBox 415"/>
                <p:cNvSpPr txBox="1"/>
                <p:nvPr/>
              </p:nvSpPr>
              <p:spPr>
                <a:xfrm>
                  <a:off x="7773566" y="2493890"/>
                  <a:ext cx="24134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0" i="1" smtClean="0">
                            <a:latin typeface="Cambria Math" charset="0"/>
                          </a:rPr>
                          <m:t>𝑑</m:t>
                        </m:r>
                        <m:r>
                          <a:rPr lang="hu-HU" b="0" i="1" smtClean="0">
                            <a:latin typeface="Cambria Math" charset="0"/>
                          </a:rPr>
                          <m:t>.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16" name="TextBox 4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3566" y="2493890"/>
                  <a:ext cx="241348" cy="276999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l="-25000" b="-652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43" name="Group 442"/>
            <p:cNvGrpSpPr/>
            <p:nvPr/>
          </p:nvGrpSpPr>
          <p:grpSpPr>
            <a:xfrm>
              <a:off x="4236781" y="581393"/>
              <a:ext cx="2075347" cy="1835776"/>
              <a:chOff x="1743845" y="1716974"/>
              <a:chExt cx="2075347" cy="1835776"/>
            </a:xfrm>
          </p:grpSpPr>
          <p:sp>
            <p:nvSpPr>
              <p:cNvPr id="436" name="Oval 435"/>
              <p:cNvSpPr/>
              <p:nvPr/>
            </p:nvSpPr>
            <p:spPr>
              <a:xfrm rot="20847055">
                <a:off x="1743845" y="1747115"/>
                <a:ext cx="2075347" cy="180563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9" name="Oval 428"/>
              <p:cNvSpPr/>
              <p:nvPr/>
            </p:nvSpPr>
            <p:spPr>
              <a:xfrm>
                <a:off x="2435847" y="2481480"/>
                <a:ext cx="321826" cy="321826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1" name="Oval 430"/>
              <p:cNvSpPr/>
              <p:nvPr/>
            </p:nvSpPr>
            <p:spPr>
              <a:xfrm>
                <a:off x="2220743" y="2272873"/>
                <a:ext cx="740158" cy="7401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2" name="Oval 431"/>
              <p:cNvSpPr/>
              <p:nvPr/>
            </p:nvSpPr>
            <p:spPr>
              <a:xfrm rot="20443174">
                <a:off x="2106069" y="2108152"/>
                <a:ext cx="1148446" cy="100028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3" name="Oval 432"/>
              <p:cNvSpPr/>
              <p:nvPr/>
            </p:nvSpPr>
            <p:spPr>
              <a:xfrm rot="484859">
                <a:off x="1964079" y="2008998"/>
                <a:ext cx="1668247" cy="132126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0" name="Oval 429"/>
              <p:cNvSpPr/>
              <p:nvPr/>
            </p:nvSpPr>
            <p:spPr>
              <a:xfrm rot="20983002" flipV="1">
                <a:off x="2753251" y="2283260"/>
                <a:ext cx="216620" cy="216618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4" name="Oval 433"/>
              <p:cNvSpPr/>
              <p:nvPr/>
            </p:nvSpPr>
            <p:spPr>
              <a:xfrm rot="20983002" flipV="1">
                <a:off x="2098644" y="2781222"/>
                <a:ext cx="154692" cy="15469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5" name="Oval 434"/>
              <p:cNvSpPr/>
              <p:nvPr/>
            </p:nvSpPr>
            <p:spPr>
              <a:xfrm rot="20983002" flipV="1">
                <a:off x="3138216" y="3149941"/>
                <a:ext cx="198908" cy="19890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7" name="Oval 436"/>
              <p:cNvSpPr/>
              <p:nvPr/>
            </p:nvSpPr>
            <p:spPr>
              <a:xfrm rot="20983002" flipV="1">
                <a:off x="3044783" y="1716974"/>
                <a:ext cx="120528" cy="12052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0" name="TextBox 439"/>
                  <p:cNvSpPr txBox="1"/>
                  <p:nvPr/>
                </p:nvSpPr>
                <p:spPr>
                  <a:xfrm>
                    <a:off x="3237109" y="2830666"/>
                    <a:ext cx="14023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hu-HU" b="0" i="1" smtClean="0">
                              <a:latin typeface="Cambria Math" charset="0"/>
                            </a:rPr>
                            <m:t>𝑗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440" name="TextBox 4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7109" y="2830666"/>
                    <a:ext cx="140230" cy="276999"/>
                  </a:xfrm>
                  <a:prstGeom prst="rect">
                    <a:avLst/>
                  </a:prstGeom>
                  <a:blipFill rotWithShape="0">
                    <a:blip r:embed="rId35"/>
                    <a:stretch>
                      <a:fillRect l="-56522" r="-52174" b="-30435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1" name="TextBox 440"/>
                  <p:cNvSpPr txBox="1"/>
                  <p:nvPr/>
                </p:nvSpPr>
                <p:spPr>
                  <a:xfrm>
                    <a:off x="2290460" y="2417484"/>
                    <a:ext cx="13394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hu-HU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𝑖</m:t>
                          </m:r>
                        </m:oMath>
                      </m:oMathPara>
                    </a14:m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41" name="TextBox 4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90460" y="2417484"/>
                    <a:ext cx="133946" cy="276999"/>
                  </a:xfrm>
                  <a:prstGeom prst="rect">
                    <a:avLst/>
                  </a:prstGeom>
                  <a:blipFill rotWithShape="0">
                    <a:blip r:embed="rId36"/>
                    <a:stretch>
                      <a:fillRect l="-40909" r="-31818"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 rot="21043681">
                  <a:off x="6412387" y="5640360"/>
                  <a:ext cx="280718" cy="2993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43681">
                  <a:off x="6412387" y="5640360"/>
                  <a:ext cx="280718" cy="299313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 l="-14815" r="-14815" b="-2280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0926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ounded Rectangle 54"/>
          <p:cNvSpPr/>
          <p:nvPr/>
        </p:nvSpPr>
        <p:spPr>
          <a:xfrm>
            <a:off x="2702102" y="1037690"/>
            <a:ext cx="8096037" cy="3951912"/>
          </a:xfrm>
          <a:prstGeom prst="roundRect">
            <a:avLst>
              <a:gd name="adj" fmla="val 3817"/>
            </a:avLst>
          </a:prstGeom>
          <a:solidFill>
            <a:schemeClr val="bg2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24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Nauticle - </a:t>
            </a:r>
            <a:r>
              <a:rPr lang="hu-HU" sz="2400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</a:t>
            </a:r>
            <a:r>
              <a:rPr lang="hu-HU" sz="2400" dirty="0" smtClean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ase manager</a:t>
            </a:r>
            <a:endParaRPr lang="hu-HU" sz="24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2702103" y="5104557"/>
            <a:ext cx="8096036" cy="649072"/>
          </a:xfrm>
          <a:prstGeom prst="roundRect">
            <a:avLst>
              <a:gd name="adj" fmla="val 23237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VTK</a:t>
            </a:r>
          </a:p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Document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1171598" y="1037690"/>
            <a:ext cx="1423278" cy="1569613"/>
          </a:xfrm>
          <a:prstGeom prst="roundRect">
            <a:avLst>
              <a:gd name="adj" fmla="val 11922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XML Document</a:t>
            </a:r>
          </a:p>
        </p:txBody>
      </p:sp>
      <p:cxnSp>
        <p:nvCxnSpPr>
          <p:cNvPr id="60" name="Straight Arrow Connector 59"/>
          <p:cNvCxnSpPr>
            <a:stCxn id="197" idx="2"/>
          </p:cNvCxnSpPr>
          <p:nvPr/>
        </p:nvCxnSpPr>
        <p:spPr>
          <a:xfrm>
            <a:off x="6017186" y="4736536"/>
            <a:ext cx="0" cy="379775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1171598" y="2697197"/>
            <a:ext cx="1423278" cy="2292405"/>
          </a:xfrm>
          <a:prstGeom prst="roundRect">
            <a:avLst>
              <a:gd name="adj" fmla="val 13909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Nodal coordinates</a:t>
            </a:r>
            <a:endParaRPr lang="en-GB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26" name="Straight Arrow Connector 25"/>
          <p:cNvCxnSpPr>
            <a:stCxn id="53" idx="3"/>
            <a:endCxn id="65" idx="1"/>
          </p:cNvCxnSpPr>
          <p:nvPr/>
        </p:nvCxnSpPr>
        <p:spPr>
          <a:xfrm>
            <a:off x="2594876" y="1822497"/>
            <a:ext cx="311678" cy="4561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endCxn id="57" idx="1"/>
          </p:cNvCxnSpPr>
          <p:nvPr/>
        </p:nvCxnSpPr>
        <p:spPr>
          <a:xfrm rot="16200000" flipH="1">
            <a:off x="2170734" y="3195600"/>
            <a:ext cx="2211442" cy="212038"/>
          </a:xfrm>
          <a:prstGeom prst="bentConnector2">
            <a:avLst/>
          </a:prstGeom>
          <a:ln w="25400">
            <a:solidFill>
              <a:schemeClr val="bg2">
                <a:lumMod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36" idx="3"/>
            <a:endCxn id="61" idx="2"/>
          </p:cNvCxnSpPr>
          <p:nvPr/>
        </p:nvCxnSpPr>
        <p:spPr>
          <a:xfrm flipV="1">
            <a:off x="2594876" y="3699458"/>
            <a:ext cx="1473848" cy="143942"/>
          </a:xfrm>
          <a:prstGeom prst="bentConnector2">
            <a:avLst/>
          </a:prstGeom>
          <a:ln w="25400">
            <a:solidFill>
              <a:schemeClr val="bg2">
                <a:lumMod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endCxn id="71" idx="1"/>
          </p:cNvCxnSpPr>
          <p:nvPr/>
        </p:nvCxnSpPr>
        <p:spPr>
          <a:xfrm rot="16200000" flipH="1">
            <a:off x="2963056" y="2187885"/>
            <a:ext cx="626798" cy="212038"/>
          </a:xfrm>
          <a:prstGeom prst="bentConnector2">
            <a:avLst/>
          </a:prstGeom>
          <a:ln w="254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61" idx="1"/>
          </p:cNvCxnSpPr>
          <p:nvPr/>
        </p:nvCxnSpPr>
        <p:spPr>
          <a:xfrm>
            <a:off x="3170435" y="3371352"/>
            <a:ext cx="212039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65" idx="3"/>
          </p:cNvCxnSpPr>
          <p:nvPr/>
        </p:nvCxnSpPr>
        <p:spPr>
          <a:xfrm>
            <a:off x="4754974" y="1827058"/>
            <a:ext cx="390888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56" idx="3"/>
            <a:endCxn id="125" idx="1"/>
          </p:cNvCxnSpPr>
          <p:nvPr/>
        </p:nvCxnSpPr>
        <p:spPr>
          <a:xfrm flipV="1">
            <a:off x="6888509" y="1825123"/>
            <a:ext cx="273468" cy="1935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Elbow Connector 150"/>
          <p:cNvCxnSpPr>
            <a:stCxn id="57" idx="3"/>
          </p:cNvCxnSpPr>
          <p:nvPr/>
        </p:nvCxnSpPr>
        <p:spPr>
          <a:xfrm flipV="1">
            <a:off x="4754974" y="1822498"/>
            <a:ext cx="141851" cy="2584842"/>
          </a:xfrm>
          <a:prstGeom prst="bentConnector2">
            <a:avLst/>
          </a:prstGeom>
          <a:ln w="25400">
            <a:solidFill>
              <a:schemeClr val="bg2">
                <a:lumMod val="2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61" idx="3"/>
          </p:cNvCxnSpPr>
          <p:nvPr/>
        </p:nvCxnSpPr>
        <p:spPr>
          <a:xfrm>
            <a:off x="4754974" y="3371352"/>
            <a:ext cx="141851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Down Arrow 268"/>
          <p:cNvSpPr/>
          <p:nvPr/>
        </p:nvSpPr>
        <p:spPr>
          <a:xfrm>
            <a:off x="7626462" y="2235032"/>
            <a:ext cx="2528410" cy="191286"/>
          </a:xfrm>
          <a:prstGeom prst="downArrow">
            <a:avLst>
              <a:gd name="adj1" fmla="val 66298"/>
              <a:gd name="adj2" fmla="val 10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72" name="Rounded Rectangle 271"/>
          <p:cNvSpPr/>
          <p:nvPr/>
        </p:nvSpPr>
        <p:spPr>
          <a:xfrm>
            <a:off x="5145862" y="2279197"/>
            <a:ext cx="1742647" cy="1420261"/>
          </a:xfrm>
          <a:prstGeom prst="roundRect">
            <a:avLst>
              <a:gd name="adj" fmla="val 8629"/>
            </a:avLst>
          </a:prstGeom>
          <a:solidFill>
            <a:srgbClr val="95BE3C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Simulation scheduler</a:t>
            </a:r>
          </a:p>
        </p:txBody>
      </p:sp>
      <p:cxnSp>
        <p:nvCxnSpPr>
          <p:cNvPr id="312" name="Straight Arrow Connector 311"/>
          <p:cNvCxnSpPr/>
          <p:nvPr/>
        </p:nvCxnSpPr>
        <p:spPr>
          <a:xfrm>
            <a:off x="6888509" y="3295421"/>
            <a:ext cx="273468" cy="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Elbow Connector 323"/>
          <p:cNvCxnSpPr>
            <a:stCxn id="71" idx="3"/>
            <a:endCxn id="272" idx="1"/>
          </p:cNvCxnSpPr>
          <p:nvPr/>
        </p:nvCxnSpPr>
        <p:spPr>
          <a:xfrm>
            <a:off x="4754974" y="2607303"/>
            <a:ext cx="390888" cy="382025"/>
          </a:xfrm>
          <a:prstGeom prst="bentConnector3">
            <a:avLst>
              <a:gd name="adj1" fmla="val 50000"/>
            </a:avLst>
          </a:prstGeom>
          <a:ln w="254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Arrow Connector 349"/>
          <p:cNvCxnSpPr>
            <a:endCxn id="197" idx="3"/>
          </p:cNvCxnSpPr>
          <p:nvPr/>
        </p:nvCxnSpPr>
        <p:spPr>
          <a:xfrm flipH="1" flipV="1">
            <a:off x="6888509" y="4416542"/>
            <a:ext cx="815708" cy="8112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7161977" y="2502367"/>
            <a:ext cx="3276567" cy="2207641"/>
          </a:xfrm>
          <a:prstGeom prst="roundRect">
            <a:avLst>
              <a:gd name="adj" fmla="val 5978"/>
            </a:avLst>
          </a:prstGeom>
          <a:solidFill>
            <a:srgbClr val="E8A590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2400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Case</a:t>
            </a:r>
            <a:endParaRPr lang="hu-HU" sz="2000" dirty="0">
              <a:solidFill>
                <a:schemeClr val="bg2">
                  <a:lumMod val="2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3382474" y="4079234"/>
            <a:ext cx="1372500" cy="656212"/>
          </a:xfrm>
          <a:prstGeom prst="roundRect">
            <a:avLst>
              <a:gd name="adj" fmla="val 20112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VTK reader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2906554" y="1498952"/>
            <a:ext cx="1848420" cy="656212"/>
          </a:xfrm>
          <a:prstGeom prst="roundRect">
            <a:avLst>
              <a:gd name="adj" fmla="val 20112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XML reader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3382474" y="2279197"/>
            <a:ext cx="1372500" cy="656212"/>
          </a:xfrm>
          <a:prstGeom prst="roundRect">
            <a:avLst>
              <a:gd name="adj" fmla="val 20112"/>
            </a:avLst>
          </a:prstGeom>
          <a:solidFill>
            <a:srgbClr val="95BE3C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Parameter space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3382474" y="3043246"/>
            <a:ext cx="1372500" cy="656212"/>
          </a:xfrm>
          <a:prstGeom prst="roundRect">
            <a:avLst>
              <a:gd name="adj" fmla="val 21548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XYZ reader</a:t>
            </a:r>
          </a:p>
        </p:txBody>
      </p:sp>
      <p:sp>
        <p:nvSpPr>
          <p:cNvPr id="125" name="Rounded Rectangle 124"/>
          <p:cNvSpPr/>
          <p:nvPr/>
        </p:nvSpPr>
        <p:spPr>
          <a:xfrm>
            <a:off x="7161977" y="1498951"/>
            <a:ext cx="3457380" cy="652344"/>
          </a:xfrm>
          <a:prstGeom prst="roundRect">
            <a:avLst>
              <a:gd name="adj" fmla="val 17341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Case assembler</a:t>
            </a:r>
          </a:p>
        </p:txBody>
      </p:sp>
      <p:sp>
        <p:nvSpPr>
          <p:cNvPr id="197" name="Rounded Rectangle 196"/>
          <p:cNvSpPr/>
          <p:nvPr/>
        </p:nvSpPr>
        <p:spPr>
          <a:xfrm>
            <a:off x="5145862" y="4096547"/>
            <a:ext cx="1742647" cy="639989"/>
          </a:xfrm>
          <a:prstGeom prst="roundRect">
            <a:avLst>
              <a:gd name="adj" fmla="val 19148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VTK writer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5148844" y="1498953"/>
            <a:ext cx="1739665" cy="656209"/>
          </a:xfrm>
          <a:prstGeom prst="roundRect">
            <a:avLst>
              <a:gd name="adj" fmla="val 20112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UDE parser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7318790" y="3002396"/>
            <a:ext cx="1418193" cy="1588457"/>
          </a:xfrm>
          <a:prstGeom prst="roundRect">
            <a:avLst>
              <a:gd name="adj" fmla="val 12629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Workspace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8967018" y="3002397"/>
            <a:ext cx="1317625" cy="1588456"/>
          </a:xfrm>
          <a:prstGeom prst="roundRect">
            <a:avLst>
              <a:gd name="adj" fmla="val 12878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hu-HU" dirty="0">
                <a:solidFill>
                  <a:schemeClr val="bg2">
                    <a:lumMod val="2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Equations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8736983" y="3322234"/>
            <a:ext cx="230035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8736983" y="4155164"/>
            <a:ext cx="230035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77584"/>
              </p:ext>
            </p:extLst>
          </p:nvPr>
        </p:nvGraphicFramePr>
        <p:xfrm>
          <a:off x="7570654" y="3435128"/>
          <a:ext cx="97276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617"/>
                <a:gridCol w="712149"/>
              </a:tblGrid>
              <a:tr h="254367">
                <a:tc>
                  <a:txBody>
                    <a:bodyPr/>
                    <a:lstStyle/>
                    <a:p>
                      <a:r>
                        <a:rPr lang="hu-HU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hu-H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hu-H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4367">
                <a:tc>
                  <a:txBody>
                    <a:bodyPr/>
                    <a:lstStyle/>
                    <a:p>
                      <a:r>
                        <a:rPr lang="hu-HU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hu-H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</a:t>
                      </a:r>
                      <a:endParaRPr lang="hu-H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4367">
                <a:tc>
                  <a:txBody>
                    <a:bodyPr/>
                    <a:lstStyle/>
                    <a:p>
                      <a:r>
                        <a:rPr lang="hu-HU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hu-H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</a:t>
                      </a:r>
                      <a:endParaRPr lang="hu-H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468478"/>
              </p:ext>
            </p:extLst>
          </p:nvPr>
        </p:nvGraphicFramePr>
        <p:xfrm>
          <a:off x="9123831" y="3435126"/>
          <a:ext cx="976201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6201"/>
              </a:tblGrid>
              <a:tr h="254367">
                <a:tc>
                  <a:txBody>
                    <a:bodyPr/>
                    <a:lstStyle/>
                    <a:p>
                      <a:r>
                        <a:rPr lang="hu-HU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x=c+5</a:t>
                      </a:r>
                      <a:endParaRPr lang="hu-H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4367">
                <a:tc>
                  <a:txBody>
                    <a:bodyPr/>
                    <a:lstStyle/>
                    <a:p>
                      <a:r>
                        <a:rPr lang="hu-HU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y=x^2+2</a:t>
                      </a:r>
                      <a:endParaRPr lang="hu-H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54367">
                <a:tc>
                  <a:txBody>
                    <a:bodyPr/>
                    <a:lstStyle/>
                    <a:p>
                      <a:r>
                        <a:rPr lang="hu-HU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a=sph()</a:t>
                      </a:r>
                      <a:endParaRPr lang="hu-H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92" name="Straight Arrow Connector 91"/>
          <p:cNvCxnSpPr>
            <a:endCxn id="57" idx="2"/>
          </p:cNvCxnSpPr>
          <p:nvPr/>
        </p:nvCxnSpPr>
        <p:spPr>
          <a:xfrm flipV="1">
            <a:off x="4068724" y="4735446"/>
            <a:ext cx="0" cy="363552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>
            <a:off x="6888509" y="2831135"/>
            <a:ext cx="273468" cy="4307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17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712242" y="2037171"/>
            <a:ext cx="2704696" cy="2828468"/>
            <a:chOff x="3994487" y="975287"/>
            <a:chExt cx="2704696" cy="2828468"/>
          </a:xfrm>
        </p:grpSpPr>
        <p:sp>
          <p:nvSpPr>
            <p:cNvPr id="31" name="Oval 30"/>
            <p:cNvSpPr/>
            <p:nvPr/>
          </p:nvSpPr>
          <p:spPr>
            <a:xfrm>
              <a:off x="3994487" y="1232036"/>
              <a:ext cx="1838422" cy="1838422"/>
            </a:xfrm>
            <a:prstGeom prst="ellipse">
              <a:avLst/>
            </a:prstGeom>
            <a:solidFill>
              <a:schemeClr val="bg2">
                <a:lumMod val="50000"/>
                <a:alpha val="18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/>
            <p:cNvSpPr/>
            <p:nvPr/>
          </p:nvSpPr>
          <p:spPr>
            <a:xfrm>
              <a:off x="5473569" y="2151247"/>
              <a:ext cx="1225614" cy="1225614"/>
            </a:xfrm>
            <a:prstGeom prst="ellipse">
              <a:avLst/>
            </a:prstGeom>
            <a:solidFill>
              <a:schemeClr val="bg2">
                <a:lumMod val="50000"/>
                <a:alpha val="18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Cross 32"/>
            <p:cNvSpPr/>
            <p:nvPr/>
          </p:nvSpPr>
          <p:spPr>
            <a:xfrm>
              <a:off x="4841509" y="2079058"/>
              <a:ext cx="144378" cy="144378"/>
            </a:xfrm>
            <a:prstGeom prst="plus">
              <a:avLst>
                <a:gd name="adj" fmla="val 48158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Cross 33"/>
            <p:cNvSpPr/>
            <p:nvPr/>
          </p:nvSpPr>
          <p:spPr>
            <a:xfrm>
              <a:off x="6014187" y="2691865"/>
              <a:ext cx="144378" cy="144378"/>
            </a:xfrm>
            <a:prstGeom prst="plus">
              <a:avLst>
                <a:gd name="adj" fmla="val 48158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4473594" y="2151248"/>
              <a:ext cx="434956" cy="16042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4473594" y="2772972"/>
              <a:ext cx="1608229" cy="9824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>
              <a:off x="4009174" y="2151247"/>
              <a:ext cx="899379" cy="1816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endCxn id="33" idx="5"/>
            </p:cNvCxnSpPr>
            <p:nvPr/>
          </p:nvCxnSpPr>
          <p:spPr>
            <a:xfrm>
              <a:off x="6081823" y="2772971"/>
              <a:ext cx="437873" cy="4244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4206576" y="1966035"/>
                  <a:ext cx="2710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6576" y="1966035"/>
                  <a:ext cx="271036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0455" r="-6818" b="-2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279049" y="2685247"/>
                  <a:ext cx="269754" cy="2993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9049" y="2685247"/>
                  <a:ext cx="269754" cy="29931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0455" r="-13636" b="-2857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4772031" y="3179962"/>
                  <a:ext cx="218393" cy="2993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b="1" i="0" smtClean="0">
                                <a:latin typeface="Cambria Math" charset="0"/>
                              </a:rPr>
                              <m:t>𝐫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2031" y="3179962"/>
                  <a:ext cx="218393" cy="29931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143" r="-20000" b="-2857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4368017" y="3050208"/>
                  <a:ext cx="21967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b="1" i="0" smtClean="0">
                                <a:latin typeface="Cambria Math" charset="0"/>
                              </a:rPr>
                              <m:t>𝐫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017" y="3050208"/>
                  <a:ext cx="219676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6667" r="-11111" b="-2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Connector 42"/>
            <p:cNvCxnSpPr/>
            <p:nvPr/>
          </p:nvCxnSpPr>
          <p:spPr>
            <a:xfrm flipV="1">
              <a:off x="5721350" y="1624579"/>
              <a:ext cx="507167" cy="9662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5529980" y="1540112"/>
              <a:ext cx="507167" cy="9662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5994400" y="1628775"/>
              <a:ext cx="181540" cy="9557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6077381" y="1281122"/>
                  <a:ext cx="322781" cy="2993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7381" y="1281122"/>
                  <a:ext cx="322781" cy="29931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981" r="-13208" b="-2857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/>
            <p:cNvCxnSpPr/>
            <p:nvPr/>
          </p:nvCxnSpPr>
          <p:spPr>
            <a:xfrm flipH="1" flipV="1">
              <a:off x="4908550" y="2151246"/>
              <a:ext cx="1173275" cy="62172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H="1" flipV="1">
              <a:off x="4906145" y="2149196"/>
              <a:ext cx="532769" cy="28482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5079557" y="2353770"/>
                  <a:ext cx="334642" cy="2993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b="1" i="0" smtClean="0">
                                <a:latin typeface="Cambria Math" charset="0"/>
                              </a:rPr>
                              <m:t>𝐧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charset="0"/>
                              </a:rPr>
                              <m:t>𝑗𝑖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9557" y="2353770"/>
                  <a:ext cx="334642" cy="29931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091" r="-10909" b="-2857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Straight Arrow Connector 75"/>
            <p:cNvCxnSpPr/>
            <p:nvPr/>
          </p:nvCxnSpPr>
          <p:spPr>
            <a:xfrm flipV="1">
              <a:off x="6085170" y="1905731"/>
              <a:ext cx="242892" cy="8583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6419887" y="1768196"/>
                  <a:ext cx="240002" cy="2993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b="1" i="0" smtClean="0">
                                <a:latin typeface="Cambria Math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887" y="1768196"/>
                  <a:ext cx="240002" cy="29931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5385" r="-17949" b="-2857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5128857" y="1585694"/>
                  <a:ext cx="2412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b="1" i="0" smtClean="0">
                                <a:latin typeface="Cambria Math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8857" y="1585694"/>
                  <a:ext cx="241285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5000" r="-10000" b="-1956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Arrow Connector 78"/>
            <p:cNvCxnSpPr/>
            <p:nvPr/>
          </p:nvCxnSpPr>
          <p:spPr>
            <a:xfrm flipV="1">
              <a:off x="4911561" y="1802384"/>
              <a:ext cx="573741" cy="3488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6081823" y="2764054"/>
              <a:ext cx="315539" cy="1039701"/>
            </a:xfrm>
            <a:prstGeom prst="straightConnector1">
              <a:avLst/>
            </a:prstGeom>
            <a:ln w="25400" cmpd="dbl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flipH="1" flipV="1">
              <a:off x="4519689" y="975287"/>
              <a:ext cx="388861" cy="1175497"/>
            </a:xfrm>
            <a:prstGeom prst="straightConnector1">
              <a:avLst/>
            </a:prstGeom>
            <a:ln w="25400" cmpd="dbl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5983690" y="3504442"/>
                  <a:ext cx="310598" cy="2993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b="1" i="0" smtClean="0">
                                <a:latin typeface="Cambria Math" charset="0"/>
                              </a:rPr>
                              <m:t>𝛚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3690" y="3504442"/>
                  <a:ext cx="310598" cy="299313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1765" r="-13725" b="-2857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4823917" y="1341540"/>
                  <a:ext cx="31188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hu-HU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hu-HU" b="1" i="0" smtClean="0">
                                <a:latin typeface="Cambria Math" charset="0"/>
                              </a:rPr>
                              <m:t>𝛚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3917" y="1341540"/>
                  <a:ext cx="311880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1765" r="-9804" b="-1956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Arrow Connector 84"/>
            <p:cNvCxnSpPr/>
            <p:nvPr/>
          </p:nvCxnSpPr>
          <p:spPr>
            <a:xfrm flipH="1">
              <a:off x="5020304" y="1788219"/>
              <a:ext cx="1016611" cy="1976153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797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hord 105"/>
          <p:cNvSpPr/>
          <p:nvPr/>
        </p:nvSpPr>
        <p:spPr>
          <a:xfrm rot="5400000">
            <a:off x="8658943" y="1234631"/>
            <a:ext cx="1147072" cy="1147072"/>
          </a:xfrm>
          <a:prstGeom prst="chord">
            <a:avLst>
              <a:gd name="adj1" fmla="val 9751149"/>
              <a:gd name="adj2" fmla="val 1077382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551641" y="923988"/>
            <a:ext cx="713992" cy="4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918976"/>
              </p:ext>
            </p:extLst>
          </p:nvPr>
        </p:nvGraphicFramePr>
        <p:xfrm>
          <a:off x="5101192" y="348354"/>
          <a:ext cx="2880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00"/>
                <a:gridCol w="576000"/>
                <a:gridCol w="576000"/>
                <a:gridCol w="576000"/>
                <a:gridCol w="576000"/>
              </a:tblGrid>
              <a:tr h="57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GB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5" name="Group 24"/>
          <p:cNvGrpSpPr/>
          <p:nvPr/>
        </p:nvGrpSpPr>
        <p:grpSpPr>
          <a:xfrm flipH="1">
            <a:off x="5311382" y="642236"/>
            <a:ext cx="2387868" cy="2331970"/>
            <a:chOff x="6917727" y="1325630"/>
            <a:chExt cx="2335323" cy="2331970"/>
          </a:xfrm>
        </p:grpSpPr>
        <p:cxnSp>
          <p:nvCxnSpPr>
            <p:cNvPr id="22" name="Straight Arrow Connector 21"/>
            <p:cNvCxnSpPr/>
            <p:nvPr/>
          </p:nvCxnSpPr>
          <p:spPr>
            <a:xfrm flipH="1">
              <a:off x="6917727" y="3657600"/>
              <a:ext cx="2297151" cy="0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H="1">
              <a:off x="6917727" y="3088888"/>
              <a:ext cx="2297151" cy="0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6917727" y="3088888"/>
              <a:ext cx="2297152" cy="568712"/>
            </a:xfrm>
            <a:prstGeom prst="straightConnector1">
              <a:avLst/>
            </a:prstGeom>
            <a:ln w="25400">
              <a:solidFill>
                <a:schemeClr val="bg2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flipV="1">
              <a:off x="6955898" y="2492663"/>
              <a:ext cx="2297152" cy="568712"/>
            </a:xfrm>
            <a:prstGeom prst="straightConnector1">
              <a:avLst/>
            </a:prstGeom>
            <a:ln w="25400">
              <a:solidFill>
                <a:schemeClr val="bg2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H="1">
              <a:off x="6917727" y="2490567"/>
              <a:ext cx="2297151" cy="0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H="1">
              <a:off x="6917727" y="1921855"/>
              <a:ext cx="2297151" cy="0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 flipV="1">
              <a:off x="6917727" y="1921855"/>
              <a:ext cx="2297152" cy="568712"/>
            </a:xfrm>
            <a:prstGeom prst="straightConnector1">
              <a:avLst/>
            </a:prstGeom>
            <a:ln w="25400">
              <a:solidFill>
                <a:schemeClr val="bg2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6955898" y="1325630"/>
              <a:ext cx="2297152" cy="568712"/>
            </a:xfrm>
            <a:prstGeom prst="straightConnector1">
              <a:avLst/>
            </a:prstGeom>
            <a:ln w="25400">
              <a:solidFill>
                <a:schemeClr val="bg2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H="1">
              <a:off x="6925161" y="1338274"/>
              <a:ext cx="2297151" cy="0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Straight Arrow Connector 57"/>
          <p:cNvCxnSpPr/>
          <p:nvPr/>
        </p:nvCxnSpPr>
        <p:spPr>
          <a:xfrm flipH="1">
            <a:off x="2551639" y="1305578"/>
            <a:ext cx="713994" cy="1086072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2551639" y="1305578"/>
            <a:ext cx="1609510" cy="2627085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2551639" y="923988"/>
            <a:ext cx="1609510" cy="1129075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393445"/>
                  </p:ext>
                </p:extLst>
              </p:nvPr>
            </p:nvGraphicFramePr>
            <p:xfrm>
              <a:off x="542868" y="739090"/>
              <a:ext cx="398434" cy="4128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98434"/>
                  </a:tblGrid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95BE3C"/>
                        </a:solid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393445"/>
                  </p:ext>
                </p:extLst>
              </p:nvPr>
            </p:nvGraphicFramePr>
            <p:xfrm>
              <a:off x="542868" y="739090"/>
              <a:ext cx="398434" cy="4128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98434"/>
                  </a:tblGrid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5" t="-1613" r="-3030" b="-996774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5" t="-103279" r="-3030" b="-913115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5" t="-200000" r="-3030" b="-798387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5" t="-300000" r="-3030" b="-698387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5" t="-406557" r="-3030" b="-609836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5" t="-498387" r="-3030" b="-500000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5" t="-608197" r="-3030" b="-408197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5" t="-696774" r="-3030" b="-301613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5" t="-796774" r="-3030" b="-201613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5" t="-911475" r="-3030" b="-104918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515" t="-995161" r="-3030" b="-322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7" name="Table 4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0335022"/>
                  </p:ext>
                </p:extLst>
              </p:nvPr>
            </p:nvGraphicFramePr>
            <p:xfrm>
              <a:off x="2174736" y="739090"/>
              <a:ext cx="376903" cy="412851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6903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𝑜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𝑞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hu-HU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 charset="0"/>
                                      </a:rPr>
                                      <m:t>𝑟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95BE3C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7" name="Table 4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0335022"/>
                  </p:ext>
                </p:extLst>
              </p:nvPr>
            </p:nvGraphicFramePr>
            <p:xfrm>
              <a:off x="2174736" y="739090"/>
              <a:ext cx="376903" cy="412851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6903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87" t="-1639" r="-3175" b="-1014754"/>
                          </a:stretch>
                        </a:blipFill>
                      </a:tcPr>
                    </a:tc>
                  </a:tr>
                  <a:tr h="3878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87" t="-96875" r="-3175" b="-867188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87" t="-210000" r="-3175" b="-825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87" t="-304918" r="-3175" b="-711475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87" t="-404918" r="-3175" b="-611475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87" t="-504918" r="-3175" b="-511475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87" t="-604918" r="-3175" b="-411475"/>
                          </a:stretch>
                        </a:blipFill>
                      </a:tcPr>
                    </a:tc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87" t="-671875" r="-3175" b="-292188"/>
                          </a:stretch>
                        </a:blipFill>
                      </a:tcPr>
                    </a:tc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87" t="-784127" r="-3175" b="-196825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87" t="-913115" r="-3175" b="-1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587" t="-1013115" r="-3175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TextBox 2"/>
          <p:cNvSpPr txBox="1"/>
          <p:nvPr/>
        </p:nvSpPr>
        <p:spPr>
          <a:xfrm>
            <a:off x="232554" y="216068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Hash key</a:t>
            </a:r>
            <a:endParaRPr lang="en-GB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849969" y="216069"/>
            <a:ext cx="102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Times New Roman" charset="0"/>
                <a:ea typeface="Times New Roman" charset="0"/>
                <a:cs typeface="Times New Roman" charset="0"/>
              </a:rPr>
              <a:t>Positions</a:t>
            </a:r>
            <a:endParaRPr lang="en-GB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9" name="Table 4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7427281"/>
                  </p:ext>
                </p:extLst>
              </p:nvPr>
            </p:nvGraphicFramePr>
            <p:xfrm>
              <a:off x="3265633" y="739090"/>
              <a:ext cx="433800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33800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0.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4</m:t>
                                </m:r>
                                <m:r>
                                  <a:rPr lang="hu-HU" b="0" i="0" smtClean="0">
                                    <a:latin typeface="Cambria Math" charset="0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9.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95BE3C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13.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19.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23.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9" name="Table 4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7427281"/>
                  </p:ext>
                </p:extLst>
              </p:nvPr>
            </p:nvGraphicFramePr>
            <p:xfrm>
              <a:off x="3265633" y="739090"/>
              <a:ext cx="433800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338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389" t="-1639" r="-2778" b="-5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389" t="-101639" r="-2778" b="-4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389" t="-201639" r="-2778" b="-3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389" t="-301639" r="-2778" b="-2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389" t="-401639" r="-2778" b="-1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389" t="-501639" r="-2778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0" name="TextBox 49"/>
          <p:cNvSpPr txBox="1"/>
          <p:nvPr/>
        </p:nvSpPr>
        <p:spPr>
          <a:xfrm>
            <a:off x="3166355" y="216069"/>
            <a:ext cx="632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en-GB" smtClean="0">
                <a:latin typeface="Times New Roman" charset="0"/>
                <a:ea typeface="Times New Roman" charset="0"/>
                <a:cs typeface="Times New Roman" charset="0"/>
              </a:rPr>
              <a:t>tart</a:t>
            </a:r>
            <a:endParaRPr lang="en-GB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1" name="Table 5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3437241"/>
                  </p:ext>
                </p:extLst>
              </p:nvPr>
            </p:nvGraphicFramePr>
            <p:xfrm>
              <a:off x="4161149" y="739090"/>
              <a:ext cx="428400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284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3.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8.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12.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>
                        <a:solidFill>
                          <a:srgbClr val="95BE3C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15.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21.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b="0" i="1" smtClean="0">
                                    <a:latin typeface="Cambria Math" charset="0"/>
                                  </a:rPr>
                                  <m:t>27.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1" name="Table 5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3437241"/>
                  </p:ext>
                </p:extLst>
              </p:nvPr>
            </p:nvGraphicFramePr>
            <p:xfrm>
              <a:off x="4161149" y="739090"/>
              <a:ext cx="428400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284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408" t="-1639" r="-2817" b="-5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408" t="-101639" r="-2817" b="-4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408" t="-201639" r="-2817" b="-3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408" t="-301639" r="-2817" b="-2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408" t="-401639" r="-2817" b="-1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408" t="-501639" r="-2817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2" name="TextBox 51"/>
          <p:cNvSpPr txBox="1"/>
          <p:nvPr/>
        </p:nvSpPr>
        <p:spPr>
          <a:xfrm>
            <a:off x="4079333" y="21606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latin typeface="Times New Roman" charset="0"/>
                <a:ea typeface="Times New Roman" charset="0"/>
                <a:cs typeface="Times New Roman" charset="0"/>
              </a:rPr>
              <a:t>E</a:t>
            </a:r>
            <a:r>
              <a:rPr lang="en-GB" smtClean="0">
                <a:latin typeface="Times New Roman" charset="0"/>
                <a:ea typeface="Times New Roman" charset="0"/>
                <a:cs typeface="Times New Roman" charset="0"/>
              </a:rPr>
              <a:t>nd</a:t>
            </a:r>
            <a:endParaRPr lang="en-GB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Left Brace 7"/>
          <p:cNvSpPr/>
          <p:nvPr/>
        </p:nvSpPr>
        <p:spPr>
          <a:xfrm>
            <a:off x="1581453" y="739090"/>
            <a:ext cx="185476" cy="1473630"/>
          </a:xfrm>
          <a:prstGeom prst="leftBrace">
            <a:avLst>
              <a:gd name="adj1" fmla="val 58108"/>
              <a:gd name="adj2" fmla="val 7205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 rot="16200000">
                <a:off x="192297" y="1581924"/>
                <a:ext cx="2367316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Particles 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hu-HU" i="1">
                            <a:latin typeface="Cambria Math" charset="0"/>
                          </a:rPr>
                          <m:t>0</m:t>
                        </m:r>
                      </m:e>
                      <m:sup>
                        <m:r>
                          <a:rPr lang="hu-HU" b="0" i="1" smtClean="0">
                            <a:latin typeface="Cambria Math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GB" dirty="0" smtClean="0"/>
                  <a:t> </a:t>
                </a:r>
                <a:r>
                  <a:rPr lang="en-GB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cell </a:t>
                </a:r>
                <a:endParaRPr lang="en-GB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92297" y="1581924"/>
                <a:ext cx="2367316" cy="374270"/>
              </a:xfrm>
              <a:prstGeom prst="rect">
                <a:avLst/>
              </a:prstGeom>
              <a:blipFill rotWithShape="0">
                <a:blip r:embed="rId6"/>
                <a:stretch>
                  <a:fillRect l="-8197" t="-1804" r="-24590" b="-20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6" name="Table 5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9286641"/>
                  </p:ext>
                </p:extLst>
              </p:nvPr>
            </p:nvGraphicFramePr>
            <p:xfrm>
              <a:off x="1792183" y="739090"/>
              <a:ext cx="376903" cy="4128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6903"/>
                  </a:tblGrid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400" b="0" i="1" smtClean="0">
                                    <a:latin typeface="Cambria Math" charset="0"/>
                                  </a:rPr>
                                  <m:t>0.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400" b="0" i="1" smtClean="0">
                                    <a:latin typeface="Cambria Math" charset="0"/>
                                  </a:rPr>
                                  <m:t>1.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400" b="0" i="1" smtClean="0">
                                    <a:latin typeface="Cambria Math" charset="0"/>
                                  </a:rPr>
                                  <m:t>2.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400" b="0" i="1" smtClean="0">
                                    <a:latin typeface="Cambria Math" charset="0"/>
                                  </a:rPr>
                                  <m:t>3.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400" b="0" i="1" smtClean="0">
                                    <a:latin typeface="Cambria Math" charset="0"/>
                                  </a:rPr>
                                  <m:t>4.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400" b="0" i="1" smtClean="0">
                                    <a:latin typeface="Cambria Math" charset="0"/>
                                  </a:rPr>
                                  <m:t>5.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400" b="0" i="1" smtClean="0">
                                    <a:latin typeface="Cambria Math" charset="0"/>
                                  </a:rPr>
                                  <m:t>6.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400" b="0" i="1" smtClean="0">
                                    <a:latin typeface="Cambria Math" charset="0"/>
                                  </a:rPr>
                                  <m:t>7.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400" b="0" i="1" smtClean="0">
                                    <a:latin typeface="Cambria Math" charset="0"/>
                                  </a:rPr>
                                  <m:t>8.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1400" b="0" i="1" smtClean="0">
                                    <a:latin typeface="Cambria Math" charset="0"/>
                                  </a:rPr>
                                  <m:t>9.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6" name="Table 5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9286641"/>
                  </p:ext>
                </p:extLst>
              </p:nvPr>
            </p:nvGraphicFramePr>
            <p:xfrm>
              <a:off x="1792183" y="739090"/>
              <a:ext cx="376903" cy="4128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6903"/>
                  </a:tblGrid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b="-993548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t="-101639" b="-909836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t="-198387" b="-795161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t="-298387" b="-695161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t="-404918" b="-606557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t="-496774" b="-496774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t="-606557" b="-404918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t="-695161" b="-298387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t="-795161" b="-198387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t="-909836" b="-101639"/>
                          </a:stretch>
                        </a:blipFill>
                      </a:tcPr>
                    </a:tc>
                  </a:tr>
                  <a:tr h="375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t="-99354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5" name="Chord 84"/>
          <p:cNvSpPr/>
          <p:nvPr/>
        </p:nvSpPr>
        <p:spPr>
          <a:xfrm>
            <a:off x="9755344" y="1905042"/>
            <a:ext cx="1147072" cy="1147072"/>
          </a:xfrm>
          <a:prstGeom prst="chord">
            <a:avLst>
              <a:gd name="adj1" fmla="val 9751149"/>
              <a:gd name="adj2" fmla="val 1077382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Chord 90"/>
          <p:cNvSpPr/>
          <p:nvPr/>
        </p:nvSpPr>
        <p:spPr>
          <a:xfrm rot="5400000">
            <a:off x="8352359" y="1234631"/>
            <a:ext cx="1147072" cy="1147072"/>
          </a:xfrm>
          <a:prstGeom prst="chord">
            <a:avLst>
              <a:gd name="adj1" fmla="val 11585743"/>
              <a:gd name="adj2" fmla="val 20842015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Chord 91"/>
          <p:cNvSpPr/>
          <p:nvPr/>
        </p:nvSpPr>
        <p:spPr>
          <a:xfrm rot="10800000">
            <a:off x="9755344" y="168546"/>
            <a:ext cx="1147072" cy="1147072"/>
          </a:xfrm>
          <a:prstGeom prst="chord">
            <a:avLst>
              <a:gd name="adj1" fmla="val 11891441"/>
              <a:gd name="adj2" fmla="val 2047138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93" name="Table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66209"/>
              </p:ext>
            </p:extLst>
          </p:nvPr>
        </p:nvGraphicFramePr>
        <p:xfrm>
          <a:off x="9053980" y="923988"/>
          <a:ext cx="2304000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00"/>
                <a:gridCol w="576000"/>
                <a:gridCol w="576000"/>
                <a:gridCol w="576000"/>
              </a:tblGrid>
              <a:tr h="57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600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GB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4" name="Oval 93"/>
          <p:cNvSpPr/>
          <p:nvPr/>
        </p:nvSpPr>
        <p:spPr>
          <a:xfrm flipV="1">
            <a:off x="10283804" y="2433502"/>
            <a:ext cx="90152" cy="90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5" name="Arc 94"/>
          <p:cNvSpPr/>
          <p:nvPr/>
        </p:nvSpPr>
        <p:spPr>
          <a:xfrm>
            <a:off x="9755344" y="1905042"/>
            <a:ext cx="1147072" cy="1147072"/>
          </a:xfrm>
          <a:prstGeom prst="arc">
            <a:avLst>
              <a:gd name="adj1" fmla="val 9780159"/>
              <a:gd name="adj2" fmla="val 1021676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96" name="Arc 95"/>
          <p:cNvSpPr/>
          <p:nvPr/>
        </p:nvSpPr>
        <p:spPr>
          <a:xfrm>
            <a:off x="9755344" y="168546"/>
            <a:ext cx="1147072" cy="1147072"/>
          </a:xfrm>
          <a:prstGeom prst="arc">
            <a:avLst>
              <a:gd name="adj1" fmla="val 1051574"/>
              <a:gd name="adj2" fmla="val 9694358"/>
            </a:avLst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97" name="Arc 96"/>
          <p:cNvSpPr/>
          <p:nvPr/>
        </p:nvSpPr>
        <p:spPr>
          <a:xfrm rot="16200000">
            <a:off x="8352359" y="1234632"/>
            <a:ext cx="1147072" cy="1147072"/>
          </a:xfrm>
          <a:prstGeom prst="arc">
            <a:avLst>
              <a:gd name="adj1" fmla="val 828748"/>
              <a:gd name="adj2" fmla="val 9998508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10390590" y="2287154"/>
                <a:ext cx="2438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hu-HU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0590" y="2287154"/>
                <a:ext cx="243848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2500" r="-10000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11022091" y="1038619"/>
                <a:ext cx="2162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charset="0"/>
                        </a:rPr>
                        <m:t>𝛺</m:t>
                      </m:r>
                    </m:oMath>
                  </m:oMathPara>
                </a14:m>
                <a:endParaRPr lang="en-GB" i="1" dirty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2091" y="1038619"/>
                <a:ext cx="216213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5000" r="-22222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9976270" y="605655"/>
                <a:ext cx="459420" cy="3016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charset="0"/>
                        </a:rPr>
                        <m:t>𝜕</m:t>
                      </m:r>
                      <m:sSub>
                        <m:sSubPr>
                          <m:ctrlPr>
                            <a:rPr lang="hu-HU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𝛺</m:t>
                          </m:r>
                        </m:e>
                        <m:sub>
                          <m:r>
                            <a:rPr lang="hu-HU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GB" i="1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70" y="605655"/>
                <a:ext cx="459420" cy="301686"/>
              </a:xfrm>
              <a:prstGeom prst="rect">
                <a:avLst/>
              </a:prstGeom>
              <a:blipFill rotWithShape="0">
                <a:blip r:embed="rId10"/>
                <a:stretch>
                  <a:fillRect l="-12000" r="-6667" b="-1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8594230" y="1628043"/>
                <a:ext cx="4352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charset="0"/>
                        </a:rPr>
                        <m:t>𝜕</m:t>
                      </m:r>
                      <m:sSub>
                        <m:sSubPr>
                          <m:ctrlPr>
                            <a:rPr lang="hu-HU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  <m:t>𝛺</m:t>
                          </m:r>
                        </m:e>
                        <m:sub>
                          <m:r>
                            <a:rPr lang="hu-HU" b="0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GB" i="1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4230" y="1628043"/>
                <a:ext cx="435247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2676" r="-1408" b="-108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Oval 106"/>
          <p:cNvSpPr/>
          <p:nvPr/>
        </p:nvSpPr>
        <p:spPr>
          <a:xfrm rot="5400000" flipV="1">
            <a:off x="9187403" y="1763091"/>
            <a:ext cx="90152" cy="90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8" name="Arc 107"/>
          <p:cNvSpPr/>
          <p:nvPr/>
        </p:nvSpPr>
        <p:spPr>
          <a:xfrm rot="5400000">
            <a:off x="8658943" y="1234631"/>
            <a:ext cx="1147072" cy="1147072"/>
          </a:xfrm>
          <a:prstGeom prst="arc">
            <a:avLst>
              <a:gd name="adj1" fmla="val 9780159"/>
              <a:gd name="adj2" fmla="val 1021676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l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9352741" y="1652773"/>
                <a:ext cx="238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hu-HU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2741" y="1652773"/>
                <a:ext cx="238527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2821" r="-10256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854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1760633" y="1433002"/>
            <a:ext cx="8197837" cy="3747498"/>
            <a:chOff x="1750359" y="1391906"/>
            <a:chExt cx="8197837" cy="37474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1750359" y="3230523"/>
                  <a:ext cx="3016339" cy="6915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2000" i="1" smtClean="0">
                            <a:latin typeface="Cambria Math" charset="0"/>
                          </a:rPr>
                          <m:t>𝑓𝑚𝑎𝑥</m:t>
                        </m:r>
                        <m:d>
                          <m:dPr>
                            <m:ctrlPr>
                              <a:rPr lang="hu-HU" sz="200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hu-HU" sz="2000" i="1" smtClean="0">
                                <a:latin typeface="Cambria Math" charset="0"/>
                              </a:rPr>
                              <m:t>𝜙</m:t>
                            </m:r>
                          </m:e>
                        </m:d>
                        <m:r>
                          <a:rPr lang="hu-HU" sz="2000" b="0" i="1" smtClean="0">
                            <a:latin typeface="Cambria Math" charset="0"/>
                          </a:rPr>
                          <m:t>−</m:t>
                        </m:r>
                        <m:d>
                          <m:dPr>
                            <m:ctrlPr>
                              <a:rPr lang="hu-HU" sz="20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hu-HU" sz="2000" i="1">
                                <a:latin typeface="Cambria Math" charset="0"/>
                              </a:rPr>
                              <m:t>𝐶</m:t>
                            </m:r>
                            <m:r>
                              <a:rPr lang="hu-HU" sz="2000" i="1">
                                <a:latin typeface="Cambria Math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hu-HU" sz="2000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hu-HU" sz="2000" i="1">
                                    <a:latin typeface="Cambria Math" charset="0"/>
                                  </a:rPr>
                                  <m:t>𝐹</m:t>
                                </m:r>
                              </m:num>
                              <m:den>
                                <m:r>
                                  <a:rPr lang="hu-HU" sz="2000">
                                    <a:latin typeface="Cambria Math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m:rPr>
                                <m:sty m:val="p"/>
                              </m:rPr>
                              <a:rPr lang="hu-HU" sz="2000">
                                <a:latin typeface="Cambria Math" charset="0"/>
                              </a:rPr>
                              <m:t>sin</m:t>
                            </m:r>
                            <m:d>
                              <m:dPr>
                                <m:ctrlPr>
                                  <a:rPr lang="hu-HU" sz="20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hu-HU" sz="2000">
                                    <a:latin typeface="Cambria Math" charset="0"/>
                                  </a:rPr>
                                  <m:t>r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0359" y="3230523"/>
                  <a:ext cx="3016339" cy="69153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" name="Right Arrow 91"/>
            <p:cNvSpPr/>
            <p:nvPr/>
          </p:nvSpPr>
          <p:spPr>
            <a:xfrm>
              <a:off x="4975781" y="3320087"/>
              <a:ext cx="765235" cy="484632"/>
            </a:xfrm>
            <a:prstGeom prst="rightArrow">
              <a:avLst>
                <a:gd name="adj1" fmla="val 40070"/>
                <a:gd name="adj2" fmla="val 64896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" name="Oval 1"/>
            <p:cNvSpPr/>
            <p:nvPr/>
          </p:nvSpPr>
          <p:spPr>
            <a:xfrm>
              <a:off x="7779822" y="2182530"/>
              <a:ext cx="591374" cy="59137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b="1">
                  <a:solidFill>
                    <a:schemeClr val="bg2">
                      <a:lumMod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+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7779822" y="3759530"/>
              <a:ext cx="591374" cy="59137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b="1" dirty="0">
                  <a:solidFill>
                    <a:schemeClr val="bg2">
                      <a:lumMod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÷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/>
                <p:cNvSpPr/>
                <p:nvPr/>
              </p:nvSpPr>
              <p:spPr>
                <a:xfrm>
                  <a:off x="9356822" y="3759530"/>
                  <a:ext cx="591374" cy="591374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hu-HU" sz="2000" b="1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sin</m:t>
                        </m:r>
                      </m:oMath>
                    </m:oMathPara>
                  </a14:m>
                  <a:endParaRPr lang="en-GB" sz="2000" b="1" dirty="0">
                    <a:solidFill>
                      <a:schemeClr val="bg2">
                        <a:lumMod val="2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mc:Choice>
          <mc:Fallback xmlns="">
            <p:sp>
              <p:nvSpPr>
                <p:cNvPr id="21" name="Oval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6822" y="3759530"/>
                  <a:ext cx="591374" cy="591374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Oval 22"/>
            <p:cNvSpPr/>
            <p:nvPr/>
          </p:nvSpPr>
          <p:spPr>
            <a:xfrm>
              <a:off x="8568360" y="2971030"/>
              <a:ext cx="591374" cy="59137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b="1" dirty="0">
                  <a:solidFill>
                    <a:schemeClr val="bg2">
                      <a:lumMod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*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/>
                <p:cNvSpPr/>
                <p:nvPr/>
              </p:nvSpPr>
              <p:spPr>
                <a:xfrm>
                  <a:off x="6991322" y="2973153"/>
                  <a:ext cx="591374" cy="591374"/>
                </a:xfrm>
                <a:prstGeom prst="ellipse">
                  <a:avLst/>
                </a:prstGeom>
                <a:solidFill>
                  <a:srgbClr val="95BE3C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𝐶</m:t>
                        </m:r>
                      </m:oMath>
                    </m:oMathPara>
                  </a14:m>
                  <a:endParaRPr lang="en-GB" b="1" dirty="0">
                    <a:solidFill>
                      <a:schemeClr val="bg2">
                        <a:lumMod val="2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mc:Choice>
          <mc:Fallback xmlns="">
            <p:sp>
              <p:nvSpPr>
                <p:cNvPr id="25" name="Oval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1322" y="2973153"/>
                  <a:ext cx="591374" cy="591374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Oval 25"/>
                <p:cNvSpPr/>
                <p:nvPr/>
              </p:nvSpPr>
              <p:spPr>
                <a:xfrm>
                  <a:off x="8568322" y="4548030"/>
                  <a:ext cx="591374" cy="591374"/>
                </a:xfrm>
                <a:prstGeom prst="ellipse">
                  <a:avLst/>
                </a:prstGeom>
                <a:solidFill>
                  <a:srgbClr val="95BE3C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b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2</m:t>
                        </m:r>
                      </m:oMath>
                    </m:oMathPara>
                  </a14:m>
                  <a:endParaRPr lang="en-GB" b="1" dirty="0">
                    <a:solidFill>
                      <a:schemeClr val="bg2">
                        <a:lumMod val="2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mc:Choice>
          <mc:Fallback xmlns="">
            <p:sp>
              <p:nvSpPr>
                <p:cNvPr id="26" name="Oval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8322" y="4548030"/>
                  <a:ext cx="591374" cy="591374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/>
                <p:cNvSpPr/>
                <p:nvPr/>
              </p:nvSpPr>
              <p:spPr>
                <a:xfrm>
                  <a:off x="6991322" y="4548030"/>
                  <a:ext cx="591374" cy="591374"/>
                </a:xfrm>
                <a:prstGeom prst="ellipse">
                  <a:avLst/>
                </a:prstGeom>
                <a:solidFill>
                  <a:srgbClr val="B4E168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2000" b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𝐹</m:t>
                        </m:r>
                      </m:oMath>
                    </m:oMathPara>
                  </a14:m>
                  <a:endParaRPr lang="en-GB" sz="2000" b="1" dirty="0">
                    <a:solidFill>
                      <a:schemeClr val="bg2">
                        <a:lumMod val="2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mc:Choice>
          <mc:Fallback xmlns="">
            <p:sp>
              <p:nvSpPr>
                <p:cNvPr id="27" name="Oval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1322" y="4548030"/>
                  <a:ext cx="591374" cy="591374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/>
                <p:cNvSpPr/>
                <p:nvPr/>
              </p:nvSpPr>
              <p:spPr>
                <a:xfrm>
                  <a:off x="9356822" y="4548030"/>
                  <a:ext cx="591374" cy="591374"/>
                </a:xfrm>
                <a:prstGeom prst="ellipse">
                  <a:avLst/>
                </a:prstGeom>
                <a:solidFill>
                  <a:srgbClr val="B4E168"/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 sz="2000" b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𝑟</m:t>
                        </m:r>
                      </m:oMath>
                    </m:oMathPara>
                  </a14:m>
                  <a:endParaRPr lang="en-GB" sz="2000" b="1" dirty="0">
                    <a:solidFill>
                      <a:schemeClr val="bg2">
                        <a:lumMod val="2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mc:Choice>
          <mc:Fallback xmlns="">
            <p:sp>
              <p:nvSpPr>
                <p:cNvPr id="28" name="Oval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6822" y="4548030"/>
                  <a:ext cx="591374" cy="591374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Connector 12"/>
            <p:cNvCxnSpPr>
              <a:stCxn id="34" idx="0"/>
              <a:endCxn id="33" idx="4"/>
            </p:cNvCxnSpPr>
            <p:nvPr/>
          </p:nvCxnSpPr>
          <p:spPr>
            <a:xfrm flipV="1">
              <a:off x="6479705" y="2773904"/>
              <a:ext cx="0" cy="197125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23" idx="1"/>
              <a:endCxn id="2" idx="5"/>
            </p:cNvCxnSpPr>
            <p:nvPr/>
          </p:nvCxnSpPr>
          <p:spPr>
            <a:xfrm flipH="1" flipV="1">
              <a:off x="8284591" y="2687299"/>
              <a:ext cx="370373" cy="370335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20" idx="7"/>
              <a:endCxn id="23" idx="3"/>
            </p:cNvCxnSpPr>
            <p:nvPr/>
          </p:nvCxnSpPr>
          <p:spPr>
            <a:xfrm flipV="1">
              <a:off x="8284591" y="3475799"/>
              <a:ext cx="370373" cy="370335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21" idx="1"/>
              <a:endCxn id="23" idx="5"/>
            </p:cNvCxnSpPr>
            <p:nvPr/>
          </p:nvCxnSpPr>
          <p:spPr>
            <a:xfrm flipH="1" flipV="1">
              <a:off x="9073129" y="3475799"/>
              <a:ext cx="370297" cy="370335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26" idx="1"/>
              <a:endCxn id="20" idx="5"/>
            </p:cNvCxnSpPr>
            <p:nvPr/>
          </p:nvCxnSpPr>
          <p:spPr>
            <a:xfrm flipH="1" flipV="1">
              <a:off x="8284591" y="4264299"/>
              <a:ext cx="370335" cy="370335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28" idx="0"/>
              <a:endCxn id="21" idx="4"/>
            </p:cNvCxnSpPr>
            <p:nvPr/>
          </p:nvCxnSpPr>
          <p:spPr>
            <a:xfrm flipV="1">
              <a:off x="9652509" y="4350904"/>
              <a:ext cx="0" cy="197126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27" idx="7"/>
              <a:endCxn id="20" idx="3"/>
            </p:cNvCxnSpPr>
            <p:nvPr/>
          </p:nvCxnSpPr>
          <p:spPr>
            <a:xfrm flipV="1">
              <a:off x="7496091" y="4264299"/>
              <a:ext cx="370335" cy="370335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6991322" y="1391906"/>
              <a:ext cx="591374" cy="59137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b="1" dirty="0">
                  <a:solidFill>
                    <a:schemeClr val="bg2">
                      <a:lumMod val="2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-</a:t>
              </a:r>
            </a:p>
          </p:txBody>
        </p:sp>
        <p:cxnSp>
          <p:nvCxnSpPr>
            <p:cNvPr id="32" name="Straight Connector 31"/>
            <p:cNvCxnSpPr>
              <a:stCxn id="2" idx="1"/>
              <a:endCxn id="30" idx="5"/>
            </p:cNvCxnSpPr>
            <p:nvPr/>
          </p:nvCxnSpPr>
          <p:spPr>
            <a:xfrm flipH="1" flipV="1">
              <a:off x="7496091" y="1896675"/>
              <a:ext cx="370336" cy="37246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/>
                <p:cNvSpPr/>
                <p:nvPr/>
              </p:nvSpPr>
              <p:spPr>
                <a:xfrm>
                  <a:off x="6184018" y="2182530"/>
                  <a:ext cx="591374" cy="591374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hu-HU" sz="1600" b="0" i="0" dirty="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fmax</m:t>
                        </m:r>
                      </m:oMath>
                    </m:oMathPara>
                  </a14:m>
                  <a:endParaRPr lang="en-GB" sz="1600" dirty="0">
                    <a:solidFill>
                      <a:schemeClr val="bg2">
                        <a:lumMod val="2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mc:Choice>
          <mc:Fallback xmlns="">
            <p:sp>
              <p:nvSpPr>
                <p:cNvPr id="33" name="Oval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4018" y="2182530"/>
                  <a:ext cx="591374" cy="591374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 l="-1000"/>
                  </a:stretch>
                </a:blip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Oval 33"/>
                <p:cNvSpPr/>
                <p:nvPr/>
              </p:nvSpPr>
              <p:spPr>
                <a:xfrm>
                  <a:off x="6184018" y="2971029"/>
                  <a:ext cx="591374" cy="591374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u-HU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charset="0"/>
                            <a:ea typeface="Calibri" charset="0"/>
                            <a:cs typeface="Calibri" charset="0"/>
                          </a:rPr>
                          <m:t>𝜙</m:t>
                        </m:r>
                      </m:oMath>
                    </m:oMathPara>
                  </a14:m>
                  <a:endParaRPr lang="en-GB" dirty="0">
                    <a:solidFill>
                      <a:schemeClr val="bg2">
                        <a:lumMod val="2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mc:Choice>
          <mc:Fallback xmlns="">
            <p:sp>
              <p:nvSpPr>
                <p:cNvPr id="34" name="Oval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4018" y="2971029"/>
                  <a:ext cx="591374" cy="591374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Connector 44"/>
            <p:cNvCxnSpPr>
              <a:stCxn id="33" idx="7"/>
              <a:endCxn id="30" idx="3"/>
            </p:cNvCxnSpPr>
            <p:nvPr/>
          </p:nvCxnSpPr>
          <p:spPr>
            <a:xfrm flipV="1">
              <a:off x="6688787" y="1896675"/>
              <a:ext cx="389140" cy="37246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25" idx="7"/>
              <a:endCxn id="2" idx="3"/>
            </p:cNvCxnSpPr>
            <p:nvPr/>
          </p:nvCxnSpPr>
          <p:spPr>
            <a:xfrm flipV="1">
              <a:off x="7496091" y="2687299"/>
              <a:ext cx="370336" cy="372459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228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055286"/>
              </p:ext>
            </p:extLst>
          </p:nvPr>
        </p:nvGraphicFramePr>
        <p:xfrm>
          <a:off x="2476971" y="171075"/>
          <a:ext cx="7238056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4008"/>
                <a:gridCol w="1034008"/>
                <a:gridCol w="1034008"/>
                <a:gridCol w="1034008"/>
                <a:gridCol w="1034008"/>
                <a:gridCol w="1034008"/>
                <a:gridCol w="10340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60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W</a:t>
                      </a:r>
                      <a:endParaRPr lang="hu-HU" sz="6000" b="0" i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60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t</a:t>
                      </a:r>
                      <a:endParaRPr lang="hu-HU" sz="6000" b="0" i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60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n</a:t>
                      </a:r>
                      <a:endParaRPr lang="hu-HU" sz="6000" b="0" i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60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n</a:t>
                      </a:r>
                      <a:endParaRPr lang="hu-HU" sz="6000" b="0" i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60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n</a:t>
                      </a:r>
                      <a:endParaRPr lang="hu-HU" sz="6000" b="0" i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60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n</a:t>
                      </a:r>
                      <a:endParaRPr lang="hu-HU" sz="6000" b="0" i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60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n</a:t>
                      </a:r>
                      <a:endParaRPr lang="hu-HU" sz="6000" b="0" i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hu-HU" sz="3200" b="0" i="0" kern="120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1</a:t>
                      </a:r>
                      <a:endParaRPr lang="en-US" sz="3200" b="0" i="0" kern="120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32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2</a:t>
                      </a:r>
                      <a:endParaRPr lang="hu-HU" sz="3200" b="0" i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32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3</a:t>
                      </a:r>
                      <a:endParaRPr lang="hu-HU" sz="3200" b="0" i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32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4</a:t>
                      </a:r>
                      <a:endParaRPr lang="hu-HU" sz="3200" b="0" i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32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</a:t>
                      </a:r>
                      <a:endParaRPr lang="hu-HU" sz="3200" b="0" i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32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6</a:t>
                      </a:r>
                      <a:endParaRPr lang="hu-HU" sz="3200" b="0" i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3200" b="0" i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7</a:t>
                      </a:r>
                      <a:endParaRPr lang="hu-HU" sz="3200" b="0" i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71873"/>
              </p:ext>
            </p:extLst>
          </p:nvPr>
        </p:nvGraphicFramePr>
        <p:xfrm>
          <a:off x="0" y="2084438"/>
          <a:ext cx="12191999" cy="4053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2653"/>
                <a:gridCol w="11209346"/>
              </a:tblGrid>
              <a:tr h="546369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noProof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1.</a:t>
                      </a:r>
                      <a:endParaRPr lang="en-US" sz="3200" b="0" i="0" noProof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i="0" noProof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W</a:t>
                      </a:r>
                      <a:endParaRPr lang="en-US" sz="3200" b="0" i="0" noProof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/>
                </a:tc>
              </a:tr>
              <a:tr h="546369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noProof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2.</a:t>
                      </a:r>
                      <a:endParaRPr lang="en-US" sz="3200" b="0" i="0" noProof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i="0" noProof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Type</a:t>
                      </a:r>
                      <a:r>
                        <a:rPr lang="en-US" sz="3200" b="0" i="0" baseline="0" noProof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 of the kernel, p: polynomial, e: exponential.</a:t>
                      </a:r>
                      <a:endParaRPr lang="en-US" sz="3200" b="0" i="0" noProof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noFill/>
                  </a:tcPr>
                </a:tc>
              </a:tr>
              <a:tr h="546369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noProof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3.</a:t>
                      </a:r>
                      <a:endParaRPr lang="en-US" sz="3200" b="0" i="0" noProof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i="0" noProof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Order of the kernel.</a:t>
                      </a:r>
                      <a:endParaRPr lang="en-US" sz="3200" b="0" i="0" noProof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noFill/>
                  </a:tcPr>
                </a:tc>
              </a:tr>
              <a:tr h="546369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noProof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4.</a:t>
                      </a:r>
                      <a:endParaRPr lang="en-US" sz="3200" b="0" i="0" noProof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i="0" noProof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Number of pieces along the influence radius.</a:t>
                      </a:r>
                      <a:endParaRPr lang="en-US" sz="3200" b="0" i="0" noProof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noFill/>
                  </a:tcPr>
                </a:tc>
              </a:tr>
              <a:tr h="546369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noProof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5.</a:t>
                      </a:r>
                      <a:endParaRPr lang="en-US" sz="3200" b="0" i="0" noProof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i="0" noProof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influence/smoothing radius. Zero for infinite influence</a:t>
                      </a:r>
                      <a:r>
                        <a:rPr lang="en-US" sz="3200" b="0" i="0" baseline="0" noProof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 radius.</a:t>
                      </a:r>
                      <a:endParaRPr lang="en-US" sz="3200" b="0" i="0" noProof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noFill/>
                  </a:tcPr>
                </a:tc>
              </a:tr>
              <a:tr h="546369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noProof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6.</a:t>
                      </a:r>
                      <a:endParaRPr lang="en-US" sz="3200" b="0" i="0" noProof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i="0" noProof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Number of dimensions.</a:t>
                      </a:r>
                      <a:endParaRPr lang="en-US" sz="3200" b="0" i="0" noProof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noFill/>
                  </a:tcPr>
                </a:tc>
              </a:tr>
              <a:tr h="546369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noProof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7.</a:t>
                      </a:r>
                      <a:endParaRPr lang="en-US" sz="3200" b="0" i="0" noProof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i="0" noProof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Serial number. Currently</a:t>
                      </a:r>
                      <a:r>
                        <a:rPr lang="en-US" sz="3200" b="0" i="0" baseline="0" noProof="0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a:t> zero for all kernels.</a:t>
                      </a:r>
                      <a:endParaRPr lang="en-US" sz="3200" b="0" i="0" noProof="0" dirty="0"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715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306743"/>
              </p:ext>
            </p:extLst>
          </p:nvPr>
        </p:nvGraphicFramePr>
        <p:xfrm>
          <a:off x="1616528" y="1291165"/>
          <a:ext cx="9022443" cy="4031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5229"/>
                <a:gridCol w="6377214"/>
              </a:tblGrid>
              <a:tr h="1343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noProof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User level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GB" b="0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Application of already implemented schemes (interactions).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b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Usage</a:t>
                      </a:r>
                      <a:r>
                        <a:rPr lang="en-GB" b="0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 of XML and VTK  files.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b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No coding</a:t>
                      </a:r>
                      <a:r>
                        <a:rPr lang="en-GB" b="0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 or recompilation</a:t>
                      </a:r>
                      <a:endParaRPr lang="en-GB" b="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39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charset="0"/>
                          <a:ea typeface="Cambria Math" charset="0"/>
                          <a:cs typeface="Cambria Math" charset="0"/>
                        </a:rPr>
                        <a:t>Intermediate user/developer level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GB" b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Level for new schemes to be implemented.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b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Communication with the core through the Nauticle interface.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b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Knowledge</a:t>
                      </a:r>
                      <a:r>
                        <a:rPr lang="en-GB" b="0" baseline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 of the code core is not required.</a:t>
                      </a:r>
                      <a:endParaRPr lang="en-GB" b="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439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kern="1200" noProof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Core</a:t>
                      </a:r>
                      <a:r>
                        <a:rPr lang="en-GB" sz="2400" b="0" kern="1200" baseline="0" noProof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 developer level</a:t>
                      </a:r>
                      <a:endParaRPr lang="en-GB" sz="2400" b="0" kern="1200" noProof="0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GB" b="0" baseline="0" noProof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Development of new features.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b="0" baseline="0" noProof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Code optimisation.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b="0" baseline="0" noProof="0" dirty="0" err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Paralellisation</a:t>
                      </a:r>
                      <a:r>
                        <a:rPr lang="en-GB" b="0" baseline="0" noProof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mr-IN" b="0" baseline="0" noProof="0" dirty="0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a:t>…</a:t>
                      </a:r>
                      <a:endParaRPr lang="en-GB" b="0" baseline="0" noProof="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667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alpha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47371</TotalTime>
  <Words>792</Words>
  <Application>Microsoft Macintosh PowerPoint</Application>
  <PresentationFormat>Widescreen</PresentationFormat>
  <Paragraphs>312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EDU_JSBE_3701@diakoffice.onmicrosoft.com</dc:creator>
  <cp:lastModifiedBy>EDU_JSBE_3701@diakoffice.onmicrosoft.com</cp:lastModifiedBy>
  <cp:revision>243</cp:revision>
  <dcterms:created xsi:type="dcterms:W3CDTF">2017-03-19T18:26:10Z</dcterms:created>
  <dcterms:modified xsi:type="dcterms:W3CDTF">2017-08-27T11:28:55Z</dcterms:modified>
</cp:coreProperties>
</file>