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74" r:id="rId2"/>
    <p:sldId id="275" r:id="rId3"/>
    <p:sldId id="258" r:id="rId4"/>
    <p:sldId id="259" r:id="rId5"/>
    <p:sldId id="273" r:id="rId6"/>
    <p:sldId id="276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BE3C"/>
    <a:srgbClr val="E8A590"/>
    <a:srgbClr val="E68662"/>
    <a:srgbClr val="B4E168"/>
    <a:srgbClr val="A4CC79"/>
    <a:srgbClr val="DAEEB2"/>
    <a:srgbClr val="C7D2D5"/>
    <a:srgbClr val="FFEE92"/>
    <a:srgbClr val="B7ED4C"/>
    <a:srgbClr val="B0E1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45"/>
    <p:restoredTop sz="94702"/>
  </p:normalViewPr>
  <p:slideViewPr>
    <p:cSldViewPr snapToGrid="0" snapToObjects="1">
      <p:cViewPr>
        <p:scale>
          <a:sx n="110" d="100"/>
          <a:sy n="110" d="100"/>
        </p:scale>
        <p:origin x="1120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239B35-D6DD-EA44-B274-DB31CBBE2D98}" type="datetimeFigureOut">
              <a:rPr lang="en-GB" smtClean="0"/>
              <a:t>04/05/2017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478033-6C61-AF44-AB43-286021186C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661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1DFB-7B28-114B-8074-0837DBB019C8}" type="datetimeFigureOut">
              <a:rPr lang="en-GB" smtClean="0"/>
              <a:t>04/05/2017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5CFA-C0AA-BB43-A7C6-3D48FFBFC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911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1DFB-7B28-114B-8074-0837DBB019C8}" type="datetimeFigureOut">
              <a:rPr lang="en-GB" smtClean="0"/>
              <a:t>04/05/2017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5CFA-C0AA-BB43-A7C6-3D48FFBFC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221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1DFB-7B28-114B-8074-0837DBB019C8}" type="datetimeFigureOut">
              <a:rPr lang="en-GB" smtClean="0"/>
              <a:t>04/05/2017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5CFA-C0AA-BB43-A7C6-3D48FFBFC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055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1DFB-7B28-114B-8074-0837DBB019C8}" type="datetimeFigureOut">
              <a:rPr lang="en-GB" smtClean="0"/>
              <a:t>04/05/2017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5CFA-C0AA-BB43-A7C6-3D48FFBFC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9224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1DFB-7B28-114B-8074-0837DBB019C8}" type="datetimeFigureOut">
              <a:rPr lang="en-GB" smtClean="0"/>
              <a:t>04/05/2017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5CFA-C0AA-BB43-A7C6-3D48FFBFC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2235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1DFB-7B28-114B-8074-0837DBB019C8}" type="datetimeFigureOut">
              <a:rPr lang="en-GB" smtClean="0"/>
              <a:t>04/05/2017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5CFA-C0AA-BB43-A7C6-3D48FFBFC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529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1DFB-7B28-114B-8074-0837DBB019C8}" type="datetimeFigureOut">
              <a:rPr lang="en-GB" smtClean="0"/>
              <a:t>04/05/2017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5CFA-C0AA-BB43-A7C6-3D48FFBFC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475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1DFB-7B28-114B-8074-0837DBB019C8}" type="datetimeFigureOut">
              <a:rPr lang="en-GB" smtClean="0"/>
              <a:t>04/05/2017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5CFA-C0AA-BB43-A7C6-3D48FFBFC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4934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1DFB-7B28-114B-8074-0837DBB019C8}" type="datetimeFigureOut">
              <a:rPr lang="en-GB" smtClean="0"/>
              <a:t>04/05/2017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5CFA-C0AA-BB43-A7C6-3D48FFBFC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15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1DFB-7B28-114B-8074-0837DBB019C8}" type="datetimeFigureOut">
              <a:rPr lang="en-GB" smtClean="0"/>
              <a:t>04/05/2017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5CFA-C0AA-BB43-A7C6-3D48FFBFC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21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1DFB-7B28-114B-8074-0837DBB019C8}" type="datetimeFigureOut">
              <a:rPr lang="en-GB" smtClean="0"/>
              <a:t>04/05/2017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5CFA-C0AA-BB43-A7C6-3D48FFBFC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27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51DFB-7B28-114B-8074-0837DBB019C8}" type="datetimeFigureOut">
              <a:rPr lang="en-GB" smtClean="0"/>
              <a:t>04/05/2017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B5CFA-C0AA-BB43-A7C6-3D48FFBFC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243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0.png"/><Relationship Id="rId1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9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30.png"/><Relationship Id="rId20" Type="http://schemas.openxmlformats.org/officeDocument/2006/relationships/image" Target="../media/image41.png"/><Relationship Id="rId10" Type="http://schemas.openxmlformats.org/officeDocument/2006/relationships/image" Target="../media/image31.png"/><Relationship Id="rId11" Type="http://schemas.openxmlformats.org/officeDocument/2006/relationships/image" Target="../media/image32.png"/><Relationship Id="rId12" Type="http://schemas.openxmlformats.org/officeDocument/2006/relationships/image" Target="../media/image33.png"/><Relationship Id="rId13" Type="http://schemas.openxmlformats.org/officeDocument/2006/relationships/image" Target="../media/image34.png"/><Relationship Id="rId14" Type="http://schemas.openxmlformats.org/officeDocument/2006/relationships/image" Target="../media/image35.png"/><Relationship Id="rId15" Type="http://schemas.openxmlformats.org/officeDocument/2006/relationships/image" Target="../media/image36.png"/><Relationship Id="rId16" Type="http://schemas.openxmlformats.org/officeDocument/2006/relationships/image" Target="../media/image37.png"/><Relationship Id="rId17" Type="http://schemas.openxmlformats.org/officeDocument/2006/relationships/image" Target="../media/image38.png"/><Relationship Id="rId18" Type="http://schemas.openxmlformats.org/officeDocument/2006/relationships/image" Target="../media/image39.png"/><Relationship Id="rId19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ounded Rectangle 157"/>
          <p:cNvSpPr/>
          <p:nvPr/>
        </p:nvSpPr>
        <p:spPr>
          <a:xfrm>
            <a:off x="1589373" y="988081"/>
            <a:ext cx="8808996" cy="76756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1589373" y="4068369"/>
            <a:ext cx="8808996" cy="1314763"/>
          </a:xfrm>
          <a:prstGeom prst="roundRect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5414734" y="1700839"/>
            <a:ext cx="4983635" cy="2370264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1589373" y="1707372"/>
            <a:ext cx="3827885" cy="2363730"/>
          </a:xfrm>
          <a:prstGeom prst="roundRect">
            <a:avLst>
              <a:gd name="adj" fmla="val 0"/>
            </a:avLst>
          </a:prstGeom>
          <a:solidFill>
            <a:srgbClr val="DAEEB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2277248" y="1606133"/>
            <a:ext cx="7550197" cy="3248253"/>
            <a:chOff x="2277248" y="1606133"/>
            <a:chExt cx="7550197" cy="3248253"/>
          </a:xfrm>
        </p:grpSpPr>
        <p:cxnSp>
          <p:nvCxnSpPr>
            <p:cNvPr id="91" name="Elbow Connector 90"/>
            <p:cNvCxnSpPr>
              <a:stCxn id="6" idx="2"/>
              <a:endCxn id="5" idx="0"/>
            </p:cNvCxnSpPr>
            <p:nvPr/>
          </p:nvCxnSpPr>
          <p:spPr>
            <a:xfrm rot="5400000">
              <a:off x="4631685" y="480347"/>
              <a:ext cx="217115" cy="2468689"/>
            </a:xfrm>
            <a:prstGeom prst="bentConnector3">
              <a:avLst/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Elbow Connector 92"/>
            <p:cNvCxnSpPr>
              <a:stCxn id="6" idx="2"/>
              <a:endCxn id="7" idx="0"/>
            </p:cNvCxnSpPr>
            <p:nvPr/>
          </p:nvCxnSpPr>
          <p:spPr>
            <a:xfrm rot="16200000" flipH="1">
              <a:off x="6819612" y="761107"/>
              <a:ext cx="215793" cy="1905845"/>
            </a:xfrm>
            <a:prstGeom prst="bentConnector3">
              <a:avLst/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Elbow Connector 94"/>
            <p:cNvCxnSpPr>
              <a:stCxn id="5" idx="2"/>
              <a:endCxn id="8" idx="0"/>
            </p:cNvCxnSpPr>
            <p:nvPr/>
          </p:nvCxnSpPr>
          <p:spPr>
            <a:xfrm rot="5400000">
              <a:off x="3129082" y="2117904"/>
              <a:ext cx="178271" cy="575360"/>
            </a:xfrm>
            <a:prstGeom prst="bentConnector3">
              <a:avLst/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Elbow Connector 96"/>
            <p:cNvCxnSpPr>
              <a:stCxn id="5" idx="2"/>
              <a:endCxn id="9" idx="0"/>
            </p:cNvCxnSpPr>
            <p:nvPr/>
          </p:nvCxnSpPr>
          <p:spPr>
            <a:xfrm rot="16200000" flipH="1">
              <a:off x="4080529" y="1741817"/>
              <a:ext cx="178270" cy="1327534"/>
            </a:xfrm>
            <a:prstGeom prst="bentConnector3">
              <a:avLst/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Elbow Connector 98"/>
            <p:cNvCxnSpPr>
              <a:stCxn id="8" idx="2"/>
              <a:endCxn id="46" idx="0"/>
            </p:cNvCxnSpPr>
            <p:nvPr/>
          </p:nvCxnSpPr>
          <p:spPr>
            <a:xfrm rot="5400000">
              <a:off x="2538291" y="2936320"/>
              <a:ext cx="131204" cy="653289"/>
            </a:xfrm>
            <a:prstGeom prst="bentConnector3">
              <a:avLst>
                <a:gd name="adj1" fmla="val 50000"/>
              </a:avLst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Elbow Connector 100"/>
            <p:cNvCxnSpPr>
              <a:stCxn id="8" idx="2"/>
              <a:endCxn id="10" idx="0"/>
            </p:cNvCxnSpPr>
            <p:nvPr/>
          </p:nvCxnSpPr>
          <p:spPr>
            <a:xfrm rot="16200000" flipH="1">
              <a:off x="3189766" y="2938132"/>
              <a:ext cx="131203" cy="649661"/>
            </a:xfrm>
            <a:prstGeom prst="bentConnector3">
              <a:avLst>
                <a:gd name="adj1" fmla="val 50000"/>
              </a:avLst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Elbow Connector 104"/>
            <p:cNvCxnSpPr>
              <a:stCxn id="7" idx="2"/>
              <a:endCxn id="19" idx="0"/>
            </p:cNvCxnSpPr>
            <p:nvPr/>
          </p:nvCxnSpPr>
          <p:spPr>
            <a:xfrm rot="16200000" flipH="1">
              <a:off x="8615844" y="1581036"/>
              <a:ext cx="176941" cy="1647767"/>
            </a:xfrm>
            <a:prstGeom prst="bentConnector3">
              <a:avLst>
                <a:gd name="adj1" fmla="val 50000"/>
              </a:avLst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Elbow Connector 106"/>
            <p:cNvCxnSpPr>
              <a:stCxn id="7" idx="2"/>
              <a:endCxn id="86" idx="0"/>
            </p:cNvCxnSpPr>
            <p:nvPr/>
          </p:nvCxnSpPr>
          <p:spPr>
            <a:xfrm rot="16200000" flipH="1">
              <a:off x="7794922" y="2401958"/>
              <a:ext cx="176940" cy="5923"/>
            </a:xfrm>
            <a:prstGeom prst="bentConnector3">
              <a:avLst>
                <a:gd name="adj1" fmla="val 50000"/>
              </a:avLst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Elbow Connector 108"/>
            <p:cNvCxnSpPr>
              <a:stCxn id="7" idx="2"/>
              <a:endCxn id="27" idx="0"/>
            </p:cNvCxnSpPr>
            <p:nvPr/>
          </p:nvCxnSpPr>
          <p:spPr>
            <a:xfrm rot="5400000">
              <a:off x="6968077" y="1581036"/>
              <a:ext cx="176940" cy="1647768"/>
            </a:xfrm>
            <a:prstGeom prst="bentConnector3">
              <a:avLst>
                <a:gd name="adj1" fmla="val 50000"/>
              </a:avLst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9" idx="2"/>
              <a:endCxn id="11" idx="0"/>
            </p:cNvCxnSpPr>
            <p:nvPr/>
          </p:nvCxnSpPr>
          <p:spPr>
            <a:xfrm>
              <a:off x="4833431" y="3175586"/>
              <a:ext cx="0" cy="152978"/>
            </a:xfrm>
            <a:prstGeom prst="line">
              <a:avLst/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>
              <a:stCxn id="19" idx="2"/>
              <a:endCxn id="23" idx="0"/>
            </p:cNvCxnSpPr>
            <p:nvPr/>
          </p:nvCxnSpPr>
          <p:spPr>
            <a:xfrm>
              <a:off x="9528198" y="3196027"/>
              <a:ext cx="0" cy="81044"/>
            </a:xfrm>
            <a:prstGeom prst="line">
              <a:avLst/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86" idx="2"/>
              <a:endCxn id="24" idx="0"/>
            </p:cNvCxnSpPr>
            <p:nvPr/>
          </p:nvCxnSpPr>
          <p:spPr>
            <a:xfrm>
              <a:off x="7886354" y="3196027"/>
              <a:ext cx="0" cy="81044"/>
            </a:xfrm>
            <a:prstGeom prst="line">
              <a:avLst/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Elbow Connector 89"/>
            <p:cNvCxnSpPr>
              <a:stCxn id="27" idx="2"/>
              <a:endCxn id="29" idx="0"/>
            </p:cNvCxnSpPr>
            <p:nvPr/>
          </p:nvCxnSpPr>
          <p:spPr>
            <a:xfrm rot="16200000" flipH="1">
              <a:off x="7409685" y="2832665"/>
              <a:ext cx="221539" cy="2575583"/>
            </a:xfrm>
            <a:prstGeom prst="bentConnector3">
              <a:avLst>
                <a:gd name="adj1" fmla="val 50000"/>
              </a:avLst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Elbow Connector 109"/>
            <p:cNvCxnSpPr>
              <a:stCxn id="29" idx="2"/>
              <a:endCxn id="81" idx="0"/>
            </p:cNvCxnSpPr>
            <p:nvPr/>
          </p:nvCxnSpPr>
          <p:spPr>
            <a:xfrm rot="16200000" flipH="1">
              <a:off x="9253527" y="4280468"/>
              <a:ext cx="128637" cy="1019199"/>
            </a:xfrm>
            <a:prstGeom prst="bentConnector3">
              <a:avLst>
                <a:gd name="adj1" fmla="val 50000"/>
              </a:avLst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Elbow Connector 115"/>
            <p:cNvCxnSpPr>
              <a:stCxn id="29" idx="2"/>
              <a:endCxn id="83" idx="0"/>
            </p:cNvCxnSpPr>
            <p:nvPr/>
          </p:nvCxnSpPr>
          <p:spPr>
            <a:xfrm rot="5400000">
              <a:off x="8268960" y="4313916"/>
              <a:ext cx="127452" cy="951121"/>
            </a:xfrm>
            <a:prstGeom prst="bentConnector3">
              <a:avLst>
                <a:gd name="adj1" fmla="val 50000"/>
              </a:avLst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Elbow Connector 304"/>
            <p:cNvCxnSpPr>
              <a:stCxn id="27" idx="2"/>
              <a:endCxn id="35" idx="0"/>
            </p:cNvCxnSpPr>
            <p:nvPr/>
          </p:nvCxnSpPr>
          <p:spPr>
            <a:xfrm rot="5400000">
              <a:off x="4226415" y="2221012"/>
              <a:ext cx="217573" cy="3794924"/>
            </a:xfrm>
            <a:prstGeom prst="bentConnector3">
              <a:avLst>
                <a:gd name="adj1" fmla="val 50000"/>
              </a:avLst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Elbow Connector 95"/>
            <p:cNvCxnSpPr>
              <a:stCxn id="29" idx="2"/>
              <a:endCxn id="82" idx="0"/>
            </p:cNvCxnSpPr>
            <p:nvPr/>
          </p:nvCxnSpPr>
          <p:spPr>
            <a:xfrm rot="16200000" flipH="1">
              <a:off x="8777967" y="4756029"/>
              <a:ext cx="128637" cy="68078"/>
            </a:xfrm>
            <a:prstGeom prst="bentConnector3">
              <a:avLst>
                <a:gd name="adj1" fmla="val 50000"/>
              </a:avLst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endCxn id="38" idx="0"/>
            </p:cNvCxnSpPr>
            <p:nvPr/>
          </p:nvCxnSpPr>
          <p:spPr>
            <a:xfrm>
              <a:off x="6693805" y="4136159"/>
              <a:ext cx="0" cy="91102"/>
            </a:xfrm>
            <a:prstGeom prst="line">
              <a:avLst/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endCxn id="37" idx="0"/>
            </p:cNvCxnSpPr>
            <p:nvPr/>
          </p:nvCxnSpPr>
          <p:spPr>
            <a:xfrm>
              <a:off x="5403627" y="4136159"/>
              <a:ext cx="0" cy="91102"/>
            </a:xfrm>
            <a:prstGeom prst="line">
              <a:avLst/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stCxn id="36" idx="0"/>
            </p:cNvCxnSpPr>
            <p:nvPr/>
          </p:nvCxnSpPr>
          <p:spPr>
            <a:xfrm flipV="1">
              <a:off x="3943318" y="4136159"/>
              <a:ext cx="0" cy="91101"/>
            </a:xfrm>
            <a:prstGeom prst="line">
              <a:avLst/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ounded Rectangle 4"/>
          <p:cNvSpPr/>
          <p:nvPr/>
        </p:nvSpPr>
        <p:spPr>
          <a:xfrm>
            <a:off x="1692724" y="1823249"/>
            <a:ext cx="3626346" cy="493200"/>
          </a:xfrm>
          <a:prstGeom prst="roundRect">
            <a:avLst>
              <a:gd name="adj" fmla="val 26146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Symbol</a:t>
            </a:r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692723" y="1125373"/>
            <a:ext cx="8563726" cy="480761"/>
          </a:xfrm>
          <a:prstGeom prst="roundRect">
            <a:avLst>
              <a:gd name="adj" fmla="val 23706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Expression</a:t>
            </a:r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504412" y="1821927"/>
            <a:ext cx="4752037" cy="494523"/>
          </a:xfrm>
          <a:prstGeom prst="roundRect">
            <a:avLst>
              <a:gd name="adj" fmla="val 28447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Operator</a:t>
            </a:r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692724" y="2494720"/>
            <a:ext cx="2475626" cy="702642"/>
          </a:xfrm>
          <a:prstGeom prst="roundRect">
            <a:avLst>
              <a:gd name="adj" fmla="val 2002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Single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45128" y="2494719"/>
            <a:ext cx="976606" cy="680867"/>
          </a:xfrm>
          <a:prstGeom prst="roundRect">
            <a:avLst>
              <a:gd name="adj" fmla="val 18940"/>
            </a:avLst>
          </a:prstGeom>
          <a:solidFill>
            <a:srgbClr val="B4E168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Field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986133" y="3328565"/>
            <a:ext cx="1188130" cy="667043"/>
          </a:xfrm>
          <a:prstGeom prst="roundRect">
            <a:avLst>
              <a:gd name="adj" fmla="val 26362"/>
            </a:avLst>
          </a:prstGeom>
          <a:solidFill>
            <a:srgbClr val="95BE3C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Variable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345128" y="3328564"/>
            <a:ext cx="976606" cy="667044"/>
          </a:xfrm>
          <a:prstGeom prst="roundRect">
            <a:avLst>
              <a:gd name="adj" fmla="val 17575"/>
            </a:avLst>
          </a:prstGeom>
          <a:solidFill>
            <a:srgbClr val="B4E168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Particle system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8799947" y="2493391"/>
            <a:ext cx="1456502" cy="702636"/>
          </a:xfrm>
          <a:prstGeom prst="roundRect">
            <a:avLst>
              <a:gd name="adj" fmla="val 26695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Arithmetic operator</a:t>
            </a:r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8799947" y="3277071"/>
            <a:ext cx="1456502" cy="710314"/>
          </a:xfrm>
          <a:prstGeom prst="roundRect">
            <a:avLst>
              <a:gd name="adj" fmla="val 23106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+, -, *, /, ^</a:t>
            </a:r>
            <a:endParaRPr lang="hu-HU" sz="2000" b="1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158103" y="3277071"/>
            <a:ext cx="1456502" cy="710314"/>
          </a:xfrm>
          <a:prstGeom prst="roundRect">
            <a:avLst>
              <a:gd name="adj" fmla="val 24756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sin, cos, ...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5504412" y="2493390"/>
            <a:ext cx="1456502" cy="1516298"/>
          </a:xfrm>
          <a:prstGeom prst="roundRect">
            <a:avLst>
              <a:gd name="adj" fmla="val 10463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Interaction</a:t>
            </a:r>
          </a:p>
          <a:p>
            <a:pPr algn="ctr"/>
            <a:r>
              <a:rPr lang="en-US" sz="11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(Nauticle interface)</a:t>
            </a:r>
            <a:endParaRPr lang="en-US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360043" y="4231227"/>
            <a:ext cx="2896406" cy="494523"/>
          </a:xfrm>
          <a:prstGeom prst="roundRect">
            <a:avLst>
              <a:gd name="adj" fmla="val 28447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Fsearch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1664897" y="4227261"/>
            <a:ext cx="1545683" cy="1064768"/>
          </a:xfrm>
          <a:prstGeom prst="roundRect">
            <a:avLst>
              <a:gd name="adj" fmla="val 11202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20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SPH</a:t>
            </a:r>
          </a:p>
          <a:p>
            <a:pPr algn="ctr"/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(Smoothed Particle Hydrodynamics)</a:t>
            </a:r>
            <a:endParaRPr lang="en-US" sz="12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3307270" y="4227260"/>
            <a:ext cx="1272096" cy="1064768"/>
          </a:xfrm>
          <a:prstGeom prst="roundRect">
            <a:avLst>
              <a:gd name="adj" fmla="val 15680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N-body</a:t>
            </a:r>
          </a:p>
          <a:p>
            <a:pPr algn="ctr"/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(Gravitational interaction)</a:t>
            </a:r>
            <a:endParaRPr lang="en-US" sz="12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4684373" y="4227261"/>
            <a:ext cx="1438508" cy="1064767"/>
          </a:xfrm>
          <a:prstGeom prst="roundRect">
            <a:avLst>
              <a:gd name="adj" fmla="val 13442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DEM</a:t>
            </a:r>
          </a:p>
          <a:p>
            <a:pPr algn="ctr"/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(Discrete Element Method)</a:t>
            </a:r>
            <a:endParaRPr lang="en-US" sz="12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6232661" y="4227261"/>
            <a:ext cx="922287" cy="1064768"/>
          </a:xfrm>
          <a:prstGeom prst="roundRect">
            <a:avLst>
              <a:gd name="adj" fmla="val 16496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...</a:t>
            </a:r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1692723" y="3328566"/>
            <a:ext cx="1169049" cy="667044"/>
          </a:xfrm>
          <a:prstGeom prst="roundRect">
            <a:avLst>
              <a:gd name="adj" fmla="val 21089"/>
            </a:avLst>
          </a:prstGeom>
          <a:solidFill>
            <a:srgbClr val="95BE3C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Constant</a:t>
            </a:r>
            <a:endParaRPr lang="hu-HU" b="1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7158103" y="2493390"/>
            <a:ext cx="1456502" cy="702637"/>
          </a:xfrm>
          <a:prstGeom prst="roundRect">
            <a:avLst>
              <a:gd name="adj" fmla="val 23358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Arithmetic function</a:t>
            </a:r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9398441" y="4854387"/>
            <a:ext cx="858007" cy="441760"/>
          </a:xfrm>
          <a:prstGeom prst="roundRect">
            <a:avLst>
              <a:gd name="adj" fmla="val 26146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Fmax</a:t>
            </a:r>
            <a:endParaRPr lang="hu-HU" sz="2000" b="1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8436334" y="4854387"/>
            <a:ext cx="879980" cy="441760"/>
          </a:xfrm>
          <a:prstGeom prst="roundRect">
            <a:avLst>
              <a:gd name="adj" fmla="val 30900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Fmin</a:t>
            </a:r>
            <a:endParaRPr lang="hu-HU" sz="2000" b="1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7360043" y="4853202"/>
            <a:ext cx="994163" cy="442945"/>
          </a:xfrm>
          <a:prstGeom prst="roundRect">
            <a:avLst>
              <a:gd name="adj" fmla="val 23706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Fmean</a:t>
            </a:r>
            <a:endParaRPr lang="hu-HU" sz="2000" b="1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39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ounded Rectangle 54"/>
          <p:cNvSpPr/>
          <p:nvPr/>
        </p:nvSpPr>
        <p:spPr>
          <a:xfrm>
            <a:off x="2702102" y="1037690"/>
            <a:ext cx="8096037" cy="3951912"/>
          </a:xfrm>
          <a:prstGeom prst="roundRect">
            <a:avLst>
              <a:gd name="adj" fmla="val 3817"/>
            </a:avLst>
          </a:prstGeom>
          <a:solidFill>
            <a:schemeClr val="bg2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24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Nauticle - </a:t>
            </a:r>
            <a:r>
              <a:rPr lang="hu-HU" sz="2400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</a:t>
            </a:r>
            <a:r>
              <a:rPr lang="hu-HU" sz="24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ase manager</a:t>
            </a:r>
            <a:endParaRPr lang="hu-HU" sz="24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2702103" y="5104557"/>
            <a:ext cx="8096036" cy="649072"/>
          </a:xfrm>
          <a:prstGeom prst="roundRect">
            <a:avLst>
              <a:gd name="adj" fmla="val 23237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VTK</a:t>
            </a:r>
          </a:p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Document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1171598" y="1037690"/>
            <a:ext cx="1423278" cy="1569613"/>
          </a:xfrm>
          <a:prstGeom prst="roundRect">
            <a:avLst>
              <a:gd name="adj" fmla="val 11922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XML Document</a:t>
            </a:r>
          </a:p>
        </p:txBody>
      </p:sp>
      <p:cxnSp>
        <p:nvCxnSpPr>
          <p:cNvPr id="60" name="Straight Arrow Connector 59"/>
          <p:cNvCxnSpPr>
            <a:stCxn id="197" idx="2"/>
          </p:cNvCxnSpPr>
          <p:nvPr/>
        </p:nvCxnSpPr>
        <p:spPr>
          <a:xfrm>
            <a:off x="6017186" y="4736536"/>
            <a:ext cx="0" cy="379775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1171598" y="2697197"/>
            <a:ext cx="1423278" cy="2292405"/>
          </a:xfrm>
          <a:prstGeom prst="roundRect">
            <a:avLst>
              <a:gd name="adj" fmla="val 13909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Nodal coordinates</a:t>
            </a:r>
            <a:endParaRPr lang="en-GB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26" name="Straight Arrow Connector 25"/>
          <p:cNvCxnSpPr>
            <a:stCxn id="53" idx="3"/>
            <a:endCxn id="65" idx="1"/>
          </p:cNvCxnSpPr>
          <p:nvPr/>
        </p:nvCxnSpPr>
        <p:spPr>
          <a:xfrm>
            <a:off x="2594876" y="1822497"/>
            <a:ext cx="311678" cy="4561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endCxn id="57" idx="1"/>
          </p:cNvCxnSpPr>
          <p:nvPr/>
        </p:nvCxnSpPr>
        <p:spPr>
          <a:xfrm rot="16200000" flipH="1">
            <a:off x="2170734" y="3195600"/>
            <a:ext cx="2211442" cy="212038"/>
          </a:xfrm>
          <a:prstGeom prst="bentConnector2">
            <a:avLst/>
          </a:prstGeom>
          <a:ln w="25400">
            <a:solidFill>
              <a:schemeClr val="bg2">
                <a:lumMod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36" idx="3"/>
            <a:endCxn id="61" idx="2"/>
          </p:cNvCxnSpPr>
          <p:nvPr/>
        </p:nvCxnSpPr>
        <p:spPr>
          <a:xfrm flipV="1">
            <a:off x="2594876" y="3699458"/>
            <a:ext cx="1473848" cy="143942"/>
          </a:xfrm>
          <a:prstGeom prst="bentConnector2">
            <a:avLst/>
          </a:prstGeom>
          <a:ln w="25400">
            <a:solidFill>
              <a:schemeClr val="bg2">
                <a:lumMod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endCxn id="71" idx="1"/>
          </p:cNvCxnSpPr>
          <p:nvPr/>
        </p:nvCxnSpPr>
        <p:spPr>
          <a:xfrm rot="16200000" flipH="1">
            <a:off x="2963056" y="2187885"/>
            <a:ext cx="626798" cy="212038"/>
          </a:xfrm>
          <a:prstGeom prst="bentConnector2">
            <a:avLst/>
          </a:prstGeom>
          <a:ln w="254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endCxn id="61" idx="1"/>
          </p:cNvCxnSpPr>
          <p:nvPr/>
        </p:nvCxnSpPr>
        <p:spPr>
          <a:xfrm>
            <a:off x="3170435" y="3371352"/>
            <a:ext cx="212039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65" idx="3"/>
          </p:cNvCxnSpPr>
          <p:nvPr/>
        </p:nvCxnSpPr>
        <p:spPr>
          <a:xfrm>
            <a:off x="4754974" y="1827058"/>
            <a:ext cx="390888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56" idx="3"/>
            <a:endCxn id="125" idx="1"/>
          </p:cNvCxnSpPr>
          <p:nvPr/>
        </p:nvCxnSpPr>
        <p:spPr>
          <a:xfrm flipV="1">
            <a:off x="6888509" y="1825123"/>
            <a:ext cx="273468" cy="1935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Elbow Connector 150"/>
          <p:cNvCxnSpPr>
            <a:stCxn id="57" idx="3"/>
          </p:cNvCxnSpPr>
          <p:nvPr/>
        </p:nvCxnSpPr>
        <p:spPr>
          <a:xfrm flipV="1">
            <a:off x="4754974" y="1822498"/>
            <a:ext cx="141851" cy="2584842"/>
          </a:xfrm>
          <a:prstGeom prst="bentConnector2">
            <a:avLst/>
          </a:prstGeom>
          <a:ln w="25400">
            <a:solidFill>
              <a:schemeClr val="bg2">
                <a:lumMod val="2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61" idx="3"/>
          </p:cNvCxnSpPr>
          <p:nvPr/>
        </p:nvCxnSpPr>
        <p:spPr>
          <a:xfrm>
            <a:off x="4754974" y="3371352"/>
            <a:ext cx="141851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Down Arrow 268"/>
          <p:cNvSpPr/>
          <p:nvPr/>
        </p:nvSpPr>
        <p:spPr>
          <a:xfrm>
            <a:off x="7626462" y="2235032"/>
            <a:ext cx="2528410" cy="191286"/>
          </a:xfrm>
          <a:prstGeom prst="downArrow">
            <a:avLst>
              <a:gd name="adj1" fmla="val 66298"/>
              <a:gd name="adj2" fmla="val 10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72" name="Rounded Rectangle 271"/>
          <p:cNvSpPr/>
          <p:nvPr/>
        </p:nvSpPr>
        <p:spPr>
          <a:xfrm>
            <a:off x="5145862" y="2279197"/>
            <a:ext cx="1742647" cy="1420261"/>
          </a:xfrm>
          <a:prstGeom prst="roundRect">
            <a:avLst>
              <a:gd name="adj" fmla="val 8629"/>
            </a:avLst>
          </a:prstGeom>
          <a:solidFill>
            <a:srgbClr val="95BE3C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Simulation scheduler</a:t>
            </a:r>
          </a:p>
        </p:txBody>
      </p:sp>
      <p:cxnSp>
        <p:nvCxnSpPr>
          <p:cNvPr id="312" name="Straight Arrow Connector 311"/>
          <p:cNvCxnSpPr/>
          <p:nvPr/>
        </p:nvCxnSpPr>
        <p:spPr>
          <a:xfrm>
            <a:off x="6888509" y="3295421"/>
            <a:ext cx="273468" cy="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Elbow Connector 323"/>
          <p:cNvCxnSpPr>
            <a:stCxn id="71" idx="3"/>
            <a:endCxn id="272" idx="1"/>
          </p:cNvCxnSpPr>
          <p:nvPr/>
        </p:nvCxnSpPr>
        <p:spPr>
          <a:xfrm>
            <a:off x="4754974" y="2607303"/>
            <a:ext cx="390888" cy="382025"/>
          </a:xfrm>
          <a:prstGeom prst="bentConnector3">
            <a:avLst>
              <a:gd name="adj1" fmla="val 50000"/>
            </a:avLst>
          </a:prstGeom>
          <a:ln w="254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Arrow Connector 349"/>
          <p:cNvCxnSpPr>
            <a:endCxn id="197" idx="3"/>
          </p:cNvCxnSpPr>
          <p:nvPr/>
        </p:nvCxnSpPr>
        <p:spPr>
          <a:xfrm flipH="1" flipV="1">
            <a:off x="6888509" y="4416542"/>
            <a:ext cx="815708" cy="8112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7161977" y="2502367"/>
            <a:ext cx="3276567" cy="2207641"/>
          </a:xfrm>
          <a:prstGeom prst="roundRect">
            <a:avLst>
              <a:gd name="adj" fmla="val 5978"/>
            </a:avLst>
          </a:prstGeom>
          <a:solidFill>
            <a:srgbClr val="E8A59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2400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Case</a:t>
            </a:r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3382474" y="4079234"/>
            <a:ext cx="1372500" cy="656212"/>
          </a:xfrm>
          <a:prstGeom prst="roundRect">
            <a:avLst>
              <a:gd name="adj" fmla="val 20112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VTK reader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2906554" y="1498952"/>
            <a:ext cx="1848420" cy="656212"/>
          </a:xfrm>
          <a:prstGeom prst="roundRect">
            <a:avLst>
              <a:gd name="adj" fmla="val 20112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XML reader</a:t>
            </a:r>
          </a:p>
        </p:txBody>
      </p:sp>
      <p:sp>
        <p:nvSpPr>
          <p:cNvPr id="71" name="Rounded Rectangle 70"/>
          <p:cNvSpPr/>
          <p:nvPr/>
        </p:nvSpPr>
        <p:spPr>
          <a:xfrm>
            <a:off x="3382474" y="2279197"/>
            <a:ext cx="1372500" cy="656212"/>
          </a:xfrm>
          <a:prstGeom prst="roundRect">
            <a:avLst>
              <a:gd name="adj" fmla="val 20112"/>
            </a:avLst>
          </a:prstGeom>
          <a:solidFill>
            <a:srgbClr val="95BE3C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Parameter space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3382474" y="3043246"/>
            <a:ext cx="1372500" cy="656212"/>
          </a:xfrm>
          <a:prstGeom prst="roundRect">
            <a:avLst>
              <a:gd name="adj" fmla="val 21548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XYZ reader</a:t>
            </a:r>
          </a:p>
        </p:txBody>
      </p:sp>
      <p:sp>
        <p:nvSpPr>
          <p:cNvPr id="125" name="Rounded Rectangle 124"/>
          <p:cNvSpPr/>
          <p:nvPr/>
        </p:nvSpPr>
        <p:spPr>
          <a:xfrm>
            <a:off x="7161977" y="1498951"/>
            <a:ext cx="3457380" cy="652344"/>
          </a:xfrm>
          <a:prstGeom prst="roundRect">
            <a:avLst>
              <a:gd name="adj" fmla="val 17341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Case assembler</a:t>
            </a:r>
          </a:p>
        </p:txBody>
      </p:sp>
      <p:sp>
        <p:nvSpPr>
          <p:cNvPr id="197" name="Rounded Rectangle 196"/>
          <p:cNvSpPr/>
          <p:nvPr/>
        </p:nvSpPr>
        <p:spPr>
          <a:xfrm>
            <a:off x="5145862" y="4096547"/>
            <a:ext cx="1742647" cy="639989"/>
          </a:xfrm>
          <a:prstGeom prst="roundRect">
            <a:avLst>
              <a:gd name="adj" fmla="val 19148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VTK writer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5148844" y="1498953"/>
            <a:ext cx="1739665" cy="656209"/>
          </a:xfrm>
          <a:prstGeom prst="roundRect">
            <a:avLst>
              <a:gd name="adj" fmla="val 20112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UDE parser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7318790" y="3002396"/>
            <a:ext cx="1418193" cy="1588457"/>
          </a:xfrm>
          <a:prstGeom prst="roundRect">
            <a:avLst>
              <a:gd name="adj" fmla="val 12629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Workspace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8967018" y="3002397"/>
            <a:ext cx="1317625" cy="1588456"/>
          </a:xfrm>
          <a:prstGeom prst="roundRect">
            <a:avLst>
              <a:gd name="adj" fmla="val 12878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Equations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8736983" y="3322234"/>
            <a:ext cx="230035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8736983" y="4155164"/>
            <a:ext cx="230035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77584"/>
              </p:ext>
            </p:extLst>
          </p:nvPr>
        </p:nvGraphicFramePr>
        <p:xfrm>
          <a:off x="7570654" y="3435128"/>
          <a:ext cx="97276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0617"/>
                <a:gridCol w="712149"/>
              </a:tblGrid>
              <a:tr h="254367">
                <a:tc>
                  <a:txBody>
                    <a:bodyPr/>
                    <a:lstStyle/>
                    <a:p>
                      <a:r>
                        <a:rPr lang="hu-HU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hu-H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hu-H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4367">
                <a:tc>
                  <a:txBody>
                    <a:bodyPr/>
                    <a:lstStyle/>
                    <a:p>
                      <a:r>
                        <a:rPr lang="hu-HU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hu-H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?</a:t>
                      </a:r>
                      <a:endParaRPr lang="hu-H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4367">
                <a:tc>
                  <a:txBody>
                    <a:bodyPr/>
                    <a:lstStyle/>
                    <a:p>
                      <a:r>
                        <a:rPr lang="hu-HU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hu-H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?</a:t>
                      </a:r>
                      <a:endParaRPr lang="hu-H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468478"/>
              </p:ext>
            </p:extLst>
          </p:nvPr>
        </p:nvGraphicFramePr>
        <p:xfrm>
          <a:off x="9123831" y="3435126"/>
          <a:ext cx="976201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6201"/>
              </a:tblGrid>
              <a:tr h="254367">
                <a:tc>
                  <a:txBody>
                    <a:bodyPr/>
                    <a:lstStyle/>
                    <a:p>
                      <a:r>
                        <a:rPr lang="hu-HU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x=c+5</a:t>
                      </a:r>
                      <a:endParaRPr lang="hu-H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4367">
                <a:tc>
                  <a:txBody>
                    <a:bodyPr/>
                    <a:lstStyle/>
                    <a:p>
                      <a:r>
                        <a:rPr lang="hu-HU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y=x^2+2</a:t>
                      </a:r>
                      <a:endParaRPr lang="hu-H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4367">
                <a:tc>
                  <a:txBody>
                    <a:bodyPr/>
                    <a:lstStyle/>
                    <a:p>
                      <a:r>
                        <a:rPr lang="hu-HU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a=sph()</a:t>
                      </a:r>
                      <a:endParaRPr lang="hu-H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92" name="Straight Arrow Connector 91"/>
          <p:cNvCxnSpPr>
            <a:endCxn id="57" idx="2"/>
          </p:cNvCxnSpPr>
          <p:nvPr/>
        </p:nvCxnSpPr>
        <p:spPr>
          <a:xfrm flipV="1">
            <a:off x="4068724" y="4735446"/>
            <a:ext cx="0" cy="363552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H="1">
            <a:off x="6888509" y="2831135"/>
            <a:ext cx="273468" cy="4307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17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4712242" y="2037171"/>
            <a:ext cx="2704696" cy="2828468"/>
            <a:chOff x="3994487" y="975287"/>
            <a:chExt cx="2704696" cy="2828468"/>
          </a:xfrm>
        </p:grpSpPr>
        <p:sp>
          <p:nvSpPr>
            <p:cNvPr id="31" name="Oval 30"/>
            <p:cNvSpPr/>
            <p:nvPr/>
          </p:nvSpPr>
          <p:spPr>
            <a:xfrm>
              <a:off x="3994487" y="1232036"/>
              <a:ext cx="1838422" cy="1838422"/>
            </a:xfrm>
            <a:prstGeom prst="ellipse">
              <a:avLst/>
            </a:prstGeom>
            <a:solidFill>
              <a:schemeClr val="bg2">
                <a:lumMod val="50000"/>
                <a:alpha val="18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Oval 31"/>
            <p:cNvSpPr/>
            <p:nvPr/>
          </p:nvSpPr>
          <p:spPr>
            <a:xfrm>
              <a:off x="5473569" y="2151247"/>
              <a:ext cx="1225614" cy="1225614"/>
            </a:xfrm>
            <a:prstGeom prst="ellipse">
              <a:avLst/>
            </a:prstGeom>
            <a:solidFill>
              <a:schemeClr val="bg2">
                <a:lumMod val="50000"/>
                <a:alpha val="18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Cross 32"/>
            <p:cNvSpPr/>
            <p:nvPr/>
          </p:nvSpPr>
          <p:spPr>
            <a:xfrm>
              <a:off x="4841509" y="2079058"/>
              <a:ext cx="144378" cy="144378"/>
            </a:xfrm>
            <a:prstGeom prst="plus">
              <a:avLst>
                <a:gd name="adj" fmla="val 48158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Cross 33"/>
            <p:cNvSpPr/>
            <p:nvPr/>
          </p:nvSpPr>
          <p:spPr>
            <a:xfrm>
              <a:off x="6014187" y="2691865"/>
              <a:ext cx="144378" cy="144378"/>
            </a:xfrm>
            <a:prstGeom prst="plus">
              <a:avLst>
                <a:gd name="adj" fmla="val 48158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V="1">
              <a:off x="4473594" y="2151248"/>
              <a:ext cx="434956" cy="16042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4473594" y="2772972"/>
              <a:ext cx="1608229" cy="9824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H="1">
              <a:off x="4009174" y="2151247"/>
              <a:ext cx="899379" cy="1816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endCxn id="33" idx="5"/>
            </p:cNvCxnSpPr>
            <p:nvPr/>
          </p:nvCxnSpPr>
          <p:spPr>
            <a:xfrm>
              <a:off x="6081823" y="2772971"/>
              <a:ext cx="437873" cy="4244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4206576" y="1966035"/>
                  <a:ext cx="2710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6576" y="1966035"/>
                  <a:ext cx="271036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0455" r="-6818" b="-2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279049" y="2685247"/>
                  <a:ext cx="269754" cy="2993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9049" y="2685247"/>
                  <a:ext cx="269754" cy="29931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0455" r="-13636" b="-2857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4772031" y="3179962"/>
                  <a:ext cx="209866" cy="2993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2031" y="3179962"/>
                  <a:ext cx="209866" cy="29931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647" r="-20588" b="-2857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4368017" y="3050208"/>
                  <a:ext cx="21114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017" y="3050208"/>
                  <a:ext cx="211148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4286" r="-11429" b="-2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Straight Connector 42"/>
            <p:cNvCxnSpPr/>
            <p:nvPr/>
          </p:nvCxnSpPr>
          <p:spPr>
            <a:xfrm flipV="1">
              <a:off x="5721350" y="1624579"/>
              <a:ext cx="507167" cy="9662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5529980" y="1540112"/>
              <a:ext cx="507167" cy="9662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5994400" y="1628775"/>
              <a:ext cx="181540" cy="9557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6077381" y="1281122"/>
                  <a:ext cx="322781" cy="2993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charset="0"/>
                              </a:rPr>
                              <m:t>𝑖𝑗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7381" y="1281122"/>
                  <a:ext cx="322781" cy="29931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981" r="-13208" b="-2857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Arrow Connector 72"/>
            <p:cNvCxnSpPr/>
            <p:nvPr/>
          </p:nvCxnSpPr>
          <p:spPr>
            <a:xfrm flipH="1" flipV="1">
              <a:off x="4908550" y="2151246"/>
              <a:ext cx="1173275" cy="621726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H="1" flipV="1">
              <a:off x="5230678" y="2324746"/>
              <a:ext cx="854493" cy="4482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5257162" y="2386469"/>
                  <a:ext cx="1899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b="0" i="1" smtClean="0">
                            <a:latin typeface="Cambria Math" charset="0"/>
                          </a:rPr>
                          <m:t>𝑛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7162" y="2386469"/>
                  <a:ext cx="189924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6129" r="-1612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Straight Arrow Connector 75"/>
            <p:cNvCxnSpPr/>
            <p:nvPr/>
          </p:nvCxnSpPr>
          <p:spPr>
            <a:xfrm flipV="1">
              <a:off x="6085170" y="1905731"/>
              <a:ext cx="242892" cy="8583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6419887" y="1768196"/>
                  <a:ext cx="249043" cy="2993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887" y="1768196"/>
                  <a:ext cx="249043" cy="299313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4634" r="-17073" b="-2857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5128857" y="1585694"/>
                  <a:ext cx="2503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8857" y="1585694"/>
                  <a:ext cx="250325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2195" r="-12195" b="-1956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Straight Arrow Connector 78"/>
            <p:cNvCxnSpPr/>
            <p:nvPr/>
          </p:nvCxnSpPr>
          <p:spPr>
            <a:xfrm flipV="1">
              <a:off x="4911561" y="1802384"/>
              <a:ext cx="573741" cy="3488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6081823" y="2764054"/>
              <a:ext cx="315539" cy="1039701"/>
            </a:xfrm>
            <a:prstGeom prst="straightConnector1">
              <a:avLst/>
            </a:prstGeom>
            <a:ln w="25400" cmpd="dbl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flipH="1" flipV="1">
              <a:off x="4519689" y="975287"/>
              <a:ext cx="388861" cy="1175497"/>
            </a:xfrm>
            <a:prstGeom prst="straightConnector1">
              <a:avLst/>
            </a:prstGeom>
            <a:ln w="25400" cmpd="dbl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5983690" y="3504442"/>
                  <a:ext cx="292965" cy="2993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3690" y="3504442"/>
                  <a:ext cx="292965" cy="299313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0417" r="-14583" b="-2857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4823917" y="1341540"/>
                  <a:ext cx="29424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3917" y="1341540"/>
                  <a:ext cx="294247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0417" r="-10417" b="-1956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Arrow Connector 84"/>
            <p:cNvCxnSpPr/>
            <p:nvPr/>
          </p:nvCxnSpPr>
          <p:spPr>
            <a:xfrm flipH="1">
              <a:off x="5020304" y="1788219"/>
              <a:ext cx="1016611" cy="1976153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797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hord 105"/>
          <p:cNvSpPr/>
          <p:nvPr/>
        </p:nvSpPr>
        <p:spPr>
          <a:xfrm rot="5400000">
            <a:off x="8658943" y="1234631"/>
            <a:ext cx="1147072" cy="1147072"/>
          </a:xfrm>
          <a:prstGeom prst="chord">
            <a:avLst>
              <a:gd name="adj1" fmla="val 9751149"/>
              <a:gd name="adj2" fmla="val 1077382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551641" y="923988"/>
            <a:ext cx="713992" cy="4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918976"/>
              </p:ext>
            </p:extLst>
          </p:nvPr>
        </p:nvGraphicFramePr>
        <p:xfrm>
          <a:off x="5101192" y="348354"/>
          <a:ext cx="2880000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00"/>
                <a:gridCol w="576000"/>
                <a:gridCol w="576000"/>
                <a:gridCol w="576000"/>
                <a:gridCol w="576000"/>
              </a:tblGrid>
              <a:tr h="57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5" name="Group 24"/>
          <p:cNvGrpSpPr/>
          <p:nvPr/>
        </p:nvGrpSpPr>
        <p:grpSpPr>
          <a:xfrm flipH="1">
            <a:off x="5311382" y="642236"/>
            <a:ext cx="2387868" cy="2331970"/>
            <a:chOff x="6917727" y="1325630"/>
            <a:chExt cx="2335323" cy="2331970"/>
          </a:xfrm>
        </p:grpSpPr>
        <p:cxnSp>
          <p:nvCxnSpPr>
            <p:cNvPr id="22" name="Straight Arrow Connector 21"/>
            <p:cNvCxnSpPr/>
            <p:nvPr/>
          </p:nvCxnSpPr>
          <p:spPr>
            <a:xfrm flipH="1">
              <a:off x="6917727" y="3657600"/>
              <a:ext cx="2297151" cy="0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H="1">
              <a:off x="6917727" y="3088888"/>
              <a:ext cx="2297151" cy="0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1">
              <a:off x="6917727" y="3088888"/>
              <a:ext cx="2297152" cy="568712"/>
            </a:xfrm>
            <a:prstGeom prst="straightConnector1">
              <a:avLst/>
            </a:prstGeom>
            <a:ln w="25400">
              <a:solidFill>
                <a:schemeClr val="bg2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 flipV="1">
              <a:off x="6955898" y="2492663"/>
              <a:ext cx="2297152" cy="568712"/>
            </a:xfrm>
            <a:prstGeom prst="straightConnector1">
              <a:avLst/>
            </a:prstGeom>
            <a:ln w="25400">
              <a:solidFill>
                <a:schemeClr val="bg2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H="1">
              <a:off x="6917727" y="2490567"/>
              <a:ext cx="2297151" cy="0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H="1">
              <a:off x="6917727" y="1921855"/>
              <a:ext cx="2297151" cy="0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 flipV="1">
              <a:off x="6917727" y="1921855"/>
              <a:ext cx="2297152" cy="568712"/>
            </a:xfrm>
            <a:prstGeom prst="straightConnector1">
              <a:avLst/>
            </a:prstGeom>
            <a:ln w="25400">
              <a:solidFill>
                <a:schemeClr val="bg2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V="1">
              <a:off x="6955898" y="1325630"/>
              <a:ext cx="2297152" cy="568712"/>
            </a:xfrm>
            <a:prstGeom prst="straightConnector1">
              <a:avLst/>
            </a:prstGeom>
            <a:ln w="25400">
              <a:solidFill>
                <a:schemeClr val="bg2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flipH="1">
              <a:off x="6925161" y="1338274"/>
              <a:ext cx="2297151" cy="0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Straight Arrow Connector 57"/>
          <p:cNvCxnSpPr/>
          <p:nvPr/>
        </p:nvCxnSpPr>
        <p:spPr>
          <a:xfrm flipH="1">
            <a:off x="2551639" y="1305578"/>
            <a:ext cx="713994" cy="1086072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2551639" y="1305578"/>
            <a:ext cx="1609510" cy="2627085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2551639" y="923988"/>
            <a:ext cx="1609510" cy="1129075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393445"/>
                  </p:ext>
                </p:extLst>
              </p:nvPr>
            </p:nvGraphicFramePr>
            <p:xfrm>
              <a:off x="542868" y="739090"/>
              <a:ext cx="398434" cy="4128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98434"/>
                  </a:tblGrid>
                  <a:tr h="3753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95BE3C"/>
                        </a:solid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393445"/>
                  </p:ext>
                </p:extLst>
              </p:nvPr>
            </p:nvGraphicFramePr>
            <p:xfrm>
              <a:off x="542868" y="739090"/>
              <a:ext cx="398434" cy="4128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98434"/>
                  </a:tblGrid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15" t="-1613" r="-3030" b="-996774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15" t="-103279" r="-3030" b="-913115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15" t="-200000" r="-3030" b="-798387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15" t="-300000" r="-3030" b="-698387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15" t="-406557" r="-3030" b="-609836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15" t="-498387" r="-3030" b="-500000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15" t="-608197" r="-3030" b="-408197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15" t="-696774" r="-3030" b="-301613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15" t="-796774" r="-3030" b="-201613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15" t="-911475" r="-3030" b="-104918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15" t="-995161" r="-3030" b="-322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7" name="Table 4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0335022"/>
                  </p:ext>
                </p:extLst>
              </p:nvPr>
            </p:nvGraphicFramePr>
            <p:xfrm>
              <a:off x="2174736" y="739090"/>
              <a:ext cx="376903" cy="412851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76903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u-HU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u-HU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u-HU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u-HU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u-HU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u-HU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u-HU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𝑜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u-HU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u-HU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𝑞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u-HU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95BE3C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7" name="Table 4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0335022"/>
                  </p:ext>
                </p:extLst>
              </p:nvPr>
            </p:nvGraphicFramePr>
            <p:xfrm>
              <a:off x="2174736" y="739090"/>
              <a:ext cx="376903" cy="412851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76903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87" t="-1639" r="-3175" b="-1014754"/>
                          </a:stretch>
                        </a:blipFill>
                      </a:tcPr>
                    </a:tc>
                  </a:tr>
                  <a:tr h="3878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87" t="-96875" r="-3175" b="-867188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87" t="-210000" r="-3175" b="-82500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87" t="-304918" r="-3175" b="-711475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87" t="-404918" r="-3175" b="-611475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87" t="-504918" r="-3175" b="-511475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87" t="-604918" r="-3175" b="-411475"/>
                          </a:stretch>
                        </a:blipFill>
                      </a:tcPr>
                    </a:tc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87" t="-671875" r="-3175" b="-292188"/>
                          </a:stretch>
                        </a:blipFill>
                      </a:tcPr>
                    </a:tc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87" t="-784127" r="-3175" b="-196825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87" t="-913115" r="-3175" b="-1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87" t="-1013115" r="-3175" b="-327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TextBox 2"/>
          <p:cNvSpPr txBox="1"/>
          <p:nvPr/>
        </p:nvSpPr>
        <p:spPr>
          <a:xfrm>
            <a:off x="232554" y="216068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 New Roman" charset="0"/>
                <a:ea typeface="Times New Roman" charset="0"/>
                <a:cs typeface="Times New Roman" charset="0"/>
              </a:rPr>
              <a:t>Hash key</a:t>
            </a:r>
            <a:endParaRPr lang="en-GB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849969" y="216069"/>
            <a:ext cx="1026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 New Roman" charset="0"/>
                <a:ea typeface="Times New Roman" charset="0"/>
                <a:cs typeface="Times New Roman" charset="0"/>
              </a:rPr>
              <a:t>Positions</a:t>
            </a:r>
            <a:endParaRPr lang="en-GB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9" name="Table 4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7427281"/>
                  </p:ext>
                </p:extLst>
              </p:nvPr>
            </p:nvGraphicFramePr>
            <p:xfrm>
              <a:off x="3265633" y="739090"/>
              <a:ext cx="433800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33800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0.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4</m:t>
                                </m:r>
                                <m:r>
                                  <a:rPr lang="hu-HU" b="0" i="0" smtClean="0">
                                    <a:latin typeface="Cambria Math" charset="0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9.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95BE3C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13.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19.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23.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9" name="Table 4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7427281"/>
                  </p:ext>
                </p:extLst>
              </p:nvPr>
            </p:nvGraphicFramePr>
            <p:xfrm>
              <a:off x="3265633" y="739090"/>
              <a:ext cx="433800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338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389" t="-1639" r="-2778" b="-5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389" t="-101639" r="-2778" b="-4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389" t="-201639" r="-2778" b="-3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389" t="-301639" r="-2778" b="-2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389" t="-401639" r="-2778" b="-1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389" t="-501639" r="-2778" b="-327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0" name="TextBox 49"/>
          <p:cNvSpPr txBox="1"/>
          <p:nvPr/>
        </p:nvSpPr>
        <p:spPr>
          <a:xfrm>
            <a:off x="3166355" y="216069"/>
            <a:ext cx="632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lang="en-GB" smtClean="0">
                <a:latin typeface="Times New Roman" charset="0"/>
                <a:ea typeface="Times New Roman" charset="0"/>
                <a:cs typeface="Times New Roman" charset="0"/>
              </a:rPr>
              <a:t>tart</a:t>
            </a:r>
            <a:endParaRPr lang="en-GB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1" name="Table 5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3437241"/>
                  </p:ext>
                </p:extLst>
              </p:nvPr>
            </p:nvGraphicFramePr>
            <p:xfrm>
              <a:off x="4161149" y="739090"/>
              <a:ext cx="428400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284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3.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8.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12.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95BE3C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15.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21.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27.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1" name="Table 5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3437241"/>
                  </p:ext>
                </p:extLst>
              </p:nvPr>
            </p:nvGraphicFramePr>
            <p:xfrm>
              <a:off x="4161149" y="739090"/>
              <a:ext cx="428400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284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408" t="-1639" r="-2817" b="-5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408" t="-101639" r="-2817" b="-4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408" t="-201639" r="-2817" b="-3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408" t="-301639" r="-2817" b="-2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408" t="-401639" r="-2817" b="-1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408" t="-501639" r="-2817" b="-327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2" name="TextBox 51"/>
          <p:cNvSpPr txBox="1"/>
          <p:nvPr/>
        </p:nvSpPr>
        <p:spPr>
          <a:xfrm>
            <a:off x="4079333" y="216069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latin typeface="Times New Roman" charset="0"/>
                <a:ea typeface="Times New Roman" charset="0"/>
                <a:cs typeface="Times New Roman" charset="0"/>
              </a:rPr>
              <a:t>E</a:t>
            </a:r>
            <a:r>
              <a:rPr lang="en-GB" smtClean="0">
                <a:latin typeface="Times New Roman" charset="0"/>
                <a:ea typeface="Times New Roman" charset="0"/>
                <a:cs typeface="Times New Roman" charset="0"/>
              </a:rPr>
              <a:t>nd</a:t>
            </a:r>
            <a:endParaRPr lang="en-GB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Left Brace 7"/>
          <p:cNvSpPr/>
          <p:nvPr/>
        </p:nvSpPr>
        <p:spPr>
          <a:xfrm>
            <a:off x="1581453" y="739090"/>
            <a:ext cx="185476" cy="1473630"/>
          </a:xfrm>
          <a:prstGeom prst="leftBrace">
            <a:avLst>
              <a:gd name="adj1" fmla="val 58108"/>
              <a:gd name="adj2" fmla="val 7205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 rot="16200000">
                <a:off x="192297" y="1581924"/>
                <a:ext cx="2367316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Particles in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hu-HU" i="1">
                            <a:latin typeface="Cambria Math" charset="0"/>
                          </a:rPr>
                          <m:t>0</m:t>
                        </m:r>
                      </m:e>
                      <m:sup>
                        <m:r>
                          <a:rPr lang="hu-HU" b="0" i="1" smtClean="0">
                            <a:latin typeface="Cambria Math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GB" dirty="0" smtClean="0"/>
                  <a:t> </a:t>
                </a:r>
                <a:r>
                  <a:rPr lang="en-GB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cell </a:t>
                </a:r>
                <a:endParaRPr lang="en-GB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92297" y="1581924"/>
                <a:ext cx="2367316" cy="374270"/>
              </a:xfrm>
              <a:prstGeom prst="rect">
                <a:avLst/>
              </a:prstGeom>
              <a:blipFill rotWithShape="0">
                <a:blip r:embed="rId6"/>
                <a:stretch>
                  <a:fillRect l="-8197" t="-1804" r="-24590" b="-20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6" name="Table 5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9286641"/>
                  </p:ext>
                </p:extLst>
              </p:nvPr>
            </p:nvGraphicFramePr>
            <p:xfrm>
              <a:off x="1792183" y="739090"/>
              <a:ext cx="376903" cy="4128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76903"/>
                  </a:tblGrid>
                  <a:tr h="3753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1400" b="0" i="1" smtClean="0">
                                    <a:latin typeface="Cambria Math" charset="0"/>
                                  </a:rPr>
                                  <m:t>0.</m:t>
                                </m:r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1400" b="0" i="1" smtClean="0">
                                    <a:latin typeface="Cambria Math" charset="0"/>
                                  </a:rPr>
                                  <m:t>1.</m:t>
                                </m:r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1400" b="0" i="1" smtClean="0">
                                    <a:latin typeface="Cambria Math" charset="0"/>
                                  </a:rPr>
                                  <m:t>2.</m:t>
                                </m:r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1400" b="0" i="1" smtClean="0">
                                    <a:latin typeface="Cambria Math" charset="0"/>
                                  </a:rPr>
                                  <m:t>3.</m:t>
                                </m:r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1400" b="0" i="1" smtClean="0">
                                    <a:latin typeface="Cambria Math" charset="0"/>
                                  </a:rPr>
                                  <m:t>4.</m:t>
                                </m:r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1400" b="0" i="1" smtClean="0">
                                    <a:latin typeface="Cambria Math" charset="0"/>
                                  </a:rPr>
                                  <m:t>5.</m:t>
                                </m:r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1400" b="0" i="1" smtClean="0">
                                    <a:latin typeface="Cambria Math" charset="0"/>
                                  </a:rPr>
                                  <m:t>6.</m:t>
                                </m:r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1400" b="0" i="1" smtClean="0">
                                    <a:latin typeface="Cambria Math" charset="0"/>
                                  </a:rPr>
                                  <m:t>7.</m:t>
                                </m:r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1400" b="0" i="1" smtClean="0">
                                    <a:latin typeface="Cambria Math" charset="0"/>
                                  </a:rPr>
                                  <m:t>8.</m:t>
                                </m:r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1400" b="0" i="1" smtClean="0">
                                    <a:latin typeface="Cambria Math" charset="0"/>
                                  </a:rPr>
                                  <m:t>9.</m:t>
                                </m:r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40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6" name="Table 5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9286641"/>
                  </p:ext>
                </p:extLst>
              </p:nvPr>
            </p:nvGraphicFramePr>
            <p:xfrm>
              <a:off x="1792183" y="739090"/>
              <a:ext cx="376903" cy="4128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76903"/>
                  </a:tblGrid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b="-993548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t="-101639" b="-909836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t="-198387" b="-795161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t="-298387" b="-695161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t="-404918" b="-606557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t="-496774" b="-496774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t="-606557" b="-404918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t="-695161" b="-298387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t="-795161" b="-198387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t="-909836" b="-101639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t="-99354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85" name="Chord 84"/>
          <p:cNvSpPr/>
          <p:nvPr/>
        </p:nvSpPr>
        <p:spPr>
          <a:xfrm>
            <a:off x="9755344" y="1905042"/>
            <a:ext cx="1147072" cy="1147072"/>
          </a:xfrm>
          <a:prstGeom prst="chord">
            <a:avLst>
              <a:gd name="adj1" fmla="val 9751149"/>
              <a:gd name="adj2" fmla="val 1077382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Chord 90"/>
          <p:cNvSpPr/>
          <p:nvPr/>
        </p:nvSpPr>
        <p:spPr>
          <a:xfrm rot="5400000">
            <a:off x="8352359" y="1234631"/>
            <a:ext cx="1147072" cy="1147072"/>
          </a:xfrm>
          <a:prstGeom prst="chord">
            <a:avLst>
              <a:gd name="adj1" fmla="val 11585743"/>
              <a:gd name="adj2" fmla="val 20842015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Chord 91"/>
          <p:cNvSpPr/>
          <p:nvPr/>
        </p:nvSpPr>
        <p:spPr>
          <a:xfrm rot="10800000">
            <a:off x="9755344" y="168546"/>
            <a:ext cx="1147072" cy="1147072"/>
          </a:xfrm>
          <a:prstGeom prst="chord">
            <a:avLst>
              <a:gd name="adj1" fmla="val 11891441"/>
              <a:gd name="adj2" fmla="val 2047138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93" name="Table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66209"/>
              </p:ext>
            </p:extLst>
          </p:nvPr>
        </p:nvGraphicFramePr>
        <p:xfrm>
          <a:off x="9053980" y="923988"/>
          <a:ext cx="2304000" cy="17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00"/>
                <a:gridCol w="576000"/>
                <a:gridCol w="576000"/>
                <a:gridCol w="576000"/>
              </a:tblGrid>
              <a:tr h="57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4" name="Oval 93"/>
          <p:cNvSpPr/>
          <p:nvPr/>
        </p:nvSpPr>
        <p:spPr>
          <a:xfrm flipV="1">
            <a:off x="10283804" y="2433502"/>
            <a:ext cx="90152" cy="90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5" name="Arc 94"/>
          <p:cNvSpPr/>
          <p:nvPr/>
        </p:nvSpPr>
        <p:spPr>
          <a:xfrm>
            <a:off x="9755344" y="1905042"/>
            <a:ext cx="1147072" cy="1147072"/>
          </a:xfrm>
          <a:prstGeom prst="arc">
            <a:avLst>
              <a:gd name="adj1" fmla="val 9780159"/>
              <a:gd name="adj2" fmla="val 1021676"/>
            </a:avLst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lt1"/>
              </a:solidFill>
            </a:endParaRPr>
          </a:p>
        </p:txBody>
      </p:sp>
      <p:sp>
        <p:nvSpPr>
          <p:cNvPr id="96" name="Arc 95"/>
          <p:cNvSpPr/>
          <p:nvPr/>
        </p:nvSpPr>
        <p:spPr>
          <a:xfrm>
            <a:off x="9755344" y="168546"/>
            <a:ext cx="1147072" cy="1147072"/>
          </a:xfrm>
          <a:prstGeom prst="arc">
            <a:avLst>
              <a:gd name="adj1" fmla="val 1051574"/>
              <a:gd name="adj2" fmla="val 9694358"/>
            </a:avLst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lt1"/>
              </a:solidFill>
            </a:endParaRPr>
          </a:p>
        </p:txBody>
      </p:sp>
      <p:sp>
        <p:nvSpPr>
          <p:cNvPr id="97" name="Arc 96"/>
          <p:cNvSpPr/>
          <p:nvPr/>
        </p:nvSpPr>
        <p:spPr>
          <a:xfrm rot="16200000">
            <a:off x="8352359" y="1234632"/>
            <a:ext cx="1147072" cy="1147072"/>
          </a:xfrm>
          <a:prstGeom prst="arc">
            <a:avLst>
              <a:gd name="adj1" fmla="val 828748"/>
              <a:gd name="adj2" fmla="val 9998508"/>
            </a:avLst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l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10390590" y="2287154"/>
                <a:ext cx="2438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hu-HU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0590" y="2287154"/>
                <a:ext cx="243848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2500" r="-10000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11022091" y="1038619"/>
                <a:ext cx="2162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𝛺</m:t>
                      </m:r>
                    </m:oMath>
                  </m:oMathPara>
                </a14:m>
                <a:endParaRPr lang="en-GB" i="1" dirty="0"/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2091" y="1038619"/>
                <a:ext cx="216213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25000" r="-22222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9976270" y="605655"/>
                <a:ext cx="459420" cy="3016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charset="0"/>
                        </a:rPr>
                        <m:t>𝜕</m:t>
                      </m:r>
                      <m:sSub>
                        <m:sSubPr>
                          <m:ctrlPr>
                            <a:rPr lang="hu-HU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𝛺</m:t>
                          </m:r>
                        </m:e>
                        <m:sub>
                          <m:r>
                            <a:rPr lang="hu-HU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GB" i="1" dirty="0"/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270" y="605655"/>
                <a:ext cx="459420" cy="301686"/>
              </a:xfrm>
              <a:prstGeom prst="rect">
                <a:avLst/>
              </a:prstGeom>
              <a:blipFill rotWithShape="0">
                <a:blip r:embed="rId10"/>
                <a:stretch>
                  <a:fillRect l="-12000" r="-6667" b="-1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8594230" y="1628043"/>
                <a:ext cx="4352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charset="0"/>
                        </a:rPr>
                        <m:t>𝜕</m:t>
                      </m:r>
                      <m:sSub>
                        <m:sSubPr>
                          <m:ctrlPr>
                            <a:rPr lang="hu-HU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</a:rPr>
                            <m:t>𝛺</m:t>
                          </m:r>
                        </m:e>
                        <m:sub>
                          <m:r>
                            <a:rPr lang="hu-HU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GB" i="1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4230" y="1628043"/>
                <a:ext cx="435247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2676" r="-1408" b="-108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Oval 106"/>
          <p:cNvSpPr/>
          <p:nvPr/>
        </p:nvSpPr>
        <p:spPr>
          <a:xfrm rot="5400000" flipV="1">
            <a:off x="9187403" y="1763091"/>
            <a:ext cx="90152" cy="90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8" name="Arc 107"/>
          <p:cNvSpPr/>
          <p:nvPr/>
        </p:nvSpPr>
        <p:spPr>
          <a:xfrm rot="5400000">
            <a:off x="8658943" y="1234631"/>
            <a:ext cx="1147072" cy="1147072"/>
          </a:xfrm>
          <a:prstGeom prst="arc">
            <a:avLst>
              <a:gd name="adj1" fmla="val 9780159"/>
              <a:gd name="adj2" fmla="val 1021676"/>
            </a:avLst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l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9352741" y="1652773"/>
                <a:ext cx="2385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hu-HU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2741" y="1652773"/>
                <a:ext cx="238527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2821" r="-10256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854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2056227" y="1391906"/>
            <a:ext cx="7891969" cy="3747498"/>
            <a:chOff x="2056227" y="1391906"/>
            <a:chExt cx="7891969" cy="37474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2056227" y="3230523"/>
                  <a:ext cx="2722027" cy="57419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2000" i="1" smtClean="0">
                            <a:latin typeface="Cambria Math" charset="0"/>
                          </a:rPr>
                          <m:t>𝑓𝑚𝑎𝑥</m:t>
                        </m:r>
                        <m:d>
                          <m:dPr>
                            <m:ctrlPr>
                              <a:rPr lang="hu-HU" sz="200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hu-HU" sz="2000" i="1" smtClean="0">
                                <a:latin typeface="Cambria Math" charset="0"/>
                              </a:rPr>
                              <m:t>𝜙</m:t>
                            </m:r>
                          </m:e>
                        </m:d>
                        <m:r>
                          <a:rPr lang="hu-HU" sz="2000" b="0" i="1" smtClean="0">
                            <a:latin typeface="Cambria Math" charset="0"/>
                          </a:rPr>
                          <m:t>−</m:t>
                        </m:r>
                        <m:r>
                          <a:rPr lang="hu-HU" sz="2000" i="1">
                            <a:latin typeface="Cambria Math" charset="0"/>
                          </a:rPr>
                          <m:t>𝐶</m:t>
                        </m:r>
                        <m:r>
                          <a:rPr lang="hu-HU" sz="2000" i="1">
                            <a:latin typeface="Cambria Math" charset="0"/>
                          </a:rPr>
                          <m:t>+</m:t>
                        </m:r>
                        <m:f>
                          <m:fPr>
                            <m:ctrlPr>
                              <a:rPr lang="hu-HU" sz="200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hu-HU" sz="2000" i="1">
                                <a:latin typeface="Cambria Math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hu-HU" sz="2000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lang="hu-HU" sz="2000">
                            <a:latin typeface="Cambria Math" charset="0"/>
                          </a:rPr>
                          <m:t>sin</m:t>
                        </m:r>
                        <m:d>
                          <m:dPr>
                            <m:ctrlPr>
                              <a:rPr lang="hu-HU" sz="20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charset="0"/>
                              </a:rPr>
                              <m:t>r</m:t>
                            </m:r>
                          </m:e>
                        </m:d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6227" y="3230523"/>
                  <a:ext cx="2722027" cy="57419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2" name="Right Arrow 91"/>
            <p:cNvSpPr/>
            <p:nvPr/>
          </p:nvSpPr>
          <p:spPr>
            <a:xfrm>
              <a:off x="4975781" y="3320087"/>
              <a:ext cx="765235" cy="484632"/>
            </a:xfrm>
            <a:prstGeom prst="rightArrow">
              <a:avLst>
                <a:gd name="adj1" fmla="val 40070"/>
                <a:gd name="adj2" fmla="val 64896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" name="Oval 1"/>
            <p:cNvSpPr/>
            <p:nvPr/>
          </p:nvSpPr>
          <p:spPr>
            <a:xfrm>
              <a:off x="7779822" y="2182530"/>
              <a:ext cx="591374" cy="59137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b="1">
                  <a:solidFill>
                    <a:schemeClr val="bg2">
                      <a:lumMod val="2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+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7779822" y="3759530"/>
              <a:ext cx="591374" cy="59137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b="1" dirty="0">
                  <a:solidFill>
                    <a:schemeClr val="bg2">
                      <a:lumMod val="2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÷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/>
                <p:cNvSpPr/>
                <p:nvPr/>
              </p:nvSpPr>
              <p:spPr>
                <a:xfrm>
                  <a:off x="9356822" y="3759530"/>
                  <a:ext cx="591374" cy="591374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hu-HU" sz="2000" b="1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sin</m:t>
                        </m:r>
                      </m:oMath>
                    </m:oMathPara>
                  </a14:m>
                  <a:endParaRPr lang="en-GB" sz="2000" b="1" dirty="0">
                    <a:solidFill>
                      <a:schemeClr val="bg2">
                        <a:lumMod val="25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mc:Choice>
          <mc:Fallback xmlns="">
            <p:sp>
              <p:nvSpPr>
                <p:cNvPr id="21" name="Oval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56822" y="3759530"/>
                  <a:ext cx="591374" cy="591374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Oval 22"/>
            <p:cNvSpPr/>
            <p:nvPr/>
          </p:nvSpPr>
          <p:spPr>
            <a:xfrm>
              <a:off x="8568360" y="2971030"/>
              <a:ext cx="591374" cy="59137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b="1" dirty="0">
                  <a:solidFill>
                    <a:schemeClr val="bg2">
                      <a:lumMod val="2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*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Oval 24"/>
                <p:cNvSpPr/>
                <p:nvPr/>
              </p:nvSpPr>
              <p:spPr>
                <a:xfrm>
                  <a:off x="6991322" y="2973153"/>
                  <a:ext cx="591374" cy="591374"/>
                </a:xfrm>
                <a:prstGeom prst="ellipse">
                  <a:avLst/>
                </a:prstGeom>
                <a:solidFill>
                  <a:srgbClr val="95BE3C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b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𝐶</m:t>
                        </m:r>
                      </m:oMath>
                    </m:oMathPara>
                  </a14:m>
                  <a:endParaRPr lang="en-GB" b="1" dirty="0">
                    <a:solidFill>
                      <a:schemeClr val="bg2">
                        <a:lumMod val="25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mc:Choice>
          <mc:Fallback xmlns="">
            <p:sp>
              <p:nvSpPr>
                <p:cNvPr id="25" name="Oval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1322" y="2973153"/>
                  <a:ext cx="591374" cy="591374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Oval 25"/>
                <p:cNvSpPr/>
                <p:nvPr/>
              </p:nvSpPr>
              <p:spPr>
                <a:xfrm>
                  <a:off x="8568322" y="4548030"/>
                  <a:ext cx="591374" cy="591374"/>
                </a:xfrm>
                <a:prstGeom prst="ellipse">
                  <a:avLst/>
                </a:prstGeom>
                <a:solidFill>
                  <a:srgbClr val="95BE3C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b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2</m:t>
                        </m:r>
                      </m:oMath>
                    </m:oMathPara>
                  </a14:m>
                  <a:endParaRPr lang="en-GB" b="1" dirty="0">
                    <a:solidFill>
                      <a:schemeClr val="bg2">
                        <a:lumMod val="25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mc:Choice>
          <mc:Fallback xmlns="">
            <p:sp>
              <p:nvSpPr>
                <p:cNvPr id="26" name="Oval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8322" y="4548030"/>
                  <a:ext cx="591374" cy="591374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Oval 26"/>
                <p:cNvSpPr/>
                <p:nvPr/>
              </p:nvSpPr>
              <p:spPr>
                <a:xfrm>
                  <a:off x="6991322" y="4548030"/>
                  <a:ext cx="591374" cy="591374"/>
                </a:xfrm>
                <a:prstGeom prst="ellipse">
                  <a:avLst/>
                </a:prstGeom>
                <a:solidFill>
                  <a:srgbClr val="B4E168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2000" b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𝐹</m:t>
                        </m:r>
                      </m:oMath>
                    </m:oMathPara>
                  </a14:m>
                  <a:endParaRPr lang="en-GB" sz="2000" b="1" dirty="0">
                    <a:solidFill>
                      <a:schemeClr val="bg2">
                        <a:lumMod val="25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mc:Choice>
          <mc:Fallback xmlns="">
            <p:sp>
              <p:nvSpPr>
                <p:cNvPr id="27" name="Oval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1322" y="4548030"/>
                  <a:ext cx="591374" cy="591374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/>
                <p:cNvSpPr/>
                <p:nvPr/>
              </p:nvSpPr>
              <p:spPr>
                <a:xfrm>
                  <a:off x="9356822" y="4548030"/>
                  <a:ext cx="591374" cy="591374"/>
                </a:xfrm>
                <a:prstGeom prst="ellipse">
                  <a:avLst/>
                </a:prstGeom>
                <a:solidFill>
                  <a:srgbClr val="B4E168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2000" b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𝑟</m:t>
                        </m:r>
                      </m:oMath>
                    </m:oMathPara>
                  </a14:m>
                  <a:endParaRPr lang="en-GB" sz="2000" b="1" dirty="0">
                    <a:solidFill>
                      <a:schemeClr val="bg2">
                        <a:lumMod val="25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mc:Choice>
          <mc:Fallback xmlns="">
            <p:sp>
              <p:nvSpPr>
                <p:cNvPr id="28" name="Oval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56822" y="4548030"/>
                  <a:ext cx="591374" cy="591374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Connector 12"/>
            <p:cNvCxnSpPr>
              <a:stCxn id="34" idx="0"/>
              <a:endCxn id="33" idx="4"/>
            </p:cNvCxnSpPr>
            <p:nvPr/>
          </p:nvCxnSpPr>
          <p:spPr>
            <a:xfrm flipV="1">
              <a:off x="6479705" y="2773904"/>
              <a:ext cx="0" cy="197125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23" idx="1"/>
              <a:endCxn id="2" idx="5"/>
            </p:cNvCxnSpPr>
            <p:nvPr/>
          </p:nvCxnSpPr>
          <p:spPr>
            <a:xfrm flipH="1" flipV="1">
              <a:off x="8284591" y="2687299"/>
              <a:ext cx="370373" cy="370335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20" idx="7"/>
              <a:endCxn id="23" idx="3"/>
            </p:cNvCxnSpPr>
            <p:nvPr/>
          </p:nvCxnSpPr>
          <p:spPr>
            <a:xfrm flipV="1">
              <a:off x="8284591" y="3475799"/>
              <a:ext cx="370373" cy="370335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21" idx="1"/>
              <a:endCxn id="23" idx="5"/>
            </p:cNvCxnSpPr>
            <p:nvPr/>
          </p:nvCxnSpPr>
          <p:spPr>
            <a:xfrm flipH="1" flipV="1">
              <a:off x="9073129" y="3475799"/>
              <a:ext cx="370297" cy="370335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26" idx="1"/>
              <a:endCxn id="20" idx="5"/>
            </p:cNvCxnSpPr>
            <p:nvPr/>
          </p:nvCxnSpPr>
          <p:spPr>
            <a:xfrm flipH="1" flipV="1">
              <a:off x="8284591" y="4264299"/>
              <a:ext cx="370335" cy="370335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28" idx="0"/>
              <a:endCxn id="21" idx="4"/>
            </p:cNvCxnSpPr>
            <p:nvPr/>
          </p:nvCxnSpPr>
          <p:spPr>
            <a:xfrm flipV="1">
              <a:off x="9652509" y="4350904"/>
              <a:ext cx="0" cy="197126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27" idx="7"/>
              <a:endCxn id="20" idx="3"/>
            </p:cNvCxnSpPr>
            <p:nvPr/>
          </p:nvCxnSpPr>
          <p:spPr>
            <a:xfrm flipV="1">
              <a:off x="7496091" y="4264299"/>
              <a:ext cx="370335" cy="370335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6991322" y="1391906"/>
              <a:ext cx="591374" cy="59137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b="1" dirty="0">
                  <a:solidFill>
                    <a:schemeClr val="bg2">
                      <a:lumMod val="2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-</a:t>
              </a:r>
            </a:p>
          </p:txBody>
        </p:sp>
        <p:cxnSp>
          <p:nvCxnSpPr>
            <p:cNvPr id="32" name="Straight Connector 31"/>
            <p:cNvCxnSpPr>
              <a:stCxn id="2" idx="1"/>
              <a:endCxn id="30" idx="5"/>
            </p:cNvCxnSpPr>
            <p:nvPr/>
          </p:nvCxnSpPr>
          <p:spPr>
            <a:xfrm flipH="1" flipV="1">
              <a:off x="7496091" y="1896675"/>
              <a:ext cx="370336" cy="37246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/>
                <p:cNvSpPr/>
                <p:nvPr/>
              </p:nvSpPr>
              <p:spPr>
                <a:xfrm>
                  <a:off x="6184018" y="2182530"/>
                  <a:ext cx="591374" cy="591374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hu-HU" sz="1600" b="0" i="0" dirty="0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fmax</m:t>
                        </m:r>
                      </m:oMath>
                    </m:oMathPara>
                  </a14:m>
                  <a:endParaRPr lang="en-GB" sz="1600" dirty="0">
                    <a:solidFill>
                      <a:schemeClr val="bg2">
                        <a:lumMod val="25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mc:Choice>
          <mc:Fallback xmlns="">
            <p:sp>
              <p:nvSpPr>
                <p:cNvPr id="33" name="Oval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4018" y="2182530"/>
                  <a:ext cx="591374" cy="591374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 l="-1000"/>
                  </a:stretch>
                </a:blip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Oval 33"/>
                <p:cNvSpPr/>
                <p:nvPr/>
              </p:nvSpPr>
              <p:spPr>
                <a:xfrm>
                  <a:off x="6184018" y="2971029"/>
                  <a:ext cx="591374" cy="591374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𝜙</m:t>
                        </m:r>
                      </m:oMath>
                    </m:oMathPara>
                  </a14:m>
                  <a:endParaRPr lang="en-GB" dirty="0">
                    <a:solidFill>
                      <a:schemeClr val="bg2">
                        <a:lumMod val="25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mc:Choice>
          <mc:Fallback xmlns="">
            <p:sp>
              <p:nvSpPr>
                <p:cNvPr id="34" name="Oval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4018" y="2971029"/>
                  <a:ext cx="591374" cy="591374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Connector 44"/>
            <p:cNvCxnSpPr>
              <a:stCxn id="33" idx="7"/>
              <a:endCxn id="30" idx="3"/>
            </p:cNvCxnSpPr>
            <p:nvPr/>
          </p:nvCxnSpPr>
          <p:spPr>
            <a:xfrm flipV="1">
              <a:off x="6688787" y="1896675"/>
              <a:ext cx="389140" cy="37246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25" idx="7"/>
              <a:endCxn id="2" idx="3"/>
            </p:cNvCxnSpPr>
            <p:nvPr/>
          </p:nvCxnSpPr>
          <p:spPr>
            <a:xfrm flipV="1">
              <a:off x="7496091" y="2687299"/>
              <a:ext cx="370336" cy="372459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228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464371" y="598745"/>
            <a:ext cx="4530392" cy="3786135"/>
            <a:chOff x="2765352" y="1012844"/>
            <a:chExt cx="4530392" cy="3786135"/>
          </a:xfrm>
        </p:grpSpPr>
        <p:sp>
          <p:nvSpPr>
            <p:cNvPr id="36" name="Rectangle 35"/>
            <p:cNvSpPr/>
            <p:nvPr/>
          </p:nvSpPr>
          <p:spPr>
            <a:xfrm>
              <a:off x="2765352" y="1386040"/>
              <a:ext cx="3445844" cy="111552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4047565" y="1309784"/>
              <a:ext cx="139177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2772076" y="3141784"/>
              <a:ext cx="3445844" cy="111552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2772076" y="1497591"/>
              <a:ext cx="344584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2772076" y="3141785"/>
              <a:ext cx="344584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2765352" y="1507041"/>
              <a:ext cx="3445844" cy="1634744"/>
            </a:xfrm>
            <a:prstGeom prst="rect">
              <a:avLst/>
            </a:prstGeom>
            <a:pattFill prst="dashHorz">
              <a:fgClr>
                <a:schemeClr val="bg2">
                  <a:lumMod val="7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4212343" y="1012844"/>
                  <a:ext cx="10192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hu-HU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hu-HU" b="0" i="1" smtClean="0">
                          <a:latin typeface="Cambria Math" charset="0"/>
                        </a:rPr>
                        <m:t>=1</m:t>
                      </m:r>
                    </m:oMath>
                  </a14:m>
                  <a:r>
                    <a:rPr lang="hu-HU" b="0" dirty="0" smtClean="0"/>
                    <a:t>m/s</a:t>
                  </a:r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2343" y="1012844"/>
                  <a:ext cx="1019253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5389" t="-28261" r="-13772" b="-5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2806490" y="1500229"/>
                  <a:ext cx="111645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charset="0"/>
                            </a:rPr>
                            <m:t>𝑇</m:t>
                          </m:r>
                        </m:e>
                        <m:sub>
                          <m:r>
                            <a:rPr lang="hu-HU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hu-HU" b="0" i="1" smtClean="0">
                          <a:latin typeface="Cambria Math" charset="0"/>
                        </a:rPr>
                        <m:t>=100°</m:t>
                      </m:r>
                    </m:oMath>
                  </a14:m>
                  <a:r>
                    <a:rPr lang="hu-HU" b="0" dirty="0" smtClean="0"/>
                    <a:t>C</a:t>
                  </a: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6490" y="1500229"/>
                  <a:ext cx="1116459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7065" t="-28261" r="-11413" b="-5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2806490" y="2859084"/>
                  <a:ext cx="85465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charset="0"/>
                            </a:rPr>
                            <m:t>𝑇</m:t>
                          </m:r>
                        </m:e>
                        <m:sub>
                          <m:r>
                            <a:rPr lang="hu-HU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hu-HU" b="0" i="0" smtClean="0">
                          <a:latin typeface="Cambria Math" charset="0"/>
                        </a:rPr>
                        <m:t>=0°</m:t>
                      </m:r>
                    </m:oMath>
                  </a14:m>
                  <a:r>
                    <a:rPr lang="hu-HU" b="0" dirty="0" smtClean="0"/>
                    <a:t>C</a:t>
                  </a: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6490" y="2859084"/>
                  <a:ext cx="854658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9220" t="-28889" r="-15603" b="-5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Connector 46"/>
            <p:cNvCxnSpPr>
              <a:stCxn id="47" idx="1"/>
              <a:endCxn id="47" idx="3"/>
            </p:cNvCxnSpPr>
            <p:nvPr/>
          </p:nvCxnSpPr>
          <p:spPr>
            <a:xfrm>
              <a:off x="2765352" y="2324413"/>
              <a:ext cx="3445844" cy="0"/>
            </a:xfrm>
            <a:prstGeom prst="line">
              <a:avLst/>
            </a:prstGeom>
            <a:ln w="952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4488274" y="2324801"/>
              <a:ext cx="57899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4488274" y="1777409"/>
              <a:ext cx="0" cy="5422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4243281" y="1609143"/>
                  <a:ext cx="18331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b="0" i="1" smtClean="0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hu-HU" b="0" dirty="0" smtClean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3281" y="1609143"/>
                  <a:ext cx="183319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6667" r="-1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4955666" y="2331983"/>
                  <a:ext cx="1867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b="0" i="1" smtClean="0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hu-HU" b="0" dirty="0" smtClean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5666" y="2331983"/>
                  <a:ext cx="186718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32258" r="-22581" b="-2444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Straight Connector 52"/>
            <p:cNvCxnSpPr>
              <a:stCxn id="37" idx="2"/>
              <a:endCxn id="42" idx="0"/>
            </p:cNvCxnSpPr>
            <p:nvPr/>
          </p:nvCxnSpPr>
          <p:spPr>
            <a:xfrm>
              <a:off x="4488274" y="1497592"/>
              <a:ext cx="6724" cy="1644192"/>
            </a:xfrm>
            <a:prstGeom prst="line">
              <a:avLst/>
            </a:prstGeom>
            <a:ln w="952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Arc 53"/>
            <p:cNvSpPr/>
            <p:nvPr/>
          </p:nvSpPr>
          <p:spPr>
            <a:xfrm>
              <a:off x="4501721" y="1507041"/>
              <a:ext cx="2794023" cy="3291938"/>
            </a:xfrm>
            <a:prstGeom prst="arc">
              <a:avLst>
                <a:gd name="adj1" fmla="val 10864249"/>
                <a:gd name="adj2" fmla="val 1614894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5142384" y="1747642"/>
                  <a:ext cx="94218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b="0" i="1" smtClean="0">
                            <a:latin typeface="Cambria Math" charset="0"/>
                          </a:rPr>
                          <m:t>𝑣</m:t>
                        </m:r>
                        <m:r>
                          <a:rPr lang="hu-HU" b="0" i="1" smtClean="0">
                            <a:latin typeface="Cambria Math" charset="0"/>
                          </a:rPr>
                          <m:t>=</m:t>
                        </m:r>
                        <m:r>
                          <a:rPr lang="hu-HU" b="0" i="1" smtClean="0">
                            <a:latin typeface="Cambria Math" charset="0"/>
                          </a:rPr>
                          <m:t>𝑓</m:t>
                        </m:r>
                        <m:r>
                          <a:rPr lang="hu-HU" b="0" i="1" smtClean="0">
                            <a:latin typeface="Cambria Math" charset="0"/>
                          </a:rPr>
                          <m:t>(</m:t>
                        </m:r>
                        <m:r>
                          <a:rPr lang="hu-HU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hu-HU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hu-HU" b="0" dirty="0" smtClean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2384" y="1747642"/>
                  <a:ext cx="942181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3247" t="-4444" r="-9091" b="-3555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Arrow Connector 55"/>
            <p:cNvCxnSpPr/>
            <p:nvPr/>
          </p:nvCxnSpPr>
          <p:spPr>
            <a:xfrm>
              <a:off x="4494998" y="1609143"/>
              <a:ext cx="89412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4494998" y="1761543"/>
              <a:ext cx="64738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4488274" y="1913943"/>
              <a:ext cx="46739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4488274" y="2066343"/>
              <a:ext cx="3561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4488274" y="2218743"/>
              <a:ext cx="25882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4488274" y="2371143"/>
              <a:ext cx="18748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4488274" y="2523543"/>
              <a:ext cx="13560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4488274" y="2675943"/>
              <a:ext cx="7580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5152227" y="2855583"/>
                  <a:ext cx="101393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hu-HU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hu-HU" b="0" i="1" smtClean="0">
                          <a:latin typeface="Cambria Math" charset="0"/>
                        </a:rPr>
                        <m:t>=0</m:t>
                      </m:r>
                    </m:oMath>
                  </a14:m>
                  <a:r>
                    <a:rPr lang="hu-HU" b="0" dirty="0" smtClean="0"/>
                    <a:t>m/s</a:t>
                  </a:r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2227" y="2855583"/>
                  <a:ext cx="1013932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5389" t="-28261" r="-13174" b="-5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5181481" y="971941"/>
            <a:ext cx="6377163" cy="4698826"/>
            <a:chOff x="5274667" y="430119"/>
            <a:chExt cx="6377163" cy="469882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4667" y="707119"/>
              <a:ext cx="2117046" cy="2020566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7738" y="712537"/>
              <a:ext cx="2117046" cy="2020566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4784" y="712537"/>
              <a:ext cx="2117046" cy="2020566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0692" y="3108379"/>
              <a:ext cx="2117046" cy="2020566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7738" y="3108379"/>
              <a:ext cx="2117046" cy="202056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4784" y="3108379"/>
              <a:ext cx="2117046" cy="2020566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/>
                <p:cNvSpPr txBox="1"/>
                <p:nvPr/>
              </p:nvSpPr>
              <p:spPr>
                <a:xfrm>
                  <a:off x="6051022" y="430120"/>
                  <a:ext cx="61638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=0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1022" y="430120"/>
                  <a:ext cx="616387" cy="276999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11881" t="-28261" r="-23762" b="-5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8171335" y="430119"/>
                  <a:ext cx="61638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=1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1335" y="430119"/>
                  <a:ext cx="616387" cy="276999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11881" t="-28261" r="-23762" b="-5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10281846" y="430119"/>
                  <a:ext cx="61638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=3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81846" y="430119"/>
                  <a:ext cx="616387" cy="276999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11881" t="-28261" r="-23762" b="-5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6051022" y="2831380"/>
                  <a:ext cx="61638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=8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1022" y="2831380"/>
                  <a:ext cx="616387" cy="276999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11881" t="-28261" r="-23762" b="-5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8101683" y="2831379"/>
                  <a:ext cx="74462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=19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1683" y="2831379"/>
                  <a:ext cx="744627" cy="276999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9836" t="-28261" r="-18033" b="-5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10153605" y="2831378"/>
                  <a:ext cx="8728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=120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53605" y="2831378"/>
                  <a:ext cx="872868" cy="276999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8333" t="-28261" r="-15278" b="-5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0925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5422605" cy="6858000"/>
            <a:chOff x="0" y="0"/>
            <a:chExt cx="5422605" cy="6858000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422605" cy="6858000"/>
            </a:xfrm>
            <a:prstGeom prst="rect">
              <a:avLst/>
            </a:prstGeom>
          </p:spPr>
        </p:pic>
        <p:grpSp>
          <p:nvGrpSpPr>
            <p:cNvPr id="6" name="Group 5"/>
            <p:cNvGrpSpPr/>
            <p:nvPr/>
          </p:nvGrpSpPr>
          <p:grpSpPr>
            <a:xfrm>
              <a:off x="91224" y="551284"/>
              <a:ext cx="890527" cy="619432"/>
              <a:chOff x="3878118" y="540774"/>
              <a:chExt cx="890527" cy="619432"/>
            </a:xfrm>
          </p:grpSpPr>
          <p:sp>
            <p:nvSpPr>
              <p:cNvPr id="3" name="Left Brace 2"/>
              <p:cNvSpPr/>
              <p:nvPr/>
            </p:nvSpPr>
            <p:spPr>
              <a:xfrm>
                <a:off x="4670323" y="540774"/>
                <a:ext cx="98322" cy="619432"/>
              </a:xfrm>
              <a:prstGeom prst="leftBrace">
                <a:avLst>
                  <a:gd name="adj1" fmla="val 38700"/>
                  <a:gd name="adj2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3878118" y="711990"/>
                <a:ext cx="79220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smtClean="0">
                    <a:latin typeface="Times New Roman" charset="0"/>
                    <a:ea typeface="Times New Roman" charset="0"/>
                    <a:cs typeface="Times New Roman" charset="0"/>
                  </a:rPr>
                  <a:t>Constants</a:t>
                </a:r>
                <a:endParaRPr lang="en-GB" sz="120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91224" y="1200640"/>
              <a:ext cx="890527" cy="510849"/>
              <a:chOff x="3878118" y="540774"/>
              <a:chExt cx="890527" cy="510849"/>
            </a:xfrm>
          </p:grpSpPr>
          <p:sp>
            <p:nvSpPr>
              <p:cNvPr id="29" name="Left Brace 28"/>
              <p:cNvSpPr/>
              <p:nvPr/>
            </p:nvSpPr>
            <p:spPr>
              <a:xfrm>
                <a:off x="4670323" y="540774"/>
                <a:ext cx="98322" cy="510849"/>
              </a:xfrm>
              <a:prstGeom prst="leftBrace">
                <a:avLst>
                  <a:gd name="adj1" fmla="val 38700"/>
                  <a:gd name="adj2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878118" y="657698"/>
                <a:ext cx="7592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Variables</a:t>
                </a:r>
                <a:endParaRPr lang="en-GB" sz="1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209387" y="1743333"/>
              <a:ext cx="772364" cy="2465234"/>
              <a:chOff x="3996281" y="540774"/>
              <a:chExt cx="772364" cy="2465234"/>
            </a:xfrm>
          </p:grpSpPr>
          <p:sp>
            <p:nvSpPr>
              <p:cNvPr id="35" name="Left Brace 34"/>
              <p:cNvSpPr/>
              <p:nvPr/>
            </p:nvSpPr>
            <p:spPr>
              <a:xfrm>
                <a:off x="4670323" y="540774"/>
                <a:ext cx="98322" cy="2465234"/>
              </a:xfrm>
              <a:prstGeom prst="leftBrace">
                <a:avLst>
                  <a:gd name="adj1" fmla="val 38700"/>
                  <a:gd name="adj2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996281" y="1527629"/>
                <a:ext cx="6575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smtClean="0">
                    <a:latin typeface="Times New Roman" charset="0"/>
                    <a:ea typeface="Times New Roman" charset="0"/>
                    <a:cs typeface="Times New Roman" charset="0"/>
                  </a:rPr>
                  <a:t>Particle</a:t>
                </a:r>
              </a:p>
              <a:p>
                <a:r>
                  <a:rPr lang="en-GB" sz="1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system</a:t>
                </a:r>
                <a:endParaRPr lang="en-GB" sz="1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292771" y="1862944"/>
              <a:ext cx="769409" cy="772413"/>
              <a:chOff x="7886460" y="1859950"/>
              <a:chExt cx="769409" cy="772413"/>
            </a:xfrm>
          </p:grpSpPr>
          <p:sp>
            <p:nvSpPr>
              <p:cNvPr id="37" name="Left Brace 36"/>
              <p:cNvSpPr/>
              <p:nvPr/>
            </p:nvSpPr>
            <p:spPr>
              <a:xfrm rot="10800000">
                <a:off x="7886460" y="1859950"/>
                <a:ext cx="98322" cy="772413"/>
              </a:xfrm>
              <a:prstGeom prst="leftBrace">
                <a:avLst>
                  <a:gd name="adj1" fmla="val 38700"/>
                  <a:gd name="adj2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7974272" y="2107656"/>
                <a:ext cx="68159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Domain</a:t>
                </a:r>
                <a:endParaRPr lang="en-GB" sz="1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3768934" y="2672336"/>
              <a:ext cx="1284734" cy="890177"/>
              <a:chOff x="7886460" y="1859949"/>
              <a:chExt cx="1284734" cy="890177"/>
            </a:xfrm>
          </p:grpSpPr>
          <p:sp>
            <p:nvSpPr>
              <p:cNvPr id="42" name="Left Brace 41"/>
              <p:cNvSpPr/>
              <p:nvPr/>
            </p:nvSpPr>
            <p:spPr>
              <a:xfrm rot="10800000">
                <a:off x="7886460" y="1859949"/>
                <a:ext cx="98322" cy="890177"/>
              </a:xfrm>
              <a:prstGeom prst="leftBrace">
                <a:avLst>
                  <a:gd name="adj1" fmla="val 38700"/>
                  <a:gd name="adj2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7975033" y="2166538"/>
                <a:ext cx="11961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Particles on grid</a:t>
                </a:r>
                <a:endParaRPr lang="en-GB" sz="1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3485155" y="3596551"/>
              <a:ext cx="1388928" cy="493589"/>
              <a:chOff x="7886460" y="1859949"/>
              <a:chExt cx="1388928" cy="493589"/>
            </a:xfrm>
          </p:grpSpPr>
          <p:sp>
            <p:nvSpPr>
              <p:cNvPr id="46" name="Left Brace 45"/>
              <p:cNvSpPr/>
              <p:nvPr/>
            </p:nvSpPr>
            <p:spPr>
              <a:xfrm rot="10800000">
                <a:off x="7886460" y="1859949"/>
                <a:ext cx="98322" cy="493589"/>
              </a:xfrm>
              <a:prstGeom prst="leftBrace">
                <a:avLst>
                  <a:gd name="adj1" fmla="val 38700"/>
                  <a:gd name="adj2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7975032" y="1968243"/>
                <a:ext cx="130035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Particles from file</a:t>
                </a:r>
                <a:endParaRPr lang="en-GB" sz="1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380966" y="4263636"/>
              <a:ext cx="600785" cy="605641"/>
              <a:chOff x="7938350" y="2002216"/>
              <a:chExt cx="600785" cy="605641"/>
            </a:xfrm>
          </p:grpSpPr>
          <p:sp>
            <p:nvSpPr>
              <p:cNvPr id="49" name="Left Brace 48"/>
              <p:cNvSpPr/>
              <p:nvPr/>
            </p:nvSpPr>
            <p:spPr>
              <a:xfrm rot="10800000" flipH="1">
                <a:off x="8460311" y="2002216"/>
                <a:ext cx="78824" cy="605641"/>
              </a:xfrm>
              <a:prstGeom prst="leftBrace">
                <a:avLst>
                  <a:gd name="adj1" fmla="val 38700"/>
                  <a:gd name="adj2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7938350" y="2166537"/>
                <a:ext cx="5613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Fields</a:t>
                </a:r>
                <a:endParaRPr lang="en-GB" sz="1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91224" y="5041401"/>
              <a:ext cx="661652" cy="605641"/>
              <a:chOff x="7877483" y="2002216"/>
              <a:chExt cx="661652" cy="605641"/>
            </a:xfrm>
          </p:grpSpPr>
          <p:sp>
            <p:nvSpPr>
              <p:cNvPr id="52" name="Left Brace 51"/>
              <p:cNvSpPr/>
              <p:nvPr/>
            </p:nvSpPr>
            <p:spPr>
              <a:xfrm rot="10800000" flipH="1">
                <a:off x="8460311" y="2002216"/>
                <a:ext cx="78824" cy="605641"/>
              </a:xfrm>
              <a:prstGeom prst="leftBrace">
                <a:avLst>
                  <a:gd name="adj1" fmla="val 38700"/>
                  <a:gd name="adj2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7877483" y="2166537"/>
                <a:ext cx="6026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smtClean="0">
                    <a:latin typeface="Times New Roman" charset="0"/>
                    <a:ea typeface="Times New Roman" charset="0"/>
                    <a:cs typeface="Times New Roman" charset="0"/>
                  </a:rPr>
                  <a:t>UDE’s</a:t>
                </a:r>
                <a:endParaRPr lang="en-GB" sz="1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3143337" y="5820763"/>
              <a:ext cx="1687750" cy="907889"/>
              <a:chOff x="7886460" y="1859948"/>
              <a:chExt cx="1687750" cy="907889"/>
            </a:xfrm>
          </p:grpSpPr>
          <p:sp>
            <p:nvSpPr>
              <p:cNvPr id="55" name="Left Brace 54"/>
              <p:cNvSpPr/>
              <p:nvPr/>
            </p:nvSpPr>
            <p:spPr>
              <a:xfrm rot="10800000">
                <a:off x="7886460" y="1859948"/>
                <a:ext cx="98322" cy="907889"/>
              </a:xfrm>
              <a:prstGeom prst="leftBrace">
                <a:avLst>
                  <a:gd name="adj1" fmla="val 38700"/>
                  <a:gd name="adj2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7935620" y="2175393"/>
                <a:ext cx="16385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Simulation parameters</a:t>
                </a:r>
                <a:endParaRPr lang="en-GB" sz="1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5881314" y="0"/>
            <a:ext cx="4989585" cy="1743333"/>
            <a:chOff x="5881314" y="0"/>
            <a:chExt cx="4989585" cy="1743333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314" y="0"/>
              <a:ext cx="3335892" cy="1743333"/>
            </a:xfrm>
            <a:prstGeom prst="rect">
              <a:avLst/>
            </a:prstGeom>
          </p:spPr>
        </p:pic>
        <p:sp>
          <p:nvSpPr>
            <p:cNvPr id="60" name="Left Brace 59"/>
            <p:cNvSpPr/>
            <p:nvPr/>
          </p:nvSpPr>
          <p:spPr>
            <a:xfrm rot="10800000">
              <a:off x="8978047" y="272844"/>
              <a:ext cx="98322" cy="391495"/>
            </a:xfrm>
            <a:prstGeom prst="leftBrace">
              <a:avLst>
                <a:gd name="adj1" fmla="val 38700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9076369" y="330091"/>
              <a:ext cx="17945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Reference to the VTK-file</a:t>
              </a:r>
              <a:endParaRPr lang="en-GB" sz="12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17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17124</TotalTime>
  <Words>406</Words>
  <Application>Microsoft Macintosh PowerPoint</Application>
  <PresentationFormat>Widescreen</PresentationFormat>
  <Paragraphs>176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Calibri</vt:lpstr>
      <vt:lpstr>Calibri Light</vt:lpstr>
      <vt:lpstr>Cambria Math</vt:lpstr>
      <vt:lpstr>Courier New</vt:lpstr>
      <vt:lpstr>Times New Roman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EDU_JSBE_3701@diakoffice.onmicrosoft.com</dc:creator>
  <cp:lastModifiedBy>EDU_JSBE_3701@diakoffice.onmicrosoft.com</cp:lastModifiedBy>
  <cp:revision>107</cp:revision>
  <dcterms:created xsi:type="dcterms:W3CDTF">2017-03-19T18:26:10Z</dcterms:created>
  <dcterms:modified xsi:type="dcterms:W3CDTF">2017-05-04T21:08:08Z</dcterms:modified>
</cp:coreProperties>
</file>