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4" r:id="rId2"/>
    <p:sldId id="291" r:id="rId3"/>
    <p:sldId id="287" r:id="rId4"/>
    <p:sldId id="275" r:id="rId5"/>
    <p:sldId id="258" r:id="rId6"/>
    <p:sldId id="259" r:id="rId7"/>
    <p:sldId id="273" r:id="rId8"/>
    <p:sldId id="283" r:id="rId9"/>
    <p:sldId id="284" r:id="rId10"/>
    <p:sldId id="276" r:id="rId11"/>
    <p:sldId id="278" r:id="rId12"/>
    <p:sldId id="279" r:id="rId13"/>
    <p:sldId id="280" r:id="rId14"/>
    <p:sldId id="282" r:id="rId15"/>
    <p:sldId id="281" r:id="rId16"/>
    <p:sldId id="288" r:id="rId17"/>
    <p:sldId id="29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E3C"/>
    <a:srgbClr val="954700"/>
    <a:srgbClr val="E8A590"/>
    <a:srgbClr val="E68662"/>
    <a:srgbClr val="B4E168"/>
    <a:srgbClr val="A4CC79"/>
    <a:srgbClr val="DAEEB2"/>
    <a:srgbClr val="C7D2D5"/>
    <a:srgbClr val="FFEE92"/>
    <a:srgbClr val="B7E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/>
    <p:restoredTop sz="94702"/>
  </p:normalViewPr>
  <p:slideViewPr>
    <p:cSldViewPr snapToGrid="0" snapToObjects="1">
      <p:cViewPr>
        <p:scale>
          <a:sx n="115" d="100"/>
          <a:sy n="115" d="100"/>
        </p:scale>
        <p:origin x="1120" y="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39B35-D6DD-EA44-B274-DB31CBBE2D98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78033-6C61-AF44-AB43-286021186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66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1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2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5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2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23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52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7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93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5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7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1DFB-7B28-114B-8074-0837DBB019C8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4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20" Type="http://schemas.openxmlformats.org/officeDocument/2006/relationships/image" Target="../media/image410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360.png"/><Relationship Id="rId16" Type="http://schemas.openxmlformats.org/officeDocument/2006/relationships/image" Target="../media/image370.png"/><Relationship Id="rId17" Type="http://schemas.openxmlformats.org/officeDocument/2006/relationships/image" Target="../media/image380.png"/><Relationship Id="rId18" Type="http://schemas.openxmlformats.org/officeDocument/2006/relationships/image" Target="../media/image390.png"/><Relationship Id="rId19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4" Type="http://schemas.openxmlformats.org/officeDocument/2006/relationships/image" Target="../media/image50.png"/><Relationship Id="rId5" Type="http://schemas.openxmlformats.org/officeDocument/2006/relationships/image" Target="../media/image460.png"/><Relationship Id="rId6" Type="http://schemas.openxmlformats.org/officeDocument/2006/relationships/image" Target="../media/image470.png"/><Relationship Id="rId7" Type="http://schemas.openxmlformats.org/officeDocument/2006/relationships/image" Target="../media/image480.png"/><Relationship Id="rId8" Type="http://schemas.openxmlformats.org/officeDocument/2006/relationships/image" Target="../media/image49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0.png"/><Relationship Id="rId7" Type="http://schemas.openxmlformats.org/officeDocument/2006/relationships/image" Target="../media/image610.png"/><Relationship Id="rId8" Type="http://schemas.openxmlformats.org/officeDocument/2006/relationships/image" Target="../media/image620.png"/><Relationship Id="rId9" Type="http://schemas.openxmlformats.org/officeDocument/2006/relationships/image" Target="../media/image63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1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21.png"/><Relationship Id="rId9" Type="http://schemas.openxmlformats.org/officeDocument/2006/relationships/image" Target="../media/image631.png"/><Relationship Id="rId10" Type="http://schemas.openxmlformats.org/officeDocument/2006/relationships/image" Target="../media/image6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4" Type="http://schemas.openxmlformats.org/officeDocument/2006/relationships/image" Target="../media/image660.png"/><Relationship Id="rId5" Type="http://schemas.openxmlformats.org/officeDocument/2006/relationships/image" Target="../media/image670.png"/><Relationship Id="rId6" Type="http://schemas.openxmlformats.org/officeDocument/2006/relationships/image" Target="../media/image680.png"/><Relationship Id="rId7" Type="http://schemas.openxmlformats.org/officeDocument/2006/relationships/image" Target="../media/image69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jpe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0" Type="http://schemas.microsoft.com/office/2007/relationships/hdphoto" Target="../media/hdphoto15.wdp"/><Relationship Id="rId21" Type="http://schemas.microsoft.com/office/2007/relationships/hdphoto" Target="../media/hdphoto16.wdp"/><Relationship Id="rId22" Type="http://schemas.microsoft.com/office/2007/relationships/hdphoto" Target="../media/hdphoto17.wdp"/><Relationship Id="rId23" Type="http://schemas.openxmlformats.org/officeDocument/2006/relationships/image" Target="../media/image5.jpg"/><Relationship Id="rId24" Type="http://schemas.openxmlformats.org/officeDocument/2006/relationships/image" Target="../media/image6.png"/><Relationship Id="rId25" Type="http://schemas.openxmlformats.org/officeDocument/2006/relationships/image" Target="../media/image7.png"/><Relationship Id="rId26" Type="http://schemas.openxmlformats.org/officeDocument/2006/relationships/image" Target="../media/image8.png"/><Relationship Id="rId27" Type="http://schemas.openxmlformats.org/officeDocument/2006/relationships/image" Target="../media/image9.png"/><Relationship Id="rId28" Type="http://schemas.openxmlformats.org/officeDocument/2006/relationships/image" Target="../media/image10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12.png"/><Relationship Id="rId31" Type="http://schemas.openxmlformats.org/officeDocument/2006/relationships/image" Target="../media/image13.png"/><Relationship Id="rId32" Type="http://schemas.openxmlformats.org/officeDocument/2006/relationships/image" Target="../media/image14.png"/><Relationship Id="rId9" Type="http://schemas.microsoft.com/office/2007/relationships/hdphoto" Target="../media/hdphoto4.wdp"/><Relationship Id="rId6" Type="http://schemas.microsoft.com/office/2007/relationships/hdphoto" Target="../media/hdphoto1.wdp"/><Relationship Id="rId7" Type="http://schemas.microsoft.com/office/2007/relationships/hdphoto" Target="../media/hdphoto2.wdp"/><Relationship Id="rId8" Type="http://schemas.microsoft.com/office/2007/relationships/hdphoto" Target="../media/hdphoto3.wdp"/><Relationship Id="rId33" Type="http://schemas.openxmlformats.org/officeDocument/2006/relationships/image" Target="../media/image15.png"/><Relationship Id="rId34" Type="http://schemas.openxmlformats.org/officeDocument/2006/relationships/image" Target="../media/image16.png"/><Relationship Id="rId35" Type="http://schemas.openxmlformats.org/officeDocument/2006/relationships/image" Target="../media/image710.png"/><Relationship Id="rId36" Type="http://schemas.openxmlformats.org/officeDocument/2006/relationships/image" Target="../media/image151.png"/><Relationship Id="rId10" Type="http://schemas.microsoft.com/office/2007/relationships/hdphoto" Target="../media/hdphoto5.wdp"/><Relationship Id="rId11" Type="http://schemas.microsoft.com/office/2007/relationships/hdphoto" Target="../media/hdphoto6.wdp"/><Relationship Id="rId12" Type="http://schemas.microsoft.com/office/2007/relationships/hdphoto" Target="../media/hdphoto7.wdp"/><Relationship Id="rId13" Type="http://schemas.microsoft.com/office/2007/relationships/hdphoto" Target="../media/hdphoto8.wdp"/><Relationship Id="rId14" Type="http://schemas.microsoft.com/office/2007/relationships/hdphoto" Target="../media/hdphoto9.wdp"/><Relationship Id="rId15" Type="http://schemas.microsoft.com/office/2007/relationships/hdphoto" Target="../media/hdphoto10.wdp"/><Relationship Id="rId16" Type="http://schemas.microsoft.com/office/2007/relationships/hdphoto" Target="../media/hdphoto11.wdp"/><Relationship Id="rId17" Type="http://schemas.microsoft.com/office/2007/relationships/hdphoto" Target="../media/hdphoto12.wdp"/><Relationship Id="rId18" Type="http://schemas.microsoft.com/office/2007/relationships/hdphoto" Target="../media/hdphoto13.wdp"/><Relationship Id="rId19" Type="http://schemas.microsoft.com/office/2007/relationships/hdphoto" Target="../media/hdphoto14.wdp"/><Relationship Id="rId37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310.png"/><Relationship Id="rId5" Type="http://schemas.openxmlformats.org/officeDocument/2006/relationships/image" Target="../media/image411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0" Type="http://schemas.openxmlformats.org/officeDocument/2006/relationships/image" Target="../media/image90.png"/><Relationship Id="rId11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20.png"/><Relationship Id="rId4" Type="http://schemas.openxmlformats.org/officeDocument/2006/relationships/image" Target="../media/image130.png"/><Relationship Id="rId5" Type="http://schemas.openxmlformats.org/officeDocument/2006/relationships/image" Target="../media/image140.png"/><Relationship Id="rId6" Type="http://schemas.openxmlformats.org/officeDocument/2006/relationships/image" Target="../media/image150.png"/><Relationship Id="rId7" Type="http://schemas.openxmlformats.org/officeDocument/2006/relationships/image" Target="../media/image160.png"/><Relationship Id="rId8" Type="http://schemas.openxmlformats.org/officeDocument/2006/relationships/image" Target="../media/image170.png"/><Relationship Id="rId9" Type="http://schemas.openxmlformats.org/officeDocument/2006/relationships/image" Target="../media/image180.png"/><Relationship Id="rId10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ounded Rectangle 157"/>
          <p:cNvSpPr/>
          <p:nvPr/>
        </p:nvSpPr>
        <p:spPr>
          <a:xfrm>
            <a:off x="889348" y="988082"/>
            <a:ext cx="10209046" cy="7172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89347" y="4082592"/>
            <a:ext cx="10209048" cy="1853966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414734" y="1700839"/>
            <a:ext cx="5683660" cy="237026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89347" y="1707372"/>
            <a:ext cx="4527911" cy="2363730"/>
          </a:xfrm>
          <a:prstGeom prst="roundRect">
            <a:avLst>
              <a:gd name="adj" fmla="val 0"/>
            </a:avLst>
          </a:prstGeom>
          <a:solidFill>
            <a:srgbClr val="DAEE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05084" y="1606133"/>
            <a:ext cx="8242968" cy="3525969"/>
            <a:chOff x="1796267" y="1606132"/>
            <a:chExt cx="8242968" cy="3525969"/>
          </a:xfrm>
        </p:grpSpPr>
        <p:cxnSp>
          <p:nvCxnSpPr>
            <p:cNvPr id="91" name="Elbow Connector 90"/>
            <p:cNvCxnSpPr>
              <a:stCxn id="6" idx="2"/>
              <a:endCxn id="5" idx="0"/>
            </p:cNvCxnSpPr>
            <p:nvPr/>
          </p:nvCxnSpPr>
          <p:spPr>
            <a:xfrm rot="5400000">
              <a:off x="4468996" y="326474"/>
              <a:ext cx="217115" cy="2776432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6" idx="2"/>
              <a:endCxn id="7" idx="0"/>
            </p:cNvCxnSpPr>
            <p:nvPr/>
          </p:nvCxnSpPr>
          <p:spPr>
            <a:xfrm rot="16200000" flipH="1">
              <a:off x="6964666" y="607235"/>
              <a:ext cx="215793" cy="221358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" idx="2"/>
              <a:endCxn id="8" idx="0"/>
            </p:cNvCxnSpPr>
            <p:nvPr/>
          </p:nvCxnSpPr>
          <p:spPr>
            <a:xfrm rot="5400000">
              <a:off x="2812522" y="2117903"/>
              <a:ext cx="178271" cy="575360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5" idx="2"/>
              <a:endCxn id="9" idx="0"/>
            </p:cNvCxnSpPr>
            <p:nvPr/>
          </p:nvCxnSpPr>
          <p:spPr>
            <a:xfrm rot="16200000" flipH="1">
              <a:off x="3917840" y="1587944"/>
              <a:ext cx="178270" cy="163527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8" idx="2"/>
              <a:endCxn id="46" idx="0"/>
            </p:cNvCxnSpPr>
            <p:nvPr/>
          </p:nvCxnSpPr>
          <p:spPr>
            <a:xfrm rot="5400000">
              <a:off x="2139520" y="2854108"/>
              <a:ext cx="131204" cy="8177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8" idx="2"/>
              <a:endCxn id="10" idx="0"/>
            </p:cNvCxnSpPr>
            <p:nvPr/>
          </p:nvCxnSpPr>
          <p:spPr>
            <a:xfrm rot="16200000" flipH="1">
              <a:off x="2959842" y="2851496"/>
              <a:ext cx="131203" cy="82293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7" idx="2"/>
              <a:endCxn id="19" idx="0"/>
            </p:cNvCxnSpPr>
            <p:nvPr/>
          </p:nvCxnSpPr>
          <p:spPr>
            <a:xfrm rot="16200000" flipH="1">
              <a:off x="9020825" y="1474980"/>
              <a:ext cx="176941" cy="185987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7" idx="2"/>
              <a:endCxn id="86" idx="0"/>
            </p:cNvCxnSpPr>
            <p:nvPr/>
          </p:nvCxnSpPr>
          <p:spPr>
            <a:xfrm rot="16200000" flipH="1">
              <a:off x="8188343" y="2307461"/>
              <a:ext cx="176940" cy="194915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7" idx="2"/>
              <a:endCxn id="27" idx="0"/>
            </p:cNvCxnSpPr>
            <p:nvPr/>
          </p:nvCxnSpPr>
          <p:spPr>
            <a:xfrm rot="5400000">
              <a:off x="7257481" y="1571514"/>
              <a:ext cx="176940" cy="16668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" idx="2"/>
              <a:endCxn id="11" idx="0"/>
            </p:cNvCxnSpPr>
            <p:nvPr/>
          </p:nvCxnSpPr>
          <p:spPr>
            <a:xfrm>
              <a:off x="4833431" y="3175586"/>
              <a:ext cx="0" cy="1529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" idx="2"/>
              <a:endCxn id="23" idx="0"/>
            </p:cNvCxnSpPr>
            <p:nvPr/>
          </p:nvCxnSpPr>
          <p:spPr>
            <a:xfrm flipH="1">
              <a:off x="10029320" y="3196026"/>
              <a:ext cx="9914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86" idx="2"/>
              <a:endCxn id="24" idx="0"/>
            </p:cNvCxnSpPr>
            <p:nvPr/>
          </p:nvCxnSpPr>
          <p:spPr>
            <a:xfrm>
              <a:off x="8374271" y="3196026"/>
              <a:ext cx="0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27" idx="2"/>
              <a:endCxn id="29" idx="0"/>
            </p:cNvCxnSpPr>
            <p:nvPr/>
          </p:nvCxnSpPr>
          <p:spPr>
            <a:xfrm rot="16200000" flipH="1">
              <a:off x="7636035" y="2886198"/>
              <a:ext cx="280150" cy="252712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9" idx="2"/>
              <a:endCxn id="81" idx="0"/>
            </p:cNvCxnSpPr>
            <p:nvPr/>
          </p:nvCxnSpPr>
          <p:spPr>
            <a:xfrm rot="16200000" flipH="1">
              <a:off x="9200189" y="4781594"/>
              <a:ext cx="189993" cy="51102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29" idx="2"/>
              <a:endCxn id="83" idx="0"/>
            </p:cNvCxnSpPr>
            <p:nvPr/>
          </p:nvCxnSpPr>
          <p:spPr>
            <a:xfrm rot="5400000">
              <a:off x="8274882" y="4366059"/>
              <a:ext cx="188743" cy="134084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29" idx="2"/>
              <a:endCxn id="82" idx="0"/>
            </p:cNvCxnSpPr>
            <p:nvPr/>
          </p:nvCxnSpPr>
          <p:spPr>
            <a:xfrm rot="5400000">
              <a:off x="8755813" y="4848240"/>
              <a:ext cx="189993" cy="37773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37" idx="0"/>
            </p:cNvCxnSpPr>
            <p:nvPr/>
          </p:nvCxnSpPr>
          <p:spPr>
            <a:xfrm>
              <a:off x="3785675" y="4136158"/>
              <a:ext cx="0" cy="153679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6" idx="0"/>
            </p:cNvCxnSpPr>
            <p:nvPr/>
          </p:nvCxnSpPr>
          <p:spPr>
            <a:xfrm flipV="1">
              <a:off x="4817421" y="4130572"/>
              <a:ext cx="0" cy="1536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1077238" y="1823249"/>
            <a:ext cx="4241832" cy="493200"/>
          </a:xfrm>
          <a:prstGeom prst="roundRect">
            <a:avLst>
              <a:gd name="adj" fmla="val 2614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Symbol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77238" y="1125373"/>
            <a:ext cx="9794696" cy="480761"/>
          </a:xfrm>
          <a:prstGeom prst="roundRect">
            <a:avLst>
              <a:gd name="adj" fmla="val 237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Expression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04412" y="1821927"/>
            <a:ext cx="5367522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7238" y="2494720"/>
            <a:ext cx="3091112" cy="702642"/>
          </a:xfrm>
          <a:prstGeom prst="roundRect">
            <a:avLst>
              <a:gd name="adj" fmla="val 2002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45128" y="2494719"/>
            <a:ext cx="976606" cy="680867"/>
          </a:xfrm>
          <a:prstGeom prst="roundRect">
            <a:avLst>
              <a:gd name="adj" fmla="val 18940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Field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17188" y="3328565"/>
            <a:ext cx="1457075" cy="667043"/>
          </a:xfrm>
          <a:prstGeom prst="roundRect">
            <a:avLst>
              <a:gd name="adj" fmla="val 2636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Variable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5128" y="3328564"/>
            <a:ext cx="976606" cy="667044"/>
          </a:xfrm>
          <a:prstGeom prst="roundRect">
            <a:avLst>
              <a:gd name="adj" fmla="val 17575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Particle system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224167" y="2493391"/>
            <a:ext cx="1647767" cy="702636"/>
          </a:xfrm>
          <a:prstGeom prst="roundRect">
            <a:avLst>
              <a:gd name="adj" fmla="val 2669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204339" y="3277071"/>
            <a:ext cx="1667595" cy="710314"/>
          </a:xfrm>
          <a:prstGeom prst="roundRect">
            <a:avLst>
              <a:gd name="adj" fmla="val 2310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+, -, *, </a:t>
            </a:r>
            <a:r>
              <a:rPr lang="hu-HU" sz="2000" b="1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/, ^,%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54837" y="3277071"/>
            <a:ext cx="1456502" cy="710314"/>
          </a:xfrm>
          <a:prstGeom prst="roundRect">
            <a:avLst>
              <a:gd name="adj" fmla="val 2475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sin, cos, ...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04412" y="2493390"/>
            <a:ext cx="2033902" cy="1516298"/>
          </a:xfrm>
          <a:prstGeom prst="roundRect">
            <a:avLst>
              <a:gd name="adj" fmla="val 10463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Interaction</a:t>
            </a:r>
          </a:p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(Nauticle interface)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25048" y="4289838"/>
            <a:ext cx="3646886" cy="652272"/>
          </a:xfrm>
          <a:prstGeom prst="roundRect">
            <a:avLst>
              <a:gd name="adj" fmla="val 1289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Fsearch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72481" y="4913367"/>
            <a:ext cx="1265640" cy="900588"/>
          </a:xfrm>
          <a:prstGeom prst="roundRect">
            <a:avLst>
              <a:gd name="adj" fmla="val 1120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SPH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(Smoothed Particle Hydrodynamics)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311039" y="4284251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N-body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(Self-gravitating systems)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365644" y="4289838"/>
            <a:ext cx="857696" cy="1500891"/>
          </a:xfrm>
          <a:prstGeom prst="roundRect">
            <a:avLst>
              <a:gd name="adj" fmla="val 1344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Element Method)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440903" y="4913367"/>
            <a:ext cx="818199" cy="900588"/>
          </a:xfrm>
          <a:prstGeom prst="roundRect">
            <a:avLst>
              <a:gd name="adj" fmla="val 1320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DVM</a:t>
            </a:r>
          </a:p>
          <a:p>
            <a:pPr algn="ctr"/>
            <a:r>
              <a:rPr lang="hu-HU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Vortex Method)</a:t>
            </a:r>
            <a:endParaRPr lang="hu-HU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80373" y="3328566"/>
            <a:ext cx="1449421" cy="667044"/>
          </a:xfrm>
          <a:prstGeom prst="roundRect">
            <a:avLst>
              <a:gd name="adj" fmla="val 2108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Constant</a:t>
            </a:r>
            <a:endParaRPr lang="hu-HU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54837" y="2493390"/>
            <a:ext cx="1456502" cy="702637"/>
          </a:xfrm>
          <a:prstGeom prst="roundRect">
            <a:avLst>
              <a:gd name="adj" fmla="val 2335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function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9151272" y="5132103"/>
            <a:ext cx="816482" cy="687122"/>
          </a:xfrm>
          <a:prstGeom prst="roundRect">
            <a:avLst>
              <a:gd name="adj" fmla="val 1067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Fmax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277948" y="5132103"/>
            <a:ext cx="785625" cy="687122"/>
          </a:xfrm>
          <a:prstGeom prst="roundRect">
            <a:avLst>
              <a:gd name="adj" fmla="val 12331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Fmin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25048" y="5130853"/>
            <a:ext cx="965201" cy="688965"/>
          </a:xfrm>
          <a:prstGeom prst="roundRect">
            <a:avLst>
              <a:gd name="adj" fmla="val 1290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Fmean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0055453" y="5130853"/>
            <a:ext cx="816481" cy="688372"/>
          </a:xfrm>
          <a:prstGeom prst="roundRect">
            <a:avLst>
              <a:gd name="adj" fmla="val 13767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Fsum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2" name="Elbow Connector 91"/>
          <p:cNvCxnSpPr>
            <a:stCxn id="29" idx="2"/>
            <a:endCxn id="79" idx="0"/>
          </p:cNvCxnSpPr>
          <p:nvPr/>
        </p:nvCxnSpPr>
        <p:spPr>
          <a:xfrm rot="16200000" flipH="1">
            <a:off x="9661721" y="4328879"/>
            <a:ext cx="188743" cy="1415203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612795" y="4273730"/>
            <a:ext cx="498531" cy="1540223"/>
          </a:xfrm>
          <a:prstGeom prst="roundRect">
            <a:avLst>
              <a:gd name="adj" fmla="val 1649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...</a:t>
            </a:r>
            <a:endParaRPr lang="hu-HU" sz="2000" b="1" dirty="0" smtClean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>
          <a:xfrm>
            <a:off x="6862060" y="4149762"/>
            <a:ext cx="1" cy="123968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100305" y="4275761"/>
            <a:ext cx="2145033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Filter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1" name="Elbow Connector 60"/>
          <p:cNvCxnSpPr>
            <a:stCxn id="52" idx="2"/>
            <a:endCxn id="38" idx="0"/>
          </p:cNvCxnSpPr>
          <p:nvPr/>
        </p:nvCxnSpPr>
        <p:spPr>
          <a:xfrm rot="16200000" flipH="1">
            <a:off x="2439871" y="4503234"/>
            <a:ext cx="143083" cy="67718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2" idx="2"/>
            <a:endCxn id="35" idx="0"/>
          </p:cNvCxnSpPr>
          <p:nvPr/>
        </p:nvCxnSpPr>
        <p:spPr>
          <a:xfrm rot="5400000">
            <a:off x="1867521" y="4608065"/>
            <a:ext cx="143083" cy="46752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27" idx="2"/>
            <a:endCxn id="52" idx="0"/>
          </p:cNvCxnSpPr>
          <p:nvPr/>
        </p:nvCxnSpPr>
        <p:spPr>
          <a:xfrm rot="5400000">
            <a:off x="4214057" y="1968454"/>
            <a:ext cx="266073" cy="434854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5464750" y="4290602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SFM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(Social Force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odel)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4" name="Straight Connector 103"/>
          <p:cNvCxnSpPr>
            <a:endCxn id="98" idx="0"/>
          </p:cNvCxnSpPr>
          <p:nvPr/>
        </p:nvCxnSpPr>
        <p:spPr>
          <a:xfrm>
            <a:off x="5979949" y="4149762"/>
            <a:ext cx="0" cy="14084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61278" y="564647"/>
            <a:ext cx="3445844" cy="11155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43491" y="488391"/>
            <a:ext cx="13917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8002" y="2320391"/>
            <a:ext cx="3445844" cy="11155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/>
          <p:cNvCxnSpPr/>
          <p:nvPr/>
        </p:nvCxnSpPr>
        <p:spPr>
          <a:xfrm>
            <a:off x="268002" y="676198"/>
            <a:ext cx="3445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8002" y="2320392"/>
            <a:ext cx="3445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61278" y="685648"/>
            <a:ext cx="3445844" cy="163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708269" y="191451"/>
                <a:ext cx="1019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hu-HU" b="0" dirty="0" smtClean="0"/>
                  <a:t>m/s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69" y="191451"/>
                <a:ext cx="101925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389" t="-28261" r="-13772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2416" y="678836"/>
                <a:ext cx="1116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=100°</m:t>
                    </m:r>
                  </m:oMath>
                </a14:m>
                <a:r>
                  <a:rPr lang="hu-HU" b="0" dirty="0" smtClean="0"/>
                  <a:t>C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6" y="678836"/>
                <a:ext cx="111645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104" t="-28261" r="-11475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02416" y="2037691"/>
                <a:ext cx="854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hu-HU" b="0" i="0" smtClean="0">
                        <a:latin typeface="Cambria Math" charset="0"/>
                      </a:rPr>
                      <m:t>=0°</m:t>
                    </m:r>
                  </m:oMath>
                </a14:m>
                <a:r>
                  <a:rPr lang="hu-HU" b="0" dirty="0" smtClean="0"/>
                  <a:t>C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6" y="2037691"/>
                <a:ext cx="85465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286" t="-28261" r="-15714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>
            <a:stCxn id="47" idx="1"/>
            <a:endCxn id="47" idx="3"/>
          </p:cNvCxnSpPr>
          <p:nvPr/>
        </p:nvCxnSpPr>
        <p:spPr>
          <a:xfrm>
            <a:off x="261278" y="1503020"/>
            <a:ext cx="3445844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4200" y="1503408"/>
            <a:ext cx="578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984200" y="956016"/>
            <a:ext cx="0" cy="542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739207" y="787750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207" y="787750"/>
                <a:ext cx="18331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6667" r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451592" y="151059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92" y="1510590"/>
                <a:ext cx="18671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9032" r="-25806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1984199" y="688494"/>
            <a:ext cx="6724" cy="1644192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>
            <a:off x="1997647" y="685648"/>
            <a:ext cx="2794023" cy="3291938"/>
          </a:xfrm>
          <a:prstGeom prst="arc">
            <a:avLst>
              <a:gd name="adj1" fmla="val 10864249"/>
              <a:gd name="adj2" fmla="val 161489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638310" y="926249"/>
                <a:ext cx="507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𝑣</m:t>
                      </m:r>
                      <m:r>
                        <a:rPr lang="hu-HU" b="0" i="1" smtClean="0">
                          <a:latin typeface="Cambria Math" charset="0"/>
                        </a:rPr>
                        <m:t>(</m:t>
                      </m:r>
                      <m:r>
                        <a:rPr lang="hu-HU" b="0" i="1" smtClean="0">
                          <a:latin typeface="Cambria Math" charset="0"/>
                        </a:rPr>
                        <m:t>𝑥</m:t>
                      </m:r>
                      <m:r>
                        <a:rPr lang="hu-HU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310" y="926249"/>
                <a:ext cx="50744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024" t="-2222" r="-16867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1990924" y="787750"/>
            <a:ext cx="89412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990924" y="940150"/>
            <a:ext cx="64738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984200" y="1092550"/>
            <a:ext cx="46739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984200" y="1244950"/>
            <a:ext cx="3561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84200" y="1397350"/>
            <a:ext cx="25882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984200" y="1549750"/>
            <a:ext cx="18748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984200" y="1702150"/>
            <a:ext cx="13560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984200" y="1854550"/>
            <a:ext cx="75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648153" y="2034190"/>
                <a:ext cx="1013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hu-HU" b="0" dirty="0" smtClean="0"/>
                  <a:t>m/s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153" y="2034190"/>
                <a:ext cx="10139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389" t="-28889" r="-13174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5181481" y="971941"/>
            <a:ext cx="6377163" cy="4698826"/>
            <a:chOff x="5274667" y="430119"/>
            <a:chExt cx="6377163" cy="46988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667" y="707119"/>
              <a:ext cx="2117046" cy="202056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738" y="712537"/>
              <a:ext cx="2117046" cy="202056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84" y="712537"/>
              <a:ext cx="2117046" cy="202056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692" y="3108379"/>
              <a:ext cx="2117046" cy="202056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738" y="3108379"/>
              <a:ext cx="2117046" cy="202056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84" y="3108379"/>
              <a:ext cx="2117046" cy="202056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051022" y="430120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22" y="430120"/>
                  <a:ext cx="616387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171335" y="430119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335" y="430119"/>
                  <a:ext cx="616387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281846" y="430119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=3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1846" y="430119"/>
                  <a:ext cx="616387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51022" y="2831380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=8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22" y="2831380"/>
                  <a:ext cx="616387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101683" y="2831379"/>
                  <a:ext cx="7446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=19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683" y="2831379"/>
                  <a:ext cx="744627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836" t="-28261" r="-18033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0153605" y="2831378"/>
                  <a:ext cx="872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=120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3605" y="2831378"/>
                  <a:ext cx="872868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8333" t="-28261" r="-15278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Straight Arrow Connector 70"/>
          <p:cNvCxnSpPr/>
          <p:nvPr/>
        </p:nvCxnSpPr>
        <p:spPr>
          <a:xfrm flipH="1" flipV="1">
            <a:off x="1649008" y="685648"/>
            <a:ext cx="6724" cy="163474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407346" y="1540286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346" y="1540286"/>
                <a:ext cx="183319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6667" r="-2666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318520" y="3153050"/>
            <a:ext cx="4263630" cy="3279219"/>
            <a:chOff x="318520" y="3153050"/>
            <a:chExt cx="4263630" cy="3279219"/>
          </a:xfrm>
        </p:grpSpPr>
        <p:sp>
          <p:nvSpPr>
            <p:cNvPr id="68" name="Rectangle 67"/>
            <p:cNvSpPr/>
            <p:nvPr/>
          </p:nvSpPr>
          <p:spPr>
            <a:xfrm>
              <a:off x="318520" y="3788211"/>
              <a:ext cx="4263630" cy="264405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9406" y="3778762"/>
              <a:ext cx="4041858" cy="25389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29406" y="4424082"/>
              <a:ext cx="1309801" cy="18935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1943308" y="4424082"/>
              <a:ext cx="0" cy="18935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066378" y="515543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378" y="5155433"/>
                  <a:ext cx="183319" cy="43088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/>
            <p:cNvCxnSpPr/>
            <p:nvPr/>
          </p:nvCxnSpPr>
          <p:spPr>
            <a:xfrm flipH="1">
              <a:off x="429407" y="4248390"/>
              <a:ext cx="1309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94483" y="3835505"/>
                  <a:ext cx="37964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𝑊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83" y="3835505"/>
                  <a:ext cx="379645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 flipV="1">
              <a:off x="2985442" y="3809105"/>
              <a:ext cx="0" cy="25085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108512" y="4540455"/>
                  <a:ext cx="183319" cy="4648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512" y="4540455"/>
                  <a:ext cx="183319" cy="464871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r="-9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/>
            <p:cNvCxnSpPr/>
            <p:nvPr/>
          </p:nvCxnSpPr>
          <p:spPr>
            <a:xfrm flipH="1">
              <a:off x="431379" y="3636284"/>
              <a:ext cx="40398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265137" y="3153050"/>
                  <a:ext cx="4130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137" y="3153050"/>
                  <a:ext cx="413005" cy="43088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92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4479312" y="1165986"/>
            <a:ext cx="7676023" cy="3906596"/>
            <a:chOff x="2000504" y="1648178"/>
            <a:chExt cx="7676023" cy="3906596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95" t="24032" r="12986" b="24389"/>
            <a:stretch/>
          </p:blipFill>
          <p:spPr>
            <a:xfrm>
              <a:off x="2551289" y="1648178"/>
              <a:ext cx="7125238" cy="353726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2000504" y="3142390"/>
                  <a:ext cx="634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b="0" dirty="0" smtClean="0"/>
                    <a:t>z</a:t>
                  </a:r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[</m:t>
                      </m:r>
                      <m:r>
                        <a:rPr lang="hu-HU" b="0" i="1" smtClean="0">
                          <a:latin typeface="Cambria Math" charset="0"/>
                        </a:rPr>
                        <m:t>𝑚</m:t>
                      </m:r>
                      <m:r>
                        <a:rPr lang="hu-HU" b="0" i="1" smtClean="0">
                          <a:latin typeface="Cambria Math" charset="0"/>
                        </a:rPr>
                        <m:t>]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0504" y="3142390"/>
                  <a:ext cx="634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654" t="-8197" r="-1923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8236003" y="5185442"/>
                  <a:ext cx="1440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 [</m:t>
                        </m:r>
                        <m:sSup>
                          <m:sSup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5</m:t>
                            </m:r>
                            <m:r>
                              <a:rPr lang="hu-HU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∙</m:t>
                            </m:r>
                            <m:r>
                              <a:rPr lang="hu-HU" b="0" i="1" smtClean="0">
                                <a:latin typeface="Cambria Math" charset="0"/>
                              </a:rPr>
                              <m:t>10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charset="0"/>
                              </a:rPr>
                              <m:t>−3</m:t>
                            </m:r>
                          </m:sup>
                        </m:sSup>
                        <m:r>
                          <a:rPr lang="hu-HU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]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6003" y="5185442"/>
                  <a:ext cx="144052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8333" b="-12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156406" y="944244"/>
            <a:ext cx="4152775" cy="4763354"/>
            <a:chOff x="156406" y="944244"/>
            <a:chExt cx="4152775" cy="4763354"/>
          </a:xfrm>
        </p:grpSpPr>
        <p:sp>
          <p:nvSpPr>
            <p:cNvPr id="85" name="Rectangle 84"/>
            <p:cNvSpPr/>
            <p:nvPr/>
          </p:nvSpPr>
          <p:spPr>
            <a:xfrm>
              <a:off x="869069" y="944244"/>
              <a:ext cx="3081816" cy="309679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31744" y="1121039"/>
              <a:ext cx="2743200" cy="274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45009" y="2583581"/>
              <a:ext cx="2451293" cy="1262254"/>
              <a:chOff x="872287" y="2150098"/>
              <a:chExt cx="2451293" cy="1262254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872287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222241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572195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22149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272103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622057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47264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397218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47172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097126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222241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572195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922149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747172" y="21500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73626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445465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962472" y="4056793"/>
              <a:ext cx="881743" cy="1650805"/>
              <a:chOff x="2941573" y="4329516"/>
              <a:chExt cx="881743" cy="1650805"/>
            </a:xfrm>
          </p:grpSpPr>
          <p:cxnSp>
            <p:nvCxnSpPr>
              <p:cNvPr id="6" name="Straight Connector 5"/>
              <p:cNvCxnSpPr>
                <a:endCxn id="32" idx="0"/>
              </p:cNvCxnSpPr>
              <p:nvPr/>
            </p:nvCxnSpPr>
            <p:spPr>
              <a:xfrm flipH="1">
                <a:off x="3389107" y="4329516"/>
                <a:ext cx="5524" cy="2309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3158000" y="4560472"/>
                <a:ext cx="462213" cy="1011182"/>
                <a:chOff x="3196391" y="4475218"/>
                <a:chExt cx="462213" cy="985899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3196391" y="4475218"/>
                  <a:ext cx="462213" cy="985899"/>
                  <a:chOff x="3196391" y="4475218"/>
                  <a:chExt cx="462213" cy="1268495"/>
                </a:xfrm>
                <a:no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3196391" y="4475218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3196391" y="4636104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3196391" y="4796990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196391" y="4957876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3196391" y="5118762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3196391" y="5440533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3196391" y="5279648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196391" y="5596766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</p:grpSp>
            <p:cxnSp>
              <p:nvCxnSpPr>
                <p:cNvPr id="43" name="Straight Connector 42"/>
                <p:cNvCxnSpPr>
                  <a:stCxn id="32" idx="3"/>
                  <a:endCxn id="37" idx="1"/>
                </p:cNvCxnSpPr>
                <p:nvPr/>
              </p:nvCxnSpPr>
              <p:spPr>
                <a:xfrm flipH="1">
                  <a:off x="3196391" y="4532323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38" idx="3"/>
                  <a:endCxn id="37" idx="1"/>
                </p:cNvCxnSpPr>
                <p:nvPr/>
              </p:nvCxnSpPr>
              <p:spPr>
                <a:xfrm flipH="1" flipV="1">
                  <a:off x="3196391" y="4657367"/>
                  <a:ext cx="462213" cy="1250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stCxn id="38" idx="3"/>
                  <a:endCxn id="39" idx="1"/>
                </p:cNvCxnSpPr>
                <p:nvPr/>
              </p:nvCxnSpPr>
              <p:spPr>
                <a:xfrm flipH="1">
                  <a:off x="3196391" y="4782410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40" idx="3"/>
                  <a:endCxn id="39" idx="1"/>
                </p:cNvCxnSpPr>
                <p:nvPr/>
              </p:nvCxnSpPr>
              <p:spPr>
                <a:xfrm flipH="1" flipV="1">
                  <a:off x="3196391" y="4907454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40" idx="3"/>
                  <a:endCxn id="42" idx="1"/>
                </p:cNvCxnSpPr>
                <p:nvPr/>
              </p:nvCxnSpPr>
              <p:spPr>
                <a:xfrm flipH="1">
                  <a:off x="3196391" y="5032498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42" idx="1"/>
                  <a:endCxn id="41" idx="3"/>
                </p:cNvCxnSpPr>
                <p:nvPr/>
              </p:nvCxnSpPr>
              <p:spPr>
                <a:xfrm>
                  <a:off x="3196391" y="5157542"/>
                  <a:ext cx="462213" cy="1250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stCxn id="64" idx="1"/>
                  <a:endCxn id="41" idx="3"/>
                </p:cNvCxnSpPr>
                <p:nvPr/>
              </p:nvCxnSpPr>
              <p:spPr>
                <a:xfrm flipV="1">
                  <a:off x="3196391" y="5282585"/>
                  <a:ext cx="462213" cy="1214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32" idx="0"/>
                  <a:endCxn id="32" idx="3"/>
                </p:cNvCxnSpPr>
                <p:nvPr/>
              </p:nvCxnSpPr>
              <p:spPr>
                <a:xfrm>
                  <a:off x="3427498" y="4475218"/>
                  <a:ext cx="231106" cy="571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>
                  <a:stCxn id="64" idx="2"/>
                  <a:endCxn id="64" idx="1"/>
                </p:cNvCxnSpPr>
                <p:nvPr/>
              </p:nvCxnSpPr>
              <p:spPr>
                <a:xfrm flipH="1" flipV="1">
                  <a:off x="3196391" y="5404012"/>
                  <a:ext cx="231107" cy="571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Connector 76"/>
              <p:cNvCxnSpPr>
                <a:stCxn id="64" idx="2"/>
              </p:cNvCxnSpPr>
              <p:nvPr/>
            </p:nvCxnSpPr>
            <p:spPr>
              <a:xfrm flipH="1">
                <a:off x="3389106" y="5571654"/>
                <a:ext cx="1" cy="3001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2941573" y="5871763"/>
                <a:ext cx="881743" cy="108558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2941573" y="5871763"/>
                <a:ext cx="8817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/>
            <p:nvPr/>
          </p:nvCxnSpPr>
          <p:spPr>
            <a:xfrm flipV="1">
              <a:off x="3614985" y="1121039"/>
              <a:ext cx="0" cy="273795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363367" y="1937875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367" y="1937875"/>
                  <a:ext cx="183319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>
              <a:endCxn id="23" idx="7"/>
            </p:cNvCxnSpPr>
            <p:nvPr/>
          </p:nvCxnSpPr>
          <p:spPr>
            <a:xfrm flipH="1">
              <a:off x="2218598" y="2256215"/>
              <a:ext cx="352133" cy="3786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153355" y="2078124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355" y="2078124"/>
                  <a:ext cx="183319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>
              <a:stCxn id="23" idx="7"/>
            </p:cNvCxnSpPr>
            <p:nvPr/>
          </p:nvCxnSpPr>
          <p:spPr>
            <a:xfrm flipH="1">
              <a:off x="2094872" y="2634831"/>
              <a:ext cx="123726" cy="12341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125862" y="230702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𝑀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862" y="2307023"/>
                  <a:ext cx="18331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6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950856" y="460497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856" y="4604973"/>
                  <a:ext cx="183319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/>
            <p:nvPr/>
          </p:nvCxnSpPr>
          <p:spPr>
            <a:xfrm flipH="1" flipV="1">
              <a:off x="436827" y="1789505"/>
              <a:ext cx="1" cy="70051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5" idx="1"/>
            </p:cNvCxnSpPr>
            <p:nvPr/>
          </p:nvCxnSpPr>
          <p:spPr>
            <a:xfrm flipH="1">
              <a:off x="234678" y="2492639"/>
              <a:ext cx="6343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156406" y="1708792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𝑍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06" y="1708792"/>
                  <a:ext cx="18331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333" r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H="1">
              <a:off x="1343130" y="4442135"/>
              <a:ext cx="1" cy="64125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1015206" y="4395999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𝑔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206" y="4395999"/>
                  <a:ext cx="183319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10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979113" y="2062378"/>
            <a:ext cx="3637766" cy="3096790"/>
            <a:chOff x="974170" y="2052492"/>
            <a:chExt cx="3637766" cy="3096790"/>
          </a:xfrm>
        </p:grpSpPr>
        <p:sp>
          <p:nvSpPr>
            <p:cNvPr id="79" name="Rectangle 78"/>
            <p:cNvSpPr/>
            <p:nvPr/>
          </p:nvSpPr>
          <p:spPr>
            <a:xfrm>
              <a:off x="974172" y="2052492"/>
              <a:ext cx="3081816" cy="30967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74171" y="3293111"/>
              <a:ext cx="3081816" cy="6272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974170" y="2515863"/>
              <a:ext cx="30818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142092" y="2238865"/>
                  <a:ext cx="76175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6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1600" b="0" dirty="0" smtClean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092" y="2238865"/>
                  <a:ext cx="761752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/>
            <p:nvPr/>
          </p:nvCxnSpPr>
          <p:spPr>
            <a:xfrm>
              <a:off x="4217226" y="3287504"/>
              <a:ext cx="0" cy="6267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1591909" y="4115176"/>
                  <a:ext cx="184633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1600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sz="1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hu-HU" sz="1600" b="0" dirty="0" smtClean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1909" y="4115176"/>
                  <a:ext cx="1846337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5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/>
            <p:cNvCxnSpPr>
              <a:stCxn id="79" idx="1"/>
              <a:endCxn id="79" idx="3"/>
            </p:cNvCxnSpPr>
            <p:nvPr/>
          </p:nvCxnSpPr>
          <p:spPr>
            <a:xfrm>
              <a:off x="974172" y="3600887"/>
              <a:ext cx="3081816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Arc 108"/>
            <p:cNvSpPr/>
            <p:nvPr/>
          </p:nvSpPr>
          <p:spPr>
            <a:xfrm rot="9296127">
              <a:off x="104658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>
            <a:xfrm rot="9296127">
              <a:off x="1324524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6" name="Arc 135"/>
            <p:cNvSpPr/>
            <p:nvPr/>
          </p:nvSpPr>
          <p:spPr>
            <a:xfrm rot="9296127">
              <a:off x="160245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7" name="Arc 136"/>
            <p:cNvSpPr/>
            <p:nvPr/>
          </p:nvSpPr>
          <p:spPr>
            <a:xfrm rot="9296127">
              <a:off x="1880394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8" name="Arc 137"/>
            <p:cNvSpPr/>
            <p:nvPr/>
          </p:nvSpPr>
          <p:spPr>
            <a:xfrm rot="9296127">
              <a:off x="215832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9" name="Arc 138"/>
            <p:cNvSpPr/>
            <p:nvPr/>
          </p:nvSpPr>
          <p:spPr>
            <a:xfrm rot="9296127">
              <a:off x="2436264" y="3204095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1" name="Arc 160"/>
            <p:cNvSpPr/>
            <p:nvPr/>
          </p:nvSpPr>
          <p:spPr>
            <a:xfrm rot="9296127">
              <a:off x="2714200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2" name="Arc 161"/>
            <p:cNvSpPr/>
            <p:nvPr/>
          </p:nvSpPr>
          <p:spPr>
            <a:xfrm rot="9296127">
              <a:off x="2992135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3" name="Arc 162"/>
            <p:cNvSpPr/>
            <p:nvPr/>
          </p:nvSpPr>
          <p:spPr>
            <a:xfrm rot="9296127">
              <a:off x="3270070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4" name="Arc 163"/>
            <p:cNvSpPr/>
            <p:nvPr/>
          </p:nvSpPr>
          <p:spPr>
            <a:xfrm rot="9296127">
              <a:off x="3548005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5" name="Arc 164"/>
            <p:cNvSpPr/>
            <p:nvPr/>
          </p:nvSpPr>
          <p:spPr>
            <a:xfrm rot="9296127">
              <a:off x="3825944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6" name="Arc 165"/>
            <p:cNvSpPr/>
            <p:nvPr/>
          </p:nvSpPr>
          <p:spPr>
            <a:xfrm rot="7491321">
              <a:off x="104658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7" name="Arc 166"/>
            <p:cNvSpPr/>
            <p:nvPr/>
          </p:nvSpPr>
          <p:spPr>
            <a:xfrm rot="7491321">
              <a:off x="1324524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8" name="Arc 167"/>
            <p:cNvSpPr/>
            <p:nvPr/>
          </p:nvSpPr>
          <p:spPr>
            <a:xfrm rot="7491321">
              <a:off x="160245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9" name="Arc 168"/>
            <p:cNvSpPr/>
            <p:nvPr/>
          </p:nvSpPr>
          <p:spPr>
            <a:xfrm rot="7491321">
              <a:off x="1880394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0" name="Arc 169"/>
            <p:cNvSpPr/>
            <p:nvPr/>
          </p:nvSpPr>
          <p:spPr>
            <a:xfrm rot="7491321">
              <a:off x="215832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1" name="Arc 170"/>
            <p:cNvSpPr/>
            <p:nvPr/>
          </p:nvSpPr>
          <p:spPr>
            <a:xfrm rot="7491321">
              <a:off x="2436264" y="3839504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2" name="Arc 171"/>
            <p:cNvSpPr/>
            <p:nvPr/>
          </p:nvSpPr>
          <p:spPr>
            <a:xfrm rot="7491321">
              <a:off x="2714200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3" name="Arc 172"/>
            <p:cNvSpPr/>
            <p:nvPr/>
          </p:nvSpPr>
          <p:spPr>
            <a:xfrm rot="7491321">
              <a:off x="2992135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4" name="Arc 173"/>
            <p:cNvSpPr/>
            <p:nvPr/>
          </p:nvSpPr>
          <p:spPr>
            <a:xfrm rot="7491321">
              <a:off x="3270070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5" name="Arc 174"/>
            <p:cNvSpPr/>
            <p:nvPr/>
          </p:nvSpPr>
          <p:spPr>
            <a:xfrm rot="7491321">
              <a:off x="3548005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6" name="Arc 175"/>
            <p:cNvSpPr/>
            <p:nvPr/>
          </p:nvSpPr>
          <p:spPr>
            <a:xfrm rot="7491321">
              <a:off x="3825944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4317319" y="3477776"/>
                  <a:ext cx="29461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600" b="0" i="1" smtClean="0">
                            <a:latin typeface="Cambria Math" charset="0"/>
                          </a:rPr>
                          <m:t>𝑑</m:t>
                        </m:r>
                      </m:oMath>
                    </m:oMathPara>
                  </a14:m>
                  <a:endParaRPr lang="hu-HU" sz="1600" b="0" dirty="0" smtClean="0"/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19" y="3477776"/>
                  <a:ext cx="294617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780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29115" y="842468"/>
            <a:ext cx="9633046" cy="4348336"/>
            <a:chOff x="1129115" y="842468"/>
            <a:chExt cx="9633046" cy="434833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221" y="3108311"/>
              <a:ext cx="4732940" cy="208249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221" y="876787"/>
              <a:ext cx="4732940" cy="207657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15" y="878623"/>
              <a:ext cx="4724569" cy="207290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15" y="3106349"/>
              <a:ext cx="4724569" cy="207881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069391" y="2748770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391" y="2748770"/>
                  <a:ext cx="84401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696" t="-146667" r="-16667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195848" y="84246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=0.6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5848" y="842468"/>
                  <a:ext cx="84401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633" t="-143478" r="-16547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157557" y="842469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557" y="842469"/>
                  <a:ext cx="6676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909" t="-143478" r="-20000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195848" y="2750669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=1.8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5848" y="2750669"/>
                  <a:ext cx="84401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33" t="-143478" r="-16547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9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05733" y="1588514"/>
            <a:ext cx="11094948" cy="4355086"/>
            <a:chOff x="1097052" y="2502914"/>
            <a:chExt cx="11094948" cy="43550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052" y="2502917"/>
              <a:ext cx="3698316" cy="217754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368" y="2502918"/>
              <a:ext cx="3698316" cy="21775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3684" y="2502918"/>
              <a:ext cx="3698316" cy="21775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052" y="4680459"/>
              <a:ext cx="3698316" cy="217754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368" y="4680459"/>
              <a:ext cx="3698316" cy="217754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3684" y="4680459"/>
              <a:ext cx="3698316" cy="21775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612368" y="2502916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2368" y="2502916"/>
                  <a:ext cx="6676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009" t="-148889" r="-21101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220601" y="2502915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601" y="2502915"/>
                  <a:ext cx="84401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96" t="-148889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920835" y="2502914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=0.8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0835" y="2502914"/>
                  <a:ext cx="84401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696" t="-148889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24202" y="468045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202" y="4680458"/>
                  <a:ext cx="84401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633" t="-146667" r="-1654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20601" y="468045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=1.6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601" y="4680458"/>
                  <a:ext cx="844014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696" t="-146667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009000" y="4680458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9000" y="4680458"/>
                  <a:ext cx="66768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0909" t="-146667" r="-20909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614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36687" y="105748"/>
            <a:ext cx="8056355" cy="2390869"/>
            <a:chOff x="1345031" y="594845"/>
            <a:chExt cx="8056355" cy="2390869"/>
          </a:xfrm>
        </p:grpSpPr>
        <p:sp>
          <p:nvSpPr>
            <p:cNvPr id="11" name="Rectangle 10"/>
            <p:cNvSpPr/>
            <p:nvPr/>
          </p:nvSpPr>
          <p:spPr>
            <a:xfrm>
              <a:off x="3985004" y="1673560"/>
              <a:ext cx="4153724" cy="1772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3438" y="1673560"/>
              <a:ext cx="1939253" cy="1772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045752" y="2974354"/>
              <a:ext cx="6092976" cy="11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908921" y="2509389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8921" y="2509389"/>
                  <a:ext cx="183319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675217" y="2186410"/>
                  <a:ext cx="6880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217" y="2186410"/>
                  <a:ext cx="688008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>
              <a:off x="2045752" y="2634336"/>
              <a:ext cx="194693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55007" y="1673560"/>
              <a:ext cx="0" cy="17726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747427" y="1859349"/>
                  <a:ext cx="49052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427" y="1859349"/>
                  <a:ext cx="490527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>
              <a:off x="3992691" y="1673560"/>
              <a:ext cx="0" cy="177262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345031" y="1541788"/>
                  <a:ext cx="69081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031" y="1541788"/>
                  <a:ext cx="690812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/>
            <p:nvPr/>
          </p:nvCxnSpPr>
          <p:spPr>
            <a:xfrm>
              <a:off x="3590247" y="1528479"/>
              <a:ext cx="804886" cy="13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648686" y="594845"/>
                  <a:ext cx="688008" cy="8192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hu-HU" sz="2800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hu-HU" sz="2800" b="0" i="1" smtClean="0">
                                <a:latin typeface="Cambria Math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hu-HU" sz="2800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hu-HU" sz="2800" b="0" i="1" smtClean="0">
                                <a:latin typeface="Cambria Math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686" y="594845"/>
                  <a:ext cx="688008" cy="81926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/>
            <p:cNvCxnSpPr/>
            <p:nvPr/>
          </p:nvCxnSpPr>
          <p:spPr>
            <a:xfrm>
              <a:off x="8138728" y="1668600"/>
              <a:ext cx="0" cy="17726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138727" y="1528479"/>
                  <a:ext cx="126265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𝑞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727" y="1528479"/>
                  <a:ext cx="126265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06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935011" y="901700"/>
            <a:ext cx="8564589" cy="4597400"/>
            <a:chOff x="935011" y="901700"/>
            <a:chExt cx="8564589" cy="45974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8" t="2334" r="2518" b="4938"/>
            <a:stretch/>
          </p:blipFill>
          <p:spPr>
            <a:xfrm>
              <a:off x="2755900" y="901701"/>
              <a:ext cx="6743700" cy="3594099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2755900" y="4495800"/>
              <a:ext cx="0" cy="10033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9499600" y="4495800"/>
              <a:ext cx="0" cy="10033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755900" y="5346700"/>
              <a:ext cx="67437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639580" y="4977368"/>
                  <a:ext cx="12239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sz="2400" b="0" i="1" smtClean="0">
                          <a:latin typeface="Cambria Math" charset="0"/>
                        </a:rPr>
                        <m:t>𝐿</m:t>
                      </m:r>
                      <m:r>
                        <a:rPr lang="hu-HU" sz="2400" b="0" i="1" smtClean="0">
                          <a:latin typeface="Cambria Math" charset="0"/>
                        </a:rPr>
                        <m:t>=30</m:t>
                      </m:r>
                    </m:oMath>
                  </a14:m>
                  <a:r>
                    <a:rPr lang="en-GB" sz="2400" dirty="0" smtClean="0"/>
                    <a:t> m</a:t>
                  </a:r>
                  <a:endParaRPr lang="en-GB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580" y="4977368"/>
                  <a:ext cx="12239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458" t="-24590" r="-14428" b="-4918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 flipH="1">
              <a:off x="2159000" y="901700"/>
              <a:ext cx="5969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159000" y="4483100"/>
              <a:ext cx="5969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275217" y="901700"/>
              <a:ext cx="0" cy="35814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35011" y="2564576"/>
                  <a:ext cx="12239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sz="2400" b="0" i="1" smtClean="0">
                          <a:latin typeface="Cambria Math" charset="0"/>
                        </a:rPr>
                        <m:t>𝐿</m:t>
                      </m:r>
                      <m:r>
                        <a:rPr lang="hu-HU" sz="2400" b="0" i="1" smtClean="0">
                          <a:latin typeface="Cambria Math" charset="0"/>
                        </a:rPr>
                        <m:t>=16</m:t>
                      </m:r>
                    </m:oMath>
                  </a14:m>
                  <a:r>
                    <a:rPr lang="en-GB" sz="2400" dirty="0" smtClean="0"/>
                    <a:t> m</a:t>
                  </a:r>
                  <a:endParaRPr lang="en-GB" sz="2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011" y="2564576"/>
                  <a:ext cx="122398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458" t="-26667" r="-14428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Down Arrow 30"/>
            <p:cNvSpPr/>
            <p:nvPr/>
          </p:nvSpPr>
          <p:spPr>
            <a:xfrm>
              <a:off x="3187700" y="3504438"/>
              <a:ext cx="484632" cy="978408"/>
            </a:xfrm>
            <a:prstGeom prst="downArrow">
              <a:avLst/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8585200" y="3504438"/>
              <a:ext cx="484632" cy="978408"/>
            </a:xfrm>
            <a:prstGeom prst="downArrow">
              <a:avLst/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Bent Arrow 31"/>
            <p:cNvSpPr/>
            <p:nvPr/>
          </p:nvSpPr>
          <p:spPr>
            <a:xfrm>
              <a:off x="6127750" y="2510612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" name="Bent Arrow 43"/>
            <p:cNvSpPr/>
            <p:nvPr/>
          </p:nvSpPr>
          <p:spPr>
            <a:xfrm flipH="1">
              <a:off x="5899149" y="2510612"/>
              <a:ext cx="247651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Bent Arrow 44"/>
            <p:cNvSpPr/>
            <p:nvPr/>
          </p:nvSpPr>
          <p:spPr>
            <a:xfrm>
              <a:off x="7461250" y="2513787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" name="Bent Arrow 45"/>
            <p:cNvSpPr/>
            <p:nvPr/>
          </p:nvSpPr>
          <p:spPr>
            <a:xfrm flipH="1">
              <a:off x="4546599" y="2510612"/>
              <a:ext cx="247651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Bent Arrow 47"/>
            <p:cNvSpPr/>
            <p:nvPr/>
          </p:nvSpPr>
          <p:spPr>
            <a:xfrm rot="10800000">
              <a:off x="4546600" y="2207282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9" name="Bent Arrow 48"/>
            <p:cNvSpPr/>
            <p:nvPr/>
          </p:nvSpPr>
          <p:spPr>
            <a:xfrm rot="2663155">
              <a:off x="8042275" y="1191717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62432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" name="Bent Arrow 49"/>
            <p:cNvSpPr/>
            <p:nvPr/>
          </p:nvSpPr>
          <p:spPr>
            <a:xfrm rot="13639102" flipH="1">
              <a:off x="3037664" y="2152778"/>
              <a:ext cx="254352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62432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Bent Arrow 50"/>
            <p:cNvSpPr/>
            <p:nvPr/>
          </p:nvSpPr>
          <p:spPr>
            <a:xfrm rot="18789283" flipH="1" flipV="1">
              <a:off x="8959801" y="2152777"/>
              <a:ext cx="254352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62432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0685" y="2995373"/>
            <a:ext cx="7861315" cy="3862627"/>
            <a:chOff x="1450428" y="940601"/>
            <a:chExt cx="7861315" cy="386262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13"/>
            <a:stretch/>
          </p:blipFill>
          <p:spPr>
            <a:xfrm>
              <a:off x="1450428" y="945931"/>
              <a:ext cx="2620438" cy="195456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13"/>
            <a:stretch/>
          </p:blipFill>
          <p:spPr>
            <a:xfrm>
              <a:off x="4070867" y="945931"/>
              <a:ext cx="2620438" cy="195456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13"/>
            <a:stretch/>
          </p:blipFill>
          <p:spPr>
            <a:xfrm>
              <a:off x="6691305" y="945931"/>
              <a:ext cx="2620438" cy="195456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86"/>
            <a:stretch/>
          </p:blipFill>
          <p:spPr>
            <a:xfrm>
              <a:off x="1450428" y="2946263"/>
              <a:ext cx="2620438" cy="185696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86"/>
            <a:stretch/>
          </p:blipFill>
          <p:spPr>
            <a:xfrm>
              <a:off x="4070867" y="2946263"/>
              <a:ext cx="2620438" cy="18569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86"/>
            <a:stretch/>
          </p:blipFill>
          <p:spPr>
            <a:xfrm>
              <a:off x="6691305" y="2946263"/>
              <a:ext cx="2620438" cy="18569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543055" y="940603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3055" y="940603"/>
                  <a:ext cx="6676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909" t="-143478" r="-20909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88119" y="940602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=2.5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119" y="940602"/>
                  <a:ext cx="84401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33" t="-143478" r="-16547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579517" y="940601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=5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517" y="940601"/>
                  <a:ext cx="66768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909" t="-143478" r="-20909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54889" y="2937509"/>
                  <a:ext cx="795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889" y="2937509"/>
                  <a:ext cx="79592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231" t="-146667" r="-17692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959079" y="2937508"/>
                  <a:ext cx="795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=20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079" y="2937508"/>
                  <a:ext cx="795924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160" t="-146667" r="-17557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667682" y="2937507"/>
                  <a:ext cx="795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=40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7682" y="2937507"/>
                  <a:ext cx="795924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231" t="-146667" r="-17692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21324" cy="30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5422605" cy="6858000"/>
            <a:chOff x="0" y="0"/>
            <a:chExt cx="5422605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22605" cy="6858000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91224" y="551284"/>
              <a:ext cx="890527" cy="619432"/>
              <a:chOff x="3878118" y="540774"/>
              <a:chExt cx="890527" cy="619432"/>
            </a:xfrm>
          </p:grpSpPr>
          <p:sp>
            <p:nvSpPr>
              <p:cNvPr id="3" name="Left Brace 2"/>
              <p:cNvSpPr/>
              <p:nvPr/>
            </p:nvSpPr>
            <p:spPr>
              <a:xfrm>
                <a:off x="4670323" y="540774"/>
                <a:ext cx="98322" cy="619432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878118" y="711990"/>
                <a:ext cx="7922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Constants</a:t>
                </a:r>
                <a:endParaRPr lang="en-GB" sz="12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1224" y="1200640"/>
              <a:ext cx="890527" cy="510849"/>
              <a:chOff x="3878118" y="540774"/>
              <a:chExt cx="890527" cy="510849"/>
            </a:xfrm>
          </p:grpSpPr>
          <p:sp>
            <p:nvSpPr>
              <p:cNvPr id="29" name="Left Brace 28"/>
              <p:cNvSpPr/>
              <p:nvPr/>
            </p:nvSpPr>
            <p:spPr>
              <a:xfrm>
                <a:off x="4670323" y="540774"/>
                <a:ext cx="98322" cy="51084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878118" y="657698"/>
                <a:ext cx="7592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Variables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09387" y="1743333"/>
              <a:ext cx="772364" cy="2465234"/>
              <a:chOff x="3996281" y="540774"/>
              <a:chExt cx="772364" cy="2465234"/>
            </a:xfrm>
          </p:grpSpPr>
          <p:sp>
            <p:nvSpPr>
              <p:cNvPr id="35" name="Left Brace 34"/>
              <p:cNvSpPr/>
              <p:nvPr/>
            </p:nvSpPr>
            <p:spPr>
              <a:xfrm>
                <a:off x="4670323" y="540774"/>
                <a:ext cx="98322" cy="2465234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6281" y="1527629"/>
                <a:ext cx="657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Particle</a:t>
                </a:r>
              </a:p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system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292771" y="1862944"/>
              <a:ext cx="769409" cy="772413"/>
              <a:chOff x="7886460" y="1859950"/>
              <a:chExt cx="769409" cy="772413"/>
            </a:xfrm>
          </p:grpSpPr>
          <p:sp>
            <p:nvSpPr>
              <p:cNvPr id="37" name="Left Brace 36"/>
              <p:cNvSpPr/>
              <p:nvPr/>
            </p:nvSpPr>
            <p:spPr>
              <a:xfrm rot="10800000">
                <a:off x="7886460" y="1859950"/>
                <a:ext cx="98322" cy="772413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974272" y="2107656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Domain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768934" y="2672336"/>
              <a:ext cx="1284734" cy="890177"/>
              <a:chOff x="7886460" y="1859949"/>
              <a:chExt cx="1284734" cy="890177"/>
            </a:xfrm>
          </p:grpSpPr>
          <p:sp>
            <p:nvSpPr>
              <p:cNvPr id="42" name="Left Brace 41"/>
              <p:cNvSpPr/>
              <p:nvPr/>
            </p:nvSpPr>
            <p:spPr>
              <a:xfrm rot="10800000">
                <a:off x="7886460" y="1859949"/>
                <a:ext cx="98322" cy="890177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975033" y="2166538"/>
                <a:ext cx="11961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on grid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485155" y="3596551"/>
              <a:ext cx="1388928" cy="493589"/>
              <a:chOff x="7886460" y="1859949"/>
              <a:chExt cx="1388928" cy="493589"/>
            </a:xfrm>
          </p:grpSpPr>
          <p:sp>
            <p:nvSpPr>
              <p:cNvPr id="46" name="Left Brace 45"/>
              <p:cNvSpPr/>
              <p:nvPr/>
            </p:nvSpPr>
            <p:spPr>
              <a:xfrm rot="10800000">
                <a:off x="7886460" y="1859949"/>
                <a:ext cx="98322" cy="49358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975032" y="1968243"/>
                <a:ext cx="13003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from file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80966" y="4263636"/>
              <a:ext cx="600785" cy="605641"/>
              <a:chOff x="7938350" y="2002216"/>
              <a:chExt cx="600785" cy="605641"/>
            </a:xfrm>
          </p:grpSpPr>
          <p:sp>
            <p:nvSpPr>
              <p:cNvPr id="49" name="Left Brace 48"/>
              <p:cNvSpPr/>
              <p:nvPr/>
            </p:nvSpPr>
            <p:spPr>
              <a:xfrm rot="10800000" flipH="1">
                <a:off x="8460311" y="2002216"/>
                <a:ext cx="78824" cy="605641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938350" y="2166537"/>
                <a:ext cx="561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Fields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91224" y="5041401"/>
              <a:ext cx="661652" cy="605641"/>
              <a:chOff x="7877483" y="2002216"/>
              <a:chExt cx="661652" cy="605641"/>
            </a:xfrm>
          </p:grpSpPr>
          <p:sp>
            <p:nvSpPr>
              <p:cNvPr id="52" name="Left Brace 51"/>
              <p:cNvSpPr/>
              <p:nvPr/>
            </p:nvSpPr>
            <p:spPr>
              <a:xfrm rot="10800000" flipH="1">
                <a:off x="8460311" y="2002216"/>
                <a:ext cx="78824" cy="605641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877483" y="2166537"/>
                <a:ext cx="6026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UDE’s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143337" y="5820763"/>
              <a:ext cx="1687750" cy="907889"/>
              <a:chOff x="7886460" y="1859948"/>
              <a:chExt cx="1687750" cy="907889"/>
            </a:xfrm>
          </p:grpSpPr>
          <p:sp>
            <p:nvSpPr>
              <p:cNvPr id="55" name="Left Brace 54"/>
              <p:cNvSpPr/>
              <p:nvPr/>
            </p:nvSpPr>
            <p:spPr>
              <a:xfrm rot="10800000">
                <a:off x="7886460" y="1859948"/>
                <a:ext cx="98322" cy="90788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935620" y="2175393"/>
                <a:ext cx="16385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Simulation parameters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881314" y="0"/>
            <a:ext cx="4989585" cy="1743333"/>
            <a:chOff x="5881314" y="0"/>
            <a:chExt cx="4989585" cy="174333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314" y="0"/>
              <a:ext cx="3335892" cy="1743333"/>
            </a:xfrm>
            <a:prstGeom prst="rect">
              <a:avLst/>
            </a:prstGeom>
          </p:spPr>
        </p:pic>
        <p:sp>
          <p:nvSpPr>
            <p:cNvPr id="60" name="Left Brace 59"/>
            <p:cNvSpPr/>
            <p:nvPr/>
          </p:nvSpPr>
          <p:spPr>
            <a:xfrm rot="10800000">
              <a:off x="8978047" y="272844"/>
              <a:ext cx="98322" cy="391495"/>
            </a:xfrm>
            <a:prstGeom prst="leftBrace">
              <a:avLst>
                <a:gd name="adj1" fmla="val 3870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76369" y="330091"/>
              <a:ext cx="1794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Reference to the VTK-file</a:t>
              </a:r>
              <a:endParaRPr lang="en-GB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1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ounded Rectangle 157"/>
          <p:cNvSpPr/>
          <p:nvPr/>
        </p:nvSpPr>
        <p:spPr>
          <a:xfrm>
            <a:off x="889348" y="988082"/>
            <a:ext cx="10209046" cy="7172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89347" y="4082592"/>
            <a:ext cx="10209048" cy="1853966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414734" y="1700839"/>
            <a:ext cx="5683660" cy="237026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89347" y="1707372"/>
            <a:ext cx="4527911" cy="2363730"/>
          </a:xfrm>
          <a:prstGeom prst="roundRect">
            <a:avLst>
              <a:gd name="adj" fmla="val 0"/>
            </a:avLst>
          </a:prstGeom>
          <a:solidFill>
            <a:srgbClr val="DAEE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05084" y="1606133"/>
            <a:ext cx="8242968" cy="3525969"/>
            <a:chOff x="1796267" y="1606132"/>
            <a:chExt cx="8242968" cy="3525969"/>
          </a:xfrm>
        </p:grpSpPr>
        <p:cxnSp>
          <p:nvCxnSpPr>
            <p:cNvPr id="91" name="Elbow Connector 90"/>
            <p:cNvCxnSpPr>
              <a:stCxn id="6" idx="2"/>
              <a:endCxn id="5" idx="0"/>
            </p:cNvCxnSpPr>
            <p:nvPr/>
          </p:nvCxnSpPr>
          <p:spPr>
            <a:xfrm rot="5400000">
              <a:off x="4468996" y="326474"/>
              <a:ext cx="217115" cy="2776432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6" idx="2"/>
              <a:endCxn id="7" idx="0"/>
            </p:cNvCxnSpPr>
            <p:nvPr/>
          </p:nvCxnSpPr>
          <p:spPr>
            <a:xfrm rot="16200000" flipH="1">
              <a:off x="6964666" y="607235"/>
              <a:ext cx="215793" cy="221358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" idx="2"/>
              <a:endCxn id="8" idx="0"/>
            </p:cNvCxnSpPr>
            <p:nvPr/>
          </p:nvCxnSpPr>
          <p:spPr>
            <a:xfrm rot="5400000">
              <a:off x="2812522" y="2117903"/>
              <a:ext cx="178271" cy="575360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5" idx="2"/>
              <a:endCxn id="9" idx="0"/>
            </p:cNvCxnSpPr>
            <p:nvPr/>
          </p:nvCxnSpPr>
          <p:spPr>
            <a:xfrm rot="16200000" flipH="1">
              <a:off x="3917840" y="1587944"/>
              <a:ext cx="178270" cy="163527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8" idx="2"/>
              <a:endCxn id="46" idx="0"/>
            </p:cNvCxnSpPr>
            <p:nvPr/>
          </p:nvCxnSpPr>
          <p:spPr>
            <a:xfrm rot="5400000">
              <a:off x="2139520" y="2854108"/>
              <a:ext cx="131204" cy="8177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8" idx="2"/>
              <a:endCxn id="10" idx="0"/>
            </p:cNvCxnSpPr>
            <p:nvPr/>
          </p:nvCxnSpPr>
          <p:spPr>
            <a:xfrm rot="16200000" flipH="1">
              <a:off x="2959842" y="2851496"/>
              <a:ext cx="131203" cy="82293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7" idx="2"/>
              <a:endCxn id="19" idx="0"/>
            </p:cNvCxnSpPr>
            <p:nvPr/>
          </p:nvCxnSpPr>
          <p:spPr>
            <a:xfrm rot="16200000" flipH="1">
              <a:off x="9020825" y="1474980"/>
              <a:ext cx="176941" cy="185987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7" idx="2"/>
              <a:endCxn id="86" idx="0"/>
            </p:cNvCxnSpPr>
            <p:nvPr/>
          </p:nvCxnSpPr>
          <p:spPr>
            <a:xfrm rot="16200000" flipH="1">
              <a:off x="8188343" y="2307461"/>
              <a:ext cx="176940" cy="194915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7" idx="2"/>
              <a:endCxn id="27" idx="0"/>
            </p:cNvCxnSpPr>
            <p:nvPr/>
          </p:nvCxnSpPr>
          <p:spPr>
            <a:xfrm rot="5400000">
              <a:off x="7257481" y="1571514"/>
              <a:ext cx="176940" cy="16668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" idx="2"/>
              <a:endCxn id="11" idx="0"/>
            </p:cNvCxnSpPr>
            <p:nvPr/>
          </p:nvCxnSpPr>
          <p:spPr>
            <a:xfrm>
              <a:off x="4833431" y="3175586"/>
              <a:ext cx="0" cy="1529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" idx="2"/>
              <a:endCxn id="23" idx="0"/>
            </p:cNvCxnSpPr>
            <p:nvPr/>
          </p:nvCxnSpPr>
          <p:spPr>
            <a:xfrm flipH="1">
              <a:off x="10029320" y="3196026"/>
              <a:ext cx="9914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86" idx="2"/>
              <a:endCxn id="24" idx="0"/>
            </p:cNvCxnSpPr>
            <p:nvPr/>
          </p:nvCxnSpPr>
          <p:spPr>
            <a:xfrm>
              <a:off x="8374271" y="3196026"/>
              <a:ext cx="0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27" idx="2"/>
              <a:endCxn id="29" idx="0"/>
            </p:cNvCxnSpPr>
            <p:nvPr/>
          </p:nvCxnSpPr>
          <p:spPr>
            <a:xfrm rot="16200000" flipH="1">
              <a:off x="7636035" y="2886198"/>
              <a:ext cx="280150" cy="252712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9" idx="2"/>
              <a:endCxn id="81" idx="0"/>
            </p:cNvCxnSpPr>
            <p:nvPr/>
          </p:nvCxnSpPr>
          <p:spPr>
            <a:xfrm rot="16200000" flipH="1">
              <a:off x="9200189" y="4781594"/>
              <a:ext cx="189993" cy="51102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29" idx="2"/>
              <a:endCxn id="83" idx="0"/>
            </p:cNvCxnSpPr>
            <p:nvPr/>
          </p:nvCxnSpPr>
          <p:spPr>
            <a:xfrm rot="5400000">
              <a:off x="8274882" y="4366059"/>
              <a:ext cx="188743" cy="134084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29" idx="2"/>
              <a:endCxn id="82" idx="0"/>
            </p:cNvCxnSpPr>
            <p:nvPr/>
          </p:nvCxnSpPr>
          <p:spPr>
            <a:xfrm rot="5400000">
              <a:off x="8755813" y="4848240"/>
              <a:ext cx="189993" cy="37773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37" idx="0"/>
            </p:cNvCxnSpPr>
            <p:nvPr/>
          </p:nvCxnSpPr>
          <p:spPr>
            <a:xfrm>
              <a:off x="3785675" y="4136158"/>
              <a:ext cx="0" cy="153679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6" idx="0"/>
            </p:cNvCxnSpPr>
            <p:nvPr/>
          </p:nvCxnSpPr>
          <p:spPr>
            <a:xfrm flipV="1">
              <a:off x="4817421" y="4130572"/>
              <a:ext cx="0" cy="1536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1077238" y="1823249"/>
            <a:ext cx="4241832" cy="493200"/>
          </a:xfrm>
          <a:prstGeom prst="roundRect">
            <a:avLst>
              <a:gd name="adj" fmla="val 2614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Symbol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77238" y="1125373"/>
            <a:ext cx="9794696" cy="480761"/>
          </a:xfrm>
          <a:prstGeom prst="roundRect">
            <a:avLst>
              <a:gd name="adj" fmla="val 237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Expression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04412" y="1821927"/>
            <a:ext cx="5367522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7238" y="2494720"/>
            <a:ext cx="3091112" cy="702642"/>
          </a:xfrm>
          <a:prstGeom prst="roundRect">
            <a:avLst>
              <a:gd name="adj" fmla="val 2002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45128" y="2494719"/>
            <a:ext cx="976606" cy="680867"/>
          </a:xfrm>
          <a:prstGeom prst="roundRect">
            <a:avLst>
              <a:gd name="adj" fmla="val 18940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Field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17188" y="3328565"/>
            <a:ext cx="1457075" cy="667043"/>
          </a:xfrm>
          <a:prstGeom prst="roundRect">
            <a:avLst>
              <a:gd name="adj" fmla="val 2636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Variable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5128" y="3328564"/>
            <a:ext cx="976606" cy="667044"/>
          </a:xfrm>
          <a:prstGeom prst="roundRect">
            <a:avLst>
              <a:gd name="adj" fmla="val 17575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Particle system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224167" y="2493391"/>
            <a:ext cx="1647767" cy="702636"/>
          </a:xfrm>
          <a:prstGeom prst="roundRect">
            <a:avLst>
              <a:gd name="adj" fmla="val 2669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204339" y="3277071"/>
            <a:ext cx="1667595" cy="710314"/>
          </a:xfrm>
          <a:prstGeom prst="roundRect">
            <a:avLst>
              <a:gd name="adj" fmla="val 2310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+, -, *, </a:t>
            </a:r>
            <a:r>
              <a:rPr lang="hu-HU" sz="2000" b="1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/, ^,%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54837" y="3277071"/>
            <a:ext cx="1456502" cy="710314"/>
          </a:xfrm>
          <a:prstGeom prst="roundRect">
            <a:avLst>
              <a:gd name="adj" fmla="val 2475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sin, cos, ...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04412" y="2493390"/>
            <a:ext cx="2033902" cy="1516298"/>
          </a:xfrm>
          <a:prstGeom prst="roundRect">
            <a:avLst>
              <a:gd name="adj" fmla="val 10463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Interaction</a:t>
            </a:r>
          </a:p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(Nauticle interface)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25048" y="4289838"/>
            <a:ext cx="3646886" cy="652272"/>
          </a:xfrm>
          <a:prstGeom prst="roundRect">
            <a:avLst>
              <a:gd name="adj" fmla="val 1289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Fsearch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72481" y="4913367"/>
            <a:ext cx="1265640" cy="900588"/>
          </a:xfrm>
          <a:prstGeom prst="roundRect">
            <a:avLst>
              <a:gd name="adj" fmla="val 1120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SPH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(Smoothed Particle Hydrodynamics)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311039" y="4284251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N-body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(Self-gravitating systems)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365644" y="4289838"/>
            <a:ext cx="857696" cy="1500891"/>
          </a:xfrm>
          <a:prstGeom prst="roundRect">
            <a:avLst>
              <a:gd name="adj" fmla="val 1344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Element Method)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440903" y="4913367"/>
            <a:ext cx="818199" cy="900588"/>
          </a:xfrm>
          <a:prstGeom prst="roundRect">
            <a:avLst>
              <a:gd name="adj" fmla="val 1320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DVM</a:t>
            </a:r>
          </a:p>
          <a:p>
            <a:pPr algn="ctr"/>
            <a:r>
              <a:rPr lang="hu-HU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Vortex Method)</a:t>
            </a:r>
            <a:endParaRPr lang="hu-HU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80373" y="3328566"/>
            <a:ext cx="1449421" cy="667044"/>
          </a:xfrm>
          <a:prstGeom prst="roundRect">
            <a:avLst>
              <a:gd name="adj" fmla="val 2108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Constant</a:t>
            </a:r>
            <a:endParaRPr lang="hu-HU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54837" y="2493390"/>
            <a:ext cx="1456502" cy="702637"/>
          </a:xfrm>
          <a:prstGeom prst="roundRect">
            <a:avLst>
              <a:gd name="adj" fmla="val 2335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function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9151272" y="5132103"/>
            <a:ext cx="816482" cy="687122"/>
          </a:xfrm>
          <a:prstGeom prst="roundRect">
            <a:avLst>
              <a:gd name="adj" fmla="val 1067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Fmax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277948" y="5132103"/>
            <a:ext cx="785625" cy="687122"/>
          </a:xfrm>
          <a:prstGeom prst="roundRect">
            <a:avLst>
              <a:gd name="adj" fmla="val 12331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Fmin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25048" y="5130853"/>
            <a:ext cx="965201" cy="688965"/>
          </a:xfrm>
          <a:prstGeom prst="roundRect">
            <a:avLst>
              <a:gd name="adj" fmla="val 1290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Fmean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0055453" y="5130853"/>
            <a:ext cx="816481" cy="688372"/>
          </a:xfrm>
          <a:prstGeom prst="roundRect">
            <a:avLst>
              <a:gd name="adj" fmla="val 13767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Fsum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2" name="Elbow Connector 91"/>
          <p:cNvCxnSpPr>
            <a:stCxn id="29" idx="2"/>
            <a:endCxn id="79" idx="0"/>
          </p:cNvCxnSpPr>
          <p:nvPr/>
        </p:nvCxnSpPr>
        <p:spPr>
          <a:xfrm rot="16200000" flipH="1">
            <a:off x="9661721" y="4328879"/>
            <a:ext cx="188743" cy="1415203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612795" y="4273730"/>
            <a:ext cx="498531" cy="1540223"/>
          </a:xfrm>
          <a:prstGeom prst="roundRect">
            <a:avLst>
              <a:gd name="adj" fmla="val 1649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...</a:t>
            </a:r>
            <a:endParaRPr lang="hu-HU" sz="2000" b="1" dirty="0" smtClean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>
          <a:xfrm>
            <a:off x="6862060" y="4149762"/>
            <a:ext cx="1" cy="123968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100305" y="4275761"/>
            <a:ext cx="2145033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Filter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1" name="Elbow Connector 60"/>
          <p:cNvCxnSpPr>
            <a:stCxn id="52" idx="2"/>
            <a:endCxn id="38" idx="0"/>
          </p:cNvCxnSpPr>
          <p:nvPr/>
        </p:nvCxnSpPr>
        <p:spPr>
          <a:xfrm rot="16200000" flipH="1">
            <a:off x="2439871" y="4503234"/>
            <a:ext cx="143083" cy="67718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2" idx="2"/>
            <a:endCxn id="35" idx="0"/>
          </p:cNvCxnSpPr>
          <p:nvPr/>
        </p:nvCxnSpPr>
        <p:spPr>
          <a:xfrm rot="5400000">
            <a:off x="1867521" y="4608065"/>
            <a:ext cx="143083" cy="46752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27" idx="2"/>
            <a:endCxn id="52" idx="0"/>
          </p:cNvCxnSpPr>
          <p:nvPr/>
        </p:nvCxnSpPr>
        <p:spPr>
          <a:xfrm rot="5400000">
            <a:off x="4214057" y="1968454"/>
            <a:ext cx="266073" cy="434854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5464750" y="4290602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SFM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(Social Force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odel)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4" name="Straight Connector 103"/>
          <p:cNvCxnSpPr>
            <a:endCxn id="98" idx="0"/>
          </p:cNvCxnSpPr>
          <p:nvPr/>
        </p:nvCxnSpPr>
        <p:spPr>
          <a:xfrm>
            <a:off x="5979949" y="4149762"/>
            <a:ext cx="0" cy="14084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89347" y="988082"/>
            <a:ext cx="4525387" cy="30830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414734" y="988082"/>
            <a:ext cx="2176625" cy="14438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582996" y="988082"/>
            <a:ext cx="3541613" cy="30945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 rot="2706116">
            <a:off x="-65283" y="-118780"/>
            <a:ext cx="1748084" cy="1779143"/>
            <a:chOff x="1239642" y="1804020"/>
            <a:chExt cx="1748084" cy="1779143"/>
          </a:xfrm>
        </p:grpSpPr>
        <p:grpSp>
          <p:nvGrpSpPr>
            <p:cNvPr id="108" name="Group 107"/>
            <p:cNvGrpSpPr/>
            <p:nvPr/>
          </p:nvGrpSpPr>
          <p:grpSpPr>
            <a:xfrm>
              <a:off x="1239642" y="2424376"/>
              <a:ext cx="533732" cy="533732"/>
              <a:chOff x="793286" y="1830295"/>
              <a:chExt cx="533732" cy="533732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853344" y="3049431"/>
              <a:ext cx="533732" cy="533732"/>
              <a:chOff x="793286" y="1830295"/>
              <a:chExt cx="533732" cy="533732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2453994" y="2424376"/>
              <a:ext cx="533732" cy="533732"/>
              <a:chOff x="793286" y="1830295"/>
              <a:chExt cx="533732" cy="533732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46818" y="1804020"/>
              <a:ext cx="533732" cy="533732"/>
              <a:chOff x="793286" y="1830295"/>
              <a:chExt cx="533732" cy="5337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" name="Cross 16"/>
            <p:cNvSpPr/>
            <p:nvPr/>
          </p:nvSpPr>
          <p:spPr>
            <a:xfrm>
              <a:off x="1488073" y="2070886"/>
              <a:ext cx="1251222" cy="1251222"/>
            </a:xfrm>
            <a:prstGeom prst="plus">
              <a:avLst>
                <a:gd name="adj" fmla="val 44394"/>
              </a:avLst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Plaque 14"/>
            <p:cNvSpPr/>
            <p:nvPr/>
          </p:nvSpPr>
          <p:spPr>
            <a:xfrm>
              <a:off x="1771876" y="2344178"/>
              <a:ext cx="694128" cy="694128"/>
            </a:xfrm>
            <a:prstGeom prst="plaque">
              <a:avLst>
                <a:gd name="adj" fmla="val 43832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2020240" y="1970916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Oval 113"/>
            <p:cNvSpPr/>
            <p:nvPr/>
          </p:nvSpPr>
          <p:spPr>
            <a:xfrm>
              <a:off x="2618901" y="2591272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Oval 114"/>
            <p:cNvSpPr/>
            <p:nvPr/>
          </p:nvSpPr>
          <p:spPr>
            <a:xfrm>
              <a:off x="2020240" y="3222138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/>
            <p:cNvSpPr/>
            <p:nvPr/>
          </p:nvSpPr>
          <p:spPr>
            <a:xfrm>
              <a:off x="1405985" y="2590405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57859" y="1800046"/>
            <a:ext cx="1710458" cy="1613986"/>
            <a:chOff x="4092677" y="2916351"/>
            <a:chExt cx="1710458" cy="1613986"/>
          </a:xfrm>
        </p:grpSpPr>
        <p:sp>
          <p:nvSpPr>
            <p:cNvPr id="203" name="Rounded Rectangle 202"/>
            <p:cNvSpPr/>
            <p:nvPr/>
          </p:nvSpPr>
          <p:spPr>
            <a:xfrm rot="550401">
              <a:off x="4336904" y="2916351"/>
              <a:ext cx="587961" cy="24597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ounded Rectangle 48"/>
            <p:cNvSpPr/>
            <p:nvPr/>
          </p:nvSpPr>
          <p:spPr>
            <a:xfrm rot="1332229">
              <a:off x="4886929" y="4276590"/>
              <a:ext cx="593214" cy="253747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874732" y="3133049"/>
              <a:ext cx="670883" cy="344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92677" y="3862931"/>
              <a:ext cx="670883" cy="344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Oval 196"/>
            <p:cNvSpPr/>
            <p:nvPr/>
          </p:nvSpPr>
          <p:spPr>
            <a:xfrm>
              <a:off x="4597811" y="2948531"/>
              <a:ext cx="671050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val 197"/>
            <p:cNvSpPr/>
            <p:nvPr/>
          </p:nvSpPr>
          <p:spPr>
            <a:xfrm>
              <a:off x="4597811" y="3526011"/>
              <a:ext cx="671050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4533524" y="3294659"/>
              <a:ext cx="799624" cy="79962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ounded Rectangle 201"/>
            <p:cNvSpPr/>
            <p:nvPr/>
          </p:nvSpPr>
          <p:spPr>
            <a:xfrm rot="19893432">
              <a:off x="5215174" y="4274768"/>
              <a:ext cx="587961" cy="24597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2" name="Group 441"/>
          <p:cNvGrpSpPr/>
          <p:nvPr/>
        </p:nvGrpSpPr>
        <p:grpSpPr>
          <a:xfrm>
            <a:off x="552223" y="4111732"/>
            <a:ext cx="2406371" cy="1646442"/>
            <a:chOff x="4065000" y="666825"/>
            <a:chExt cx="2406371" cy="1646442"/>
          </a:xfrm>
        </p:grpSpPr>
        <p:grpSp>
          <p:nvGrpSpPr>
            <p:cNvPr id="271" name="Group 270"/>
            <p:cNvGrpSpPr/>
            <p:nvPr/>
          </p:nvGrpSpPr>
          <p:grpSpPr>
            <a:xfrm>
              <a:off x="4065000" y="669350"/>
              <a:ext cx="2406371" cy="1643917"/>
              <a:chOff x="3886326" y="625050"/>
              <a:chExt cx="1810350" cy="1236744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982782">
                <a:off x="4447297" y="1048795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4697111" y="1080699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0" name="Picture 1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114850">
                <a:off x="4307932" y="1319505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34683">
                <a:off x="4574370" y="134543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08734">
                <a:off x="4232413" y="85595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217891">
                <a:off x="4648170" y="805719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99293">
                <a:off x="3964583" y="124598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87143">
                <a:off x="4885054" y="130503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34683">
                <a:off x="4924124" y="98578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8" name="Picture 1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211674">
                <a:off x="4383574" y="1564223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67545">
                <a:off x="4695233" y="159021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4432912" y="62514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4895501" y="68312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4" name="Picture 1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5217156" y="928399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64568">
                <a:off x="5162475" y="122492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426936">
                <a:off x="5127013" y="1549263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137" name="Picture 1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221797">
                <a:off x="3886326" y="1006023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19403">
                <a:off x="3896507" y="157393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52" name="Picture 25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64568">
                <a:off x="5364928" y="1655104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57" name="Picture 25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5428191" y="1357634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0" name="Picture 25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114850">
                <a:off x="5482714" y="1115006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261" name="Picture 26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945554">
                <a:off x="5210328" y="62967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2" name="Picture 26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5491752" y="684128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6" name="Picture 26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87345">
                <a:off x="3894310" y="759001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7" name="Picture 26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99293">
                <a:off x="4128710" y="147391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8" name="Picture 26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06770">
                <a:off x="4158608" y="1086182"/>
                <a:ext cx="204926" cy="206692"/>
              </a:xfrm>
              <a:prstGeom prst="rect">
                <a:avLst/>
              </a:prstGeom>
            </p:spPr>
          </p:pic>
          <p:pic>
            <p:nvPicPr>
              <p:cNvPr id="269" name="Picture 2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79775">
                <a:off x="4120950" y="625050"/>
                <a:ext cx="204924" cy="20669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TextBox 387"/>
                <p:cNvSpPr txBox="1"/>
                <p:nvPr/>
              </p:nvSpPr>
              <p:spPr>
                <a:xfrm>
                  <a:off x="5258541" y="666825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8" name="TextBox 3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541" y="666825"/>
                  <a:ext cx="14023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6522" r="-52174" b="-304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TextBox 388"/>
                <p:cNvSpPr txBox="1"/>
                <p:nvPr/>
              </p:nvSpPr>
              <p:spPr>
                <a:xfrm>
                  <a:off x="5218786" y="1496151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9" name="TextBox 3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786" y="1496151"/>
                  <a:ext cx="13394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0909" r="-31818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3911434" y="227188"/>
            <a:ext cx="5031282" cy="5727533"/>
            <a:chOff x="3911434" y="227188"/>
            <a:chExt cx="5031282" cy="5727533"/>
          </a:xfrm>
        </p:grpSpPr>
        <p:grpSp>
          <p:nvGrpSpPr>
            <p:cNvPr id="58" name="Group 57"/>
            <p:cNvGrpSpPr/>
            <p:nvPr/>
          </p:nvGrpSpPr>
          <p:grpSpPr>
            <a:xfrm>
              <a:off x="6896949" y="626132"/>
              <a:ext cx="1991942" cy="1687136"/>
              <a:chOff x="6804967" y="2765364"/>
              <a:chExt cx="2569430" cy="2176255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8081295" y="2765364"/>
                <a:ext cx="1" cy="922227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H="1">
                <a:off x="8081075" y="4010381"/>
                <a:ext cx="1" cy="93123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8081295" y="3690009"/>
                <a:ext cx="1273634" cy="8056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8081295" y="4010381"/>
                <a:ext cx="1273634" cy="8056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733301">
                <a:off x="7805460" y="337933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08399">
                <a:off x="7784665" y="314094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5" name="Picture 20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1074" y="373439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6" name="Picture 20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1251" y="3744868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7" name="Picture 206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2845" y="373439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8" name="Picture 20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5817" y="375534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9" name="Picture 208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58790" y="373439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0" name="Picture 209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97184">
                <a:off x="7809584" y="369806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1" name="Picture 210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663103">
                <a:off x="7795526" y="399325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2" name="Picture 211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512166">
                <a:off x="7805460" y="422698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3" name="Picture 21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025066">
                <a:off x="7780033" y="446432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4" name="Picture 213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367053">
                <a:off x="7780268" y="472062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5" name="Picture 214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05160">
                <a:off x="7556848" y="385422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6" name="Picture 21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787895" y="286850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7" name="Picture 216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91390">
                <a:off x="7596931" y="3566860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859069">
                <a:off x="7542831" y="3307889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009251">
                <a:off x="7527949" y="302208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77474">
                <a:off x="7541352" y="4124698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1" name="Picture 220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225926">
                <a:off x="7549299" y="437311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2" name="Picture 221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727535">
                <a:off x="7529487" y="465481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3" name="Picture 22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90539">
                <a:off x="7338252" y="364884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4" name="Picture 223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194162">
                <a:off x="7328500" y="3892129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5" name="Picture 22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736199">
                <a:off x="7295117" y="4204690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6" name="Picture 22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131286">
                <a:off x="7305090" y="458795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05160">
                <a:off x="6912646" y="423792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8" name="Picture 22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062161">
                <a:off x="7121643" y="401282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9" name="Picture 228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85087">
                <a:off x="7044706" y="3754633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00213">
                <a:off x="7343439" y="3410578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1" name="Picture 230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333005">
                <a:off x="7075273" y="3509331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2" name="Picture 231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2191">
                <a:off x="7319012" y="3110960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3" name="Picture 23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75160">
                <a:off x="7123647" y="3263911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4" name="Picture 233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062161">
                <a:off x="6828076" y="397597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5" name="Picture 23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80792">
                <a:off x="6804967" y="369806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6" name="Picture 23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92200">
                <a:off x="6836292" y="343036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7" name="Picture 236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1196">
                <a:off x="6969486" y="312036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8" name="Picture 23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889291">
                <a:off x="7208948" y="290907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9" name="Picture 238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66642">
                <a:off x="7527249" y="2773223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40" name="Picture 239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05160">
                <a:off x="7107634" y="4399409"/>
                <a:ext cx="215607" cy="218710"/>
              </a:xfrm>
              <a:prstGeom prst="rect">
                <a:avLst/>
              </a:prstGeom>
            </p:spPr>
          </p:pic>
        </p:grpSp>
        <p:pic>
          <p:nvPicPr>
            <p:cNvPr id="242" name="Picture 241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5" t="1141" r="4228" b="2469"/>
            <a:stretch/>
          </p:blipFill>
          <p:spPr>
            <a:xfrm>
              <a:off x="4030626" y="2787991"/>
              <a:ext cx="2381761" cy="1745493"/>
            </a:xfrm>
            <a:prstGeom prst="rect">
              <a:avLst/>
            </a:prstGeom>
          </p:spPr>
        </p:pic>
        <p:grpSp>
          <p:nvGrpSpPr>
            <p:cNvPr id="380" name="Group 379"/>
            <p:cNvGrpSpPr/>
            <p:nvPr/>
          </p:nvGrpSpPr>
          <p:grpSpPr>
            <a:xfrm>
              <a:off x="6787939" y="2846179"/>
              <a:ext cx="1968567" cy="1593465"/>
              <a:chOff x="6872020" y="2751667"/>
              <a:chExt cx="1968567" cy="1593465"/>
            </a:xfrm>
          </p:grpSpPr>
          <p:sp>
            <p:nvSpPr>
              <p:cNvPr id="378" name="Oval 377"/>
              <p:cNvSpPr/>
              <p:nvPr/>
            </p:nvSpPr>
            <p:spPr>
              <a:xfrm>
                <a:off x="7381667" y="2808137"/>
                <a:ext cx="1040248" cy="1040248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" name="Oval 325"/>
              <p:cNvSpPr/>
              <p:nvPr/>
            </p:nvSpPr>
            <p:spPr>
              <a:xfrm flipV="1">
                <a:off x="7404331" y="3032774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" name="Oval 326"/>
              <p:cNvSpPr/>
              <p:nvPr/>
            </p:nvSpPr>
            <p:spPr>
              <a:xfrm flipV="1">
                <a:off x="7404331" y="278755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8" name="Oval 327"/>
              <p:cNvSpPr/>
              <p:nvPr/>
            </p:nvSpPr>
            <p:spPr>
              <a:xfrm flipV="1">
                <a:off x="7183034" y="2895211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9" name="Oval 328"/>
              <p:cNvSpPr/>
              <p:nvPr/>
            </p:nvSpPr>
            <p:spPr>
              <a:xfrm flipV="1">
                <a:off x="6907907" y="2913154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Oval 329"/>
              <p:cNvSpPr/>
              <p:nvPr/>
            </p:nvSpPr>
            <p:spPr>
              <a:xfrm flipV="1">
                <a:off x="7087337" y="311651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Oval 330"/>
              <p:cNvSpPr/>
              <p:nvPr/>
            </p:nvSpPr>
            <p:spPr>
              <a:xfrm flipV="1">
                <a:off x="6895944" y="324809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2" name="Oval 331"/>
              <p:cNvSpPr/>
              <p:nvPr/>
            </p:nvSpPr>
            <p:spPr>
              <a:xfrm flipV="1">
                <a:off x="6937812" y="3499296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Oval 332"/>
              <p:cNvSpPr/>
              <p:nvPr/>
            </p:nvSpPr>
            <p:spPr>
              <a:xfrm flipV="1">
                <a:off x="7194996" y="335575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Oval 333"/>
              <p:cNvSpPr/>
              <p:nvPr/>
            </p:nvSpPr>
            <p:spPr>
              <a:xfrm flipV="1">
                <a:off x="7416294" y="3283978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5" name="Oval 334"/>
              <p:cNvSpPr/>
              <p:nvPr/>
            </p:nvSpPr>
            <p:spPr>
              <a:xfrm flipV="1">
                <a:off x="7613668" y="3146415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6" name="Oval 335"/>
              <p:cNvSpPr/>
              <p:nvPr/>
            </p:nvSpPr>
            <p:spPr>
              <a:xfrm flipV="1">
                <a:off x="7631610" y="2835401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7" name="Oval 336"/>
              <p:cNvSpPr/>
              <p:nvPr/>
            </p:nvSpPr>
            <p:spPr>
              <a:xfrm flipV="1">
                <a:off x="7864871" y="2751667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8" name="Oval 337"/>
              <p:cNvSpPr/>
              <p:nvPr/>
            </p:nvSpPr>
            <p:spPr>
              <a:xfrm flipV="1">
                <a:off x="8044302" y="2901192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9" name="Oval 338"/>
              <p:cNvSpPr/>
              <p:nvPr/>
            </p:nvSpPr>
            <p:spPr>
              <a:xfrm flipV="1">
                <a:off x="8247657" y="2799514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" name="Oval 339"/>
              <p:cNvSpPr/>
              <p:nvPr/>
            </p:nvSpPr>
            <p:spPr>
              <a:xfrm flipV="1">
                <a:off x="8480917" y="2799514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" name="Oval 340"/>
              <p:cNvSpPr/>
              <p:nvPr/>
            </p:nvSpPr>
            <p:spPr>
              <a:xfrm flipV="1">
                <a:off x="8714177" y="284736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2" name="Oval 341"/>
              <p:cNvSpPr/>
              <p:nvPr/>
            </p:nvSpPr>
            <p:spPr>
              <a:xfrm flipV="1">
                <a:off x="8738101" y="315239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3" name="Oval 342"/>
              <p:cNvSpPr/>
              <p:nvPr/>
            </p:nvSpPr>
            <p:spPr>
              <a:xfrm flipV="1">
                <a:off x="8534746" y="302679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4" name="Oval 343"/>
              <p:cNvSpPr/>
              <p:nvPr/>
            </p:nvSpPr>
            <p:spPr>
              <a:xfrm flipV="1">
                <a:off x="7805061" y="3008853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5" name="Oval 344"/>
              <p:cNvSpPr/>
              <p:nvPr/>
            </p:nvSpPr>
            <p:spPr>
              <a:xfrm flipV="1">
                <a:off x="8283543" y="3050720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6" name="Oval 345"/>
              <p:cNvSpPr/>
              <p:nvPr/>
            </p:nvSpPr>
            <p:spPr>
              <a:xfrm flipV="1">
                <a:off x="8044302" y="3140435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" name="Oval 346"/>
              <p:cNvSpPr/>
              <p:nvPr/>
            </p:nvSpPr>
            <p:spPr>
              <a:xfrm flipV="1">
                <a:off x="7858890" y="3277998"/>
                <a:ext cx="96506" cy="9650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" name="Oval 347"/>
              <p:cNvSpPr/>
              <p:nvPr/>
            </p:nvSpPr>
            <p:spPr>
              <a:xfrm flipV="1">
                <a:off x="7649554" y="3403600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" name="Oval 348"/>
              <p:cNvSpPr/>
              <p:nvPr/>
            </p:nvSpPr>
            <p:spPr>
              <a:xfrm flipV="1">
                <a:off x="7440218" y="3571070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0" name="Oval 349"/>
              <p:cNvSpPr/>
              <p:nvPr/>
            </p:nvSpPr>
            <p:spPr>
              <a:xfrm flipV="1">
                <a:off x="7194996" y="360695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" name="Oval 350"/>
              <p:cNvSpPr/>
              <p:nvPr/>
            </p:nvSpPr>
            <p:spPr>
              <a:xfrm flipV="1">
                <a:off x="6931830" y="3738538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" name="Oval 351"/>
              <p:cNvSpPr/>
              <p:nvPr/>
            </p:nvSpPr>
            <p:spPr>
              <a:xfrm flipV="1">
                <a:off x="6872020" y="3983759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" name="Oval 352"/>
              <p:cNvSpPr/>
              <p:nvPr/>
            </p:nvSpPr>
            <p:spPr>
              <a:xfrm flipV="1">
                <a:off x="7129204" y="3911987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Oval 353"/>
              <p:cNvSpPr/>
              <p:nvPr/>
            </p:nvSpPr>
            <p:spPr>
              <a:xfrm flipV="1">
                <a:off x="7344521" y="3816291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Oval 354"/>
              <p:cNvSpPr/>
              <p:nvPr/>
            </p:nvSpPr>
            <p:spPr>
              <a:xfrm flipV="1">
                <a:off x="7601706" y="387012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Oval 355"/>
              <p:cNvSpPr/>
              <p:nvPr/>
            </p:nvSpPr>
            <p:spPr>
              <a:xfrm flipV="1">
                <a:off x="7691420" y="3654804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Oval 356"/>
              <p:cNvSpPr/>
              <p:nvPr/>
            </p:nvSpPr>
            <p:spPr>
              <a:xfrm flipV="1">
                <a:off x="7930663" y="3529202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Oval 357"/>
              <p:cNvSpPr/>
              <p:nvPr/>
            </p:nvSpPr>
            <p:spPr>
              <a:xfrm flipV="1">
                <a:off x="8151960" y="3361732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Oval 358"/>
              <p:cNvSpPr/>
              <p:nvPr/>
            </p:nvSpPr>
            <p:spPr>
              <a:xfrm flipV="1">
                <a:off x="8451012" y="326005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Oval 359"/>
              <p:cNvSpPr/>
              <p:nvPr/>
            </p:nvSpPr>
            <p:spPr>
              <a:xfrm flipV="1">
                <a:off x="8385220" y="349331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Oval 360"/>
              <p:cNvSpPr/>
              <p:nvPr/>
            </p:nvSpPr>
            <p:spPr>
              <a:xfrm flipV="1">
                <a:off x="8175884" y="3672746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Oval 361"/>
              <p:cNvSpPr/>
              <p:nvPr/>
            </p:nvSpPr>
            <p:spPr>
              <a:xfrm flipV="1">
                <a:off x="7900756" y="3786386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Oval 362"/>
              <p:cNvSpPr/>
              <p:nvPr/>
            </p:nvSpPr>
            <p:spPr>
              <a:xfrm flipV="1">
                <a:off x="8074205" y="3983759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Oval 363"/>
              <p:cNvSpPr/>
              <p:nvPr/>
            </p:nvSpPr>
            <p:spPr>
              <a:xfrm flipV="1">
                <a:off x="8325409" y="388806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5" name="Oval 364"/>
              <p:cNvSpPr/>
              <p:nvPr/>
            </p:nvSpPr>
            <p:spPr>
              <a:xfrm flipV="1">
                <a:off x="8498859" y="371461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6" name="Oval 365"/>
              <p:cNvSpPr/>
              <p:nvPr/>
            </p:nvSpPr>
            <p:spPr>
              <a:xfrm flipV="1">
                <a:off x="8672310" y="342752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7" name="Oval 366"/>
              <p:cNvSpPr/>
              <p:nvPr/>
            </p:nvSpPr>
            <p:spPr>
              <a:xfrm flipV="1">
                <a:off x="8744081" y="3678727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8" name="Oval 367"/>
              <p:cNvSpPr/>
              <p:nvPr/>
            </p:nvSpPr>
            <p:spPr>
              <a:xfrm flipV="1">
                <a:off x="8696234" y="394189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9" name="Oval 368"/>
              <p:cNvSpPr/>
              <p:nvPr/>
            </p:nvSpPr>
            <p:spPr>
              <a:xfrm flipV="1">
                <a:off x="7793098" y="4055531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Oval 369"/>
              <p:cNvSpPr/>
              <p:nvPr/>
            </p:nvSpPr>
            <p:spPr>
              <a:xfrm flipV="1">
                <a:off x="7278729" y="4103379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Oval 370"/>
              <p:cNvSpPr/>
              <p:nvPr/>
            </p:nvSpPr>
            <p:spPr>
              <a:xfrm flipV="1">
                <a:off x="7529933" y="411534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Oval 371"/>
              <p:cNvSpPr/>
              <p:nvPr/>
            </p:nvSpPr>
            <p:spPr>
              <a:xfrm flipV="1">
                <a:off x="7027526" y="4199076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Oval 372"/>
              <p:cNvSpPr/>
              <p:nvPr/>
            </p:nvSpPr>
            <p:spPr>
              <a:xfrm flipV="1">
                <a:off x="8247657" y="417766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4" name="Oval 373"/>
              <p:cNvSpPr/>
              <p:nvPr/>
            </p:nvSpPr>
            <p:spPr>
              <a:xfrm flipV="1">
                <a:off x="8486898" y="410936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Oval 374"/>
              <p:cNvSpPr/>
              <p:nvPr/>
            </p:nvSpPr>
            <p:spPr>
              <a:xfrm flipV="1">
                <a:off x="8702214" y="4248626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Oval 375"/>
              <p:cNvSpPr/>
              <p:nvPr/>
            </p:nvSpPr>
            <p:spPr>
              <a:xfrm flipV="1">
                <a:off x="7974966" y="4230198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Triangle 378"/>
              <p:cNvSpPr/>
              <p:nvPr/>
            </p:nvSpPr>
            <p:spPr>
              <a:xfrm>
                <a:off x="7389196" y="3057106"/>
                <a:ext cx="1032719" cy="267026"/>
              </a:xfrm>
              <a:custGeom>
                <a:avLst/>
                <a:gdLst>
                  <a:gd name="connsiteX0" fmla="*/ 0 w 1032719"/>
                  <a:gd name="connsiteY0" fmla="*/ 267000 h 267000"/>
                  <a:gd name="connsiteX1" fmla="*/ 516360 w 1032719"/>
                  <a:gd name="connsiteY1" fmla="*/ 0 h 267000"/>
                  <a:gd name="connsiteX2" fmla="*/ 1032719 w 1032719"/>
                  <a:gd name="connsiteY2" fmla="*/ 267000 h 267000"/>
                  <a:gd name="connsiteX3" fmla="*/ 0 w 1032719"/>
                  <a:gd name="connsiteY3" fmla="*/ 267000 h 267000"/>
                  <a:gd name="connsiteX0" fmla="*/ 0 w 1032719"/>
                  <a:gd name="connsiteY0" fmla="*/ 267000 h 267000"/>
                  <a:gd name="connsiteX1" fmla="*/ 516360 w 1032719"/>
                  <a:gd name="connsiteY1" fmla="*/ 0 h 267000"/>
                  <a:gd name="connsiteX2" fmla="*/ 1032719 w 1032719"/>
                  <a:gd name="connsiteY2" fmla="*/ 267000 h 267000"/>
                  <a:gd name="connsiteX3" fmla="*/ 0 w 1032719"/>
                  <a:gd name="connsiteY3" fmla="*/ 267000 h 267000"/>
                  <a:gd name="connsiteX0" fmla="*/ 0 w 1032719"/>
                  <a:gd name="connsiteY0" fmla="*/ 267000 h 267155"/>
                  <a:gd name="connsiteX1" fmla="*/ 516360 w 1032719"/>
                  <a:gd name="connsiteY1" fmla="*/ 0 h 267155"/>
                  <a:gd name="connsiteX2" fmla="*/ 1032719 w 1032719"/>
                  <a:gd name="connsiteY2" fmla="*/ 267000 h 267155"/>
                  <a:gd name="connsiteX3" fmla="*/ 0 w 1032719"/>
                  <a:gd name="connsiteY3" fmla="*/ 267000 h 267155"/>
                  <a:gd name="connsiteX0" fmla="*/ 0 w 1032719"/>
                  <a:gd name="connsiteY0" fmla="*/ 267000 h 267155"/>
                  <a:gd name="connsiteX1" fmla="*/ 516360 w 1032719"/>
                  <a:gd name="connsiteY1" fmla="*/ 0 h 267155"/>
                  <a:gd name="connsiteX2" fmla="*/ 1032719 w 1032719"/>
                  <a:gd name="connsiteY2" fmla="*/ 267000 h 267155"/>
                  <a:gd name="connsiteX3" fmla="*/ 0 w 1032719"/>
                  <a:gd name="connsiteY3" fmla="*/ 267000 h 267155"/>
                  <a:gd name="connsiteX0" fmla="*/ 0 w 1032719"/>
                  <a:gd name="connsiteY0" fmla="*/ 267000 h 267106"/>
                  <a:gd name="connsiteX1" fmla="*/ 516360 w 1032719"/>
                  <a:gd name="connsiteY1" fmla="*/ 0 h 267106"/>
                  <a:gd name="connsiteX2" fmla="*/ 1032719 w 1032719"/>
                  <a:gd name="connsiteY2" fmla="*/ 267000 h 267106"/>
                  <a:gd name="connsiteX3" fmla="*/ 0 w 1032719"/>
                  <a:gd name="connsiteY3" fmla="*/ 267000 h 267106"/>
                  <a:gd name="connsiteX0" fmla="*/ 0 w 1032719"/>
                  <a:gd name="connsiteY0" fmla="*/ 267000 h 267106"/>
                  <a:gd name="connsiteX1" fmla="*/ 516360 w 1032719"/>
                  <a:gd name="connsiteY1" fmla="*/ 0 h 267106"/>
                  <a:gd name="connsiteX2" fmla="*/ 1032719 w 1032719"/>
                  <a:gd name="connsiteY2" fmla="*/ 267000 h 267106"/>
                  <a:gd name="connsiteX3" fmla="*/ 0 w 1032719"/>
                  <a:gd name="connsiteY3" fmla="*/ 267000 h 267106"/>
                  <a:gd name="connsiteX0" fmla="*/ 0 w 1032719"/>
                  <a:gd name="connsiteY0" fmla="*/ 267000 h 267106"/>
                  <a:gd name="connsiteX1" fmla="*/ 516360 w 1032719"/>
                  <a:gd name="connsiteY1" fmla="*/ 0 h 267106"/>
                  <a:gd name="connsiteX2" fmla="*/ 1032719 w 1032719"/>
                  <a:gd name="connsiteY2" fmla="*/ 267000 h 267106"/>
                  <a:gd name="connsiteX3" fmla="*/ 0 w 1032719"/>
                  <a:gd name="connsiteY3" fmla="*/ 267000 h 267106"/>
                  <a:gd name="connsiteX0" fmla="*/ 0 w 1032719"/>
                  <a:gd name="connsiteY0" fmla="*/ 267000 h 267026"/>
                  <a:gd name="connsiteX1" fmla="*/ 516360 w 1032719"/>
                  <a:gd name="connsiteY1" fmla="*/ 0 h 267026"/>
                  <a:gd name="connsiteX2" fmla="*/ 1032719 w 1032719"/>
                  <a:gd name="connsiteY2" fmla="*/ 267000 h 267026"/>
                  <a:gd name="connsiteX3" fmla="*/ 0 w 1032719"/>
                  <a:gd name="connsiteY3" fmla="*/ 267000 h 267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2719" h="267026">
                    <a:moveTo>
                      <a:pt x="0" y="267000"/>
                    </a:moveTo>
                    <a:cubicBezTo>
                      <a:pt x="257845" y="263725"/>
                      <a:pt x="360115" y="3275"/>
                      <a:pt x="516360" y="0"/>
                    </a:cubicBezTo>
                    <a:cubicBezTo>
                      <a:pt x="666255" y="3275"/>
                      <a:pt x="787574" y="270075"/>
                      <a:pt x="1032719" y="267000"/>
                    </a:cubicBezTo>
                    <a:lnTo>
                      <a:pt x="0" y="267000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5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/>
                <p:cNvSpPr txBox="1"/>
                <p:nvPr/>
              </p:nvSpPr>
              <p:spPr>
                <a:xfrm>
                  <a:off x="7670395" y="3400865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395" y="3400865"/>
                  <a:ext cx="133946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0909" r="-31818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TextBox 382"/>
                <p:cNvSpPr txBox="1"/>
                <p:nvPr/>
              </p:nvSpPr>
              <p:spPr>
                <a:xfrm>
                  <a:off x="7436886" y="3006198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3" name="TextBox 3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886" y="3006198"/>
                  <a:ext cx="140230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56522" r="-52174" b="-304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/>
                <p:cNvSpPr txBox="1"/>
                <p:nvPr/>
              </p:nvSpPr>
              <p:spPr>
                <a:xfrm>
                  <a:off x="5471782" y="2984884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4" name="TextBox 3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782" y="2984884"/>
                  <a:ext cx="14023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56522" r="-52174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" name="TextBox 384"/>
                <p:cNvSpPr txBox="1"/>
                <p:nvPr/>
              </p:nvSpPr>
              <p:spPr>
                <a:xfrm>
                  <a:off x="5298263" y="3315177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5" name="TextBox 3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8263" y="3315177"/>
                  <a:ext cx="133946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0909" r="-31818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/>
                <p:cNvSpPr txBox="1"/>
                <p:nvPr/>
              </p:nvSpPr>
              <p:spPr>
                <a:xfrm>
                  <a:off x="6783340" y="818023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0" name="TextBox 3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340" y="818023"/>
                  <a:ext cx="140230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56522" r="-52174" b="-304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2" name="Straight Connector 391"/>
            <p:cNvCxnSpPr>
              <a:stCxn id="390" idx="3"/>
            </p:cNvCxnSpPr>
            <p:nvPr/>
          </p:nvCxnSpPr>
          <p:spPr>
            <a:xfrm>
              <a:off x="6923570" y="956523"/>
              <a:ext cx="253997" cy="3083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TextBox 399"/>
                <p:cNvSpPr txBox="1"/>
                <p:nvPr/>
              </p:nvSpPr>
              <p:spPr>
                <a:xfrm>
                  <a:off x="8037713" y="795685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0" name="TextBox 3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7713" y="795685"/>
                  <a:ext cx="133946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2857" r="-38095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1" name="Straight Connector 400"/>
            <p:cNvCxnSpPr>
              <a:stCxn id="400" idx="1"/>
            </p:cNvCxnSpPr>
            <p:nvPr/>
          </p:nvCxnSpPr>
          <p:spPr>
            <a:xfrm flipH="1">
              <a:off x="7408539" y="934185"/>
              <a:ext cx="629174" cy="4592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/>
                <p:cNvSpPr txBox="1"/>
                <p:nvPr/>
              </p:nvSpPr>
              <p:spPr>
                <a:xfrm>
                  <a:off x="5183443" y="5177452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4" name="TextBox 4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3443" y="5177452"/>
                  <a:ext cx="133946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40909" r="-31818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TextBox 404"/>
                <p:cNvSpPr txBox="1"/>
                <p:nvPr/>
              </p:nvSpPr>
              <p:spPr>
                <a:xfrm>
                  <a:off x="6940176" y="4986540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5" name="TextBox 4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176" y="4986540"/>
                  <a:ext cx="140230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56522" r="-52174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7" name="Group 426"/>
            <p:cNvGrpSpPr/>
            <p:nvPr/>
          </p:nvGrpSpPr>
          <p:grpSpPr>
            <a:xfrm rot="20983002">
              <a:off x="5266026" y="5241995"/>
              <a:ext cx="2516317" cy="712726"/>
              <a:chOff x="5255466" y="5328394"/>
              <a:chExt cx="2516317" cy="712726"/>
            </a:xfrm>
          </p:grpSpPr>
          <p:sp>
            <p:nvSpPr>
              <p:cNvPr id="293" name="Oval 292"/>
              <p:cNvSpPr/>
              <p:nvPr/>
            </p:nvSpPr>
            <p:spPr>
              <a:xfrm flipV="1">
                <a:off x="7061951" y="5331294"/>
                <a:ext cx="709832" cy="7098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Oval 293"/>
              <p:cNvSpPr/>
              <p:nvPr/>
            </p:nvSpPr>
            <p:spPr>
              <a:xfrm flipV="1">
                <a:off x="5255466" y="5328394"/>
                <a:ext cx="709832" cy="70982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7" name="Straight Arrow Connector 406"/>
              <p:cNvCxnSpPr>
                <a:stCxn id="294" idx="6"/>
                <a:endCxn id="293" idx="2"/>
              </p:cNvCxnSpPr>
              <p:nvPr/>
            </p:nvCxnSpPr>
            <p:spPr>
              <a:xfrm>
                <a:off x="5965298" y="5683307"/>
                <a:ext cx="1096653" cy="29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TextBox 409"/>
              <p:cNvSpPr txBox="1"/>
              <p:nvPr/>
            </p:nvSpPr>
            <p:spPr>
              <a:xfrm>
                <a:off x="6045224" y="5363965"/>
                <a:ext cx="9694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 smtClean="0">
                    <a:latin typeface="Cambria Math" charset="0"/>
                    <a:ea typeface="Cambria Math" charset="0"/>
                    <a:cs typeface="Cambria Math" charset="0"/>
                  </a:rPr>
                  <a:t>Interaction</a:t>
                </a:r>
                <a:endParaRPr lang="en-GB" sz="16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p:grpSp>
        <p:sp>
          <p:nvSpPr>
            <p:cNvPr id="412" name="Right Brace 411"/>
            <p:cNvSpPr/>
            <p:nvPr/>
          </p:nvSpPr>
          <p:spPr>
            <a:xfrm rot="5400000">
              <a:off x="6344141" y="2281010"/>
              <a:ext cx="165867" cy="5031282"/>
            </a:xfrm>
            <a:prstGeom prst="rightBrace">
              <a:avLst>
                <a:gd name="adj1" fmla="val 78354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/>
                <p:cNvSpPr txBox="1"/>
                <p:nvPr/>
              </p:nvSpPr>
              <p:spPr>
                <a:xfrm>
                  <a:off x="5166084" y="227188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3" name="TextBox 4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084" y="227188"/>
                  <a:ext cx="234871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282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/>
                <p:cNvSpPr txBox="1"/>
                <p:nvPr/>
              </p:nvSpPr>
              <p:spPr>
                <a:xfrm>
                  <a:off x="7773566" y="227188"/>
                  <a:ext cx="2310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hu-HU" b="0" i="0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4" name="TextBox 4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3566" y="227188"/>
                  <a:ext cx="231089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6316" b="-65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/>
                <p:cNvSpPr txBox="1"/>
                <p:nvPr/>
              </p:nvSpPr>
              <p:spPr>
                <a:xfrm>
                  <a:off x="5166084" y="2493890"/>
                  <a:ext cx="2140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𝑐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5" name="TextBox 4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084" y="2493890"/>
                  <a:ext cx="214097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3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TextBox 415"/>
                <p:cNvSpPr txBox="1"/>
                <p:nvPr/>
              </p:nvSpPr>
              <p:spPr>
                <a:xfrm>
                  <a:off x="7773566" y="2493890"/>
                  <a:ext cx="2413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6" name="TextBox 4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3566" y="2493890"/>
                  <a:ext cx="241348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25000" b="-65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3" name="Group 442"/>
            <p:cNvGrpSpPr/>
            <p:nvPr/>
          </p:nvGrpSpPr>
          <p:grpSpPr>
            <a:xfrm>
              <a:off x="4236781" y="581393"/>
              <a:ext cx="2075347" cy="1835776"/>
              <a:chOff x="1743845" y="1716974"/>
              <a:chExt cx="2075347" cy="1835776"/>
            </a:xfrm>
          </p:grpSpPr>
          <p:sp>
            <p:nvSpPr>
              <p:cNvPr id="436" name="Oval 435"/>
              <p:cNvSpPr/>
              <p:nvPr/>
            </p:nvSpPr>
            <p:spPr>
              <a:xfrm rot="20847055">
                <a:off x="1743845" y="1747115"/>
                <a:ext cx="2075347" cy="18056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2435847" y="2481480"/>
                <a:ext cx="321826" cy="32182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2220743" y="2272873"/>
                <a:ext cx="740158" cy="7401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2" name="Oval 431"/>
              <p:cNvSpPr/>
              <p:nvPr/>
            </p:nvSpPr>
            <p:spPr>
              <a:xfrm rot="20443174">
                <a:off x="2106069" y="2108152"/>
                <a:ext cx="1148446" cy="10002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3" name="Oval 432"/>
              <p:cNvSpPr/>
              <p:nvPr/>
            </p:nvSpPr>
            <p:spPr>
              <a:xfrm rot="484859">
                <a:off x="1964079" y="2008998"/>
                <a:ext cx="1668247" cy="13212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0" name="Oval 429"/>
              <p:cNvSpPr/>
              <p:nvPr/>
            </p:nvSpPr>
            <p:spPr>
              <a:xfrm rot="20983002" flipV="1">
                <a:off x="2753251" y="2283260"/>
                <a:ext cx="216620" cy="21661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4" name="Oval 433"/>
              <p:cNvSpPr/>
              <p:nvPr/>
            </p:nvSpPr>
            <p:spPr>
              <a:xfrm rot="20983002" flipV="1">
                <a:off x="2098644" y="2781222"/>
                <a:ext cx="154692" cy="15469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5" name="Oval 434"/>
              <p:cNvSpPr/>
              <p:nvPr/>
            </p:nvSpPr>
            <p:spPr>
              <a:xfrm rot="20983002" flipV="1">
                <a:off x="3138216" y="3149941"/>
                <a:ext cx="198908" cy="1989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Oval 436"/>
              <p:cNvSpPr/>
              <p:nvPr/>
            </p:nvSpPr>
            <p:spPr>
              <a:xfrm rot="20983002" flipV="1">
                <a:off x="3044783" y="1716974"/>
                <a:ext cx="120528" cy="1205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0" name="TextBox 439"/>
                  <p:cNvSpPr txBox="1"/>
                  <p:nvPr/>
                </p:nvSpPr>
                <p:spPr>
                  <a:xfrm>
                    <a:off x="3237109" y="2830666"/>
                    <a:ext cx="1402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b="0" i="1" smtClean="0">
                              <a:latin typeface="Cambria Math" charset="0"/>
                            </a:rPr>
                            <m:t>𝑗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40" name="TextBox 4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7109" y="2830666"/>
                    <a:ext cx="140230" cy="276999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 l="-56522" r="-52174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1" name="TextBox 440"/>
                  <p:cNvSpPr txBox="1"/>
                  <p:nvPr/>
                </p:nvSpPr>
                <p:spPr>
                  <a:xfrm>
                    <a:off x="2290460" y="2417484"/>
                    <a:ext cx="1339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1" name="TextBox 4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0460" y="2417484"/>
                    <a:ext cx="133946" cy="276999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40909" r="-31818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 rot="21043681">
                  <a:off x="6412387" y="5640360"/>
                  <a:ext cx="280718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3681">
                  <a:off x="6412387" y="5640360"/>
                  <a:ext cx="280718" cy="299313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14815" r="-14815" b="-2280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92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2702102" y="1037690"/>
            <a:ext cx="8096037" cy="3951912"/>
          </a:xfrm>
          <a:prstGeom prst="roundRect">
            <a:avLst>
              <a:gd name="adj" fmla="val 3817"/>
            </a:avLst>
          </a:prstGeom>
          <a:solidFill>
            <a:schemeClr val="bg2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Nauticle - </a:t>
            </a:r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ase manager</a:t>
            </a:r>
            <a:endParaRPr lang="hu-HU" sz="24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702103" y="5104557"/>
            <a:ext cx="8096036" cy="649072"/>
          </a:xfrm>
          <a:prstGeom prst="roundRect">
            <a:avLst>
              <a:gd name="adj" fmla="val 23237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</a:t>
            </a:r>
          </a:p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Document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171598" y="1037690"/>
            <a:ext cx="1423278" cy="1569613"/>
          </a:xfrm>
          <a:prstGeom prst="roundRect">
            <a:avLst>
              <a:gd name="adj" fmla="val 11922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XML Document</a:t>
            </a:r>
          </a:p>
        </p:txBody>
      </p:sp>
      <p:cxnSp>
        <p:nvCxnSpPr>
          <p:cNvPr id="60" name="Straight Arrow Connector 59"/>
          <p:cNvCxnSpPr>
            <a:stCxn id="197" idx="2"/>
          </p:cNvCxnSpPr>
          <p:nvPr/>
        </p:nvCxnSpPr>
        <p:spPr>
          <a:xfrm>
            <a:off x="6017186" y="4736536"/>
            <a:ext cx="0" cy="37977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71598" y="2697197"/>
            <a:ext cx="1423278" cy="2292405"/>
          </a:xfrm>
          <a:prstGeom prst="roundRect">
            <a:avLst>
              <a:gd name="adj" fmla="val 13909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Nodal coordinates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6" name="Straight Arrow Connector 25"/>
          <p:cNvCxnSpPr>
            <a:stCxn id="53" idx="3"/>
            <a:endCxn id="65" idx="1"/>
          </p:cNvCxnSpPr>
          <p:nvPr/>
        </p:nvCxnSpPr>
        <p:spPr>
          <a:xfrm>
            <a:off x="2594876" y="1822497"/>
            <a:ext cx="311678" cy="4561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7" idx="1"/>
          </p:cNvCxnSpPr>
          <p:nvPr/>
        </p:nvCxnSpPr>
        <p:spPr>
          <a:xfrm rot="16200000" flipH="1">
            <a:off x="2170734" y="3195600"/>
            <a:ext cx="2211442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6" idx="3"/>
            <a:endCxn id="61" idx="2"/>
          </p:cNvCxnSpPr>
          <p:nvPr/>
        </p:nvCxnSpPr>
        <p:spPr>
          <a:xfrm flipV="1">
            <a:off x="2594876" y="3699458"/>
            <a:ext cx="1473848" cy="1439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71" idx="1"/>
          </p:cNvCxnSpPr>
          <p:nvPr/>
        </p:nvCxnSpPr>
        <p:spPr>
          <a:xfrm rot="16200000" flipH="1">
            <a:off x="2963056" y="2187885"/>
            <a:ext cx="626798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61" idx="1"/>
          </p:cNvCxnSpPr>
          <p:nvPr/>
        </p:nvCxnSpPr>
        <p:spPr>
          <a:xfrm>
            <a:off x="3170435" y="3371352"/>
            <a:ext cx="21203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65" idx="3"/>
          </p:cNvCxnSpPr>
          <p:nvPr/>
        </p:nvCxnSpPr>
        <p:spPr>
          <a:xfrm>
            <a:off x="4754974" y="1827058"/>
            <a:ext cx="390888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6" idx="3"/>
            <a:endCxn id="125" idx="1"/>
          </p:cNvCxnSpPr>
          <p:nvPr/>
        </p:nvCxnSpPr>
        <p:spPr>
          <a:xfrm flipV="1">
            <a:off x="6888509" y="1825123"/>
            <a:ext cx="273468" cy="193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57" idx="3"/>
          </p:cNvCxnSpPr>
          <p:nvPr/>
        </p:nvCxnSpPr>
        <p:spPr>
          <a:xfrm flipV="1">
            <a:off x="4754974" y="1822498"/>
            <a:ext cx="141851" cy="25848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61" idx="3"/>
          </p:cNvCxnSpPr>
          <p:nvPr/>
        </p:nvCxnSpPr>
        <p:spPr>
          <a:xfrm>
            <a:off x="4754974" y="3371352"/>
            <a:ext cx="141851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Down Arrow 268"/>
          <p:cNvSpPr/>
          <p:nvPr/>
        </p:nvSpPr>
        <p:spPr>
          <a:xfrm>
            <a:off x="7626462" y="2235032"/>
            <a:ext cx="2528410" cy="191286"/>
          </a:xfrm>
          <a:prstGeom prst="downArrow">
            <a:avLst>
              <a:gd name="adj1" fmla="val 66298"/>
              <a:gd name="adj2" fmla="val 10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2" name="Rounded Rectangle 271"/>
          <p:cNvSpPr/>
          <p:nvPr/>
        </p:nvSpPr>
        <p:spPr>
          <a:xfrm>
            <a:off x="5145862" y="2279197"/>
            <a:ext cx="1742647" cy="1420261"/>
          </a:xfrm>
          <a:prstGeom prst="roundRect">
            <a:avLst>
              <a:gd name="adj" fmla="val 862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Simulation scheduler</a:t>
            </a:r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6888509" y="3295421"/>
            <a:ext cx="27346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71" idx="3"/>
            <a:endCxn id="272" idx="1"/>
          </p:cNvCxnSpPr>
          <p:nvPr/>
        </p:nvCxnSpPr>
        <p:spPr>
          <a:xfrm>
            <a:off x="4754974" y="2607303"/>
            <a:ext cx="390888" cy="382025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endCxn id="197" idx="3"/>
          </p:cNvCxnSpPr>
          <p:nvPr/>
        </p:nvCxnSpPr>
        <p:spPr>
          <a:xfrm flipH="1" flipV="1">
            <a:off x="6888509" y="4416542"/>
            <a:ext cx="815708" cy="811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161977" y="2502367"/>
            <a:ext cx="3276567" cy="2207641"/>
          </a:xfrm>
          <a:prstGeom prst="roundRect">
            <a:avLst>
              <a:gd name="adj" fmla="val 5978"/>
            </a:avLst>
          </a:prstGeom>
          <a:solidFill>
            <a:srgbClr val="E8A59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Case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382474" y="4079234"/>
            <a:ext cx="137250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 reader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2906554" y="1498952"/>
            <a:ext cx="184842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XML reader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382474" y="2279197"/>
            <a:ext cx="1372500" cy="656212"/>
          </a:xfrm>
          <a:prstGeom prst="roundRect">
            <a:avLst>
              <a:gd name="adj" fmla="val 2011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Parameter space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3382474" y="3043246"/>
            <a:ext cx="1372500" cy="656212"/>
          </a:xfrm>
          <a:prstGeom prst="roundRect">
            <a:avLst>
              <a:gd name="adj" fmla="val 2154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XYZ reader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7161977" y="1498951"/>
            <a:ext cx="3457380" cy="652344"/>
          </a:xfrm>
          <a:prstGeom prst="roundRect">
            <a:avLst>
              <a:gd name="adj" fmla="val 17341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Case assembler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5145862" y="4096547"/>
            <a:ext cx="1742647" cy="639989"/>
          </a:xfrm>
          <a:prstGeom prst="roundRect">
            <a:avLst>
              <a:gd name="adj" fmla="val 1914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 writer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148844" y="1498953"/>
            <a:ext cx="1739665" cy="656209"/>
          </a:xfrm>
          <a:prstGeom prst="roundRect">
            <a:avLst>
              <a:gd name="adj" fmla="val 20112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UDE parser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318790" y="3002396"/>
            <a:ext cx="1418193" cy="1588457"/>
          </a:xfrm>
          <a:prstGeom prst="roundRect">
            <a:avLst>
              <a:gd name="adj" fmla="val 1262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Workspace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967018" y="3002397"/>
            <a:ext cx="1317625" cy="1588456"/>
          </a:xfrm>
          <a:prstGeom prst="roundRect">
            <a:avLst>
              <a:gd name="adj" fmla="val 1287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Equations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736983" y="332223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736983" y="415516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7584"/>
              </p:ext>
            </p:extLst>
          </p:nvPr>
        </p:nvGraphicFramePr>
        <p:xfrm>
          <a:off x="7570654" y="3435128"/>
          <a:ext cx="97276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17"/>
                <a:gridCol w="712149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68478"/>
              </p:ext>
            </p:extLst>
          </p:nvPr>
        </p:nvGraphicFramePr>
        <p:xfrm>
          <a:off x="9123831" y="3435126"/>
          <a:ext cx="9762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201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x=c+5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y=x^2+2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a=sph()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2" name="Straight Arrow Connector 91"/>
          <p:cNvCxnSpPr>
            <a:endCxn id="57" idx="2"/>
          </p:cNvCxnSpPr>
          <p:nvPr/>
        </p:nvCxnSpPr>
        <p:spPr>
          <a:xfrm flipV="1">
            <a:off x="4068724" y="4735446"/>
            <a:ext cx="0" cy="36355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888509" y="2831135"/>
            <a:ext cx="273468" cy="430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712242" y="2037171"/>
            <a:ext cx="2704696" cy="2828468"/>
            <a:chOff x="3994487" y="975287"/>
            <a:chExt cx="2704696" cy="2828468"/>
          </a:xfrm>
        </p:grpSpPr>
        <p:sp>
          <p:nvSpPr>
            <p:cNvPr id="31" name="Oval 30"/>
            <p:cNvSpPr/>
            <p:nvPr/>
          </p:nvSpPr>
          <p:spPr>
            <a:xfrm>
              <a:off x="3994487" y="1232036"/>
              <a:ext cx="1838422" cy="1838422"/>
            </a:xfrm>
            <a:prstGeom prst="ellipse">
              <a:avLst/>
            </a:prstGeom>
            <a:solidFill>
              <a:schemeClr val="bg2">
                <a:lumMod val="50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5473569" y="2151247"/>
              <a:ext cx="1225614" cy="1225614"/>
            </a:xfrm>
            <a:prstGeom prst="ellipse">
              <a:avLst/>
            </a:prstGeom>
            <a:solidFill>
              <a:schemeClr val="bg2">
                <a:lumMod val="50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Cross 32"/>
            <p:cNvSpPr/>
            <p:nvPr/>
          </p:nvSpPr>
          <p:spPr>
            <a:xfrm>
              <a:off x="4841509" y="2079058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Cross 33"/>
            <p:cNvSpPr/>
            <p:nvPr/>
          </p:nvSpPr>
          <p:spPr>
            <a:xfrm>
              <a:off x="6014187" y="2691865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4473594" y="2151248"/>
              <a:ext cx="434956" cy="16042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473594" y="2772972"/>
              <a:ext cx="1608229" cy="982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4009174" y="2151247"/>
              <a:ext cx="899379" cy="181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3" idx="5"/>
            </p:cNvCxnSpPr>
            <p:nvPr/>
          </p:nvCxnSpPr>
          <p:spPr>
            <a:xfrm>
              <a:off x="6081823" y="2772971"/>
              <a:ext cx="437873" cy="424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455" r="-6818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455" r="-13636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772031" y="3179962"/>
                  <a:ext cx="209866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031" y="3179962"/>
                  <a:ext cx="209866" cy="2993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47" r="-20588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368017" y="3050208"/>
                  <a:ext cx="2111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017" y="3050208"/>
                  <a:ext cx="21114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286" r="-11429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 flipV="1">
              <a:off x="5721350" y="1624579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29980" y="1540112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94400" y="1628775"/>
              <a:ext cx="181540" cy="9557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r="-13208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/>
            <p:nvPr/>
          </p:nvCxnSpPr>
          <p:spPr>
            <a:xfrm flipH="1" flipV="1">
              <a:off x="4908550" y="2151246"/>
              <a:ext cx="1173275" cy="62172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 flipV="1">
              <a:off x="4906145" y="2149196"/>
              <a:ext cx="532769" cy="2848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079557" y="2353770"/>
                  <a:ext cx="318613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9557" y="2353770"/>
                  <a:ext cx="318613" cy="29931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615" r="-13462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 flipV="1">
              <a:off x="6085170" y="1905731"/>
              <a:ext cx="242892" cy="858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419887" y="1768196"/>
                  <a:ext cx="249043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887" y="1768196"/>
                  <a:ext cx="249043" cy="2993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4634" r="-17073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128857" y="1585694"/>
                  <a:ext cx="250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857" y="1585694"/>
                  <a:ext cx="25032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2195" r="-12195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V="1">
              <a:off x="4911561" y="1802384"/>
              <a:ext cx="573741" cy="348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081823" y="2764054"/>
              <a:ext cx="315539" cy="1039701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 flipV="1">
              <a:off x="4519689" y="975287"/>
              <a:ext cx="388861" cy="1175497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983690" y="3504442"/>
                  <a:ext cx="292965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690" y="3504442"/>
                  <a:ext cx="292965" cy="2993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417" r="-14583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823917" y="1341540"/>
                  <a:ext cx="294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3917" y="1341540"/>
                  <a:ext cx="29424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417" r="-10417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>
              <a:off x="5020304" y="1788219"/>
              <a:ext cx="1016611" cy="197615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9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hord 105"/>
          <p:cNvSpPr/>
          <p:nvPr/>
        </p:nvSpPr>
        <p:spPr>
          <a:xfrm rot="5400000">
            <a:off x="8658943" y="1234631"/>
            <a:ext cx="1147072" cy="1147072"/>
          </a:xfrm>
          <a:prstGeom prst="chord">
            <a:avLst>
              <a:gd name="adj1" fmla="val 9751149"/>
              <a:gd name="adj2" fmla="val 107738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51641" y="923988"/>
            <a:ext cx="713992" cy="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18976"/>
              </p:ext>
            </p:extLst>
          </p:nvPr>
        </p:nvGraphicFramePr>
        <p:xfrm>
          <a:off x="5101192" y="348354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 flipH="1">
            <a:off x="5311382" y="642236"/>
            <a:ext cx="2387868" cy="2331970"/>
            <a:chOff x="6917727" y="1325630"/>
            <a:chExt cx="2335323" cy="233197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6917727" y="3657600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6917727" y="3088888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917727" y="3088888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6955898" y="2492663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6917727" y="2490567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6917727" y="1921855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917727" y="1921855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6955898" y="1325630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6925161" y="1338274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 flipH="1">
            <a:off x="2551639" y="1305578"/>
            <a:ext cx="713994" cy="108607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551639" y="1305578"/>
            <a:ext cx="1609510" cy="262708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551639" y="923988"/>
            <a:ext cx="1609510" cy="112907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93445"/>
                  </p:ext>
                </p:extLst>
              </p:nvPr>
            </p:nvGraphicFramePr>
            <p:xfrm>
              <a:off x="542868" y="739090"/>
              <a:ext cx="398434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8434"/>
                  </a:tblGrid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93445"/>
                  </p:ext>
                </p:extLst>
              </p:nvPr>
            </p:nvGraphicFramePr>
            <p:xfrm>
              <a:off x="542868" y="739090"/>
              <a:ext cx="398434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8434"/>
                  </a:tblGrid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1613" r="-3030" b="-996774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103279" r="-3030" b="-913115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200000" r="-3030" b="-7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300000" r="-3030" b="-6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406557" r="-3030" b="-609836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498387" r="-3030" b="-500000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608197" r="-3030" b="-40819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696774" r="-3030" b="-301613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796774" r="-3030" b="-201613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911475" r="-3030" b="-10491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995161" r="-3030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335022"/>
                  </p:ext>
                </p:extLst>
              </p:nvPr>
            </p:nvGraphicFramePr>
            <p:xfrm>
              <a:off x="2174736" y="739090"/>
              <a:ext cx="376903" cy="412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335022"/>
                  </p:ext>
                </p:extLst>
              </p:nvPr>
            </p:nvGraphicFramePr>
            <p:xfrm>
              <a:off x="2174736" y="739090"/>
              <a:ext cx="376903" cy="412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1639" r="-3175" b="-1014754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96875" r="-3175" b="-86718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210000" r="-3175" b="-825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304918" r="-3175" b="-7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404918" r="-3175" b="-6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504918" r="-3175" b="-5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604918" r="-3175" b="-411475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671875" r="-3175" b="-292188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784127" r="-3175" b="-19682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913115" r="-3175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1013115" r="-3175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232554" y="21606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Hash key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49969" y="216069"/>
            <a:ext cx="10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Positions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427281"/>
                  </p:ext>
                </p:extLst>
              </p:nvPr>
            </p:nvGraphicFramePr>
            <p:xfrm>
              <a:off x="3265633" y="739090"/>
              <a:ext cx="4338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4</m:t>
                                </m:r>
                                <m:r>
                                  <a:rPr lang="hu-HU" b="0" i="0" smtClean="0">
                                    <a:latin typeface="Cambria Math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9.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19.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427281"/>
                  </p:ext>
                </p:extLst>
              </p:nvPr>
            </p:nvGraphicFramePr>
            <p:xfrm>
              <a:off x="3265633" y="739090"/>
              <a:ext cx="4338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639" r="-2778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01639" r="-2778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201639" r="-2778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301639" r="-2778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401639" r="-2778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501639" r="-2778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0" name="TextBox 49"/>
          <p:cNvSpPr txBox="1"/>
          <p:nvPr/>
        </p:nvSpPr>
        <p:spPr>
          <a:xfrm>
            <a:off x="3166355" y="216069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tart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437241"/>
                  </p:ext>
                </p:extLst>
              </p:nvPr>
            </p:nvGraphicFramePr>
            <p:xfrm>
              <a:off x="4161149" y="739090"/>
              <a:ext cx="4284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8.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12.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15.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21.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27.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437241"/>
                  </p:ext>
                </p:extLst>
              </p:nvPr>
            </p:nvGraphicFramePr>
            <p:xfrm>
              <a:off x="4161149" y="739090"/>
              <a:ext cx="4284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1639" r="-2817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101639" r="-2817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201639" r="-2817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301639" r="-2817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401639" r="-2817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501639" r="-281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2" name="TextBox 51"/>
          <p:cNvSpPr txBox="1"/>
          <p:nvPr/>
        </p:nvSpPr>
        <p:spPr>
          <a:xfrm>
            <a:off x="4079333" y="21606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nd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1581453" y="739090"/>
            <a:ext cx="185476" cy="1473630"/>
          </a:xfrm>
          <a:prstGeom prst="leftBrace">
            <a:avLst>
              <a:gd name="adj1" fmla="val 58108"/>
              <a:gd name="adj2" fmla="val 720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 rot="16200000">
                <a:off x="192297" y="1581924"/>
                <a:ext cx="236731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charset="0"/>
                          </a:rPr>
                          <m:t>0</m:t>
                        </m:r>
                      </m:e>
                      <m:sup>
                        <m:r>
                          <a:rPr lang="hu-HU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cell </a:t>
                </a:r>
                <a:endParaRPr lang="en-GB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2297" y="1581924"/>
                <a:ext cx="2367316" cy="374270"/>
              </a:xfrm>
              <a:prstGeom prst="rect">
                <a:avLst/>
              </a:prstGeom>
              <a:blipFill rotWithShape="0">
                <a:blip r:embed="rId6"/>
                <a:stretch>
                  <a:fillRect l="-8197" t="-1804" r="-24590" b="-2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286641"/>
                  </p:ext>
                </p:extLst>
              </p:nvPr>
            </p:nvGraphicFramePr>
            <p:xfrm>
              <a:off x="1792183" y="739090"/>
              <a:ext cx="376903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1.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2.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4.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5.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6.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7.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8.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9.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286641"/>
                  </p:ext>
                </p:extLst>
              </p:nvPr>
            </p:nvGraphicFramePr>
            <p:xfrm>
              <a:off x="1792183" y="739090"/>
              <a:ext cx="376903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b="-99354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01639" b="-909836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98387" b="-795161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298387" b="-695161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04918" b="-60655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96774" b="-496774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06557" b="-40491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95161" b="-2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795161" b="-1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909836" b="-101639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9935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5" name="Chord 84"/>
          <p:cNvSpPr/>
          <p:nvPr/>
        </p:nvSpPr>
        <p:spPr>
          <a:xfrm>
            <a:off x="9755344" y="1905042"/>
            <a:ext cx="1147072" cy="1147072"/>
          </a:xfrm>
          <a:prstGeom prst="chord">
            <a:avLst>
              <a:gd name="adj1" fmla="val 9751149"/>
              <a:gd name="adj2" fmla="val 107738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Chord 90"/>
          <p:cNvSpPr/>
          <p:nvPr/>
        </p:nvSpPr>
        <p:spPr>
          <a:xfrm rot="5400000">
            <a:off x="8352359" y="1234631"/>
            <a:ext cx="1147072" cy="1147072"/>
          </a:xfrm>
          <a:prstGeom prst="chord">
            <a:avLst>
              <a:gd name="adj1" fmla="val 11585743"/>
              <a:gd name="adj2" fmla="val 2084201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Chord 91"/>
          <p:cNvSpPr/>
          <p:nvPr/>
        </p:nvSpPr>
        <p:spPr>
          <a:xfrm rot="10800000">
            <a:off x="9755344" y="168546"/>
            <a:ext cx="1147072" cy="1147072"/>
          </a:xfrm>
          <a:prstGeom prst="chord">
            <a:avLst>
              <a:gd name="adj1" fmla="val 11891441"/>
              <a:gd name="adj2" fmla="val 204713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6209"/>
              </p:ext>
            </p:extLst>
          </p:nvPr>
        </p:nvGraphicFramePr>
        <p:xfrm>
          <a:off x="9053980" y="923988"/>
          <a:ext cx="2304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Oval 93"/>
          <p:cNvSpPr/>
          <p:nvPr/>
        </p:nvSpPr>
        <p:spPr>
          <a:xfrm flipV="1">
            <a:off x="10283804" y="2433502"/>
            <a:ext cx="90152" cy="90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Arc 94"/>
          <p:cNvSpPr/>
          <p:nvPr/>
        </p:nvSpPr>
        <p:spPr>
          <a:xfrm>
            <a:off x="9755344" y="1905042"/>
            <a:ext cx="1147072" cy="1147072"/>
          </a:xfrm>
          <a:prstGeom prst="arc">
            <a:avLst>
              <a:gd name="adj1" fmla="val 9780159"/>
              <a:gd name="adj2" fmla="val 102167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6" name="Arc 95"/>
          <p:cNvSpPr/>
          <p:nvPr/>
        </p:nvSpPr>
        <p:spPr>
          <a:xfrm>
            <a:off x="9755344" y="168546"/>
            <a:ext cx="1147072" cy="1147072"/>
          </a:xfrm>
          <a:prstGeom prst="arc">
            <a:avLst>
              <a:gd name="adj1" fmla="val 1051574"/>
              <a:gd name="adj2" fmla="val 9694358"/>
            </a:avLst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7" name="Arc 96"/>
          <p:cNvSpPr/>
          <p:nvPr/>
        </p:nvSpPr>
        <p:spPr>
          <a:xfrm rot="16200000">
            <a:off x="8352359" y="1234632"/>
            <a:ext cx="1147072" cy="1147072"/>
          </a:xfrm>
          <a:prstGeom prst="arc">
            <a:avLst>
              <a:gd name="adj1" fmla="val 828748"/>
              <a:gd name="adj2" fmla="val 9998508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0390590" y="2287154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590" y="2287154"/>
                <a:ext cx="2438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10000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022091" y="1038619"/>
                <a:ext cx="216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𝛺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091" y="1038619"/>
                <a:ext cx="21621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5000" r="-2222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9976270" y="605655"/>
                <a:ext cx="45942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𝛺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70" y="605655"/>
                <a:ext cx="459420" cy="301686"/>
              </a:xfrm>
              <a:prstGeom prst="rect">
                <a:avLst/>
              </a:prstGeom>
              <a:blipFill rotWithShape="0">
                <a:blip r:embed="rId10"/>
                <a:stretch>
                  <a:fillRect l="-12000" r="-6667" b="-1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594230" y="1628043"/>
                <a:ext cx="435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𝛺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i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230" y="1628043"/>
                <a:ext cx="4352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676" r="-1408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/>
          <p:cNvSpPr/>
          <p:nvPr/>
        </p:nvSpPr>
        <p:spPr>
          <a:xfrm rot="5400000" flipV="1">
            <a:off x="9187403" y="1763091"/>
            <a:ext cx="90152" cy="90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Arc 107"/>
          <p:cNvSpPr/>
          <p:nvPr/>
        </p:nvSpPr>
        <p:spPr>
          <a:xfrm rot="5400000">
            <a:off x="8658943" y="1234631"/>
            <a:ext cx="1147072" cy="1147072"/>
          </a:xfrm>
          <a:prstGeom prst="arc">
            <a:avLst>
              <a:gd name="adj1" fmla="val 9780159"/>
              <a:gd name="adj2" fmla="val 102167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9352741" y="1652773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741" y="1652773"/>
                <a:ext cx="23852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821" r="-1025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760633" y="1433002"/>
            <a:ext cx="8197837" cy="3747498"/>
            <a:chOff x="1750359" y="1391906"/>
            <a:chExt cx="8197837" cy="3747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750359" y="3230523"/>
                  <a:ext cx="3016339" cy="69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i="1" smtClean="0">
                            <a:latin typeface="Cambria Math" charset="0"/>
                          </a:rPr>
                          <m:t>𝑓𝑚𝑎𝑥</m:t>
                        </m:r>
                        <m:d>
                          <m:dPr>
                            <m:ctrlPr>
                              <a:rPr lang="hu-HU" sz="2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u-HU" sz="2000" i="1" smtClean="0">
                                <a:latin typeface="Cambria Math" charset="0"/>
                              </a:rPr>
                              <m:t>𝜙</m:t>
                            </m:r>
                          </m:e>
                        </m:d>
                        <m:r>
                          <a:rPr lang="hu-HU" sz="2000" b="0" i="1" smtClean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hu-HU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charset="0"/>
                              </a:rPr>
                              <m:t>𝐶</m:t>
                            </m:r>
                            <m:r>
                              <a:rPr lang="hu-HU" sz="2000" i="1">
                                <a:latin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hu-HU" sz="20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hu-HU" sz="2000" i="1">
                                    <a:latin typeface="Cambria Math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hu-HU" sz="200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charset="0"/>
                              </a:rPr>
                              <m:t>sin</m:t>
                            </m:r>
                            <m:d>
                              <m:dPr>
                                <m:ctrlPr>
                                  <a:rPr lang="hu-HU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hu-HU" sz="2000">
                                    <a:latin typeface="Cambria Math" charset="0"/>
                                  </a:rPr>
                                  <m:t>r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359" y="3230523"/>
                  <a:ext cx="3016339" cy="6915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Right Arrow 91"/>
            <p:cNvSpPr/>
            <p:nvPr/>
          </p:nvSpPr>
          <p:spPr>
            <a:xfrm>
              <a:off x="4975781" y="3320087"/>
              <a:ext cx="765235" cy="484632"/>
            </a:xfrm>
            <a:prstGeom prst="rightArrow">
              <a:avLst>
                <a:gd name="adj1" fmla="val 40070"/>
                <a:gd name="adj2" fmla="val 64896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Oval 1"/>
            <p:cNvSpPr/>
            <p:nvPr/>
          </p:nvSpPr>
          <p:spPr>
            <a:xfrm>
              <a:off x="7779822" y="21825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779822" y="37595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÷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9356822" y="3759530"/>
                  <a:ext cx="591374" cy="591374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hu-HU" sz="2000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sin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822" y="3759530"/>
                  <a:ext cx="591374" cy="591374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8568360" y="29710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6991322" y="2973153"/>
                  <a:ext cx="591374" cy="591374"/>
                </a:xfrm>
                <a:prstGeom prst="ellipse">
                  <a:avLst/>
                </a:prstGeom>
                <a:solidFill>
                  <a:srgbClr val="95BE3C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𝐶</m:t>
                        </m:r>
                      </m:oMath>
                    </m:oMathPara>
                  </a14:m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22" y="2973153"/>
                  <a:ext cx="591374" cy="591374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8568322" y="4548030"/>
                  <a:ext cx="591374" cy="591374"/>
                </a:xfrm>
                <a:prstGeom prst="ellipse">
                  <a:avLst/>
                </a:prstGeom>
                <a:solidFill>
                  <a:srgbClr val="95BE3C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oMath>
                    </m:oMathPara>
                  </a14:m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3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6991322" y="4548030"/>
                  <a:ext cx="591374" cy="591374"/>
                </a:xfrm>
                <a:prstGeom prst="ellipse">
                  <a:avLst/>
                </a:prstGeom>
                <a:solidFill>
                  <a:srgbClr val="B4E168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𝐹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9356822" y="4548030"/>
                  <a:ext cx="591374" cy="591374"/>
                </a:xfrm>
                <a:prstGeom prst="ellipse">
                  <a:avLst/>
                </a:prstGeom>
                <a:solidFill>
                  <a:srgbClr val="B4E168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𝑟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8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>
              <a:stCxn id="34" idx="0"/>
              <a:endCxn id="33" idx="4"/>
            </p:cNvCxnSpPr>
            <p:nvPr/>
          </p:nvCxnSpPr>
          <p:spPr>
            <a:xfrm flipV="1">
              <a:off x="6479705" y="2773904"/>
              <a:ext cx="0" cy="19712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23" idx="1"/>
              <a:endCxn id="2" idx="5"/>
            </p:cNvCxnSpPr>
            <p:nvPr/>
          </p:nvCxnSpPr>
          <p:spPr>
            <a:xfrm flipH="1" flipV="1">
              <a:off x="8284591" y="2687299"/>
              <a:ext cx="370373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0" idx="7"/>
              <a:endCxn id="23" idx="3"/>
            </p:cNvCxnSpPr>
            <p:nvPr/>
          </p:nvCxnSpPr>
          <p:spPr>
            <a:xfrm flipV="1">
              <a:off x="8284591" y="3475799"/>
              <a:ext cx="370373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21" idx="1"/>
              <a:endCxn id="23" idx="5"/>
            </p:cNvCxnSpPr>
            <p:nvPr/>
          </p:nvCxnSpPr>
          <p:spPr>
            <a:xfrm flipH="1" flipV="1">
              <a:off x="9073129" y="3475799"/>
              <a:ext cx="370297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6" idx="1"/>
              <a:endCxn id="20" idx="5"/>
            </p:cNvCxnSpPr>
            <p:nvPr/>
          </p:nvCxnSpPr>
          <p:spPr>
            <a:xfrm flipH="1" flipV="1">
              <a:off x="8284591" y="4264299"/>
              <a:ext cx="370335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8" idx="0"/>
              <a:endCxn id="21" idx="4"/>
            </p:cNvCxnSpPr>
            <p:nvPr/>
          </p:nvCxnSpPr>
          <p:spPr>
            <a:xfrm flipV="1">
              <a:off x="9652509" y="4350904"/>
              <a:ext cx="0" cy="19712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7" idx="7"/>
              <a:endCxn id="20" idx="3"/>
            </p:cNvCxnSpPr>
            <p:nvPr/>
          </p:nvCxnSpPr>
          <p:spPr>
            <a:xfrm flipV="1">
              <a:off x="7496091" y="4264299"/>
              <a:ext cx="370335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991322" y="1391906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</a:t>
              </a:r>
            </a:p>
          </p:txBody>
        </p:sp>
        <p:cxnSp>
          <p:nvCxnSpPr>
            <p:cNvPr id="32" name="Straight Connector 31"/>
            <p:cNvCxnSpPr>
              <a:stCxn id="2" idx="1"/>
              <a:endCxn id="30" idx="5"/>
            </p:cNvCxnSpPr>
            <p:nvPr/>
          </p:nvCxnSpPr>
          <p:spPr>
            <a:xfrm flipH="1" flipV="1">
              <a:off x="7496091" y="1896675"/>
              <a:ext cx="370336" cy="37246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6184018" y="2182530"/>
                  <a:ext cx="591374" cy="591374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hu-HU" sz="1600" b="0" i="0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fmax</m:t>
                        </m:r>
                      </m:oMath>
                    </m:oMathPara>
                  </a14:m>
                  <a:endParaRPr lang="en-GB" sz="1600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018" y="2182530"/>
                  <a:ext cx="591374" cy="591374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00"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6184018" y="2971029"/>
                  <a:ext cx="591374" cy="59137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𝜙</m:t>
                        </m:r>
                      </m:oMath>
                    </m:oMathPara>
                  </a14:m>
                  <a:endParaRPr lang="en-GB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018" y="2971029"/>
                  <a:ext cx="591374" cy="591374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>
              <a:stCxn id="33" idx="7"/>
              <a:endCxn id="30" idx="3"/>
            </p:cNvCxnSpPr>
            <p:nvPr/>
          </p:nvCxnSpPr>
          <p:spPr>
            <a:xfrm flipV="1">
              <a:off x="6688787" y="1896675"/>
              <a:ext cx="389140" cy="37246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5" idx="7"/>
              <a:endCxn id="2" idx="3"/>
            </p:cNvCxnSpPr>
            <p:nvPr/>
          </p:nvCxnSpPr>
          <p:spPr>
            <a:xfrm flipV="1">
              <a:off x="7496091" y="2687299"/>
              <a:ext cx="370336" cy="37245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2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55286"/>
              </p:ext>
            </p:extLst>
          </p:nvPr>
        </p:nvGraphicFramePr>
        <p:xfrm>
          <a:off x="2476971" y="171075"/>
          <a:ext cx="723805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008"/>
                <a:gridCol w="1034008"/>
                <a:gridCol w="1034008"/>
                <a:gridCol w="1034008"/>
                <a:gridCol w="1034008"/>
                <a:gridCol w="1034008"/>
                <a:gridCol w="10340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W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t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3200" b="0" i="0" kern="12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3200" b="0" i="0" kern="12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1873"/>
              </p:ext>
            </p:extLst>
          </p:nvPr>
        </p:nvGraphicFramePr>
        <p:xfrm>
          <a:off x="0" y="2084438"/>
          <a:ext cx="12191999" cy="405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653"/>
                <a:gridCol w="11209346"/>
              </a:tblGrid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W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Type</a:t>
                      </a:r>
                      <a:r>
                        <a:rPr lang="en-US" sz="3200" b="0" i="0" baseline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of the kernel, p: polynomial, e: exponential.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Order of the kernel.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Number of pieces along the influence radius.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influence/smoothing radius. Zero for infinite influence</a:t>
                      </a:r>
                      <a:r>
                        <a:rPr lang="en-US" sz="3200" b="0" i="0" baseline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radius.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Number of dimensions.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Serial number. Currently</a:t>
                      </a:r>
                      <a:r>
                        <a:rPr lang="en-US" sz="3200" b="0" i="0" baseline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zero for all kernels.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1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69301"/>
              </p:ext>
            </p:extLst>
          </p:nvPr>
        </p:nvGraphicFramePr>
        <p:xfrm>
          <a:off x="1616528" y="1291165"/>
          <a:ext cx="9022443" cy="4031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229"/>
                <a:gridCol w="6377214"/>
              </a:tblGrid>
              <a:tr h="1343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User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Application of schemes already 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implemented (interactions).</a:t>
                      </a:r>
                      <a:endParaRPr lang="en-GB" b="0" baseline="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Usage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of XML and VTK  files.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No coding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and recompilation</a:t>
                      </a:r>
                      <a:endParaRPr lang="en-GB" b="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39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a:t>Intermediate user/developer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Level for new schemes to be implemented.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Communication with the core through the Nauticle interface.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Knowledge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of the code core is not required.</a:t>
                      </a:r>
                      <a:endParaRPr lang="en-GB" b="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3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kern="120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Core</a:t>
                      </a:r>
                      <a:r>
                        <a:rPr lang="en-GB" sz="2400" b="0" kern="120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developer level</a:t>
                      </a:r>
                      <a:endParaRPr lang="en-GB" sz="2400" b="0" kern="1200" noProof="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Development of new features.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Code optimisation.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noProof="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Paralellisation</a:t>
                      </a:r>
                      <a:r>
                        <a:rPr lang="en-GB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mr-IN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…</a:t>
                      </a:r>
                      <a:endParaRPr lang="en-GB" b="0" baseline="0" noProof="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67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46222</TotalTime>
  <Words>790</Words>
  <Application>Microsoft Macintosh PowerPoint</Application>
  <PresentationFormat>Widescreen</PresentationFormat>
  <Paragraphs>312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Cambria Math</vt:lpstr>
      <vt:lpstr>Courier New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EDU_JSBE_3701@diakoffice.onmicrosoft.com</dc:creator>
  <cp:lastModifiedBy>EDU_JSBE_3701@diakoffice.onmicrosoft.com</cp:lastModifiedBy>
  <cp:revision>238</cp:revision>
  <dcterms:created xsi:type="dcterms:W3CDTF">2017-03-19T18:26:10Z</dcterms:created>
  <dcterms:modified xsi:type="dcterms:W3CDTF">2017-08-04T18:48:39Z</dcterms:modified>
</cp:coreProperties>
</file>