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74" r:id="rId2"/>
    <p:sldId id="275" r:id="rId3"/>
    <p:sldId id="258" r:id="rId4"/>
    <p:sldId id="259" r:id="rId5"/>
    <p:sldId id="273" r:id="rId6"/>
    <p:sldId id="276" r:id="rId7"/>
    <p:sldId id="278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BE3C"/>
    <a:srgbClr val="E8A590"/>
    <a:srgbClr val="E68662"/>
    <a:srgbClr val="B4E168"/>
    <a:srgbClr val="A4CC79"/>
    <a:srgbClr val="DAEEB2"/>
    <a:srgbClr val="C7D2D5"/>
    <a:srgbClr val="FFEE92"/>
    <a:srgbClr val="B7ED4C"/>
    <a:srgbClr val="B0E1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56"/>
    <p:restoredTop sz="94702"/>
  </p:normalViewPr>
  <p:slideViewPr>
    <p:cSldViewPr snapToGrid="0" snapToObjects="1">
      <p:cViewPr>
        <p:scale>
          <a:sx n="104" d="100"/>
          <a:sy n="104" d="100"/>
        </p:scale>
        <p:origin x="176" y="10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39B35-D6DD-EA44-B274-DB31CBBE2D98}" type="datetimeFigureOut">
              <a:rPr lang="en-GB" smtClean="0"/>
              <a:t>11/07/2017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78033-6C61-AF44-AB43-286021186C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661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11/07/2017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91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11/07/2017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2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11/07/2017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5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11/07/2017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22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11/07/2017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23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11/07/2017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52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11/07/2017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47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11/07/2017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93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11/07/2017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15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11/07/2017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11/07/2017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27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51DFB-7B28-114B-8074-0837DBB019C8}" type="datetimeFigureOut">
              <a:rPr lang="en-GB" smtClean="0"/>
              <a:t>11/07/2017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4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20" Type="http://schemas.openxmlformats.org/officeDocument/2006/relationships/image" Target="../media/image410.png"/><Relationship Id="rId21" Type="http://schemas.openxmlformats.org/officeDocument/2006/relationships/image" Target="../media/image43.png"/><Relationship Id="rId22" Type="http://schemas.openxmlformats.org/officeDocument/2006/relationships/image" Target="../media/image44.png"/><Relationship Id="rId23" Type="http://schemas.openxmlformats.org/officeDocument/2006/relationships/image" Target="../media/image45.png"/><Relationship Id="rId24" Type="http://schemas.openxmlformats.org/officeDocument/2006/relationships/image" Target="../media/image46.png"/><Relationship Id="rId25" Type="http://schemas.openxmlformats.org/officeDocument/2006/relationships/image" Target="../media/image4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360.png"/><Relationship Id="rId16" Type="http://schemas.openxmlformats.org/officeDocument/2006/relationships/image" Target="../media/image370.png"/><Relationship Id="rId17" Type="http://schemas.openxmlformats.org/officeDocument/2006/relationships/image" Target="../media/image380.png"/><Relationship Id="rId18" Type="http://schemas.openxmlformats.org/officeDocument/2006/relationships/image" Target="../media/image390.png"/><Relationship Id="rId19" Type="http://schemas.openxmlformats.org/officeDocument/2006/relationships/image" Target="../media/image40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ounded Rectangle 157"/>
          <p:cNvSpPr/>
          <p:nvPr/>
        </p:nvSpPr>
        <p:spPr>
          <a:xfrm>
            <a:off x="1589373" y="988081"/>
            <a:ext cx="8808996" cy="7675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589373" y="4068369"/>
            <a:ext cx="8808996" cy="1314763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5414734" y="1700839"/>
            <a:ext cx="4983635" cy="2370264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589373" y="1707372"/>
            <a:ext cx="3827885" cy="2363730"/>
          </a:xfrm>
          <a:prstGeom prst="roundRect">
            <a:avLst>
              <a:gd name="adj" fmla="val 0"/>
            </a:avLst>
          </a:prstGeom>
          <a:solidFill>
            <a:srgbClr val="DAEEB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2277248" y="1606133"/>
            <a:ext cx="7250950" cy="3250331"/>
            <a:chOff x="2277248" y="1606133"/>
            <a:chExt cx="7250950" cy="3250331"/>
          </a:xfrm>
        </p:grpSpPr>
        <p:cxnSp>
          <p:nvCxnSpPr>
            <p:cNvPr id="91" name="Elbow Connector 90"/>
            <p:cNvCxnSpPr>
              <a:stCxn id="6" idx="2"/>
              <a:endCxn id="5" idx="0"/>
            </p:cNvCxnSpPr>
            <p:nvPr/>
          </p:nvCxnSpPr>
          <p:spPr>
            <a:xfrm rot="5400000">
              <a:off x="4631685" y="480347"/>
              <a:ext cx="217115" cy="2468689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6" idx="2"/>
              <a:endCxn id="7" idx="0"/>
            </p:cNvCxnSpPr>
            <p:nvPr/>
          </p:nvCxnSpPr>
          <p:spPr>
            <a:xfrm rot="16200000" flipH="1">
              <a:off x="6819612" y="761107"/>
              <a:ext cx="215793" cy="1905845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5" idx="2"/>
              <a:endCxn id="8" idx="0"/>
            </p:cNvCxnSpPr>
            <p:nvPr/>
          </p:nvCxnSpPr>
          <p:spPr>
            <a:xfrm rot="5400000">
              <a:off x="3129082" y="2117904"/>
              <a:ext cx="178271" cy="575360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>
              <a:stCxn id="5" idx="2"/>
              <a:endCxn id="9" idx="0"/>
            </p:cNvCxnSpPr>
            <p:nvPr/>
          </p:nvCxnSpPr>
          <p:spPr>
            <a:xfrm rot="16200000" flipH="1">
              <a:off x="4080529" y="1741817"/>
              <a:ext cx="178270" cy="1327534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>
              <a:stCxn id="8" idx="2"/>
              <a:endCxn id="46" idx="0"/>
            </p:cNvCxnSpPr>
            <p:nvPr/>
          </p:nvCxnSpPr>
          <p:spPr>
            <a:xfrm rot="5400000">
              <a:off x="2538291" y="2936320"/>
              <a:ext cx="131204" cy="653289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>
              <a:stCxn id="8" idx="2"/>
              <a:endCxn id="10" idx="0"/>
            </p:cNvCxnSpPr>
            <p:nvPr/>
          </p:nvCxnSpPr>
          <p:spPr>
            <a:xfrm rot="16200000" flipH="1">
              <a:off x="3189766" y="2938132"/>
              <a:ext cx="131203" cy="649661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04"/>
            <p:cNvCxnSpPr>
              <a:stCxn id="7" idx="2"/>
              <a:endCxn id="19" idx="0"/>
            </p:cNvCxnSpPr>
            <p:nvPr/>
          </p:nvCxnSpPr>
          <p:spPr>
            <a:xfrm rot="16200000" flipH="1">
              <a:off x="8615844" y="1581036"/>
              <a:ext cx="176941" cy="1647767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106"/>
            <p:cNvCxnSpPr>
              <a:stCxn id="7" idx="2"/>
              <a:endCxn id="86" idx="0"/>
            </p:cNvCxnSpPr>
            <p:nvPr/>
          </p:nvCxnSpPr>
          <p:spPr>
            <a:xfrm rot="16200000" flipH="1">
              <a:off x="7794922" y="2401958"/>
              <a:ext cx="176940" cy="5923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08"/>
            <p:cNvCxnSpPr>
              <a:stCxn id="7" idx="2"/>
              <a:endCxn id="27" idx="0"/>
            </p:cNvCxnSpPr>
            <p:nvPr/>
          </p:nvCxnSpPr>
          <p:spPr>
            <a:xfrm rot="5400000">
              <a:off x="6968077" y="1581036"/>
              <a:ext cx="176940" cy="1647768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9" idx="2"/>
              <a:endCxn id="11" idx="0"/>
            </p:cNvCxnSpPr>
            <p:nvPr/>
          </p:nvCxnSpPr>
          <p:spPr>
            <a:xfrm>
              <a:off x="4833431" y="3175586"/>
              <a:ext cx="0" cy="152978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9" idx="2"/>
              <a:endCxn id="23" idx="0"/>
            </p:cNvCxnSpPr>
            <p:nvPr/>
          </p:nvCxnSpPr>
          <p:spPr>
            <a:xfrm>
              <a:off x="9528198" y="3196027"/>
              <a:ext cx="0" cy="81044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86" idx="2"/>
              <a:endCxn id="24" idx="0"/>
            </p:cNvCxnSpPr>
            <p:nvPr/>
          </p:nvCxnSpPr>
          <p:spPr>
            <a:xfrm>
              <a:off x="7886354" y="3196027"/>
              <a:ext cx="0" cy="81044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27" idx="2"/>
              <a:endCxn id="29" idx="0"/>
            </p:cNvCxnSpPr>
            <p:nvPr/>
          </p:nvCxnSpPr>
          <p:spPr>
            <a:xfrm rot="16200000" flipH="1">
              <a:off x="7206022" y="3036329"/>
              <a:ext cx="221539" cy="2168256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/>
            <p:cNvCxnSpPr>
              <a:stCxn id="29" idx="2"/>
              <a:endCxn id="81" idx="0"/>
            </p:cNvCxnSpPr>
            <p:nvPr/>
          </p:nvCxnSpPr>
          <p:spPr>
            <a:xfrm rot="16200000" flipH="1">
              <a:off x="8591073" y="4535596"/>
              <a:ext cx="130714" cy="511022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Elbow Connector 115"/>
            <p:cNvCxnSpPr>
              <a:stCxn id="29" idx="2"/>
              <a:endCxn id="83" idx="0"/>
            </p:cNvCxnSpPr>
            <p:nvPr/>
          </p:nvCxnSpPr>
          <p:spPr>
            <a:xfrm rot="5400000">
              <a:off x="7665437" y="4120390"/>
              <a:ext cx="130122" cy="1340842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Elbow Connector 304"/>
            <p:cNvCxnSpPr>
              <a:stCxn id="27" idx="2"/>
              <a:endCxn id="35" idx="0"/>
            </p:cNvCxnSpPr>
            <p:nvPr/>
          </p:nvCxnSpPr>
          <p:spPr>
            <a:xfrm rot="5400000">
              <a:off x="4156405" y="2151002"/>
              <a:ext cx="217573" cy="3934945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/>
            <p:cNvCxnSpPr>
              <a:stCxn id="29" idx="2"/>
              <a:endCxn id="82" idx="0"/>
            </p:cNvCxnSpPr>
            <p:nvPr/>
          </p:nvCxnSpPr>
          <p:spPr>
            <a:xfrm rot="5400000">
              <a:off x="8146697" y="4602242"/>
              <a:ext cx="130714" cy="377730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endCxn id="38" idx="0"/>
            </p:cNvCxnSpPr>
            <p:nvPr/>
          </p:nvCxnSpPr>
          <p:spPr>
            <a:xfrm>
              <a:off x="5588555" y="4136159"/>
              <a:ext cx="0" cy="91102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endCxn id="37" idx="0"/>
            </p:cNvCxnSpPr>
            <p:nvPr/>
          </p:nvCxnSpPr>
          <p:spPr>
            <a:xfrm>
              <a:off x="4666414" y="4136159"/>
              <a:ext cx="0" cy="91102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36" idx="0"/>
            </p:cNvCxnSpPr>
            <p:nvPr/>
          </p:nvCxnSpPr>
          <p:spPr>
            <a:xfrm flipV="1">
              <a:off x="3577756" y="4136159"/>
              <a:ext cx="0" cy="91101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1692724" y="1823249"/>
            <a:ext cx="3626346" cy="493200"/>
          </a:xfrm>
          <a:prstGeom prst="roundRect">
            <a:avLst>
              <a:gd name="adj" fmla="val 2614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Symbol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92723" y="1125373"/>
            <a:ext cx="8563726" cy="480761"/>
          </a:xfrm>
          <a:prstGeom prst="roundRect">
            <a:avLst>
              <a:gd name="adj" fmla="val 2370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Expression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04412" y="1821927"/>
            <a:ext cx="4752037" cy="494523"/>
          </a:xfrm>
          <a:prstGeom prst="roundRect">
            <a:avLst>
              <a:gd name="adj" fmla="val 2844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Operator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92724" y="2494720"/>
            <a:ext cx="2475626" cy="702642"/>
          </a:xfrm>
          <a:prstGeom prst="roundRect">
            <a:avLst>
              <a:gd name="adj" fmla="val 2002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Single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45128" y="2494719"/>
            <a:ext cx="976606" cy="680867"/>
          </a:xfrm>
          <a:prstGeom prst="roundRect">
            <a:avLst>
              <a:gd name="adj" fmla="val 18940"/>
            </a:avLst>
          </a:prstGeom>
          <a:solidFill>
            <a:srgbClr val="B4E168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Field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986133" y="3328565"/>
            <a:ext cx="1188130" cy="667043"/>
          </a:xfrm>
          <a:prstGeom prst="roundRect">
            <a:avLst>
              <a:gd name="adj" fmla="val 26362"/>
            </a:avLst>
          </a:prstGeom>
          <a:solidFill>
            <a:srgbClr val="95BE3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Variable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45128" y="3328564"/>
            <a:ext cx="976606" cy="667044"/>
          </a:xfrm>
          <a:prstGeom prst="roundRect">
            <a:avLst>
              <a:gd name="adj" fmla="val 17575"/>
            </a:avLst>
          </a:prstGeom>
          <a:solidFill>
            <a:srgbClr val="B4E168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Particle system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799947" y="2493391"/>
            <a:ext cx="1456502" cy="702636"/>
          </a:xfrm>
          <a:prstGeom prst="roundRect">
            <a:avLst>
              <a:gd name="adj" fmla="val 26695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Arithmetic operator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799947" y="3277071"/>
            <a:ext cx="1456502" cy="710314"/>
          </a:xfrm>
          <a:prstGeom prst="roundRect">
            <a:avLst>
              <a:gd name="adj" fmla="val 2310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+, -, *, /, ^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158103" y="3277071"/>
            <a:ext cx="1456502" cy="710314"/>
          </a:xfrm>
          <a:prstGeom prst="roundRect">
            <a:avLst>
              <a:gd name="adj" fmla="val 2475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sin, cos, ...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504412" y="2493390"/>
            <a:ext cx="1456502" cy="1516298"/>
          </a:xfrm>
          <a:prstGeom prst="roundRect">
            <a:avLst>
              <a:gd name="adj" fmla="val 10463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Interaction</a:t>
            </a:r>
          </a:p>
          <a:p>
            <a:pPr algn="ctr"/>
            <a:r>
              <a:rPr lang="en-US" sz="11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(Nauticle interface)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577476" y="4231227"/>
            <a:ext cx="3646886" cy="494523"/>
          </a:xfrm>
          <a:prstGeom prst="roundRect">
            <a:avLst>
              <a:gd name="adj" fmla="val 2844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Fsearch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664898" y="4227261"/>
            <a:ext cx="1265640" cy="1064768"/>
          </a:xfrm>
          <a:prstGeom prst="roundRect">
            <a:avLst>
              <a:gd name="adj" fmla="val 1120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SPH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(Smoothed Particle Hydrodynamics)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013428" y="4227260"/>
            <a:ext cx="1128655" cy="1064768"/>
          </a:xfrm>
          <a:prstGeom prst="roundRect">
            <a:avLst>
              <a:gd name="adj" fmla="val 15680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N-body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(Gravitational interaction)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218633" y="4227261"/>
            <a:ext cx="895561" cy="1064767"/>
          </a:xfrm>
          <a:prstGeom prst="roundRect">
            <a:avLst>
              <a:gd name="adj" fmla="val 1344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DEM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(Discrete Element Method)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179455" y="4227261"/>
            <a:ext cx="818199" cy="1064768"/>
          </a:xfrm>
          <a:prstGeom prst="roundRect">
            <a:avLst>
              <a:gd name="adj" fmla="val 16496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DVM</a:t>
            </a:r>
          </a:p>
          <a:p>
            <a:pPr algn="ctr"/>
            <a:r>
              <a:rPr lang="hu-HU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(Discrete Vortex Method)</a:t>
            </a:r>
            <a:endParaRPr lang="hu-HU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692723" y="3328566"/>
            <a:ext cx="1169049" cy="667044"/>
          </a:xfrm>
          <a:prstGeom prst="roundRect">
            <a:avLst>
              <a:gd name="adj" fmla="val 21089"/>
            </a:avLst>
          </a:prstGeom>
          <a:solidFill>
            <a:srgbClr val="95BE3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Constant</a:t>
            </a:r>
            <a:endParaRPr lang="hu-HU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158103" y="2493390"/>
            <a:ext cx="1456502" cy="702637"/>
          </a:xfrm>
          <a:prstGeom prst="roundRect">
            <a:avLst>
              <a:gd name="adj" fmla="val 23358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Arithmetic function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8503700" y="4856464"/>
            <a:ext cx="816482" cy="441760"/>
          </a:xfrm>
          <a:prstGeom prst="roundRect">
            <a:avLst>
              <a:gd name="adj" fmla="val 26146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Fmax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7630376" y="4856464"/>
            <a:ext cx="785625" cy="441760"/>
          </a:xfrm>
          <a:prstGeom prst="roundRect">
            <a:avLst>
              <a:gd name="adj" fmla="val 30900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Fmin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6577476" y="4855872"/>
            <a:ext cx="965201" cy="442945"/>
          </a:xfrm>
          <a:prstGeom prst="roundRect">
            <a:avLst>
              <a:gd name="adj" fmla="val 23706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Fmean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9407881" y="4856464"/>
            <a:ext cx="816481" cy="441760"/>
          </a:xfrm>
          <a:prstGeom prst="roundRect">
            <a:avLst>
              <a:gd name="adj" fmla="val 26146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Fsum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2" name="Elbow Connector 91"/>
          <p:cNvCxnSpPr>
            <a:stCxn id="29" idx="2"/>
            <a:endCxn id="79" idx="0"/>
          </p:cNvCxnSpPr>
          <p:nvPr/>
        </p:nvCxnSpPr>
        <p:spPr>
          <a:xfrm rot="16200000" flipH="1">
            <a:off x="9043163" y="4083505"/>
            <a:ext cx="130714" cy="1415203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6066017" y="4219840"/>
            <a:ext cx="408677" cy="1064768"/>
          </a:xfrm>
          <a:prstGeom prst="roundRect">
            <a:avLst>
              <a:gd name="adj" fmla="val 16496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6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...</a:t>
            </a:r>
            <a:endParaRPr lang="hu-HU" sz="2000" b="1" dirty="0" smtClean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2" name="Straight Connector 71"/>
          <p:cNvCxnSpPr>
            <a:endCxn id="71" idx="0"/>
          </p:cNvCxnSpPr>
          <p:nvPr/>
        </p:nvCxnSpPr>
        <p:spPr>
          <a:xfrm>
            <a:off x="6270356" y="4136159"/>
            <a:ext cx="0" cy="83681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39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2702102" y="1037690"/>
            <a:ext cx="8096037" cy="3951912"/>
          </a:xfrm>
          <a:prstGeom prst="roundRect">
            <a:avLst>
              <a:gd name="adj" fmla="val 3817"/>
            </a:avLst>
          </a:prstGeom>
          <a:solidFill>
            <a:schemeClr val="bg2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24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Nauticle - </a:t>
            </a:r>
            <a:r>
              <a:rPr lang="hu-HU" sz="24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</a:t>
            </a:r>
            <a:r>
              <a:rPr lang="hu-HU" sz="24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ase manager</a:t>
            </a:r>
            <a:endParaRPr lang="hu-HU" sz="24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702103" y="5104557"/>
            <a:ext cx="8096036" cy="649072"/>
          </a:xfrm>
          <a:prstGeom prst="roundRect">
            <a:avLst>
              <a:gd name="adj" fmla="val 23237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VTK</a:t>
            </a:r>
          </a:p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Document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1171598" y="1037690"/>
            <a:ext cx="1423278" cy="1569613"/>
          </a:xfrm>
          <a:prstGeom prst="roundRect">
            <a:avLst>
              <a:gd name="adj" fmla="val 11922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XML Document</a:t>
            </a:r>
          </a:p>
        </p:txBody>
      </p:sp>
      <p:cxnSp>
        <p:nvCxnSpPr>
          <p:cNvPr id="60" name="Straight Arrow Connector 59"/>
          <p:cNvCxnSpPr>
            <a:stCxn id="197" idx="2"/>
          </p:cNvCxnSpPr>
          <p:nvPr/>
        </p:nvCxnSpPr>
        <p:spPr>
          <a:xfrm>
            <a:off x="6017186" y="4736536"/>
            <a:ext cx="0" cy="379775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171598" y="2697197"/>
            <a:ext cx="1423278" cy="2292405"/>
          </a:xfrm>
          <a:prstGeom prst="roundRect">
            <a:avLst>
              <a:gd name="adj" fmla="val 13909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Nodal coordinates</a:t>
            </a:r>
            <a:endParaRPr lang="en-GB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26" name="Straight Arrow Connector 25"/>
          <p:cNvCxnSpPr>
            <a:stCxn id="53" idx="3"/>
            <a:endCxn id="65" idx="1"/>
          </p:cNvCxnSpPr>
          <p:nvPr/>
        </p:nvCxnSpPr>
        <p:spPr>
          <a:xfrm>
            <a:off x="2594876" y="1822497"/>
            <a:ext cx="311678" cy="4561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endCxn id="57" idx="1"/>
          </p:cNvCxnSpPr>
          <p:nvPr/>
        </p:nvCxnSpPr>
        <p:spPr>
          <a:xfrm rot="16200000" flipH="1">
            <a:off x="2170734" y="3195600"/>
            <a:ext cx="2211442" cy="212038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6" idx="3"/>
            <a:endCxn id="61" idx="2"/>
          </p:cNvCxnSpPr>
          <p:nvPr/>
        </p:nvCxnSpPr>
        <p:spPr>
          <a:xfrm flipV="1">
            <a:off x="2594876" y="3699458"/>
            <a:ext cx="1473848" cy="143942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endCxn id="71" idx="1"/>
          </p:cNvCxnSpPr>
          <p:nvPr/>
        </p:nvCxnSpPr>
        <p:spPr>
          <a:xfrm rot="16200000" flipH="1">
            <a:off x="2963056" y="2187885"/>
            <a:ext cx="626798" cy="212038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61" idx="1"/>
          </p:cNvCxnSpPr>
          <p:nvPr/>
        </p:nvCxnSpPr>
        <p:spPr>
          <a:xfrm>
            <a:off x="3170435" y="3371352"/>
            <a:ext cx="212039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65" idx="3"/>
          </p:cNvCxnSpPr>
          <p:nvPr/>
        </p:nvCxnSpPr>
        <p:spPr>
          <a:xfrm>
            <a:off x="4754974" y="1827058"/>
            <a:ext cx="390888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56" idx="3"/>
            <a:endCxn id="125" idx="1"/>
          </p:cNvCxnSpPr>
          <p:nvPr/>
        </p:nvCxnSpPr>
        <p:spPr>
          <a:xfrm flipV="1">
            <a:off x="6888509" y="1825123"/>
            <a:ext cx="273468" cy="1935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57" idx="3"/>
          </p:cNvCxnSpPr>
          <p:nvPr/>
        </p:nvCxnSpPr>
        <p:spPr>
          <a:xfrm flipV="1">
            <a:off x="4754974" y="1822498"/>
            <a:ext cx="141851" cy="2584842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61" idx="3"/>
          </p:cNvCxnSpPr>
          <p:nvPr/>
        </p:nvCxnSpPr>
        <p:spPr>
          <a:xfrm>
            <a:off x="4754974" y="3371352"/>
            <a:ext cx="141851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Down Arrow 268"/>
          <p:cNvSpPr/>
          <p:nvPr/>
        </p:nvSpPr>
        <p:spPr>
          <a:xfrm>
            <a:off x="7626462" y="2235032"/>
            <a:ext cx="2528410" cy="191286"/>
          </a:xfrm>
          <a:prstGeom prst="downArrow">
            <a:avLst>
              <a:gd name="adj1" fmla="val 66298"/>
              <a:gd name="adj2" fmla="val 10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72" name="Rounded Rectangle 271"/>
          <p:cNvSpPr/>
          <p:nvPr/>
        </p:nvSpPr>
        <p:spPr>
          <a:xfrm>
            <a:off x="5145862" y="2279197"/>
            <a:ext cx="1742647" cy="1420261"/>
          </a:xfrm>
          <a:prstGeom prst="roundRect">
            <a:avLst>
              <a:gd name="adj" fmla="val 8629"/>
            </a:avLst>
          </a:prstGeom>
          <a:solidFill>
            <a:srgbClr val="95BE3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Simulation scheduler</a:t>
            </a:r>
          </a:p>
        </p:txBody>
      </p:sp>
      <p:cxnSp>
        <p:nvCxnSpPr>
          <p:cNvPr id="312" name="Straight Arrow Connector 311"/>
          <p:cNvCxnSpPr/>
          <p:nvPr/>
        </p:nvCxnSpPr>
        <p:spPr>
          <a:xfrm>
            <a:off x="6888509" y="3295421"/>
            <a:ext cx="273468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Elbow Connector 323"/>
          <p:cNvCxnSpPr>
            <a:stCxn id="71" idx="3"/>
            <a:endCxn id="272" idx="1"/>
          </p:cNvCxnSpPr>
          <p:nvPr/>
        </p:nvCxnSpPr>
        <p:spPr>
          <a:xfrm>
            <a:off x="4754974" y="2607303"/>
            <a:ext cx="390888" cy="382025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/>
          <p:cNvCxnSpPr>
            <a:endCxn id="197" idx="3"/>
          </p:cNvCxnSpPr>
          <p:nvPr/>
        </p:nvCxnSpPr>
        <p:spPr>
          <a:xfrm flipH="1" flipV="1">
            <a:off x="6888509" y="4416542"/>
            <a:ext cx="815708" cy="8112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161977" y="2502367"/>
            <a:ext cx="3276567" cy="2207641"/>
          </a:xfrm>
          <a:prstGeom prst="roundRect">
            <a:avLst>
              <a:gd name="adj" fmla="val 5978"/>
            </a:avLst>
          </a:prstGeom>
          <a:solidFill>
            <a:srgbClr val="E8A59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24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Case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382474" y="4079234"/>
            <a:ext cx="1372500" cy="656212"/>
          </a:xfrm>
          <a:prstGeom prst="roundRect">
            <a:avLst>
              <a:gd name="adj" fmla="val 2011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VTK reader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2906554" y="1498952"/>
            <a:ext cx="1848420" cy="656212"/>
          </a:xfrm>
          <a:prstGeom prst="roundRect">
            <a:avLst>
              <a:gd name="adj" fmla="val 2011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XML reader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3382474" y="2279197"/>
            <a:ext cx="1372500" cy="656212"/>
          </a:xfrm>
          <a:prstGeom prst="roundRect">
            <a:avLst>
              <a:gd name="adj" fmla="val 20112"/>
            </a:avLst>
          </a:prstGeom>
          <a:solidFill>
            <a:srgbClr val="95BE3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Parameter space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3382474" y="3043246"/>
            <a:ext cx="1372500" cy="656212"/>
          </a:xfrm>
          <a:prstGeom prst="roundRect">
            <a:avLst>
              <a:gd name="adj" fmla="val 21548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XYZ reader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7161977" y="1498951"/>
            <a:ext cx="3457380" cy="652344"/>
          </a:xfrm>
          <a:prstGeom prst="roundRect">
            <a:avLst>
              <a:gd name="adj" fmla="val 17341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Case assembler</a:t>
            </a:r>
          </a:p>
        </p:txBody>
      </p:sp>
      <p:sp>
        <p:nvSpPr>
          <p:cNvPr id="197" name="Rounded Rectangle 196"/>
          <p:cNvSpPr/>
          <p:nvPr/>
        </p:nvSpPr>
        <p:spPr>
          <a:xfrm>
            <a:off x="5145862" y="4096547"/>
            <a:ext cx="1742647" cy="639989"/>
          </a:xfrm>
          <a:prstGeom prst="roundRect">
            <a:avLst>
              <a:gd name="adj" fmla="val 19148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VTK writer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148844" y="1498953"/>
            <a:ext cx="1739665" cy="656209"/>
          </a:xfrm>
          <a:prstGeom prst="roundRect">
            <a:avLst>
              <a:gd name="adj" fmla="val 20112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UDE parser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7318790" y="3002396"/>
            <a:ext cx="1418193" cy="1588457"/>
          </a:xfrm>
          <a:prstGeom prst="roundRect">
            <a:avLst>
              <a:gd name="adj" fmla="val 12629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Workspace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8967018" y="3002397"/>
            <a:ext cx="1317625" cy="1588456"/>
          </a:xfrm>
          <a:prstGeom prst="roundRect">
            <a:avLst>
              <a:gd name="adj" fmla="val 12878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Equations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8736983" y="3322234"/>
            <a:ext cx="230035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736983" y="4155164"/>
            <a:ext cx="230035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77584"/>
              </p:ext>
            </p:extLst>
          </p:nvPr>
        </p:nvGraphicFramePr>
        <p:xfrm>
          <a:off x="7570654" y="3435128"/>
          <a:ext cx="97276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617"/>
                <a:gridCol w="712149"/>
              </a:tblGrid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468478"/>
              </p:ext>
            </p:extLst>
          </p:nvPr>
        </p:nvGraphicFramePr>
        <p:xfrm>
          <a:off x="9123831" y="3435126"/>
          <a:ext cx="976201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6201"/>
              </a:tblGrid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x=c+5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y=x^2+2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a=sph()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2" name="Straight Arrow Connector 91"/>
          <p:cNvCxnSpPr>
            <a:endCxn id="57" idx="2"/>
          </p:cNvCxnSpPr>
          <p:nvPr/>
        </p:nvCxnSpPr>
        <p:spPr>
          <a:xfrm flipV="1">
            <a:off x="4068724" y="4735446"/>
            <a:ext cx="0" cy="363552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6888509" y="2831135"/>
            <a:ext cx="273468" cy="430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17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712242" y="2037171"/>
            <a:ext cx="2704696" cy="2828468"/>
            <a:chOff x="3994487" y="975287"/>
            <a:chExt cx="2704696" cy="2828468"/>
          </a:xfrm>
        </p:grpSpPr>
        <p:sp>
          <p:nvSpPr>
            <p:cNvPr id="31" name="Oval 30"/>
            <p:cNvSpPr/>
            <p:nvPr/>
          </p:nvSpPr>
          <p:spPr>
            <a:xfrm>
              <a:off x="3994487" y="1232036"/>
              <a:ext cx="1838422" cy="1838422"/>
            </a:xfrm>
            <a:prstGeom prst="ellipse">
              <a:avLst/>
            </a:prstGeom>
            <a:solidFill>
              <a:schemeClr val="bg2">
                <a:lumMod val="50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/>
            <p:cNvSpPr/>
            <p:nvPr/>
          </p:nvSpPr>
          <p:spPr>
            <a:xfrm>
              <a:off x="5473569" y="2151247"/>
              <a:ext cx="1225614" cy="1225614"/>
            </a:xfrm>
            <a:prstGeom prst="ellipse">
              <a:avLst/>
            </a:prstGeom>
            <a:solidFill>
              <a:schemeClr val="bg2">
                <a:lumMod val="50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Cross 32"/>
            <p:cNvSpPr/>
            <p:nvPr/>
          </p:nvSpPr>
          <p:spPr>
            <a:xfrm>
              <a:off x="4841509" y="2079058"/>
              <a:ext cx="144378" cy="144378"/>
            </a:xfrm>
            <a:prstGeom prst="plus">
              <a:avLst>
                <a:gd name="adj" fmla="val 4815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Cross 33"/>
            <p:cNvSpPr/>
            <p:nvPr/>
          </p:nvSpPr>
          <p:spPr>
            <a:xfrm>
              <a:off x="6014187" y="2691865"/>
              <a:ext cx="144378" cy="144378"/>
            </a:xfrm>
            <a:prstGeom prst="plus">
              <a:avLst>
                <a:gd name="adj" fmla="val 4815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4473594" y="2151248"/>
              <a:ext cx="434956" cy="16042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4473594" y="2772972"/>
              <a:ext cx="1608229" cy="9824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4009174" y="2151247"/>
              <a:ext cx="899379" cy="181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33" idx="5"/>
            </p:cNvCxnSpPr>
            <p:nvPr/>
          </p:nvCxnSpPr>
          <p:spPr>
            <a:xfrm>
              <a:off x="6081823" y="2772971"/>
              <a:ext cx="437873" cy="4244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206576" y="1966035"/>
                  <a:ext cx="2710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576" y="1966035"/>
                  <a:ext cx="271036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455" r="-6818"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279049" y="2685247"/>
                  <a:ext cx="269754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9049" y="2685247"/>
                  <a:ext cx="269754" cy="29931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455" r="-13636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772031" y="3179962"/>
                  <a:ext cx="209866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031" y="3179962"/>
                  <a:ext cx="209866" cy="29931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47" r="-20588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368017" y="3050208"/>
                  <a:ext cx="2111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017" y="3050208"/>
                  <a:ext cx="211148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4286" r="-11429"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/>
            <p:cNvCxnSpPr/>
            <p:nvPr/>
          </p:nvCxnSpPr>
          <p:spPr>
            <a:xfrm flipV="1">
              <a:off x="5721350" y="1624579"/>
              <a:ext cx="507167" cy="966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5529980" y="1540112"/>
              <a:ext cx="507167" cy="966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994400" y="1628775"/>
              <a:ext cx="181540" cy="9557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077381" y="1281122"/>
                  <a:ext cx="322781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7381" y="1281122"/>
                  <a:ext cx="322781" cy="29931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r="-13208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/>
            <p:cNvCxnSpPr/>
            <p:nvPr/>
          </p:nvCxnSpPr>
          <p:spPr>
            <a:xfrm flipH="1" flipV="1">
              <a:off x="4908550" y="2151246"/>
              <a:ext cx="1173275" cy="62172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 flipV="1">
              <a:off x="5230678" y="2324746"/>
              <a:ext cx="854493" cy="4482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5257162" y="2386469"/>
                  <a:ext cx="1899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𝑛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162" y="2386469"/>
                  <a:ext cx="189924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6129" r="-161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/>
            <p:cNvCxnSpPr/>
            <p:nvPr/>
          </p:nvCxnSpPr>
          <p:spPr>
            <a:xfrm flipV="1">
              <a:off x="6085170" y="1905731"/>
              <a:ext cx="242892" cy="8583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6419887" y="1768196"/>
                  <a:ext cx="249043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887" y="1768196"/>
                  <a:ext cx="249043" cy="29931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4634" r="-17073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5128857" y="1585694"/>
                  <a:ext cx="2503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8857" y="1585694"/>
                  <a:ext cx="25032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2195" r="-12195" b="-1956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/>
            <p:cNvCxnSpPr/>
            <p:nvPr/>
          </p:nvCxnSpPr>
          <p:spPr>
            <a:xfrm flipV="1">
              <a:off x="4911561" y="1802384"/>
              <a:ext cx="573741" cy="3488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6081823" y="2764054"/>
              <a:ext cx="315539" cy="1039701"/>
            </a:xfrm>
            <a:prstGeom prst="straightConnector1">
              <a:avLst/>
            </a:prstGeom>
            <a:ln w="25400" cmpd="dbl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 flipV="1">
              <a:off x="4519689" y="975287"/>
              <a:ext cx="388861" cy="1175497"/>
            </a:xfrm>
            <a:prstGeom prst="straightConnector1">
              <a:avLst/>
            </a:prstGeom>
            <a:ln w="25400" cmpd="dbl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5983690" y="3504442"/>
                  <a:ext cx="292965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3690" y="3504442"/>
                  <a:ext cx="292965" cy="29931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417" r="-14583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4823917" y="1341540"/>
                  <a:ext cx="2942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3917" y="1341540"/>
                  <a:ext cx="294247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0417" r="-10417" b="-1956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>
              <a:off x="5020304" y="1788219"/>
              <a:ext cx="1016611" cy="197615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797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hord 105"/>
          <p:cNvSpPr/>
          <p:nvPr/>
        </p:nvSpPr>
        <p:spPr>
          <a:xfrm rot="5400000">
            <a:off x="8658943" y="1234631"/>
            <a:ext cx="1147072" cy="1147072"/>
          </a:xfrm>
          <a:prstGeom prst="chord">
            <a:avLst>
              <a:gd name="adj1" fmla="val 9751149"/>
              <a:gd name="adj2" fmla="val 107738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551641" y="923988"/>
            <a:ext cx="713992" cy="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918976"/>
              </p:ext>
            </p:extLst>
          </p:nvPr>
        </p:nvGraphicFramePr>
        <p:xfrm>
          <a:off x="5101192" y="348354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 flipH="1">
            <a:off x="5311382" y="642236"/>
            <a:ext cx="2387868" cy="2331970"/>
            <a:chOff x="6917727" y="1325630"/>
            <a:chExt cx="2335323" cy="2331970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6917727" y="3657600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6917727" y="3088888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6917727" y="3088888"/>
              <a:ext cx="2297152" cy="568712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V="1">
              <a:off x="6955898" y="2492663"/>
              <a:ext cx="2297152" cy="568712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>
              <a:off x="6917727" y="2490567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6917727" y="1921855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6917727" y="1921855"/>
              <a:ext cx="2297152" cy="568712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6955898" y="1325630"/>
              <a:ext cx="2297152" cy="568712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1">
              <a:off x="6925161" y="1338274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/>
          <p:nvPr/>
        </p:nvCxnSpPr>
        <p:spPr>
          <a:xfrm flipH="1">
            <a:off x="2551639" y="1305578"/>
            <a:ext cx="713994" cy="1086072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2551639" y="1305578"/>
            <a:ext cx="1609510" cy="262708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551639" y="923988"/>
            <a:ext cx="1609510" cy="112907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393445"/>
                  </p:ext>
                </p:extLst>
              </p:nvPr>
            </p:nvGraphicFramePr>
            <p:xfrm>
              <a:off x="542868" y="739090"/>
              <a:ext cx="398434" cy="4128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8434"/>
                  </a:tblGrid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95BE3C"/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393445"/>
                  </p:ext>
                </p:extLst>
              </p:nvPr>
            </p:nvGraphicFramePr>
            <p:xfrm>
              <a:off x="542868" y="739090"/>
              <a:ext cx="398434" cy="4128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8434"/>
                  </a:tblGrid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1613" r="-3030" b="-996774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103279" r="-3030" b="-913115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200000" r="-3030" b="-79838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300000" r="-3030" b="-69838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406557" r="-3030" b="-609836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498387" r="-3030" b="-500000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608197" r="-3030" b="-40819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696774" r="-3030" b="-301613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796774" r="-3030" b="-201613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911475" r="-3030" b="-104918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995161" r="-3030" b="-322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Table 4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0335022"/>
                  </p:ext>
                </p:extLst>
              </p:nvPr>
            </p:nvGraphicFramePr>
            <p:xfrm>
              <a:off x="2174736" y="739090"/>
              <a:ext cx="376903" cy="41285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903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95BE3C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Table 4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0335022"/>
                  </p:ext>
                </p:extLst>
              </p:nvPr>
            </p:nvGraphicFramePr>
            <p:xfrm>
              <a:off x="2174736" y="739090"/>
              <a:ext cx="376903" cy="41285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903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1639" r="-3175" b="-1014754"/>
                          </a:stretch>
                        </a:blipFill>
                      </a:tcPr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96875" r="-3175" b="-86718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210000" r="-3175" b="-825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304918" r="-3175" b="-71147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404918" r="-3175" b="-61147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504918" r="-3175" b="-51147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604918" r="-3175" b="-411475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671875" r="-3175" b="-292188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784127" r="-3175" b="-19682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913115" r="-3175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1013115" r="-3175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232554" y="21606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Hash key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49969" y="216069"/>
            <a:ext cx="102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Positions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7427281"/>
                  </p:ext>
                </p:extLst>
              </p:nvPr>
            </p:nvGraphicFramePr>
            <p:xfrm>
              <a:off x="3265633" y="739090"/>
              <a:ext cx="4338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8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4</m:t>
                                </m:r>
                                <m:r>
                                  <a:rPr lang="hu-HU" b="0" i="0" smtClean="0">
                                    <a:latin typeface="Cambria Math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9.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95BE3C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13.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19.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23.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7427281"/>
                  </p:ext>
                </p:extLst>
              </p:nvPr>
            </p:nvGraphicFramePr>
            <p:xfrm>
              <a:off x="3265633" y="739090"/>
              <a:ext cx="4338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8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1639" r="-2778" b="-5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101639" r="-2778" b="-4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201639" r="-2778" b="-3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301639" r="-2778" b="-2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401639" r="-2778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501639" r="-2778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0" name="TextBox 49"/>
          <p:cNvSpPr txBox="1"/>
          <p:nvPr/>
        </p:nvSpPr>
        <p:spPr>
          <a:xfrm>
            <a:off x="3166355" y="216069"/>
            <a:ext cx="6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GB" smtClean="0">
                <a:latin typeface="Times New Roman" charset="0"/>
                <a:ea typeface="Times New Roman" charset="0"/>
                <a:cs typeface="Times New Roman" charset="0"/>
              </a:rPr>
              <a:t>tart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3437241"/>
                  </p:ext>
                </p:extLst>
              </p:nvPr>
            </p:nvGraphicFramePr>
            <p:xfrm>
              <a:off x="4161149" y="739090"/>
              <a:ext cx="4284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84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3.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8.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12.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95BE3C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15.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21.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27.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3437241"/>
                  </p:ext>
                </p:extLst>
              </p:nvPr>
            </p:nvGraphicFramePr>
            <p:xfrm>
              <a:off x="4161149" y="739090"/>
              <a:ext cx="4284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84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1639" r="-2817" b="-5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101639" r="-2817" b="-4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201639" r="-2817" b="-3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301639" r="-2817" b="-2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401639" r="-2817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501639" r="-2817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2" name="TextBox 51"/>
          <p:cNvSpPr txBox="1"/>
          <p:nvPr/>
        </p:nvSpPr>
        <p:spPr>
          <a:xfrm>
            <a:off x="4079333" y="21606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GB" smtClean="0">
                <a:latin typeface="Times New Roman" charset="0"/>
                <a:ea typeface="Times New Roman" charset="0"/>
                <a:cs typeface="Times New Roman" charset="0"/>
              </a:rPr>
              <a:t>nd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1581453" y="739090"/>
            <a:ext cx="185476" cy="1473630"/>
          </a:xfrm>
          <a:prstGeom prst="leftBrace">
            <a:avLst>
              <a:gd name="adj1" fmla="val 58108"/>
              <a:gd name="adj2" fmla="val 7205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 rot="16200000">
                <a:off x="192297" y="1581924"/>
                <a:ext cx="236731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Particles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hu-HU" i="1">
                            <a:latin typeface="Cambria Math" charset="0"/>
                          </a:rPr>
                          <m:t>0</m:t>
                        </m:r>
                      </m:e>
                      <m:sup>
                        <m:r>
                          <a:rPr lang="hu-HU" b="0" i="1" smtClean="0">
                            <a:latin typeface="Cambria Math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dirty="0" smtClean="0"/>
                  <a:t> </a:t>
                </a:r>
                <a:r>
                  <a:rPr lang="en-GB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cell </a:t>
                </a:r>
                <a:endParaRPr lang="en-GB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92297" y="1581924"/>
                <a:ext cx="2367316" cy="374270"/>
              </a:xfrm>
              <a:prstGeom prst="rect">
                <a:avLst/>
              </a:prstGeom>
              <a:blipFill rotWithShape="0">
                <a:blip r:embed="rId6"/>
                <a:stretch>
                  <a:fillRect l="-8197" t="-1804" r="-24590" b="-20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Table 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9286641"/>
                  </p:ext>
                </p:extLst>
              </p:nvPr>
            </p:nvGraphicFramePr>
            <p:xfrm>
              <a:off x="1792183" y="739090"/>
              <a:ext cx="376903" cy="4128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903"/>
                  </a:tblGrid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0.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1.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2.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3.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4.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5.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6.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7.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8.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9.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Table 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9286641"/>
                  </p:ext>
                </p:extLst>
              </p:nvPr>
            </p:nvGraphicFramePr>
            <p:xfrm>
              <a:off x="1792183" y="739090"/>
              <a:ext cx="376903" cy="4128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903"/>
                  </a:tblGrid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b="-993548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101639" b="-909836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198387" b="-795161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298387" b="-695161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404918" b="-60655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496774" b="-496774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606557" b="-404918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695161" b="-29838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795161" b="-19838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909836" b="-101639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99354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5" name="Chord 84"/>
          <p:cNvSpPr/>
          <p:nvPr/>
        </p:nvSpPr>
        <p:spPr>
          <a:xfrm>
            <a:off x="9755344" y="1905042"/>
            <a:ext cx="1147072" cy="1147072"/>
          </a:xfrm>
          <a:prstGeom prst="chord">
            <a:avLst>
              <a:gd name="adj1" fmla="val 9751149"/>
              <a:gd name="adj2" fmla="val 107738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Chord 90"/>
          <p:cNvSpPr/>
          <p:nvPr/>
        </p:nvSpPr>
        <p:spPr>
          <a:xfrm rot="5400000">
            <a:off x="8352359" y="1234631"/>
            <a:ext cx="1147072" cy="1147072"/>
          </a:xfrm>
          <a:prstGeom prst="chord">
            <a:avLst>
              <a:gd name="adj1" fmla="val 11585743"/>
              <a:gd name="adj2" fmla="val 2084201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Chord 91"/>
          <p:cNvSpPr/>
          <p:nvPr/>
        </p:nvSpPr>
        <p:spPr>
          <a:xfrm rot="10800000">
            <a:off x="9755344" y="168546"/>
            <a:ext cx="1147072" cy="1147072"/>
          </a:xfrm>
          <a:prstGeom prst="chord">
            <a:avLst>
              <a:gd name="adj1" fmla="val 11891441"/>
              <a:gd name="adj2" fmla="val 2047138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66209"/>
              </p:ext>
            </p:extLst>
          </p:nvPr>
        </p:nvGraphicFramePr>
        <p:xfrm>
          <a:off x="9053980" y="923988"/>
          <a:ext cx="2304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4" name="Oval 93"/>
          <p:cNvSpPr/>
          <p:nvPr/>
        </p:nvSpPr>
        <p:spPr>
          <a:xfrm flipV="1">
            <a:off x="10283804" y="2433502"/>
            <a:ext cx="90152" cy="90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Arc 94"/>
          <p:cNvSpPr/>
          <p:nvPr/>
        </p:nvSpPr>
        <p:spPr>
          <a:xfrm>
            <a:off x="9755344" y="1905042"/>
            <a:ext cx="1147072" cy="1147072"/>
          </a:xfrm>
          <a:prstGeom prst="arc">
            <a:avLst>
              <a:gd name="adj1" fmla="val 9780159"/>
              <a:gd name="adj2" fmla="val 1021676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96" name="Arc 95"/>
          <p:cNvSpPr/>
          <p:nvPr/>
        </p:nvSpPr>
        <p:spPr>
          <a:xfrm>
            <a:off x="9755344" y="168546"/>
            <a:ext cx="1147072" cy="1147072"/>
          </a:xfrm>
          <a:prstGeom prst="arc">
            <a:avLst>
              <a:gd name="adj1" fmla="val 1051574"/>
              <a:gd name="adj2" fmla="val 9694358"/>
            </a:avLst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97" name="Arc 96"/>
          <p:cNvSpPr/>
          <p:nvPr/>
        </p:nvSpPr>
        <p:spPr>
          <a:xfrm rot="16200000">
            <a:off x="8352359" y="1234632"/>
            <a:ext cx="1147072" cy="1147072"/>
          </a:xfrm>
          <a:prstGeom prst="arc">
            <a:avLst>
              <a:gd name="adj1" fmla="val 828748"/>
              <a:gd name="adj2" fmla="val 9998508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10390590" y="2287154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hu-HU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590" y="2287154"/>
                <a:ext cx="24384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2500" r="-10000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11022091" y="1038619"/>
                <a:ext cx="2162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𝛺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091" y="1038619"/>
                <a:ext cx="21621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5000" r="-22222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9976270" y="605655"/>
                <a:ext cx="459420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charset="0"/>
                        </a:rPr>
                        <m:t>𝜕</m:t>
                      </m:r>
                      <m:sSub>
                        <m:sSubPr>
                          <m:ctrlPr>
                            <a:rPr lang="hu-HU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𝛺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70" y="605655"/>
                <a:ext cx="459420" cy="301686"/>
              </a:xfrm>
              <a:prstGeom prst="rect">
                <a:avLst/>
              </a:prstGeom>
              <a:blipFill rotWithShape="0">
                <a:blip r:embed="rId10"/>
                <a:stretch>
                  <a:fillRect l="-12000" r="-6667" b="-1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8594230" y="1628043"/>
                <a:ext cx="4352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</a:rPr>
                        <m:t>𝜕</m:t>
                      </m:r>
                      <m:sSub>
                        <m:sSubPr>
                          <m:ctrlPr>
                            <a:rPr lang="hu-HU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𝛺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i="1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230" y="1628043"/>
                <a:ext cx="43524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2676" r="-1408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Oval 106"/>
          <p:cNvSpPr/>
          <p:nvPr/>
        </p:nvSpPr>
        <p:spPr>
          <a:xfrm rot="5400000" flipV="1">
            <a:off x="9187403" y="1763091"/>
            <a:ext cx="90152" cy="90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" name="Arc 107"/>
          <p:cNvSpPr/>
          <p:nvPr/>
        </p:nvSpPr>
        <p:spPr>
          <a:xfrm rot="5400000">
            <a:off x="8658943" y="1234631"/>
            <a:ext cx="1147072" cy="1147072"/>
          </a:xfrm>
          <a:prstGeom prst="arc">
            <a:avLst>
              <a:gd name="adj1" fmla="val 9780159"/>
              <a:gd name="adj2" fmla="val 1021676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9352741" y="1652773"/>
                <a:ext cx="238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hu-HU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741" y="1652773"/>
                <a:ext cx="238527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2821" r="-10256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54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760633" y="1433002"/>
            <a:ext cx="8197837" cy="3747498"/>
            <a:chOff x="1750359" y="1391906"/>
            <a:chExt cx="8197837" cy="37474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1750359" y="3230523"/>
                  <a:ext cx="3016339" cy="6915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000" i="1" smtClean="0">
                            <a:latin typeface="Cambria Math" charset="0"/>
                          </a:rPr>
                          <m:t>𝑓𝑚𝑎𝑥</m:t>
                        </m:r>
                        <m:d>
                          <m:dPr>
                            <m:ctrlPr>
                              <a:rPr lang="hu-HU" sz="20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u-HU" sz="2000" i="1" smtClean="0">
                                <a:latin typeface="Cambria Math" charset="0"/>
                              </a:rPr>
                              <m:t>𝜙</m:t>
                            </m:r>
                          </m:e>
                        </m:d>
                        <m:r>
                          <a:rPr lang="hu-HU" sz="2000" b="0" i="1" smtClean="0">
                            <a:latin typeface="Cambria Math" charset="0"/>
                          </a:rPr>
                          <m:t>−</m:t>
                        </m:r>
                        <m:d>
                          <m:dPr>
                            <m:ctrlPr>
                              <a:rPr lang="hu-HU" sz="2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u-HU" sz="2000" i="1">
                                <a:latin typeface="Cambria Math" charset="0"/>
                              </a:rPr>
                              <m:t>𝐶</m:t>
                            </m:r>
                            <m:r>
                              <a:rPr lang="hu-HU" sz="2000" i="1">
                                <a:latin typeface="Cambria Math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hu-HU" sz="20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hu-HU" sz="2000" i="1">
                                    <a:latin typeface="Cambria Math" charset="0"/>
                                  </a:rPr>
                                  <m:t>𝐹</m:t>
                                </m:r>
                              </m:num>
                              <m:den>
                                <m:r>
                                  <a:rPr lang="hu-HU" sz="200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charset="0"/>
                              </a:rPr>
                              <m:t>sin</m:t>
                            </m:r>
                            <m:d>
                              <m:dPr>
                                <m:ctrlPr>
                                  <a:rPr lang="hu-HU" sz="20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hu-HU" sz="2000">
                                    <a:latin typeface="Cambria Math" charset="0"/>
                                  </a:rPr>
                                  <m:t>r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359" y="3230523"/>
                  <a:ext cx="3016339" cy="69153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Right Arrow 91"/>
            <p:cNvSpPr/>
            <p:nvPr/>
          </p:nvSpPr>
          <p:spPr>
            <a:xfrm>
              <a:off x="4975781" y="3320087"/>
              <a:ext cx="765235" cy="484632"/>
            </a:xfrm>
            <a:prstGeom prst="rightArrow">
              <a:avLst>
                <a:gd name="adj1" fmla="val 40070"/>
                <a:gd name="adj2" fmla="val 64896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Oval 1"/>
            <p:cNvSpPr/>
            <p:nvPr/>
          </p:nvSpPr>
          <p:spPr>
            <a:xfrm>
              <a:off x="7779822" y="2182530"/>
              <a:ext cx="591374" cy="5913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>
                  <a:solidFill>
                    <a:schemeClr val="bg2">
                      <a:lumMod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+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7779822" y="3759530"/>
              <a:ext cx="591374" cy="5913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>
                  <a:solidFill>
                    <a:schemeClr val="bg2">
                      <a:lumMod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÷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9356822" y="3759530"/>
                  <a:ext cx="591374" cy="591374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hu-HU" sz="2000" b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sin</m:t>
                        </m:r>
                      </m:oMath>
                    </m:oMathPara>
                  </a14:m>
                  <a:endParaRPr lang="en-GB" sz="2000" b="1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6822" y="3759530"/>
                  <a:ext cx="591374" cy="591374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/>
            <p:cNvSpPr/>
            <p:nvPr/>
          </p:nvSpPr>
          <p:spPr>
            <a:xfrm>
              <a:off x="8568360" y="2971030"/>
              <a:ext cx="591374" cy="5913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>
                  <a:solidFill>
                    <a:schemeClr val="bg2">
                      <a:lumMod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*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/>
                <p:cNvSpPr/>
                <p:nvPr/>
              </p:nvSpPr>
              <p:spPr>
                <a:xfrm>
                  <a:off x="6991322" y="2973153"/>
                  <a:ext cx="591374" cy="591374"/>
                </a:xfrm>
                <a:prstGeom prst="ellipse">
                  <a:avLst/>
                </a:prstGeom>
                <a:solidFill>
                  <a:srgbClr val="95BE3C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𝐶</m:t>
                        </m:r>
                      </m:oMath>
                    </m:oMathPara>
                  </a14:m>
                  <a:endParaRPr lang="en-GB" b="1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25" name="Oval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322" y="2973153"/>
                  <a:ext cx="591374" cy="591374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/>
                <p:cNvSpPr/>
                <p:nvPr/>
              </p:nvSpPr>
              <p:spPr>
                <a:xfrm>
                  <a:off x="8568322" y="4548030"/>
                  <a:ext cx="591374" cy="591374"/>
                </a:xfrm>
                <a:prstGeom prst="ellipse">
                  <a:avLst/>
                </a:prstGeom>
                <a:solidFill>
                  <a:srgbClr val="95BE3C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2</m:t>
                        </m:r>
                      </m:oMath>
                    </m:oMathPara>
                  </a14:m>
                  <a:endParaRPr lang="en-GB" b="1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26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8322" y="4548030"/>
                  <a:ext cx="591374" cy="591374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/>
                <p:cNvSpPr/>
                <p:nvPr/>
              </p:nvSpPr>
              <p:spPr>
                <a:xfrm>
                  <a:off x="6991322" y="4548030"/>
                  <a:ext cx="591374" cy="591374"/>
                </a:xfrm>
                <a:prstGeom prst="ellipse">
                  <a:avLst/>
                </a:prstGeom>
                <a:solidFill>
                  <a:srgbClr val="B4E168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000" b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𝐹</m:t>
                        </m:r>
                      </m:oMath>
                    </m:oMathPara>
                  </a14:m>
                  <a:endParaRPr lang="en-GB" sz="2000" b="1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322" y="4548030"/>
                  <a:ext cx="591374" cy="591374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/>
                <p:cNvSpPr/>
                <p:nvPr/>
              </p:nvSpPr>
              <p:spPr>
                <a:xfrm>
                  <a:off x="9356822" y="4548030"/>
                  <a:ext cx="591374" cy="591374"/>
                </a:xfrm>
                <a:prstGeom prst="ellipse">
                  <a:avLst/>
                </a:prstGeom>
                <a:solidFill>
                  <a:srgbClr val="B4E168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000" b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𝑟</m:t>
                        </m:r>
                      </m:oMath>
                    </m:oMathPara>
                  </a14:m>
                  <a:endParaRPr lang="en-GB" sz="2000" b="1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6822" y="4548030"/>
                  <a:ext cx="591374" cy="591374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>
              <a:stCxn id="34" idx="0"/>
              <a:endCxn id="33" idx="4"/>
            </p:cNvCxnSpPr>
            <p:nvPr/>
          </p:nvCxnSpPr>
          <p:spPr>
            <a:xfrm flipV="1">
              <a:off x="6479705" y="2773904"/>
              <a:ext cx="0" cy="19712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23" idx="1"/>
              <a:endCxn id="2" idx="5"/>
            </p:cNvCxnSpPr>
            <p:nvPr/>
          </p:nvCxnSpPr>
          <p:spPr>
            <a:xfrm flipH="1" flipV="1">
              <a:off x="8284591" y="2687299"/>
              <a:ext cx="370373" cy="37033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0" idx="7"/>
              <a:endCxn id="23" idx="3"/>
            </p:cNvCxnSpPr>
            <p:nvPr/>
          </p:nvCxnSpPr>
          <p:spPr>
            <a:xfrm flipV="1">
              <a:off x="8284591" y="3475799"/>
              <a:ext cx="370373" cy="37033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21" idx="1"/>
              <a:endCxn id="23" idx="5"/>
            </p:cNvCxnSpPr>
            <p:nvPr/>
          </p:nvCxnSpPr>
          <p:spPr>
            <a:xfrm flipH="1" flipV="1">
              <a:off x="9073129" y="3475799"/>
              <a:ext cx="370297" cy="37033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26" idx="1"/>
              <a:endCxn id="20" idx="5"/>
            </p:cNvCxnSpPr>
            <p:nvPr/>
          </p:nvCxnSpPr>
          <p:spPr>
            <a:xfrm flipH="1" flipV="1">
              <a:off x="8284591" y="4264299"/>
              <a:ext cx="370335" cy="37033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8" idx="0"/>
              <a:endCxn id="21" idx="4"/>
            </p:cNvCxnSpPr>
            <p:nvPr/>
          </p:nvCxnSpPr>
          <p:spPr>
            <a:xfrm flipV="1">
              <a:off x="9652509" y="4350904"/>
              <a:ext cx="0" cy="19712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27" idx="7"/>
              <a:endCxn id="20" idx="3"/>
            </p:cNvCxnSpPr>
            <p:nvPr/>
          </p:nvCxnSpPr>
          <p:spPr>
            <a:xfrm flipV="1">
              <a:off x="7496091" y="4264299"/>
              <a:ext cx="370335" cy="37033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991322" y="1391906"/>
              <a:ext cx="591374" cy="5913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>
                  <a:solidFill>
                    <a:schemeClr val="bg2">
                      <a:lumMod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-</a:t>
              </a:r>
            </a:p>
          </p:txBody>
        </p:sp>
        <p:cxnSp>
          <p:nvCxnSpPr>
            <p:cNvPr id="32" name="Straight Connector 31"/>
            <p:cNvCxnSpPr>
              <a:stCxn id="2" idx="1"/>
              <a:endCxn id="30" idx="5"/>
            </p:cNvCxnSpPr>
            <p:nvPr/>
          </p:nvCxnSpPr>
          <p:spPr>
            <a:xfrm flipH="1" flipV="1">
              <a:off x="7496091" y="1896675"/>
              <a:ext cx="370336" cy="37246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6184018" y="2182530"/>
                  <a:ext cx="591374" cy="591374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hu-HU" sz="1600" b="0" i="0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fmax</m:t>
                        </m:r>
                      </m:oMath>
                    </m:oMathPara>
                  </a14:m>
                  <a:endParaRPr lang="en-GB" sz="1600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018" y="2182530"/>
                  <a:ext cx="591374" cy="591374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000"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/>
                <p:cNvSpPr/>
                <p:nvPr/>
              </p:nvSpPr>
              <p:spPr>
                <a:xfrm>
                  <a:off x="6184018" y="2971029"/>
                  <a:ext cx="591374" cy="591374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𝜙</m:t>
                        </m:r>
                      </m:oMath>
                    </m:oMathPara>
                  </a14:m>
                  <a:endParaRPr lang="en-GB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018" y="2971029"/>
                  <a:ext cx="591374" cy="591374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/>
            <p:cNvCxnSpPr>
              <a:stCxn id="33" idx="7"/>
              <a:endCxn id="30" idx="3"/>
            </p:cNvCxnSpPr>
            <p:nvPr/>
          </p:nvCxnSpPr>
          <p:spPr>
            <a:xfrm flipV="1">
              <a:off x="6688787" y="1896675"/>
              <a:ext cx="389140" cy="37246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5" idx="7"/>
              <a:endCxn id="2" idx="3"/>
            </p:cNvCxnSpPr>
            <p:nvPr/>
          </p:nvCxnSpPr>
          <p:spPr>
            <a:xfrm flipV="1">
              <a:off x="7496091" y="2687299"/>
              <a:ext cx="370336" cy="372459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228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261278" y="564647"/>
            <a:ext cx="3445844" cy="111552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543491" y="488391"/>
            <a:ext cx="13917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68002" y="2320391"/>
            <a:ext cx="3445844" cy="111552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/>
          <p:cNvCxnSpPr/>
          <p:nvPr/>
        </p:nvCxnSpPr>
        <p:spPr>
          <a:xfrm>
            <a:off x="268002" y="676198"/>
            <a:ext cx="3445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68002" y="2320392"/>
            <a:ext cx="3445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61278" y="685648"/>
            <a:ext cx="3445844" cy="16347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708269" y="191451"/>
                <a:ext cx="10192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hu-HU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hu-HU" b="0" i="1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hu-HU" b="0" dirty="0" smtClean="0"/>
                  <a:t>m/s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269" y="191451"/>
                <a:ext cx="101925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5389" t="-28261" r="-13772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2416" y="678836"/>
                <a:ext cx="11164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hu-HU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hu-HU" b="0" i="1" smtClean="0">
                        <a:latin typeface="Cambria Math" charset="0"/>
                      </a:rPr>
                      <m:t>=100°</m:t>
                    </m:r>
                  </m:oMath>
                </a14:m>
                <a:r>
                  <a:rPr lang="hu-HU" b="0" dirty="0" smtClean="0"/>
                  <a:t>C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6" y="678836"/>
                <a:ext cx="111645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7104" t="-28261" r="-11475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02416" y="2037691"/>
                <a:ext cx="8546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hu-HU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hu-HU" b="0" i="0" smtClean="0">
                        <a:latin typeface="Cambria Math" charset="0"/>
                      </a:rPr>
                      <m:t>=0°</m:t>
                    </m:r>
                  </m:oMath>
                </a14:m>
                <a:r>
                  <a:rPr lang="hu-HU" b="0" dirty="0" smtClean="0"/>
                  <a:t>C</a:t>
                </a: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6" y="2037691"/>
                <a:ext cx="85465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9286" t="-28261" r="-15714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>
            <a:stCxn id="47" idx="1"/>
            <a:endCxn id="47" idx="3"/>
          </p:cNvCxnSpPr>
          <p:nvPr/>
        </p:nvCxnSpPr>
        <p:spPr>
          <a:xfrm>
            <a:off x="261278" y="1503020"/>
            <a:ext cx="3445844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984200" y="1503408"/>
            <a:ext cx="578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984200" y="956016"/>
            <a:ext cx="0" cy="542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739207" y="787750"/>
                <a:ext cx="1833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hu-HU" b="0" dirty="0" smtClean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207" y="787750"/>
                <a:ext cx="18331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6667" r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451592" y="151059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hu-HU" b="0" dirty="0" smtClean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592" y="1510590"/>
                <a:ext cx="18671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9032" r="-25806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>
            <a:off x="1984199" y="688494"/>
            <a:ext cx="6724" cy="1644192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rc 53"/>
          <p:cNvSpPr/>
          <p:nvPr/>
        </p:nvSpPr>
        <p:spPr>
          <a:xfrm>
            <a:off x="1997647" y="685648"/>
            <a:ext cx="2794023" cy="3291938"/>
          </a:xfrm>
          <a:prstGeom prst="arc">
            <a:avLst>
              <a:gd name="adj1" fmla="val 10864249"/>
              <a:gd name="adj2" fmla="val 161489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638310" y="926249"/>
                <a:ext cx="507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𝑣</m:t>
                      </m:r>
                      <m:r>
                        <a:rPr lang="hu-HU" b="0" i="1" smtClean="0">
                          <a:latin typeface="Cambria Math" charset="0"/>
                        </a:rPr>
                        <m:t>(</m:t>
                      </m:r>
                      <m:r>
                        <a:rPr lang="hu-HU" b="0" i="1" smtClean="0">
                          <a:latin typeface="Cambria Math" charset="0"/>
                        </a:rPr>
                        <m:t>𝑥</m:t>
                      </m:r>
                      <m:r>
                        <a:rPr lang="hu-HU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hu-HU" b="0" dirty="0" smtClean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310" y="926249"/>
                <a:ext cx="50744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6024" t="-2222" r="-16867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/>
          <p:nvPr/>
        </p:nvCxnSpPr>
        <p:spPr>
          <a:xfrm>
            <a:off x="1990924" y="787750"/>
            <a:ext cx="89412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990924" y="940150"/>
            <a:ext cx="64738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984200" y="1092550"/>
            <a:ext cx="46739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984200" y="1244950"/>
            <a:ext cx="3561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984200" y="1397350"/>
            <a:ext cx="25882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984200" y="1549750"/>
            <a:ext cx="18748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984200" y="1702150"/>
            <a:ext cx="13560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984200" y="1854550"/>
            <a:ext cx="7580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648153" y="2034190"/>
                <a:ext cx="10139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hu-HU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hu-HU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hu-HU" b="0" dirty="0" smtClean="0"/>
                  <a:t>m/s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153" y="2034190"/>
                <a:ext cx="101393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5389" t="-28889" r="-13174" b="-5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5181481" y="971941"/>
            <a:ext cx="6377163" cy="4698826"/>
            <a:chOff x="5274667" y="430119"/>
            <a:chExt cx="6377163" cy="469882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4667" y="707119"/>
              <a:ext cx="2117046" cy="202056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7738" y="712537"/>
              <a:ext cx="2117046" cy="202056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784" y="712537"/>
              <a:ext cx="2117046" cy="202056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0692" y="3108379"/>
              <a:ext cx="2117046" cy="202056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7738" y="3108379"/>
              <a:ext cx="2117046" cy="202056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784" y="3108379"/>
              <a:ext cx="2117046" cy="202056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051022" y="430120"/>
                  <a:ext cx="616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022" y="430120"/>
                  <a:ext cx="616387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1881" t="-28261" r="-23762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8171335" y="430119"/>
                  <a:ext cx="616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1335" y="430119"/>
                  <a:ext cx="616387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1881" t="-28261" r="-23762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0281846" y="430119"/>
                  <a:ext cx="616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=3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1846" y="430119"/>
                  <a:ext cx="616387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1881" t="-28261" r="-23762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051022" y="2831380"/>
                  <a:ext cx="616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=8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022" y="2831380"/>
                  <a:ext cx="616387" cy="27699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11881" t="-28261" r="-23762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101683" y="2831379"/>
                  <a:ext cx="7446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=19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1683" y="2831379"/>
                  <a:ext cx="744627" cy="276999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9836" t="-28261" r="-18033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10153605" y="2831378"/>
                  <a:ext cx="872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=120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3605" y="2831378"/>
                  <a:ext cx="872868" cy="276999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8333" t="-28261" r="-15278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Straight Arrow Connector 70"/>
          <p:cNvCxnSpPr/>
          <p:nvPr/>
        </p:nvCxnSpPr>
        <p:spPr>
          <a:xfrm flipH="1" flipV="1">
            <a:off x="1649008" y="685648"/>
            <a:ext cx="6724" cy="1634743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407346" y="1540286"/>
                <a:ext cx="1833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hu-HU" b="0" dirty="0" smtClean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346" y="1540286"/>
                <a:ext cx="183319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26667" r="-26667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984504" y="3056300"/>
            <a:ext cx="2922429" cy="3457943"/>
            <a:chOff x="984504" y="3056300"/>
            <a:chExt cx="2922429" cy="3457943"/>
          </a:xfrm>
        </p:grpSpPr>
        <p:sp>
          <p:nvSpPr>
            <p:cNvPr id="68" name="Rectangle 67"/>
            <p:cNvSpPr/>
            <p:nvPr/>
          </p:nvSpPr>
          <p:spPr>
            <a:xfrm>
              <a:off x="993736" y="3605483"/>
              <a:ext cx="2913197" cy="290876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69501" y="3673615"/>
              <a:ext cx="2761668" cy="27586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 flipV="1">
              <a:off x="1463719" y="3673615"/>
              <a:ext cx="0" cy="275865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67" idx="1"/>
            </p:cNvCxnSpPr>
            <p:nvPr/>
          </p:nvCxnSpPr>
          <p:spPr>
            <a:xfrm>
              <a:off x="1069501" y="5052942"/>
              <a:ext cx="2761668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1232320" y="4095007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𝐿</m:t>
                        </m:r>
                      </m:oMath>
                    </m:oMathPara>
                  </a14:m>
                  <a:endParaRPr lang="hu-HU" b="0" dirty="0" smtClean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2320" y="4095007"/>
                  <a:ext cx="183319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26667" r="-26667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/>
            <p:cNvCxnSpPr/>
            <p:nvPr/>
          </p:nvCxnSpPr>
          <p:spPr>
            <a:xfrm>
              <a:off x="1793229" y="3381034"/>
              <a:ext cx="139177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984504" y="3535447"/>
              <a:ext cx="2915707" cy="15506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1951629" y="3056300"/>
                  <a:ext cx="11528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hu-HU" b="0" i="1" smtClean="0">
                              <a:latin typeface="Cambria Math" charset="0"/>
                            </a:rPr>
                            <m:t>𝑙𝑖𝑑</m:t>
                          </m:r>
                        </m:sub>
                      </m:sSub>
                      <m:r>
                        <a:rPr lang="hu-HU" b="0" i="0" smtClean="0">
                          <a:latin typeface="Cambria Math" charset="0"/>
                        </a:rPr>
                        <m:t>=1</m:t>
                      </m:r>
                    </m:oMath>
                  </a14:m>
                  <a:r>
                    <a:rPr lang="hu-HU" b="0" dirty="0" smtClean="0"/>
                    <a:t>m/s</a:t>
                  </a: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1629" y="3056300"/>
                  <a:ext cx="1152816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4762" t="-28261" r="-12169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Connector 80"/>
            <p:cNvCxnSpPr>
              <a:stCxn id="67" idx="0"/>
            </p:cNvCxnSpPr>
            <p:nvPr/>
          </p:nvCxnSpPr>
          <p:spPr>
            <a:xfrm>
              <a:off x="2450335" y="3673615"/>
              <a:ext cx="0" cy="2758654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 rot="20602918">
              <a:off x="1541761" y="4129985"/>
              <a:ext cx="1859756" cy="1859756"/>
            </a:xfrm>
            <a:prstGeom prst="arc">
              <a:avLst>
                <a:gd name="adj1" fmla="val 14248505"/>
                <a:gd name="adj2" fmla="val 7888463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>
              <a:off x="2450335" y="5052942"/>
              <a:ext cx="5789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2450335" y="4505550"/>
              <a:ext cx="0" cy="5422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2205342" y="4337284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hu-HU" b="0" dirty="0" smtClean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5342" y="4337284"/>
                  <a:ext cx="183319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20000" r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2917727" y="5060124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hu-HU" b="0" dirty="0" smtClean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727" y="5060124"/>
                  <a:ext cx="186718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33333" r="-26667" b="-2391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0925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/>
        </p:nvGrpSpPr>
        <p:grpSpPr>
          <a:xfrm>
            <a:off x="4479312" y="1165986"/>
            <a:ext cx="7676023" cy="3906596"/>
            <a:chOff x="2000504" y="1648178"/>
            <a:chExt cx="7676023" cy="3906596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95" t="24032" r="12986" b="24389"/>
            <a:stretch/>
          </p:blipFill>
          <p:spPr>
            <a:xfrm>
              <a:off x="2551289" y="1648178"/>
              <a:ext cx="7125238" cy="353726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2000504" y="3142390"/>
                  <a:ext cx="6342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:r>
                    <a:rPr lang="hu-HU" b="0" dirty="0" smtClean="0"/>
                    <a:t>z</a:t>
                  </a:r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[</m:t>
                      </m:r>
                      <m:r>
                        <a:rPr lang="hu-HU" b="0" i="1" smtClean="0">
                          <a:latin typeface="Cambria Math" charset="0"/>
                        </a:rPr>
                        <m:t>𝑚</m:t>
                      </m:r>
                      <m:r>
                        <a:rPr lang="hu-HU" b="0" i="1" smtClean="0">
                          <a:latin typeface="Cambria Math" charset="0"/>
                        </a:rPr>
                        <m:t>]</m:t>
                      </m:r>
                    </m:oMath>
                  </a14:m>
                  <a:endParaRPr lang="en-GB" dirty="0"/>
                </a:p>
              </p:txBody>
            </p:sp>
          </mc:Choice>
          <mc:Fallback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0504" y="3142390"/>
                  <a:ext cx="634276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654" t="-8197" r="-1923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8236003" y="5185442"/>
                  <a:ext cx="14405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hu-HU" b="0" i="1" smtClean="0">
                            <a:latin typeface="Cambria Math" charset="0"/>
                          </a:rPr>
                          <m:t> [</m:t>
                        </m:r>
                        <m:sSup>
                          <m:sSup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5</m:t>
                            </m:r>
                            <m:r>
                              <a:rPr lang="hu-HU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∙</m:t>
                            </m:r>
                            <m:r>
                              <a:rPr lang="hu-HU" b="0" i="1" smtClean="0">
                                <a:latin typeface="Cambria Math" charset="0"/>
                              </a:rPr>
                              <m:t>10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charset="0"/>
                              </a:rPr>
                              <m:t>−3</m:t>
                            </m:r>
                          </m:sup>
                        </m:sSup>
                        <m:r>
                          <a:rPr lang="hu-HU" b="0" i="1" smtClean="0">
                            <a:latin typeface="Cambria Math" charset="0"/>
                          </a:rPr>
                          <m:t>𝑠</m:t>
                        </m:r>
                        <m:r>
                          <a:rPr lang="hu-HU" b="0" i="1" smtClean="0">
                            <a:latin typeface="Cambria Math" charset="0"/>
                          </a:rPr>
                          <m:t>]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6003" y="5185442"/>
                  <a:ext cx="144052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98333" b="-12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Group 117"/>
          <p:cNvGrpSpPr/>
          <p:nvPr/>
        </p:nvGrpSpPr>
        <p:grpSpPr>
          <a:xfrm>
            <a:off x="156406" y="944244"/>
            <a:ext cx="4152775" cy="4763354"/>
            <a:chOff x="156406" y="944244"/>
            <a:chExt cx="4152775" cy="4763354"/>
          </a:xfrm>
        </p:grpSpPr>
        <p:sp>
          <p:nvSpPr>
            <p:cNvPr id="85" name="Rectangle 84"/>
            <p:cNvSpPr/>
            <p:nvPr/>
          </p:nvSpPr>
          <p:spPr>
            <a:xfrm>
              <a:off x="869069" y="944244"/>
              <a:ext cx="3081816" cy="309679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031744" y="1121039"/>
              <a:ext cx="2743200" cy="274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045009" y="2583581"/>
              <a:ext cx="2451293" cy="1262254"/>
              <a:chOff x="872287" y="2150098"/>
              <a:chExt cx="2451293" cy="1262254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872287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222241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572195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22149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272103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622057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047264" y="27582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397218" y="27582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747172" y="27582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097126" y="27582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222241" y="24541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572195" y="24541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922149" y="24541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747172" y="21500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973626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445465" y="27582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1962472" y="4056793"/>
              <a:ext cx="881743" cy="1650805"/>
              <a:chOff x="2941573" y="4329516"/>
              <a:chExt cx="881743" cy="1650805"/>
            </a:xfrm>
          </p:grpSpPr>
          <p:cxnSp>
            <p:nvCxnSpPr>
              <p:cNvPr id="6" name="Straight Connector 5"/>
              <p:cNvCxnSpPr>
                <a:endCxn id="32" idx="0"/>
              </p:cNvCxnSpPr>
              <p:nvPr/>
            </p:nvCxnSpPr>
            <p:spPr>
              <a:xfrm flipH="1">
                <a:off x="3389107" y="4329516"/>
                <a:ext cx="5524" cy="2309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 74"/>
              <p:cNvGrpSpPr/>
              <p:nvPr/>
            </p:nvGrpSpPr>
            <p:grpSpPr>
              <a:xfrm>
                <a:off x="3158000" y="4560472"/>
                <a:ext cx="462213" cy="1011182"/>
                <a:chOff x="3196391" y="4475218"/>
                <a:chExt cx="462213" cy="985899"/>
              </a:xfrm>
            </p:grpSpPr>
            <p:grpSp>
              <p:nvGrpSpPr>
                <p:cNvPr id="74" name="Group 73"/>
                <p:cNvGrpSpPr/>
                <p:nvPr/>
              </p:nvGrpSpPr>
              <p:grpSpPr>
                <a:xfrm>
                  <a:off x="3196391" y="4475218"/>
                  <a:ext cx="462213" cy="985899"/>
                  <a:chOff x="3196391" y="4475218"/>
                  <a:chExt cx="462213" cy="1268495"/>
                </a:xfrm>
                <a:noFill/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3196391" y="4475218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3196391" y="4636104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3196391" y="4796990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3196391" y="4957876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3196391" y="5118762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3196391" y="5440533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3196391" y="5279648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>
                  <a:xfrm>
                    <a:off x="3196391" y="5596766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</p:grpSp>
            <p:cxnSp>
              <p:nvCxnSpPr>
                <p:cNvPr id="43" name="Straight Connector 42"/>
                <p:cNvCxnSpPr>
                  <a:stCxn id="32" idx="3"/>
                  <a:endCxn id="37" idx="1"/>
                </p:cNvCxnSpPr>
                <p:nvPr/>
              </p:nvCxnSpPr>
              <p:spPr>
                <a:xfrm flipH="1">
                  <a:off x="3196391" y="4532323"/>
                  <a:ext cx="462213" cy="1250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>
                  <a:stCxn id="38" idx="3"/>
                  <a:endCxn id="37" idx="1"/>
                </p:cNvCxnSpPr>
                <p:nvPr/>
              </p:nvCxnSpPr>
              <p:spPr>
                <a:xfrm flipH="1" flipV="1">
                  <a:off x="3196391" y="4657367"/>
                  <a:ext cx="462213" cy="12504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stCxn id="38" idx="3"/>
                  <a:endCxn id="39" idx="1"/>
                </p:cNvCxnSpPr>
                <p:nvPr/>
              </p:nvCxnSpPr>
              <p:spPr>
                <a:xfrm flipH="1">
                  <a:off x="3196391" y="4782410"/>
                  <a:ext cx="462213" cy="1250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>
                  <a:stCxn id="40" idx="3"/>
                  <a:endCxn id="39" idx="1"/>
                </p:cNvCxnSpPr>
                <p:nvPr/>
              </p:nvCxnSpPr>
              <p:spPr>
                <a:xfrm flipH="1" flipV="1">
                  <a:off x="3196391" y="4907454"/>
                  <a:ext cx="462213" cy="1250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>
                  <a:stCxn id="40" idx="3"/>
                  <a:endCxn id="42" idx="1"/>
                </p:cNvCxnSpPr>
                <p:nvPr/>
              </p:nvCxnSpPr>
              <p:spPr>
                <a:xfrm flipH="1">
                  <a:off x="3196391" y="5032498"/>
                  <a:ext cx="462213" cy="1250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>
                  <a:stCxn id="42" idx="1"/>
                  <a:endCxn id="41" idx="3"/>
                </p:cNvCxnSpPr>
                <p:nvPr/>
              </p:nvCxnSpPr>
              <p:spPr>
                <a:xfrm>
                  <a:off x="3196391" y="5157542"/>
                  <a:ext cx="462213" cy="12504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>
                  <a:stCxn id="64" idx="1"/>
                  <a:endCxn id="41" idx="3"/>
                </p:cNvCxnSpPr>
                <p:nvPr/>
              </p:nvCxnSpPr>
              <p:spPr>
                <a:xfrm flipV="1">
                  <a:off x="3196391" y="5282585"/>
                  <a:ext cx="462213" cy="12142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>
                  <a:stCxn id="32" idx="0"/>
                  <a:endCxn id="32" idx="3"/>
                </p:cNvCxnSpPr>
                <p:nvPr/>
              </p:nvCxnSpPr>
              <p:spPr>
                <a:xfrm>
                  <a:off x="3427498" y="4475218"/>
                  <a:ext cx="231106" cy="5710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>
                  <a:stCxn id="64" idx="2"/>
                  <a:endCxn id="64" idx="1"/>
                </p:cNvCxnSpPr>
                <p:nvPr/>
              </p:nvCxnSpPr>
              <p:spPr>
                <a:xfrm flipH="1" flipV="1">
                  <a:off x="3196391" y="5404012"/>
                  <a:ext cx="231107" cy="5710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7" name="Straight Connector 76"/>
              <p:cNvCxnSpPr>
                <a:stCxn id="64" idx="2"/>
              </p:cNvCxnSpPr>
              <p:nvPr/>
            </p:nvCxnSpPr>
            <p:spPr>
              <a:xfrm flipH="1">
                <a:off x="3389106" y="5571654"/>
                <a:ext cx="1" cy="30010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2941573" y="5871763"/>
                <a:ext cx="881743" cy="108558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>
                <a:off x="2941573" y="5871763"/>
                <a:ext cx="88174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Arrow Connector 86"/>
            <p:cNvCxnSpPr/>
            <p:nvPr/>
          </p:nvCxnSpPr>
          <p:spPr>
            <a:xfrm flipV="1">
              <a:off x="3614985" y="1121039"/>
              <a:ext cx="0" cy="273795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3363367" y="1937875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𝐿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367" y="1937875"/>
                  <a:ext cx="183319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Arrow Connector 88"/>
            <p:cNvCxnSpPr>
              <a:endCxn id="23" idx="7"/>
            </p:cNvCxnSpPr>
            <p:nvPr/>
          </p:nvCxnSpPr>
          <p:spPr>
            <a:xfrm flipH="1">
              <a:off x="2218598" y="2256215"/>
              <a:ext cx="352133" cy="37861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2153355" y="2078124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𝑅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3355" y="2078124"/>
                  <a:ext cx="183319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1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Arrow Connector 94"/>
            <p:cNvCxnSpPr>
              <a:stCxn id="23" idx="7"/>
            </p:cNvCxnSpPr>
            <p:nvPr/>
          </p:nvCxnSpPr>
          <p:spPr>
            <a:xfrm flipH="1">
              <a:off x="2094872" y="2634831"/>
              <a:ext cx="123726" cy="12341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4125862" y="2307023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𝑀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862" y="2307023"/>
                  <a:ext cx="183319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6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950856" y="4604973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0856" y="4604973"/>
                  <a:ext cx="183319" cy="43088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/>
            <p:cNvCxnSpPr/>
            <p:nvPr/>
          </p:nvCxnSpPr>
          <p:spPr>
            <a:xfrm flipH="1" flipV="1">
              <a:off x="436827" y="1789505"/>
              <a:ext cx="1" cy="70051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85" idx="1"/>
            </p:cNvCxnSpPr>
            <p:nvPr/>
          </p:nvCxnSpPr>
          <p:spPr>
            <a:xfrm flipH="1">
              <a:off x="234678" y="2492639"/>
              <a:ext cx="6343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156406" y="1708792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𝑍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06" y="1708792"/>
                  <a:ext cx="183319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333" r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 flipH="1">
              <a:off x="1343130" y="4442135"/>
              <a:ext cx="1" cy="64125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1015206" y="4395999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𝑔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206" y="4395999"/>
                  <a:ext cx="183319" cy="43088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8106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5422605" cy="6858000"/>
            <a:chOff x="0" y="0"/>
            <a:chExt cx="5422605" cy="68580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22605" cy="6858000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91224" y="551284"/>
              <a:ext cx="890527" cy="619432"/>
              <a:chOff x="3878118" y="540774"/>
              <a:chExt cx="890527" cy="619432"/>
            </a:xfrm>
          </p:grpSpPr>
          <p:sp>
            <p:nvSpPr>
              <p:cNvPr id="3" name="Left Brace 2"/>
              <p:cNvSpPr/>
              <p:nvPr/>
            </p:nvSpPr>
            <p:spPr>
              <a:xfrm>
                <a:off x="4670323" y="540774"/>
                <a:ext cx="98322" cy="619432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878118" y="711990"/>
                <a:ext cx="7922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smtClean="0">
                    <a:latin typeface="Times New Roman" charset="0"/>
                    <a:ea typeface="Times New Roman" charset="0"/>
                    <a:cs typeface="Times New Roman" charset="0"/>
                  </a:rPr>
                  <a:t>Constants</a:t>
                </a:r>
                <a:endParaRPr lang="en-GB" sz="12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1224" y="1200640"/>
              <a:ext cx="890527" cy="510849"/>
              <a:chOff x="3878118" y="540774"/>
              <a:chExt cx="890527" cy="510849"/>
            </a:xfrm>
          </p:grpSpPr>
          <p:sp>
            <p:nvSpPr>
              <p:cNvPr id="29" name="Left Brace 28"/>
              <p:cNvSpPr/>
              <p:nvPr/>
            </p:nvSpPr>
            <p:spPr>
              <a:xfrm>
                <a:off x="4670323" y="540774"/>
                <a:ext cx="98322" cy="510849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878118" y="657698"/>
                <a:ext cx="7592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Variables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09387" y="1743333"/>
              <a:ext cx="772364" cy="2465234"/>
              <a:chOff x="3996281" y="540774"/>
              <a:chExt cx="772364" cy="2465234"/>
            </a:xfrm>
          </p:grpSpPr>
          <p:sp>
            <p:nvSpPr>
              <p:cNvPr id="35" name="Left Brace 34"/>
              <p:cNvSpPr/>
              <p:nvPr/>
            </p:nvSpPr>
            <p:spPr>
              <a:xfrm>
                <a:off x="4670323" y="540774"/>
                <a:ext cx="98322" cy="2465234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996281" y="1527629"/>
                <a:ext cx="6575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smtClean="0">
                    <a:latin typeface="Times New Roman" charset="0"/>
                    <a:ea typeface="Times New Roman" charset="0"/>
                    <a:cs typeface="Times New Roman" charset="0"/>
                  </a:rPr>
                  <a:t>Particle</a:t>
                </a:r>
              </a:p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system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292771" y="1862944"/>
              <a:ext cx="769409" cy="772413"/>
              <a:chOff x="7886460" y="1859950"/>
              <a:chExt cx="769409" cy="772413"/>
            </a:xfrm>
          </p:grpSpPr>
          <p:sp>
            <p:nvSpPr>
              <p:cNvPr id="37" name="Left Brace 36"/>
              <p:cNvSpPr/>
              <p:nvPr/>
            </p:nvSpPr>
            <p:spPr>
              <a:xfrm rot="10800000">
                <a:off x="7886460" y="1859950"/>
                <a:ext cx="98322" cy="772413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974272" y="2107656"/>
                <a:ext cx="6815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Domain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768934" y="2672336"/>
              <a:ext cx="1284734" cy="890177"/>
              <a:chOff x="7886460" y="1859949"/>
              <a:chExt cx="1284734" cy="890177"/>
            </a:xfrm>
          </p:grpSpPr>
          <p:sp>
            <p:nvSpPr>
              <p:cNvPr id="42" name="Left Brace 41"/>
              <p:cNvSpPr/>
              <p:nvPr/>
            </p:nvSpPr>
            <p:spPr>
              <a:xfrm rot="10800000">
                <a:off x="7886460" y="1859949"/>
                <a:ext cx="98322" cy="890177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975033" y="2166538"/>
                <a:ext cx="11961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Particles on grid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3485155" y="3596551"/>
              <a:ext cx="1388928" cy="493589"/>
              <a:chOff x="7886460" y="1859949"/>
              <a:chExt cx="1388928" cy="493589"/>
            </a:xfrm>
          </p:grpSpPr>
          <p:sp>
            <p:nvSpPr>
              <p:cNvPr id="46" name="Left Brace 45"/>
              <p:cNvSpPr/>
              <p:nvPr/>
            </p:nvSpPr>
            <p:spPr>
              <a:xfrm rot="10800000">
                <a:off x="7886460" y="1859949"/>
                <a:ext cx="98322" cy="493589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975032" y="1968243"/>
                <a:ext cx="13003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Particles from file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380966" y="4263636"/>
              <a:ext cx="600785" cy="605641"/>
              <a:chOff x="7938350" y="2002216"/>
              <a:chExt cx="600785" cy="605641"/>
            </a:xfrm>
          </p:grpSpPr>
          <p:sp>
            <p:nvSpPr>
              <p:cNvPr id="49" name="Left Brace 48"/>
              <p:cNvSpPr/>
              <p:nvPr/>
            </p:nvSpPr>
            <p:spPr>
              <a:xfrm rot="10800000" flipH="1">
                <a:off x="8460311" y="2002216"/>
                <a:ext cx="78824" cy="605641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938350" y="2166537"/>
                <a:ext cx="5613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Fields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91224" y="5041401"/>
              <a:ext cx="661652" cy="605641"/>
              <a:chOff x="7877483" y="2002216"/>
              <a:chExt cx="661652" cy="605641"/>
            </a:xfrm>
          </p:grpSpPr>
          <p:sp>
            <p:nvSpPr>
              <p:cNvPr id="52" name="Left Brace 51"/>
              <p:cNvSpPr/>
              <p:nvPr/>
            </p:nvSpPr>
            <p:spPr>
              <a:xfrm rot="10800000" flipH="1">
                <a:off x="8460311" y="2002216"/>
                <a:ext cx="78824" cy="605641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877483" y="2166537"/>
                <a:ext cx="6026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smtClean="0">
                    <a:latin typeface="Times New Roman" charset="0"/>
                    <a:ea typeface="Times New Roman" charset="0"/>
                    <a:cs typeface="Times New Roman" charset="0"/>
                  </a:rPr>
                  <a:t>UDE’s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143337" y="5820763"/>
              <a:ext cx="1687750" cy="907889"/>
              <a:chOff x="7886460" y="1859948"/>
              <a:chExt cx="1687750" cy="907889"/>
            </a:xfrm>
          </p:grpSpPr>
          <p:sp>
            <p:nvSpPr>
              <p:cNvPr id="55" name="Left Brace 54"/>
              <p:cNvSpPr/>
              <p:nvPr/>
            </p:nvSpPr>
            <p:spPr>
              <a:xfrm rot="10800000">
                <a:off x="7886460" y="1859948"/>
                <a:ext cx="98322" cy="907889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7935620" y="2175393"/>
                <a:ext cx="16385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Simulation parameters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5881314" y="0"/>
            <a:ext cx="4989585" cy="1743333"/>
            <a:chOff x="5881314" y="0"/>
            <a:chExt cx="4989585" cy="174333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314" y="0"/>
              <a:ext cx="3335892" cy="1743333"/>
            </a:xfrm>
            <a:prstGeom prst="rect">
              <a:avLst/>
            </a:prstGeom>
          </p:spPr>
        </p:pic>
        <p:sp>
          <p:nvSpPr>
            <p:cNvPr id="60" name="Left Brace 59"/>
            <p:cNvSpPr/>
            <p:nvPr/>
          </p:nvSpPr>
          <p:spPr>
            <a:xfrm rot="10800000">
              <a:off x="8978047" y="272844"/>
              <a:ext cx="98322" cy="391495"/>
            </a:xfrm>
            <a:prstGeom prst="leftBrace">
              <a:avLst>
                <a:gd name="adj1" fmla="val 38700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076369" y="330091"/>
              <a:ext cx="17945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Reference to the VTK-file</a:t>
              </a:r>
              <a:endParaRPr lang="en-GB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17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23743</TotalTime>
  <Words>443</Words>
  <Application>Microsoft Macintosh PowerPoint</Application>
  <PresentationFormat>Widescreen</PresentationFormat>
  <Paragraphs>192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Calibri Light</vt:lpstr>
      <vt:lpstr>Cambria Math</vt:lpstr>
      <vt:lpstr>Courier New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EDU_JSBE_3701@diakoffice.onmicrosoft.com</dc:creator>
  <cp:lastModifiedBy>EDU_JSBE_3701@diakoffice.onmicrosoft.com</cp:lastModifiedBy>
  <cp:revision>133</cp:revision>
  <dcterms:created xsi:type="dcterms:W3CDTF">2017-03-19T18:26:10Z</dcterms:created>
  <dcterms:modified xsi:type="dcterms:W3CDTF">2017-07-11T21:17:43Z</dcterms:modified>
</cp:coreProperties>
</file>