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5" r:id="rId4"/>
    <p:sldId id="262" r:id="rId5"/>
    <p:sldId id="258" r:id="rId6"/>
    <p:sldId id="263" r:id="rId7"/>
    <p:sldId id="259" r:id="rId8"/>
    <p:sldId id="264" r:id="rId9"/>
    <p:sldId id="265" r:id="rId10"/>
    <p:sldId id="266" r:id="rId11"/>
    <p:sldId id="267" r:id="rId12"/>
    <p:sldId id="268" r:id="rId13"/>
    <p:sldId id="269" r:id="rId14"/>
    <p:sldId id="270" r:id="rId15"/>
    <p:sldId id="271" r:id="rId16"/>
    <p:sldId id="273" r:id="rId17"/>
    <p:sldId id="274" r:id="rId18"/>
    <p:sldId id="272"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84063" autoAdjust="0"/>
  </p:normalViewPr>
  <p:slideViewPr>
    <p:cSldViewPr snapToGrid="0">
      <p:cViewPr varScale="1">
        <p:scale>
          <a:sx n="136" d="100"/>
          <a:sy n="136" d="100"/>
        </p:scale>
        <p:origin x="19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0CA590A-10CB-4B63-8172-990C3D73CC6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A24AF5D-E780-4D3F-8BE8-6131C5259E41}">
      <dgm:prSet/>
      <dgm:spPr/>
      <dgm:t>
        <a:bodyPr/>
        <a:lstStyle/>
        <a:p>
          <a:r>
            <a:rPr lang="en-US"/>
            <a:t>Surprised by the results</a:t>
          </a:r>
        </a:p>
      </dgm:t>
    </dgm:pt>
    <dgm:pt modelId="{F30B6C72-5771-4964-AB2E-3815B8BBEC77}" type="parTrans" cxnId="{F7C001F0-EF0E-437E-A24E-F24C53B47466}">
      <dgm:prSet/>
      <dgm:spPr/>
      <dgm:t>
        <a:bodyPr/>
        <a:lstStyle/>
        <a:p>
          <a:endParaRPr lang="en-US"/>
        </a:p>
      </dgm:t>
    </dgm:pt>
    <dgm:pt modelId="{F07E93E8-4A49-4A28-82D1-2F500359A6C9}" type="sibTrans" cxnId="{F7C001F0-EF0E-437E-A24E-F24C53B47466}">
      <dgm:prSet/>
      <dgm:spPr/>
      <dgm:t>
        <a:bodyPr/>
        <a:lstStyle/>
        <a:p>
          <a:endParaRPr lang="en-US"/>
        </a:p>
      </dgm:t>
    </dgm:pt>
    <dgm:pt modelId="{BAD1578B-26D4-4F82-A1FE-96228C7A0CDF}">
      <dgm:prSet/>
      <dgm:spPr/>
      <dgm:t>
        <a:bodyPr/>
        <a:lstStyle/>
        <a:p>
          <a:r>
            <a:rPr lang="en-US"/>
            <a:t>Expected little or no difference</a:t>
          </a:r>
        </a:p>
      </dgm:t>
    </dgm:pt>
    <dgm:pt modelId="{1D2CA9C0-6DFB-44CA-B4CD-084CD16F3409}" type="parTrans" cxnId="{0031DE21-0D62-42B1-A8AA-F0B1DCBB0975}">
      <dgm:prSet/>
      <dgm:spPr/>
      <dgm:t>
        <a:bodyPr/>
        <a:lstStyle/>
        <a:p>
          <a:endParaRPr lang="en-US"/>
        </a:p>
      </dgm:t>
    </dgm:pt>
    <dgm:pt modelId="{8C5BE2CD-CF95-487F-8101-25CF11723201}" type="sibTrans" cxnId="{0031DE21-0D62-42B1-A8AA-F0B1DCBB0975}">
      <dgm:prSet/>
      <dgm:spPr/>
      <dgm:t>
        <a:bodyPr/>
        <a:lstStyle/>
        <a:p>
          <a:endParaRPr lang="en-US"/>
        </a:p>
      </dgm:t>
    </dgm:pt>
    <dgm:pt modelId="{4E978B61-82C8-4C5C-BDC2-88246EF57B58}">
      <dgm:prSet/>
      <dgm:spPr/>
      <dgm:t>
        <a:bodyPr/>
        <a:lstStyle/>
        <a:p>
          <a:r>
            <a:rPr lang="en-US"/>
            <a:t>Delta had a higher sentiment in both the article writing and the comments than AA or Untied</a:t>
          </a:r>
        </a:p>
      </dgm:t>
    </dgm:pt>
    <dgm:pt modelId="{2D8374BE-EDEF-4D61-9647-0EBFB1F70383}" type="parTrans" cxnId="{6E5F2A64-DA2E-4FC0-B95C-7906A41CC907}">
      <dgm:prSet/>
      <dgm:spPr/>
      <dgm:t>
        <a:bodyPr/>
        <a:lstStyle/>
        <a:p>
          <a:endParaRPr lang="en-US"/>
        </a:p>
      </dgm:t>
    </dgm:pt>
    <dgm:pt modelId="{26C31064-DA64-4F29-AEB0-ACDBB63BA476}" type="sibTrans" cxnId="{6E5F2A64-DA2E-4FC0-B95C-7906A41CC907}">
      <dgm:prSet/>
      <dgm:spPr/>
      <dgm:t>
        <a:bodyPr/>
        <a:lstStyle/>
        <a:p>
          <a:endParaRPr lang="en-US"/>
        </a:p>
      </dgm:t>
    </dgm:pt>
    <dgm:pt modelId="{AA74BA8A-160E-4CE9-B983-36D4F96F233E}" type="pres">
      <dgm:prSet presAssocID="{A0CA590A-10CB-4B63-8172-990C3D73CC60}" presName="root" presStyleCnt="0">
        <dgm:presLayoutVars>
          <dgm:dir/>
          <dgm:resizeHandles val="exact"/>
        </dgm:presLayoutVars>
      </dgm:prSet>
      <dgm:spPr/>
    </dgm:pt>
    <dgm:pt modelId="{6B8E7AA5-0835-4F43-BAC0-123BEAC5F2F3}" type="pres">
      <dgm:prSet presAssocID="{6A24AF5D-E780-4D3F-8BE8-6131C5259E41}" presName="compNode" presStyleCnt="0"/>
      <dgm:spPr/>
    </dgm:pt>
    <dgm:pt modelId="{0D9F14F8-D0EB-4C13-AC07-B654BDC06F9E}" type="pres">
      <dgm:prSet presAssocID="{6A24AF5D-E780-4D3F-8BE8-6131C5259E41}" presName="bgRect" presStyleLbl="bgShp" presStyleIdx="0" presStyleCnt="3"/>
      <dgm:spPr/>
    </dgm:pt>
    <dgm:pt modelId="{949CC6F0-8947-4B4F-973D-711EF9F8D91C}" type="pres">
      <dgm:prSet presAssocID="{6A24AF5D-E780-4D3F-8BE8-6131C5259E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rprised Face with No Fill"/>
        </a:ext>
      </dgm:extLst>
    </dgm:pt>
    <dgm:pt modelId="{1DBFA96B-084D-4451-AF46-2737ACD1E86D}" type="pres">
      <dgm:prSet presAssocID="{6A24AF5D-E780-4D3F-8BE8-6131C5259E41}" presName="spaceRect" presStyleCnt="0"/>
      <dgm:spPr/>
    </dgm:pt>
    <dgm:pt modelId="{D45CBDCA-9273-44A0-870D-15AD995FB580}" type="pres">
      <dgm:prSet presAssocID="{6A24AF5D-E780-4D3F-8BE8-6131C5259E41}" presName="parTx" presStyleLbl="revTx" presStyleIdx="0" presStyleCnt="3">
        <dgm:presLayoutVars>
          <dgm:chMax val="0"/>
          <dgm:chPref val="0"/>
        </dgm:presLayoutVars>
      </dgm:prSet>
      <dgm:spPr/>
    </dgm:pt>
    <dgm:pt modelId="{22BD02E1-240F-4A84-90FE-0BCDDDD52168}" type="pres">
      <dgm:prSet presAssocID="{F07E93E8-4A49-4A28-82D1-2F500359A6C9}" presName="sibTrans" presStyleCnt="0"/>
      <dgm:spPr/>
    </dgm:pt>
    <dgm:pt modelId="{A0119F64-37B7-4CE5-B60B-29FC4ADFA843}" type="pres">
      <dgm:prSet presAssocID="{BAD1578B-26D4-4F82-A1FE-96228C7A0CDF}" presName="compNode" presStyleCnt="0"/>
      <dgm:spPr/>
    </dgm:pt>
    <dgm:pt modelId="{850A33F6-63E3-4754-A715-ADE3CC80FBE6}" type="pres">
      <dgm:prSet presAssocID="{BAD1578B-26D4-4F82-A1FE-96228C7A0CDF}" presName="bgRect" presStyleLbl="bgShp" presStyleIdx="1" presStyleCnt="3"/>
      <dgm:spPr/>
    </dgm:pt>
    <dgm:pt modelId="{8A31D554-4FFB-4D83-8123-8A63895DB819}" type="pres">
      <dgm:prSet presAssocID="{BAD1578B-26D4-4F82-A1FE-96228C7A0C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1FFEEBF1-FE97-46F0-92F7-1338AE6790CC}" type="pres">
      <dgm:prSet presAssocID="{BAD1578B-26D4-4F82-A1FE-96228C7A0CDF}" presName="spaceRect" presStyleCnt="0"/>
      <dgm:spPr/>
    </dgm:pt>
    <dgm:pt modelId="{161967F6-AE66-4046-98B8-D2A119E91507}" type="pres">
      <dgm:prSet presAssocID="{BAD1578B-26D4-4F82-A1FE-96228C7A0CDF}" presName="parTx" presStyleLbl="revTx" presStyleIdx="1" presStyleCnt="3">
        <dgm:presLayoutVars>
          <dgm:chMax val="0"/>
          <dgm:chPref val="0"/>
        </dgm:presLayoutVars>
      </dgm:prSet>
      <dgm:spPr/>
    </dgm:pt>
    <dgm:pt modelId="{48E99D32-BA33-4349-80FC-25F58899199F}" type="pres">
      <dgm:prSet presAssocID="{8C5BE2CD-CF95-487F-8101-25CF11723201}" presName="sibTrans" presStyleCnt="0"/>
      <dgm:spPr/>
    </dgm:pt>
    <dgm:pt modelId="{B73C31CA-4A8A-4BA0-953D-F819A774E60C}" type="pres">
      <dgm:prSet presAssocID="{4E978B61-82C8-4C5C-BDC2-88246EF57B58}" presName="compNode" presStyleCnt="0"/>
      <dgm:spPr/>
    </dgm:pt>
    <dgm:pt modelId="{8090E6B0-76DA-47A2-B0C2-C539BBF53495}" type="pres">
      <dgm:prSet presAssocID="{4E978B61-82C8-4C5C-BDC2-88246EF57B58}" presName="bgRect" presStyleLbl="bgShp" presStyleIdx="2" presStyleCnt="3"/>
      <dgm:spPr/>
    </dgm:pt>
    <dgm:pt modelId="{926B711E-D463-44B7-B23D-34FA35C82984}" type="pres">
      <dgm:prSet presAssocID="{4E978B61-82C8-4C5C-BDC2-88246EF57B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C79FC599-9B2A-4E88-A2FC-1BC2CA6CCA1D}" type="pres">
      <dgm:prSet presAssocID="{4E978B61-82C8-4C5C-BDC2-88246EF57B58}" presName="spaceRect" presStyleCnt="0"/>
      <dgm:spPr/>
    </dgm:pt>
    <dgm:pt modelId="{305D93AA-36F8-4306-A191-9612C1B71E44}" type="pres">
      <dgm:prSet presAssocID="{4E978B61-82C8-4C5C-BDC2-88246EF57B58}" presName="parTx" presStyleLbl="revTx" presStyleIdx="2" presStyleCnt="3">
        <dgm:presLayoutVars>
          <dgm:chMax val="0"/>
          <dgm:chPref val="0"/>
        </dgm:presLayoutVars>
      </dgm:prSet>
      <dgm:spPr/>
    </dgm:pt>
  </dgm:ptLst>
  <dgm:cxnLst>
    <dgm:cxn modelId="{0031DE21-0D62-42B1-A8AA-F0B1DCBB0975}" srcId="{A0CA590A-10CB-4B63-8172-990C3D73CC60}" destId="{BAD1578B-26D4-4F82-A1FE-96228C7A0CDF}" srcOrd="1" destOrd="0" parTransId="{1D2CA9C0-6DFB-44CA-B4CD-084CD16F3409}" sibTransId="{8C5BE2CD-CF95-487F-8101-25CF11723201}"/>
    <dgm:cxn modelId="{C6BF9027-0085-42BB-9C4F-A324CA7EDFC4}" type="presOf" srcId="{4E978B61-82C8-4C5C-BDC2-88246EF57B58}" destId="{305D93AA-36F8-4306-A191-9612C1B71E44}" srcOrd="0" destOrd="0" presId="urn:microsoft.com/office/officeart/2018/2/layout/IconVerticalSolidList"/>
    <dgm:cxn modelId="{419E9830-9E83-4CD1-BC3B-CE685136EFD5}" type="presOf" srcId="{6A24AF5D-E780-4D3F-8BE8-6131C5259E41}" destId="{D45CBDCA-9273-44A0-870D-15AD995FB580}" srcOrd="0" destOrd="0" presId="urn:microsoft.com/office/officeart/2018/2/layout/IconVerticalSolidList"/>
    <dgm:cxn modelId="{6E5F2A64-DA2E-4FC0-B95C-7906A41CC907}" srcId="{A0CA590A-10CB-4B63-8172-990C3D73CC60}" destId="{4E978B61-82C8-4C5C-BDC2-88246EF57B58}" srcOrd="2" destOrd="0" parTransId="{2D8374BE-EDEF-4D61-9647-0EBFB1F70383}" sibTransId="{26C31064-DA64-4F29-AEB0-ACDBB63BA476}"/>
    <dgm:cxn modelId="{37927199-6F1F-48EB-A9E6-7358B83A9350}" type="presOf" srcId="{A0CA590A-10CB-4B63-8172-990C3D73CC60}" destId="{AA74BA8A-160E-4CE9-B983-36D4F96F233E}" srcOrd="0" destOrd="0" presId="urn:microsoft.com/office/officeart/2018/2/layout/IconVerticalSolidList"/>
    <dgm:cxn modelId="{F7C001F0-EF0E-437E-A24E-F24C53B47466}" srcId="{A0CA590A-10CB-4B63-8172-990C3D73CC60}" destId="{6A24AF5D-E780-4D3F-8BE8-6131C5259E41}" srcOrd="0" destOrd="0" parTransId="{F30B6C72-5771-4964-AB2E-3815B8BBEC77}" sibTransId="{F07E93E8-4A49-4A28-82D1-2F500359A6C9}"/>
    <dgm:cxn modelId="{76648AF8-3714-4871-A044-C7CE95F381AB}" type="presOf" srcId="{BAD1578B-26D4-4F82-A1FE-96228C7A0CDF}" destId="{161967F6-AE66-4046-98B8-D2A119E91507}" srcOrd="0" destOrd="0" presId="urn:microsoft.com/office/officeart/2018/2/layout/IconVerticalSolidList"/>
    <dgm:cxn modelId="{2431AC72-AAA4-4208-8266-FE5E2AC7C8B8}" type="presParOf" srcId="{AA74BA8A-160E-4CE9-B983-36D4F96F233E}" destId="{6B8E7AA5-0835-4F43-BAC0-123BEAC5F2F3}" srcOrd="0" destOrd="0" presId="urn:microsoft.com/office/officeart/2018/2/layout/IconVerticalSolidList"/>
    <dgm:cxn modelId="{86BB7A2F-F688-455C-8813-C442D532F566}" type="presParOf" srcId="{6B8E7AA5-0835-4F43-BAC0-123BEAC5F2F3}" destId="{0D9F14F8-D0EB-4C13-AC07-B654BDC06F9E}" srcOrd="0" destOrd="0" presId="urn:microsoft.com/office/officeart/2018/2/layout/IconVerticalSolidList"/>
    <dgm:cxn modelId="{571C97B5-0920-44E8-9668-84D79EE91A80}" type="presParOf" srcId="{6B8E7AA5-0835-4F43-BAC0-123BEAC5F2F3}" destId="{949CC6F0-8947-4B4F-973D-711EF9F8D91C}" srcOrd="1" destOrd="0" presId="urn:microsoft.com/office/officeart/2018/2/layout/IconVerticalSolidList"/>
    <dgm:cxn modelId="{4D880377-9B6E-44D4-9A9A-84AF495CDCFB}" type="presParOf" srcId="{6B8E7AA5-0835-4F43-BAC0-123BEAC5F2F3}" destId="{1DBFA96B-084D-4451-AF46-2737ACD1E86D}" srcOrd="2" destOrd="0" presId="urn:microsoft.com/office/officeart/2018/2/layout/IconVerticalSolidList"/>
    <dgm:cxn modelId="{7FB45735-CA7C-48B4-92BB-7C677F8B5A93}" type="presParOf" srcId="{6B8E7AA5-0835-4F43-BAC0-123BEAC5F2F3}" destId="{D45CBDCA-9273-44A0-870D-15AD995FB580}" srcOrd="3" destOrd="0" presId="urn:microsoft.com/office/officeart/2018/2/layout/IconVerticalSolidList"/>
    <dgm:cxn modelId="{FB77E0F4-E120-4D40-8602-EC697EC856DD}" type="presParOf" srcId="{AA74BA8A-160E-4CE9-B983-36D4F96F233E}" destId="{22BD02E1-240F-4A84-90FE-0BCDDDD52168}" srcOrd="1" destOrd="0" presId="urn:microsoft.com/office/officeart/2018/2/layout/IconVerticalSolidList"/>
    <dgm:cxn modelId="{FEF9432B-1CC1-4A6C-9160-F0B66A4F76F1}" type="presParOf" srcId="{AA74BA8A-160E-4CE9-B983-36D4F96F233E}" destId="{A0119F64-37B7-4CE5-B60B-29FC4ADFA843}" srcOrd="2" destOrd="0" presId="urn:microsoft.com/office/officeart/2018/2/layout/IconVerticalSolidList"/>
    <dgm:cxn modelId="{EC54CE2C-00F1-4446-971B-CE4C6FA79A7A}" type="presParOf" srcId="{A0119F64-37B7-4CE5-B60B-29FC4ADFA843}" destId="{850A33F6-63E3-4754-A715-ADE3CC80FBE6}" srcOrd="0" destOrd="0" presId="urn:microsoft.com/office/officeart/2018/2/layout/IconVerticalSolidList"/>
    <dgm:cxn modelId="{040EC5C2-C900-4EFB-A1A3-26E39B8E4E8A}" type="presParOf" srcId="{A0119F64-37B7-4CE5-B60B-29FC4ADFA843}" destId="{8A31D554-4FFB-4D83-8123-8A63895DB819}" srcOrd="1" destOrd="0" presId="urn:microsoft.com/office/officeart/2018/2/layout/IconVerticalSolidList"/>
    <dgm:cxn modelId="{8D67D9EC-5C2D-4661-AAE9-5D20302B9454}" type="presParOf" srcId="{A0119F64-37B7-4CE5-B60B-29FC4ADFA843}" destId="{1FFEEBF1-FE97-46F0-92F7-1338AE6790CC}" srcOrd="2" destOrd="0" presId="urn:microsoft.com/office/officeart/2018/2/layout/IconVerticalSolidList"/>
    <dgm:cxn modelId="{4A2874B3-0E5B-4239-8048-9ADBA8F6129D}" type="presParOf" srcId="{A0119F64-37B7-4CE5-B60B-29FC4ADFA843}" destId="{161967F6-AE66-4046-98B8-D2A119E91507}" srcOrd="3" destOrd="0" presId="urn:microsoft.com/office/officeart/2018/2/layout/IconVerticalSolidList"/>
    <dgm:cxn modelId="{EB6A05B9-6F2A-4D78-AB2D-30BBDDC0A446}" type="presParOf" srcId="{AA74BA8A-160E-4CE9-B983-36D4F96F233E}" destId="{48E99D32-BA33-4349-80FC-25F58899199F}" srcOrd="3" destOrd="0" presId="urn:microsoft.com/office/officeart/2018/2/layout/IconVerticalSolidList"/>
    <dgm:cxn modelId="{8FC5208F-BAEC-4713-9DA9-AF5AF7FF58F8}" type="presParOf" srcId="{AA74BA8A-160E-4CE9-B983-36D4F96F233E}" destId="{B73C31CA-4A8A-4BA0-953D-F819A774E60C}" srcOrd="4" destOrd="0" presId="urn:microsoft.com/office/officeart/2018/2/layout/IconVerticalSolidList"/>
    <dgm:cxn modelId="{F100C25E-8E7B-4901-B86A-2FA4191A2980}" type="presParOf" srcId="{B73C31CA-4A8A-4BA0-953D-F819A774E60C}" destId="{8090E6B0-76DA-47A2-B0C2-C539BBF53495}" srcOrd="0" destOrd="0" presId="urn:microsoft.com/office/officeart/2018/2/layout/IconVerticalSolidList"/>
    <dgm:cxn modelId="{F75C51D6-CE77-4C42-B385-DC969E37CE9B}" type="presParOf" srcId="{B73C31CA-4A8A-4BA0-953D-F819A774E60C}" destId="{926B711E-D463-44B7-B23D-34FA35C82984}" srcOrd="1" destOrd="0" presId="urn:microsoft.com/office/officeart/2018/2/layout/IconVerticalSolidList"/>
    <dgm:cxn modelId="{CF57FB54-EEF0-4D42-8611-3EF286551238}" type="presParOf" srcId="{B73C31CA-4A8A-4BA0-953D-F819A774E60C}" destId="{C79FC599-9B2A-4E88-A2FC-1BC2CA6CCA1D}" srcOrd="2" destOrd="0" presId="urn:microsoft.com/office/officeart/2018/2/layout/IconVerticalSolidList"/>
    <dgm:cxn modelId="{C59C634B-38CD-498E-81CF-EFDC00D51456}" type="presParOf" srcId="{B73C31CA-4A8A-4BA0-953D-F819A774E60C}" destId="{305D93AA-36F8-4306-A191-9612C1B71E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F14F8-D0EB-4C13-AC07-B654BDC06F9E}">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9CC6F0-8947-4B4F-973D-711EF9F8D91C}">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5CBDCA-9273-44A0-870D-15AD995FB580}">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066800">
            <a:lnSpc>
              <a:spcPct val="90000"/>
            </a:lnSpc>
            <a:spcBef>
              <a:spcPct val="0"/>
            </a:spcBef>
            <a:spcAft>
              <a:spcPct val="35000"/>
            </a:spcAft>
            <a:buNone/>
          </a:pPr>
          <a:r>
            <a:rPr lang="en-US" sz="2400" kern="1200"/>
            <a:t>Surprised by the results</a:t>
          </a:r>
        </a:p>
      </dsp:txBody>
      <dsp:txXfrm>
        <a:off x="1838352" y="680"/>
        <a:ext cx="4430685" cy="1591647"/>
      </dsp:txXfrm>
    </dsp:sp>
    <dsp:sp modelId="{850A33F6-63E3-4754-A715-ADE3CC80FBE6}">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31D554-4FFB-4D83-8123-8A63895DB819}">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1967F6-AE66-4046-98B8-D2A119E91507}">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066800">
            <a:lnSpc>
              <a:spcPct val="90000"/>
            </a:lnSpc>
            <a:spcBef>
              <a:spcPct val="0"/>
            </a:spcBef>
            <a:spcAft>
              <a:spcPct val="35000"/>
            </a:spcAft>
            <a:buNone/>
          </a:pPr>
          <a:r>
            <a:rPr lang="en-US" sz="2400" kern="1200"/>
            <a:t>Expected little or no difference</a:t>
          </a:r>
        </a:p>
      </dsp:txBody>
      <dsp:txXfrm>
        <a:off x="1838352" y="1990238"/>
        <a:ext cx="4430685" cy="1591647"/>
      </dsp:txXfrm>
    </dsp:sp>
    <dsp:sp modelId="{8090E6B0-76DA-47A2-B0C2-C539BBF53495}">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B711E-D463-44B7-B23D-34FA35C82984}">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D93AA-36F8-4306-A191-9612C1B71E44}">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066800">
            <a:lnSpc>
              <a:spcPct val="90000"/>
            </a:lnSpc>
            <a:spcBef>
              <a:spcPct val="0"/>
            </a:spcBef>
            <a:spcAft>
              <a:spcPct val="35000"/>
            </a:spcAft>
            <a:buNone/>
          </a:pPr>
          <a:r>
            <a:rPr lang="en-US" sz="2400" kern="1200"/>
            <a:t>Delta had a higher sentiment in both the article writing and the comments than AA or Untied</a:t>
          </a:r>
        </a:p>
      </dsp:txBody>
      <dsp:txXfrm>
        <a:off x="1838352" y="3979797"/>
        <a:ext cx="4430685" cy="15916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8D6DF-8EDD-4D4A-A929-257927D2BED6}"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20C81-199B-4156-9DB8-4D90B7EB19E1}" type="slidenum">
              <a:rPr lang="en-US" smtClean="0"/>
              <a:t>‹#›</a:t>
            </a:fld>
            <a:endParaRPr lang="en-US"/>
          </a:p>
        </p:txBody>
      </p:sp>
    </p:spTree>
    <p:extLst>
      <p:ext uri="{BB962C8B-B14F-4D97-AF65-F5344CB8AC3E}">
        <p14:creationId xmlns:p14="http://schemas.microsoft.com/office/powerpoint/2010/main" val="2452984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520C81-199B-4156-9DB8-4D90B7EB19E1}" type="slidenum">
              <a:rPr lang="en-US" smtClean="0"/>
              <a:t>5</a:t>
            </a:fld>
            <a:endParaRPr lang="en-US"/>
          </a:p>
        </p:txBody>
      </p:sp>
    </p:spTree>
    <p:extLst>
      <p:ext uri="{BB962C8B-B14F-4D97-AF65-F5344CB8AC3E}">
        <p14:creationId xmlns:p14="http://schemas.microsoft.com/office/powerpoint/2010/main" val="3288348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03A0-E8B8-4A2B-ABBF-888BF7A91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A8164D-9B35-4615-9F72-CC4ABD3E6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7EF6FE-A4A0-4EEE-9D9B-569B88D581E5}"/>
              </a:ext>
            </a:extLst>
          </p:cNvPr>
          <p:cNvSpPr>
            <a:spLocks noGrp="1"/>
          </p:cNvSpPr>
          <p:nvPr>
            <p:ph type="dt" sz="half" idx="10"/>
          </p:nvPr>
        </p:nvSpPr>
        <p:spPr/>
        <p:txBody>
          <a:bodyPr/>
          <a:lstStyle/>
          <a:p>
            <a:fld id="{EE948538-FF72-4E42-8E37-85D1A85D97C2}" type="datetimeFigureOut">
              <a:rPr lang="en-US" smtClean="0"/>
              <a:t>3/3/2021</a:t>
            </a:fld>
            <a:endParaRPr lang="en-US"/>
          </a:p>
        </p:txBody>
      </p:sp>
      <p:sp>
        <p:nvSpPr>
          <p:cNvPr id="5" name="Footer Placeholder 4">
            <a:extLst>
              <a:ext uri="{FF2B5EF4-FFF2-40B4-BE49-F238E27FC236}">
                <a16:creationId xmlns:a16="http://schemas.microsoft.com/office/drawing/2014/main" id="{6A171951-2A98-4523-A84E-5A643CB1E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492A0-516E-494E-8C27-83D8F4EE406C}"/>
              </a:ext>
            </a:extLst>
          </p:cNvPr>
          <p:cNvSpPr>
            <a:spLocks noGrp="1"/>
          </p:cNvSpPr>
          <p:nvPr>
            <p:ph type="sldNum" sz="quarter" idx="12"/>
          </p:nvPr>
        </p:nvSpPr>
        <p:spPr/>
        <p:txBody>
          <a:bodyPr/>
          <a:lstStyle/>
          <a:p>
            <a:fld id="{8AF0701A-3BFD-4C22-93D7-D3763BE1BF5F}" type="slidenum">
              <a:rPr lang="en-US" smtClean="0"/>
              <a:t>‹#›</a:t>
            </a:fld>
            <a:endParaRPr lang="en-US"/>
          </a:p>
        </p:txBody>
      </p:sp>
    </p:spTree>
    <p:extLst>
      <p:ext uri="{BB962C8B-B14F-4D97-AF65-F5344CB8AC3E}">
        <p14:creationId xmlns:p14="http://schemas.microsoft.com/office/powerpoint/2010/main" val="99596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65B6-8EC3-4338-8DC0-D2C7EFCAD0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5D1D9E-559C-40F0-BD69-3700ECD3E5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A6B85-FF6F-413B-89ED-9352FEA2B91B}"/>
              </a:ext>
            </a:extLst>
          </p:cNvPr>
          <p:cNvSpPr>
            <a:spLocks noGrp="1"/>
          </p:cNvSpPr>
          <p:nvPr>
            <p:ph type="dt" sz="half" idx="10"/>
          </p:nvPr>
        </p:nvSpPr>
        <p:spPr/>
        <p:txBody>
          <a:bodyPr/>
          <a:lstStyle/>
          <a:p>
            <a:fld id="{EE948538-FF72-4E42-8E37-85D1A85D97C2}" type="datetimeFigureOut">
              <a:rPr lang="en-US" smtClean="0"/>
              <a:t>3/3/2021</a:t>
            </a:fld>
            <a:endParaRPr lang="en-US"/>
          </a:p>
        </p:txBody>
      </p:sp>
      <p:sp>
        <p:nvSpPr>
          <p:cNvPr id="5" name="Footer Placeholder 4">
            <a:extLst>
              <a:ext uri="{FF2B5EF4-FFF2-40B4-BE49-F238E27FC236}">
                <a16:creationId xmlns:a16="http://schemas.microsoft.com/office/drawing/2014/main" id="{A2DD5827-057B-4015-A35F-6DDA5CFAD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142DD-E70E-49E6-95E1-F08CE732783B}"/>
              </a:ext>
            </a:extLst>
          </p:cNvPr>
          <p:cNvSpPr>
            <a:spLocks noGrp="1"/>
          </p:cNvSpPr>
          <p:nvPr>
            <p:ph type="sldNum" sz="quarter" idx="12"/>
          </p:nvPr>
        </p:nvSpPr>
        <p:spPr/>
        <p:txBody>
          <a:bodyPr/>
          <a:lstStyle/>
          <a:p>
            <a:fld id="{8AF0701A-3BFD-4C22-93D7-D3763BE1BF5F}" type="slidenum">
              <a:rPr lang="en-US" smtClean="0"/>
              <a:t>‹#›</a:t>
            </a:fld>
            <a:endParaRPr lang="en-US"/>
          </a:p>
        </p:txBody>
      </p:sp>
    </p:spTree>
    <p:extLst>
      <p:ext uri="{BB962C8B-B14F-4D97-AF65-F5344CB8AC3E}">
        <p14:creationId xmlns:p14="http://schemas.microsoft.com/office/powerpoint/2010/main" val="297296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BF919-F1EC-4BC6-9C67-598B403CC8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1DDBB4-39B7-4E1F-840F-80DCC4E139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2E694-25D0-4100-BA2F-8A9A543C2F11}"/>
              </a:ext>
            </a:extLst>
          </p:cNvPr>
          <p:cNvSpPr>
            <a:spLocks noGrp="1"/>
          </p:cNvSpPr>
          <p:nvPr>
            <p:ph type="dt" sz="half" idx="10"/>
          </p:nvPr>
        </p:nvSpPr>
        <p:spPr/>
        <p:txBody>
          <a:bodyPr/>
          <a:lstStyle/>
          <a:p>
            <a:fld id="{EE948538-FF72-4E42-8E37-85D1A85D97C2}" type="datetimeFigureOut">
              <a:rPr lang="en-US" smtClean="0"/>
              <a:t>3/3/2021</a:t>
            </a:fld>
            <a:endParaRPr lang="en-US"/>
          </a:p>
        </p:txBody>
      </p:sp>
      <p:sp>
        <p:nvSpPr>
          <p:cNvPr id="5" name="Footer Placeholder 4">
            <a:extLst>
              <a:ext uri="{FF2B5EF4-FFF2-40B4-BE49-F238E27FC236}">
                <a16:creationId xmlns:a16="http://schemas.microsoft.com/office/drawing/2014/main" id="{BBA64916-A1EA-4740-AD7A-757BF83BC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3A635-EE3A-4B85-BB78-820EDA587F3F}"/>
              </a:ext>
            </a:extLst>
          </p:cNvPr>
          <p:cNvSpPr>
            <a:spLocks noGrp="1"/>
          </p:cNvSpPr>
          <p:nvPr>
            <p:ph type="sldNum" sz="quarter" idx="12"/>
          </p:nvPr>
        </p:nvSpPr>
        <p:spPr/>
        <p:txBody>
          <a:bodyPr/>
          <a:lstStyle/>
          <a:p>
            <a:fld id="{8AF0701A-3BFD-4C22-93D7-D3763BE1BF5F}" type="slidenum">
              <a:rPr lang="en-US" smtClean="0"/>
              <a:t>‹#›</a:t>
            </a:fld>
            <a:endParaRPr lang="en-US"/>
          </a:p>
        </p:txBody>
      </p:sp>
    </p:spTree>
    <p:extLst>
      <p:ext uri="{BB962C8B-B14F-4D97-AF65-F5344CB8AC3E}">
        <p14:creationId xmlns:p14="http://schemas.microsoft.com/office/powerpoint/2010/main" val="2528344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C8250-64CA-4CEA-90C8-D73E4977B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D4225F-DA7B-498F-ABBB-C51C89196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000E5-0EFC-4DE6-9587-BD17239438F7}"/>
              </a:ext>
            </a:extLst>
          </p:cNvPr>
          <p:cNvSpPr>
            <a:spLocks noGrp="1"/>
          </p:cNvSpPr>
          <p:nvPr>
            <p:ph type="dt" sz="half" idx="10"/>
          </p:nvPr>
        </p:nvSpPr>
        <p:spPr/>
        <p:txBody>
          <a:bodyPr/>
          <a:lstStyle/>
          <a:p>
            <a:fld id="{EE948538-FF72-4E42-8E37-85D1A85D97C2}" type="datetimeFigureOut">
              <a:rPr lang="en-US" smtClean="0"/>
              <a:t>3/3/2021</a:t>
            </a:fld>
            <a:endParaRPr lang="en-US"/>
          </a:p>
        </p:txBody>
      </p:sp>
      <p:sp>
        <p:nvSpPr>
          <p:cNvPr id="5" name="Footer Placeholder 4">
            <a:extLst>
              <a:ext uri="{FF2B5EF4-FFF2-40B4-BE49-F238E27FC236}">
                <a16:creationId xmlns:a16="http://schemas.microsoft.com/office/drawing/2014/main" id="{7DE12540-9172-48EE-9123-46CEAB26A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A1DFC-B872-42F2-BEDA-266B9C978FB1}"/>
              </a:ext>
            </a:extLst>
          </p:cNvPr>
          <p:cNvSpPr>
            <a:spLocks noGrp="1"/>
          </p:cNvSpPr>
          <p:nvPr>
            <p:ph type="sldNum" sz="quarter" idx="12"/>
          </p:nvPr>
        </p:nvSpPr>
        <p:spPr/>
        <p:txBody>
          <a:bodyPr/>
          <a:lstStyle/>
          <a:p>
            <a:fld id="{8AF0701A-3BFD-4C22-93D7-D3763BE1BF5F}" type="slidenum">
              <a:rPr lang="en-US" smtClean="0"/>
              <a:t>‹#›</a:t>
            </a:fld>
            <a:endParaRPr lang="en-US"/>
          </a:p>
        </p:txBody>
      </p:sp>
    </p:spTree>
    <p:extLst>
      <p:ext uri="{BB962C8B-B14F-4D97-AF65-F5344CB8AC3E}">
        <p14:creationId xmlns:p14="http://schemas.microsoft.com/office/powerpoint/2010/main" val="386570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B1D7-7182-414D-A71D-9B5B4FDFED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787574-E99E-4555-A72B-864FDAE0E6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DFEF15-B1BF-4D09-ABE4-08A08ED3B212}"/>
              </a:ext>
            </a:extLst>
          </p:cNvPr>
          <p:cNvSpPr>
            <a:spLocks noGrp="1"/>
          </p:cNvSpPr>
          <p:nvPr>
            <p:ph type="dt" sz="half" idx="10"/>
          </p:nvPr>
        </p:nvSpPr>
        <p:spPr/>
        <p:txBody>
          <a:bodyPr/>
          <a:lstStyle/>
          <a:p>
            <a:fld id="{EE948538-FF72-4E42-8E37-85D1A85D97C2}" type="datetimeFigureOut">
              <a:rPr lang="en-US" smtClean="0"/>
              <a:t>3/3/2021</a:t>
            </a:fld>
            <a:endParaRPr lang="en-US"/>
          </a:p>
        </p:txBody>
      </p:sp>
      <p:sp>
        <p:nvSpPr>
          <p:cNvPr id="5" name="Footer Placeholder 4">
            <a:extLst>
              <a:ext uri="{FF2B5EF4-FFF2-40B4-BE49-F238E27FC236}">
                <a16:creationId xmlns:a16="http://schemas.microsoft.com/office/drawing/2014/main" id="{3FCD6140-87B5-486B-A605-0E4F5F94C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54FAE-CEE3-4C54-A43C-1AC736526C8E}"/>
              </a:ext>
            </a:extLst>
          </p:cNvPr>
          <p:cNvSpPr>
            <a:spLocks noGrp="1"/>
          </p:cNvSpPr>
          <p:nvPr>
            <p:ph type="sldNum" sz="quarter" idx="12"/>
          </p:nvPr>
        </p:nvSpPr>
        <p:spPr/>
        <p:txBody>
          <a:bodyPr/>
          <a:lstStyle/>
          <a:p>
            <a:fld id="{8AF0701A-3BFD-4C22-93D7-D3763BE1BF5F}" type="slidenum">
              <a:rPr lang="en-US" smtClean="0"/>
              <a:t>‹#›</a:t>
            </a:fld>
            <a:endParaRPr lang="en-US"/>
          </a:p>
        </p:txBody>
      </p:sp>
    </p:spTree>
    <p:extLst>
      <p:ext uri="{BB962C8B-B14F-4D97-AF65-F5344CB8AC3E}">
        <p14:creationId xmlns:p14="http://schemas.microsoft.com/office/powerpoint/2010/main" val="282024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B4B2-C81D-42F6-9545-95CDAA856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A1942-2171-4967-B87A-F32D86792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4C62FB-ADAB-4206-B406-BB8C1830AB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1ED555-3DF6-4AC7-9317-F9BEC4056ED0}"/>
              </a:ext>
            </a:extLst>
          </p:cNvPr>
          <p:cNvSpPr>
            <a:spLocks noGrp="1"/>
          </p:cNvSpPr>
          <p:nvPr>
            <p:ph type="dt" sz="half" idx="10"/>
          </p:nvPr>
        </p:nvSpPr>
        <p:spPr/>
        <p:txBody>
          <a:bodyPr/>
          <a:lstStyle/>
          <a:p>
            <a:fld id="{EE948538-FF72-4E42-8E37-85D1A85D97C2}" type="datetimeFigureOut">
              <a:rPr lang="en-US" smtClean="0"/>
              <a:t>3/3/2021</a:t>
            </a:fld>
            <a:endParaRPr lang="en-US"/>
          </a:p>
        </p:txBody>
      </p:sp>
      <p:sp>
        <p:nvSpPr>
          <p:cNvPr id="6" name="Footer Placeholder 5">
            <a:extLst>
              <a:ext uri="{FF2B5EF4-FFF2-40B4-BE49-F238E27FC236}">
                <a16:creationId xmlns:a16="http://schemas.microsoft.com/office/drawing/2014/main" id="{2E4A1F8C-46F8-4601-83ED-DB728F004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B39F9-9E7E-496B-B829-039F0B6353E1}"/>
              </a:ext>
            </a:extLst>
          </p:cNvPr>
          <p:cNvSpPr>
            <a:spLocks noGrp="1"/>
          </p:cNvSpPr>
          <p:nvPr>
            <p:ph type="sldNum" sz="quarter" idx="12"/>
          </p:nvPr>
        </p:nvSpPr>
        <p:spPr/>
        <p:txBody>
          <a:bodyPr/>
          <a:lstStyle/>
          <a:p>
            <a:fld id="{8AF0701A-3BFD-4C22-93D7-D3763BE1BF5F}" type="slidenum">
              <a:rPr lang="en-US" smtClean="0"/>
              <a:t>‹#›</a:t>
            </a:fld>
            <a:endParaRPr lang="en-US"/>
          </a:p>
        </p:txBody>
      </p:sp>
    </p:spTree>
    <p:extLst>
      <p:ext uri="{BB962C8B-B14F-4D97-AF65-F5344CB8AC3E}">
        <p14:creationId xmlns:p14="http://schemas.microsoft.com/office/powerpoint/2010/main" val="367082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7E93-2C60-4D13-ADD6-B43F26B2BC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1F68FD-BB0F-4832-B3AE-605E542B3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EDAA1-8211-4B1E-B780-C8561B032D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D7254A-E035-4DF2-8455-5E9A49CFF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957E16-49C6-49B8-81F4-1A91977214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9E14D9-ADBD-4862-A016-B79EAA8D1835}"/>
              </a:ext>
            </a:extLst>
          </p:cNvPr>
          <p:cNvSpPr>
            <a:spLocks noGrp="1"/>
          </p:cNvSpPr>
          <p:nvPr>
            <p:ph type="dt" sz="half" idx="10"/>
          </p:nvPr>
        </p:nvSpPr>
        <p:spPr/>
        <p:txBody>
          <a:bodyPr/>
          <a:lstStyle/>
          <a:p>
            <a:fld id="{EE948538-FF72-4E42-8E37-85D1A85D97C2}" type="datetimeFigureOut">
              <a:rPr lang="en-US" smtClean="0"/>
              <a:t>3/3/2021</a:t>
            </a:fld>
            <a:endParaRPr lang="en-US"/>
          </a:p>
        </p:txBody>
      </p:sp>
      <p:sp>
        <p:nvSpPr>
          <p:cNvPr id="8" name="Footer Placeholder 7">
            <a:extLst>
              <a:ext uri="{FF2B5EF4-FFF2-40B4-BE49-F238E27FC236}">
                <a16:creationId xmlns:a16="http://schemas.microsoft.com/office/drawing/2014/main" id="{E16C27FB-B975-416F-9E8D-1AAA84B7D3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553469-E713-4DE7-A8CB-B957624B9426}"/>
              </a:ext>
            </a:extLst>
          </p:cNvPr>
          <p:cNvSpPr>
            <a:spLocks noGrp="1"/>
          </p:cNvSpPr>
          <p:nvPr>
            <p:ph type="sldNum" sz="quarter" idx="12"/>
          </p:nvPr>
        </p:nvSpPr>
        <p:spPr/>
        <p:txBody>
          <a:bodyPr/>
          <a:lstStyle/>
          <a:p>
            <a:fld id="{8AF0701A-3BFD-4C22-93D7-D3763BE1BF5F}" type="slidenum">
              <a:rPr lang="en-US" smtClean="0"/>
              <a:t>‹#›</a:t>
            </a:fld>
            <a:endParaRPr lang="en-US"/>
          </a:p>
        </p:txBody>
      </p:sp>
    </p:spTree>
    <p:extLst>
      <p:ext uri="{BB962C8B-B14F-4D97-AF65-F5344CB8AC3E}">
        <p14:creationId xmlns:p14="http://schemas.microsoft.com/office/powerpoint/2010/main" val="242967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6F29-6C94-40A6-9316-CEE0EDFA8E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CE0516-F3E8-4C1D-8110-CD81DF1FA71D}"/>
              </a:ext>
            </a:extLst>
          </p:cNvPr>
          <p:cNvSpPr>
            <a:spLocks noGrp="1"/>
          </p:cNvSpPr>
          <p:nvPr>
            <p:ph type="dt" sz="half" idx="10"/>
          </p:nvPr>
        </p:nvSpPr>
        <p:spPr/>
        <p:txBody>
          <a:bodyPr/>
          <a:lstStyle/>
          <a:p>
            <a:fld id="{EE948538-FF72-4E42-8E37-85D1A85D97C2}" type="datetimeFigureOut">
              <a:rPr lang="en-US" smtClean="0"/>
              <a:t>3/3/2021</a:t>
            </a:fld>
            <a:endParaRPr lang="en-US"/>
          </a:p>
        </p:txBody>
      </p:sp>
      <p:sp>
        <p:nvSpPr>
          <p:cNvPr id="4" name="Footer Placeholder 3">
            <a:extLst>
              <a:ext uri="{FF2B5EF4-FFF2-40B4-BE49-F238E27FC236}">
                <a16:creationId xmlns:a16="http://schemas.microsoft.com/office/drawing/2014/main" id="{85B0035B-EC16-44C1-9C11-547005726E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36F2FD-7B8E-45A2-8B0D-9116FCABDB38}"/>
              </a:ext>
            </a:extLst>
          </p:cNvPr>
          <p:cNvSpPr>
            <a:spLocks noGrp="1"/>
          </p:cNvSpPr>
          <p:nvPr>
            <p:ph type="sldNum" sz="quarter" idx="12"/>
          </p:nvPr>
        </p:nvSpPr>
        <p:spPr/>
        <p:txBody>
          <a:bodyPr/>
          <a:lstStyle/>
          <a:p>
            <a:fld id="{8AF0701A-3BFD-4C22-93D7-D3763BE1BF5F}" type="slidenum">
              <a:rPr lang="en-US" smtClean="0"/>
              <a:t>‹#›</a:t>
            </a:fld>
            <a:endParaRPr lang="en-US"/>
          </a:p>
        </p:txBody>
      </p:sp>
    </p:spTree>
    <p:extLst>
      <p:ext uri="{BB962C8B-B14F-4D97-AF65-F5344CB8AC3E}">
        <p14:creationId xmlns:p14="http://schemas.microsoft.com/office/powerpoint/2010/main" val="3414433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548BA9-3CB5-4C5E-8364-415181CFEC54}"/>
              </a:ext>
            </a:extLst>
          </p:cNvPr>
          <p:cNvSpPr>
            <a:spLocks noGrp="1"/>
          </p:cNvSpPr>
          <p:nvPr>
            <p:ph type="dt" sz="half" idx="10"/>
          </p:nvPr>
        </p:nvSpPr>
        <p:spPr/>
        <p:txBody>
          <a:bodyPr/>
          <a:lstStyle/>
          <a:p>
            <a:fld id="{EE948538-FF72-4E42-8E37-85D1A85D97C2}" type="datetimeFigureOut">
              <a:rPr lang="en-US" smtClean="0"/>
              <a:t>3/3/2021</a:t>
            </a:fld>
            <a:endParaRPr lang="en-US"/>
          </a:p>
        </p:txBody>
      </p:sp>
      <p:sp>
        <p:nvSpPr>
          <p:cNvPr id="3" name="Footer Placeholder 2">
            <a:extLst>
              <a:ext uri="{FF2B5EF4-FFF2-40B4-BE49-F238E27FC236}">
                <a16:creationId xmlns:a16="http://schemas.microsoft.com/office/drawing/2014/main" id="{40E736B9-6919-4CE1-B2B7-0DFA2F77A7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83080-67AC-4541-A3C1-1E79296B278E}"/>
              </a:ext>
            </a:extLst>
          </p:cNvPr>
          <p:cNvSpPr>
            <a:spLocks noGrp="1"/>
          </p:cNvSpPr>
          <p:nvPr>
            <p:ph type="sldNum" sz="quarter" idx="12"/>
          </p:nvPr>
        </p:nvSpPr>
        <p:spPr/>
        <p:txBody>
          <a:bodyPr/>
          <a:lstStyle/>
          <a:p>
            <a:fld id="{8AF0701A-3BFD-4C22-93D7-D3763BE1BF5F}" type="slidenum">
              <a:rPr lang="en-US" smtClean="0"/>
              <a:t>‹#›</a:t>
            </a:fld>
            <a:endParaRPr lang="en-US"/>
          </a:p>
        </p:txBody>
      </p:sp>
    </p:spTree>
    <p:extLst>
      <p:ext uri="{BB962C8B-B14F-4D97-AF65-F5344CB8AC3E}">
        <p14:creationId xmlns:p14="http://schemas.microsoft.com/office/powerpoint/2010/main" val="353526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1095-CC95-490C-AD98-FE2DB91F0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95B1D8-8002-458B-BD75-161697894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5B518-1871-4A4F-8400-F5A538EAB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70DA2-E6F9-4885-8DF6-F75358FCEDAC}"/>
              </a:ext>
            </a:extLst>
          </p:cNvPr>
          <p:cNvSpPr>
            <a:spLocks noGrp="1"/>
          </p:cNvSpPr>
          <p:nvPr>
            <p:ph type="dt" sz="half" idx="10"/>
          </p:nvPr>
        </p:nvSpPr>
        <p:spPr/>
        <p:txBody>
          <a:bodyPr/>
          <a:lstStyle/>
          <a:p>
            <a:fld id="{EE948538-FF72-4E42-8E37-85D1A85D97C2}" type="datetimeFigureOut">
              <a:rPr lang="en-US" smtClean="0"/>
              <a:t>3/3/2021</a:t>
            </a:fld>
            <a:endParaRPr lang="en-US"/>
          </a:p>
        </p:txBody>
      </p:sp>
      <p:sp>
        <p:nvSpPr>
          <p:cNvPr id="6" name="Footer Placeholder 5">
            <a:extLst>
              <a:ext uri="{FF2B5EF4-FFF2-40B4-BE49-F238E27FC236}">
                <a16:creationId xmlns:a16="http://schemas.microsoft.com/office/drawing/2014/main" id="{AF539745-AEAE-4B19-9749-CD27DC9BAF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A4E68-B8FA-4B1F-858B-C5782B5FD176}"/>
              </a:ext>
            </a:extLst>
          </p:cNvPr>
          <p:cNvSpPr>
            <a:spLocks noGrp="1"/>
          </p:cNvSpPr>
          <p:nvPr>
            <p:ph type="sldNum" sz="quarter" idx="12"/>
          </p:nvPr>
        </p:nvSpPr>
        <p:spPr/>
        <p:txBody>
          <a:bodyPr/>
          <a:lstStyle/>
          <a:p>
            <a:fld id="{8AF0701A-3BFD-4C22-93D7-D3763BE1BF5F}" type="slidenum">
              <a:rPr lang="en-US" smtClean="0"/>
              <a:t>‹#›</a:t>
            </a:fld>
            <a:endParaRPr lang="en-US"/>
          </a:p>
        </p:txBody>
      </p:sp>
    </p:spTree>
    <p:extLst>
      <p:ext uri="{BB962C8B-B14F-4D97-AF65-F5344CB8AC3E}">
        <p14:creationId xmlns:p14="http://schemas.microsoft.com/office/powerpoint/2010/main" val="3706744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CB1A-3FE1-4318-8856-A8D7575866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FC0F8E-1E6E-4881-A8DE-CB7A2B58B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72AD3-2301-4DD2-839C-FF3D41AB3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95752F-F091-455C-A3B9-E91F38DE7419}"/>
              </a:ext>
            </a:extLst>
          </p:cNvPr>
          <p:cNvSpPr>
            <a:spLocks noGrp="1"/>
          </p:cNvSpPr>
          <p:nvPr>
            <p:ph type="dt" sz="half" idx="10"/>
          </p:nvPr>
        </p:nvSpPr>
        <p:spPr/>
        <p:txBody>
          <a:bodyPr/>
          <a:lstStyle/>
          <a:p>
            <a:fld id="{EE948538-FF72-4E42-8E37-85D1A85D97C2}" type="datetimeFigureOut">
              <a:rPr lang="en-US" smtClean="0"/>
              <a:t>3/3/2021</a:t>
            </a:fld>
            <a:endParaRPr lang="en-US"/>
          </a:p>
        </p:txBody>
      </p:sp>
      <p:sp>
        <p:nvSpPr>
          <p:cNvPr id="6" name="Footer Placeholder 5">
            <a:extLst>
              <a:ext uri="{FF2B5EF4-FFF2-40B4-BE49-F238E27FC236}">
                <a16:creationId xmlns:a16="http://schemas.microsoft.com/office/drawing/2014/main" id="{0C2F5E3F-AAF0-4798-97FC-F65456B27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A95C92-E4EC-463D-A2F0-C52602F8CC1A}"/>
              </a:ext>
            </a:extLst>
          </p:cNvPr>
          <p:cNvSpPr>
            <a:spLocks noGrp="1"/>
          </p:cNvSpPr>
          <p:nvPr>
            <p:ph type="sldNum" sz="quarter" idx="12"/>
          </p:nvPr>
        </p:nvSpPr>
        <p:spPr/>
        <p:txBody>
          <a:bodyPr/>
          <a:lstStyle/>
          <a:p>
            <a:fld id="{8AF0701A-3BFD-4C22-93D7-D3763BE1BF5F}" type="slidenum">
              <a:rPr lang="en-US" smtClean="0"/>
              <a:t>‹#›</a:t>
            </a:fld>
            <a:endParaRPr lang="en-US"/>
          </a:p>
        </p:txBody>
      </p:sp>
    </p:spTree>
    <p:extLst>
      <p:ext uri="{BB962C8B-B14F-4D97-AF65-F5344CB8AC3E}">
        <p14:creationId xmlns:p14="http://schemas.microsoft.com/office/powerpoint/2010/main" val="342655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5DB265-F4FE-4F58-A1C4-EECB838F37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5E3B2E-41C3-4511-99B7-AC5A32889F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BB473-6D22-427E-98CE-28777429AF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48538-FF72-4E42-8E37-85D1A85D97C2}" type="datetimeFigureOut">
              <a:rPr lang="en-US" smtClean="0"/>
              <a:t>3/3/2021</a:t>
            </a:fld>
            <a:endParaRPr lang="en-US"/>
          </a:p>
        </p:txBody>
      </p:sp>
      <p:sp>
        <p:nvSpPr>
          <p:cNvPr id="5" name="Footer Placeholder 4">
            <a:extLst>
              <a:ext uri="{FF2B5EF4-FFF2-40B4-BE49-F238E27FC236}">
                <a16:creationId xmlns:a16="http://schemas.microsoft.com/office/drawing/2014/main" id="{8DB8DA4B-A970-421B-B1F8-E2F54666DD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353762-C6B8-4F1B-A2DE-53F14E494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0701A-3BFD-4C22-93D7-D3763BE1BF5F}" type="slidenum">
              <a:rPr lang="en-US" smtClean="0"/>
              <a:t>‹#›</a:t>
            </a:fld>
            <a:endParaRPr lang="en-US"/>
          </a:p>
        </p:txBody>
      </p:sp>
    </p:spTree>
    <p:extLst>
      <p:ext uri="{BB962C8B-B14F-4D97-AF65-F5344CB8AC3E}">
        <p14:creationId xmlns:p14="http://schemas.microsoft.com/office/powerpoint/2010/main" val="63852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288B-E754-49C7-9EA8-645863F3A942}"/>
              </a:ext>
            </a:extLst>
          </p:cNvPr>
          <p:cNvSpPr>
            <a:spLocks noGrp="1"/>
          </p:cNvSpPr>
          <p:nvPr>
            <p:ph type="ctrTitle"/>
          </p:nvPr>
        </p:nvSpPr>
        <p:spPr>
          <a:xfrm>
            <a:off x="1524000" y="2245808"/>
            <a:ext cx="9365038" cy="1701241"/>
          </a:xfrm>
        </p:spPr>
        <p:txBody>
          <a:bodyPr>
            <a:normAutofit fontScale="90000"/>
          </a:bodyPr>
          <a:lstStyle/>
          <a:p>
            <a:pPr algn="l"/>
            <a:r>
              <a:rPr lang="en-US" sz="4800" dirty="0"/>
              <a:t>Sentiment Analysis and Comparison of Reporting between Different Airlines</a:t>
            </a:r>
          </a:p>
        </p:txBody>
      </p:sp>
      <p:sp>
        <p:nvSpPr>
          <p:cNvPr id="3" name="Subtitle 2">
            <a:extLst>
              <a:ext uri="{FF2B5EF4-FFF2-40B4-BE49-F238E27FC236}">
                <a16:creationId xmlns:a16="http://schemas.microsoft.com/office/drawing/2014/main" id="{3D56F911-1AEF-4003-AB0E-6A5FE956323D}"/>
              </a:ext>
            </a:extLst>
          </p:cNvPr>
          <p:cNvSpPr>
            <a:spLocks noGrp="1"/>
          </p:cNvSpPr>
          <p:nvPr>
            <p:ph type="subTitle" idx="1"/>
          </p:nvPr>
        </p:nvSpPr>
        <p:spPr>
          <a:xfrm>
            <a:off x="1524000" y="3947050"/>
            <a:ext cx="9144000" cy="572583"/>
          </a:xfrm>
        </p:spPr>
        <p:txBody>
          <a:bodyPr>
            <a:normAutofit/>
          </a:bodyPr>
          <a:lstStyle/>
          <a:p>
            <a:pPr algn="l"/>
            <a:r>
              <a:rPr lang="en-US" sz="2000"/>
              <a:t>Harmon Hawkins</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76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Freeform: Shape 13">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5">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841591-062D-4965-8BB1-2FEACB3ADFE6}"/>
              </a:ext>
            </a:extLst>
          </p:cNvPr>
          <p:cNvSpPr>
            <a:spLocks noGrp="1"/>
          </p:cNvSpPr>
          <p:nvPr>
            <p:ph type="title"/>
          </p:nvPr>
        </p:nvSpPr>
        <p:spPr>
          <a:xfrm>
            <a:off x="804671" y="365125"/>
            <a:ext cx="3405821" cy="3117038"/>
          </a:xfrm>
        </p:spPr>
        <p:txBody>
          <a:bodyPr anchor="ctr">
            <a:normAutofit/>
          </a:bodyPr>
          <a:lstStyle/>
          <a:p>
            <a:r>
              <a:rPr lang="en-US"/>
              <a:t>Article Sentiment Results</a:t>
            </a:r>
            <a:endParaRPr lang="en-US" dirty="0"/>
          </a:p>
        </p:txBody>
      </p:sp>
      <p:sp>
        <p:nvSpPr>
          <p:cNvPr id="9" name="Content Placeholder 8">
            <a:extLst>
              <a:ext uri="{FF2B5EF4-FFF2-40B4-BE49-F238E27FC236}">
                <a16:creationId xmlns:a16="http://schemas.microsoft.com/office/drawing/2014/main" id="{AEEC7C4D-2A02-4959-8FF6-25477EF250E3}"/>
              </a:ext>
            </a:extLst>
          </p:cNvPr>
          <p:cNvSpPr>
            <a:spLocks noGrp="1"/>
          </p:cNvSpPr>
          <p:nvPr>
            <p:ph idx="1"/>
          </p:nvPr>
        </p:nvSpPr>
        <p:spPr>
          <a:xfrm>
            <a:off x="6374219" y="994145"/>
            <a:ext cx="5156364" cy="4832498"/>
          </a:xfrm>
        </p:spPr>
        <p:txBody>
          <a:bodyPr anchor="ctr">
            <a:normAutofit/>
          </a:bodyPr>
          <a:lstStyle/>
          <a:p>
            <a:r>
              <a:rPr lang="en-US" sz="2100" dirty="0"/>
              <a:t>Average Sentiment For Articles</a:t>
            </a:r>
          </a:p>
          <a:p>
            <a:pPr lvl="1"/>
            <a:r>
              <a:rPr lang="en-US" sz="2100" dirty="0"/>
              <a:t>AA = 6.74</a:t>
            </a:r>
          </a:p>
          <a:p>
            <a:pPr lvl="1"/>
            <a:r>
              <a:rPr lang="en-US" sz="2100" dirty="0"/>
              <a:t>Delta = 8.55</a:t>
            </a:r>
          </a:p>
          <a:p>
            <a:pPr lvl="1"/>
            <a:r>
              <a:rPr lang="en-US" sz="2100" dirty="0"/>
              <a:t>United = 6.78</a:t>
            </a:r>
          </a:p>
          <a:p>
            <a:r>
              <a:rPr lang="en-US" sz="2100" dirty="0"/>
              <a:t>After significance testing:</a:t>
            </a:r>
          </a:p>
          <a:p>
            <a:pPr lvl="1"/>
            <a:r>
              <a:rPr lang="en-US" sz="2100" dirty="0"/>
              <a:t>American and United scores were the same</a:t>
            </a:r>
          </a:p>
          <a:p>
            <a:pPr lvl="1"/>
            <a:r>
              <a:rPr lang="en-US" sz="2100" b="1" dirty="0"/>
              <a:t>Delta was significantly higher</a:t>
            </a:r>
          </a:p>
          <a:p>
            <a:endParaRPr lang="en-US" sz="2100" dirty="0"/>
          </a:p>
        </p:txBody>
      </p:sp>
    </p:spTree>
    <p:extLst>
      <p:ext uri="{BB962C8B-B14F-4D97-AF65-F5344CB8AC3E}">
        <p14:creationId xmlns:p14="http://schemas.microsoft.com/office/powerpoint/2010/main" val="284958673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3D7D-4A34-4235-9248-ABA823F161C1}"/>
              </a:ext>
            </a:extLst>
          </p:cNvPr>
          <p:cNvSpPr>
            <a:spLocks noGrp="1"/>
          </p:cNvSpPr>
          <p:nvPr>
            <p:ph type="title"/>
          </p:nvPr>
        </p:nvSpPr>
        <p:spPr>
          <a:xfrm>
            <a:off x="1168791" y="1108907"/>
            <a:ext cx="4015154" cy="1325563"/>
          </a:xfrm>
        </p:spPr>
        <p:txBody>
          <a:bodyPr/>
          <a:lstStyle/>
          <a:p>
            <a:r>
              <a:rPr lang="en-US" dirty="0"/>
              <a:t>Comment Sentiment Score</a:t>
            </a:r>
          </a:p>
        </p:txBody>
      </p:sp>
      <p:pic>
        <p:nvPicPr>
          <p:cNvPr id="8" name="Content Placeholder 7" descr="Chart, histogram&#10;&#10;Description automatically generated">
            <a:extLst>
              <a:ext uri="{FF2B5EF4-FFF2-40B4-BE49-F238E27FC236}">
                <a16:creationId xmlns:a16="http://schemas.microsoft.com/office/drawing/2014/main" id="{633EDAD4-69CA-47C5-9882-DED23B08EE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770" y="3531872"/>
            <a:ext cx="4660921" cy="3108877"/>
          </a:xfrm>
        </p:spPr>
      </p:pic>
      <p:pic>
        <p:nvPicPr>
          <p:cNvPr id="11" name="Picture 10" descr="Chart, histogram&#10;&#10;Description automatically generated">
            <a:extLst>
              <a:ext uri="{FF2B5EF4-FFF2-40B4-BE49-F238E27FC236}">
                <a16:creationId xmlns:a16="http://schemas.microsoft.com/office/drawing/2014/main" id="{2947DD76-A05F-4535-A5D4-1768D8E0E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311" y="217251"/>
            <a:ext cx="4660921" cy="3108877"/>
          </a:xfrm>
          <a:prstGeom prst="rect">
            <a:avLst/>
          </a:prstGeom>
        </p:spPr>
      </p:pic>
      <p:pic>
        <p:nvPicPr>
          <p:cNvPr id="14" name="Picture 13" descr="Chart, histogram&#10;&#10;Description automatically generated">
            <a:extLst>
              <a:ext uri="{FF2B5EF4-FFF2-40B4-BE49-F238E27FC236}">
                <a16:creationId xmlns:a16="http://schemas.microsoft.com/office/drawing/2014/main" id="{DA002F5D-F699-4B86-9FBB-2A9061798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0311" y="3531872"/>
            <a:ext cx="4660921" cy="3108877"/>
          </a:xfrm>
          <a:prstGeom prst="rect">
            <a:avLst/>
          </a:prstGeom>
        </p:spPr>
      </p:pic>
    </p:spTree>
    <p:extLst>
      <p:ext uri="{BB962C8B-B14F-4D97-AF65-F5344CB8AC3E}">
        <p14:creationId xmlns:p14="http://schemas.microsoft.com/office/powerpoint/2010/main" val="233366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8" descr="Chart, line chart&#10;&#10;Description automatically generated">
            <a:extLst>
              <a:ext uri="{FF2B5EF4-FFF2-40B4-BE49-F238E27FC236}">
                <a16:creationId xmlns:a16="http://schemas.microsoft.com/office/drawing/2014/main" id="{643326E4-5067-476A-9C08-2C778C0B3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846" y="643467"/>
            <a:ext cx="8352307" cy="5571066"/>
          </a:xfrm>
          <a:prstGeom prst="rect">
            <a:avLst/>
          </a:prstGeom>
        </p:spPr>
      </p:pic>
    </p:spTree>
    <p:extLst>
      <p:ext uri="{BB962C8B-B14F-4D97-AF65-F5344CB8AC3E}">
        <p14:creationId xmlns:p14="http://schemas.microsoft.com/office/powerpoint/2010/main" val="76839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3CFD87-1F8C-4A39-B43C-99F20D0F26AB}"/>
              </a:ext>
            </a:extLst>
          </p:cNvPr>
          <p:cNvSpPr>
            <a:spLocks noGrp="1"/>
          </p:cNvSpPr>
          <p:nvPr>
            <p:ph type="title"/>
          </p:nvPr>
        </p:nvSpPr>
        <p:spPr>
          <a:xfrm>
            <a:off x="804671" y="365125"/>
            <a:ext cx="3405821" cy="3117038"/>
          </a:xfrm>
        </p:spPr>
        <p:txBody>
          <a:bodyPr anchor="ctr">
            <a:normAutofit/>
          </a:bodyPr>
          <a:lstStyle/>
          <a:p>
            <a:r>
              <a:rPr lang="en-US" dirty="0"/>
              <a:t>Comment Sentiment Results</a:t>
            </a:r>
          </a:p>
        </p:txBody>
      </p:sp>
      <p:sp>
        <p:nvSpPr>
          <p:cNvPr id="3" name="Content Placeholder 2">
            <a:extLst>
              <a:ext uri="{FF2B5EF4-FFF2-40B4-BE49-F238E27FC236}">
                <a16:creationId xmlns:a16="http://schemas.microsoft.com/office/drawing/2014/main" id="{912C9FB6-D402-4D23-86AF-E3E2AFE8B98A}"/>
              </a:ext>
            </a:extLst>
          </p:cNvPr>
          <p:cNvSpPr>
            <a:spLocks noGrp="1"/>
          </p:cNvSpPr>
          <p:nvPr>
            <p:ph idx="1"/>
          </p:nvPr>
        </p:nvSpPr>
        <p:spPr>
          <a:xfrm>
            <a:off x="6374219" y="994145"/>
            <a:ext cx="5156364" cy="4832498"/>
          </a:xfrm>
        </p:spPr>
        <p:txBody>
          <a:bodyPr anchor="ctr">
            <a:normAutofit/>
          </a:bodyPr>
          <a:lstStyle/>
          <a:p>
            <a:r>
              <a:rPr lang="en-US" sz="2100" dirty="0"/>
              <a:t>Average Sentiment for Comments</a:t>
            </a:r>
          </a:p>
          <a:p>
            <a:pPr lvl="1"/>
            <a:r>
              <a:rPr lang="en-US" sz="2100" dirty="0"/>
              <a:t>AA = 1.61</a:t>
            </a:r>
          </a:p>
          <a:p>
            <a:pPr lvl="1"/>
            <a:r>
              <a:rPr lang="en-US" sz="2100" dirty="0"/>
              <a:t>Delta = 10.07</a:t>
            </a:r>
          </a:p>
          <a:p>
            <a:pPr lvl="1"/>
            <a:r>
              <a:rPr lang="en-US" sz="2100" dirty="0"/>
              <a:t>United = -0.55</a:t>
            </a:r>
          </a:p>
          <a:p>
            <a:r>
              <a:rPr lang="en-US" sz="2100" dirty="0"/>
              <a:t>After significance testing:</a:t>
            </a:r>
          </a:p>
          <a:p>
            <a:pPr lvl="1"/>
            <a:r>
              <a:rPr lang="en-US" sz="2100" dirty="0"/>
              <a:t>American and United scores were the same</a:t>
            </a:r>
          </a:p>
          <a:p>
            <a:pPr lvl="1"/>
            <a:r>
              <a:rPr lang="en-US" sz="2100" b="1" dirty="0"/>
              <a:t>Delta was significantly higher</a:t>
            </a:r>
          </a:p>
          <a:p>
            <a:pPr marL="0" indent="0">
              <a:buNone/>
            </a:pPr>
            <a:endParaRPr lang="en-US" sz="2100" dirty="0"/>
          </a:p>
        </p:txBody>
      </p:sp>
    </p:spTree>
    <p:extLst>
      <p:ext uri="{BB962C8B-B14F-4D97-AF65-F5344CB8AC3E}">
        <p14:creationId xmlns:p14="http://schemas.microsoft.com/office/powerpoint/2010/main" val="169867001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1F5ED-8A0C-4DCF-84CA-1525E9F68C4F}"/>
              </a:ext>
            </a:extLst>
          </p:cNvPr>
          <p:cNvSpPr>
            <a:spLocks noGrp="1"/>
          </p:cNvSpPr>
          <p:nvPr>
            <p:ph type="title"/>
          </p:nvPr>
        </p:nvSpPr>
        <p:spPr>
          <a:xfrm>
            <a:off x="943277" y="712269"/>
            <a:ext cx="3370998" cy="5502264"/>
          </a:xfrm>
        </p:spPr>
        <p:txBody>
          <a:bodyPr>
            <a:normAutofit/>
          </a:bodyPr>
          <a:lstStyle/>
          <a:p>
            <a:r>
              <a:rPr lang="en-US" dirty="0"/>
              <a:t>Conclusion</a:t>
            </a:r>
          </a:p>
        </p:txBody>
      </p:sp>
      <p:cxnSp>
        <p:nvCxnSpPr>
          <p:cNvPr id="11" name="Straight Connector 10">
            <a:extLst>
              <a:ext uri="{FF2B5EF4-FFF2-40B4-BE49-F238E27FC236}">
                <a16:creationId xmlns:a16="http://schemas.microsoft.com/office/drawing/2014/main" id="{EC15C128-8E68-44BD-BF94-FBA9CA4B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304"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00DDC3C-AE57-4A37-99EE-93964D9169E1}"/>
              </a:ext>
            </a:extLst>
          </p:cNvPr>
          <p:cNvGraphicFramePr>
            <a:graphicFrameLocks noGrp="1"/>
          </p:cNvGraphicFramePr>
          <p:nvPr>
            <p:ph idx="1"/>
            <p:extLst>
              <p:ext uri="{D42A27DB-BD31-4B8C-83A1-F6EECF244321}">
                <p14:modId xmlns:p14="http://schemas.microsoft.com/office/powerpoint/2010/main" val="63696554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355583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B39286B-772E-4B31-95F0-33484AFAA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421C2-F29B-4348-A482-B1808287631C}"/>
              </a:ext>
            </a:extLst>
          </p:cNvPr>
          <p:cNvSpPr>
            <a:spLocks noGrp="1"/>
          </p:cNvSpPr>
          <p:nvPr>
            <p:ph type="title"/>
          </p:nvPr>
        </p:nvSpPr>
        <p:spPr>
          <a:xfrm>
            <a:off x="5771837" y="713232"/>
            <a:ext cx="5810564" cy="1197864"/>
          </a:xfrm>
        </p:spPr>
        <p:txBody>
          <a:bodyPr anchor="ctr">
            <a:normAutofit/>
          </a:bodyPr>
          <a:lstStyle/>
          <a:p>
            <a:r>
              <a:rPr lang="en-US" sz="3700"/>
              <a:t>Unforeseen Issues or Difficulties</a:t>
            </a:r>
          </a:p>
        </p:txBody>
      </p:sp>
      <p:pic>
        <p:nvPicPr>
          <p:cNvPr id="1026" name="Picture 2" descr="ROMA: What are the main obstacles and difficulties for their integration in  employment and education? | Institute of Entrepreneurship Development">
            <a:extLst>
              <a:ext uri="{FF2B5EF4-FFF2-40B4-BE49-F238E27FC236}">
                <a16:creationId xmlns:a16="http://schemas.microsoft.com/office/drawing/2014/main" id="{295C1ED5-2397-4EC0-A410-D01ECD2525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5929" y="475702"/>
            <a:ext cx="4161236" cy="2641351"/>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B2E2B165-FEB0-4AB6-BA83-CAA1677EE2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406077" y="831087"/>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1028" name="Picture 4" descr="5 New Tech Tools for Students with Learning Difficulties">
            <a:extLst>
              <a:ext uri="{FF2B5EF4-FFF2-40B4-BE49-F238E27FC236}">
                <a16:creationId xmlns:a16="http://schemas.microsoft.com/office/drawing/2014/main" id="{035EA0A8-7572-4D00-A75B-03FD058D76A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5929" y="3793708"/>
            <a:ext cx="4161236" cy="249674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93A2ACD-E3B8-4AB7-A314-164C9C4B0A0E}"/>
              </a:ext>
            </a:extLst>
          </p:cNvPr>
          <p:cNvSpPr>
            <a:spLocks noGrp="1"/>
          </p:cNvSpPr>
          <p:nvPr>
            <p:ph idx="1"/>
          </p:nvPr>
        </p:nvSpPr>
        <p:spPr>
          <a:xfrm>
            <a:off x="5771837" y="2048256"/>
            <a:ext cx="5810564" cy="4123944"/>
          </a:xfrm>
        </p:spPr>
        <p:txBody>
          <a:bodyPr anchor="t">
            <a:normAutofit/>
          </a:bodyPr>
          <a:lstStyle/>
          <a:p>
            <a:r>
              <a:rPr lang="en-US" sz="2200"/>
              <a:t>Data gathering and cleaning</a:t>
            </a:r>
          </a:p>
          <a:p>
            <a:r>
              <a:rPr lang="en-US" sz="2200"/>
              <a:t>Grouping the data </a:t>
            </a:r>
          </a:p>
          <a:p>
            <a:r>
              <a:rPr lang="en-US" sz="2200"/>
              <a:t>More types and options of sentiment analysis that I thought</a:t>
            </a:r>
          </a:p>
          <a:p>
            <a:endParaRPr lang="en-US" sz="2200"/>
          </a:p>
          <a:p>
            <a:endParaRPr lang="en-US" sz="2200"/>
          </a:p>
        </p:txBody>
      </p:sp>
    </p:spTree>
    <p:extLst>
      <p:ext uri="{BB962C8B-B14F-4D97-AF65-F5344CB8AC3E}">
        <p14:creationId xmlns:p14="http://schemas.microsoft.com/office/powerpoint/2010/main" val="61910049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5711-935A-40B0-92B7-02EC2B7E3D29}"/>
              </a:ext>
            </a:extLst>
          </p:cNvPr>
          <p:cNvSpPr>
            <a:spLocks noGrp="1"/>
          </p:cNvSpPr>
          <p:nvPr>
            <p:ph type="title"/>
          </p:nvPr>
        </p:nvSpPr>
        <p:spPr>
          <a:xfrm>
            <a:off x="6289158" y="803325"/>
            <a:ext cx="5259707" cy="1325563"/>
          </a:xfrm>
        </p:spPr>
        <p:txBody>
          <a:bodyPr>
            <a:normAutofit/>
          </a:bodyPr>
          <a:lstStyle/>
          <a:p>
            <a:r>
              <a:rPr lang="en-US"/>
              <a:t>Future Work</a:t>
            </a:r>
            <a:endParaRPr lang="en-US" dirty="0"/>
          </a:p>
        </p:txBody>
      </p:sp>
      <p:sp>
        <p:nvSpPr>
          <p:cNvPr id="71" name="Freeform: Shape 70">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170" name="Picture 2" descr="Future Research - Retro Future">
            <a:extLst>
              <a:ext uri="{FF2B5EF4-FFF2-40B4-BE49-F238E27FC236}">
                <a16:creationId xmlns:a16="http://schemas.microsoft.com/office/drawing/2014/main" id="{A2C44DA3-A286-4311-B347-6EDDB22FCF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365" b="2"/>
          <a:stretch/>
        </p:blipFill>
        <p:spPr bwMode="auto">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C022CD-4DE0-4C7D-8501-F151409D1E6A}"/>
              </a:ext>
            </a:extLst>
          </p:cNvPr>
          <p:cNvSpPr>
            <a:spLocks noGrp="1"/>
          </p:cNvSpPr>
          <p:nvPr>
            <p:ph idx="1"/>
          </p:nvPr>
        </p:nvSpPr>
        <p:spPr>
          <a:xfrm>
            <a:off x="6289158" y="2279018"/>
            <a:ext cx="5259714" cy="3375920"/>
          </a:xfrm>
        </p:spPr>
        <p:txBody>
          <a:bodyPr anchor="t">
            <a:normAutofit/>
          </a:bodyPr>
          <a:lstStyle/>
          <a:p>
            <a:r>
              <a:rPr lang="en-US" sz="1800"/>
              <a:t>Refining the sentiment analysis</a:t>
            </a:r>
          </a:p>
          <a:p>
            <a:pPr lvl="1"/>
            <a:r>
              <a:rPr lang="en-US" sz="1800"/>
              <a:t>Different algorithms or processes</a:t>
            </a:r>
          </a:p>
          <a:p>
            <a:r>
              <a:rPr lang="en-US" sz="1800"/>
              <a:t>Exploring more about article authors or commenters</a:t>
            </a:r>
          </a:p>
          <a:p>
            <a:r>
              <a:rPr lang="en-US" sz="1800"/>
              <a:t>How does sentiment relate to Stock price?</a:t>
            </a:r>
          </a:p>
          <a:p>
            <a:pPr lvl="1"/>
            <a:r>
              <a:rPr lang="en-US" sz="1800"/>
              <a:t>Started some analysis</a:t>
            </a:r>
          </a:p>
        </p:txBody>
      </p:sp>
    </p:spTree>
    <p:extLst>
      <p:ext uri="{BB962C8B-B14F-4D97-AF65-F5344CB8AC3E}">
        <p14:creationId xmlns:p14="http://schemas.microsoft.com/office/powerpoint/2010/main" val="252749186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70CA-F6DD-4650-8597-D51BE03AEB05}"/>
              </a:ext>
            </a:extLst>
          </p:cNvPr>
          <p:cNvSpPr>
            <a:spLocks noGrp="1"/>
          </p:cNvSpPr>
          <p:nvPr>
            <p:ph type="title"/>
          </p:nvPr>
        </p:nvSpPr>
        <p:spPr>
          <a:xfrm>
            <a:off x="1350610" y="1105911"/>
            <a:ext cx="3754902" cy="1325563"/>
          </a:xfrm>
        </p:spPr>
        <p:txBody>
          <a:bodyPr/>
          <a:lstStyle/>
          <a:p>
            <a:r>
              <a:rPr lang="en-US" dirty="0"/>
              <a:t>Sentiment and Stock price</a:t>
            </a:r>
          </a:p>
        </p:txBody>
      </p:sp>
      <p:pic>
        <p:nvPicPr>
          <p:cNvPr id="7" name="Picture 6" descr="Chart, scatter chart&#10;&#10;Description automatically generated">
            <a:extLst>
              <a:ext uri="{FF2B5EF4-FFF2-40B4-BE49-F238E27FC236}">
                <a16:creationId xmlns:a16="http://schemas.microsoft.com/office/drawing/2014/main" id="{25D022F5-E1CF-49BA-8280-C659C6E46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97368"/>
            <a:ext cx="4267312" cy="2846337"/>
          </a:xfrm>
          <a:prstGeom prst="rect">
            <a:avLst/>
          </a:prstGeom>
        </p:spPr>
      </p:pic>
      <p:pic>
        <p:nvPicPr>
          <p:cNvPr id="9" name="Picture 8" descr="Chart, scatter chart&#10;&#10;Description automatically generated">
            <a:extLst>
              <a:ext uri="{FF2B5EF4-FFF2-40B4-BE49-F238E27FC236}">
                <a16:creationId xmlns:a16="http://schemas.microsoft.com/office/drawing/2014/main" id="{24A434A3-796B-4A6E-93B9-082451399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488" y="345523"/>
            <a:ext cx="4267312" cy="2846337"/>
          </a:xfrm>
          <a:prstGeom prst="rect">
            <a:avLst/>
          </a:prstGeom>
        </p:spPr>
      </p:pic>
      <p:pic>
        <p:nvPicPr>
          <p:cNvPr id="13" name="Content Placeholder 12" descr="Chart&#10;&#10;Description automatically generated">
            <a:extLst>
              <a:ext uri="{FF2B5EF4-FFF2-40B4-BE49-F238E27FC236}">
                <a16:creationId xmlns:a16="http://schemas.microsoft.com/office/drawing/2014/main" id="{CB8FA9A1-B01C-41AF-9334-7FACCF7FC39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086489" y="3297369"/>
            <a:ext cx="4267311" cy="2846336"/>
          </a:xfrm>
        </p:spPr>
      </p:pic>
    </p:spTree>
    <p:extLst>
      <p:ext uri="{BB962C8B-B14F-4D97-AF65-F5344CB8AC3E}">
        <p14:creationId xmlns:p14="http://schemas.microsoft.com/office/powerpoint/2010/main" val="3049468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5C6D25-F41A-4D14-AF79-BA5C887E90BA}"/>
              </a:ext>
            </a:extLst>
          </p:cNvPr>
          <p:cNvSpPr>
            <a:spLocks noGrp="1"/>
          </p:cNvSpPr>
          <p:nvPr>
            <p:ph type="title"/>
          </p:nvPr>
        </p:nvSpPr>
        <p:spPr>
          <a:xfrm>
            <a:off x="2311147" y="365760"/>
            <a:ext cx="7569706" cy="1288238"/>
          </a:xfrm>
        </p:spPr>
        <p:txBody>
          <a:bodyPr anchor="ctr">
            <a:normAutofit/>
          </a:bodyPr>
          <a:lstStyle/>
          <a:p>
            <a:pPr algn="ctr"/>
            <a:r>
              <a:rPr lang="en-US" dirty="0"/>
              <a:t>References</a:t>
            </a:r>
            <a:endParaRPr lang="en-US"/>
          </a:p>
        </p:txBody>
      </p:sp>
      <p:sp>
        <p:nvSpPr>
          <p:cNvPr id="3" name="Content Placeholder 2">
            <a:extLst>
              <a:ext uri="{FF2B5EF4-FFF2-40B4-BE49-F238E27FC236}">
                <a16:creationId xmlns:a16="http://schemas.microsoft.com/office/drawing/2014/main" id="{5DBC828F-E5F1-4223-9638-2ED53AC93862}"/>
              </a:ext>
            </a:extLst>
          </p:cNvPr>
          <p:cNvSpPr>
            <a:spLocks noGrp="1"/>
          </p:cNvSpPr>
          <p:nvPr>
            <p:ph idx="1"/>
          </p:nvPr>
        </p:nvSpPr>
        <p:spPr>
          <a:xfrm>
            <a:off x="2165569" y="1956816"/>
            <a:ext cx="7860863" cy="4024884"/>
          </a:xfrm>
        </p:spPr>
        <p:txBody>
          <a:bodyPr anchor="t">
            <a:normAutofit/>
          </a:bodyPr>
          <a:lstStyle/>
          <a:p>
            <a:r>
              <a:rPr lang="en-US" sz="1100"/>
              <a:t>Bing Liu, Minqing Hu and Junsheng Cheng. "Opinion Observer: Analyzing and Comparing Opinions on the Web." Proceedings of the 14th International World Wide Web conference (WWW-2005), May 10-14, 2005, Chiba, Japan.</a:t>
            </a:r>
          </a:p>
          <a:p>
            <a:r>
              <a:rPr lang="en-US" sz="1100"/>
              <a:t>Minqing Hu and Bing Liu. "Mining and Summarizing Customer Reviews." Proceedings of the ACM SIGKDD International Conference on Knowledge Discovery and Data Mining (KDD-2004), Aug 22-25, 2004, Seattle, Washington, USA. See: http://www.cs.uic.edu/~liub/FBS/sentiment-analysis.html#lexicon</a:t>
            </a:r>
          </a:p>
          <a:p>
            <a:r>
              <a:rPr lang="en-US" sz="1100"/>
              <a:t>Saif Mohammad and Peter Turney. "Emotions Evoked by Common Words and Phrases: Using Mechanical Turk to Create an Emotion Lexicon." In Proceedings of the NAACL-HLT 2010 Workshop on Computational Approaches to Analysis and Generation of Emotion in Text, June 2010, LA, California. See: http://saifmohammad.com/WebPages/lexicons.html</a:t>
            </a:r>
          </a:p>
          <a:p>
            <a:r>
              <a:rPr lang="en-US" sz="1100"/>
              <a:t>Finn Årup Nielsen. "A new ANEW: Evaluation of a word list for sentiment analysis in microblogs", Proceedings of the ESWC2011 Workshop on 'Making Sense of Microposts':Big things come in small packages 718 in CEUR Workshop Proceedings : 93-98. 2011 May. http://arxiv.org/abs/1103.2903. See: http://www2.imm.dtu.dk/pubdb/views/publication_details.php?id=6010</a:t>
            </a:r>
          </a:p>
          <a:p>
            <a:r>
              <a:rPr lang="en-US" sz="1100"/>
              <a:t>Manning, Christopher D., Surdeanu, Mihai, Bauer, John, Finkel, Jenny, Bethard, Steven J., and McClosky, David. 2014. The Stanford CoreNLP Natural Language Processing Toolkit. In Proceedings of 52nd Annual Meeting of the Association for Computational Linguistics: System Demonstrations, pp. 55-60. See: http://nlp.stanford.edu/software/corenlp.shtml</a:t>
            </a:r>
          </a:p>
          <a:p>
            <a:r>
              <a:rPr lang="en-US" sz="1100"/>
              <a:t>Richard Socher, Alex Perelygin, Jean Wu, Jason Chuang, Christopher Manning, Andrew Ng and Christopher Potts. "Recursive Deep Models for Semantic Compositionality Over a Sentiment Treebank Conference on Empirical Methods in Natural Language Processing" (EMNLP 2013). See: http://nlp.stanford.edu/sentiment/</a:t>
            </a:r>
          </a:p>
        </p:txBody>
      </p:sp>
    </p:spTree>
    <p:extLst>
      <p:ext uri="{BB962C8B-B14F-4D97-AF65-F5344CB8AC3E}">
        <p14:creationId xmlns:p14="http://schemas.microsoft.com/office/powerpoint/2010/main" val="194826804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29BB53-D2A5-4401-AE96-775705DA0F6B}"/>
              </a:ext>
            </a:extLst>
          </p:cNvPr>
          <p:cNvPicPr>
            <a:picLocks noChangeAspect="1"/>
          </p:cNvPicPr>
          <p:nvPr/>
        </p:nvPicPr>
        <p:blipFill rotWithShape="1">
          <a:blip r:embed="rId2"/>
          <a:srcRect l="36686" r="2" b="2"/>
          <a:stretch/>
        </p:blipFill>
        <p:spPr>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9" name="Freeform: Shape 8">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BF6DFB3A-05F0-4A50-8BAF-BF8311B4B6D6}"/>
              </a:ext>
            </a:extLst>
          </p:cNvPr>
          <p:cNvSpPr>
            <a:spLocks noGrp="1"/>
          </p:cNvSpPr>
          <p:nvPr>
            <p:ph type="title"/>
          </p:nvPr>
        </p:nvSpPr>
        <p:spPr>
          <a:xfrm>
            <a:off x="5673747" y="1408814"/>
            <a:ext cx="5683102" cy="2235277"/>
          </a:xfrm>
        </p:spPr>
        <p:txBody>
          <a:bodyPr vert="horz" lIns="91440" tIns="45720" rIns="91440" bIns="45720" rtlCol="0" anchor="b">
            <a:normAutofit/>
          </a:bodyPr>
          <a:lstStyle/>
          <a:p>
            <a:r>
              <a:rPr lang="en-US" sz="5400" dirty="0">
                <a:solidFill>
                  <a:srgbClr val="FFFFFF"/>
                </a:solidFill>
              </a:rPr>
              <a:t>Questions?</a:t>
            </a:r>
          </a:p>
        </p:txBody>
      </p:sp>
    </p:spTree>
    <p:extLst>
      <p:ext uri="{BB962C8B-B14F-4D97-AF65-F5344CB8AC3E}">
        <p14:creationId xmlns:p14="http://schemas.microsoft.com/office/powerpoint/2010/main" val="103994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91401DC-7AF6-42FA-BE31-CF773B6C8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0"/>
            <a:ext cx="12188952" cy="68580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BA062579-AC8F-4DC3-B07D-191DBDE11946}"/>
              </a:ext>
            </a:extLst>
          </p:cNvPr>
          <p:cNvPicPr>
            <a:picLocks noChangeAspect="1"/>
          </p:cNvPicPr>
          <p:nvPr/>
        </p:nvPicPr>
        <p:blipFill>
          <a:blip r:embed="rId2"/>
          <a:stretch>
            <a:fillRect/>
          </a:stretch>
        </p:blipFill>
        <p:spPr>
          <a:xfrm>
            <a:off x="680690" y="346167"/>
            <a:ext cx="2702934" cy="1588946"/>
          </a:xfrm>
          <a:prstGeom prst="rect">
            <a:avLst/>
          </a:prstGeom>
        </p:spPr>
      </p:pic>
      <p:pic>
        <p:nvPicPr>
          <p:cNvPr id="9" name="Picture 4" descr="Newsroom - United Hub">
            <a:extLst>
              <a:ext uri="{FF2B5EF4-FFF2-40B4-BE49-F238E27FC236}">
                <a16:creationId xmlns:a16="http://schemas.microsoft.com/office/drawing/2014/main" id="{BEDDEB39-150F-491A-81D8-1B4D1C32841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84208" y="823467"/>
            <a:ext cx="3251032" cy="5933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Newsroom - Multimedia - Logos - American Airlines Group, Inc.">
            <a:extLst>
              <a:ext uri="{FF2B5EF4-FFF2-40B4-BE49-F238E27FC236}">
                <a16:creationId xmlns:a16="http://schemas.microsoft.com/office/drawing/2014/main" id="{B8C4A065-FC0B-42AB-81B6-6A31C582D38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40636" y="851708"/>
            <a:ext cx="3520438" cy="5368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ntiment Analysis: What Is It and How It Can Help Your Business">
            <a:extLst>
              <a:ext uri="{FF2B5EF4-FFF2-40B4-BE49-F238E27FC236}">
                <a16:creationId xmlns:a16="http://schemas.microsoft.com/office/drawing/2014/main" id="{FC6E29D3-31CB-4357-9E73-C030C50C2C1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13465" y="2639045"/>
            <a:ext cx="2837382" cy="15889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1409EFA-D9D6-433B-A6A5-6957624C6B7B}"/>
              </a:ext>
            </a:extLst>
          </p:cNvPr>
          <p:cNvPicPr>
            <a:picLocks noChangeAspect="1"/>
          </p:cNvPicPr>
          <p:nvPr/>
        </p:nvPicPr>
        <p:blipFill>
          <a:blip r:embed="rId6"/>
          <a:stretch>
            <a:fillRect/>
          </a:stretch>
        </p:blipFill>
        <p:spPr>
          <a:xfrm>
            <a:off x="417689" y="5371065"/>
            <a:ext cx="3225770" cy="701605"/>
          </a:xfrm>
          <a:prstGeom prst="rect">
            <a:avLst/>
          </a:prstGeom>
        </p:spPr>
      </p:pic>
      <p:sp>
        <p:nvSpPr>
          <p:cNvPr id="75" name="Rectangle 74">
            <a:extLst>
              <a:ext uri="{FF2B5EF4-FFF2-40B4-BE49-F238E27FC236}">
                <a16:creationId xmlns:a16="http://schemas.microsoft.com/office/drawing/2014/main" id="{2B7203F0-D9CB-4774-B9D4-B3AB625DFB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EF05FA-4833-4677-8464-5656ECAE548D}"/>
              </a:ext>
            </a:extLst>
          </p:cNvPr>
          <p:cNvSpPr>
            <a:spLocks noGrp="1"/>
          </p:cNvSpPr>
          <p:nvPr>
            <p:ph type="title"/>
          </p:nvPr>
        </p:nvSpPr>
        <p:spPr>
          <a:xfrm>
            <a:off x="4481973" y="2892583"/>
            <a:ext cx="6868620" cy="1016898"/>
          </a:xfrm>
        </p:spPr>
        <p:txBody>
          <a:bodyPr>
            <a:normAutofit/>
          </a:bodyPr>
          <a:lstStyle/>
          <a:p>
            <a:r>
              <a:rPr lang="en-US" sz="4000">
                <a:solidFill>
                  <a:srgbClr val="FFFFFF"/>
                </a:solidFill>
              </a:rPr>
              <a:t>Introduction</a:t>
            </a:r>
          </a:p>
        </p:txBody>
      </p:sp>
      <p:cxnSp>
        <p:nvCxnSpPr>
          <p:cNvPr id="77" name="Straight Connector 76">
            <a:extLst>
              <a:ext uri="{FF2B5EF4-FFF2-40B4-BE49-F238E27FC236}">
                <a16:creationId xmlns:a16="http://schemas.microsoft.com/office/drawing/2014/main" id="{A88CB8AF-5631-45C6-BFEC-971C4D6E5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F2EA1AF-73AB-4FCB-B4EE-0E42E7250F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5A18FBF-6157-4210-BEF2-9A6C31FA89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3C9CCA8-3CEC-4CD0-A624-A701C61251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52E13B-AA7A-44DC-B289-731C2B01B239}"/>
              </a:ext>
            </a:extLst>
          </p:cNvPr>
          <p:cNvSpPr>
            <a:spLocks noGrp="1"/>
          </p:cNvSpPr>
          <p:nvPr>
            <p:ph idx="1"/>
          </p:nvPr>
        </p:nvSpPr>
        <p:spPr>
          <a:xfrm>
            <a:off x="4485180" y="4101152"/>
            <a:ext cx="6868620" cy="2075810"/>
          </a:xfrm>
        </p:spPr>
        <p:txBody>
          <a:bodyPr>
            <a:normAutofit/>
          </a:bodyPr>
          <a:lstStyle/>
          <a:p>
            <a:r>
              <a:rPr lang="en-US" sz="2000" dirty="0">
                <a:solidFill>
                  <a:srgbClr val="FFFFFF"/>
                </a:solidFill>
              </a:rPr>
              <a:t>Are airlines reported on differently?</a:t>
            </a:r>
          </a:p>
          <a:p>
            <a:r>
              <a:rPr lang="en-US" sz="2000" dirty="0">
                <a:solidFill>
                  <a:srgbClr val="FFFFFF"/>
                </a:solidFill>
              </a:rPr>
              <a:t>Do certain airlines have higher public sentiment than others?</a:t>
            </a:r>
          </a:p>
        </p:txBody>
      </p:sp>
    </p:spTree>
    <p:extLst>
      <p:ext uri="{BB962C8B-B14F-4D97-AF65-F5344CB8AC3E}">
        <p14:creationId xmlns:p14="http://schemas.microsoft.com/office/powerpoint/2010/main" val="87880735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0BBD-DCAB-447B-ACB0-C0CE114336C5}"/>
              </a:ext>
            </a:extLst>
          </p:cNvPr>
          <p:cNvSpPr>
            <a:spLocks noGrp="1"/>
          </p:cNvSpPr>
          <p:nvPr>
            <p:ph type="title"/>
          </p:nvPr>
        </p:nvSpPr>
        <p:spPr>
          <a:xfrm>
            <a:off x="6289158" y="803325"/>
            <a:ext cx="5259707" cy="1325563"/>
          </a:xfrm>
        </p:spPr>
        <p:txBody>
          <a:bodyPr>
            <a:normAutofit/>
          </a:bodyPr>
          <a:lstStyle/>
          <a:p>
            <a:r>
              <a:rPr lang="en-US"/>
              <a:t>Process</a:t>
            </a:r>
            <a:endParaRPr lang="en-US" dirty="0"/>
          </a:p>
        </p:txBody>
      </p:sp>
      <p:sp>
        <p:nvSpPr>
          <p:cNvPr id="71" name="Freeform: Shape 70">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098" name="Picture 2" descr="Sales Professionals, Have No Fear: Technology is Here to Help, Not Replace  You - Salesforce Canada Blog">
            <a:extLst>
              <a:ext uri="{FF2B5EF4-FFF2-40B4-BE49-F238E27FC236}">
                <a16:creationId xmlns:a16="http://schemas.microsoft.com/office/drawing/2014/main" id="{9F39CADB-B636-4A94-936D-07D19581BC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30" r="13708" b="-1"/>
          <a:stretch/>
        </p:blipFill>
        <p:spPr bwMode="auto">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5851C01-E6B2-404E-9F7E-134EB861252A}"/>
              </a:ext>
            </a:extLst>
          </p:cNvPr>
          <p:cNvSpPr>
            <a:spLocks noGrp="1"/>
          </p:cNvSpPr>
          <p:nvPr>
            <p:ph idx="1"/>
          </p:nvPr>
        </p:nvSpPr>
        <p:spPr>
          <a:xfrm>
            <a:off x="6289158" y="2279018"/>
            <a:ext cx="5259714" cy="3375920"/>
          </a:xfrm>
        </p:spPr>
        <p:txBody>
          <a:bodyPr anchor="t">
            <a:normAutofit/>
          </a:bodyPr>
          <a:lstStyle/>
          <a:p>
            <a:r>
              <a:rPr lang="en-US" sz="1800" dirty="0"/>
              <a:t>Use news sources that report on airlines to gather articles and the comments on those sources</a:t>
            </a:r>
          </a:p>
          <a:p>
            <a:r>
              <a:rPr lang="en-US" sz="1800" dirty="0"/>
              <a:t>Perform sentiment analysis on the articles and their comments</a:t>
            </a:r>
          </a:p>
          <a:p>
            <a:r>
              <a:rPr lang="en-US" sz="1800" dirty="0"/>
              <a:t>Use the sentiment scores to see if there were any differences between airlines</a:t>
            </a:r>
          </a:p>
          <a:p>
            <a:r>
              <a:rPr lang="en-US" sz="1800" dirty="0"/>
              <a:t>If there was time, relate these scores to outside factors such as stock price</a:t>
            </a:r>
          </a:p>
        </p:txBody>
      </p:sp>
    </p:spTree>
    <p:extLst>
      <p:ext uri="{BB962C8B-B14F-4D97-AF65-F5344CB8AC3E}">
        <p14:creationId xmlns:p14="http://schemas.microsoft.com/office/powerpoint/2010/main" val="2875901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B3684CCF-CEBB-4D8E-A366-95E43D4C7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6B0A6-4694-4291-99EB-C00635BA24C9}"/>
              </a:ext>
            </a:extLst>
          </p:cNvPr>
          <p:cNvSpPr>
            <a:spLocks noGrp="1"/>
          </p:cNvSpPr>
          <p:nvPr>
            <p:ph type="title"/>
          </p:nvPr>
        </p:nvSpPr>
        <p:spPr>
          <a:xfrm>
            <a:off x="838201" y="345810"/>
            <a:ext cx="4960945" cy="1325563"/>
          </a:xfrm>
        </p:spPr>
        <p:txBody>
          <a:bodyPr>
            <a:normAutofit/>
          </a:bodyPr>
          <a:lstStyle/>
          <a:p>
            <a:r>
              <a:rPr lang="en-US" dirty="0"/>
              <a:t>Technologies</a:t>
            </a:r>
          </a:p>
        </p:txBody>
      </p:sp>
      <p:sp>
        <p:nvSpPr>
          <p:cNvPr id="3" name="Content Placeholder 2">
            <a:extLst>
              <a:ext uri="{FF2B5EF4-FFF2-40B4-BE49-F238E27FC236}">
                <a16:creationId xmlns:a16="http://schemas.microsoft.com/office/drawing/2014/main" id="{B2EEC3E5-971C-4215-82DF-96779AE95B91}"/>
              </a:ext>
            </a:extLst>
          </p:cNvPr>
          <p:cNvSpPr>
            <a:spLocks noGrp="1"/>
          </p:cNvSpPr>
          <p:nvPr>
            <p:ph idx="1"/>
          </p:nvPr>
        </p:nvSpPr>
        <p:spPr>
          <a:xfrm>
            <a:off x="838201" y="1825625"/>
            <a:ext cx="4933462" cy="4351338"/>
          </a:xfrm>
        </p:spPr>
        <p:txBody>
          <a:bodyPr>
            <a:normAutofit/>
          </a:bodyPr>
          <a:lstStyle/>
          <a:p>
            <a:r>
              <a:rPr lang="en-US"/>
              <a:t>Python - web scraping and data collection</a:t>
            </a:r>
          </a:p>
          <a:p>
            <a:pPr lvl="1"/>
            <a:r>
              <a:rPr lang="en-US"/>
              <a:t>Pandas, BeautifulSoup, Requests, etc.</a:t>
            </a:r>
          </a:p>
          <a:p>
            <a:r>
              <a:rPr lang="en-US"/>
              <a:t>R – Data cleaning and Analysis</a:t>
            </a:r>
          </a:p>
          <a:p>
            <a:pPr lvl="1"/>
            <a:r>
              <a:rPr lang="en-US"/>
              <a:t>Dplyr, Syuzhet, Stringr, Ggplot2, etc.</a:t>
            </a:r>
            <a:endParaRPr lang="en-US" dirty="0"/>
          </a:p>
        </p:txBody>
      </p:sp>
      <p:pic>
        <p:nvPicPr>
          <p:cNvPr id="4" name="Picture 10" descr="What Is Information Technology? (+Uses in Business and Life)">
            <a:extLst>
              <a:ext uri="{FF2B5EF4-FFF2-40B4-BE49-F238E27FC236}">
                <a16:creationId xmlns:a16="http://schemas.microsoft.com/office/drawing/2014/main" id="{6D1B3054-5AD6-4889-8634-6E92964193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504" r="1177" b="1"/>
          <a:stretch/>
        </p:blipFill>
        <p:spPr bwMode="auto">
          <a:xfrm>
            <a:off x="6863996" y="3154859"/>
            <a:ext cx="4030579" cy="370314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a:noFill/>
          <a:extLst>
            <a:ext uri="{909E8E84-426E-40DD-AFC4-6F175D3DCCD1}">
              <a14:hiddenFill xmlns:a14="http://schemas.microsoft.com/office/drawing/2010/main">
                <a:solidFill>
                  <a:srgbClr val="FFFFFF"/>
                </a:solidFill>
              </a14:hiddenFill>
            </a:ext>
          </a:extLst>
        </p:spPr>
      </p:pic>
      <p:sp>
        <p:nvSpPr>
          <p:cNvPr id="82" name="Arc 81">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10869" y="-729072"/>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54" name="Picture 6" descr="GitHub - python/cpython: The Python programming language">
            <a:extLst>
              <a:ext uri="{FF2B5EF4-FFF2-40B4-BE49-F238E27FC236}">
                <a16:creationId xmlns:a16="http://schemas.microsoft.com/office/drawing/2014/main" id="{00A7C40A-AC88-48B5-B285-BF4A47B6C8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789" r="-2" b="4741"/>
          <a:stretch/>
        </p:blipFill>
        <p:spPr bwMode="auto">
          <a:xfrm>
            <a:off x="63058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pic>
        <p:nvPicPr>
          <p:cNvPr id="2056" name="Picture 8" descr="Introduction to R and RStudio">
            <a:extLst>
              <a:ext uri="{FF2B5EF4-FFF2-40B4-BE49-F238E27FC236}">
                <a16:creationId xmlns:a16="http://schemas.microsoft.com/office/drawing/2014/main" id="{7CFC564D-82C0-4780-A5FA-5B1449F654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472" r="18993" b="3"/>
          <a:stretch/>
        </p:blipFill>
        <p:spPr bwMode="auto">
          <a:xfrm>
            <a:off x="9933462" y="372217"/>
            <a:ext cx="2258539" cy="3554668"/>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79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8483-2A2D-43F4-B79E-0BB63A2FCD13}"/>
              </a:ext>
            </a:extLst>
          </p:cNvPr>
          <p:cNvSpPr>
            <a:spLocks noGrp="1"/>
          </p:cNvSpPr>
          <p:nvPr>
            <p:ph type="title"/>
          </p:nvPr>
        </p:nvSpPr>
        <p:spPr>
          <a:xfrm>
            <a:off x="6598104" y="1396289"/>
            <a:ext cx="5034783" cy="1325563"/>
          </a:xfrm>
        </p:spPr>
        <p:txBody>
          <a:bodyPr>
            <a:normAutofit/>
          </a:bodyPr>
          <a:lstStyle/>
          <a:p>
            <a:r>
              <a:rPr lang="en-US"/>
              <a:t>Data</a:t>
            </a:r>
            <a:endParaRPr lang="en-US" dirty="0"/>
          </a:p>
        </p:txBody>
      </p:sp>
      <p:sp>
        <p:nvSpPr>
          <p:cNvPr id="28" name="Freeform: Shape 16">
            <a:extLst>
              <a:ext uri="{FF2B5EF4-FFF2-40B4-BE49-F238E27FC236}">
                <a16:creationId xmlns:a16="http://schemas.microsoft.com/office/drawing/2014/main" id="{DCFD1A13-2B88-47B7-AAE9-AD6F3296E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18">
            <a:extLst>
              <a:ext uri="{FF2B5EF4-FFF2-40B4-BE49-F238E27FC236}">
                <a16:creationId xmlns:a16="http://schemas.microsoft.com/office/drawing/2014/main" id="{F5CE4102-C93A-420A-98A7-5A7DD0C5C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DBF4DD6-3657-4E21-95B3-A10BA90E3E41}"/>
              </a:ext>
            </a:extLst>
          </p:cNvPr>
          <p:cNvPicPr>
            <a:picLocks noChangeAspect="1"/>
          </p:cNvPicPr>
          <p:nvPr/>
        </p:nvPicPr>
        <p:blipFill>
          <a:blip r:embed="rId3"/>
          <a:stretch>
            <a:fillRect/>
          </a:stretch>
        </p:blipFill>
        <p:spPr>
          <a:xfrm>
            <a:off x="429767" y="1142083"/>
            <a:ext cx="4856199" cy="1286892"/>
          </a:xfrm>
          <a:prstGeom prst="rect">
            <a:avLst/>
          </a:prstGeom>
        </p:spPr>
      </p:pic>
      <p:pic>
        <p:nvPicPr>
          <p:cNvPr id="4" name="Picture 3">
            <a:extLst>
              <a:ext uri="{FF2B5EF4-FFF2-40B4-BE49-F238E27FC236}">
                <a16:creationId xmlns:a16="http://schemas.microsoft.com/office/drawing/2014/main" id="{74598D1C-21DA-4CEC-829E-A650780C808C}"/>
              </a:ext>
            </a:extLst>
          </p:cNvPr>
          <p:cNvPicPr>
            <a:picLocks noChangeAspect="1"/>
          </p:cNvPicPr>
          <p:nvPr/>
        </p:nvPicPr>
        <p:blipFill>
          <a:blip r:embed="rId4"/>
          <a:stretch>
            <a:fillRect/>
          </a:stretch>
        </p:blipFill>
        <p:spPr>
          <a:xfrm>
            <a:off x="429768" y="3471531"/>
            <a:ext cx="2783668" cy="2323213"/>
          </a:xfrm>
          <a:prstGeom prst="rect">
            <a:avLst/>
          </a:prstGeom>
        </p:spPr>
      </p:pic>
      <p:sp>
        <p:nvSpPr>
          <p:cNvPr id="3" name="Content Placeholder 2">
            <a:extLst>
              <a:ext uri="{FF2B5EF4-FFF2-40B4-BE49-F238E27FC236}">
                <a16:creationId xmlns:a16="http://schemas.microsoft.com/office/drawing/2014/main" id="{06125D96-7EC7-410F-A6D9-1ADBFA892D7B}"/>
              </a:ext>
            </a:extLst>
          </p:cNvPr>
          <p:cNvSpPr>
            <a:spLocks noGrp="1"/>
          </p:cNvSpPr>
          <p:nvPr>
            <p:ph idx="1"/>
          </p:nvPr>
        </p:nvSpPr>
        <p:spPr>
          <a:xfrm>
            <a:off x="6602549" y="2871982"/>
            <a:ext cx="5034784" cy="3181684"/>
          </a:xfrm>
        </p:spPr>
        <p:txBody>
          <a:bodyPr anchor="t">
            <a:normAutofit/>
          </a:bodyPr>
          <a:lstStyle/>
          <a:p>
            <a:r>
              <a:rPr lang="en-US" sz="1800" dirty="0"/>
              <a:t>Used two different travel websites</a:t>
            </a:r>
          </a:p>
          <a:p>
            <a:r>
              <a:rPr lang="en-US" sz="1800" dirty="0"/>
              <a:t>Collected date, author, tags, title, article text, article comments, website</a:t>
            </a:r>
          </a:p>
          <a:p>
            <a:r>
              <a:rPr lang="en-US" sz="1800" dirty="0"/>
              <a:t>American, Delta, United</a:t>
            </a:r>
          </a:p>
          <a:p>
            <a:r>
              <a:rPr lang="en-US" sz="1800" dirty="0"/>
              <a:t>Articles dating from around January 1</a:t>
            </a:r>
            <a:r>
              <a:rPr lang="en-US" sz="1800" baseline="30000" dirty="0"/>
              <a:t>st</a:t>
            </a:r>
            <a:r>
              <a:rPr lang="en-US" sz="1800" dirty="0"/>
              <a:t> , 2019 to around January 31</a:t>
            </a:r>
            <a:r>
              <a:rPr lang="en-US" sz="1800" baseline="30000" dirty="0"/>
              <a:t>st</a:t>
            </a:r>
            <a:r>
              <a:rPr lang="en-US" sz="1800" dirty="0"/>
              <a:t> , 2021</a:t>
            </a:r>
          </a:p>
          <a:p>
            <a:r>
              <a:rPr lang="en-US" sz="1800" dirty="0"/>
              <a:t> Around 1500 total articles</a:t>
            </a:r>
          </a:p>
        </p:txBody>
      </p:sp>
    </p:spTree>
    <p:extLst>
      <p:ext uri="{BB962C8B-B14F-4D97-AF65-F5344CB8AC3E}">
        <p14:creationId xmlns:p14="http://schemas.microsoft.com/office/powerpoint/2010/main" val="289322822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CAFB-0AB9-4993-B1CD-DE1F8DF5A3D4}"/>
              </a:ext>
            </a:extLst>
          </p:cNvPr>
          <p:cNvSpPr>
            <a:spLocks noGrp="1"/>
          </p:cNvSpPr>
          <p:nvPr>
            <p:ph type="title"/>
          </p:nvPr>
        </p:nvSpPr>
        <p:spPr>
          <a:xfrm>
            <a:off x="6234330" y="803325"/>
            <a:ext cx="5314536" cy="1325563"/>
          </a:xfrm>
        </p:spPr>
        <p:txBody>
          <a:bodyPr>
            <a:normAutofit/>
          </a:bodyPr>
          <a:lstStyle/>
          <a:p>
            <a:r>
              <a:rPr lang="en-US"/>
              <a:t>Cleaning</a:t>
            </a:r>
            <a:endParaRPr lang="en-US" dirty="0"/>
          </a:p>
        </p:txBody>
      </p:sp>
      <p:sp>
        <p:nvSpPr>
          <p:cNvPr id="83" name="Freeform: Shape 82">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6" descr="THE PUCK REPORT: NHL Stanley Cup Playoff Sweeps">
            <a:extLst>
              <a:ext uri="{FF2B5EF4-FFF2-40B4-BE49-F238E27FC236}">
                <a16:creationId xmlns:a16="http://schemas.microsoft.com/office/drawing/2014/main" id="{28AFF530-1CB6-47A9-96AE-7EDF6F1AEC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68" r="-2" b="-2"/>
          <a:stretch/>
        </p:blipFill>
        <p:spPr bwMode="auto">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D989145-1823-41E8-A986-D7FF12C64713}"/>
              </a:ext>
            </a:extLst>
          </p:cNvPr>
          <p:cNvSpPr>
            <a:spLocks noGrp="1"/>
          </p:cNvSpPr>
          <p:nvPr>
            <p:ph idx="1"/>
          </p:nvPr>
        </p:nvSpPr>
        <p:spPr>
          <a:xfrm>
            <a:off x="6234329" y="2279018"/>
            <a:ext cx="5314543" cy="3375920"/>
          </a:xfrm>
        </p:spPr>
        <p:txBody>
          <a:bodyPr anchor="t">
            <a:normAutofit/>
          </a:bodyPr>
          <a:lstStyle/>
          <a:p>
            <a:r>
              <a:rPr lang="en-US" sz="1800"/>
              <a:t>Punctuation removed</a:t>
            </a:r>
          </a:p>
          <a:p>
            <a:r>
              <a:rPr lang="en-US" sz="1800"/>
              <a:t>Converted everything to lowercase</a:t>
            </a:r>
          </a:p>
          <a:p>
            <a:r>
              <a:rPr lang="en-US" sz="1800"/>
              <a:t>Standardized the date format</a:t>
            </a:r>
          </a:p>
          <a:p>
            <a:r>
              <a:rPr lang="en-US" sz="1800"/>
              <a:t>Removed any strange characters, including emojis</a:t>
            </a:r>
          </a:p>
        </p:txBody>
      </p:sp>
    </p:spTree>
    <p:extLst>
      <p:ext uri="{BB962C8B-B14F-4D97-AF65-F5344CB8AC3E}">
        <p14:creationId xmlns:p14="http://schemas.microsoft.com/office/powerpoint/2010/main" val="27584965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95" name="Oval 194">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B5B5E46-1DD2-492F-98D9-6A2B1AE956E1}"/>
              </a:ext>
            </a:extLst>
          </p:cNvPr>
          <p:cNvSpPr>
            <a:spLocks noGrp="1"/>
          </p:cNvSpPr>
          <p:nvPr>
            <p:ph type="title"/>
          </p:nvPr>
        </p:nvSpPr>
        <p:spPr>
          <a:xfrm>
            <a:off x="630936" y="684915"/>
            <a:ext cx="4651076" cy="1951075"/>
          </a:xfrm>
          <a:noFill/>
        </p:spPr>
        <p:txBody>
          <a:bodyPr anchor="t">
            <a:normAutofit/>
          </a:bodyPr>
          <a:lstStyle/>
          <a:p>
            <a:r>
              <a:rPr lang="en-US" sz="4800">
                <a:solidFill>
                  <a:schemeClr val="bg1"/>
                </a:solidFill>
              </a:rPr>
              <a:t>Analysis</a:t>
            </a:r>
          </a:p>
        </p:txBody>
      </p:sp>
      <p:sp>
        <p:nvSpPr>
          <p:cNvPr id="3" name="Content Placeholder 2">
            <a:extLst>
              <a:ext uri="{FF2B5EF4-FFF2-40B4-BE49-F238E27FC236}">
                <a16:creationId xmlns:a16="http://schemas.microsoft.com/office/drawing/2014/main" id="{85EFF939-73D9-4A4E-A04D-B2FE578FBA85}"/>
              </a:ext>
            </a:extLst>
          </p:cNvPr>
          <p:cNvSpPr>
            <a:spLocks noGrp="1"/>
          </p:cNvSpPr>
          <p:nvPr>
            <p:ph idx="1"/>
          </p:nvPr>
        </p:nvSpPr>
        <p:spPr>
          <a:xfrm>
            <a:off x="5486080" y="684921"/>
            <a:ext cx="5674107" cy="1951087"/>
          </a:xfrm>
          <a:noFill/>
        </p:spPr>
        <p:txBody>
          <a:bodyPr anchor="t">
            <a:normAutofit/>
          </a:bodyPr>
          <a:lstStyle/>
          <a:p>
            <a:r>
              <a:rPr lang="en-US" sz="1700">
                <a:solidFill>
                  <a:schemeClr val="bg1"/>
                </a:solidFill>
              </a:rPr>
              <a:t>Sentiment Analysis: compares input to a lexicon and assigns each word a score</a:t>
            </a:r>
          </a:p>
          <a:p>
            <a:r>
              <a:rPr lang="en-US" sz="1700">
                <a:solidFill>
                  <a:schemeClr val="bg1"/>
                </a:solidFill>
              </a:rPr>
              <a:t>Done with the Syuzhet package in R</a:t>
            </a:r>
          </a:p>
          <a:p>
            <a:r>
              <a:rPr lang="en-US" sz="1700">
                <a:solidFill>
                  <a:schemeClr val="bg1"/>
                </a:solidFill>
              </a:rPr>
              <a:t>Two different methods were used</a:t>
            </a:r>
          </a:p>
          <a:p>
            <a:pPr lvl="1"/>
            <a:r>
              <a:rPr lang="en-US" sz="1700">
                <a:solidFill>
                  <a:schemeClr val="bg1"/>
                </a:solidFill>
              </a:rPr>
              <a:t>Bing – binary sentiment classification</a:t>
            </a:r>
          </a:p>
          <a:p>
            <a:pPr lvl="1"/>
            <a:r>
              <a:rPr lang="en-US" sz="1700">
                <a:solidFill>
                  <a:schemeClr val="bg1"/>
                </a:solidFill>
              </a:rPr>
              <a:t>Afinn – scale of sentiment classification</a:t>
            </a:r>
          </a:p>
          <a:p>
            <a:endParaRPr lang="en-US" sz="1700">
              <a:solidFill>
                <a:schemeClr val="bg1"/>
              </a:solidFill>
            </a:endParaRPr>
          </a:p>
        </p:txBody>
      </p:sp>
      <p:sp>
        <p:nvSpPr>
          <p:cNvPr id="201" name="Rectangle 20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2" name="Group 20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03" name="Straight Connector 20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07" name="Rectangle 206">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0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209" name="Straight Connector 20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124" name="Picture 4" descr="Employee Data Analysis">
            <a:extLst>
              <a:ext uri="{FF2B5EF4-FFF2-40B4-BE49-F238E27FC236}">
                <a16:creationId xmlns:a16="http://schemas.microsoft.com/office/drawing/2014/main" id="{9AECB8D9-32D0-44FF-AE92-E42FD69DD8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83" r="-1" b="17735"/>
          <a:stretch/>
        </p:blipFill>
        <p:spPr bwMode="auto">
          <a:xfrm>
            <a:off x="629638" y="2708781"/>
            <a:ext cx="10848063" cy="3496632"/>
          </a:xfrm>
          <a:prstGeom prst="rect">
            <a:avLst/>
          </a:prstGeom>
          <a:noFill/>
          <a:extLst>
            <a:ext uri="{909E8E84-426E-40DD-AFC4-6F175D3DCCD1}">
              <a14:hiddenFill xmlns:a14="http://schemas.microsoft.com/office/drawing/2010/main">
                <a:solidFill>
                  <a:srgbClr val="FFFFFF"/>
                </a:solidFill>
              </a14:hiddenFill>
            </a:ext>
          </a:extLst>
        </p:spPr>
      </p:pic>
      <p:grpSp>
        <p:nvGrpSpPr>
          <p:cNvPr id="213" name="Group 212">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214" name="Straight Connector 213">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801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3D7D-4A34-4235-9248-ABA823F161C1}"/>
              </a:ext>
            </a:extLst>
          </p:cNvPr>
          <p:cNvSpPr>
            <a:spLocks noGrp="1"/>
          </p:cNvSpPr>
          <p:nvPr>
            <p:ph type="title"/>
          </p:nvPr>
        </p:nvSpPr>
        <p:spPr>
          <a:xfrm>
            <a:off x="1028114" y="1286558"/>
            <a:ext cx="4134729" cy="1325563"/>
          </a:xfrm>
        </p:spPr>
        <p:txBody>
          <a:bodyPr/>
          <a:lstStyle/>
          <a:p>
            <a:r>
              <a:rPr lang="en-US" dirty="0"/>
              <a:t>Article Sentiment Score</a:t>
            </a:r>
          </a:p>
        </p:txBody>
      </p:sp>
      <p:pic>
        <p:nvPicPr>
          <p:cNvPr id="5" name="Content Placeholder 4" descr="Chart, histogram&#10;&#10;Description automatically generated">
            <a:extLst>
              <a:ext uri="{FF2B5EF4-FFF2-40B4-BE49-F238E27FC236}">
                <a16:creationId xmlns:a16="http://schemas.microsoft.com/office/drawing/2014/main" id="{2C50A3A0-1982-4CA0-9A04-1227E6E8D8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819" y="3614678"/>
            <a:ext cx="4660921" cy="3108878"/>
          </a:xfrm>
        </p:spPr>
      </p:pic>
      <p:pic>
        <p:nvPicPr>
          <p:cNvPr id="7" name="Picture 6" descr="Chart, histogram&#10;&#10;Description automatically generated">
            <a:extLst>
              <a:ext uri="{FF2B5EF4-FFF2-40B4-BE49-F238E27FC236}">
                <a16:creationId xmlns:a16="http://schemas.microsoft.com/office/drawing/2014/main" id="{DEF2517B-13D5-455D-A863-3B2CA5017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723" y="134444"/>
            <a:ext cx="4660922" cy="3108878"/>
          </a:xfrm>
          <a:prstGeom prst="rect">
            <a:avLst/>
          </a:prstGeom>
        </p:spPr>
      </p:pic>
      <p:pic>
        <p:nvPicPr>
          <p:cNvPr id="9" name="Picture 8" descr="Chart, histogram&#10;&#10;Description automatically generated">
            <a:extLst>
              <a:ext uri="{FF2B5EF4-FFF2-40B4-BE49-F238E27FC236}">
                <a16:creationId xmlns:a16="http://schemas.microsoft.com/office/drawing/2014/main" id="{516F2D18-82CF-4FC6-8B14-2CBAC84A92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3723" y="3614678"/>
            <a:ext cx="4660922" cy="3108878"/>
          </a:xfrm>
          <a:prstGeom prst="rect">
            <a:avLst/>
          </a:prstGeom>
        </p:spPr>
      </p:pic>
    </p:spTree>
    <p:extLst>
      <p:ext uri="{BB962C8B-B14F-4D97-AF65-F5344CB8AC3E}">
        <p14:creationId xmlns:p14="http://schemas.microsoft.com/office/powerpoint/2010/main" val="29518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6" descr="Chart, line chart&#10;&#10;Description automatically generated">
            <a:extLst>
              <a:ext uri="{FF2B5EF4-FFF2-40B4-BE49-F238E27FC236}">
                <a16:creationId xmlns:a16="http://schemas.microsoft.com/office/drawing/2014/main" id="{3DE037DD-A990-4CC3-B0DD-82EDE154F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846" y="643467"/>
            <a:ext cx="8352307" cy="5571066"/>
          </a:xfrm>
          <a:prstGeom prst="rect">
            <a:avLst/>
          </a:prstGeom>
        </p:spPr>
      </p:pic>
    </p:spTree>
    <p:extLst>
      <p:ext uri="{BB962C8B-B14F-4D97-AF65-F5344CB8AC3E}">
        <p14:creationId xmlns:p14="http://schemas.microsoft.com/office/powerpoint/2010/main" val="1576284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747</Words>
  <Application>Microsoft Office PowerPoint</Application>
  <PresentationFormat>Widescreen</PresentationFormat>
  <Paragraphs>74</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Sentiment Analysis and Comparison of Reporting between Different Airlines</vt:lpstr>
      <vt:lpstr>Introduction</vt:lpstr>
      <vt:lpstr>Process</vt:lpstr>
      <vt:lpstr>Technologies</vt:lpstr>
      <vt:lpstr>Data</vt:lpstr>
      <vt:lpstr>Cleaning</vt:lpstr>
      <vt:lpstr>Analysis</vt:lpstr>
      <vt:lpstr>Article Sentiment Score</vt:lpstr>
      <vt:lpstr>PowerPoint Presentation</vt:lpstr>
      <vt:lpstr>Article Sentiment Results</vt:lpstr>
      <vt:lpstr>Comment Sentiment Score</vt:lpstr>
      <vt:lpstr>PowerPoint Presentation</vt:lpstr>
      <vt:lpstr>Comment Sentiment Results</vt:lpstr>
      <vt:lpstr>Conclusion</vt:lpstr>
      <vt:lpstr>Unforeseen Issues or Difficulties</vt:lpstr>
      <vt:lpstr>Future Work</vt:lpstr>
      <vt:lpstr>Sentiment and Stock price</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and Comparison of Reporting between Different Airlines</dc:title>
  <dc:creator>Harmon Hawkins</dc:creator>
  <cp:lastModifiedBy>Harmon Hawkins</cp:lastModifiedBy>
  <cp:revision>1</cp:revision>
  <dcterms:created xsi:type="dcterms:W3CDTF">2021-03-03T23:39:14Z</dcterms:created>
  <dcterms:modified xsi:type="dcterms:W3CDTF">2021-03-03T23:39:49Z</dcterms:modified>
</cp:coreProperties>
</file>