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5" r:id="rId4"/>
    <p:sldId id="262" r:id="rId5"/>
    <p:sldId id="258" r:id="rId6"/>
    <p:sldId id="263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2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84063" autoAdjust="0"/>
  </p:normalViewPr>
  <p:slideViewPr>
    <p:cSldViewPr snapToGrid="0">
      <p:cViewPr varScale="1">
        <p:scale>
          <a:sx n="136" d="100"/>
          <a:sy n="136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CA590A-10CB-4B63-8172-990C3D73CC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A24AF5D-E780-4D3F-8BE8-6131C5259E41}">
      <dgm:prSet/>
      <dgm:spPr/>
      <dgm:t>
        <a:bodyPr/>
        <a:lstStyle/>
        <a:p>
          <a:r>
            <a:rPr lang="en-US"/>
            <a:t>Surprised by the results</a:t>
          </a:r>
        </a:p>
      </dgm:t>
    </dgm:pt>
    <dgm:pt modelId="{F30B6C72-5771-4964-AB2E-3815B8BBEC77}" type="parTrans" cxnId="{F7C001F0-EF0E-437E-A24E-F24C53B47466}">
      <dgm:prSet/>
      <dgm:spPr/>
      <dgm:t>
        <a:bodyPr/>
        <a:lstStyle/>
        <a:p>
          <a:endParaRPr lang="en-US"/>
        </a:p>
      </dgm:t>
    </dgm:pt>
    <dgm:pt modelId="{F07E93E8-4A49-4A28-82D1-2F500359A6C9}" type="sibTrans" cxnId="{F7C001F0-EF0E-437E-A24E-F24C53B47466}">
      <dgm:prSet/>
      <dgm:spPr/>
      <dgm:t>
        <a:bodyPr/>
        <a:lstStyle/>
        <a:p>
          <a:endParaRPr lang="en-US"/>
        </a:p>
      </dgm:t>
    </dgm:pt>
    <dgm:pt modelId="{BAD1578B-26D4-4F82-A1FE-96228C7A0CDF}">
      <dgm:prSet/>
      <dgm:spPr/>
      <dgm:t>
        <a:bodyPr/>
        <a:lstStyle/>
        <a:p>
          <a:r>
            <a:rPr lang="en-US"/>
            <a:t>Expected little or no difference</a:t>
          </a:r>
        </a:p>
      </dgm:t>
    </dgm:pt>
    <dgm:pt modelId="{1D2CA9C0-6DFB-44CA-B4CD-084CD16F3409}" type="parTrans" cxnId="{0031DE21-0D62-42B1-A8AA-F0B1DCBB0975}">
      <dgm:prSet/>
      <dgm:spPr/>
      <dgm:t>
        <a:bodyPr/>
        <a:lstStyle/>
        <a:p>
          <a:endParaRPr lang="en-US"/>
        </a:p>
      </dgm:t>
    </dgm:pt>
    <dgm:pt modelId="{8C5BE2CD-CF95-487F-8101-25CF11723201}" type="sibTrans" cxnId="{0031DE21-0D62-42B1-A8AA-F0B1DCBB0975}">
      <dgm:prSet/>
      <dgm:spPr/>
      <dgm:t>
        <a:bodyPr/>
        <a:lstStyle/>
        <a:p>
          <a:endParaRPr lang="en-US"/>
        </a:p>
      </dgm:t>
    </dgm:pt>
    <dgm:pt modelId="{4E978B61-82C8-4C5C-BDC2-88246EF57B58}">
      <dgm:prSet/>
      <dgm:spPr/>
      <dgm:t>
        <a:bodyPr/>
        <a:lstStyle/>
        <a:p>
          <a:r>
            <a:rPr lang="en-US"/>
            <a:t>Delta had a higher sentiment in both the article writing and the comments than AA or Untied</a:t>
          </a:r>
        </a:p>
      </dgm:t>
    </dgm:pt>
    <dgm:pt modelId="{2D8374BE-EDEF-4D61-9647-0EBFB1F70383}" type="parTrans" cxnId="{6E5F2A64-DA2E-4FC0-B95C-7906A41CC907}">
      <dgm:prSet/>
      <dgm:spPr/>
      <dgm:t>
        <a:bodyPr/>
        <a:lstStyle/>
        <a:p>
          <a:endParaRPr lang="en-US"/>
        </a:p>
      </dgm:t>
    </dgm:pt>
    <dgm:pt modelId="{26C31064-DA64-4F29-AEB0-ACDBB63BA476}" type="sibTrans" cxnId="{6E5F2A64-DA2E-4FC0-B95C-7906A41CC907}">
      <dgm:prSet/>
      <dgm:spPr/>
      <dgm:t>
        <a:bodyPr/>
        <a:lstStyle/>
        <a:p>
          <a:endParaRPr lang="en-US"/>
        </a:p>
      </dgm:t>
    </dgm:pt>
    <dgm:pt modelId="{AA74BA8A-160E-4CE9-B983-36D4F96F233E}" type="pres">
      <dgm:prSet presAssocID="{A0CA590A-10CB-4B63-8172-990C3D73CC60}" presName="root" presStyleCnt="0">
        <dgm:presLayoutVars>
          <dgm:dir/>
          <dgm:resizeHandles val="exact"/>
        </dgm:presLayoutVars>
      </dgm:prSet>
      <dgm:spPr/>
    </dgm:pt>
    <dgm:pt modelId="{6B8E7AA5-0835-4F43-BAC0-123BEAC5F2F3}" type="pres">
      <dgm:prSet presAssocID="{6A24AF5D-E780-4D3F-8BE8-6131C5259E41}" presName="compNode" presStyleCnt="0"/>
      <dgm:spPr/>
    </dgm:pt>
    <dgm:pt modelId="{0D9F14F8-D0EB-4C13-AC07-B654BDC06F9E}" type="pres">
      <dgm:prSet presAssocID="{6A24AF5D-E780-4D3F-8BE8-6131C5259E41}" presName="bgRect" presStyleLbl="bgShp" presStyleIdx="0" presStyleCnt="3"/>
      <dgm:spPr/>
    </dgm:pt>
    <dgm:pt modelId="{949CC6F0-8947-4B4F-973D-711EF9F8D91C}" type="pres">
      <dgm:prSet presAssocID="{6A24AF5D-E780-4D3F-8BE8-6131C5259E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rprised Face with No Fill"/>
        </a:ext>
      </dgm:extLst>
    </dgm:pt>
    <dgm:pt modelId="{1DBFA96B-084D-4451-AF46-2737ACD1E86D}" type="pres">
      <dgm:prSet presAssocID="{6A24AF5D-E780-4D3F-8BE8-6131C5259E41}" presName="spaceRect" presStyleCnt="0"/>
      <dgm:spPr/>
    </dgm:pt>
    <dgm:pt modelId="{D45CBDCA-9273-44A0-870D-15AD995FB580}" type="pres">
      <dgm:prSet presAssocID="{6A24AF5D-E780-4D3F-8BE8-6131C5259E41}" presName="parTx" presStyleLbl="revTx" presStyleIdx="0" presStyleCnt="3">
        <dgm:presLayoutVars>
          <dgm:chMax val="0"/>
          <dgm:chPref val="0"/>
        </dgm:presLayoutVars>
      </dgm:prSet>
      <dgm:spPr/>
    </dgm:pt>
    <dgm:pt modelId="{22BD02E1-240F-4A84-90FE-0BCDDDD52168}" type="pres">
      <dgm:prSet presAssocID="{F07E93E8-4A49-4A28-82D1-2F500359A6C9}" presName="sibTrans" presStyleCnt="0"/>
      <dgm:spPr/>
    </dgm:pt>
    <dgm:pt modelId="{A0119F64-37B7-4CE5-B60B-29FC4ADFA843}" type="pres">
      <dgm:prSet presAssocID="{BAD1578B-26D4-4F82-A1FE-96228C7A0CDF}" presName="compNode" presStyleCnt="0"/>
      <dgm:spPr/>
    </dgm:pt>
    <dgm:pt modelId="{850A33F6-63E3-4754-A715-ADE3CC80FBE6}" type="pres">
      <dgm:prSet presAssocID="{BAD1578B-26D4-4F82-A1FE-96228C7A0CDF}" presName="bgRect" presStyleLbl="bgShp" presStyleIdx="1" presStyleCnt="3"/>
      <dgm:spPr/>
    </dgm:pt>
    <dgm:pt modelId="{8A31D554-4FFB-4D83-8123-8A63895DB819}" type="pres">
      <dgm:prSet presAssocID="{BAD1578B-26D4-4F82-A1FE-96228C7A0C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1FFEEBF1-FE97-46F0-92F7-1338AE6790CC}" type="pres">
      <dgm:prSet presAssocID="{BAD1578B-26D4-4F82-A1FE-96228C7A0CDF}" presName="spaceRect" presStyleCnt="0"/>
      <dgm:spPr/>
    </dgm:pt>
    <dgm:pt modelId="{161967F6-AE66-4046-98B8-D2A119E91507}" type="pres">
      <dgm:prSet presAssocID="{BAD1578B-26D4-4F82-A1FE-96228C7A0CDF}" presName="parTx" presStyleLbl="revTx" presStyleIdx="1" presStyleCnt="3">
        <dgm:presLayoutVars>
          <dgm:chMax val="0"/>
          <dgm:chPref val="0"/>
        </dgm:presLayoutVars>
      </dgm:prSet>
      <dgm:spPr/>
    </dgm:pt>
    <dgm:pt modelId="{48E99D32-BA33-4349-80FC-25F58899199F}" type="pres">
      <dgm:prSet presAssocID="{8C5BE2CD-CF95-487F-8101-25CF11723201}" presName="sibTrans" presStyleCnt="0"/>
      <dgm:spPr/>
    </dgm:pt>
    <dgm:pt modelId="{B73C31CA-4A8A-4BA0-953D-F819A774E60C}" type="pres">
      <dgm:prSet presAssocID="{4E978B61-82C8-4C5C-BDC2-88246EF57B58}" presName="compNode" presStyleCnt="0"/>
      <dgm:spPr/>
    </dgm:pt>
    <dgm:pt modelId="{8090E6B0-76DA-47A2-B0C2-C539BBF53495}" type="pres">
      <dgm:prSet presAssocID="{4E978B61-82C8-4C5C-BDC2-88246EF57B58}" presName="bgRect" presStyleLbl="bgShp" presStyleIdx="2" presStyleCnt="3"/>
      <dgm:spPr/>
    </dgm:pt>
    <dgm:pt modelId="{926B711E-D463-44B7-B23D-34FA35C82984}" type="pres">
      <dgm:prSet presAssocID="{4E978B61-82C8-4C5C-BDC2-88246EF57B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C79FC599-9B2A-4E88-A2FC-1BC2CA6CCA1D}" type="pres">
      <dgm:prSet presAssocID="{4E978B61-82C8-4C5C-BDC2-88246EF57B58}" presName="spaceRect" presStyleCnt="0"/>
      <dgm:spPr/>
    </dgm:pt>
    <dgm:pt modelId="{305D93AA-36F8-4306-A191-9612C1B71E44}" type="pres">
      <dgm:prSet presAssocID="{4E978B61-82C8-4C5C-BDC2-88246EF57B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31DE21-0D62-42B1-A8AA-F0B1DCBB0975}" srcId="{A0CA590A-10CB-4B63-8172-990C3D73CC60}" destId="{BAD1578B-26D4-4F82-A1FE-96228C7A0CDF}" srcOrd="1" destOrd="0" parTransId="{1D2CA9C0-6DFB-44CA-B4CD-084CD16F3409}" sibTransId="{8C5BE2CD-CF95-487F-8101-25CF11723201}"/>
    <dgm:cxn modelId="{C6BF9027-0085-42BB-9C4F-A324CA7EDFC4}" type="presOf" srcId="{4E978B61-82C8-4C5C-BDC2-88246EF57B58}" destId="{305D93AA-36F8-4306-A191-9612C1B71E44}" srcOrd="0" destOrd="0" presId="urn:microsoft.com/office/officeart/2018/2/layout/IconVerticalSolidList"/>
    <dgm:cxn modelId="{419E9830-9E83-4CD1-BC3B-CE685136EFD5}" type="presOf" srcId="{6A24AF5D-E780-4D3F-8BE8-6131C5259E41}" destId="{D45CBDCA-9273-44A0-870D-15AD995FB580}" srcOrd="0" destOrd="0" presId="urn:microsoft.com/office/officeart/2018/2/layout/IconVerticalSolidList"/>
    <dgm:cxn modelId="{6E5F2A64-DA2E-4FC0-B95C-7906A41CC907}" srcId="{A0CA590A-10CB-4B63-8172-990C3D73CC60}" destId="{4E978B61-82C8-4C5C-BDC2-88246EF57B58}" srcOrd="2" destOrd="0" parTransId="{2D8374BE-EDEF-4D61-9647-0EBFB1F70383}" sibTransId="{26C31064-DA64-4F29-AEB0-ACDBB63BA476}"/>
    <dgm:cxn modelId="{37927199-6F1F-48EB-A9E6-7358B83A9350}" type="presOf" srcId="{A0CA590A-10CB-4B63-8172-990C3D73CC60}" destId="{AA74BA8A-160E-4CE9-B983-36D4F96F233E}" srcOrd="0" destOrd="0" presId="urn:microsoft.com/office/officeart/2018/2/layout/IconVerticalSolidList"/>
    <dgm:cxn modelId="{F7C001F0-EF0E-437E-A24E-F24C53B47466}" srcId="{A0CA590A-10CB-4B63-8172-990C3D73CC60}" destId="{6A24AF5D-E780-4D3F-8BE8-6131C5259E41}" srcOrd="0" destOrd="0" parTransId="{F30B6C72-5771-4964-AB2E-3815B8BBEC77}" sibTransId="{F07E93E8-4A49-4A28-82D1-2F500359A6C9}"/>
    <dgm:cxn modelId="{76648AF8-3714-4871-A044-C7CE95F381AB}" type="presOf" srcId="{BAD1578B-26D4-4F82-A1FE-96228C7A0CDF}" destId="{161967F6-AE66-4046-98B8-D2A119E91507}" srcOrd="0" destOrd="0" presId="urn:microsoft.com/office/officeart/2018/2/layout/IconVerticalSolidList"/>
    <dgm:cxn modelId="{2431AC72-AAA4-4208-8266-FE5E2AC7C8B8}" type="presParOf" srcId="{AA74BA8A-160E-4CE9-B983-36D4F96F233E}" destId="{6B8E7AA5-0835-4F43-BAC0-123BEAC5F2F3}" srcOrd="0" destOrd="0" presId="urn:microsoft.com/office/officeart/2018/2/layout/IconVerticalSolidList"/>
    <dgm:cxn modelId="{86BB7A2F-F688-455C-8813-C442D532F566}" type="presParOf" srcId="{6B8E7AA5-0835-4F43-BAC0-123BEAC5F2F3}" destId="{0D9F14F8-D0EB-4C13-AC07-B654BDC06F9E}" srcOrd="0" destOrd="0" presId="urn:microsoft.com/office/officeart/2018/2/layout/IconVerticalSolidList"/>
    <dgm:cxn modelId="{571C97B5-0920-44E8-9668-84D79EE91A80}" type="presParOf" srcId="{6B8E7AA5-0835-4F43-BAC0-123BEAC5F2F3}" destId="{949CC6F0-8947-4B4F-973D-711EF9F8D91C}" srcOrd="1" destOrd="0" presId="urn:microsoft.com/office/officeart/2018/2/layout/IconVerticalSolidList"/>
    <dgm:cxn modelId="{4D880377-9B6E-44D4-9A9A-84AF495CDCFB}" type="presParOf" srcId="{6B8E7AA5-0835-4F43-BAC0-123BEAC5F2F3}" destId="{1DBFA96B-084D-4451-AF46-2737ACD1E86D}" srcOrd="2" destOrd="0" presId="urn:microsoft.com/office/officeart/2018/2/layout/IconVerticalSolidList"/>
    <dgm:cxn modelId="{7FB45735-CA7C-48B4-92BB-7C677F8B5A93}" type="presParOf" srcId="{6B8E7AA5-0835-4F43-BAC0-123BEAC5F2F3}" destId="{D45CBDCA-9273-44A0-870D-15AD995FB580}" srcOrd="3" destOrd="0" presId="urn:microsoft.com/office/officeart/2018/2/layout/IconVerticalSolidList"/>
    <dgm:cxn modelId="{FB77E0F4-E120-4D40-8602-EC697EC856DD}" type="presParOf" srcId="{AA74BA8A-160E-4CE9-B983-36D4F96F233E}" destId="{22BD02E1-240F-4A84-90FE-0BCDDDD52168}" srcOrd="1" destOrd="0" presId="urn:microsoft.com/office/officeart/2018/2/layout/IconVerticalSolidList"/>
    <dgm:cxn modelId="{FEF9432B-1CC1-4A6C-9160-F0B66A4F76F1}" type="presParOf" srcId="{AA74BA8A-160E-4CE9-B983-36D4F96F233E}" destId="{A0119F64-37B7-4CE5-B60B-29FC4ADFA843}" srcOrd="2" destOrd="0" presId="urn:microsoft.com/office/officeart/2018/2/layout/IconVerticalSolidList"/>
    <dgm:cxn modelId="{EC54CE2C-00F1-4446-971B-CE4C6FA79A7A}" type="presParOf" srcId="{A0119F64-37B7-4CE5-B60B-29FC4ADFA843}" destId="{850A33F6-63E3-4754-A715-ADE3CC80FBE6}" srcOrd="0" destOrd="0" presId="urn:microsoft.com/office/officeart/2018/2/layout/IconVerticalSolidList"/>
    <dgm:cxn modelId="{040EC5C2-C900-4EFB-A1A3-26E39B8E4E8A}" type="presParOf" srcId="{A0119F64-37B7-4CE5-B60B-29FC4ADFA843}" destId="{8A31D554-4FFB-4D83-8123-8A63895DB819}" srcOrd="1" destOrd="0" presId="urn:microsoft.com/office/officeart/2018/2/layout/IconVerticalSolidList"/>
    <dgm:cxn modelId="{8D67D9EC-5C2D-4661-AAE9-5D20302B9454}" type="presParOf" srcId="{A0119F64-37B7-4CE5-B60B-29FC4ADFA843}" destId="{1FFEEBF1-FE97-46F0-92F7-1338AE6790CC}" srcOrd="2" destOrd="0" presId="urn:microsoft.com/office/officeart/2018/2/layout/IconVerticalSolidList"/>
    <dgm:cxn modelId="{4A2874B3-0E5B-4239-8048-9ADBA8F6129D}" type="presParOf" srcId="{A0119F64-37B7-4CE5-B60B-29FC4ADFA843}" destId="{161967F6-AE66-4046-98B8-D2A119E91507}" srcOrd="3" destOrd="0" presId="urn:microsoft.com/office/officeart/2018/2/layout/IconVerticalSolidList"/>
    <dgm:cxn modelId="{EB6A05B9-6F2A-4D78-AB2D-30BBDDC0A446}" type="presParOf" srcId="{AA74BA8A-160E-4CE9-B983-36D4F96F233E}" destId="{48E99D32-BA33-4349-80FC-25F58899199F}" srcOrd="3" destOrd="0" presId="urn:microsoft.com/office/officeart/2018/2/layout/IconVerticalSolidList"/>
    <dgm:cxn modelId="{8FC5208F-BAEC-4713-9DA9-AF5AF7FF58F8}" type="presParOf" srcId="{AA74BA8A-160E-4CE9-B983-36D4F96F233E}" destId="{B73C31CA-4A8A-4BA0-953D-F819A774E60C}" srcOrd="4" destOrd="0" presId="urn:microsoft.com/office/officeart/2018/2/layout/IconVerticalSolidList"/>
    <dgm:cxn modelId="{F100C25E-8E7B-4901-B86A-2FA4191A2980}" type="presParOf" srcId="{B73C31CA-4A8A-4BA0-953D-F819A774E60C}" destId="{8090E6B0-76DA-47A2-B0C2-C539BBF53495}" srcOrd="0" destOrd="0" presId="urn:microsoft.com/office/officeart/2018/2/layout/IconVerticalSolidList"/>
    <dgm:cxn modelId="{F75C51D6-CE77-4C42-B385-DC969E37CE9B}" type="presParOf" srcId="{B73C31CA-4A8A-4BA0-953D-F819A774E60C}" destId="{926B711E-D463-44B7-B23D-34FA35C82984}" srcOrd="1" destOrd="0" presId="urn:microsoft.com/office/officeart/2018/2/layout/IconVerticalSolidList"/>
    <dgm:cxn modelId="{CF57FB54-EEF0-4D42-8611-3EF286551238}" type="presParOf" srcId="{B73C31CA-4A8A-4BA0-953D-F819A774E60C}" destId="{C79FC599-9B2A-4E88-A2FC-1BC2CA6CCA1D}" srcOrd="2" destOrd="0" presId="urn:microsoft.com/office/officeart/2018/2/layout/IconVerticalSolidList"/>
    <dgm:cxn modelId="{C59C634B-38CD-498E-81CF-EFDC00D51456}" type="presParOf" srcId="{B73C31CA-4A8A-4BA0-953D-F819A774E60C}" destId="{305D93AA-36F8-4306-A191-9612C1B71E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F14F8-D0EB-4C13-AC07-B654BDC06F9E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CC6F0-8947-4B4F-973D-711EF9F8D91C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CBDCA-9273-44A0-870D-15AD995FB580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Surprised by the results</a:t>
          </a:r>
        </a:p>
      </dsp:txBody>
      <dsp:txXfrm>
        <a:off x="1838352" y="680"/>
        <a:ext cx="4430685" cy="1591647"/>
      </dsp:txXfrm>
    </dsp:sp>
    <dsp:sp modelId="{850A33F6-63E3-4754-A715-ADE3CC80FBE6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1D554-4FFB-4D83-8123-8A63895DB819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967F6-AE66-4046-98B8-D2A119E91507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Expected little or no difference</a:t>
          </a:r>
        </a:p>
      </dsp:txBody>
      <dsp:txXfrm>
        <a:off x="1838352" y="1990238"/>
        <a:ext cx="4430685" cy="1591647"/>
      </dsp:txXfrm>
    </dsp:sp>
    <dsp:sp modelId="{8090E6B0-76DA-47A2-B0C2-C539BBF53495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B711E-D463-44B7-B23D-34FA35C82984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D93AA-36F8-4306-A191-9612C1B71E44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Delta had a higher sentiment in both the article writing and the comments than AA or Untied</a:t>
          </a:r>
        </a:p>
      </dsp:txBody>
      <dsp:txXfrm>
        <a:off x="1838352" y="3979797"/>
        <a:ext cx="4430685" cy="159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8D6DF-8EDD-4D4A-A929-257927D2BED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0C81-199B-4156-9DB8-4D90B7EB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8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20C81-199B-4156-9DB8-4D90B7EB19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03A0-E8B8-4A2B-ABBF-888BF7A91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8164D-9B35-4615-9F72-CC4ABD3E6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EF6FE-A4A0-4EEE-9D9B-569B88D5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71951-2A98-4523-A84E-5A643CB1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92A0-516E-494E-8C27-83D8F4EE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6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65B6-8EC3-4338-8DC0-D2C7EFCA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D1D9E-559C-40F0-BD69-3700ECD3E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6B85-FF6F-413B-89ED-9352FEA2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D5827-057B-4015-A35F-6DDA5CFA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142DD-E70E-49E6-95E1-F08CE732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BF919-F1EC-4BC6-9C67-598B403CC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DDBB4-39B7-4E1F-840F-80DCC4E13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2E694-25D0-4100-BA2F-8A9A543C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4916-A1EA-4740-AD7A-757BF83B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A635-EE3A-4B85-BB78-820EDA58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4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8250-64CA-4CEA-90C8-D73E4977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4225F-DA7B-498F-ABBB-C51C89196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000E5-0EFC-4DE6-9587-BD172394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12540-9172-48EE-9123-46CEAB26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A1DFC-B872-42F2-BEDA-266B9C97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B1D7-7182-414D-A71D-9B5B4FDF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87574-E99E-4555-A72B-864FDAE0E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FEF15-B1BF-4D09-ABE4-08A08ED3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6140-87B5-486B-A605-0E4F5F94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4FAE-CEE3-4C54-A43C-1AC73652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4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B4B2-C81D-42F6-9545-95CDAA85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1942-2171-4967-B87A-F32D86792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C62FB-ADAB-4206-B406-BB8C1830A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ED555-3DF6-4AC7-9317-F9BEC405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A1F8C-46F8-4601-83ED-DB728F00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B39F9-9E7E-496B-B829-039F0B63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2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7E93-2C60-4D13-ADD6-B43F26B2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F68FD-BB0F-4832-B3AE-605E542B3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EDAA1-8211-4B1E-B780-C8561B032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7254A-E035-4DF2-8455-5E9A49CFF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57E16-49C6-49B8-81F4-1A9197721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E14D9-ADBD-4862-A016-B79EAA8D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C27FB-B975-416F-9E8D-1AAA84B7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53469-E713-4DE7-A8CB-B957624B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7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6F29-6C94-40A6-9316-CEE0EDFA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E0516-F3E8-4C1D-8110-CD81DF1F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0035B-EC16-44C1-9C11-54700572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6F2FD-7B8E-45A2-8B0D-9116FCAB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3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48BA9-3CB5-4C5E-8364-415181CF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736B9-6919-4CE1-B2B7-0DFA2F77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83080-67AC-4541-A3C1-1E79296B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1095-CC95-490C-AD98-FE2DB91F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5B1D8-8002-458B-BD75-161697894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5B518-1871-4A4F-8400-F5A538EAB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70DA2-E6F9-4885-8DF6-F75358FC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39745-AEAE-4B19-9749-CD27DC9B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A4E68-B8FA-4B1F-858B-C5782B5F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4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CB1A-3FE1-4318-8856-A8D75758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C0F8E-1E6E-4881-A8DE-CB7A2B58B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72AD3-2301-4DD2-839C-FF3D41AB3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5752F-F091-455C-A3B9-E91F38DE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8538-FF72-4E42-8E37-85D1A85D97C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F5E3F-AAF0-4798-97FC-F65456B2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95C92-E4EC-463D-A2F0-C52602F8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5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DB265-F4FE-4F58-A1C4-EECB838F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E3B2E-41C3-4511-99B7-AC5A32889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BB473-6D22-427E-98CE-28777429A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8538-FF72-4E42-8E37-85D1A85D97C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DA4B-A970-421B-B1F8-E2F54666D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3762-C6B8-4F1B-A2DE-53F14E494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0701A-3BFD-4C22-93D7-D3763BE1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288B-E754-49C7-9EA8-645863F3A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8"/>
            <a:ext cx="9365038" cy="1701241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Sentiment Analysis and Comparison of Reporting between Different Airlines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6F911-1AEF-4003-AB0E-6A5FE9563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Harmon Hawkins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41591-062D-4965-8BB1-2FEACB3AD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/>
              <a:t>Article Sentiment Results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EC7C4D-2A02-4959-8FF6-25477EF25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en-US" sz="2100" dirty="0"/>
              <a:t>Average Sentiment For Articles</a:t>
            </a:r>
          </a:p>
          <a:p>
            <a:pPr lvl="1"/>
            <a:r>
              <a:rPr lang="en-US" sz="2100" dirty="0"/>
              <a:t>AA = 6.74</a:t>
            </a:r>
          </a:p>
          <a:p>
            <a:pPr lvl="1"/>
            <a:r>
              <a:rPr lang="en-US" sz="2100" dirty="0"/>
              <a:t>Delta = 8.55</a:t>
            </a:r>
          </a:p>
          <a:p>
            <a:pPr lvl="1"/>
            <a:r>
              <a:rPr lang="en-US" sz="2100" dirty="0"/>
              <a:t>United = 6.78</a:t>
            </a:r>
          </a:p>
          <a:p>
            <a:r>
              <a:rPr lang="en-US" sz="2100" dirty="0"/>
              <a:t>After significance testing:</a:t>
            </a:r>
          </a:p>
          <a:p>
            <a:pPr lvl="1"/>
            <a:r>
              <a:rPr lang="en-US" sz="2100" dirty="0"/>
              <a:t>American and United scores were the same</a:t>
            </a:r>
          </a:p>
          <a:p>
            <a:pPr lvl="1"/>
            <a:r>
              <a:rPr lang="en-US" sz="2100" b="1" dirty="0"/>
              <a:t>Delta was significantly higher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849586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3D7D-4A34-4235-9248-ABA823F1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91" y="1108907"/>
            <a:ext cx="4015154" cy="1325563"/>
          </a:xfrm>
        </p:spPr>
        <p:txBody>
          <a:bodyPr/>
          <a:lstStyle/>
          <a:p>
            <a:r>
              <a:rPr lang="en-US" dirty="0"/>
              <a:t>Comment Sentiment Score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633EDAD4-69CA-47C5-9882-DED23B08E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70" y="3531872"/>
            <a:ext cx="4660921" cy="3108877"/>
          </a:xfr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2947DD76-A05F-4535-A5D4-1768D8E0E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311" y="217251"/>
            <a:ext cx="4660921" cy="3108877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DA002F5D-F699-4B86-9FBB-2A9061798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311" y="3531872"/>
            <a:ext cx="4660921" cy="310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6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643326E4-5067-476A-9C08-2C778C0B3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46" y="643467"/>
            <a:ext cx="835230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9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CFD87-1F8C-4A39-B43C-99F20D0F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 dirty="0"/>
              <a:t>Comment Sentiment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9FB6-D402-4D23-86AF-E3E2AFE8B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en-US" sz="2100" dirty="0"/>
              <a:t>Average Sentiment for Comments</a:t>
            </a:r>
          </a:p>
          <a:p>
            <a:pPr lvl="1"/>
            <a:r>
              <a:rPr lang="en-US" sz="2100" dirty="0"/>
              <a:t>AA = 1.61</a:t>
            </a:r>
          </a:p>
          <a:p>
            <a:pPr lvl="1"/>
            <a:r>
              <a:rPr lang="en-US" sz="2100" dirty="0"/>
              <a:t>Delta = 10.07</a:t>
            </a:r>
          </a:p>
          <a:p>
            <a:pPr lvl="1"/>
            <a:r>
              <a:rPr lang="en-US" sz="2100" dirty="0"/>
              <a:t>United = -0.55</a:t>
            </a:r>
          </a:p>
          <a:p>
            <a:r>
              <a:rPr lang="en-US" sz="2100" dirty="0"/>
              <a:t>After significance testing:</a:t>
            </a:r>
          </a:p>
          <a:p>
            <a:pPr lvl="1"/>
            <a:r>
              <a:rPr lang="en-US" sz="2100" dirty="0"/>
              <a:t>American and United scores were the same</a:t>
            </a:r>
          </a:p>
          <a:p>
            <a:pPr lvl="1"/>
            <a:r>
              <a:rPr lang="en-US" sz="2100" b="1" dirty="0"/>
              <a:t>Delta was significantly higher</a:t>
            </a:r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698670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1F5ED-8A0C-4DCF-84CA-1525E9F6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0DDC3C-AE57-4A37-99EE-93964D9169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96554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555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B39286B-772E-4B31-95F0-33484AFAA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421C2-F29B-4348-A482-B1808287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837" y="713232"/>
            <a:ext cx="5810564" cy="1197864"/>
          </a:xfrm>
        </p:spPr>
        <p:txBody>
          <a:bodyPr anchor="ctr">
            <a:normAutofit/>
          </a:bodyPr>
          <a:lstStyle/>
          <a:p>
            <a:r>
              <a:rPr lang="en-US" sz="3700"/>
              <a:t>Unforeseen Issues or Difficulties</a:t>
            </a:r>
          </a:p>
        </p:txBody>
      </p:sp>
      <p:pic>
        <p:nvPicPr>
          <p:cNvPr id="1026" name="Picture 2" descr="ROMA: What are the main obstacles and difficulties for their integration in  employment and education? | Institute of Entrepreneurship Development">
            <a:extLst>
              <a:ext uri="{FF2B5EF4-FFF2-40B4-BE49-F238E27FC236}">
                <a16:creationId xmlns:a16="http://schemas.microsoft.com/office/drawing/2014/main" id="{295C1ED5-2397-4EC0-A410-D01ECD252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929" y="475702"/>
            <a:ext cx="4161236" cy="264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2E2B165-FEB0-4AB6-BA83-CAA1677EE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406077" y="831087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5 New Tech Tools for Students with Learning Difficulties">
            <a:extLst>
              <a:ext uri="{FF2B5EF4-FFF2-40B4-BE49-F238E27FC236}">
                <a16:creationId xmlns:a16="http://schemas.microsoft.com/office/drawing/2014/main" id="{035EA0A8-7572-4D00-A75B-03FD058D7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929" y="3793708"/>
            <a:ext cx="4161236" cy="249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2ACD-E3B8-4AB7-A314-164C9C4B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837" y="2048256"/>
            <a:ext cx="5810564" cy="4123944"/>
          </a:xfrm>
        </p:spPr>
        <p:txBody>
          <a:bodyPr anchor="t">
            <a:normAutofit/>
          </a:bodyPr>
          <a:lstStyle/>
          <a:p>
            <a:r>
              <a:rPr lang="en-US" sz="2200"/>
              <a:t>Data gathering and cleaning</a:t>
            </a:r>
          </a:p>
          <a:p>
            <a:r>
              <a:rPr lang="en-US" sz="2200"/>
              <a:t>Grouping the data </a:t>
            </a:r>
          </a:p>
          <a:p>
            <a:r>
              <a:rPr lang="en-US" sz="2200"/>
              <a:t>More types and options of sentiment analysis that I thought</a:t>
            </a:r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19100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5711-935A-40B0-92B7-02EC2B7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022CD-4DE0-4C7D-8501-F151409D1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Refining the sentiment analysis</a:t>
            </a:r>
          </a:p>
          <a:p>
            <a:pPr lvl="1"/>
            <a:r>
              <a:rPr lang="en-US" dirty="0"/>
              <a:t>Different algorithms or processes</a:t>
            </a:r>
          </a:p>
          <a:p>
            <a:r>
              <a:rPr lang="en-US" dirty="0"/>
              <a:t>Exploring more about article authors or commenters</a:t>
            </a:r>
          </a:p>
          <a:p>
            <a:r>
              <a:rPr lang="en-US" dirty="0"/>
              <a:t>How does sentiment relate to Stock price?</a:t>
            </a:r>
          </a:p>
          <a:p>
            <a:pPr lvl="1"/>
            <a:r>
              <a:rPr lang="en-US" dirty="0"/>
              <a:t>Started some analysis</a:t>
            </a:r>
          </a:p>
        </p:txBody>
      </p:sp>
      <p:pic>
        <p:nvPicPr>
          <p:cNvPr id="7170" name="Picture 2" descr="Future Research - Retro Future">
            <a:extLst>
              <a:ext uri="{FF2B5EF4-FFF2-40B4-BE49-F238E27FC236}">
                <a16:creationId xmlns:a16="http://schemas.microsoft.com/office/drawing/2014/main" id="{A2C44DA3-A286-4311-B347-6EDDB22FC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489" y="3808144"/>
            <a:ext cx="3758468" cy="216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9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70CA-F6DD-4650-8597-D51BE03A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610" y="1105911"/>
            <a:ext cx="3754902" cy="1325563"/>
          </a:xfrm>
        </p:spPr>
        <p:txBody>
          <a:bodyPr/>
          <a:lstStyle/>
          <a:p>
            <a:r>
              <a:rPr lang="en-US" dirty="0"/>
              <a:t>Sentiment and Stock price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5D022F5-E1CF-49BA-8280-C659C6E46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7368"/>
            <a:ext cx="4267312" cy="2846337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4A434A3-796B-4A6E-93B9-082451399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488" y="345523"/>
            <a:ext cx="4267312" cy="2846337"/>
          </a:xfrm>
          <a:prstGeom prst="rect">
            <a:avLst/>
          </a:prstGeom>
        </p:spPr>
      </p:pic>
      <p:pic>
        <p:nvPicPr>
          <p:cNvPr id="13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CB8FA9A1-B01C-41AF-9334-7FACCF7FC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489" y="3297369"/>
            <a:ext cx="4267311" cy="2846336"/>
          </a:xfrm>
        </p:spPr>
      </p:pic>
    </p:spTree>
    <p:extLst>
      <p:ext uri="{BB962C8B-B14F-4D97-AF65-F5344CB8AC3E}">
        <p14:creationId xmlns:p14="http://schemas.microsoft.com/office/powerpoint/2010/main" val="304946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6D25-F41A-4D14-AF79-BA5C887E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C828F-E5F1-4223-9638-2ED53AC9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Bing Liu, </a:t>
            </a:r>
            <a:r>
              <a:rPr lang="en-US" dirty="0" err="1"/>
              <a:t>Minqing</a:t>
            </a:r>
            <a:r>
              <a:rPr lang="en-US" dirty="0"/>
              <a:t> Hu and </a:t>
            </a:r>
            <a:r>
              <a:rPr lang="en-US" dirty="0" err="1"/>
              <a:t>Junsheng</a:t>
            </a:r>
            <a:r>
              <a:rPr lang="en-US" dirty="0"/>
              <a:t> Cheng. "Opinion Observer: Analyzing and Comparing Opinions on the Web." Proceedings of the 14th International World Wide Web conference (WWW-2005), May 10-14, 2005, Chiba, Japan.</a:t>
            </a:r>
          </a:p>
          <a:p>
            <a:r>
              <a:rPr lang="en-US" dirty="0" err="1"/>
              <a:t>Minqing</a:t>
            </a:r>
            <a:r>
              <a:rPr lang="en-US" dirty="0"/>
              <a:t> Hu and Bing Liu. "Mining and Summarizing Customer Reviews." Proceedings of the ACM SIGKDD International Conference on Knowledge Discovery and Data Mining (KDD-2004), Aug 22-25, 2004, Seattle, Washington, USA. See: http://www.cs.uic.edu/~liub/FBS/sentiment-analysis.html#lexicon</a:t>
            </a:r>
          </a:p>
          <a:p>
            <a:r>
              <a:rPr lang="en-US" dirty="0" err="1"/>
              <a:t>Saif</a:t>
            </a:r>
            <a:r>
              <a:rPr lang="en-US" dirty="0"/>
              <a:t> Mohammad and Peter Turney. "Emotions Evoked by Common Words and Phrases: Using Mechanical Turk to Create an Emotion Lexicon." In Proceedings of the NAACL-HLT 2010 Workshop on Computational Approaches to Analysis and Generation of Emotion in Text, June 2010, LA, California. See: http://saifmohammad.com/WebPages/lexicons.html</a:t>
            </a:r>
          </a:p>
          <a:p>
            <a:r>
              <a:rPr lang="en-US" dirty="0"/>
              <a:t>Finn </a:t>
            </a:r>
            <a:r>
              <a:rPr lang="en-US" dirty="0" err="1"/>
              <a:t>Årup</a:t>
            </a:r>
            <a:r>
              <a:rPr lang="en-US" dirty="0"/>
              <a:t> Nielsen. "A new ANEW: Evaluation of a word list for sentiment analysis in microblogs", Proceedings of the ESWC2011 Workshop on 'Making Sense of </a:t>
            </a:r>
            <a:r>
              <a:rPr lang="en-US" dirty="0" err="1"/>
              <a:t>Microposts</a:t>
            </a:r>
            <a:r>
              <a:rPr lang="en-US" dirty="0"/>
              <a:t>':Big things come in small packages 718 in CEUR Workshop Proceedings : 93-98. 2011 May. http://arxiv.org/abs/1103.2903. See: http://www2.imm.dtu.dk/pubdb/views/publication_details.php?id=6010</a:t>
            </a:r>
          </a:p>
          <a:p>
            <a:r>
              <a:rPr lang="en-US" dirty="0"/>
              <a:t>Manning, Christopher D., </a:t>
            </a:r>
            <a:r>
              <a:rPr lang="en-US" dirty="0" err="1"/>
              <a:t>Surdeanu</a:t>
            </a:r>
            <a:r>
              <a:rPr lang="en-US" dirty="0"/>
              <a:t>, Mihai, Bauer, John, Finkel, Jenny, </a:t>
            </a:r>
            <a:r>
              <a:rPr lang="en-US" dirty="0" err="1"/>
              <a:t>Bethard</a:t>
            </a:r>
            <a:r>
              <a:rPr lang="en-US" dirty="0"/>
              <a:t>, Steven J., and </a:t>
            </a:r>
            <a:r>
              <a:rPr lang="en-US" dirty="0" err="1"/>
              <a:t>McClosky</a:t>
            </a:r>
            <a:r>
              <a:rPr lang="en-US" dirty="0"/>
              <a:t>, David. 2014. The Stanford </a:t>
            </a:r>
            <a:r>
              <a:rPr lang="en-US" dirty="0" err="1"/>
              <a:t>CoreNLP</a:t>
            </a:r>
            <a:r>
              <a:rPr lang="en-US" dirty="0"/>
              <a:t> Natural Language Processing Toolkit. In Proceedings of 52nd Annual Meeting of the Association for Computational Linguistics: System Demonstrations, pp. 55-60. See: http://nlp.stanford.edu/software/corenlp.shtml</a:t>
            </a:r>
          </a:p>
          <a:p>
            <a:r>
              <a:rPr lang="en-US" dirty="0"/>
              <a:t>Richard </a:t>
            </a:r>
            <a:r>
              <a:rPr lang="en-US" dirty="0" err="1"/>
              <a:t>Socher</a:t>
            </a:r>
            <a:r>
              <a:rPr lang="en-US" dirty="0"/>
              <a:t>, Alex </a:t>
            </a:r>
            <a:r>
              <a:rPr lang="en-US" dirty="0" err="1"/>
              <a:t>Perelygin</a:t>
            </a:r>
            <a:r>
              <a:rPr lang="en-US" dirty="0"/>
              <a:t>, Jean Wu, Jason Chuang, Christopher Manning, Andrew Ng and Christopher Potts. "Recursive Deep Models for Semantic Compositionality Over a Sentiment Treebank Conference on Empirical Methods in Natural Language Processing" (EMNLP 2013). See: http://nlp.stanford.edu/sentiment/</a:t>
            </a:r>
          </a:p>
        </p:txBody>
      </p:sp>
    </p:spTree>
    <p:extLst>
      <p:ext uri="{BB962C8B-B14F-4D97-AF65-F5344CB8AC3E}">
        <p14:creationId xmlns:p14="http://schemas.microsoft.com/office/powerpoint/2010/main" val="1948268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29BB53-D2A5-4401-AE96-775705DA0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86" r="2" b="2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DFB3A-05F0-4A50-8BAF-BF8311B4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747" y="1408814"/>
            <a:ext cx="5683102" cy="22352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3994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91401DC-7AF6-42FA-BE31-CF773B6C8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80"/>
            <a:ext cx="12188952" cy="6858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62579-AC8F-4DC3-B07D-191DBDE11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90" y="346167"/>
            <a:ext cx="2702934" cy="1588946"/>
          </a:xfrm>
          <a:prstGeom prst="rect">
            <a:avLst/>
          </a:prstGeom>
        </p:spPr>
      </p:pic>
      <p:pic>
        <p:nvPicPr>
          <p:cNvPr id="9" name="Picture 4" descr="Newsroom - United Hub">
            <a:extLst>
              <a:ext uri="{FF2B5EF4-FFF2-40B4-BE49-F238E27FC236}">
                <a16:creationId xmlns:a16="http://schemas.microsoft.com/office/drawing/2014/main" id="{BEDDEB39-150F-491A-81D8-1B4D1C328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4208" y="823467"/>
            <a:ext cx="3251032" cy="5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Newsroom - Multimedia - Logos - American Airlines Group, Inc.">
            <a:extLst>
              <a:ext uri="{FF2B5EF4-FFF2-40B4-BE49-F238E27FC236}">
                <a16:creationId xmlns:a16="http://schemas.microsoft.com/office/drawing/2014/main" id="{B8C4A065-FC0B-42AB-81B6-6A31C582D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0636" y="851708"/>
            <a:ext cx="3520438" cy="53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ntiment Analysis: What Is It and How It Can Help Your Business">
            <a:extLst>
              <a:ext uri="{FF2B5EF4-FFF2-40B4-BE49-F238E27FC236}">
                <a16:creationId xmlns:a16="http://schemas.microsoft.com/office/drawing/2014/main" id="{FC6E29D3-31CB-4357-9E73-C030C50C2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465" y="2639045"/>
            <a:ext cx="2837382" cy="158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409EFA-D9D6-433B-A6A5-6957624C6B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89" y="5371065"/>
            <a:ext cx="3225770" cy="701605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2B7203F0-D9CB-4774-B9D4-B3AB625DF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F05FA-4833-4677-8464-5656ECAE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973" y="2892583"/>
            <a:ext cx="6868620" cy="10168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88CB8AF-5631-45C6-BFEC-971C4D6E5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F2EA1AF-73AB-4FCB-B4EE-0E42E725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5A18FBF-6157-4210-BEF2-9A6C31FA8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3C9CCA8-3CEC-4CD0-A624-A701C6125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E13B-AA7A-44DC-B289-731C2B01B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180" y="4101152"/>
            <a:ext cx="6868620" cy="20758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Are airlines reported on differently?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Do certain airlines have higher public sentiment than others?</a:t>
            </a:r>
          </a:p>
        </p:txBody>
      </p:sp>
    </p:spTree>
    <p:extLst>
      <p:ext uri="{BB962C8B-B14F-4D97-AF65-F5344CB8AC3E}">
        <p14:creationId xmlns:p14="http://schemas.microsoft.com/office/powerpoint/2010/main" val="878807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0BBD-DCAB-447B-ACB0-C0CE114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/>
              <a:t>Process</a:t>
            </a:r>
            <a:endParaRPr 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098" name="Picture 2" descr="Sales Professionals, Have No Fear: Technology is Here to Help, Not Replace  You - Salesforce Canada Blog">
            <a:extLst>
              <a:ext uri="{FF2B5EF4-FFF2-40B4-BE49-F238E27FC236}">
                <a16:creationId xmlns:a16="http://schemas.microsoft.com/office/drawing/2014/main" id="{9F39CADB-B636-4A94-936D-07D19581B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0" r="13708" b="-1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1C01-E6B2-404E-9F7E-134EB8612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Use news sources that report on airlines to gather articles and the comments on those sources</a:t>
            </a:r>
          </a:p>
          <a:p>
            <a:r>
              <a:rPr lang="en-US" sz="1800" dirty="0"/>
              <a:t>Perform sentiment analysis on the articles and their comments</a:t>
            </a:r>
          </a:p>
          <a:p>
            <a:r>
              <a:rPr lang="en-US" sz="1800" dirty="0"/>
              <a:t>Use the sentiment scores to see if there were any differences between airlines</a:t>
            </a:r>
          </a:p>
          <a:p>
            <a:r>
              <a:rPr lang="en-US" sz="1800" dirty="0"/>
              <a:t>If there was time, relate these scores to outside factors such as stock price</a:t>
            </a:r>
          </a:p>
        </p:txBody>
      </p:sp>
    </p:spTree>
    <p:extLst>
      <p:ext uri="{BB962C8B-B14F-4D97-AF65-F5344CB8AC3E}">
        <p14:creationId xmlns:p14="http://schemas.microsoft.com/office/powerpoint/2010/main" val="287590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6B0A6-4694-4291-99EB-C00635BA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4960945" cy="1325563"/>
          </a:xfrm>
        </p:spPr>
        <p:txBody>
          <a:bodyPr>
            <a:normAutofit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EC3E5-971C-4215-82DF-96779AE95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933462" cy="4351338"/>
          </a:xfrm>
        </p:spPr>
        <p:txBody>
          <a:bodyPr>
            <a:normAutofit/>
          </a:bodyPr>
          <a:lstStyle/>
          <a:p>
            <a:r>
              <a:rPr lang="en-US"/>
              <a:t>Python - web scraping and data collection</a:t>
            </a:r>
          </a:p>
          <a:p>
            <a:pPr lvl="1"/>
            <a:r>
              <a:rPr lang="en-US"/>
              <a:t>Pandas, BeautifulSoup, Requests, etc.</a:t>
            </a:r>
          </a:p>
          <a:p>
            <a:r>
              <a:rPr lang="en-US"/>
              <a:t>R – Data cleaning and Analysis</a:t>
            </a:r>
          </a:p>
          <a:p>
            <a:pPr lvl="1"/>
            <a:r>
              <a:rPr lang="en-US"/>
              <a:t>Dplyr, Syuzhet, Stringr, Ggplot2, etc.</a:t>
            </a:r>
            <a:endParaRPr lang="en-US" dirty="0"/>
          </a:p>
        </p:txBody>
      </p:sp>
      <p:pic>
        <p:nvPicPr>
          <p:cNvPr id="4" name="Picture 10" descr="What Is Information Technology? (+Uses in Business and Life)">
            <a:extLst>
              <a:ext uri="{FF2B5EF4-FFF2-40B4-BE49-F238E27FC236}">
                <a16:creationId xmlns:a16="http://schemas.microsoft.com/office/drawing/2014/main" id="{6D1B3054-5AD6-4889-8634-6E9296419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4" r="1177" b="1"/>
          <a:stretch/>
        </p:blipFill>
        <p:spPr bwMode="auto">
          <a:xfrm>
            <a:off x="6863996" y="3154859"/>
            <a:ext cx="4030579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Arc 81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10869" y="-729072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 descr="GitHub - python/cpython: The Python programming language">
            <a:extLst>
              <a:ext uri="{FF2B5EF4-FFF2-40B4-BE49-F238E27FC236}">
                <a16:creationId xmlns:a16="http://schemas.microsoft.com/office/drawing/2014/main" id="{00A7C40A-AC88-48B5-B285-BF4A47B6C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9" r="-2" b="4741"/>
          <a:stretch/>
        </p:blipFill>
        <p:spPr bwMode="auto">
          <a:xfrm>
            <a:off x="63058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ntroduction to R and RStudio">
            <a:extLst>
              <a:ext uri="{FF2B5EF4-FFF2-40B4-BE49-F238E27FC236}">
                <a16:creationId xmlns:a16="http://schemas.microsoft.com/office/drawing/2014/main" id="{7CFC564D-82C0-4780-A5FA-5B1449F65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2" r="18993" b="3"/>
          <a:stretch/>
        </p:blipFill>
        <p:spPr bwMode="auto">
          <a:xfrm>
            <a:off x="9933462" y="372217"/>
            <a:ext cx="2258539" cy="3554668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79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8483-2A2D-43F4-B79E-0BB63A2FC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104" y="1396289"/>
            <a:ext cx="5034783" cy="1325563"/>
          </a:xfrm>
        </p:spPr>
        <p:txBody>
          <a:bodyPr>
            <a:normAutofit/>
          </a:bodyPr>
          <a:lstStyle/>
          <a:p>
            <a:r>
              <a:rPr lang="en-US"/>
              <a:t>Data</a:t>
            </a:r>
            <a:endParaRPr lang="en-US" dirty="0"/>
          </a:p>
        </p:txBody>
      </p:sp>
      <p:sp>
        <p:nvSpPr>
          <p:cNvPr id="28" name="Freeform: Shape 16">
            <a:extLst>
              <a:ext uri="{FF2B5EF4-FFF2-40B4-BE49-F238E27FC236}">
                <a16:creationId xmlns:a16="http://schemas.microsoft.com/office/drawing/2014/main" id="{DCFD1A13-2B88-47B7-AAE9-AD6F3296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18">
            <a:extLst>
              <a:ext uri="{FF2B5EF4-FFF2-40B4-BE49-F238E27FC236}">
                <a16:creationId xmlns:a16="http://schemas.microsoft.com/office/drawing/2014/main" id="{F5CE4102-C93A-420A-98A7-5A7DD0C5C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F4DD6-3657-4E21-95B3-A10BA90E3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7" y="1142083"/>
            <a:ext cx="4856199" cy="12868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598D1C-21DA-4CEC-829E-A650780C8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8" y="3471531"/>
            <a:ext cx="2783668" cy="23232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5D96-7EC7-410F-A6D9-1ADBFA892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549" y="2871982"/>
            <a:ext cx="5034784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Used two different travel websites</a:t>
            </a:r>
          </a:p>
          <a:p>
            <a:r>
              <a:rPr lang="en-US" sz="1800" dirty="0"/>
              <a:t>Collected Date, Author, Tags, Title, article text, article comments, website</a:t>
            </a:r>
          </a:p>
          <a:p>
            <a:r>
              <a:rPr lang="en-US" sz="1800" dirty="0"/>
              <a:t>American, Delta, United</a:t>
            </a:r>
          </a:p>
          <a:p>
            <a:r>
              <a:rPr lang="en-US" sz="1800" dirty="0"/>
              <a:t>Articles dating from around January 1</a:t>
            </a:r>
            <a:r>
              <a:rPr lang="en-US" sz="1800" baseline="30000" dirty="0"/>
              <a:t>st</a:t>
            </a:r>
            <a:r>
              <a:rPr lang="en-US" sz="1800" dirty="0"/>
              <a:t> , 2019 to around January 31</a:t>
            </a:r>
            <a:r>
              <a:rPr lang="en-US" sz="1800" baseline="30000" dirty="0"/>
              <a:t>st</a:t>
            </a:r>
            <a:r>
              <a:rPr lang="en-US" sz="1800" dirty="0"/>
              <a:t> , 2021</a:t>
            </a:r>
          </a:p>
          <a:p>
            <a:r>
              <a:rPr lang="en-US" sz="1800" dirty="0"/>
              <a:t> Around 1500 total articles</a:t>
            </a:r>
          </a:p>
        </p:txBody>
      </p:sp>
    </p:spTree>
    <p:extLst>
      <p:ext uri="{BB962C8B-B14F-4D97-AF65-F5344CB8AC3E}">
        <p14:creationId xmlns:p14="http://schemas.microsoft.com/office/powerpoint/2010/main" val="2893228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CAFB-0AB9-4993-B1CD-DE1F8DF5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Cleaning</a:t>
            </a:r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6" descr="THE PUCK REPORT: NHL Stanley Cup Playoff Sweeps">
            <a:extLst>
              <a:ext uri="{FF2B5EF4-FFF2-40B4-BE49-F238E27FC236}">
                <a16:creationId xmlns:a16="http://schemas.microsoft.com/office/drawing/2014/main" id="{28AFF530-1CB6-47A9-96AE-7EDF6F1AE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 bwMode="auto"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9145-1823-41E8-A986-D7FF12C64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29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Punctuation removed</a:t>
            </a:r>
          </a:p>
          <a:p>
            <a:r>
              <a:rPr lang="en-US" sz="1800"/>
              <a:t>Converted everything to lowercase</a:t>
            </a:r>
          </a:p>
          <a:p>
            <a:r>
              <a:rPr lang="en-US" sz="1800"/>
              <a:t>Standardized the date format</a:t>
            </a:r>
          </a:p>
          <a:p>
            <a:r>
              <a:rPr lang="en-US" sz="1800"/>
              <a:t>Removed any strange characters, including emojis</a:t>
            </a:r>
          </a:p>
        </p:txBody>
      </p:sp>
    </p:spTree>
    <p:extLst>
      <p:ext uri="{BB962C8B-B14F-4D97-AF65-F5344CB8AC3E}">
        <p14:creationId xmlns:p14="http://schemas.microsoft.com/office/powerpoint/2010/main" val="2758496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5B5E46-1DD2-492F-98D9-6A2B1AE9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84915"/>
            <a:ext cx="4651076" cy="1951075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F939-73D9-4A4E-A04D-B2FE578FB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684921"/>
            <a:ext cx="5674107" cy="1951087"/>
          </a:xfrm>
          <a:noFill/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Sentiment Analysis: compares input to a lexicon and assigns each word a score</a:t>
            </a:r>
          </a:p>
          <a:p>
            <a:r>
              <a:rPr lang="en-US" sz="1700">
                <a:solidFill>
                  <a:schemeClr val="bg1"/>
                </a:solidFill>
              </a:rPr>
              <a:t>Done with the Syuzhet package in R</a:t>
            </a:r>
          </a:p>
          <a:p>
            <a:r>
              <a:rPr lang="en-US" sz="1700">
                <a:solidFill>
                  <a:schemeClr val="bg1"/>
                </a:solidFill>
              </a:rPr>
              <a:t>Two different methods were used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Bing – binary sentiment classification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Afinn – scale of sentiment classification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4" name="Picture 4" descr="Employee Data Analysis">
            <a:extLst>
              <a:ext uri="{FF2B5EF4-FFF2-40B4-BE49-F238E27FC236}">
                <a16:creationId xmlns:a16="http://schemas.microsoft.com/office/drawing/2014/main" id="{9AECB8D9-32D0-44FF-AE92-E42FD69DD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" r="-1" b="17735"/>
          <a:stretch/>
        </p:blipFill>
        <p:spPr bwMode="auto">
          <a:xfrm>
            <a:off x="629638" y="2708781"/>
            <a:ext cx="10848063" cy="34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1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3D7D-4A34-4235-9248-ABA823F1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114" y="1286558"/>
            <a:ext cx="4134729" cy="1325563"/>
          </a:xfrm>
        </p:spPr>
        <p:txBody>
          <a:bodyPr/>
          <a:lstStyle/>
          <a:p>
            <a:r>
              <a:rPr lang="en-US" dirty="0"/>
              <a:t>Article Sentiment Score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C50A3A0-1982-4CA0-9A04-1227E6E8D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19" y="3614678"/>
            <a:ext cx="4660921" cy="3108878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EF2517B-13D5-455D-A863-3B2CA5017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723" y="134444"/>
            <a:ext cx="4660922" cy="3108878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16F2D18-82CF-4FC6-8B14-2CBAC84A9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723" y="3614678"/>
            <a:ext cx="4660922" cy="310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3DE037DD-A990-4CC3-B0DD-82EDE154F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46" y="643467"/>
            <a:ext cx="835230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8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747</Words>
  <Application>Microsoft Office PowerPoint</Application>
  <PresentationFormat>Widescreen</PresentationFormat>
  <Paragraphs>74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Sentiment Analysis and Comparison of Reporting between Different Airlines</vt:lpstr>
      <vt:lpstr>Introduction</vt:lpstr>
      <vt:lpstr>Process</vt:lpstr>
      <vt:lpstr>Technologies</vt:lpstr>
      <vt:lpstr>Data</vt:lpstr>
      <vt:lpstr>Cleaning</vt:lpstr>
      <vt:lpstr>Analysis</vt:lpstr>
      <vt:lpstr>Article Sentiment Score</vt:lpstr>
      <vt:lpstr>PowerPoint Presentation</vt:lpstr>
      <vt:lpstr>Article Sentiment Results</vt:lpstr>
      <vt:lpstr>Comment Sentiment Score</vt:lpstr>
      <vt:lpstr>PowerPoint Presentation</vt:lpstr>
      <vt:lpstr>Comment Sentiment Results</vt:lpstr>
      <vt:lpstr>Conclusion</vt:lpstr>
      <vt:lpstr>Unforeseen Issues or Difficulties</vt:lpstr>
      <vt:lpstr>Future Work</vt:lpstr>
      <vt:lpstr>Sentiment and Stock price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and Comparison of Reporting between Different Airlines</dc:title>
  <dc:creator>Harmon Hawkins</dc:creator>
  <cp:lastModifiedBy>Harmon Hawkins</cp:lastModifiedBy>
  <cp:revision>4</cp:revision>
  <dcterms:created xsi:type="dcterms:W3CDTF">2021-03-03T19:59:49Z</dcterms:created>
  <dcterms:modified xsi:type="dcterms:W3CDTF">2021-03-03T22:40:08Z</dcterms:modified>
</cp:coreProperties>
</file>