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90A5-B354-4104-90EB-D8CB0CF632CB}" v="108" dt="2022-12-01T02:12:26.572"/>
    <p1510:client id="{5EFB2CA1-6F87-424C-9D03-4D8D25994EA4}" v="1381" dt="2022-11-30T22:24:24.274"/>
    <p1510:client id="{75E1CDA4-2FFB-4FA9-9661-0758C79130BD}" v="1" dt="2022-12-01T02:14:48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56" d="100"/>
          <a:sy n="156" d="100"/>
        </p:scale>
        <p:origin x="11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F8640-14B6-4D8E-801E-82FC7F0EF7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602800-D01F-4155-814B-9CCB409290B7}">
      <dgm:prSet/>
      <dgm:spPr/>
      <dgm:t>
        <a:bodyPr/>
        <a:lstStyle/>
        <a:p>
          <a:r>
            <a:rPr lang="de-DE" dirty="0">
              <a:latin typeface="Sitka Banner"/>
            </a:rPr>
            <a:t>Fertig</a:t>
          </a:r>
          <a:r>
            <a:rPr lang="de-DE" dirty="0"/>
            <a:t> Produkt</a:t>
          </a:r>
          <a:endParaRPr lang="en-US" dirty="0"/>
        </a:p>
      </dgm:t>
    </dgm:pt>
    <dgm:pt modelId="{4BEC2E9D-9C4E-44F7-9E8D-85002CF2BD2E}" type="parTrans" cxnId="{140254DD-5B26-4F1F-AE8F-2026955E8C79}">
      <dgm:prSet/>
      <dgm:spPr/>
      <dgm:t>
        <a:bodyPr/>
        <a:lstStyle/>
        <a:p>
          <a:endParaRPr lang="en-US"/>
        </a:p>
      </dgm:t>
    </dgm:pt>
    <dgm:pt modelId="{F057AE7F-FE48-4F02-9E8D-221B62D6D9F8}" type="sibTrans" cxnId="{140254DD-5B26-4F1F-AE8F-2026955E8C79}">
      <dgm:prSet/>
      <dgm:spPr/>
      <dgm:t>
        <a:bodyPr/>
        <a:lstStyle/>
        <a:p>
          <a:endParaRPr lang="en-US"/>
        </a:p>
      </dgm:t>
    </dgm:pt>
    <dgm:pt modelId="{F60EA33D-A45D-4EFA-8334-3B73F2DF099A}">
      <dgm:prSet/>
      <dgm:spPr/>
      <dgm:t>
        <a:bodyPr/>
        <a:lstStyle/>
        <a:p>
          <a:r>
            <a:rPr lang="de-DE" dirty="0"/>
            <a:t>Auslieferung and den Kunden</a:t>
          </a:r>
          <a:endParaRPr lang="en-US" dirty="0"/>
        </a:p>
      </dgm:t>
    </dgm:pt>
    <dgm:pt modelId="{2587CF12-FF7E-4E82-8315-AD3FC46F3ABA}" type="parTrans" cxnId="{16C4DF1F-64CE-4975-86D0-6C643B49D6EA}">
      <dgm:prSet/>
      <dgm:spPr/>
      <dgm:t>
        <a:bodyPr/>
        <a:lstStyle/>
        <a:p>
          <a:endParaRPr lang="en-US"/>
        </a:p>
      </dgm:t>
    </dgm:pt>
    <dgm:pt modelId="{5116E00D-E684-4C2B-BA63-7540CEC36886}" type="sibTrans" cxnId="{16C4DF1F-64CE-4975-86D0-6C643B49D6EA}">
      <dgm:prSet/>
      <dgm:spPr/>
      <dgm:t>
        <a:bodyPr/>
        <a:lstStyle/>
        <a:p>
          <a:endParaRPr lang="en-US"/>
        </a:p>
      </dgm:t>
    </dgm:pt>
    <dgm:pt modelId="{8970AD5D-557C-4634-BFAD-3FFAACCA8C33}" type="pres">
      <dgm:prSet presAssocID="{922F8640-14B6-4D8E-801E-82FC7F0EF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B1321A-9793-439F-BB78-44DF203E297D}" type="pres">
      <dgm:prSet presAssocID="{F7602800-D01F-4155-814B-9CCB409290B7}" presName="hierRoot1" presStyleCnt="0"/>
      <dgm:spPr/>
    </dgm:pt>
    <dgm:pt modelId="{5077198F-A01A-473C-9726-9B002353166C}" type="pres">
      <dgm:prSet presAssocID="{F7602800-D01F-4155-814B-9CCB409290B7}" presName="composite" presStyleCnt="0"/>
      <dgm:spPr/>
    </dgm:pt>
    <dgm:pt modelId="{27F38549-F1B7-49F0-B3AA-23ADD7D35FA9}" type="pres">
      <dgm:prSet presAssocID="{F7602800-D01F-4155-814B-9CCB409290B7}" presName="background" presStyleLbl="node0" presStyleIdx="0" presStyleCnt="2"/>
      <dgm:spPr/>
    </dgm:pt>
    <dgm:pt modelId="{E9EA4A65-FAEB-4267-83F0-64D02C0FD6D8}" type="pres">
      <dgm:prSet presAssocID="{F7602800-D01F-4155-814B-9CCB409290B7}" presName="text" presStyleLbl="fgAcc0" presStyleIdx="0" presStyleCnt="2">
        <dgm:presLayoutVars>
          <dgm:chPref val="3"/>
        </dgm:presLayoutVars>
      </dgm:prSet>
      <dgm:spPr/>
    </dgm:pt>
    <dgm:pt modelId="{B63FEFBD-BF44-4358-81E7-5C89DCB0738F}" type="pres">
      <dgm:prSet presAssocID="{F7602800-D01F-4155-814B-9CCB409290B7}" presName="hierChild2" presStyleCnt="0"/>
      <dgm:spPr/>
    </dgm:pt>
    <dgm:pt modelId="{8422401F-7D59-4379-B111-AF855ACBE626}" type="pres">
      <dgm:prSet presAssocID="{F60EA33D-A45D-4EFA-8334-3B73F2DF099A}" presName="hierRoot1" presStyleCnt="0"/>
      <dgm:spPr/>
    </dgm:pt>
    <dgm:pt modelId="{A4AB15CA-194D-4DF2-B5DF-16E143868DA6}" type="pres">
      <dgm:prSet presAssocID="{F60EA33D-A45D-4EFA-8334-3B73F2DF099A}" presName="composite" presStyleCnt="0"/>
      <dgm:spPr/>
    </dgm:pt>
    <dgm:pt modelId="{C5FD860B-BB61-4353-A0D7-08ED309931C2}" type="pres">
      <dgm:prSet presAssocID="{F60EA33D-A45D-4EFA-8334-3B73F2DF099A}" presName="background" presStyleLbl="node0" presStyleIdx="1" presStyleCnt="2"/>
      <dgm:spPr/>
    </dgm:pt>
    <dgm:pt modelId="{0ABCD794-8089-4DCC-8BED-04C991F19BEE}" type="pres">
      <dgm:prSet presAssocID="{F60EA33D-A45D-4EFA-8334-3B73F2DF099A}" presName="text" presStyleLbl="fgAcc0" presStyleIdx="1" presStyleCnt="2">
        <dgm:presLayoutVars>
          <dgm:chPref val="3"/>
        </dgm:presLayoutVars>
      </dgm:prSet>
      <dgm:spPr/>
    </dgm:pt>
    <dgm:pt modelId="{59DC0C16-8961-42C2-BE32-DA1F85510181}" type="pres">
      <dgm:prSet presAssocID="{F60EA33D-A45D-4EFA-8334-3B73F2DF099A}" presName="hierChild2" presStyleCnt="0"/>
      <dgm:spPr/>
    </dgm:pt>
  </dgm:ptLst>
  <dgm:cxnLst>
    <dgm:cxn modelId="{CDC0440B-7FCA-4F55-B524-EA7C7D8C8140}" type="presOf" srcId="{F7602800-D01F-4155-814B-9CCB409290B7}" destId="{E9EA4A65-FAEB-4267-83F0-64D02C0FD6D8}" srcOrd="0" destOrd="0" presId="urn:microsoft.com/office/officeart/2005/8/layout/hierarchy1"/>
    <dgm:cxn modelId="{16C4DF1F-64CE-4975-86D0-6C643B49D6EA}" srcId="{922F8640-14B6-4D8E-801E-82FC7F0EF711}" destId="{F60EA33D-A45D-4EFA-8334-3B73F2DF099A}" srcOrd="1" destOrd="0" parTransId="{2587CF12-FF7E-4E82-8315-AD3FC46F3ABA}" sibTransId="{5116E00D-E684-4C2B-BA63-7540CEC36886}"/>
    <dgm:cxn modelId="{7EA7285E-4C2B-4C63-BAE3-D7109AF997F1}" type="presOf" srcId="{922F8640-14B6-4D8E-801E-82FC7F0EF711}" destId="{8970AD5D-557C-4634-BFAD-3FFAACCA8C33}" srcOrd="0" destOrd="0" presId="urn:microsoft.com/office/officeart/2005/8/layout/hierarchy1"/>
    <dgm:cxn modelId="{9F649D76-E617-4B2A-A408-385D0DBC6162}" type="presOf" srcId="{F60EA33D-A45D-4EFA-8334-3B73F2DF099A}" destId="{0ABCD794-8089-4DCC-8BED-04C991F19BEE}" srcOrd="0" destOrd="0" presId="urn:microsoft.com/office/officeart/2005/8/layout/hierarchy1"/>
    <dgm:cxn modelId="{140254DD-5B26-4F1F-AE8F-2026955E8C79}" srcId="{922F8640-14B6-4D8E-801E-82FC7F0EF711}" destId="{F7602800-D01F-4155-814B-9CCB409290B7}" srcOrd="0" destOrd="0" parTransId="{4BEC2E9D-9C4E-44F7-9E8D-85002CF2BD2E}" sibTransId="{F057AE7F-FE48-4F02-9E8D-221B62D6D9F8}"/>
    <dgm:cxn modelId="{970EDB6D-FB52-486A-800C-47B48E56FFB8}" type="presParOf" srcId="{8970AD5D-557C-4634-BFAD-3FFAACCA8C33}" destId="{10B1321A-9793-439F-BB78-44DF203E297D}" srcOrd="0" destOrd="0" presId="urn:microsoft.com/office/officeart/2005/8/layout/hierarchy1"/>
    <dgm:cxn modelId="{1F0CEFFD-C23F-47B8-BFF5-7E92A5ABCB10}" type="presParOf" srcId="{10B1321A-9793-439F-BB78-44DF203E297D}" destId="{5077198F-A01A-473C-9726-9B002353166C}" srcOrd="0" destOrd="0" presId="urn:microsoft.com/office/officeart/2005/8/layout/hierarchy1"/>
    <dgm:cxn modelId="{2543CF8F-7BB2-460F-8F95-9CA7113DCCCF}" type="presParOf" srcId="{5077198F-A01A-473C-9726-9B002353166C}" destId="{27F38549-F1B7-49F0-B3AA-23ADD7D35FA9}" srcOrd="0" destOrd="0" presId="urn:microsoft.com/office/officeart/2005/8/layout/hierarchy1"/>
    <dgm:cxn modelId="{BD744859-C10D-4ACC-AF5F-C0092CF279C9}" type="presParOf" srcId="{5077198F-A01A-473C-9726-9B002353166C}" destId="{E9EA4A65-FAEB-4267-83F0-64D02C0FD6D8}" srcOrd="1" destOrd="0" presId="urn:microsoft.com/office/officeart/2005/8/layout/hierarchy1"/>
    <dgm:cxn modelId="{078B597F-1DE0-41BA-AC0E-AF125B299E07}" type="presParOf" srcId="{10B1321A-9793-439F-BB78-44DF203E297D}" destId="{B63FEFBD-BF44-4358-81E7-5C89DCB0738F}" srcOrd="1" destOrd="0" presId="urn:microsoft.com/office/officeart/2005/8/layout/hierarchy1"/>
    <dgm:cxn modelId="{AB814304-F927-49EF-AE98-09DAFB900F5C}" type="presParOf" srcId="{8970AD5D-557C-4634-BFAD-3FFAACCA8C33}" destId="{8422401F-7D59-4379-B111-AF855ACBE626}" srcOrd="1" destOrd="0" presId="urn:microsoft.com/office/officeart/2005/8/layout/hierarchy1"/>
    <dgm:cxn modelId="{FB88CC8B-7D89-44EA-A2EB-E15A7ED55CF8}" type="presParOf" srcId="{8422401F-7D59-4379-B111-AF855ACBE626}" destId="{A4AB15CA-194D-4DF2-B5DF-16E143868DA6}" srcOrd="0" destOrd="0" presId="urn:microsoft.com/office/officeart/2005/8/layout/hierarchy1"/>
    <dgm:cxn modelId="{3AC2DF74-62C2-439A-BC28-E3A28CD44AFC}" type="presParOf" srcId="{A4AB15CA-194D-4DF2-B5DF-16E143868DA6}" destId="{C5FD860B-BB61-4353-A0D7-08ED309931C2}" srcOrd="0" destOrd="0" presId="urn:microsoft.com/office/officeart/2005/8/layout/hierarchy1"/>
    <dgm:cxn modelId="{D1741810-0E01-4A70-9273-87865A4B1B7D}" type="presParOf" srcId="{A4AB15CA-194D-4DF2-B5DF-16E143868DA6}" destId="{0ABCD794-8089-4DCC-8BED-04C991F19BEE}" srcOrd="1" destOrd="0" presId="urn:microsoft.com/office/officeart/2005/8/layout/hierarchy1"/>
    <dgm:cxn modelId="{C73892C4-D469-4F1C-9A53-777DDDE6F455}" type="presParOf" srcId="{8422401F-7D59-4379-B111-AF855ACBE626}" destId="{59DC0C16-8961-42C2-BE32-DA1F855101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38549-F1B7-49F0-B3AA-23ADD7D35FA9}">
      <dsp:nvSpPr>
        <dsp:cNvPr id="0" name=""/>
        <dsp:cNvSpPr/>
      </dsp:nvSpPr>
      <dsp:spPr>
        <a:xfrm>
          <a:off x="335033" y="1360"/>
          <a:ext cx="4286134" cy="2721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A4A65-FAEB-4267-83F0-64D02C0FD6D8}">
      <dsp:nvSpPr>
        <dsp:cNvPr id="0" name=""/>
        <dsp:cNvSpPr/>
      </dsp:nvSpPr>
      <dsp:spPr>
        <a:xfrm>
          <a:off x="811270" y="453785"/>
          <a:ext cx="4286134" cy="272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>
              <a:latin typeface="Sitka Banner"/>
            </a:rPr>
            <a:t>Fertig</a:t>
          </a:r>
          <a:r>
            <a:rPr lang="de-DE" sz="5000" kern="1200" dirty="0"/>
            <a:t> Produkt</a:t>
          </a:r>
          <a:endParaRPr lang="en-US" sz="5000" kern="1200" dirty="0"/>
        </a:p>
      </dsp:txBody>
      <dsp:txXfrm>
        <a:off x="890986" y="533501"/>
        <a:ext cx="4126702" cy="2562263"/>
      </dsp:txXfrm>
    </dsp:sp>
    <dsp:sp modelId="{C5FD860B-BB61-4353-A0D7-08ED309931C2}">
      <dsp:nvSpPr>
        <dsp:cNvPr id="0" name=""/>
        <dsp:cNvSpPr/>
      </dsp:nvSpPr>
      <dsp:spPr>
        <a:xfrm>
          <a:off x="5573642" y="1360"/>
          <a:ext cx="4286134" cy="2721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D794-8089-4DCC-8BED-04C991F19BEE}">
      <dsp:nvSpPr>
        <dsp:cNvPr id="0" name=""/>
        <dsp:cNvSpPr/>
      </dsp:nvSpPr>
      <dsp:spPr>
        <a:xfrm>
          <a:off x="6049879" y="453785"/>
          <a:ext cx="4286134" cy="2721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 dirty="0"/>
            <a:t>Auslieferung and den Kunden</a:t>
          </a:r>
          <a:endParaRPr lang="en-US" sz="5000" kern="1200" dirty="0"/>
        </a:p>
      </dsp:txBody>
      <dsp:txXfrm>
        <a:off x="6129595" y="533501"/>
        <a:ext cx="4126702" cy="256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0FC8781-88E3-4FD1-92CA-F38B1009FF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461FB-AC41-4E1C-AF12-5BCCA3EAF5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9CF49-2C7A-46C2-B0B3-19D7A58475E3}" type="datetime1">
              <a:rPr lang="de-DE" smtClean="0"/>
              <a:t>30.11.2022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EF87A-1A2C-41B0-A0D7-1CB1C28A4C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639438-9168-40D4-B1C3-DDD97F8DF2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B1DF-63C6-4403-8A85-23FD48789E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06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E4FF8-706A-4523-8C51-55904EAF0991}" type="datetime1">
              <a:rPr lang="de-DE" smtClean="0"/>
              <a:pPr/>
              <a:t>30.11.2022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C1671-0C04-483D-8180-103DE177643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84550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C1671-0C04-483D-8180-103DE17764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83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1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4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3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1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6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34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3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8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676176" cy="3339390"/>
          </a:xfrm>
        </p:spPr>
        <p:txBody>
          <a:bodyPr rtlCol="0" anchor="ctr">
            <a:normAutofit/>
          </a:bodyPr>
          <a:lstStyle/>
          <a:p>
            <a:r>
              <a:rPr lang="de-DE" sz="6000" dirty="0"/>
              <a:t>Wasserfallmodell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rtlCol="0" anchor="t">
            <a:normAutofit/>
          </a:bodyPr>
          <a:lstStyle/>
          <a:p>
            <a:r>
              <a:rPr lang="de-DE" dirty="0"/>
              <a:t>                                                                           </a:t>
            </a:r>
            <a:r>
              <a:rPr lang="de-DE" b="1" dirty="0"/>
              <a:t>                        EDON ABAZI</a:t>
            </a:r>
          </a:p>
        </p:txBody>
      </p:sp>
      <p:pic>
        <p:nvPicPr>
          <p:cNvPr id="4" name="Picture 3" descr="Wolkige Ölmalerei-Kunst">
            <a:extLst>
              <a:ext uri="{FF2B5EF4-FFF2-40B4-BE49-F238E27FC236}">
                <a16:creationId xmlns:a16="http://schemas.microsoft.com/office/drawing/2014/main" id="{4C375149-817A-4B69-18C6-EE6814061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40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45F779-C52F-697E-1047-07A01CD7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de-DE" i="0">
                <a:solidFill>
                  <a:schemeClr val="bg1"/>
                </a:solidFill>
              </a:rPr>
              <a:t>Phase 5: Inbetriebnahme</a:t>
            </a:r>
            <a:endParaRPr lang="de-DE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E98788B-0188-93DC-0EB7-C43F953A5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817333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49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033CE6-69CE-17B4-EF37-84E16BF4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6" y="1128811"/>
            <a:ext cx="4005373" cy="41740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Übersicht</a:t>
            </a:r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der </a:t>
            </a:r>
            <a:br>
              <a:rPr lang="en-US" sz="3800" dirty="0">
                <a:solidFill>
                  <a:schemeClr val="bg1"/>
                </a:solidFill>
              </a:rPr>
            </a:br>
            <a:r>
              <a:rPr lang="en-US" sz="38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Vor</a:t>
            </a:r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und </a:t>
            </a:r>
            <a:r>
              <a:rPr lang="en-US" sz="38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Nachteile</a:t>
            </a:r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</a:t>
            </a:r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Modell</a:t>
            </a:r>
          </a:p>
          <a:p>
            <a:br>
              <a:rPr lang="en-US" sz="3800" i="1" kern="1200" spc="100" baseline="0" dirty="0"/>
            </a:br>
            <a:endParaRPr lang="en-US" sz="38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53F706E-75AF-1E6A-C282-4C7016E3C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21207"/>
              </p:ext>
            </p:extLst>
          </p:nvPr>
        </p:nvGraphicFramePr>
        <p:xfrm>
          <a:off x="5452056" y="370267"/>
          <a:ext cx="6501202" cy="59650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0601">
                  <a:extLst>
                    <a:ext uri="{9D8B030D-6E8A-4147-A177-3AD203B41FA5}">
                      <a16:colId xmlns:a16="http://schemas.microsoft.com/office/drawing/2014/main" val="3306497184"/>
                    </a:ext>
                  </a:extLst>
                </a:gridCol>
                <a:gridCol w="3250601">
                  <a:extLst>
                    <a:ext uri="{9D8B030D-6E8A-4147-A177-3AD203B41FA5}">
                      <a16:colId xmlns:a16="http://schemas.microsoft.com/office/drawing/2014/main" val="778652970"/>
                    </a:ext>
                  </a:extLst>
                </a:gridCol>
              </a:tblGrid>
              <a:tr h="82714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2400" b="0" i="0" u="none" strike="noStrike" noProof="0" dirty="0"/>
                        <a:t>✓ </a:t>
                      </a:r>
                      <a:r>
                        <a:rPr lang="de-DE" sz="2400" b="1" i="0" u="none" strike="noStrike" noProof="0" dirty="0">
                          <a:latin typeface="Avenir Next LT Pro"/>
                        </a:rPr>
                        <a:t>Vorteile</a:t>
                      </a:r>
                      <a:endParaRPr lang="de-DE" sz="2400" b="1" dirty="0"/>
                    </a:p>
                  </a:txBody>
                  <a:tcPr marL="133887" marR="133887" marT="66944" marB="669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2400" b="0" i="0" u="none" strike="noStrike" noProof="0" dirty="0"/>
                        <a:t>✗ </a:t>
                      </a:r>
                      <a:r>
                        <a:rPr lang="de-DE" sz="2400" b="1" i="0" u="none" strike="noStrike" noProof="0" dirty="0">
                          <a:latin typeface="Avenir Next LT Pro"/>
                        </a:rPr>
                        <a:t>Nachteile</a:t>
                      </a:r>
                      <a:endParaRPr lang="de-DE" sz="2400" b="1" dirty="0"/>
                    </a:p>
                  </a:txBody>
                  <a:tcPr marL="133887" marR="133887" marT="66944" marB="66944"/>
                </a:tc>
                <a:extLst>
                  <a:ext uri="{0D108BD9-81ED-4DB2-BD59-A6C34878D82A}">
                    <a16:rowId xmlns:a16="http://schemas.microsoft.com/office/drawing/2014/main" val="2428840910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✓  Einfache Struktur mit klaren Vorgabe</a:t>
                      </a:r>
                      <a:endParaRPr lang="de-DE" sz="1600"/>
                    </a:p>
                  </a:txBody>
                  <a:tcPr marL="133887" marR="133887" marT="66944" marB="669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✗  Starre Reihenfolge und damit wenig flexibel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extLst>
                  <a:ext uri="{0D108BD9-81ED-4DB2-BD59-A6C34878D82A}">
                    <a16:rowId xmlns:a16="http://schemas.microsoft.com/office/drawing/2014/main" val="1653680913"/>
                  </a:ext>
                </a:extLst>
              </a:tr>
              <a:tr h="8271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✓  Sichtbarer Projektfortschritt mithilfe von Meilensteinen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✗  Spätes erkennen von Umsetzungsfehlern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extLst>
                  <a:ext uri="{0D108BD9-81ED-4DB2-BD59-A6C34878D82A}">
                    <a16:rowId xmlns:a16="http://schemas.microsoft.com/office/drawing/2014/main" val="2760648994"/>
                  </a:ext>
                </a:extLst>
              </a:tr>
              <a:tr h="8271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✓  Arbeitsumfang kann mit dem Projektbeginn eingeschätzt werden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✗  Abgrenzung der einzelnen Phasen vor allem in komplexen Projekten schwierig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extLst>
                  <a:ext uri="{0D108BD9-81ED-4DB2-BD59-A6C34878D82A}">
                    <a16:rowId xmlns:a16="http://schemas.microsoft.com/office/drawing/2014/main" val="3343457872"/>
                  </a:ext>
                </a:extLst>
              </a:tr>
              <a:tr h="8271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✓  Planungssicherheit und Kontrolle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✗  Schwierig alle Phasen reibungslos nacheinander abzuarbeiten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extLst>
                  <a:ext uri="{0D108BD9-81ED-4DB2-BD59-A6C34878D82A}">
                    <a16:rowId xmlns:a16="http://schemas.microsoft.com/office/drawing/2014/main" val="1489333617"/>
                  </a:ext>
                </a:extLst>
              </a:tr>
              <a:tr h="8271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✓  Lösungswege fließen in die Projektplanung mit ein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✗  Bei Fehlern und Änderung geht es meist zurück in die Entwurfsphase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extLst>
                  <a:ext uri="{0D108BD9-81ED-4DB2-BD59-A6C34878D82A}">
                    <a16:rowId xmlns:a16="http://schemas.microsoft.com/office/drawing/2014/main" val="706634619"/>
                  </a:ext>
                </a:extLst>
              </a:tr>
              <a:tr h="8271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✓  Kalkulation von Zeit-, Budget- und Arbeitsaufwand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b="0" i="0" u="none" strike="noStrike" noProof="0" dirty="0">
                          <a:latin typeface="Avenir Next LT Pro"/>
                        </a:rPr>
                        <a:t>✗  Teure Fehlerkorrektur</a:t>
                      </a:r>
                      <a:endParaRPr lang="de-DE" sz="1600" dirty="0"/>
                    </a:p>
                  </a:txBody>
                  <a:tcPr marL="133887" marR="133887" marT="66944" marB="66944"/>
                </a:tc>
                <a:extLst>
                  <a:ext uri="{0D108BD9-81ED-4DB2-BD59-A6C34878D82A}">
                    <a16:rowId xmlns:a16="http://schemas.microsoft.com/office/drawing/2014/main" val="237514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9D1842-2F16-D3D5-B6A1-71A3871C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3" y="1074420"/>
            <a:ext cx="6072246" cy="470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700"/>
              <a:t>Erweitertes Wasserfallmodell bringt mehr Flexibilität</a:t>
            </a:r>
          </a:p>
          <a:p>
            <a:pPr algn="r"/>
            <a:endParaRPr lang="en-US" sz="67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30E4F-B9ED-67FA-8A56-D911C087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6387" y="1074420"/>
            <a:ext cx="3092704" cy="470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0" dirty="0"/>
              <a:t>Projekte </a:t>
            </a:r>
            <a:r>
              <a:rPr lang="en-US" sz="2200" i="0" dirty="0" err="1"/>
              <a:t>immer</a:t>
            </a:r>
            <a:r>
              <a:rPr lang="en-US" sz="2200" i="0" dirty="0"/>
              <a:t> </a:t>
            </a:r>
            <a:r>
              <a:rPr lang="en-US" sz="2200" i="0" dirty="0" err="1"/>
              <a:t>komplexer</a:t>
            </a:r>
            <a:r>
              <a:rPr lang="en-US" sz="2200" i="0" dirty="0"/>
              <a:t> und </a:t>
            </a:r>
            <a:r>
              <a:rPr lang="en-US" sz="2200" i="0" dirty="0" err="1"/>
              <a:t>meistens</a:t>
            </a:r>
            <a:r>
              <a:rPr lang="en-US" sz="2200" i="0" dirty="0"/>
              <a:t> parallel </a:t>
            </a:r>
            <a:r>
              <a:rPr lang="en-US" sz="2200" i="0" dirty="0" err="1"/>
              <a:t>bearbeitet</a:t>
            </a:r>
            <a:r>
              <a:rPr lang="en-US" sz="2200" i="0" dirty="0"/>
              <a:t> </a:t>
            </a:r>
            <a:r>
              <a:rPr lang="en-US" sz="2200" i="0" dirty="0" err="1"/>
              <a:t>werden</a:t>
            </a:r>
            <a:endParaRPr lang="en-US" sz="2200" dirty="0" err="1"/>
          </a:p>
          <a:p>
            <a:pPr>
              <a:lnSpc>
                <a:spcPct val="100000"/>
              </a:lnSpc>
            </a:pPr>
            <a:r>
              <a:rPr lang="en-US" sz="2200" i="0" dirty="0">
                <a:ea typeface="+mn-lt"/>
                <a:cs typeface="+mn-lt"/>
              </a:rPr>
              <a:t>Das </a:t>
            </a:r>
            <a:r>
              <a:rPr lang="en-US" sz="2200" i="0" dirty="0" err="1">
                <a:ea typeface="+mn-lt"/>
                <a:cs typeface="+mn-lt"/>
              </a:rPr>
              <a:t>Projektteam</a:t>
            </a:r>
            <a:r>
              <a:rPr lang="en-US" sz="2200" i="0" dirty="0">
                <a:ea typeface="+mn-lt"/>
                <a:cs typeface="+mn-lt"/>
              </a:rPr>
              <a:t> </a:t>
            </a:r>
            <a:r>
              <a:rPr lang="en-US" sz="2200" i="0" dirty="0" err="1">
                <a:ea typeface="+mn-lt"/>
                <a:cs typeface="+mn-lt"/>
              </a:rPr>
              <a:t>kann</a:t>
            </a:r>
            <a:r>
              <a:rPr lang="en-US" sz="2200" i="0" dirty="0">
                <a:ea typeface="+mn-lt"/>
                <a:cs typeface="+mn-lt"/>
              </a:rPr>
              <a:t> in </a:t>
            </a:r>
            <a:r>
              <a:rPr lang="en-US" sz="2200" i="0" dirty="0" err="1">
                <a:ea typeface="+mn-lt"/>
                <a:cs typeface="+mn-lt"/>
              </a:rPr>
              <a:t>eine</a:t>
            </a:r>
            <a:r>
              <a:rPr lang="en-US" sz="2200" i="0" dirty="0">
                <a:ea typeface="+mn-lt"/>
                <a:cs typeface="+mn-lt"/>
              </a:rPr>
              <a:t> </a:t>
            </a:r>
            <a:r>
              <a:rPr lang="en-US" sz="2200" i="0" dirty="0" err="1">
                <a:ea typeface="+mn-lt"/>
                <a:cs typeface="+mn-lt"/>
              </a:rPr>
              <a:t>vorhergehende</a:t>
            </a:r>
            <a:r>
              <a:rPr lang="en-US" sz="2200" i="0" dirty="0">
                <a:ea typeface="+mn-lt"/>
                <a:cs typeface="+mn-lt"/>
              </a:rPr>
              <a:t> Phase </a:t>
            </a:r>
            <a:r>
              <a:rPr lang="en-US" sz="2200" i="0" dirty="0" err="1">
                <a:ea typeface="+mn-lt"/>
                <a:cs typeface="+mn-lt"/>
              </a:rPr>
              <a:t>zurückzukehren</a:t>
            </a:r>
            <a:r>
              <a:rPr lang="en-US" sz="2200" i="0" dirty="0">
                <a:ea typeface="+mn-lt"/>
                <a:cs typeface="+mn-lt"/>
              </a:rPr>
              <a:t>,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200" i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3FEC8-6867-4FFD-9D09-065F2D54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EAC3B6-7DFF-687F-8ADF-D709EAAE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Erweiterung mit agilen Methoden</a:t>
            </a:r>
          </a:p>
          <a:p>
            <a:endParaRPr lang="en-US" sz="5000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B383F3C6-9887-39EB-1ADF-FB5DAA7C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40" y="1281087"/>
            <a:ext cx="6847793" cy="3854231"/>
          </a:xfrm>
          <a:prstGeom prst="rect">
            <a:avLst/>
          </a:prstGeom>
        </p:spPr>
      </p:pic>
      <p:sp>
        <p:nvSpPr>
          <p:cNvPr id="3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B4E03-3E89-5733-1A05-971ED037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/>
              <a:t>Fazit: Wasserfallmodell braucht alternative Ansätze</a:t>
            </a:r>
          </a:p>
          <a:p>
            <a:pPr algn="ctr"/>
            <a:endParaRPr lang="en-US" sz="61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D76CC-BFEC-30A8-825B-95318AD4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 i="0"/>
              <a:t>Streng linearen Ablaufs</a:t>
            </a:r>
          </a:p>
          <a:p>
            <a:pPr algn="ctr">
              <a:lnSpc>
                <a:spcPct val="100000"/>
              </a:lnSpc>
            </a:pPr>
            <a:r>
              <a:rPr lang="en-US" sz="2200" i="0"/>
              <a:t>Geringen Flexibilität</a:t>
            </a:r>
          </a:p>
          <a:p>
            <a:pPr algn="ctr">
              <a:lnSpc>
                <a:spcPct val="100000"/>
              </a:lnSpc>
            </a:pPr>
            <a:r>
              <a:rPr lang="en-US" sz="2200" i="0"/>
              <a:t>Alternative Ansätze</a:t>
            </a:r>
          </a:p>
          <a:p>
            <a:pPr algn="ctr">
              <a:lnSpc>
                <a:spcPct val="100000"/>
              </a:lnSpc>
            </a:pPr>
            <a:endParaRPr lang="en-US" sz="2200" i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6504B2-2C7E-7149-5BD9-E5537CDA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 </a:t>
            </a:r>
            <a:r>
              <a:rPr lang="en-US" sz="3400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firmen</a:t>
            </a:r>
            <a:r>
              <a:rPr lang="en-US" sz="34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die das </a:t>
            </a:r>
            <a:r>
              <a:rPr lang="en-US" sz="3400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Wasserfallmodell</a:t>
            </a:r>
            <a:r>
              <a:rPr lang="en-US" sz="3400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anwenden</a:t>
            </a:r>
            <a:endParaRPr lang="en-US" sz="3400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964FB3A-CE1D-F870-8C5F-34CDF26F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00345"/>
              </p:ext>
            </p:extLst>
          </p:nvPr>
        </p:nvGraphicFramePr>
        <p:xfrm>
          <a:off x="5300662" y="2286000"/>
          <a:ext cx="6892515" cy="37857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2726">
                  <a:extLst>
                    <a:ext uri="{9D8B030D-6E8A-4147-A177-3AD203B41FA5}">
                      <a16:colId xmlns:a16="http://schemas.microsoft.com/office/drawing/2014/main" val="3391017249"/>
                    </a:ext>
                  </a:extLst>
                </a:gridCol>
                <a:gridCol w="1812726">
                  <a:extLst>
                    <a:ext uri="{9D8B030D-6E8A-4147-A177-3AD203B41FA5}">
                      <a16:colId xmlns:a16="http://schemas.microsoft.com/office/drawing/2014/main" val="1998475645"/>
                    </a:ext>
                  </a:extLst>
                </a:gridCol>
                <a:gridCol w="1662707">
                  <a:extLst>
                    <a:ext uri="{9D8B030D-6E8A-4147-A177-3AD203B41FA5}">
                      <a16:colId xmlns:a16="http://schemas.microsoft.com/office/drawing/2014/main" val="2593076920"/>
                    </a:ext>
                  </a:extLst>
                </a:gridCol>
                <a:gridCol w="1604356">
                  <a:extLst>
                    <a:ext uri="{9D8B030D-6E8A-4147-A177-3AD203B41FA5}">
                      <a16:colId xmlns:a16="http://schemas.microsoft.com/office/drawing/2014/main" val="2598149913"/>
                    </a:ext>
                  </a:extLst>
                </a:gridCol>
              </a:tblGrid>
              <a:tr h="681693">
                <a:tc>
                  <a:txBody>
                    <a:bodyPr/>
                    <a:lstStyle/>
                    <a:p>
                      <a:r>
                        <a:rPr lang="de-DE" sz="2000" dirty="0"/>
                        <a:t>Firma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000" u="none" strike="noStrike" noProof="0" dirty="0"/>
                        <a:t>Mitarbeiter</a:t>
                      </a:r>
                      <a:endParaRPr lang="de-DE" sz="2000" dirty="0"/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000" u="none" strike="noStrike" noProof="0" dirty="0"/>
                        <a:t>Gegründet </a:t>
                      </a:r>
                      <a:endParaRPr lang="de-DE" sz="2000" dirty="0"/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" sz="2000" u="none" strike="noStrike" noProof="0" dirty="0"/>
                        <a:t>Hauptbüro</a:t>
                      </a:r>
                      <a:endParaRPr lang="de-DE" sz="2000" dirty="0"/>
                    </a:p>
                  </a:txBody>
                  <a:tcPr marL="100472" marR="100472" marT="50236" marB="50236"/>
                </a:tc>
                <a:extLst>
                  <a:ext uri="{0D108BD9-81ED-4DB2-BD59-A6C34878D82A}">
                    <a16:rowId xmlns:a16="http://schemas.microsoft.com/office/drawing/2014/main" val="1644767163"/>
                  </a:ext>
                </a:extLst>
              </a:tr>
              <a:tr h="4869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000" b="0" i="0" u="none" strike="noStrike" noProof="0" dirty="0" err="1">
                          <a:latin typeface="Avenir Next LT Pro"/>
                        </a:rPr>
                        <a:t>Agilites</a:t>
                      </a:r>
                      <a:endParaRPr lang="de-DE" dirty="0" err="1"/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54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2012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Ukraine</a:t>
                      </a:r>
                    </a:p>
                  </a:txBody>
                  <a:tcPr marL="100472" marR="100472" marT="50236" marB="50236"/>
                </a:tc>
                <a:extLst>
                  <a:ext uri="{0D108BD9-81ED-4DB2-BD59-A6C34878D82A}">
                    <a16:rowId xmlns:a16="http://schemas.microsoft.com/office/drawing/2014/main" val="3509402759"/>
                  </a:ext>
                </a:extLst>
              </a:tr>
              <a:tr h="6816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000" b="0" i="0" u="none" strike="noStrike" noProof="0"/>
                        <a:t>Soflab 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2000" b="0" i="0" u="none" strike="noStrike" noProof="0"/>
                        <a:t>Technology</a:t>
                      </a:r>
                      <a:endParaRPr lang="de-DE"/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200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2008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Polen</a:t>
                      </a:r>
                      <a:endParaRPr lang="de-DE" sz="2000" err="1"/>
                    </a:p>
                  </a:txBody>
                  <a:tcPr marL="100472" marR="100472" marT="50236" marB="50236"/>
                </a:tc>
                <a:extLst>
                  <a:ext uri="{0D108BD9-81ED-4DB2-BD59-A6C34878D82A}">
                    <a16:rowId xmlns:a16="http://schemas.microsoft.com/office/drawing/2014/main" val="3961142700"/>
                  </a:ext>
                </a:extLst>
              </a:tr>
              <a:tr h="681693">
                <a:tc>
                  <a:txBody>
                    <a:bodyPr/>
                    <a:lstStyle/>
                    <a:p>
                      <a:r>
                        <a:rPr lang="de-DE" sz="2000" dirty="0"/>
                        <a:t>SQA Service Ltd.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25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2009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Bulgarien</a:t>
                      </a:r>
                    </a:p>
                  </a:txBody>
                  <a:tcPr marL="100472" marR="100472" marT="50236" marB="50236"/>
                </a:tc>
                <a:extLst>
                  <a:ext uri="{0D108BD9-81ED-4DB2-BD59-A6C34878D82A}">
                    <a16:rowId xmlns:a16="http://schemas.microsoft.com/office/drawing/2014/main" val="2747444838"/>
                  </a:ext>
                </a:extLst>
              </a:tr>
              <a:tr h="6816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2000" b="0" i="0" u="none" strike="noStrike" noProof="0" dirty="0">
                          <a:latin typeface="Avenir Next LT Pro"/>
                        </a:rPr>
                        <a:t>NIX Solutions Ltd.</a:t>
                      </a:r>
                      <a:endParaRPr lang="de-DE" dirty="0"/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1200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1994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Ukraine</a:t>
                      </a:r>
                    </a:p>
                  </a:txBody>
                  <a:tcPr marL="100472" marR="100472" marT="50236" marB="50236"/>
                </a:tc>
                <a:extLst>
                  <a:ext uri="{0D108BD9-81ED-4DB2-BD59-A6C34878D82A}">
                    <a16:rowId xmlns:a16="http://schemas.microsoft.com/office/drawing/2014/main" val="55047640"/>
                  </a:ext>
                </a:extLst>
              </a:tr>
              <a:tr h="486924">
                <a:tc>
                  <a:txBody>
                    <a:bodyPr/>
                    <a:lstStyle/>
                    <a:p>
                      <a:r>
                        <a:rPr lang="de-DE" sz="2000" dirty="0"/>
                        <a:t>A1Q1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600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2003</a:t>
                      </a:r>
                    </a:p>
                  </a:txBody>
                  <a:tcPr marL="100472" marR="100472" marT="50236" marB="50236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/>
                        <a:t>USA</a:t>
                      </a:r>
                    </a:p>
                  </a:txBody>
                  <a:tcPr marL="100472" marR="100472" marT="50236" marB="50236"/>
                </a:tc>
                <a:extLst>
                  <a:ext uri="{0D108BD9-81ED-4DB2-BD59-A6C34878D82A}">
                    <a16:rowId xmlns:a16="http://schemas.microsoft.com/office/drawing/2014/main" val="153987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20FD4-E614-71DD-7025-C0F2F272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054" y="1357952"/>
            <a:ext cx="4097169" cy="2769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Allgemeine Firmen die </a:t>
            </a:r>
            <a:r>
              <a:rPr lang="en-US" sz="3800" dirty="0" err="1">
                <a:solidFill>
                  <a:schemeClr val="bg1"/>
                </a:solidFill>
              </a:rPr>
              <a:t>verschiedene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  <a:ea typeface="+mj-lt"/>
                <a:cs typeface="+mj-lt"/>
              </a:rPr>
              <a:t>Projektmanagementmodelle</a:t>
            </a:r>
            <a:r>
              <a:rPr lang="en-US" sz="3800" dirty="0">
                <a:solidFill>
                  <a:schemeClr val="bg1"/>
                </a:solidFill>
              </a:rPr>
              <a:t> </a:t>
            </a:r>
            <a:r>
              <a:rPr lang="en-US" sz="3800" dirty="0" err="1">
                <a:solidFill>
                  <a:schemeClr val="bg1"/>
                </a:solidFill>
              </a:rPr>
              <a:t>nutzen</a:t>
            </a:r>
            <a:endParaRPr lang="en-US" sz="3800" i="0" kern="1200" spc="100" baseline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BB46F59-5795-33C4-2DA0-B680DE077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76616"/>
              </p:ext>
            </p:extLst>
          </p:nvPr>
        </p:nvGraphicFramePr>
        <p:xfrm>
          <a:off x="268310" y="1395210"/>
          <a:ext cx="6678664" cy="4607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940">
                  <a:extLst>
                    <a:ext uri="{9D8B030D-6E8A-4147-A177-3AD203B41FA5}">
                      <a16:colId xmlns:a16="http://schemas.microsoft.com/office/drawing/2014/main" val="2829442857"/>
                    </a:ext>
                  </a:extLst>
                </a:gridCol>
                <a:gridCol w="4565724">
                  <a:extLst>
                    <a:ext uri="{9D8B030D-6E8A-4147-A177-3AD203B41FA5}">
                      <a16:colId xmlns:a16="http://schemas.microsoft.com/office/drawing/2014/main" val="1117514051"/>
                    </a:ext>
                  </a:extLst>
                </a:gridCol>
              </a:tblGrid>
              <a:tr h="1099007">
                <a:tc>
                  <a:txBody>
                    <a:bodyPr/>
                    <a:lstStyle/>
                    <a:p>
                      <a:r>
                        <a:rPr lang="de-DE" sz="3300" dirty="0"/>
                        <a:t>Firma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de-DE" sz="3300"/>
                        <a:t>Projektmanagementmodell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995195331"/>
                  </a:ext>
                </a:extLst>
              </a:tr>
              <a:tr h="824255">
                <a:tc>
                  <a:txBody>
                    <a:bodyPr/>
                    <a:lstStyle/>
                    <a:p>
                      <a:r>
                        <a:rPr lang="de-DE" sz="3300" dirty="0"/>
                        <a:t>BMW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de-DE" sz="3300" dirty="0"/>
                        <a:t>Agile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98710414"/>
                  </a:ext>
                </a:extLst>
              </a:tr>
              <a:tr h="824255">
                <a:tc>
                  <a:txBody>
                    <a:bodyPr/>
                    <a:lstStyle/>
                    <a:p>
                      <a:r>
                        <a:rPr lang="de-DE" sz="3300" dirty="0"/>
                        <a:t>Toyota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de-DE" sz="3300" dirty="0"/>
                        <a:t>Wasserfall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18551068"/>
                  </a:ext>
                </a:extLst>
              </a:tr>
              <a:tr h="824255">
                <a:tc>
                  <a:txBody>
                    <a:bodyPr/>
                    <a:lstStyle/>
                    <a:p>
                      <a:r>
                        <a:rPr lang="de-DE" sz="3300" dirty="0"/>
                        <a:t>Apple 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de-DE" sz="3300" dirty="0" err="1"/>
                        <a:t>Scrum</a:t>
                      </a:r>
                      <a:r>
                        <a:rPr lang="de-DE" sz="3300" dirty="0"/>
                        <a:t>/Agile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62674691"/>
                  </a:ext>
                </a:extLst>
              </a:tr>
              <a:tr h="961631">
                <a:tc>
                  <a:txBody>
                    <a:bodyPr/>
                    <a:lstStyle/>
                    <a:p>
                      <a:r>
                        <a:rPr lang="de-DE" sz="3300" dirty="0"/>
                        <a:t>Amazon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3300" b="0" i="0" u="none" strike="noStrike" noProof="0" dirty="0" err="1">
                          <a:latin typeface="Avenir Next LT Pro"/>
                        </a:rPr>
                        <a:t>Scrum</a:t>
                      </a:r>
                      <a:r>
                        <a:rPr lang="de-DE" sz="3300" b="0" i="0" u="none" strike="noStrike" noProof="0" dirty="0">
                          <a:latin typeface="Avenir Next LT Pro"/>
                        </a:rPr>
                        <a:t>/Wasserfall</a:t>
                      </a:r>
                      <a:endParaRPr lang="de-DE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12923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6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D8A9D1-D913-BAE1-A7F2-6C4265CC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i="0" dirty="0">
                <a:ea typeface="+mj-lt"/>
                <a:cs typeface="+mj-lt"/>
              </a:rPr>
              <a:t>Wissenswert: Ursprung des Wasserfallmodells?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7A18B8-A87E-B42C-E030-BFB959B8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3620" y="4164697"/>
            <a:ext cx="7604761" cy="13576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100000"/>
              </a:lnSpc>
            </a:pPr>
            <a:br>
              <a:rPr lang="en-US" sz="2200" i="0" dirty="0">
                <a:ea typeface="+mn-lt"/>
                <a:cs typeface="+mn-lt"/>
              </a:rPr>
            </a:br>
            <a:r>
              <a:rPr lang="en-US" sz="2200" i="0" dirty="0">
                <a:ea typeface="+mn-lt"/>
                <a:cs typeface="+mn-lt"/>
              </a:rPr>
              <a:t>Das </a:t>
            </a:r>
            <a:r>
              <a:rPr lang="en-US" sz="2200" i="0" dirty="0" err="1">
                <a:ea typeface="+mn-lt"/>
                <a:cs typeface="+mn-lt"/>
              </a:rPr>
              <a:t>Vorgehensmodell</a:t>
            </a:r>
            <a:r>
              <a:rPr lang="en-US" sz="2200" i="0" dirty="0">
                <a:ea typeface="+mn-lt"/>
                <a:cs typeface="+mn-lt"/>
              </a:rPr>
              <a:t> von Winston Walker Royce </a:t>
            </a:r>
            <a:r>
              <a:rPr lang="en-US" sz="2200" i="0" dirty="0" err="1">
                <a:ea typeface="+mn-lt"/>
                <a:cs typeface="+mn-lt"/>
              </a:rPr>
              <a:t>aus</a:t>
            </a:r>
            <a:r>
              <a:rPr lang="en-US" sz="2200" i="0" dirty="0">
                <a:ea typeface="+mn-lt"/>
                <a:cs typeface="+mn-lt"/>
              </a:rPr>
              <a:t> dem Jahr 1970, </a:t>
            </a:r>
            <a:r>
              <a:rPr lang="en-US" sz="2200" i="0" dirty="0" err="1">
                <a:ea typeface="+mn-lt"/>
                <a:cs typeface="+mn-lt"/>
              </a:rPr>
              <a:t>ist</a:t>
            </a:r>
            <a:r>
              <a:rPr lang="en-US" sz="2200" i="0" dirty="0">
                <a:ea typeface="+mn-lt"/>
                <a:cs typeface="+mn-lt"/>
              </a:rPr>
              <a:t> das </a:t>
            </a:r>
            <a:r>
              <a:rPr lang="en-US" sz="2200" i="0" dirty="0" err="1">
                <a:ea typeface="+mn-lt"/>
                <a:cs typeface="+mn-lt"/>
              </a:rPr>
              <a:t>Ursprungsmodell</a:t>
            </a:r>
            <a:r>
              <a:rPr lang="en-US" sz="2200" i="0" dirty="0">
                <a:ea typeface="+mn-lt"/>
                <a:cs typeface="+mn-lt"/>
              </a:rPr>
              <a:t> der </a:t>
            </a:r>
            <a:r>
              <a:rPr lang="en-US" sz="2200" i="0" dirty="0" err="1">
                <a:ea typeface="+mn-lt"/>
                <a:cs typeface="+mn-lt"/>
              </a:rPr>
              <a:t>heutigen</a:t>
            </a:r>
            <a:r>
              <a:rPr lang="en-US" sz="2200" i="0" dirty="0">
                <a:ea typeface="+mn-lt"/>
                <a:cs typeface="+mn-lt"/>
              </a:rPr>
              <a:t> </a:t>
            </a:r>
            <a:r>
              <a:rPr lang="en-US" sz="2200" i="0" dirty="0" err="1">
                <a:ea typeface="+mn-lt"/>
                <a:cs typeface="+mn-lt"/>
              </a:rPr>
              <a:t>Wasserfall</a:t>
            </a:r>
            <a:r>
              <a:rPr lang="en-US" sz="2200" i="0" dirty="0">
                <a:ea typeface="+mn-lt"/>
                <a:cs typeface="+mn-lt"/>
              </a:rPr>
              <a:t> Methode. </a:t>
            </a:r>
            <a:endParaRPr lang="en-US" sz="2200" i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23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480B59-EEF8-E044-AFF4-513B088F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Über die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93FA3-F587-6893-FD11-0F2B0CDC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Was ist das Wasserfallmodell?</a:t>
            </a:r>
            <a:endParaRPr lang="de-DE" dirty="0">
              <a:solidFill>
                <a:srgbClr val="262626"/>
              </a:solidFill>
            </a:endParaRPr>
          </a:p>
          <a:p>
            <a:r>
              <a:rPr lang="de-DE" dirty="0"/>
              <a:t>Die 5 Phasen im Wasserfallmodell</a:t>
            </a:r>
          </a:p>
          <a:p>
            <a:r>
              <a:rPr lang="de-DE" dirty="0"/>
              <a:t>Übersicht der Vor- und Nachteile im Modell</a:t>
            </a:r>
          </a:p>
          <a:p>
            <a:r>
              <a:rPr lang="de-DE" dirty="0"/>
              <a:t>Erweitertes Wasserfallmodell bringt mehr Flexibilität</a:t>
            </a:r>
          </a:p>
          <a:p>
            <a:r>
              <a:rPr lang="de-DE" dirty="0"/>
              <a:t>Fazit: Wasserfallmodell braucht alternative Ansätze</a:t>
            </a:r>
          </a:p>
          <a:p>
            <a:endParaRPr lang="de-DE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D85CED-76AF-1057-E40A-B6AC79A8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de-DE" i="0" dirty="0"/>
              <a:t>Was ist das Wasserfallmodell?</a:t>
            </a:r>
            <a:endParaRPr lang="de-DE" dirty="0"/>
          </a:p>
          <a:p>
            <a:endParaRPr lang="de-DE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244D2-C86C-DDAA-17F5-98FCD087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Klassischen Methoden im Projektmanagement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Lineares Planungsmodell</a:t>
            </a:r>
            <a:endParaRPr lang="de-DE" dirty="0"/>
          </a:p>
          <a:p>
            <a:r>
              <a:rPr lang="de-DE" dirty="0"/>
              <a:t>Strikte Phasen Ablauf</a:t>
            </a:r>
          </a:p>
          <a:p>
            <a:r>
              <a:rPr lang="de-DE" dirty="0">
                <a:ea typeface="+mn-lt"/>
                <a:cs typeface="+mn-lt"/>
              </a:rPr>
              <a:t>Prinzip des Wasserfallmodells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188B69-F49E-81F3-8241-5C91C1F9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de-DE" sz="5100" i="0"/>
              <a:t>Die 5 Phasen im Wasserfallmodell</a:t>
            </a:r>
            <a:endParaRPr lang="de-DE" sz="5100"/>
          </a:p>
          <a:p>
            <a:endParaRPr lang="de-DE" sz="51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9F91A-EEC1-BEE2-D8B9-52D28032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Anforderungen analysieren</a:t>
            </a:r>
            <a:endParaRPr lang="de-DE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Entwurf erstellen</a:t>
            </a:r>
            <a:endParaRPr lang="de-DE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Entwurf implementieren</a:t>
            </a:r>
            <a:endParaRPr lang="de-DE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Test durchführen</a:t>
            </a:r>
            <a:endParaRPr lang="de-DE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Inbetriebnahme</a:t>
            </a:r>
            <a:endParaRPr lang="de-DE"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4" descr="Ein Bild, das Text, Visitenkarte, Screenshot enthält.&#10;&#10;Beschreibung automatisch generiert.">
            <a:extLst>
              <a:ext uri="{FF2B5EF4-FFF2-40B4-BE49-F238E27FC236}">
                <a16:creationId xmlns:a16="http://schemas.microsoft.com/office/drawing/2014/main" id="{BC2F50C2-EBDF-A814-2FD0-4CFBE015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26" y="2071848"/>
            <a:ext cx="4857006" cy="3246890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12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118E14-90D3-9129-C331-CC8204F5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de-DE" i="0" dirty="0"/>
              <a:t>Anwendung</a:t>
            </a:r>
            <a:endParaRPr lang="de-DE" dirty="0"/>
          </a:p>
          <a:p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0CB3F-603A-659B-343E-A99499A7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Start- und Endtermin</a:t>
            </a:r>
          </a:p>
          <a:p>
            <a:r>
              <a:rPr lang="de-DE">
                <a:ea typeface="+mn-lt"/>
                <a:cs typeface="+mn-lt"/>
              </a:rPr>
              <a:t>Aufgaben und Zwischenergebnisse gesetzt</a:t>
            </a:r>
          </a:p>
          <a:p>
            <a:r>
              <a:rPr lang="de-DE" dirty="0">
                <a:ea typeface="+mn-lt"/>
                <a:cs typeface="+mn-lt"/>
              </a:rPr>
              <a:t>Notfall</a:t>
            </a:r>
          </a:p>
          <a:p>
            <a:r>
              <a:rPr lang="de-DE" dirty="0">
                <a:ea typeface="+mn-lt"/>
                <a:cs typeface="+mn-lt"/>
              </a:rPr>
              <a:t>Jede Phase wird nur einmal durchlaufen</a:t>
            </a:r>
            <a:endParaRPr lang="de-DE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4DE30C-A6A8-99E3-A3FA-797D772B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 fontScale="90000"/>
          </a:bodyPr>
          <a:lstStyle/>
          <a:p>
            <a:br>
              <a:rPr lang="de-DE" i="0" dirty="0"/>
            </a:br>
            <a:r>
              <a:rPr lang="de-DE" i="0" dirty="0"/>
              <a:t>Phase 1: Anforderungen analysieren</a:t>
            </a:r>
            <a:endParaRPr lang="de-DE" dirty="0"/>
          </a:p>
          <a:p>
            <a:endParaRPr lang="de-DE" i="0" dirty="0"/>
          </a:p>
          <a:p>
            <a:endParaRPr lang="de-DE" dirty="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AC31B-F951-795A-05A2-AB9234C7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Anforderungen an das neue Projekt festgelegt</a:t>
            </a:r>
          </a:p>
          <a:p>
            <a:r>
              <a:rPr lang="de-DE" dirty="0">
                <a:ea typeface="+mn-lt"/>
                <a:cs typeface="+mn-lt"/>
              </a:rPr>
              <a:t>Soll-Konzept</a:t>
            </a:r>
          </a:p>
          <a:p>
            <a:r>
              <a:rPr lang="de-DE" dirty="0">
                <a:ea typeface="+mn-lt"/>
                <a:cs typeface="+mn-lt"/>
              </a:rPr>
              <a:t>Eigenschaften des zu entwickelnden Produkts</a:t>
            </a:r>
          </a:p>
          <a:p>
            <a:r>
              <a:rPr lang="de-DE" dirty="0">
                <a:ea typeface="+mn-lt"/>
                <a:cs typeface="+mn-lt"/>
              </a:rPr>
              <a:t>Preise</a:t>
            </a:r>
          </a:p>
          <a:p>
            <a:r>
              <a:rPr lang="de-DE" dirty="0">
                <a:ea typeface="+mn-lt"/>
                <a:cs typeface="+mn-lt"/>
              </a:rPr>
              <a:t>Realisierbarkeit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1286EA-203D-C0EC-CCDA-AD016306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de-DE" sz="5600" i="0"/>
              <a:t>Phase 2: Entwurf erstellen</a:t>
            </a:r>
            <a:endParaRPr lang="de-DE" sz="5600"/>
          </a:p>
          <a:p>
            <a:endParaRPr lang="de-DE" sz="5600"/>
          </a:p>
        </p:txBody>
      </p:sp>
      <p:pic>
        <p:nvPicPr>
          <p:cNvPr id="4" name="Grafik 4" descr="Ein Bild, das Text, Person, computer, drinnen enthält.&#10;&#10;Beschreibung automatisch generiert.">
            <a:extLst>
              <a:ext uri="{FF2B5EF4-FFF2-40B4-BE49-F238E27FC236}">
                <a16:creationId xmlns:a16="http://schemas.microsoft.com/office/drawing/2014/main" id="{84CB2407-C0ED-EC5F-515A-DA150E72E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0" r="3467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3" name="Straight Connector 37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66867D-A4D6-D3C9-3F44-79A2DFCA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Konkretes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Lösungskonzept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 err="1">
                <a:ea typeface="+mn-lt"/>
                <a:cs typeface="+mn-lt"/>
              </a:rPr>
              <a:t>Welche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Informationen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werden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benötigt</a:t>
            </a:r>
            <a:r>
              <a:rPr lang="en-US" dirty="0">
                <a:ea typeface="+mn-lt"/>
                <a:cs typeface="+mn-lt"/>
              </a:rPr>
              <a:t>?</a:t>
            </a:r>
          </a:p>
          <a:p>
            <a:r>
              <a:rPr lang="en-US" dirty="0">
                <a:ea typeface="+mn-lt"/>
                <a:cs typeface="+mn-lt"/>
              </a:rPr>
              <a:t>Was für Tools und </a:t>
            </a:r>
            <a:r>
              <a:rPr lang="en-US" dirty="0" err="1">
                <a:ea typeface="+mn-lt"/>
                <a:cs typeface="+mn-lt"/>
              </a:rPr>
              <a:t>Technologien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werden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verwendet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B5BE71-BA03-C4E0-65E7-EE9AE1F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758952"/>
            <a:ext cx="8321040" cy="1855475"/>
          </a:xfrm>
        </p:spPr>
        <p:txBody>
          <a:bodyPr anchor="ctr">
            <a:normAutofit/>
          </a:bodyPr>
          <a:lstStyle/>
          <a:p>
            <a:pPr algn="ctr"/>
            <a:r>
              <a:rPr lang="de-DE" i="0" dirty="0"/>
              <a:t>Phase 3: Entwurf implementieren</a:t>
            </a:r>
            <a:endParaRPr lang="de-DE"/>
          </a:p>
          <a:p>
            <a:pPr algn="ctr"/>
            <a:endParaRPr lang="de-D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593FB-2EA4-4795-AC37-1F9E8954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81200" y="2936160"/>
            <a:ext cx="8229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25DF9-562D-022D-1532-830D802F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17" y="3257894"/>
            <a:ext cx="8321167" cy="25241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Entwicklung des Produkts</a:t>
            </a:r>
            <a:endParaRPr lang="de-DE">
              <a:ea typeface="+mn-lt"/>
              <a:cs typeface="+mn-lt"/>
            </a:endParaRPr>
          </a:p>
          <a:p>
            <a:pPr algn="ctr"/>
            <a:r>
              <a:rPr lang="de-DE" dirty="0">
                <a:ea typeface="+mn-lt"/>
                <a:cs typeface="+mn-lt"/>
              </a:rPr>
              <a:t>Zwischentests</a:t>
            </a:r>
            <a:endParaRPr lang="de-DE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Person, schließen enthält.&#10;&#10;Beschreibung automatisch generiert.">
            <a:extLst>
              <a:ext uri="{FF2B5EF4-FFF2-40B4-BE49-F238E27FC236}">
                <a16:creationId xmlns:a16="http://schemas.microsoft.com/office/drawing/2014/main" id="{BEAE57E1-DBEB-2D70-2A4A-3CD41D567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6" r="3944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8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F59B6C-D585-0C0B-C6DF-F3CBD2FB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dirty="0">
                <a:solidFill>
                  <a:srgbClr val="FFFFFF"/>
                </a:solidFill>
              </a:rPr>
              <a:t>Phase 4. Test </a:t>
            </a:r>
            <a:r>
              <a:rPr lang="en-US" sz="5100" b="1" dirty="0" err="1">
                <a:solidFill>
                  <a:srgbClr val="FFFFFF"/>
                </a:solidFill>
              </a:rPr>
              <a:t>durchführen</a:t>
            </a:r>
            <a:endParaRPr lang="en-US" sz="5100" b="1">
              <a:solidFill>
                <a:srgbClr val="FFFFFF"/>
              </a:solidFill>
            </a:endParaRPr>
          </a:p>
          <a:p>
            <a:br>
              <a:rPr lang="en-US" sz="5100" dirty="0"/>
            </a:b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43B3E-E397-3942-47F2-870D262E3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6" y="4323321"/>
            <a:ext cx="2001592" cy="2369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FF"/>
                </a:solidFill>
              </a:rPr>
              <a:t>Ziel </a:t>
            </a:r>
            <a:r>
              <a:rPr lang="en-US" sz="2200" b="1" dirty="0" err="1">
                <a:solidFill>
                  <a:srgbClr val="FFFFFF"/>
                </a:solidFill>
              </a:rPr>
              <a:t>ist</a:t>
            </a:r>
            <a:r>
              <a:rPr lang="en-US" sz="2200" b="1" dirty="0">
                <a:solidFill>
                  <a:srgbClr val="FFFFFF"/>
                </a:solidFill>
              </a:rPr>
              <a:t> es Fehler </a:t>
            </a:r>
            <a:r>
              <a:rPr lang="en-US" sz="2200" b="1" dirty="0" err="1">
                <a:solidFill>
                  <a:srgbClr val="FFFFFF"/>
                </a:solidFill>
              </a:rPr>
              <a:t>aufzudecken</a:t>
            </a:r>
            <a:r>
              <a:rPr lang="en-US" sz="2200" b="1" dirty="0">
                <a:solidFill>
                  <a:srgbClr val="FFFFFF"/>
                </a:solidFill>
              </a:rPr>
              <a:t> und </a:t>
            </a:r>
            <a:r>
              <a:rPr lang="en-US" sz="2200" b="1" dirty="0" err="1">
                <a:solidFill>
                  <a:srgbClr val="FFFFFF"/>
                </a:solidFill>
              </a:rPr>
              <a:t>diese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r>
              <a:rPr lang="en-US" sz="2200" b="1" dirty="0" err="1">
                <a:solidFill>
                  <a:srgbClr val="FFFFFF"/>
                </a:solidFill>
              </a:rPr>
              <a:t>zu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r>
              <a:rPr lang="en-US" sz="2200" b="1" dirty="0" err="1">
                <a:solidFill>
                  <a:srgbClr val="FFFFFF"/>
                </a:solidFill>
              </a:rPr>
              <a:t>beseitigen</a:t>
            </a:r>
            <a:endParaRPr lang="en-US" sz="2200" b="1" dirty="0">
              <a:solidFill>
                <a:srgbClr val="FFFFFF"/>
              </a:solidFill>
            </a:endParaRPr>
          </a:p>
        </p:txBody>
      </p:sp>
      <p:cxnSp>
        <p:nvCxnSpPr>
          <p:cNvPr id="39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376</Words>
  <Application>Microsoft Office PowerPoint</Application>
  <PresentationFormat>Breitbild</PresentationFormat>
  <Paragraphs>107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Sitka Banner</vt:lpstr>
      <vt:lpstr>HeadlinesVTI</vt:lpstr>
      <vt:lpstr>Wasserfallmodell</vt:lpstr>
      <vt:lpstr>Über die Präsentation</vt:lpstr>
      <vt:lpstr>Was ist das Wasserfallmodell? </vt:lpstr>
      <vt:lpstr>Die 5 Phasen im Wasserfallmodell </vt:lpstr>
      <vt:lpstr>Anwendung </vt:lpstr>
      <vt:lpstr> Phase 1: Anforderungen analysieren  </vt:lpstr>
      <vt:lpstr>Phase 2: Entwurf erstellen </vt:lpstr>
      <vt:lpstr>Phase 3: Entwurf implementieren </vt:lpstr>
      <vt:lpstr>Phase 4. Test durchführen  </vt:lpstr>
      <vt:lpstr>Phase 5: Inbetriebnahme </vt:lpstr>
      <vt:lpstr>Übersicht der  Vor- und Nachteile im Modell  </vt:lpstr>
      <vt:lpstr>Erweitertes Wasserfallmodell bringt mehr Flexibilität </vt:lpstr>
      <vt:lpstr>Erweiterung mit agilen Methoden </vt:lpstr>
      <vt:lpstr>Fazit: Wasserfallmodell braucht alternative Ansätze </vt:lpstr>
      <vt:lpstr>IT firmen die das Wasserfallmodell anwenden</vt:lpstr>
      <vt:lpstr>Allgemeine Firmen die verschiedene Projektmanagementmodelle nutzen</vt:lpstr>
      <vt:lpstr>Wissenswert: Ursprung des Wasserfallmodells?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edon abazi</dc:creator>
  <cp:lastModifiedBy>edon abazi</cp:lastModifiedBy>
  <cp:revision>374</cp:revision>
  <dcterms:created xsi:type="dcterms:W3CDTF">2022-11-30T19:25:08Z</dcterms:created>
  <dcterms:modified xsi:type="dcterms:W3CDTF">2022-12-01T02:14:48Z</dcterms:modified>
</cp:coreProperties>
</file>