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D46B-BA24-45C9-BD75-553AEC08D2C4}" type="datetimeFigureOut">
              <a:rPr lang="de-AT" smtClean="0"/>
              <a:t>19.11.2019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4D51F-D8F9-4E60-8A83-DD61C47F4D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997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5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2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8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1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Gruppe 3 | CARing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91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8" r:id="rId5"/>
    <p:sldLayoutId id="2147483742" r:id="rId6"/>
    <p:sldLayoutId id="2147483743" r:id="rId7"/>
    <p:sldLayoutId id="2147483744" r:id="rId8"/>
    <p:sldLayoutId id="2147483747" r:id="rId9"/>
    <p:sldLayoutId id="2147483745" r:id="rId10"/>
    <p:sldLayoutId id="2147483746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56D05-D52B-40C5-8D8D-BF373E02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FB987A-DFF6-4BD3-872D-652EAABB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Iteration-</a:t>
            </a:r>
            <a:br>
              <a:rPr lang="de-AT" sz="4000" dirty="0">
                <a:solidFill>
                  <a:srgbClr val="FFFFFF"/>
                </a:solidFill>
              </a:rPr>
            </a:br>
            <a:r>
              <a:rPr lang="de-AT" sz="4000" dirty="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634656-783C-40D0-9554-A3D663433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 fontScale="92500" lnSpcReduction="10000"/>
          </a:bodyPr>
          <a:lstStyle/>
          <a:p>
            <a:r>
              <a:rPr lang="de-AT" sz="2000" dirty="0" err="1">
                <a:solidFill>
                  <a:srgbClr val="FFFFFF">
                    <a:alpha val="75000"/>
                  </a:srgbClr>
                </a:solidFill>
              </a:rPr>
              <a:t>CARing</a:t>
            </a:r>
            <a:endParaRPr lang="de-AT" sz="2000" dirty="0">
              <a:solidFill>
                <a:srgbClr val="FFFFFF">
                  <a:alpha val="75000"/>
                </a:srgbClr>
              </a:solidFill>
            </a:endParaRPr>
          </a:p>
          <a:p>
            <a:endParaRPr lang="de-AT" sz="2000" dirty="0">
              <a:solidFill>
                <a:srgbClr val="FFFFFF">
                  <a:alpha val="75000"/>
                </a:srgbClr>
              </a:solidFill>
            </a:endParaRPr>
          </a:p>
          <a:p>
            <a:endParaRPr lang="de-AT" sz="20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de-AT" sz="1800" dirty="0">
                <a:solidFill>
                  <a:srgbClr val="FFFFFF">
                    <a:alpha val="75000"/>
                  </a:srgbClr>
                </a:solidFill>
              </a:rPr>
              <a:t>Gruppe 3 – </a:t>
            </a:r>
            <a:r>
              <a:rPr lang="de-AT" sz="1800" dirty="0" err="1">
                <a:solidFill>
                  <a:srgbClr val="FFFFFF">
                    <a:alpha val="75000"/>
                  </a:srgbClr>
                </a:solidFill>
              </a:rPr>
              <a:t>WIH</a:t>
            </a:r>
            <a:r>
              <a:rPr lang="de-AT" sz="1800" dirty="0">
                <a:solidFill>
                  <a:srgbClr val="FFFFFF">
                    <a:alpha val="75000"/>
                  </a:srgbClr>
                </a:solidFill>
              </a:rPr>
              <a:t>, MAD, </a:t>
            </a:r>
            <a:r>
              <a:rPr lang="de-AT" sz="1800" dirty="0" err="1">
                <a:solidFill>
                  <a:srgbClr val="FFFFFF">
                    <a:alpha val="75000"/>
                  </a:srgbClr>
                </a:solidFill>
              </a:rPr>
              <a:t>STd</a:t>
            </a:r>
            <a:r>
              <a:rPr lang="de-AT" sz="1800" dirty="0">
                <a:solidFill>
                  <a:srgbClr val="FFFFFF">
                    <a:alpha val="75000"/>
                  </a:srgbClr>
                </a:solidFill>
              </a:rPr>
              <a:t>, </a:t>
            </a:r>
            <a:r>
              <a:rPr lang="de-AT" sz="1800" dirty="0" err="1">
                <a:solidFill>
                  <a:srgbClr val="FFFFFF">
                    <a:alpha val="75000"/>
                  </a:srgbClr>
                </a:solidFill>
              </a:rPr>
              <a:t>STJ</a:t>
            </a:r>
            <a:endParaRPr lang="de-AT" sz="1800" dirty="0">
              <a:solidFill>
                <a:srgbClr val="FFFFFF">
                  <a:alpha val="75000"/>
                </a:srgbClr>
              </a:solidFill>
            </a:endParaRPr>
          </a:p>
          <a:p>
            <a:endParaRPr lang="de-AT" sz="1800" dirty="0">
              <a:solidFill>
                <a:srgbClr val="FFFFFF">
                  <a:alpha val="75000"/>
                </a:srgbClr>
              </a:solidFill>
            </a:endParaRPr>
          </a:p>
          <a:p>
            <a:endParaRPr lang="de-AT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7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774A2-E428-47C9-8469-A2B814F6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733612"/>
          </a:xfrm>
        </p:spPr>
        <p:txBody>
          <a:bodyPr/>
          <a:lstStyle/>
          <a:p>
            <a:r>
              <a:rPr lang="de-AT" dirty="0"/>
              <a:t>Product </a:t>
            </a:r>
            <a:r>
              <a:rPr lang="de-AT" dirty="0" err="1"/>
              <a:t>backlog</a:t>
            </a:r>
            <a:r>
              <a:rPr lang="de-AT" dirty="0"/>
              <a:t> / Sprint Backlog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F94EC3E-78DA-406B-9D5A-54937085C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859518"/>
              </p:ext>
            </p:extLst>
          </p:nvPr>
        </p:nvGraphicFramePr>
        <p:xfrm>
          <a:off x="1054266" y="1942019"/>
          <a:ext cx="3481137" cy="421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379">
                  <a:extLst>
                    <a:ext uri="{9D8B030D-6E8A-4147-A177-3AD203B41FA5}">
                      <a16:colId xmlns:a16="http://schemas.microsoft.com/office/drawing/2014/main" val="2515509904"/>
                    </a:ext>
                  </a:extLst>
                </a:gridCol>
                <a:gridCol w="1160379">
                  <a:extLst>
                    <a:ext uri="{9D8B030D-6E8A-4147-A177-3AD203B41FA5}">
                      <a16:colId xmlns:a16="http://schemas.microsoft.com/office/drawing/2014/main" val="3916695748"/>
                    </a:ext>
                  </a:extLst>
                </a:gridCol>
                <a:gridCol w="1160379">
                  <a:extLst>
                    <a:ext uri="{9D8B030D-6E8A-4147-A177-3AD203B41FA5}">
                      <a16:colId xmlns:a16="http://schemas.microsoft.com/office/drawing/2014/main" val="3290949496"/>
                    </a:ext>
                  </a:extLst>
                </a:gridCol>
              </a:tblGrid>
              <a:tr h="378114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72431"/>
                  </a:ext>
                </a:extLst>
              </a:tr>
              <a:tr h="661700">
                <a:tc>
                  <a:txBody>
                    <a:bodyPr/>
                    <a:lstStyle/>
                    <a:p>
                      <a:r>
                        <a:rPr lang="de-AT" dirty="0" err="1"/>
                        <a:t>Sign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up</a:t>
                      </a:r>
                      <a:r>
                        <a:rPr lang="de-AT" dirty="0"/>
                        <a:t>/</a:t>
                      </a:r>
                      <a:r>
                        <a:rPr lang="de-AT" dirty="0" err="1"/>
                        <a:t>Sign</a:t>
                      </a:r>
                      <a:r>
                        <a:rPr lang="de-AT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STJ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12789"/>
                  </a:ext>
                </a:extLst>
              </a:tr>
              <a:tr h="661700">
                <a:tc>
                  <a:txBody>
                    <a:bodyPr/>
                    <a:lstStyle/>
                    <a:p>
                      <a:r>
                        <a:rPr lang="de-AT" dirty="0"/>
                        <a:t>Track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STJ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01432"/>
                  </a:ext>
                </a:extLst>
              </a:tr>
              <a:tr h="378114">
                <a:tc>
                  <a:txBody>
                    <a:bodyPr/>
                    <a:lstStyle/>
                    <a:p>
                      <a:r>
                        <a:rPr lang="de-AT" dirty="0" err="1"/>
                        <a:t>Rent</a:t>
                      </a:r>
                      <a:r>
                        <a:rPr lang="de-AT" dirty="0"/>
                        <a:t>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STJ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97083"/>
                  </a:ext>
                </a:extLst>
              </a:tr>
              <a:tr h="661700">
                <a:tc>
                  <a:txBody>
                    <a:bodyPr/>
                    <a:lstStyle/>
                    <a:p>
                      <a:r>
                        <a:rPr lang="de-AT" dirty="0"/>
                        <a:t>Report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STJ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37813"/>
                  </a:ext>
                </a:extLst>
              </a:tr>
              <a:tr h="432683">
                <a:tc>
                  <a:txBody>
                    <a:bodyPr/>
                    <a:lstStyle/>
                    <a:p>
                      <a:r>
                        <a:rPr lang="de-AT" dirty="0"/>
                        <a:t>Database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WIH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13668"/>
                  </a:ext>
                </a:extLst>
              </a:tr>
              <a:tr h="661700">
                <a:tc>
                  <a:txBody>
                    <a:bodyPr/>
                    <a:lstStyle/>
                    <a:p>
                      <a:r>
                        <a:rPr lang="de-AT" dirty="0"/>
                        <a:t>Web-Service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044191"/>
                  </a:ext>
                </a:extLst>
              </a:tr>
              <a:tr h="378114">
                <a:tc>
                  <a:txBody>
                    <a:bodyPr/>
                    <a:lstStyle/>
                    <a:p>
                      <a:r>
                        <a:rPr lang="de-AT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22934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3AD8DA9-793F-451B-93BB-BC2EFF00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9932"/>
              </p:ext>
            </p:extLst>
          </p:nvPr>
        </p:nvGraphicFramePr>
        <p:xfrm>
          <a:off x="7339261" y="2982427"/>
          <a:ext cx="3224466" cy="267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822">
                  <a:extLst>
                    <a:ext uri="{9D8B030D-6E8A-4147-A177-3AD203B41FA5}">
                      <a16:colId xmlns:a16="http://schemas.microsoft.com/office/drawing/2014/main" val="4159374584"/>
                    </a:ext>
                  </a:extLst>
                </a:gridCol>
                <a:gridCol w="1074822">
                  <a:extLst>
                    <a:ext uri="{9D8B030D-6E8A-4147-A177-3AD203B41FA5}">
                      <a16:colId xmlns:a16="http://schemas.microsoft.com/office/drawing/2014/main" val="566249432"/>
                    </a:ext>
                  </a:extLst>
                </a:gridCol>
                <a:gridCol w="1074822">
                  <a:extLst>
                    <a:ext uri="{9D8B030D-6E8A-4147-A177-3AD203B41FA5}">
                      <a16:colId xmlns:a16="http://schemas.microsoft.com/office/drawing/2014/main" val="3198281103"/>
                    </a:ext>
                  </a:extLst>
                </a:gridCol>
              </a:tblGrid>
              <a:tr h="379646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28719"/>
                  </a:ext>
                </a:extLst>
              </a:tr>
              <a:tr h="503398">
                <a:tc>
                  <a:txBody>
                    <a:bodyPr/>
                    <a:lstStyle/>
                    <a:p>
                      <a:r>
                        <a:rPr lang="de-AT" dirty="0" err="1"/>
                        <a:t>Sign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up</a:t>
                      </a:r>
                      <a:r>
                        <a:rPr lang="de-AT" dirty="0"/>
                        <a:t>/</a:t>
                      </a:r>
                      <a:r>
                        <a:rPr lang="de-AT" dirty="0" err="1"/>
                        <a:t>Sign</a:t>
                      </a:r>
                      <a:r>
                        <a:rPr lang="de-AT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done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58170"/>
                  </a:ext>
                </a:extLst>
              </a:tr>
              <a:tr h="5033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Track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34485"/>
                  </a:ext>
                </a:extLst>
              </a:tr>
              <a:tr h="379646">
                <a:tc>
                  <a:txBody>
                    <a:bodyPr/>
                    <a:lstStyle/>
                    <a:p>
                      <a:r>
                        <a:rPr lang="de-AT" dirty="0"/>
                        <a:t>Database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done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8658"/>
                  </a:ext>
                </a:extLst>
              </a:tr>
              <a:tr h="379646">
                <a:tc>
                  <a:txBody>
                    <a:bodyPr/>
                    <a:lstStyle/>
                    <a:p>
                      <a:r>
                        <a:rPr lang="de-AT" dirty="0"/>
                        <a:t>Web-service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25%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97280"/>
                  </a:ext>
                </a:extLst>
              </a:tr>
            </a:tbl>
          </a:graphicData>
        </a:graphic>
      </p:graphicFrame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6A8B99D-E96C-41CA-A43F-2751473E384C}"/>
              </a:ext>
            </a:extLst>
          </p:cNvPr>
          <p:cNvSpPr/>
          <p:nvPr/>
        </p:nvSpPr>
        <p:spPr>
          <a:xfrm>
            <a:off x="5448128" y="40798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EE6C19-0254-4C35-8162-16A6BCD772EE}"/>
              </a:ext>
            </a:extLst>
          </p:cNvPr>
          <p:cNvSpPr/>
          <p:nvPr/>
        </p:nvSpPr>
        <p:spPr>
          <a:xfrm>
            <a:off x="980155" y="1610713"/>
            <a:ext cx="123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Product BL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542BF2-13AC-4336-8159-84BA9BEAE8FF}"/>
              </a:ext>
            </a:extLst>
          </p:cNvPr>
          <p:cNvSpPr/>
          <p:nvPr/>
        </p:nvSpPr>
        <p:spPr>
          <a:xfrm>
            <a:off x="7273173" y="2645791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Sprint BL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B2F1F1D-FB51-4563-A885-5D78D41E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12340A2-EB76-4A33-B84F-F4D6FCFA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088C308-90F6-4445-9203-7065560D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441FB29-0AE4-4A98-9342-EDC7CDA65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150922"/>
              </p:ext>
            </p:extLst>
          </p:nvPr>
        </p:nvGraphicFramePr>
        <p:xfrm>
          <a:off x="580858" y="1812172"/>
          <a:ext cx="11029950" cy="416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3461875672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740194752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43222532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84779677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53986211"/>
                    </a:ext>
                  </a:extLst>
                </a:gridCol>
              </a:tblGrid>
              <a:tr h="916755">
                <a:tc>
                  <a:txBody>
                    <a:bodyPr/>
                    <a:lstStyle/>
                    <a:p>
                      <a:r>
                        <a:rPr lang="de-AT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Arbeitsaufwand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Ausgang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DONE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69592"/>
                  </a:ext>
                </a:extLst>
              </a:tr>
              <a:tr h="736168">
                <a:tc>
                  <a:txBody>
                    <a:bodyPr/>
                    <a:lstStyle/>
                    <a:p>
                      <a:r>
                        <a:rPr lang="de-AT" dirty="0" err="1"/>
                        <a:t>STJ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Sign</a:t>
                      </a:r>
                      <a:r>
                        <a:rPr lang="de-AT" dirty="0"/>
                        <a:t> in / </a:t>
                      </a:r>
                      <a:r>
                        <a:rPr lang="de-AT" dirty="0" err="1"/>
                        <a:t>Sign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up</a:t>
                      </a:r>
                      <a:r>
                        <a:rPr lang="de-AT" dirty="0"/>
                        <a:t>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90min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65552"/>
                  </a:ext>
                </a:extLst>
              </a:tr>
              <a:tr h="531135">
                <a:tc>
                  <a:txBody>
                    <a:bodyPr/>
                    <a:lstStyle/>
                    <a:p>
                      <a:r>
                        <a:rPr lang="de-AT" dirty="0" err="1"/>
                        <a:t>STJ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Track Cars 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90min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59311"/>
                  </a:ext>
                </a:extLst>
              </a:tr>
              <a:tr h="531135">
                <a:tc>
                  <a:txBody>
                    <a:bodyPr/>
                    <a:lstStyle/>
                    <a:p>
                      <a:r>
                        <a:rPr lang="de-AT" dirty="0" err="1"/>
                        <a:t>WIH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180min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99115"/>
                  </a:ext>
                </a:extLst>
              </a:tr>
              <a:tr h="531135">
                <a:tc>
                  <a:txBody>
                    <a:bodyPr/>
                    <a:lstStyle/>
                    <a:p>
                      <a:r>
                        <a:rPr lang="de-AT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Track Cars (Android)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180min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11920"/>
                  </a:ext>
                </a:extLst>
              </a:tr>
              <a:tr h="916755">
                <a:tc>
                  <a:txBody>
                    <a:bodyPr/>
                    <a:lstStyle/>
                    <a:p>
                      <a:r>
                        <a:rPr lang="de-A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Sign</a:t>
                      </a:r>
                      <a:r>
                        <a:rPr lang="de-AT" dirty="0"/>
                        <a:t> in / </a:t>
                      </a:r>
                      <a:r>
                        <a:rPr lang="de-AT" dirty="0" err="1"/>
                        <a:t>Sign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up</a:t>
                      </a:r>
                      <a:r>
                        <a:rPr lang="de-AT" dirty="0"/>
                        <a:t> (Android)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180min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85905"/>
                  </a:ext>
                </a:extLst>
              </a:tr>
            </a:tbl>
          </a:graphicData>
        </a:graphic>
      </p:graphicFrame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E7C08DD-D8D8-4081-9F85-44BD99AF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0A7C4A9-D1BE-4177-AE35-FD424579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30A28E0-8C4D-4E2C-ADA2-F0677BB5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D793638-0D2E-44F3-A9A7-7121940C479F}"/>
              </a:ext>
            </a:extLst>
          </p:cNvPr>
          <p:cNvSpPr txBox="1">
            <a:spLocks/>
          </p:cNvSpPr>
          <p:nvPr/>
        </p:nvSpPr>
        <p:spPr>
          <a:xfrm>
            <a:off x="581192" y="702157"/>
            <a:ext cx="11029616" cy="733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/>
              <a:t>Arbeitsstunden (Implementierung 1. Iteration)</a:t>
            </a:r>
          </a:p>
        </p:txBody>
      </p:sp>
    </p:spTree>
    <p:extLst>
      <p:ext uri="{BB962C8B-B14F-4D97-AF65-F5344CB8AC3E}">
        <p14:creationId xmlns:p14="http://schemas.microsoft.com/office/powerpoint/2010/main" val="191300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5FA888-DD4F-4B7F-9401-420D0AA1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48AA6A-8B58-45B1-B25F-DADCB18F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11/19/2019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0B77D-4BFE-47D5-A2DA-B46D6310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Gruppe 3 | CARing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0B5A1C-CC01-4E2F-B0BF-F6E0F9B5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elle 4">
            <a:extLst>
              <a:ext uri="{FF2B5EF4-FFF2-40B4-BE49-F238E27FC236}">
                <a16:creationId xmlns:a16="http://schemas.microsoft.com/office/drawing/2014/main" id="{D3D1EB8D-EFA0-4E51-A779-E06079468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76364"/>
              </p:ext>
            </p:extLst>
          </p:nvPr>
        </p:nvGraphicFramePr>
        <p:xfrm>
          <a:off x="580857" y="1862139"/>
          <a:ext cx="11029950" cy="4113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3461875672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740194752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43222532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84779677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53986211"/>
                    </a:ext>
                  </a:extLst>
                </a:gridCol>
              </a:tblGrid>
              <a:tr h="916755">
                <a:tc>
                  <a:txBody>
                    <a:bodyPr/>
                    <a:lstStyle/>
                    <a:p>
                      <a:r>
                        <a:rPr lang="de-AT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Arbeitsaufwand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Ausgang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DONE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69592"/>
                  </a:ext>
                </a:extLst>
              </a:tr>
              <a:tr h="639915">
                <a:tc>
                  <a:txBody>
                    <a:bodyPr/>
                    <a:lstStyle/>
                    <a:p>
                      <a:r>
                        <a:rPr lang="de-AT" dirty="0" err="1"/>
                        <a:t>STJ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Datenmodell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6555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de-AT" dirty="0" err="1"/>
                        <a:t>STJ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REST-</a:t>
                      </a:r>
                      <a:r>
                        <a:rPr lang="de-AT" dirty="0" err="1"/>
                        <a:t>Api</a:t>
                      </a:r>
                      <a:r>
                        <a:rPr lang="de-AT" dirty="0"/>
                        <a:t>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35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52592"/>
                  </a:ext>
                </a:extLst>
              </a:tr>
              <a:tr h="531135">
                <a:tc>
                  <a:txBody>
                    <a:bodyPr/>
                    <a:lstStyle/>
                    <a:p>
                      <a:r>
                        <a:rPr lang="de-AT" dirty="0" err="1"/>
                        <a:t>WIH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UserStoy-Map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99115"/>
                  </a:ext>
                </a:extLst>
              </a:tr>
              <a:tr h="531135">
                <a:tc>
                  <a:txBody>
                    <a:bodyPr/>
                    <a:lstStyle/>
                    <a:p>
                      <a:r>
                        <a:rPr lang="de-AT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Definition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90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11920"/>
                  </a:ext>
                </a:extLst>
              </a:tr>
              <a:tr h="916755">
                <a:tc>
                  <a:txBody>
                    <a:bodyPr/>
                    <a:lstStyle/>
                    <a:p>
                      <a:r>
                        <a:rPr lang="de-AT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Lastenheft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85905"/>
                  </a:ext>
                </a:extLst>
              </a:tr>
            </a:tbl>
          </a:graphicData>
        </a:graphic>
      </p:graphicFrame>
      <p:sp>
        <p:nvSpPr>
          <p:cNvPr id="9" name="Titel 1">
            <a:extLst>
              <a:ext uri="{FF2B5EF4-FFF2-40B4-BE49-F238E27FC236}">
                <a16:creationId xmlns:a16="http://schemas.microsoft.com/office/drawing/2014/main" id="{7B1C5159-C3A0-4244-95DC-836801D8C2B3}"/>
              </a:ext>
            </a:extLst>
          </p:cNvPr>
          <p:cNvSpPr txBox="1">
            <a:spLocks/>
          </p:cNvSpPr>
          <p:nvPr/>
        </p:nvSpPr>
        <p:spPr>
          <a:xfrm>
            <a:off x="581192" y="702157"/>
            <a:ext cx="11029616" cy="733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/>
              <a:t>Arbeitsstunden (Organisation 1. Iteration)</a:t>
            </a:r>
          </a:p>
        </p:txBody>
      </p:sp>
    </p:spTree>
    <p:extLst>
      <p:ext uri="{BB962C8B-B14F-4D97-AF65-F5344CB8AC3E}">
        <p14:creationId xmlns:p14="http://schemas.microsoft.com/office/powerpoint/2010/main" val="36321618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E72D29"/>
      </a:accent1>
      <a:accent2>
        <a:srgbClr val="D56A17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112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DividendVTI</vt:lpstr>
      <vt:lpstr>Iteration- Review</vt:lpstr>
      <vt:lpstr>Product backlog / Sprint Backlog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Iteration- Review</dc:title>
  <dc:creator>Jonathan Steinberger</dc:creator>
  <cp:lastModifiedBy>Jonathan Steinberger</cp:lastModifiedBy>
  <cp:revision>4</cp:revision>
  <dcterms:created xsi:type="dcterms:W3CDTF">2019-11-19T13:59:56Z</dcterms:created>
  <dcterms:modified xsi:type="dcterms:W3CDTF">2019-11-19T14:34:28Z</dcterms:modified>
</cp:coreProperties>
</file>