
<file path=[Content_Types].xml><?xml version="1.0" encoding="utf-8"?>
<Types xmlns="http://schemas.openxmlformats.org/package/2006/content-types">
  <Default Extension="xlsx" ContentType="application/vnd.openxmlformats-officedocument.spreadsheetml.sheet"/>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92" r:id="rId6"/>
    <p:sldId id="354" r:id="rId7"/>
    <p:sldId id="270" r:id="rId8"/>
    <p:sldId id="281" r:id="rId9"/>
    <p:sldId id="283" r:id="rId10"/>
    <p:sldId id="284" r:id="rId11"/>
    <p:sldId id="332" r:id="rId12"/>
    <p:sldId id="333" r:id="rId13"/>
    <p:sldId id="334" r:id="rId14"/>
    <p:sldId id="335" r:id="rId15"/>
    <p:sldId id="282" r:id="rId16"/>
    <p:sldId id="336" r:id="rId17"/>
    <p:sldId id="337" r:id="rId18"/>
    <p:sldId id="338" r:id="rId19"/>
    <p:sldId id="340" r:id="rId20"/>
    <p:sldId id="319" r:id="rId21"/>
    <p:sldId id="341" r:id="rId22"/>
    <p:sldId id="342" r:id="rId23"/>
    <p:sldId id="343" r:id="rId24"/>
    <p:sldId id="344" r:id="rId25"/>
    <p:sldId id="346" r:id="rId26"/>
    <p:sldId id="350" r:id="rId27"/>
    <p:sldId id="301" r:id="rId28"/>
    <p:sldId id="321" r:id="rId29"/>
    <p:sldId id="312" r:id="rId30"/>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A5D50"/>
    <a:srgbClr val="68925C"/>
    <a:srgbClr val="B72F57"/>
    <a:srgbClr val="EFF3F6"/>
    <a:srgbClr val="354632"/>
    <a:srgbClr val="E5EAEE"/>
    <a:srgbClr val="F5F7F4"/>
    <a:srgbClr val="EDF2EC"/>
    <a:srgbClr val="DAE6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3" autoAdjust="0"/>
    <p:restoredTop sz="94660"/>
  </p:normalViewPr>
  <p:slideViewPr>
    <p:cSldViewPr snapToGrid="0" showGuides="1">
      <p:cViewPr varScale="1">
        <p:scale>
          <a:sx n="114" d="100"/>
          <a:sy n="114" d="100"/>
        </p:scale>
        <p:origin x="744" y="82"/>
      </p:cViewPr>
      <p:guideLst>
        <p:guide pos="2949"/>
        <p:guide pos="234"/>
        <p:guide orient="horz" pos="3189"/>
        <p:guide orient="horz" pos="55"/>
        <p:guide pos="5530"/>
        <p:guide orient="horz" pos="3240"/>
        <p:guide orient="horz" pos="172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chemeClr val="accent1"/>
              </a:solidFill>
              <a:ln w="19050">
                <a:noFill/>
              </a:ln>
              <a:effectLst/>
            </c:spPr>
          </c:dPt>
          <c:dPt>
            <c:idx val="1"/>
            <c:bubble3D val="0"/>
            <c:spPr>
              <a:solidFill>
                <a:schemeClr val="bg1">
                  <a:lumMod val="9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6</c:v>
                </c:pt>
                <c:pt idx="1">
                  <c:v>4</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chemeClr val="accent1"/>
              </a:solidFill>
              <a:ln w="19050">
                <a:noFill/>
              </a:ln>
              <a:effectLst/>
            </c:spPr>
          </c:dPt>
          <c:dPt>
            <c:idx val="1"/>
            <c:bubble3D val="0"/>
            <c:spPr>
              <a:solidFill>
                <a:schemeClr val="bg1">
                  <a:lumMod val="9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chemeClr val="accent1"/>
              </a:solidFill>
              <a:ln w="19050">
                <a:noFill/>
              </a:ln>
              <a:effectLst/>
            </c:spPr>
          </c:dPt>
          <c:dPt>
            <c:idx val="1"/>
            <c:bubble3D val="0"/>
            <c:spPr>
              <a:solidFill>
                <a:schemeClr val="bg1">
                  <a:lumMod val="9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5F979-19FF-4631-9220-77A641418B3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3E823-547D-4ADC-8B52-664B24BC156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t="7871" b="7871"/>
          <a:stretch>
            <a:fillRect/>
          </a:stretch>
        </p:blipFill>
        <p:spPr>
          <a:xfrm>
            <a:off x="-24992" y="0"/>
            <a:ext cx="9168992" cy="51575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节标题">
    <p:spTree>
      <p:nvGrpSpPr>
        <p:cNvPr id="1" name=""/>
        <p:cNvGrpSpPr/>
        <p:nvPr/>
      </p:nvGrpSpPr>
      <p:grpSpPr>
        <a:xfrm>
          <a:off x="0" y="0"/>
          <a:ext cx="0" cy="0"/>
          <a:chOff x="0" y="0"/>
          <a:chExt cx="0" cy="0"/>
        </a:xfrm>
      </p:grpSpPr>
      <p:sp>
        <p:nvSpPr>
          <p:cNvPr id="10" name="Picture Placeholder 7"/>
          <p:cNvSpPr>
            <a:spLocks noGrp="1"/>
          </p:cNvSpPr>
          <p:nvPr>
            <p:ph type="pic" sz="quarter" idx="12"/>
          </p:nvPr>
        </p:nvSpPr>
        <p:spPr>
          <a:xfrm>
            <a:off x="557349" y="132080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13" name="Picture Placeholder 7"/>
          <p:cNvSpPr>
            <a:spLocks noGrp="1"/>
          </p:cNvSpPr>
          <p:nvPr>
            <p:ph type="pic" sz="quarter" idx="14"/>
          </p:nvPr>
        </p:nvSpPr>
        <p:spPr>
          <a:xfrm>
            <a:off x="4809499" y="132080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3" name="矩形 2"/>
          <p:cNvSpPr/>
          <p:nvPr userDrawn="1"/>
        </p:nvSpPr>
        <p:spPr>
          <a:xfrm>
            <a:off x="2525486" y="1320801"/>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6767100" y="1320800"/>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icture Placeholder 7"/>
          <p:cNvSpPr>
            <a:spLocks noGrp="1"/>
          </p:cNvSpPr>
          <p:nvPr>
            <p:ph type="pic" sz="quarter" idx="15"/>
          </p:nvPr>
        </p:nvSpPr>
        <p:spPr>
          <a:xfrm>
            <a:off x="557349" y="322072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7" name="Picture Placeholder 7"/>
          <p:cNvSpPr>
            <a:spLocks noGrp="1"/>
          </p:cNvSpPr>
          <p:nvPr>
            <p:ph type="pic" sz="quarter" idx="16"/>
          </p:nvPr>
        </p:nvSpPr>
        <p:spPr>
          <a:xfrm>
            <a:off x="4809499" y="322072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8" name="矩形 7"/>
          <p:cNvSpPr/>
          <p:nvPr userDrawn="1"/>
        </p:nvSpPr>
        <p:spPr>
          <a:xfrm>
            <a:off x="2525486" y="3220721"/>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767100" y="3220720"/>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2" name="Picture Placeholder 7"/>
          <p:cNvSpPr>
            <a:spLocks noGrp="1"/>
          </p:cNvSpPr>
          <p:nvPr>
            <p:ph type="pic" sz="quarter" idx="12"/>
          </p:nvPr>
        </p:nvSpPr>
        <p:spPr>
          <a:xfrm>
            <a:off x="122204" y="1511632"/>
            <a:ext cx="2919169"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3" name="Picture Placeholder 7"/>
          <p:cNvSpPr>
            <a:spLocks noGrp="1"/>
          </p:cNvSpPr>
          <p:nvPr>
            <p:ph type="pic" sz="quarter" idx="14"/>
          </p:nvPr>
        </p:nvSpPr>
        <p:spPr>
          <a:xfrm>
            <a:off x="6102626" y="1511632"/>
            <a:ext cx="2919169"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4" name="Picture Placeholder 7"/>
          <p:cNvSpPr>
            <a:spLocks noGrp="1"/>
          </p:cNvSpPr>
          <p:nvPr>
            <p:ph type="pic" sz="quarter" idx="15"/>
          </p:nvPr>
        </p:nvSpPr>
        <p:spPr>
          <a:xfrm>
            <a:off x="3112415" y="1511632"/>
            <a:ext cx="2919169"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564778" y="1190344"/>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9" name="Picture Placeholder 7"/>
          <p:cNvSpPr>
            <a:spLocks noGrp="1"/>
          </p:cNvSpPr>
          <p:nvPr>
            <p:ph type="pic" sz="quarter" idx="13"/>
          </p:nvPr>
        </p:nvSpPr>
        <p:spPr>
          <a:xfrm>
            <a:off x="564778" y="3225878"/>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10" name="Picture Placeholder 7"/>
          <p:cNvSpPr>
            <a:spLocks noGrp="1"/>
          </p:cNvSpPr>
          <p:nvPr>
            <p:ph type="pic" sz="quarter" idx="14"/>
          </p:nvPr>
        </p:nvSpPr>
        <p:spPr>
          <a:xfrm>
            <a:off x="4786920" y="1190344"/>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11" name="Picture Placeholder 7"/>
          <p:cNvSpPr>
            <a:spLocks noGrp="1"/>
          </p:cNvSpPr>
          <p:nvPr>
            <p:ph type="pic" sz="quarter" idx="15"/>
          </p:nvPr>
        </p:nvSpPr>
        <p:spPr>
          <a:xfrm>
            <a:off x="4786920" y="3225878"/>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FF3F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EA64B94-C160-4D23-804D-3F3BDC119C6E}"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085A57B-9C4F-4E38-A9B2-ADE1B070F62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5.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3360606" y="1438574"/>
            <a:ext cx="4631055" cy="1854835"/>
            <a:chOff x="1005" y="1854"/>
            <a:chExt cx="6423" cy="2921"/>
          </a:xfrm>
        </p:grpSpPr>
        <p:sp>
          <p:nvSpPr>
            <p:cNvPr id="7" name="矩形 6"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1005" y="3856"/>
              <a:ext cx="6423" cy="919"/>
            </a:xfrm>
            <a:prstGeom prst="rect">
              <a:avLst/>
            </a:prstGeom>
            <a:noFill/>
          </p:spPr>
          <p:txBody>
            <a:bodyPr wrap="square">
              <a:spAutoFit/>
            </a:bodyPr>
            <a:lstStyle/>
            <a:p>
              <a:pPr fontAlgn="base">
                <a:spcBef>
                  <a:spcPct val="0"/>
                </a:spcBef>
                <a:spcAft>
                  <a:spcPct val="0"/>
                </a:spcAft>
              </a:pPr>
              <a:r>
                <a:rPr lang="zh-CN" altLang="en-US" sz="3200">
                  <a:solidFill>
                    <a:srgbClr val="394C3E"/>
                  </a:solidFill>
                  <a:latin typeface="+mj-lt"/>
                  <a:ea typeface="方正书宋简体" panose="03000509000000000000" pitchFamily="65" charset="-122"/>
                </a:rPr>
                <a:t>设计模式分享</a:t>
              </a:r>
              <a:endParaRPr lang="zh-CN" altLang="en-US" sz="3200">
                <a:solidFill>
                  <a:srgbClr val="394C3E"/>
                </a:solidFill>
                <a:latin typeface="+mj-lt"/>
                <a:ea typeface="方正书宋简体" panose="03000509000000000000" pitchFamily="65" charset="-122"/>
              </a:endParaRPr>
            </a:p>
          </p:txBody>
        </p:sp>
        <p:sp>
          <p:nvSpPr>
            <p:cNvPr id="8" name="矩形 7"/>
            <p:cNvSpPr/>
            <p:nvPr/>
          </p:nvSpPr>
          <p:spPr>
            <a:xfrm>
              <a:off x="1005" y="1854"/>
              <a:ext cx="3492" cy="1888"/>
            </a:xfrm>
            <a:prstGeom prst="rect">
              <a:avLst/>
            </a:prstGeom>
          </p:spPr>
          <p:txBody>
            <a:bodyPr wrap="square">
              <a:spAutoFit/>
            </a:bodyPr>
            <a:lstStyle/>
            <a:p>
              <a:pPr lvl="0" fontAlgn="base">
                <a:spcBef>
                  <a:spcPct val="0"/>
                </a:spcBef>
                <a:spcAft>
                  <a:spcPct val="0"/>
                </a:spcAft>
              </a:pPr>
              <a:r>
                <a:rPr lang="en-US" altLang="zh-CN" sz="7200" dirty="0">
                  <a:solidFill>
                    <a:srgbClr val="394C3E"/>
                  </a:solidFill>
                  <a:latin typeface="Arial" panose="020B0604020202020204"/>
                  <a:ea typeface="方正书宋简体" panose="03000509000000000000" pitchFamily="65" charset="-122"/>
                </a:rPr>
                <a:t>2018</a:t>
              </a:r>
              <a:endParaRPr lang="en-US" altLang="zh-CN" sz="7200" dirty="0">
                <a:solidFill>
                  <a:srgbClr val="394C3E"/>
                </a:solidFill>
                <a:latin typeface="Arial" panose="020B0604020202020204"/>
                <a:ea typeface="方正书宋简体" panose="03000509000000000000" pitchFamily="65" charset="-122"/>
              </a:endParaRPr>
            </a:p>
          </p:txBody>
        </p:sp>
      </p:grpSp>
      <p:sp>
        <p:nvSpPr>
          <p:cNvPr id="14" name="任意多边形 13"/>
          <p:cNvSpPr/>
          <p:nvPr/>
        </p:nvSpPr>
        <p:spPr>
          <a:xfrm>
            <a:off x="798830" y="1013460"/>
            <a:ext cx="7425055" cy="2891155"/>
          </a:xfrm>
          <a:custGeom>
            <a:avLst/>
            <a:gdLst>
              <a:gd name="connsiteX0" fmla="*/ 1376218 w 1385455"/>
              <a:gd name="connsiteY0" fmla="*/ 794328 h 3205018"/>
              <a:gd name="connsiteX1" fmla="*/ 1376218 w 1385455"/>
              <a:gd name="connsiteY1" fmla="*/ 0 h 3205018"/>
              <a:gd name="connsiteX2" fmla="*/ 0 w 1385455"/>
              <a:gd name="connsiteY2" fmla="*/ 0 h 3205018"/>
              <a:gd name="connsiteX3" fmla="*/ 0 w 1385455"/>
              <a:gd name="connsiteY3" fmla="*/ 3205018 h 3205018"/>
              <a:gd name="connsiteX4" fmla="*/ 1385455 w 1385455"/>
              <a:gd name="connsiteY4" fmla="*/ 3205018 h 3205018"/>
              <a:gd name="connsiteX5" fmla="*/ 1385455 w 1385455"/>
              <a:gd name="connsiteY5" fmla="*/ 2660073 h 320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5" h="3205018">
                <a:moveTo>
                  <a:pt x="1376218" y="794328"/>
                </a:moveTo>
                <a:lnTo>
                  <a:pt x="1376218" y="0"/>
                </a:lnTo>
                <a:lnTo>
                  <a:pt x="0" y="0"/>
                </a:lnTo>
                <a:lnTo>
                  <a:pt x="0" y="3205018"/>
                </a:lnTo>
                <a:lnTo>
                  <a:pt x="1385455" y="3205018"/>
                </a:lnTo>
                <a:lnTo>
                  <a:pt x="1385455" y="2660073"/>
                </a:lnTo>
              </a:path>
            </a:pathLst>
          </a:custGeom>
          <a:noFill/>
          <a:ln w="28575">
            <a:solidFill>
              <a:srgbClr val="394C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80d258334d404d1207a31f7b5ca96a17"/>
          <p:cNvPicPr>
            <a:picLocks noChangeAspect="1"/>
          </p:cNvPicPr>
          <p:nvPr/>
        </p:nvPicPr>
        <p:blipFill>
          <a:blip r:embed="rId1"/>
          <a:stretch>
            <a:fillRect/>
          </a:stretch>
        </p:blipFill>
        <p:spPr>
          <a:xfrm>
            <a:off x="939165" y="1250315"/>
            <a:ext cx="2372995" cy="241744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6270"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nvGrpSpPr>
          <p:cNvPr id="7" name="组合 6"/>
          <p:cNvGrpSpPr/>
          <p:nvPr/>
        </p:nvGrpSpPr>
        <p:grpSpPr>
          <a:xfrm>
            <a:off x="1238885" y="1497330"/>
            <a:ext cx="6636385" cy="2236470"/>
            <a:chOff x="8917" y="2358"/>
            <a:chExt cx="4831" cy="3522"/>
          </a:xfrm>
        </p:grpSpPr>
        <p:sp>
          <p:nvSpPr>
            <p:cNvPr id="4" name="矩形 3"/>
            <p:cNvSpPr/>
            <p:nvPr/>
          </p:nvSpPr>
          <p:spPr>
            <a:xfrm>
              <a:off x="8917" y="2358"/>
              <a:ext cx="3845" cy="1210"/>
            </a:xfrm>
            <a:prstGeom prst="rect">
              <a:avLst/>
            </a:prstGeom>
          </p:spPr>
          <p:txBody>
            <a:bodyPr wrap="square">
              <a:spAutoFit/>
            </a:bodyPr>
            <a:lstStyle/>
            <a:p>
              <a:pPr lvl="0" fontAlgn="base">
                <a:spcBef>
                  <a:spcPct val="0"/>
                </a:spcBef>
                <a:spcAft>
                  <a:spcPct val="0"/>
                </a:spcAft>
              </a:pPr>
              <a:r>
                <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rPr>
                <a:t>预加载使用代理好处</a:t>
              </a:r>
              <a:endPar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6"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917" y="4210"/>
              <a:ext cx="4831" cy="1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1400">
                  <a:solidFill>
                    <a:schemeClr val="bg1"/>
                  </a:solidFill>
                  <a:latin typeface="+mn-lt"/>
                </a:rPr>
                <a:t>当</a:t>
              </a:r>
              <a:r>
                <a:rPr lang="en-US" altLang="zh-CN" sz="1400">
                  <a:solidFill>
                    <a:schemeClr val="bg1"/>
                  </a:solidFill>
                  <a:latin typeface="+mn-lt"/>
                </a:rPr>
                <a:t>myImage</a:t>
              </a:r>
              <a:r>
                <a:rPr lang="zh-CN" altLang="en-US" sz="1400">
                  <a:solidFill>
                    <a:schemeClr val="bg1"/>
                  </a:solidFill>
                  <a:latin typeface="+mn-lt"/>
                </a:rPr>
                <a:t>对象除了负责给</a:t>
              </a:r>
              <a:r>
                <a:rPr lang="en-US" altLang="zh-CN" sz="1400">
                  <a:solidFill>
                    <a:schemeClr val="bg1"/>
                  </a:solidFill>
                  <a:latin typeface="+mn-lt"/>
                </a:rPr>
                <a:t>img</a:t>
              </a:r>
              <a:r>
                <a:rPr lang="zh-CN" altLang="en-US" sz="1400">
                  <a:solidFill>
                    <a:schemeClr val="bg1"/>
                  </a:solidFill>
                  <a:latin typeface="+mn-lt"/>
                </a:rPr>
                <a:t>节点设置</a:t>
              </a:r>
              <a:r>
                <a:rPr lang="en-US" altLang="zh-CN" sz="1400">
                  <a:solidFill>
                    <a:schemeClr val="bg1"/>
                  </a:solidFill>
                  <a:latin typeface="+mn-lt"/>
                </a:rPr>
                <a:t>src</a:t>
              </a:r>
              <a:r>
                <a:rPr lang="zh-CN" altLang="en-US" sz="1400">
                  <a:solidFill>
                    <a:schemeClr val="bg1"/>
                  </a:solidFill>
                  <a:latin typeface="+mn-lt"/>
                </a:rPr>
                <a:t>属性，还要实现图片预加载时，这两件事就耦合在了一起，当网速够快我们不需要预加载功能时，不可避免去改动</a:t>
              </a:r>
              <a:r>
                <a:rPr lang="en-US" altLang="zh-CN" sz="1400">
                  <a:solidFill>
                    <a:schemeClr val="bg1"/>
                  </a:solidFill>
                  <a:latin typeface="+mn-lt"/>
                </a:rPr>
                <a:t>myImage</a:t>
              </a:r>
              <a:r>
                <a:rPr lang="zh-CN" altLang="en-US" sz="1400">
                  <a:solidFill>
                    <a:schemeClr val="bg1"/>
                  </a:solidFill>
                  <a:latin typeface="+mn-lt"/>
                </a:rPr>
                <a:t>对象。然而使用代理模式，只需将请求代理改为请求本体即可。</a:t>
              </a:r>
              <a:endParaRPr lang="zh-CN" altLang="en-US" sz="1400">
                <a:solidFill>
                  <a:schemeClr val="bg1"/>
                </a:solidFill>
                <a:latin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874395"/>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bg1"/>
              </a:solidFill>
            </a:endParaRPr>
          </a:p>
        </p:txBody>
      </p:sp>
      <p:grpSp>
        <p:nvGrpSpPr>
          <p:cNvPr id="3" name="组合 2"/>
          <p:cNvGrpSpPr/>
          <p:nvPr/>
        </p:nvGrpSpPr>
        <p:grpSpPr>
          <a:xfrm>
            <a:off x="418465" y="1550103"/>
            <a:ext cx="3461385" cy="1204563"/>
            <a:chOff x="659" y="3329"/>
            <a:chExt cx="5451" cy="1439"/>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3329"/>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代理模式案例</a:t>
              </a:r>
              <a:r>
                <a:rPr lang="en-US" altLang="zh-CN" sz="2800">
                  <a:solidFill>
                    <a:schemeClr val="bg1"/>
                  </a:solidFill>
                  <a:latin typeface="+mj-ea"/>
                  <a:ea typeface="+mj-ea"/>
                  <a:sym typeface="Calibri" panose="020F0502020204030204" pitchFamily="34" charset="0"/>
                </a:rPr>
                <a:t>3</a:t>
              </a:r>
              <a:endParaRPr lang="en-US" altLang="zh-CN"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4273"/>
              <a:ext cx="5451" cy="495"/>
            </a:xfrm>
            <a:prstGeom prst="rect">
              <a:avLst/>
            </a:prstGeom>
          </p:spPr>
          <p:txBody>
            <a:bodyPr wrap="square">
              <a:spAutoFit/>
            </a:bodyPr>
            <a:lstStyle/>
            <a:p>
              <a:pPr lvl="0" fontAlgn="base">
                <a:lnSpc>
                  <a:spcPct val="150000"/>
                </a:lnSpc>
                <a:spcBef>
                  <a:spcPct val="0"/>
                </a:spcBef>
                <a:spcAft>
                  <a:spcPct val="0"/>
                </a:spcAft>
              </a:pP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缓存代理实现乘积计算</a:t>
              </a:r>
              <a:endPar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sp>
        <p:nvSpPr>
          <p:cNvPr id="2" name="文本框 1"/>
          <p:cNvSpPr txBox="1"/>
          <p:nvPr/>
        </p:nvSpPr>
        <p:spPr>
          <a:xfrm>
            <a:off x="3733800" y="1704340"/>
            <a:ext cx="4271645" cy="1568450"/>
          </a:xfrm>
          <a:prstGeom prst="rect">
            <a:avLst/>
          </a:prstGeom>
          <a:noFill/>
        </p:spPr>
        <p:txBody>
          <a:bodyPr wrap="square" rtlCol="0">
            <a:spAutoFit/>
          </a:bodyPr>
          <a:p>
            <a:pPr>
              <a:lnSpc>
                <a:spcPct val="150000"/>
              </a:lnSpc>
            </a:pPr>
            <a:r>
              <a:rPr lang="en-US" altLang="zh-CN" sz="1600">
                <a:solidFill>
                  <a:schemeClr val="bg1"/>
                </a:solidFill>
              </a:rPr>
              <a:t>         </a:t>
            </a:r>
            <a:r>
              <a:rPr lang="zh-CN" altLang="en-US" sz="1600">
                <a:solidFill>
                  <a:schemeClr val="bg1"/>
                </a:solidFill>
              </a:rPr>
              <a:t>缓存代理可以为一些开销很大的运算结果提供缓存，在下次运算时，如参数一致，则可以返回之前的存储结果，这使得计算类能专注自身职责。（符合</a:t>
            </a:r>
            <a:r>
              <a:rPr lang="zh-CN" altLang="en-US" sz="1600">
                <a:solidFill>
                  <a:schemeClr val="bg1"/>
                </a:solidFill>
              </a:rPr>
              <a:t>单一职责原则</a:t>
            </a:r>
            <a:r>
              <a:rPr lang="zh-CN" altLang="en-US" sz="1600">
                <a:solidFill>
                  <a:schemeClr val="bg1"/>
                </a:solidFill>
              </a:rPr>
              <a:t>）</a:t>
            </a:r>
            <a:endParaRPr lang="zh-CN" altLang="en-US" sz="1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428017" y="193337"/>
            <a:ext cx="8544140" cy="47568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5"/>
          <p:cNvSpPr>
            <a:spLocks noEditPoints="1"/>
          </p:cNvSpPr>
          <p:nvPr/>
        </p:nvSpPr>
        <p:spPr bwMode="auto">
          <a:xfrm rot="18780000">
            <a:off x="4378888" y="785193"/>
            <a:ext cx="400110" cy="400110"/>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矩形 10"/>
          <p:cNvSpPr/>
          <p:nvPr/>
        </p:nvSpPr>
        <p:spPr>
          <a:xfrm>
            <a:off x="4846114" y="785193"/>
            <a:ext cx="1071880" cy="306705"/>
          </a:xfrm>
          <a:prstGeom prst="rect">
            <a:avLst/>
          </a:prstGeom>
        </p:spPr>
        <p:txBody>
          <a:bodyPr wrap="none">
            <a:spAutoFit/>
          </a:bodyPr>
          <a:lstStyle/>
          <a:p>
            <a:pPr fontAlgn="base">
              <a:spcBef>
                <a:spcPct val="0"/>
              </a:spcBef>
              <a:spcAft>
                <a:spcPct val="0"/>
              </a:spcAft>
            </a:pPr>
            <a:r>
              <a:rPr lang="zh-CN" altLang="en-US" sz="1400">
                <a:solidFill>
                  <a:prstClr val="white"/>
                </a:solidFill>
                <a:latin typeface="Arial" panose="020B0604020202020204"/>
                <a:ea typeface="微软雅黑" panose="020B0503020204020204" pitchFamily="34" charset="-122"/>
                <a:sym typeface="Calibri" panose="020F0502020204030204" pitchFamily="34" charset="0"/>
              </a:rPr>
              <a:t>防火墙代理</a:t>
            </a:r>
            <a:endParaRPr lang="zh-CN" altLang="en-US" sz="1400">
              <a:solidFill>
                <a:prstClr val="white"/>
              </a:solidFill>
              <a:latin typeface="Arial" panose="020B0604020202020204"/>
              <a:ea typeface="微软雅黑" panose="020B0503020204020204" pitchFamily="34" charset="-122"/>
              <a:sym typeface="Calibri" panose="020F0502020204030204" pitchFamily="34" charset="0"/>
            </a:endParaRPr>
          </a:p>
        </p:txBody>
      </p:sp>
      <p:sp>
        <p:nvSpPr>
          <p:cNvPr id="12"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4846114" y="1011184"/>
            <a:ext cx="336941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1050">
                <a:solidFill>
                  <a:schemeClr val="bg1"/>
                </a:solidFill>
                <a:latin typeface="+mn-lt"/>
              </a:rPr>
              <a:t>控制网络资源访问，保护主体不让</a:t>
            </a:r>
            <a:r>
              <a:rPr lang="en-US" altLang="zh-CN" sz="1050">
                <a:solidFill>
                  <a:schemeClr val="bg1"/>
                </a:solidFill>
                <a:latin typeface="+mn-lt"/>
              </a:rPr>
              <a:t>“</a:t>
            </a:r>
            <a:r>
              <a:rPr lang="zh-CN" altLang="en-US" sz="1050">
                <a:solidFill>
                  <a:schemeClr val="bg1"/>
                </a:solidFill>
                <a:latin typeface="+mn-lt"/>
              </a:rPr>
              <a:t>坏人</a:t>
            </a:r>
            <a:r>
              <a:rPr lang="en-US" altLang="zh-CN" sz="1050">
                <a:solidFill>
                  <a:schemeClr val="bg1"/>
                </a:solidFill>
                <a:latin typeface="+mn-lt"/>
              </a:rPr>
              <a:t>”</a:t>
            </a:r>
            <a:r>
              <a:rPr lang="zh-CN" altLang="en-US" sz="1050">
                <a:solidFill>
                  <a:schemeClr val="bg1"/>
                </a:solidFill>
                <a:latin typeface="+mn-lt"/>
              </a:rPr>
              <a:t>接近。</a:t>
            </a:r>
            <a:endParaRPr lang="zh-CN" altLang="en-US" sz="1050">
              <a:solidFill>
                <a:schemeClr val="bg1"/>
              </a:solidFill>
              <a:latin typeface="+mn-lt"/>
            </a:endParaRPr>
          </a:p>
        </p:txBody>
      </p:sp>
      <p:sp>
        <p:nvSpPr>
          <p:cNvPr id="13" name="Freeform 5"/>
          <p:cNvSpPr>
            <a:spLocks noEditPoints="1"/>
          </p:cNvSpPr>
          <p:nvPr/>
        </p:nvSpPr>
        <p:spPr bwMode="auto">
          <a:xfrm rot="18960000">
            <a:off x="4378888" y="2133631"/>
            <a:ext cx="400110" cy="400110"/>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4846114" y="2133631"/>
            <a:ext cx="1249680" cy="306705"/>
          </a:xfrm>
          <a:prstGeom prst="rect">
            <a:avLst/>
          </a:prstGeom>
        </p:spPr>
        <p:txBody>
          <a:bodyPr wrap="none">
            <a:spAutoFit/>
          </a:bodyPr>
          <a:lstStyle/>
          <a:p>
            <a:pPr fontAlgn="base">
              <a:spcBef>
                <a:spcPct val="0"/>
              </a:spcBef>
              <a:spcAft>
                <a:spcPct val="0"/>
              </a:spcAft>
            </a:pPr>
            <a:r>
              <a:rPr lang="zh-CN" altLang="en-US" sz="1400">
                <a:solidFill>
                  <a:prstClr val="white"/>
                </a:solidFill>
                <a:latin typeface="Arial" panose="020B0604020202020204"/>
                <a:ea typeface="微软雅黑" panose="020B0503020204020204" pitchFamily="34" charset="-122"/>
                <a:sym typeface="Calibri" panose="020F0502020204030204" pitchFamily="34" charset="0"/>
              </a:rPr>
              <a:t>写时复制代理</a:t>
            </a:r>
            <a:endParaRPr lang="zh-CN" altLang="en-US" sz="1400">
              <a:solidFill>
                <a:prstClr val="white"/>
              </a:solidFill>
              <a:latin typeface="Arial" panose="020B0604020202020204"/>
              <a:ea typeface="微软雅黑" panose="020B0503020204020204" pitchFamily="34" charset="-122"/>
              <a:sym typeface="Calibri" panose="020F0502020204030204" pitchFamily="34" charset="0"/>
            </a:endParaRPr>
          </a:p>
        </p:txBody>
      </p:sp>
      <p:sp>
        <p:nvSpPr>
          <p:cNvPr id="15"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4846114" y="2359622"/>
            <a:ext cx="3369417"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1050">
                <a:solidFill>
                  <a:schemeClr val="bg1"/>
                </a:solidFill>
                <a:latin typeface="+mn-lt"/>
              </a:rPr>
              <a:t>通常用于复制一个庞大的对象，延迟复制过程，当对象被修改时才进行复制操作，是虚拟代理的变体。</a:t>
            </a:r>
            <a:endParaRPr lang="zh-CN" altLang="en-US" sz="1050">
              <a:solidFill>
                <a:schemeClr val="bg1"/>
              </a:solidFill>
              <a:latin typeface="+mn-lt"/>
            </a:endParaRPr>
          </a:p>
        </p:txBody>
      </p:sp>
      <p:sp>
        <p:nvSpPr>
          <p:cNvPr id="16" name="Freeform 5"/>
          <p:cNvSpPr>
            <a:spLocks noEditPoints="1"/>
          </p:cNvSpPr>
          <p:nvPr/>
        </p:nvSpPr>
        <p:spPr bwMode="auto">
          <a:xfrm rot="18960000">
            <a:off x="4378888" y="3475663"/>
            <a:ext cx="400110" cy="400110"/>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矩形 16"/>
          <p:cNvSpPr/>
          <p:nvPr/>
        </p:nvSpPr>
        <p:spPr>
          <a:xfrm>
            <a:off x="4846114" y="3475663"/>
            <a:ext cx="1249680" cy="306705"/>
          </a:xfrm>
          <a:prstGeom prst="rect">
            <a:avLst/>
          </a:prstGeom>
        </p:spPr>
        <p:txBody>
          <a:bodyPr wrap="none">
            <a:spAutoFit/>
          </a:bodyPr>
          <a:lstStyle/>
          <a:p>
            <a:pPr fontAlgn="base">
              <a:spcBef>
                <a:spcPct val="0"/>
              </a:spcBef>
              <a:spcAft>
                <a:spcPct val="0"/>
              </a:spcAft>
            </a:pPr>
            <a:r>
              <a:rPr lang="zh-CN" altLang="en-US" sz="1400">
                <a:solidFill>
                  <a:prstClr val="white"/>
                </a:solidFill>
                <a:latin typeface="Arial" panose="020B0604020202020204"/>
                <a:ea typeface="微软雅黑" panose="020B0503020204020204" pitchFamily="34" charset="-122"/>
                <a:sym typeface="Calibri" panose="020F0502020204030204" pitchFamily="34" charset="0"/>
              </a:rPr>
              <a:t>智能引用代理</a:t>
            </a:r>
            <a:endParaRPr lang="zh-CN" altLang="en-US" sz="1400">
              <a:solidFill>
                <a:prstClr val="white"/>
              </a:solidFill>
              <a:latin typeface="Arial" panose="020B0604020202020204"/>
              <a:ea typeface="微软雅黑" panose="020B0503020204020204" pitchFamily="34" charset="-122"/>
              <a:sym typeface="Calibri" panose="020F0502020204030204" pitchFamily="34" charset="0"/>
            </a:endParaRPr>
          </a:p>
        </p:txBody>
      </p:sp>
      <p:sp>
        <p:nvSpPr>
          <p:cNvPr id="18"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4846114" y="3701654"/>
            <a:ext cx="3369417"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1050">
                <a:solidFill>
                  <a:schemeClr val="bg1"/>
                </a:solidFill>
                <a:latin typeface="+mn-lt"/>
              </a:rPr>
              <a:t>在访问对象时执行一些附加操作，比如对象被引用的次数。</a:t>
            </a:r>
            <a:endParaRPr lang="zh-CN" altLang="en-US" sz="1050">
              <a:solidFill>
                <a:schemeClr val="bg1"/>
              </a:solidFill>
              <a:latin typeface="+mn-lt"/>
            </a:endParaRPr>
          </a:p>
        </p:txBody>
      </p:sp>
      <p:grpSp>
        <p:nvGrpSpPr>
          <p:cNvPr id="7" name="组合 6"/>
          <p:cNvGrpSpPr/>
          <p:nvPr/>
        </p:nvGrpSpPr>
        <p:grpSpPr>
          <a:xfrm>
            <a:off x="841747" y="1807466"/>
            <a:ext cx="2418080" cy="1229817"/>
            <a:chOff x="1081892" y="1770518"/>
            <a:chExt cx="1094297" cy="556551"/>
          </a:xfrm>
        </p:grpSpPr>
        <p:sp>
          <p:nvSpPr>
            <p:cNvPr id="2" name="矩形 1"/>
            <p:cNvSpPr/>
            <p:nvPr/>
          </p:nvSpPr>
          <p:spPr>
            <a:xfrm>
              <a:off x="1081892" y="1770518"/>
              <a:ext cx="1094297" cy="347715"/>
            </a:xfrm>
            <a:prstGeom prst="rect">
              <a:avLst/>
            </a:prstGeom>
          </p:spPr>
          <p:txBody>
            <a:bodyPr wrap="none">
              <a:spAutoFit/>
            </a:bodyPr>
            <a:lstStyle/>
            <a:p>
              <a:pPr lvl="0" fontAlgn="base">
                <a:spcBef>
                  <a:spcPct val="0"/>
                </a:spcBef>
                <a:spcAft>
                  <a:spcPct val="0"/>
                </a:spcAft>
              </a:pPr>
              <a:r>
                <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rPr>
                <a:t>其他代理</a:t>
              </a:r>
              <a:endPar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3" name="矩形 2"/>
            <p:cNvSpPr/>
            <p:nvPr/>
          </p:nvSpPr>
          <p:spPr>
            <a:xfrm>
              <a:off x="1081892" y="2118727"/>
              <a:ext cx="657498" cy="208342"/>
            </a:xfrm>
            <a:prstGeom prst="rect">
              <a:avLst/>
            </a:prstGeom>
          </p:spPr>
          <p:txBody>
            <a:bodyPr wrap="none">
              <a:spAutoFit/>
            </a:bodyPr>
            <a:lstStyle/>
            <a:p>
              <a:pPr lvl="0" fontAlgn="base">
                <a:spcBef>
                  <a:spcPct val="0"/>
                </a:spcBef>
                <a:spcAft>
                  <a:spcPct val="0"/>
                </a:spcAft>
              </a:pPr>
              <a:r>
                <a:rPr lang="en-US" altLang="zh-CN" sz="2400">
                  <a:solidFill>
                    <a:schemeClr val="bg1"/>
                  </a:solidFill>
                  <a:latin typeface="+mj-lt"/>
                  <a:ea typeface="微软雅黑" panose="020B0503020204020204" pitchFamily="34" charset="-122"/>
                  <a:sym typeface="Calibri" panose="020F0502020204030204" pitchFamily="34" charset="0"/>
                </a:rPr>
                <a:t>OTHERS</a:t>
              </a:r>
              <a:endParaRPr lang="en-US" altLang="zh-CN" sz="2400">
                <a:solidFill>
                  <a:schemeClr val="bg1"/>
                </a:solidFill>
                <a:latin typeface="+mj-lt"/>
                <a:ea typeface="微软雅黑" panose="020B0503020204020204" pitchFamily="34" charset="-122"/>
                <a:sym typeface="Calibri" panose="020F050202020403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905" y="1186180"/>
            <a:ext cx="9147810" cy="3966845"/>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04925" y="393376"/>
            <a:ext cx="1706880" cy="398780"/>
          </a:xfrm>
          <a:prstGeom prst="rect">
            <a:avLst/>
          </a:prstGeom>
        </p:spPr>
        <p:txBody>
          <a:bodyPr wrap="none">
            <a:spAutoFit/>
          </a:bodyPr>
          <a:lstStyle/>
          <a:p>
            <a:pPr lvl="0" fontAlgn="base">
              <a:spcBef>
                <a:spcPct val="0"/>
              </a:spcBef>
              <a:spcAft>
                <a:spcPct val="0"/>
              </a:spcAft>
            </a:pPr>
            <a:r>
              <a:rPr lang="zh-CN" altLang="en-US" sz="2000">
                <a:solidFill>
                  <a:srgbClr val="4A5D50"/>
                </a:solidFill>
                <a:latin typeface="微软雅黑" panose="020B0503020204020204" pitchFamily="34" charset="-122"/>
                <a:ea typeface="微软雅黑" panose="020B0503020204020204" pitchFamily="34" charset="-122"/>
                <a:sym typeface="Calibri" panose="020F0502020204030204" pitchFamily="34" charset="0"/>
              </a:rPr>
              <a:t>代理模式总结</a:t>
            </a:r>
            <a:endParaRPr lang="zh-CN" altLang="en-US" sz="2000">
              <a:solidFill>
                <a:srgbClr val="4A5D50"/>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 name="矩形 1"/>
          <p:cNvSpPr/>
          <p:nvPr/>
        </p:nvSpPr>
        <p:spPr>
          <a:xfrm>
            <a:off x="0" y="216747"/>
            <a:ext cx="372540" cy="751840"/>
          </a:xfrm>
          <a:prstGeom prst="rect">
            <a:avLst/>
          </a:prstGeom>
          <a:solidFill>
            <a:srgbClr val="4A5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4" name="组合 3"/>
          <p:cNvGrpSpPr/>
          <p:nvPr/>
        </p:nvGrpSpPr>
        <p:grpSpPr>
          <a:xfrm>
            <a:off x="659336" y="2731681"/>
            <a:ext cx="1198880" cy="1102449"/>
            <a:chOff x="1873629" y="1901176"/>
            <a:chExt cx="1588940" cy="1461135"/>
          </a:xfrm>
        </p:grpSpPr>
        <p:sp>
          <p:nvSpPr>
            <p:cNvPr id="37" name="椭圆 36"/>
            <p:cNvSpPr/>
            <p:nvPr/>
          </p:nvSpPr>
          <p:spPr>
            <a:xfrm>
              <a:off x="1937530" y="1901176"/>
              <a:ext cx="1461135" cy="146113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solidFill>
              </a:endParaRPr>
            </a:p>
          </p:txBody>
        </p:sp>
        <p:sp>
          <p:nvSpPr>
            <p:cNvPr id="33" name="文本框 32"/>
            <p:cNvSpPr txBox="1"/>
            <p:nvPr/>
          </p:nvSpPr>
          <p:spPr>
            <a:xfrm>
              <a:off x="1873629" y="2367615"/>
              <a:ext cx="1588940" cy="528525"/>
            </a:xfrm>
            <a:prstGeom prst="rect">
              <a:avLst/>
            </a:prstGeom>
            <a:noFill/>
          </p:spPr>
          <p:txBody>
            <a:bodyPr wrap="none" rtlCol="0">
              <a:spAutoFit/>
            </a:bodyPr>
            <a:lstStyle/>
            <a:p>
              <a:pPr algn="ctr"/>
              <a:r>
                <a:rPr lang="zh-CN" altLang="en-US" sz="2000">
                  <a:solidFill>
                    <a:schemeClr val="bg1"/>
                  </a:solidFill>
                  <a:latin typeface="+mj-lt"/>
                </a:rPr>
                <a:t>虚拟代理</a:t>
              </a:r>
              <a:endParaRPr lang="zh-CN" altLang="en-US" sz="2000">
                <a:solidFill>
                  <a:schemeClr val="bg1"/>
                </a:solidFill>
                <a:latin typeface="+mj-lt"/>
              </a:endParaRPr>
            </a:p>
          </p:txBody>
        </p:sp>
      </p:grpSp>
      <p:grpSp>
        <p:nvGrpSpPr>
          <p:cNvPr id="6" name="组合 5"/>
          <p:cNvGrpSpPr/>
          <p:nvPr/>
        </p:nvGrpSpPr>
        <p:grpSpPr>
          <a:xfrm>
            <a:off x="2739679" y="2731681"/>
            <a:ext cx="1198880" cy="1102449"/>
            <a:chOff x="3619584" y="1901176"/>
            <a:chExt cx="1588940" cy="1461135"/>
          </a:xfrm>
        </p:grpSpPr>
        <p:sp>
          <p:nvSpPr>
            <p:cNvPr id="38" name="椭圆 37"/>
            <p:cNvSpPr/>
            <p:nvPr/>
          </p:nvSpPr>
          <p:spPr>
            <a:xfrm>
              <a:off x="3683486" y="1901176"/>
              <a:ext cx="1461135" cy="146113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solidFill>
              </a:endParaRPr>
            </a:p>
          </p:txBody>
        </p:sp>
        <p:sp>
          <p:nvSpPr>
            <p:cNvPr id="32" name="文本框 31"/>
            <p:cNvSpPr txBox="1"/>
            <p:nvPr/>
          </p:nvSpPr>
          <p:spPr>
            <a:xfrm>
              <a:off x="3619584" y="2367323"/>
              <a:ext cx="1588940" cy="528525"/>
            </a:xfrm>
            <a:prstGeom prst="rect">
              <a:avLst/>
            </a:prstGeom>
            <a:noFill/>
          </p:spPr>
          <p:txBody>
            <a:bodyPr wrap="none" rtlCol="0">
              <a:spAutoFit/>
            </a:bodyPr>
            <a:lstStyle/>
            <a:p>
              <a:pPr algn="ctr"/>
              <a:r>
                <a:rPr lang="zh-CN" altLang="en-US" sz="2000">
                  <a:solidFill>
                    <a:schemeClr val="bg1"/>
                  </a:solidFill>
                  <a:latin typeface="+mj-lt"/>
                </a:rPr>
                <a:t>缓存代理</a:t>
              </a:r>
              <a:endParaRPr lang="zh-CN" altLang="en-US" sz="2000">
                <a:solidFill>
                  <a:schemeClr val="bg1"/>
                </a:solidFill>
                <a:latin typeface="+mj-lt"/>
              </a:endParaRPr>
            </a:p>
          </p:txBody>
        </p:sp>
      </p:grpSp>
      <p:sp>
        <p:nvSpPr>
          <p:cNvPr id="39" name="文本框 3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372745" y="1374140"/>
            <a:ext cx="40163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800">
                <a:solidFill>
                  <a:schemeClr val="bg1"/>
                </a:solidFill>
                <a:latin typeface="Arial" panose="020B0604020202020204"/>
                <a:ea typeface="方正兰亭黑_GBK"/>
              </a:rPr>
              <a:t>javaScript</a:t>
            </a:r>
            <a:r>
              <a:rPr lang="zh-CN" altLang="en-US" sz="2800">
                <a:solidFill>
                  <a:schemeClr val="bg1"/>
                </a:solidFill>
                <a:latin typeface="Arial" panose="020B0604020202020204"/>
                <a:ea typeface="方正兰亭黑_GBK"/>
              </a:rPr>
              <a:t>常用代理模式</a:t>
            </a:r>
            <a:endParaRPr lang="zh-CN" altLang="en-US" sz="2800">
              <a:solidFill>
                <a:schemeClr val="bg1"/>
              </a:solidFill>
              <a:latin typeface="Arial" panose="020B0604020202020204"/>
              <a:ea typeface="方正兰亭黑_GBK"/>
            </a:endParaRPr>
          </a:p>
        </p:txBody>
      </p:sp>
      <p:sp>
        <p:nvSpPr>
          <p:cNvPr id="40" name="矩形 3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4910455" y="2313940"/>
            <a:ext cx="3383915" cy="1938020"/>
          </a:xfrm>
          <a:prstGeom prst="rect">
            <a:avLst/>
          </a:prstGeom>
        </p:spPr>
        <p:txBody>
          <a:bodyPr wrap="square">
            <a:spAutoFit/>
          </a:bodyPr>
          <a:lstStyle/>
          <a:p>
            <a:pPr defTabSz="914400">
              <a:lnSpc>
                <a:spcPct val="150000"/>
              </a:lnSpc>
              <a:defRPr/>
            </a:pPr>
            <a:r>
              <a:rPr lang="en-US" altLang="zh-CN" sz="1600" kern="0">
                <a:solidFill>
                  <a:schemeClr val="bg1"/>
                </a:solidFill>
                <a:ea typeface="微软雅黑" panose="020B0503020204020204" pitchFamily="34" charset="-122"/>
                <a:cs typeface="Arial" panose="020B0604020202020204" pitchFamily="34" charset="0"/>
                <a:sym typeface="Arial" panose="020B0604020202020204" pitchFamily="34" charset="0"/>
              </a:rPr>
              <a:t>        </a:t>
            </a:r>
            <a:r>
              <a:rPr lang="zh-CN" altLang="en-US" sz="1600" kern="0">
                <a:solidFill>
                  <a:schemeClr val="bg1"/>
                </a:solidFill>
                <a:ea typeface="微软雅黑" panose="020B0503020204020204" pitchFamily="34" charset="-122"/>
                <a:cs typeface="Arial" panose="020B0604020202020204" pitchFamily="34" charset="0"/>
                <a:sym typeface="Arial" panose="020B0604020202020204" pitchFamily="34" charset="0"/>
              </a:rPr>
              <a:t>虽然代理模式非常有用，但在编写业务代码时，往往不需要预先猜测是否需要使用代理模式，当发现不方便直接访问某个对象时，再编写也不迟。</a:t>
            </a:r>
            <a:endParaRPr lang="zh-CN" altLang="en-US" sz="1600" kern="0">
              <a:solidFill>
                <a:schemeClr val="bg1"/>
              </a:solidFill>
              <a:ea typeface="微软雅黑" panose="020B0503020204020204" pitchFamily="34" charset="-122"/>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52495" y="1371339"/>
            <a:ext cx="4631055" cy="1854835"/>
            <a:chOff x="1005" y="1854"/>
            <a:chExt cx="6423" cy="2921"/>
          </a:xfrm>
        </p:grpSpPr>
        <p:sp>
          <p:nvSpPr>
            <p:cNvPr id="3" name="矩形 2"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1225" y="3856"/>
              <a:ext cx="6203" cy="919"/>
            </a:xfrm>
            <a:prstGeom prst="rect">
              <a:avLst/>
            </a:prstGeom>
            <a:noFill/>
          </p:spPr>
          <p:txBody>
            <a:bodyPr wrap="square">
              <a:spAutoFit/>
            </a:bodyPr>
            <a:lstStyle/>
            <a:p>
              <a:pPr fontAlgn="base">
                <a:spcBef>
                  <a:spcPct val="0"/>
                </a:spcBef>
                <a:spcAft>
                  <a:spcPct val="0"/>
                </a:spcAft>
              </a:pPr>
              <a:r>
                <a:rPr lang="en-US" altLang="zh-CN" sz="3200">
                  <a:solidFill>
                    <a:srgbClr val="394C3E"/>
                  </a:solidFill>
                  <a:latin typeface="+mj-lt"/>
                  <a:ea typeface="方正书宋简体" panose="03000509000000000000" pitchFamily="65" charset="-122"/>
                </a:rPr>
                <a:t>End</a:t>
              </a:r>
              <a:r>
                <a:rPr lang="zh-CN" altLang="en-US" sz="3200">
                  <a:solidFill>
                    <a:srgbClr val="394C3E"/>
                  </a:solidFill>
                  <a:latin typeface="+mj-lt"/>
                  <a:ea typeface="方正书宋简体" panose="03000509000000000000" pitchFamily="65" charset="-122"/>
                </a:rPr>
                <a:t>！</a:t>
              </a:r>
              <a:endParaRPr lang="zh-CN" altLang="en-US" sz="3200">
                <a:solidFill>
                  <a:srgbClr val="394C3E"/>
                </a:solidFill>
                <a:latin typeface="+mj-lt"/>
                <a:ea typeface="方正书宋简体" panose="03000509000000000000" pitchFamily="65" charset="-122"/>
              </a:endParaRPr>
            </a:p>
          </p:txBody>
        </p:sp>
        <p:sp>
          <p:nvSpPr>
            <p:cNvPr id="4" name="矩形 3"/>
            <p:cNvSpPr/>
            <p:nvPr/>
          </p:nvSpPr>
          <p:spPr>
            <a:xfrm>
              <a:off x="1005" y="1854"/>
              <a:ext cx="5917" cy="1888"/>
            </a:xfrm>
            <a:prstGeom prst="rect">
              <a:avLst/>
            </a:prstGeom>
          </p:spPr>
          <p:txBody>
            <a:bodyPr wrap="square">
              <a:spAutoFit/>
            </a:bodyPr>
            <a:lstStyle/>
            <a:p>
              <a:pPr lvl="0" fontAlgn="base">
                <a:spcBef>
                  <a:spcPct val="0"/>
                </a:spcBef>
                <a:spcAft>
                  <a:spcPct val="0"/>
                </a:spcAft>
              </a:pPr>
              <a:r>
                <a:rPr lang="zh-CN" altLang="en-US" sz="7200" dirty="0">
                  <a:solidFill>
                    <a:srgbClr val="394C3E"/>
                  </a:solidFill>
                  <a:latin typeface="Arial" panose="020B0604020202020204"/>
                  <a:ea typeface="方正书宋简体" panose="03000509000000000000" pitchFamily="65" charset="-122"/>
                </a:rPr>
                <a:t>代理模式</a:t>
              </a:r>
              <a:endParaRPr lang="zh-CN" altLang="en-US" sz="7200" dirty="0">
                <a:solidFill>
                  <a:srgbClr val="394C3E"/>
                </a:solidFill>
                <a:latin typeface="Arial" panose="020B0604020202020204"/>
                <a:ea typeface="方正书宋简体" panose="03000509000000000000" pitchFamily="65" charset="-122"/>
              </a:endParaRPr>
            </a:p>
          </p:txBody>
        </p:sp>
      </p:grpSp>
      <p:sp>
        <p:nvSpPr>
          <p:cNvPr id="6" name="任意多边形 5"/>
          <p:cNvSpPr/>
          <p:nvPr/>
        </p:nvSpPr>
        <p:spPr>
          <a:xfrm>
            <a:off x="798830" y="1013460"/>
            <a:ext cx="7425055" cy="2891155"/>
          </a:xfrm>
          <a:custGeom>
            <a:avLst/>
            <a:gdLst>
              <a:gd name="connsiteX0" fmla="*/ 1376218 w 1385455"/>
              <a:gd name="connsiteY0" fmla="*/ 794328 h 3205018"/>
              <a:gd name="connsiteX1" fmla="*/ 1376218 w 1385455"/>
              <a:gd name="connsiteY1" fmla="*/ 0 h 3205018"/>
              <a:gd name="connsiteX2" fmla="*/ 0 w 1385455"/>
              <a:gd name="connsiteY2" fmla="*/ 0 h 3205018"/>
              <a:gd name="connsiteX3" fmla="*/ 0 w 1385455"/>
              <a:gd name="connsiteY3" fmla="*/ 3205018 h 3205018"/>
              <a:gd name="connsiteX4" fmla="*/ 1385455 w 1385455"/>
              <a:gd name="connsiteY4" fmla="*/ 3205018 h 3205018"/>
              <a:gd name="connsiteX5" fmla="*/ 1385455 w 1385455"/>
              <a:gd name="connsiteY5" fmla="*/ 2660073 h 320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5" h="3205018">
                <a:moveTo>
                  <a:pt x="1376218" y="794328"/>
                </a:moveTo>
                <a:lnTo>
                  <a:pt x="1376218" y="0"/>
                </a:lnTo>
                <a:lnTo>
                  <a:pt x="0" y="0"/>
                </a:lnTo>
                <a:lnTo>
                  <a:pt x="0" y="3205018"/>
                </a:lnTo>
                <a:lnTo>
                  <a:pt x="1385455" y="3205018"/>
                </a:lnTo>
                <a:lnTo>
                  <a:pt x="1385455" y="2660073"/>
                </a:lnTo>
              </a:path>
            </a:pathLst>
          </a:custGeom>
          <a:noFill/>
          <a:ln w="28575">
            <a:solidFill>
              <a:srgbClr val="394C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80d258334d404d1207a31f7b5ca96a17"/>
          <p:cNvPicPr>
            <a:picLocks noChangeAspect="1"/>
          </p:cNvPicPr>
          <p:nvPr/>
        </p:nvPicPr>
        <p:blipFill>
          <a:blip r:embed="rId1"/>
          <a:stretch>
            <a:fillRect/>
          </a:stretch>
        </p:blipFill>
        <p:spPr>
          <a:xfrm>
            <a:off x="939165" y="1250315"/>
            <a:ext cx="2372995" cy="2417445"/>
          </a:xfrm>
          <a:prstGeom prst="rect">
            <a:avLst/>
          </a:prstGeom>
        </p:spPr>
      </p:pic>
      <p:sp>
        <p:nvSpPr>
          <p:cNvPr id="5" name="文本框 4"/>
          <p:cNvSpPr txBox="1"/>
          <p:nvPr/>
        </p:nvSpPr>
        <p:spPr>
          <a:xfrm>
            <a:off x="5715000" y="3286125"/>
            <a:ext cx="2004060" cy="337185"/>
          </a:xfrm>
          <a:prstGeom prst="rect">
            <a:avLst/>
          </a:prstGeom>
          <a:noFill/>
        </p:spPr>
        <p:txBody>
          <a:bodyPr wrap="square" rtlCol="0">
            <a:spAutoFit/>
          </a:bodyPr>
          <a:p>
            <a:r>
              <a:rPr lang="zh-CN" altLang="en-US" sz="1600"/>
              <a:t>发布</a:t>
            </a:r>
            <a:r>
              <a:rPr lang="en-US" altLang="zh-CN" sz="1600"/>
              <a:t>-</a:t>
            </a:r>
            <a:r>
              <a:rPr lang="zh-CN" altLang="en-US" sz="1600"/>
              <a:t>订阅者模式 </a:t>
            </a:r>
            <a:r>
              <a:rPr lang="en-US" altLang="zh-CN" sz="1600"/>
              <a:t>-&gt;</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90520" y="0"/>
            <a:ext cx="6276340" cy="5143500"/>
          </a:xfrm>
          <a:prstGeom prst="rect">
            <a:avLst/>
          </a:prstGeom>
          <a:ln w="12700" cmpd="sng">
            <a:solidFill>
              <a:srgbClr val="EDF2E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729999" y="1132381"/>
            <a:ext cx="4653280" cy="2161706"/>
            <a:chOff x="8753" y="3238"/>
            <a:chExt cx="5455" cy="1955"/>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53" y="3238"/>
              <a:ext cx="545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schemeClr val="bg1"/>
                  </a:solidFill>
                  <a:latin typeface="+mj-ea"/>
                  <a:ea typeface="+mj-ea"/>
                  <a:sym typeface="Calibri" panose="020F0502020204030204" pitchFamily="34" charset="0"/>
                </a:rPr>
                <a:t>发布</a:t>
              </a:r>
              <a:r>
                <a:rPr lang="en-US" altLang="zh-CN" sz="3200">
                  <a:solidFill>
                    <a:schemeClr val="bg1"/>
                  </a:solidFill>
                  <a:latin typeface="+mj-ea"/>
                  <a:ea typeface="+mj-ea"/>
                  <a:sym typeface="Calibri" panose="020F0502020204030204" pitchFamily="34" charset="0"/>
                </a:rPr>
                <a:t>-</a:t>
              </a:r>
              <a:r>
                <a:rPr lang="zh-CN" altLang="en-US" sz="3200">
                  <a:solidFill>
                    <a:schemeClr val="bg1"/>
                  </a:solidFill>
                  <a:latin typeface="+mj-ea"/>
                  <a:ea typeface="+mj-ea"/>
                  <a:sym typeface="Calibri" panose="020F0502020204030204" pitchFamily="34" charset="0"/>
                </a:rPr>
                <a:t>订阅者模式</a:t>
              </a:r>
              <a:endParaRPr lang="zh-CN" altLang="en-US" sz="3200">
                <a:solidFill>
                  <a:schemeClr val="bg1"/>
                </a:solidFill>
                <a:latin typeface="+mj-ea"/>
                <a:ea typeface="+mj-ea"/>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769" y="4109"/>
              <a:ext cx="5423"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eaLnBrk="1" hangingPunct="1">
                <a:lnSpc>
                  <a:spcPct val="150000"/>
                </a:lnSpc>
                <a:defRPr/>
              </a:pPr>
              <a:r>
                <a:rPr lang="en-US" altLang="zh-CN" sz="1600">
                  <a:solidFill>
                    <a:schemeClr val="bg1"/>
                  </a:solidFill>
                  <a:latin typeface="+mn-lt"/>
                </a:rPr>
                <a:t>         </a:t>
              </a:r>
              <a:r>
                <a:rPr lang="zh-CN" altLang="en-US" sz="1600">
                  <a:solidFill>
                    <a:schemeClr val="bg1"/>
                  </a:solidFill>
                  <a:latin typeface="+mn-lt"/>
                </a:rPr>
                <a:t>发布</a:t>
              </a:r>
              <a:r>
                <a:rPr lang="en-US" altLang="zh-CN" sz="1600">
                  <a:solidFill>
                    <a:schemeClr val="bg1"/>
                  </a:solidFill>
                  <a:latin typeface="+mn-lt"/>
                </a:rPr>
                <a:t>-</a:t>
              </a:r>
              <a:r>
                <a:rPr lang="zh-CN" altLang="en-US" sz="1600">
                  <a:solidFill>
                    <a:schemeClr val="bg1"/>
                  </a:solidFill>
                  <a:latin typeface="+mn-lt"/>
                </a:rPr>
                <a:t>订阅模式又叫观察者模式，定义了对象间一种对多种的关系，当一个对象状态发生变化，所有依赖他的对象都将得到通知。</a:t>
              </a:r>
              <a:endParaRPr lang="zh-CN" altLang="en-US" sz="1600">
                <a:solidFill>
                  <a:schemeClr val="bg1"/>
                </a:solidFill>
                <a:latin typeface="+mn-lt"/>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cxnSp>
        <p:nvCxnSpPr>
          <p:cNvPr id="15" name="直接箭头连接符 14"/>
          <p:cNvCxnSpPr>
            <a:stCxn id="8" idx="6"/>
            <a:endCxn id="13" idx="2"/>
          </p:cNvCxnSpPr>
          <p:nvPr/>
        </p:nvCxnSpPr>
        <p:spPr>
          <a:xfrm>
            <a:off x="5005070" y="3819525"/>
            <a:ext cx="6153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686550" y="3829050"/>
            <a:ext cx="1725930" cy="368300"/>
          </a:xfrm>
          <a:prstGeom prst="rect">
            <a:avLst/>
          </a:prstGeom>
          <a:noFill/>
        </p:spPr>
        <p:txBody>
          <a:bodyPr wrap="square" rtlCol="0">
            <a:spAutoFit/>
          </a:bodyPr>
          <a:p>
            <a:r>
              <a:rPr lang="zh-CN" altLang="en-US" sz="1800">
                <a:solidFill>
                  <a:schemeClr val="bg1"/>
                </a:solidFill>
              </a:rPr>
              <a:t>流程分析 </a:t>
            </a:r>
            <a:r>
              <a:rPr lang="en-US" altLang="zh-CN" sz="1800">
                <a:solidFill>
                  <a:schemeClr val="bg1"/>
                </a:solidFill>
              </a:rPr>
              <a:t>-&gt;</a:t>
            </a:r>
            <a:endParaRPr lang="en-US" altLang="zh-CN"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555"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1238885" y="2673350"/>
            <a:ext cx="6636385"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schemeClr val="bg1"/>
                </a:solidFill>
                <a:latin typeface="+mn-lt"/>
              </a:rPr>
              <a:t>Lorem ipsum dolor sit amet, consectetur adipiscing elit. Quisque ultrices venenatis ultrices. Duis et lectus sapien. Etiam tempor sodales gravida. Lorem ipsum dolor sit amet, consectetur adipiscing elit. Quisque ultrices venenatis ultrices. </a:t>
            </a:r>
            <a:endParaRPr lang="en-US" altLang="zh-CN" sz="1050">
              <a:solidFill>
                <a:schemeClr val="bg1"/>
              </a:solidFill>
              <a:latin typeface="+mn-lt"/>
            </a:endParaRPr>
          </a:p>
        </p:txBody>
      </p:sp>
      <p:pic>
        <p:nvPicPr>
          <p:cNvPr id="8" name="图片 7" descr="C:\Users\Go\Desktop\2588290-69a5167e9db1a2cb.png2588290-69a5167e9db1a2cb"/>
          <p:cNvPicPr>
            <a:picLocks noChangeAspect="1"/>
          </p:cNvPicPr>
          <p:nvPr/>
        </p:nvPicPr>
        <p:blipFill>
          <a:blip r:embed="rId1"/>
          <a:srcRect/>
          <a:stretch>
            <a:fillRect/>
          </a:stretch>
        </p:blipFill>
        <p:spPr>
          <a:xfrm>
            <a:off x="1238250" y="1085850"/>
            <a:ext cx="6666865" cy="2971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555"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1238885" y="2673350"/>
            <a:ext cx="6636385"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schemeClr val="bg1"/>
                </a:solidFill>
                <a:latin typeface="+mn-lt"/>
              </a:rPr>
              <a:t>Lorem ipsum dolor sit amet, consectetur adipiscing elit. Quisque ultrices venenatis ultrices. Duis et lectus sapien. Etiam tempor sodales gravida. Lorem ipsum dolor sit amet, consectetur adipiscing elit. Quisque ultrices venenatis ultrices. </a:t>
            </a:r>
            <a:endParaRPr lang="en-US" altLang="zh-CN" sz="1050">
              <a:solidFill>
                <a:schemeClr val="bg1"/>
              </a:solidFill>
              <a:latin typeface="+mn-lt"/>
            </a:endParaRPr>
          </a:p>
        </p:txBody>
      </p:sp>
      <p:pic>
        <p:nvPicPr>
          <p:cNvPr id="8" name="图片 7" descr="C:\Users\Go\Desktop\2588290-c1fe0168d8d8c5fd.png2588290-c1fe0168d8d8c5fd"/>
          <p:cNvPicPr>
            <a:picLocks noChangeAspect="1"/>
          </p:cNvPicPr>
          <p:nvPr/>
        </p:nvPicPr>
        <p:blipFill>
          <a:blip r:embed="rId1"/>
          <a:srcRect/>
          <a:stretch>
            <a:fillRect/>
          </a:stretch>
        </p:blipFill>
        <p:spPr>
          <a:xfrm>
            <a:off x="1238250" y="885825"/>
            <a:ext cx="6666865" cy="3371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67660" y="0"/>
            <a:ext cx="627634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679190" y="1205865"/>
            <a:ext cx="4653280" cy="2179341"/>
            <a:chOff x="8785" y="2752"/>
            <a:chExt cx="5455" cy="2417"/>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85" y="2752"/>
              <a:ext cx="5455"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rPr>
                <a:t>入门案例分析</a:t>
              </a:r>
              <a:endPar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785" y="3839"/>
              <a:ext cx="5423" cy="1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600">
                  <a:solidFill>
                    <a:prstClr val="white"/>
                  </a:solidFill>
                  <a:latin typeface="Calibri Light" panose="020F0302020204030204"/>
                  <a:sym typeface="+mn-ea"/>
                </a:rPr>
                <a:t>document.body.addEventListener('click', () =&gt; {</a:t>
              </a:r>
              <a:endParaRPr lang="en-US" altLang="zh-CN" sz="1600">
                <a:solidFill>
                  <a:prstClr val="white"/>
                </a:solidFill>
                <a:latin typeface="Calibri Light" panose="020F0302020204030204"/>
                <a:sym typeface="+mn-ea"/>
              </a:endParaRPr>
            </a:p>
            <a:p>
              <a:pPr defTabSz="914400">
                <a:lnSpc>
                  <a:spcPct val="150000"/>
                </a:lnSpc>
                <a:defRPr/>
              </a:pPr>
              <a:r>
                <a:rPr lang="en-US" altLang="zh-CN" sz="1600">
                  <a:solidFill>
                    <a:prstClr val="white"/>
                  </a:solidFill>
                  <a:latin typeface="Calibri Light" panose="020F0302020204030204"/>
                  <a:sym typeface="+mn-ea"/>
                </a:rPr>
                <a:t>    console.log('常见吧，我都惊呆了!');</a:t>
              </a:r>
              <a:endParaRPr lang="en-US" altLang="zh-CN" sz="1600">
                <a:solidFill>
                  <a:prstClr val="white"/>
                </a:solidFill>
                <a:latin typeface="Calibri Light" panose="020F0302020204030204"/>
                <a:sym typeface="+mn-ea"/>
              </a:endParaRPr>
            </a:p>
            <a:p>
              <a:pPr defTabSz="914400">
                <a:lnSpc>
                  <a:spcPct val="150000"/>
                </a:lnSpc>
                <a:defRPr/>
              </a:pPr>
              <a:r>
                <a:rPr lang="en-US" altLang="zh-CN" sz="1600">
                  <a:solidFill>
                    <a:prstClr val="white"/>
                  </a:solidFill>
                  <a:latin typeface="Calibri Light" panose="020F0302020204030204"/>
                  <a:sym typeface="+mn-ea"/>
                </a:rPr>
                <a:t>})</a:t>
              </a:r>
              <a:endParaRPr lang="en-US" altLang="zh-CN" sz="1600">
                <a:solidFill>
                  <a:prstClr val="white"/>
                </a:solidFill>
                <a:latin typeface="Calibri Light" panose="020F0302020204030204"/>
                <a:sym typeface="+mn-ea"/>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sp>
        <p:nvSpPr>
          <p:cNvPr id="2" name="文本框 1"/>
          <p:cNvSpPr txBox="1"/>
          <p:nvPr/>
        </p:nvSpPr>
        <p:spPr>
          <a:xfrm>
            <a:off x="6686550" y="3829050"/>
            <a:ext cx="1725930" cy="368300"/>
          </a:xfrm>
          <a:prstGeom prst="rect">
            <a:avLst/>
          </a:prstGeom>
          <a:noFill/>
        </p:spPr>
        <p:txBody>
          <a:bodyPr wrap="square" rtlCol="0">
            <a:spAutoFit/>
          </a:bodyPr>
          <a:p>
            <a:r>
              <a:rPr lang="zh-CN" altLang="en-US" sz="1800">
                <a:solidFill>
                  <a:schemeClr val="bg1"/>
                </a:solidFill>
              </a:rPr>
              <a:t>流程分析 </a:t>
            </a:r>
            <a:r>
              <a:rPr lang="en-US" altLang="zh-CN" sz="1800">
                <a:solidFill>
                  <a:schemeClr val="bg1"/>
                </a:solidFill>
              </a:rPr>
              <a:t>-&gt;</a:t>
            </a:r>
            <a:endParaRPr lang="en-US" altLang="zh-CN"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555"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1238885" y="2673350"/>
            <a:ext cx="6636385"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schemeClr val="bg1"/>
                </a:solidFill>
                <a:latin typeface="+mn-lt"/>
              </a:rPr>
              <a:t>Lorem ipsum dolor sit amet, consectetur adipiscing elit. Quisque ultrices venenatis ultrices. Duis et lectus sapien. Etiam tempor sodales gravida. Lorem ipsum dolor sit amet, consectetur adipiscing elit. Quisque ultrices venenatis ultrices. </a:t>
            </a:r>
            <a:endParaRPr lang="en-US" altLang="zh-CN" sz="1050">
              <a:solidFill>
                <a:schemeClr val="bg1"/>
              </a:solidFill>
              <a:latin typeface="+mn-lt"/>
            </a:endParaRPr>
          </a:p>
        </p:txBody>
      </p:sp>
      <p:pic>
        <p:nvPicPr>
          <p:cNvPr id="8" name="图片 7" descr="C:\Users\Go\Desktop\2588290-3bc1dd391ee5442b.png2588290-3bc1dd391ee5442b"/>
          <p:cNvPicPr>
            <a:picLocks noChangeAspect="1"/>
          </p:cNvPicPr>
          <p:nvPr/>
        </p:nvPicPr>
        <p:blipFill>
          <a:blip r:embed="rId1"/>
          <a:srcRect/>
          <a:stretch>
            <a:fillRect/>
          </a:stretch>
        </p:blipFill>
        <p:spPr>
          <a:xfrm>
            <a:off x="1238250" y="1176338"/>
            <a:ext cx="6666865" cy="2790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60558" y="1218565"/>
            <a:ext cx="2719427" cy="2861310"/>
            <a:chOff x="453" y="2894"/>
            <a:chExt cx="4282" cy="4506"/>
          </a:xfrm>
        </p:grpSpPr>
        <p:sp>
          <p:nvSpPr>
            <p:cNvPr id="12" name="PA_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1"/>
              </p:custDataLst>
            </p:nvPr>
          </p:nvSpPr>
          <p:spPr bwMode="auto">
            <a:xfrm>
              <a:off x="453" y="2894"/>
              <a:ext cx="4282"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altLang="en-US" sz="2000">
                  <a:solidFill>
                    <a:schemeClr val="accent1"/>
                  </a:solidFill>
                  <a:latin typeface="+mj-ea"/>
                  <a:ea typeface="+mj-ea"/>
                  <a:sym typeface="Calibri" panose="020F0502020204030204" pitchFamily="34" charset="0"/>
                </a:rPr>
                <a:t>为什么要用设计模式？</a:t>
              </a:r>
              <a:endParaRPr lang="zh-CN" altLang="en-US" sz="2000">
                <a:solidFill>
                  <a:schemeClr val="accent1"/>
                </a:solidFill>
                <a:latin typeface="+mj-ea"/>
                <a:ea typeface="+mj-ea"/>
                <a:sym typeface="Calibri" panose="020F0502020204030204" pitchFamily="34" charset="0"/>
              </a:endParaRPr>
            </a:p>
          </p:txBody>
        </p:sp>
        <p:sp>
          <p:nvSpPr>
            <p:cNvPr id="13" name="PA_文本框 12"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2"/>
              </p:custDataLst>
            </p:nvPr>
          </p:nvSpPr>
          <p:spPr bwMode="auto">
            <a:xfrm>
              <a:off x="453" y="5479"/>
              <a:ext cx="3436"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altLang="en-US" sz="2000">
                  <a:solidFill>
                    <a:schemeClr val="accent1"/>
                  </a:solidFill>
                  <a:latin typeface="+mj-ea"/>
                  <a:ea typeface="+mj-ea"/>
                  <a:sym typeface="Calibri" panose="020F0502020204030204" pitchFamily="34" charset="0"/>
                </a:rPr>
                <a:t>订阅</a:t>
              </a:r>
              <a:r>
                <a:rPr lang="en-US" altLang="zh-CN" sz="2000">
                  <a:solidFill>
                    <a:schemeClr val="accent1"/>
                  </a:solidFill>
                  <a:latin typeface="+mj-ea"/>
                  <a:ea typeface="+mj-ea"/>
                  <a:sym typeface="Calibri" panose="020F0502020204030204" pitchFamily="34" charset="0"/>
                </a:rPr>
                <a:t>-</a:t>
              </a:r>
              <a:r>
                <a:rPr lang="zh-CN" altLang="en-US" sz="2000">
                  <a:solidFill>
                    <a:schemeClr val="accent1"/>
                  </a:solidFill>
                  <a:latin typeface="+mj-ea"/>
                  <a:ea typeface="+mj-ea"/>
                  <a:sym typeface="Calibri" panose="020F0502020204030204" pitchFamily="34" charset="0"/>
                </a:rPr>
                <a:t>发布者模式</a:t>
              </a:r>
              <a:endParaRPr lang="zh-CN" altLang="en-US" sz="2000">
                <a:solidFill>
                  <a:schemeClr val="accent1"/>
                </a:solidFill>
                <a:latin typeface="+mj-ea"/>
                <a:ea typeface="+mj-ea"/>
                <a:sym typeface="Calibri" panose="020F0502020204030204" pitchFamily="34" charset="0"/>
              </a:endParaRPr>
            </a:p>
          </p:txBody>
        </p:sp>
        <p:sp>
          <p:nvSpPr>
            <p:cNvPr id="14" name="PA_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3"/>
              </p:custDataLst>
            </p:nvPr>
          </p:nvSpPr>
          <p:spPr bwMode="auto">
            <a:xfrm>
              <a:off x="453" y="6772"/>
              <a:ext cx="3797"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sz="2000">
                  <a:solidFill>
                    <a:schemeClr val="accent1"/>
                  </a:solidFill>
                  <a:latin typeface="+mj-ea"/>
                  <a:ea typeface="+mj-ea"/>
                  <a:sym typeface="Calibri" panose="020F0502020204030204" pitchFamily="34" charset="0"/>
                </a:rPr>
                <a:t>》》》</a:t>
              </a:r>
              <a:endParaRPr lang="zh-CN" sz="2000">
                <a:solidFill>
                  <a:schemeClr val="accent1"/>
                </a:solidFill>
                <a:latin typeface="+mj-ea"/>
                <a:ea typeface="+mj-ea"/>
                <a:sym typeface="Calibri" panose="020F0502020204030204" pitchFamily="34" charset="0"/>
              </a:endParaRPr>
            </a:p>
          </p:txBody>
        </p:sp>
        <p:sp>
          <p:nvSpPr>
            <p:cNvPr id="15" name="PA_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4"/>
              </p:custDataLst>
            </p:nvPr>
          </p:nvSpPr>
          <p:spPr bwMode="auto">
            <a:xfrm>
              <a:off x="453" y="4187"/>
              <a:ext cx="2842"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altLang="en-US" sz="2000">
                  <a:solidFill>
                    <a:schemeClr val="accent1"/>
                  </a:solidFill>
                  <a:latin typeface="+mj-ea"/>
                  <a:ea typeface="+mj-ea"/>
                  <a:sym typeface="Calibri" panose="020F0502020204030204" pitchFamily="34" charset="0"/>
                </a:rPr>
                <a:t>代理模式</a:t>
              </a:r>
              <a:endParaRPr lang="zh-CN" altLang="en-US" sz="2000">
                <a:solidFill>
                  <a:schemeClr val="accent1"/>
                </a:solidFill>
                <a:latin typeface="+mj-ea"/>
                <a:ea typeface="+mj-ea"/>
                <a:sym typeface="Calibri" panose="020F0502020204030204" pitchFamily="34" charset="0"/>
              </a:endParaRPr>
            </a:p>
          </p:txBody>
        </p:sp>
      </p:grpSp>
      <p:sp>
        <p:nvSpPr>
          <p:cNvPr id="16" name="PA_文本框 11"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5"/>
            </p:custDataLst>
          </p:nvPr>
        </p:nvSpPr>
        <p:spPr bwMode="auto">
          <a:xfrm>
            <a:off x="1029970" y="2039620"/>
            <a:ext cx="2465705" cy="5835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pPr>
            <a:r>
              <a:rPr lang="zh-CN" altLang="en-US" sz="3200" b="1">
                <a:solidFill>
                  <a:schemeClr val="accent1"/>
                </a:solidFill>
                <a:latin typeface="Arial" panose="020B0604020202020204"/>
                <a:ea typeface="微软雅黑" panose="020B0503020204020204" pitchFamily="34" charset="-122"/>
                <a:sym typeface="Calibri" panose="020F0502020204030204" pitchFamily="34" charset="0"/>
              </a:rPr>
              <a:t>设计模式</a:t>
            </a:r>
            <a:endParaRPr lang="zh-CN" altLang="en-US" sz="3200" b="1">
              <a:solidFill>
                <a:schemeClr val="accent1"/>
              </a:solidFill>
              <a:latin typeface="Arial" panose="020B0604020202020204"/>
              <a:ea typeface="微软雅黑" panose="020B0503020204020204" pitchFamily="3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555"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C:\Users\Go\Desktop\2588290-e5b1c39268ab367a.png2588290-e5b1c39268ab367a"/>
          <p:cNvPicPr>
            <a:picLocks noChangeAspect="1"/>
          </p:cNvPicPr>
          <p:nvPr/>
        </p:nvPicPr>
        <p:blipFill>
          <a:blip r:embed="rId1"/>
          <a:srcRect/>
          <a:stretch>
            <a:fillRect/>
          </a:stretch>
        </p:blipFill>
        <p:spPr>
          <a:xfrm>
            <a:off x="1379855" y="581025"/>
            <a:ext cx="6495415" cy="3980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864870"/>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bg1"/>
              </a:solidFill>
            </a:endParaRPr>
          </a:p>
        </p:txBody>
      </p:sp>
      <p:grpSp>
        <p:nvGrpSpPr>
          <p:cNvPr id="3" name="组合 2"/>
          <p:cNvGrpSpPr/>
          <p:nvPr/>
        </p:nvGrpSpPr>
        <p:grpSpPr>
          <a:xfrm>
            <a:off x="418465" y="1550103"/>
            <a:ext cx="7226935" cy="1779639"/>
            <a:chOff x="659" y="3329"/>
            <a:chExt cx="11381" cy="2126"/>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3329"/>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案例</a:t>
              </a:r>
              <a:endParaRPr lang="zh-CN" altLang="en-US"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2360" y="4023"/>
              <a:ext cx="9680" cy="1432"/>
            </a:xfrm>
            <a:prstGeom prst="rect">
              <a:avLst/>
            </a:prstGeom>
          </p:spPr>
          <p:txBody>
            <a:bodyPr wrap="square">
              <a:spAutoFit/>
            </a:bodyPr>
            <a:lstStyle/>
            <a:p>
              <a:pPr lvl="0" fontAlgn="base">
                <a:lnSpc>
                  <a:spcPct val="150000"/>
                </a:lnSpc>
                <a:spcBef>
                  <a:spcPct val="0"/>
                </a:spcBef>
                <a:spcAft>
                  <a:spcPct val="0"/>
                </a:spcAft>
              </a:pPr>
              <a:r>
                <a:rPr lang="en-US" altLang="zh-CN" sz="1600">
                  <a:solidFill>
                    <a:schemeClr val="bg1"/>
                  </a:solidFill>
                  <a:ea typeface="微软雅黑" panose="020B0503020204020204" pitchFamily="34" charset="-122"/>
                  <a:cs typeface="Arial" panose="020B0604020202020204" pitchFamily="34" charset="0"/>
                  <a:sym typeface="Calibri" panose="020F0502020204030204" pitchFamily="34" charset="0"/>
                </a:rPr>
                <a:t>         </a:t>
              </a:r>
              <a:r>
                <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rPr>
                <a:t>小明想了解购房信息，去售楼处打听，但是售楼处暂时没有房源，让小明回家等候消息，小明无奈只能留下自己的信息等候售楼处发布消息</a:t>
              </a:r>
              <a:endPar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箭头连接符 2"/>
          <p:cNvCxnSpPr/>
          <p:nvPr/>
        </p:nvCxnSpPr>
        <p:spPr>
          <a:xfrm>
            <a:off x="287338" y="2401556"/>
            <a:ext cx="8444680" cy="0"/>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511605" y="393376"/>
            <a:ext cx="3848735"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发布</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订阅者模式：小明购房实践</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62" name="矩形 6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îṣḷïďé"/>
          <p:cNvSpPr/>
          <p:nvPr/>
        </p:nvSpPr>
        <p:spPr bwMode="auto">
          <a:xfrm>
            <a:off x="655136" y="2212098"/>
            <a:ext cx="1529929" cy="357020"/>
          </a:xfrm>
          <a:prstGeom prst="homePlate">
            <a:avLst>
              <a:gd name="adj" fmla="val 93352"/>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基础实现</a:t>
            </a:r>
            <a:endParaRPr lang="zh-CN" altLang="en-US" sz="1400" b="1">
              <a:solidFill>
                <a:schemeClr val="bg1"/>
              </a:solidFill>
            </a:endParaRPr>
          </a:p>
        </p:txBody>
      </p:sp>
      <p:sp>
        <p:nvSpPr>
          <p:cNvPr id="19" name="îṩḷïḓe"/>
          <p:cNvSpPr/>
          <p:nvPr/>
        </p:nvSpPr>
        <p:spPr bwMode="auto">
          <a:xfrm>
            <a:off x="2739131" y="2212098"/>
            <a:ext cx="1680462" cy="357020"/>
          </a:xfrm>
          <a:prstGeom prst="chevron">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屏蔽垃圾短息</a:t>
            </a:r>
            <a:endParaRPr lang="zh-CN" altLang="en-US" sz="1400" b="1">
              <a:solidFill>
                <a:schemeClr val="bg1"/>
              </a:solidFill>
            </a:endParaRPr>
          </a:p>
        </p:txBody>
      </p:sp>
      <p:sp>
        <p:nvSpPr>
          <p:cNvPr id="20" name="îS1iḑé"/>
          <p:cNvSpPr/>
          <p:nvPr/>
        </p:nvSpPr>
        <p:spPr bwMode="auto">
          <a:xfrm>
            <a:off x="4823126" y="2212098"/>
            <a:ext cx="1626312" cy="357020"/>
          </a:xfrm>
          <a:prstGeom prst="chevron">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通用性</a:t>
            </a:r>
            <a:endParaRPr lang="zh-CN" altLang="en-US" sz="1400" b="1">
              <a:solidFill>
                <a:schemeClr val="bg1"/>
              </a:solidFill>
            </a:endParaRPr>
          </a:p>
        </p:txBody>
      </p:sp>
      <p:sp>
        <p:nvSpPr>
          <p:cNvPr id="21" name="îṧľíḍe"/>
          <p:cNvSpPr/>
          <p:nvPr/>
        </p:nvSpPr>
        <p:spPr bwMode="auto">
          <a:xfrm>
            <a:off x="6907121" y="2212098"/>
            <a:ext cx="1684800" cy="357020"/>
          </a:xfrm>
          <a:prstGeom prst="chevron">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添加中介</a:t>
            </a:r>
            <a:endParaRPr lang="zh-CN" altLang="en-US" sz="1400" b="1">
              <a:solidFill>
                <a:schemeClr val="bg1"/>
              </a:solidFill>
            </a:endParaRPr>
          </a:p>
        </p:txBody>
      </p:sp>
      <p:sp>
        <p:nvSpPr>
          <p:cNvPr id="22"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887529" y="175043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Step1</a:t>
            </a:r>
            <a:endParaRPr lang="zh-CN" altLang="en-US" sz="2000">
              <a:solidFill>
                <a:schemeClr val="accent1"/>
              </a:solidFill>
              <a:latin typeface="+mj-lt"/>
              <a:ea typeface="+mj-ea"/>
            </a:endParaRPr>
          </a:p>
        </p:txBody>
      </p:sp>
      <p:sp>
        <p:nvSpPr>
          <p:cNvPr id="23" name="矩形 22"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320993" y="2726860"/>
            <a:ext cx="1864072" cy="575945"/>
          </a:xfrm>
          <a:prstGeom prst="rect">
            <a:avLst/>
          </a:prstGeom>
        </p:spPr>
        <p:txBody>
          <a:bodyPr wrap="square">
            <a:spAutoFit/>
          </a:bodyPr>
          <a:lstStyle/>
          <a:p>
            <a:pPr algn="ctr">
              <a:lnSpc>
                <a:spcPct val="150000"/>
              </a:lnSpc>
            </a:pPr>
            <a:r>
              <a:rPr lang="zh-CN" altLang="en-US" sz="1050">
                <a:solidFill>
                  <a:schemeClr val="tx1">
                    <a:lumMod val="75000"/>
                    <a:lumOff val="25000"/>
                  </a:schemeClr>
                </a:solidFill>
              </a:rPr>
              <a:t>小明去售楼处</a:t>
            </a:r>
            <a:r>
              <a:rPr lang="zh-CN" altLang="en-US" sz="1050">
                <a:solidFill>
                  <a:schemeClr val="tx1">
                    <a:lumMod val="75000"/>
                    <a:lumOff val="25000"/>
                  </a:schemeClr>
                </a:solidFill>
              </a:rPr>
              <a:t>留下联系电话及需求，等待消息。</a:t>
            </a:r>
            <a:endParaRPr lang="zh-CN" altLang="en-US" sz="1050">
              <a:solidFill>
                <a:schemeClr val="tx1">
                  <a:lumMod val="75000"/>
                  <a:lumOff val="25000"/>
                </a:schemeClr>
              </a:solidFill>
            </a:endParaRPr>
          </a:p>
        </p:txBody>
      </p:sp>
      <p:sp>
        <p:nvSpPr>
          <p:cNvPr id="24"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3072807" y="175043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Step2</a:t>
            </a:r>
            <a:endParaRPr lang="zh-CN" altLang="en-US" sz="2000">
              <a:solidFill>
                <a:schemeClr val="accent1"/>
              </a:solidFill>
              <a:latin typeface="+mj-lt"/>
              <a:ea typeface="+mj-ea"/>
            </a:endParaRPr>
          </a:p>
        </p:txBody>
      </p:sp>
      <p:sp>
        <p:nvSpPr>
          <p:cNvPr id="25" name="矩形 24"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2555521" y="2726860"/>
            <a:ext cx="1864072" cy="818515"/>
          </a:xfrm>
          <a:prstGeom prst="rect">
            <a:avLst/>
          </a:prstGeom>
        </p:spPr>
        <p:txBody>
          <a:bodyPr wrap="square">
            <a:spAutoFit/>
          </a:bodyPr>
          <a:lstStyle/>
          <a:p>
            <a:pPr algn="l">
              <a:lnSpc>
                <a:spcPct val="150000"/>
              </a:lnSpc>
            </a:pPr>
            <a:r>
              <a:rPr lang="zh-CN" altLang="en-US" sz="1050">
                <a:solidFill>
                  <a:schemeClr val="tx1">
                    <a:lumMod val="75000"/>
                    <a:lumOff val="25000"/>
                  </a:schemeClr>
                </a:solidFill>
              </a:rPr>
              <a:t>小明只想收到自己的理想房型，</a:t>
            </a:r>
            <a:r>
              <a:rPr lang="en-US" altLang="zh-CN" sz="1050">
                <a:solidFill>
                  <a:schemeClr val="tx1">
                    <a:lumMod val="75000"/>
                    <a:lumOff val="25000"/>
                  </a:schemeClr>
                </a:solidFill>
              </a:rPr>
              <a:t>5</a:t>
            </a:r>
            <a:r>
              <a:rPr lang="zh-CN" altLang="en-US" sz="1050">
                <a:solidFill>
                  <a:schemeClr val="tx1">
                    <a:lumMod val="75000"/>
                    <a:lumOff val="25000"/>
                  </a:schemeClr>
                </a:solidFill>
              </a:rPr>
              <a:t>平米的小房子别来骚扰我。</a:t>
            </a:r>
            <a:endParaRPr lang="zh-CN" altLang="en-US" sz="1050">
              <a:solidFill>
                <a:schemeClr val="tx1">
                  <a:lumMod val="75000"/>
                  <a:lumOff val="25000"/>
                </a:schemeClr>
              </a:solidFill>
            </a:endParaRPr>
          </a:p>
        </p:txBody>
      </p:sp>
      <p:sp>
        <p:nvSpPr>
          <p:cNvPr id="26"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5186221" y="175043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Step3</a:t>
            </a:r>
            <a:endParaRPr lang="zh-CN" altLang="en-US" sz="2000">
              <a:solidFill>
                <a:schemeClr val="accent1"/>
              </a:solidFill>
              <a:latin typeface="+mj-lt"/>
              <a:ea typeface="+mj-ea"/>
            </a:endParaRPr>
          </a:p>
        </p:txBody>
      </p:sp>
      <p:sp>
        <p:nvSpPr>
          <p:cNvPr id="27" name="矩形 26"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4668935" y="2726860"/>
            <a:ext cx="1864072" cy="818515"/>
          </a:xfrm>
          <a:prstGeom prst="rect">
            <a:avLst/>
          </a:prstGeom>
        </p:spPr>
        <p:txBody>
          <a:bodyPr wrap="square">
            <a:spAutoFit/>
          </a:bodyPr>
          <a:lstStyle/>
          <a:p>
            <a:pPr algn="l">
              <a:lnSpc>
                <a:spcPct val="150000"/>
              </a:lnSpc>
            </a:pPr>
            <a:r>
              <a:rPr lang="zh-CN" altLang="en-US" sz="1050">
                <a:solidFill>
                  <a:schemeClr val="tx1">
                    <a:lumMod val="75000"/>
                    <a:lumOff val="25000"/>
                  </a:schemeClr>
                </a:solidFill>
              </a:rPr>
              <a:t>不能做一根绳子上的蚂蚱，货比三家，去多家售楼处订阅消息。</a:t>
            </a:r>
            <a:r>
              <a:rPr lang="en-US" altLang="zh-CN" sz="1050">
                <a:solidFill>
                  <a:schemeClr val="tx1">
                    <a:lumMod val="75000"/>
                    <a:lumOff val="25000"/>
                  </a:schemeClr>
                </a:solidFill>
              </a:rPr>
              <a:t>.</a:t>
            </a:r>
            <a:endParaRPr lang="zh-CN" altLang="en-US" sz="1050">
              <a:solidFill>
                <a:schemeClr val="tx1">
                  <a:lumMod val="75000"/>
                  <a:lumOff val="25000"/>
                </a:schemeClr>
              </a:solidFill>
            </a:endParaRPr>
          </a:p>
        </p:txBody>
      </p:sp>
      <p:sp>
        <p:nvSpPr>
          <p:cNvPr id="28"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7245135" y="174205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Step4</a:t>
            </a:r>
            <a:endParaRPr lang="zh-CN" altLang="en-US" sz="2000">
              <a:solidFill>
                <a:schemeClr val="accent1"/>
              </a:solidFill>
              <a:latin typeface="+mj-lt"/>
              <a:ea typeface="+mj-ea"/>
            </a:endParaRPr>
          </a:p>
        </p:txBody>
      </p:sp>
      <p:sp>
        <p:nvSpPr>
          <p:cNvPr id="29" name="矩形 28"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6727849" y="2726860"/>
            <a:ext cx="1864072" cy="818515"/>
          </a:xfrm>
          <a:prstGeom prst="rect">
            <a:avLst/>
          </a:prstGeom>
        </p:spPr>
        <p:txBody>
          <a:bodyPr wrap="square">
            <a:spAutoFit/>
          </a:bodyPr>
          <a:lstStyle/>
          <a:p>
            <a:pPr algn="l">
              <a:lnSpc>
                <a:spcPct val="150000"/>
              </a:lnSpc>
            </a:pPr>
            <a:r>
              <a:rPr lang="zh-CN" altLang="en-US" sz="1050">
                <a:solidFill>
                  <a:schemeClr val="tx1">
                    <a:lumMod val="75000"/>
                    <a:lumOff val="25000"/>
                  </a:schemeClr>
                </a:solidFill>
              </a:rPr>
              <a:t>到处跑售楼处不高效，还是找中介吧（发布者与订阅者之间实现透明）</a:t>
            </a:r>
            <a:endParaRPr lang="zh-CN" altLang="en-US" sz="105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GrpSpPr>
            <a:grpSpLocks noChangeAspect="1"/>
          </p:cNvGrpSpPr>
          <p:nvPr/>
        </p:nvGrpSpPr>
        <p:grpSpPr bwMode="auto">
          <a:xfrm>
            <a:off x="876534" y="1844430"/>
            <a:ext cx="366482" cy="365611"/>
            <a:chOff x="3665" y="2074"/>
            <a:chExt cx="421" cy="420"/>
          </a:xfrm>
          <a:solidFill>
            <a:schemeClr val="accent1"/>
          </a:solidFill>
        </p:grpSpPr>
        <p:sp>
          <p:nvSpPr>
            <p:cNvPr id="7"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 name="Group 1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GrpSpPr>
            <a:grpSpLocks noChangeAspect="1"/>
          </p:cNvGrpSpPr>
          <p:nvPr/>
        </p:nvGrpSpPr>
        <p:grpSpPr bwMode="auto">
          <a:xfrm>
            <a:off x="876534" y="2388599"/>
            <a:ext cx="366482" cy="365611"/>
            <a:chOff x="3665" y="2074"/>
            <a:chExt cx="421" cy="420"/>
          </a:xfrm>
          <a:solidFill>
            <a:schemeClr val="accent1"/>
          </a:solidFill>
        </p:grpSpPr>
        <p:sp>
          <p:nvSpPr>
            <p:cNvPr id="11"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 name="矩形 17"/>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53820" y="393376"/>
            <a:ext cx="2578735"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订阅</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发布者模式分析</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grpSp>
        <p:nvGrpSpPr>
          <p:cNvPr id="25" name="组合 24"/>
          <p:cNvGrpSpPr/>
          <p:nvPr/>
        </p:nvGrpSpPr>
        <p:grpSpPr>
          <a:xfrm>
            <a:off x="577215" y="1102360"/>
            <a:ext cx="6579118" cy="2821305"/>
            <a:chOff x="6545" y="1736"/>
            <a:chExt cx="5760" cy="4443"/>
          </a:xfrm>
        </p:grpSpPr>
        <p:sp>
          <p:nvSpPr>
            <p:cNvPr id="4" name="矩形 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6545" y="1736"/>
              <a:ext cx="3684" cy="822"/>
            </a:xfrm>
            <a:prstGeom prst="rect">
              <a:avLst/>
            </a:prstGeom>
          </p:spPr>
          <p:txBody>
            <a:bodyPr wrap="square">
              <a:spAutoFit/>
            </a:bodyPr>
            <a:lstStyle/>
            <a:p>
              <a:r>
                <a:rPr lang="zh-CN" altLang="en-US" sz="2800">
                  <a:solidFill>
                    <a:schemeClr val="accent1"/>
                  </a:solidFill>
                  <a:latin typeface="微软雅黑" panose="020B0503020204020204" pitchFamily="34" charset="-122"/>
                </a:rPr>
                <a:t>优缺点</a:t>
              </a:r>
              <a:endParaRPr lang="zh-CN" altLang="en-US" sz="2800">
                <a:solidFill>
                  <a:schemeClr val="accent1"/>
                </a:solidFill>
                <a:latin typeface="微软雅黑" panose="020B0503020204020204" pitchFamily="34" charset="-122"/>
              </a:endParaRPr>
            </a:p>
          </p:txBody>
        </p:sp>
        <p:sp>
          <p:nvSpPr>
            <p:cNvPr id="9" name="矩形 8"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360" y="2901"/>
              <a:ext cx="4945" cy="580"/>
            </a:xfrm>
            <a:prstGeom prst="rect">
              <a:avLst/>
            </a:prstGeom>
          </p:spPr>
          <p:txBody>
            <a:bodyPr wrap="square">
              <a:spAutoFit/>
            </a:bodyPr>
            <a:lstStyle/>
            <a:p>
              <a:pPr>
                <a:lnSpc>
                  <a:spcPct val="150000"/>
                </a:lnSpc>
              </a:pPr>
              <a:r>
                <a:rPr lang="zh-CN" altLang="en-US" sz="1200">
                  <a:solidFill>
                    <a:srgbClr val="00B050"/>
                  </a:solidFill>
                </a:rPr>
                <a:t>用于异步编程，时间上解耦</a:t>
              </a:r>
              <a:endParaRPr lang="zh-CN" altLang="en-US" sz="1200">
                <a:solidFill>
                  <a:srgbClr val="00B050"/>
                </a:solidFill>
              </a:endParaRPr>
            </a:p>
          </p:txBody>
        </p:sp>
        <p:sp>
          <p:nvSpPr>
            <p:cNvPr id="13" name="矩形 12"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360" y="3758"/>
              <a:ext cx="4945" cy="580"/>
            </a:xfrm>
            <a:prstGeom prst="rect">
              <a:avLst/>
            </a:prstGeom>
          </p:spPr>
          <p:txBody>
            <a:bodyPr wrap="square">
              <a:spAutoFit/>
            </a:bodyPr>
            <a:lstStyle/>
            <a:p>
              <a:pPr>
                <a:lnSpc>
                  <a:spcPct val="150000"/>
                </a:lnSpc>
              </a:pPr>
              <a:r>
                <a:rPr lang="zh-CN" altLang="en-US" sz="1200">
                  <a:solidFill>
                    <a:srgbClr val="00B050"/>
                  </a:solidFill>
                </a:rPr>
                <a:t>发布者</a:t>
              </a:r>
              <a:r>
                <a:rPr lang="en-US" altLang="zh-CN" sz="1200">
                  <a:solidFill>
                    <a:srgbClr val="00B050"/>
                  </a:solidFill>
                </a:rPr>
                <a:t>-</a:t>
              </a:r>
              <a:r>
                <a:rPr lang="zh-CN" altLang="en-US" sz="1200">
                  <a:solidFill>
                    <a:srgbClr val="00B050"/>
                  </a:solidFill>
                </a:rPr>
                <a:t>订阅者相互透明，对象之间解耦</a:t>
              </a:r>
              <a:endParaRPr lang="zh-CN" altLang="en-US" sz="1200">
                <a:solidFill>
                  <a:srgbClr val="00B050"/>
                </a:solidFill>
              </a:endParaRPr>
            </a:p>
          </p:txBody>
        </p:sp>
        <p:sp>
          <p:nvSpPr>
            <p:cNvPr id="17" name="矩形 16"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360" y="4766"/>
              <a:ext cx="4945" cy="580"/>
            </a:xfrm>
            <a:prstGeom prst="rect">
              <a:avLst/>
            </a:prstGeom>
          </p:spPr>
          <p:txBody>
            <a:bodyPr wrap="square">
              <a:spAutoFit/>
            </a:bodyPr>
            <a:lstStyle/>
            <a:p>
              <a:pPr>
                <a:lnSpc>
                  <a:spcPct val="150000"/>
                </a:lnSpc>
              </a:pPr>
              <a:r>
                <a:rPr lang="zh-CN" altLang="en-US" sz="1200">
                  <a:solidFill>
                    <a:srgbClr val="FF0000"/>
                  </a:solidFill>
                </a:rPr>
                <a:t>创建订阅者本身消耗时间与内存，可能永远不触发，却一直存在于内存中。</a:t>
              </a:r>
              <a:endParaRPr lang="zh-CN" altLang="en-US" sz="1200">
                <a:solidFill>
                  <a:srgbClr val="FF0000"/>
                </a:solidFill>
              </a:endParaRPr>
            </a:p>
          </p:txBody>
        </p:sp>
        <p:sp>
          <p:nvSpPr>
            <p:cNvPr id="24" name="矩形 2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360" y="5599"/>
              <a:ext cx="4945" cy="580"/>
            </a:xfrm>
            <a:prstGeom prst="rect">
              <a:avLst/>
            </a:prstGeom>
          </p:spPr>
          <p:txBody>
            <a:bodyPr wrap="square">
              <a:spAutoFit/>
            </a:bodyPr>
            <a:lstStyle/>
            <a:p>
              <a:pPr>
                <a:lnSpc>
                  <a:spcPct val="150000"/>
                </a:lnSpc>
              </a:pPr>
              <a:r>
                <a:rPr lang="zh-CN" altLang="en-US" sz="1200">
                  <a:solidFill>
                    <a:srgbClr val="FF0000"/>
                  </a:solidFill>
                </a:rPr>
                <a:t>当使用过多，对象间联系过于透明，</a:t>
              </a:r>
              <a:r>
                <a:rPr lang="en-US" altLang="zh-CN" sz="1200">
                  <a:solidFill>
                    <a:srgbClr val="FF0000"/>
                  </a:solidFill>
                </a:rPr>
                <a:t>bug</a:t>
              </a:r>
              <a:r>
                <a:rPr lang="zh-CN" altLang="en-US" sz="1200">
                  <a:solidFill>
                    <a:srgbClr val="FF0000"/>
                  </a:solidFill>
                </a:rPr>
                <a:t>跟踪是一件难事。</a:t>
              </a:r>
              <a:endParaRPr lang="zh-CN" altLang="en-US" sz="1200">
                <a:solidFill>
                  <a:srgbClr val="FF0000"/>
                </a:solidFill>
              </a:endParaRPr>
            </a:p>
          </p:txBody>
        </p:sp>
      </p:grpSp>
      <p:sp>
        <p:nvSpPr>
          <p:cNvPr id="2" name="Freeform 5"/>
          <p:cNvSpPr>
            <a:spLocks noEditPoints="1"/>
          </p:cNvSpPr>
          <p:nvPr/>
        </p:nvSpPr>
        <p:spPr bwMode="auto">
          <a:xfrm>
            <a:off x="876300" y="3009265"/>
            <a:ext cx="370840" cy="385445"/>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rgbClr val="EDF2EC"/>
          </a:solidFill>
          <a:ln w="12700" cmpd="sng">
            <a:solidFill>
              <a:schemeClr val="accent1">
                <a:shade val="50000"/>
              </a:schemeClr>
            </a:solidFill>
            <a:prstDash val="solid"/>
          </a:ln>
        </p:spPr>
        <p:txBody>
          <a:bodyPr vert="horz" wrap="square" lIns="91440" tIns="45720" rIns="91440" bIns="45720" numCol="1" anchor="t" anchorCtr="0" compatLnSpc="1"/>
          <a:p>
            <a:endParaRPr lang="zh-CN" altLang="en-US"/>
          </a:p>
        </p:txBody>
      </p:sp>
      <p:sp>
        <p:nvSpPr>
          <p:cNvPr id="3" name="Freeform 5"/>
          <p:cNvSpPr>
            <a:spLocks noEditPoints="1"/>
          </p:cNvSpPr>
          <p:nvPr/>
        </p:nvSpPr>
        <p:spPr bwMode="auto">
          <a:xfrm>
            <a:off x="876300" y="3555365"/>
            <a:ext cx="370840" cy="385445"/>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rgbClr val="EDF2EC"/>
          </a:solidFill>
          <a:ln w="12700" cmpd="sng">
            <a:solidFill>
              <a:schemeClr val="accent1">
                <a:shade val="50000"/>
              </a:schemeClr>
            </a:solidFill>
            <a:prstDash val="solid"/>
          </a:ln>
        </p:spPr>
        <p:txBody>
          <a:bodyPr vert="horz" wrap="square" lIns="91440" tIns="45720" rIns="91440" bIns="45720" numCol="1" anchor="t" anchorCtr="0" compatLnSpc="1"/>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864870"/>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bg1"/>
              </a:solidFill>
            </a:endParaRPr>
          </a:p>
        </p:txBody>
      </p:sp>
      <p:grpSp>
        <p:nvGrpSpPr>
          <p:cNvPr id="3" name="组合 2"/>
          <p:cNvGrpSpPr/>
          <p:nvPr/>
        </p:nvGrpSpPr>
        <p:grpSpPr>
          <a:xfrm>
            <a:off x="702310" y="1676503"/>
            <a:ext cx="7727315" cy="1167731"/>
            <a:chOff x="1106" y="3480"/>
            <a:chExt cx="12169" cy="1395"/>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06" y="3480"/>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思考：</a:t>
              </a:r>
              <a:endParaRPr lang="zh-CN" altLang="en-US"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3595" y="4104"/>
              <a:ext cx="9680" cy="771"/>
            </a:xfrm>
            <a:prstGeom prst="rect">
              <a:avLst/>
            </a:prstGeom>
          </p:spPr>
          <p:txBody>
            <a:bodyPr wrap="square">
              <a:spAutoFit/>
            </a:bodyPr>
            <a:lstStyle/>
            <a:p>
              <a:pPr lvl="0" fontAlgn="base">
                <a:lnSpc>
                  <a:spcPct val="150000"/>
                </a:lnSpc>
                <a:spcBef>
                  <a:spcPct val="0"/>
                </a:spcBef>
                <a:spcAft>
                  <a:spcPct val="0"/>
                </a:spcAft>
              </a:pPr>
              <a:r>
                <a:rPr lang="en-US" altLang="zh-CN" sz="1600">
                  <a:solidFill>
                    <a:schemeClr val="bg1"/>
                  </a:solidFill>
                  <a:ea typeface="微软雅黑" panose="020B0503020204020204" pitchFamily="34" charset="-122"/>
                  <a:cs typeface="Arial" panose="020B0604020202020204" pitchFamily="34" charset="0"/>
                  <a:sym typeface="Calibri" panose="020F0502020204030204" pitchFamily="34" charset="0"/>
                </a:rPr>
                <a:t>     </a:t>
              </a:r>
              <a:r>
                <a:rPr lang="zh-CN" altLang="en-US" sz="2400">
                  <a:solidFill>
                    <a:schemeClr val="bg1"/>
                  </a:solidFill>
                  <a:ea typeface="微软雅黑" panose="020B0503020204020204" pitchFamily="34" charset="-122"/>
                  <a:cs typeface="Arial" panose="020B0604020202020204" pitchFamily="34" charset="0"/>
                  <a:sym typeface="Calibri" panose="020F0502020204030204" pitchFamily="34" charset="0"/>
                </a:rPr>
                <a:t>必须要先订阅，在发布吗？</a:t>
              </a:r>
              <a:endParaRPr lang="zh-CN" altLang="en-US" sz="24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53820" y="301936"/>
            <a:ext cx="1198880"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设计原则</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42" name="矩形 41"/>
          <p:cNvSpPr/>
          <p:nvPr/>
        </p:nvSpPr>
        <p:spPr>
          <a:xfrm>
            <a:off x="453820" y="702046"/>
            <a:ext cx="1693092" cy="261610"/>
          </a:xfrm>
          <a:prstGeom prst="rect">
            <a:avLst/>
          </a:prstGeom>
        </p:spPr>
        <p:txBody>
          <a:bodyPr wrap="none">
            <a:spAutoFit/>
          </a:bodyPr>
          <a:lstStyle/>
          <a:p>
            <a:pPr lvl="0" fontAlgn="base">
              <a:spcBef>
                <a:spcPct val="0"/>
              </a:spcBef>
              <a:spcAft>
                <a:spcPct val="0"/>
              </a:spcAft>
            </a:pPr>
            <a:r>
              <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rPr>
              <a:t>CASE INTRODUCTION</a:t>
            </a:r>
            <a:endPar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endParaRPr>
          </a:p>
        </p:txBody>
      </p:sp>
      <p:grpSp>
        <p:nvGrpSpPr>
          <p:cNvPr id="8" name="组合 7"/>
          <p:cNvGrpSpPr/>
          <p:nvPr/>
        </p:nvGrpSpPr>
        <p:grpSpPr>
          <a:xfrm>
            <a:off x="454025" y="1159977"/>
            <a:ext cx="7748449" cy="2772992"/>
            <a:chOff x="4093" y="2789"/>
            <a:chExt cx="8478" cy="3892"/>
          </a:xfrm>
        </p:grpSpPr>
        <p:grpSp>
          <p:nvGrpSpPr>
            <p:cNvPr id="7" name="组合 6"/>
            <p:cNvGrpSpPr/>
            <p:nvPr/>
          </p:nvGrpSpPr>
          <p:grpSpPr>
            <a:xfrm>
              <a:off x="4093" y="2789"/>
              <a:ext cx="2122" cy="1681"/>
              <a:chOff x="4093" y="2789"/>
              <a:chExt cx="2122" cy="1681"/>
            </a:xfrm>
          </p:grpSpPr>
          <p:sp>
            <p:nvSpPr>
              <p:cNvPr id="25"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4093" y="278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单一职责原则</a:t>
                </a:r>
                <a:endParaRPr lang="zh-CN" altLang="en-US" sz="1200">
                  <a:solidFill>
                    <a:srgbClr val="4A5D50"/>
                  </a:solidFill>
                  <a:latin typeface="+mj-lt"/>
                  <a:ea typeface="微软雅黑" panose="020B0503020204020204" pitchFamily="34" charset="-122"/>
                </a:endParaRPr>
              </a:p>
            </p:txBody>
          </p:sp>
          <p:sp>
            <p:nvSpPr>
              <p:cNvPr id="26" name="矩形 2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093" y="3176"/>
                <a:ext cx="2122" cy="1294"/>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不要存在多于一个导致类变更的原因。（在方法里各种 </a:t>
                </a:r>
                <a:r>
                  <a:rPr lang="en-US" altLang="zh-CN" sz="1200" kern="0">
                    <a:solidFill>
                      <a:srgbClr val="4A5D50"/>
                    </a:solidFill>
                    <a:ea typeface="宋体" panose="02010600030101010101" pitchFamily="2" charset="-122"/>
                    <a:cs typeface="Arial" panose="020B0604020202020204" pitchFamily="34" charset="0"/>
                  </a:rPr>
                  <a:t>if else</a:t>
                </a:r>
                <a:r>
                  <a:rPr lang="zh-CN" altLang="en-US" sz="1200" kern="0">
                    <a:solidFill>
                      <a:srgbClr val="4A5D50"/>
                    </a:solidFill>
                    <a:ea typeface="宋体" panose="02010600030101010101" pitchFamily="2" charset="-122"/>
                    <a:cs typeface="Arial" panose="020B0604020202020204" pitchFamily="34" charset="0"/>
                  </a:rPr>
                  <a:t>）</a:t>
                </a:r>
                <a:endParaRPr lang="zh-CN" altLang="en-US" sz="1200" kern="0">
                  <a:solidFill>
                    <a:srgbClr val="4A5D50"/>
                  </a:solidFill>
                  <a:ea typeface="宋体" panose="02010600030101010101" pitchFamily="2" charset="-122"/>
                  <a:cs typeface="Arial" panose="020B0604020202020204" pitchFamily="34" charset="0"/>
                </a:endParaRPr>
              </a:p>
            </p:txBody>
          </p:sp>
        </p:grpSp>
        <p:sp>
          <p:nvSpPr>
            <p:cNvPr id="28"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6550" y="278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里氏替换原则</a:t>
              </a:r>
              <a:endParaRPr lang="zh-CN" altLang="en-US" sz="1200">
                <a:solidFill>
                  <a:srgbClr val="4A5D50"/>
                </a:solidFill>
                <a:latin typeface="+mj-lt"/>
                <a:ea typeface="微软雅黑" panose="020B0503020204020204" pitchFamily="34" charset="-122"/>
              </a:endParaRPr>
            </a:p>
          </p:txBody>
        </p:sp>
        <p:sp>
          <p:nvSpPr>
            <p:cNvPr id="29" name="矩形 2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550" y="3176"/>
              <a:ext cx="2804" cy="906"/>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子类可以扩展父类的功能，但不能改变父类原有的功能。</a:t>
              </a:r>
              <a:endParaRPr lang="en-US" altLang="zh-CN" sz="1200" kern="0">
                <a:solidFill>
                  <a:srgbClr val="4A5D50"/>
                </a:solidFill>
                <a:ea typeface="宋体" panose="02010600030101010101" pitchFamily="2" charset="-122"/>
                <a:cs typeface="Arial" panose="020B0604020202020204" pitchFamily="34" charset="0"/>
              </a:endParaRPr>
            </a:p>
          </p:txBody>
        </p:sp>
        <p:sp>
          <p:nvSpPr>
            <p:cNvPr id="33"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4160" y="485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接口隔离原则</a:t>
              </a:r>
              <a:endParaRPr lang="zh-CN" altLang="en-US" sz="1200">
                <a:solidFill>
                  <a:srgbClr val="4A5D50"/>
                </a:solidFill>
                <a:latin typeface="+mj-lt"/>
                <a:ea typeface="微软雅黑" panose="020B0503020204020204" pitchFamily="34" charset="-122"/>
              </a:endParaRPr>
            </a:p>
          </p:txBody>
        </p:sp>
        <p:sp>
          <p:nvSpPr>
            <p:cNvPr id="34" name="矩形 3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160" y="5387"/>
              <a:ext cx="2122" cy="1294"/>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客户端不应该被强迫地依赖那些根本用不上的方法。（拆方法，多用组合）</a:t>
              </a:r>
              <a:endParaRPr lang="zh-CN" altLang="en-US" sz="1200" kern="0">
                <a:solidFill>
                  <a:srgbClr val="4A5D50"/>
                </a:solidFill>
                <a:ea typeface="宋体" panose="02010600030101010101" pitchFamily="2" charset="-122"/>
                <a:cs typeface="Arial" panose="020B0604020202020204" pitchFamily="34" charset="0"/>
              </a:endParaRPr>
            </a:p>
          </p:txBody>
        </p:sp>
        <p:sp>
          <p:nvSpPr>
            <p:cNvPr id="44"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9563" y="278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依赖倒置原则</a:t>
              </a:r>
              <a:endParaRPr lang="zh-CN" altLang="en-US" sz="1200">
                <a:solidFill>
                  <a:srgbClr val="4A5D50"/>
                </a:solidFill>
                <a:latin typeface="+mj-lt"/>
                <a:ea typeface="微软雅黑" panose="020B0503020204020204" pitchFamily="34" charset="-122"/>
              </a:endParaRPr>
            </a:p>
          </p:txBody>
        </p:sp>
        <p:sp>
          <p:nvSpPr>
            <p:cNvPr id="45" name="矩形 4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9563" y="3124"/>
              <a:ext cx="3008" cy="1294"/>
            </a:xfrm>
            <a:prstGeom prst="rect">
              <a:avLst/>
            </a:prstGeom>
          </p:spPr>
          <p:txBody>
            <a:bodyPr wrap="square">
              <a:spAutoFit/>
            </a:bodyPr>
            <a:lstStyle/>
            <a:p>
              <a:pPr defTabSz="914400">
                <a:lnSpc>
                  <a:spcPct val="150000"/>
                </a:lnSpc>
                <a:defRPr/>
              </a:pPr>
              <a:r>
                <a:rPr lang="en-US" altLang="zh-CN" sz="1200" kern="0">
                  <a:solidFill>
                    <a:srgbClr val="4A5D50"/>
                  </a:solidFill>
                  <a:ea typeface="宋体" panose="02010600030101010101" pitchFamily="2" charset="-122"/>
                  <a:cs typeface="Arial" panose="020B0604020202020204" pitchFamily="34" charset="0"/>
                </a:rPr>
                <a:t>高层模块不应该依赖低层模块，二者都应该依赖其抽象；抽象不应该依赖细节；细节应该依赖抽象</a:t>
              </a:r>
              <a:r>
                <a:rPr lang="zh-CN" altLang="en-US" sz="1200" kern="0">
                  <a:solidFill>
                    <a:srgbClr val="4A5D50"/>
                  </a:solidFill>
                  <a:ea typeface="宋体" panose="02010600030101010101" pitchFamily="2" charset="-122"/>
                  <a:cs typeface="Arial" panose="020B0604020202020204" pitchFamily="34" charset="0"/>
                </a:rPr>
                <a:t>（太抽象了）</a:t>
              </a:r>
              <a:endParaRPr lang="zh-CN" altLang="en-US" sz="1200" kern="0">
                <a:solidFill>
                  <a:srgbClr val="4A5D50"/>
                </a:solidFill>
                <a:ea typeface="宋体" panose="02010600030101010101" pitchFamily="2" charset="-122"/>
                <a:cs typeface="Arial" panose="020B0604020202020204" pitchFamily="34" charset="0"/>
              </a:endParaRPr>
            </a:p>
          </p:txBody>
        </p:sp>
      </p:grpSp>
      <p:sp>
        <p:nvSpPr>
          <p:cNvPr id="4"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2804795" y="2634668"/>
            <a:ext cx="1816014"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迪米特原则</a:t>
            </a:r>
            <a:endParaRPr lang="zh-CN" altLang="en-US" sz="1200">
              <a:solidFill>
                <a:srgbClr val="4A5D50"/>
              </a:solidFill>
              <a:latin typeface="+mj-lt"/>
              <a:ea typeface="微软雅黑" panose="020B0503020204020204" pitchFamily="34" charset="-122"/>
            </a:endParaRPr>
          </a:p>
        </p:txBody>
      </p:sp>
      <p:sp>
        <p:nvSpPr>
          <p:cNvPr id="5" name="矩形 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743200" y="3011057"/>
            <a:ext cx="1939397" cy="922020"/>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一个对象应该对其他对象保持最少的了解。（在一个类中应该少出现其他类）</a:t>
            </a:r>
            <a:endParaRPr lang="zh-CN" altLang="en-US" sz="1200" kern="0">
              <a:solidFill>
                <a:srgbClr val="4A5D50"/>
              </a:solidFill>
              <a:ea typeface="宋体" panose="02010600030101010101" pitchFamily="2" charset="-122"/>
              <a:cs typeface="Arial" panose="020B0604020202020204" pitchFamily="34" charset="0"/>
            </a:endParaRPr>
          </a:p>
        </p:txBody>
      </p:sp>
      <p:sp>
        <p:nvSpPr>
          <p:cNvPr id="6"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5453380" y="2634668"/>
            <a:ext cx="1816014"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开闭原则</a:t>
            </a:r>
            <a:endParaRPr lang="zh-CN" altLang="en-US" sz="1200">
              <a:solidFill>
                <a:srgbClr val="4A5D50"/>
              </a:solidFill>
              <a:latin typeface="+mj-lt"/>
              <a:ea typeface="微软雅黑" panose="020B0503020204020204" pitchFamily="34" charset="-122"/>
            </a:endParaRPr>
          </a:p>
        </p:txBody>
      </p:sp>
      <p:sp>
        <p:nvSpPr>
          <p:cNvPr id="9" name="矩形 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453380" y="2961640"/>
            <a:ext cx="2541270" cy="1476375"/>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一个软件实体如类、模块和函数应该对扩展开放，对修改关闭（不要改你以前写的代码，你应该加一些代码去扩展原来的功能，来实现新的需求）</a:t>
            </a:r>
            <a:endParaRPr lang="zh-CN" altLang="en-US" sz="1200" kern="0">
              <a:solidFill>
                <a:srgbClr val="4A5D50"/>
              </a:solidFill>
              <a:ea typeface="宋体" panose="0201060003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67660" y="0"/>
            <a:ext cx="627634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679190" y="1205865"/>
            <a:ext cx="4653280" cy="2329919"/>
            <a:chOff x="8785" y="2752"/>
            <a:chExt cx="5455" cy="2584"/>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85" y="2752"/>
              <a:ext cx="5455"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rPr>
                <a:t>学习心得</a:t>
              </a:r>
              <a:endPar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817" y="4160"/>
              <a:ext cx="5423" cy="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400">
                  <a:solidFill>
                    <a:prstClr val="white"/>
                  </a:solidFill>
                  <a:latin typeface="Calibri Light" panose="020F0302020204030204"/>
                  <a:sym typeface="+mn-ea"/>
                </a:rPr>
                <a:t>        </a:t>
              </a:r>
              <a:r>
                <a:rPr lang="zh-CN" altLang="en-US" sz="1400">
                  <a:solidFill>
                    <a:prstClr val="white"/>
                  </a:solidFill>
                  <a:latin typeface="Calibri Light" panose="020F0302020204030204"/>
                  <a:sym typeface="+mn-ea"/>
                </a:rPr>
                <a:t>别人的代码就是一笔财富，看不懂不是痛点，而是一次提升自己的机会，多研究、编写、思考他人代码结构，会获得极大的提升。</a:t>
              </a:r>
              <a:endParaRPr lang="zh-CN" altLang="en-US" sz="1400">
                <a:solidFill>
                  <a:prstClr val="white"/>
                </a:solidFill>
                <a:latin typeface="Calibri Light" panose="020F0302020204030204"/>
                <a:sym typeface="+mn-ea"/>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3592830" y="2025650"/>
            <a:ext cx="4631055" cy="583565"/>
          </a:xfrm>
          <a:prstGeom prst="rect">
            <a:avLst/>
          </a:prstGeom>
          <a:noFill/>
        </p:spPr>
        <p:txBody>
          <a:bodyPr wrap="square">
            <a:spAutoFit/>
          </a:bodyPr>
          <a:lstStyle/>
          <a:p>
            <a:pPr fontAlgn="base">
              <a:spcBef>
                <a:spcPct val="0"/>
              </a:spcBef>
              <a:spcAft>
                <a:spcPct val="0"/>
              </a:spcAft>
            </a:pPr>
            <a:r>
              <a:rPr lang="zh-CN" altLang="en-US" sz="3200">
                <a:solidFill>
                  <a:srgbClr val="394C3E"/>
                </a:solidFill>
                <a:latin typeface="+mj-lt"/>
                <a:ea typeface="方正书宋简体" panose="03000509000000000000" pitchFamily="65" charset="-122"/>
              </a:rPr>
              <a:t>感谢观看！</a:t>
            </a:r>
            <a:endParaRPr lang="zh-CN" altLang="en-US" sz="3200">
              <a:solidFill>
                <a:srgbClr val="394C3E"/>
              </a:solidFill>
              <a:latin typeface="+mj-lt"/>
              <a:ea typeface="方正书宋简体" panose="03000509000000000000" pitchFamily="65" charset="-122"/>
            </a:endParaRPr>
          </a:p>
        </p:txBody>
      </p:sp>
      <p:sp>
        <p:nvSpPr>
          <p:cNvPr id="6" name="任意多边形 5"/>
          <p:cNvSpPr/>
          <p:nvPr/>
        </p:nvSpPr>
        <p:spPr>
          <a:xfrm>
            <a:off x="798830" y="1013460"/>
            <a:ext cx="7425055" cy="2891155"/>
          </a:xfrm>
          <a:custGeom>
            <a:avLst/>
            <a:gdLst>
              <a:gd name="connsiteX0" fmla="*/ 1376218 w 1385455"/>
              <a:gd name="connsiteY0" fmla="*/ 794328 h 3205018"/>
              <a:gd name="connsiteX1" fmla="*/ 1376218 w 1385455"/>
              <a:gd name="connsiteY1" fmla="*/ 0 h 3205018"/>
              <a:gd name="connsiteX2" fmla="*/ 0 w 1385455"/>
              <a:gd name="connsiteY2" fmla="*/ 0 h 3205018"/>
              <a:gd name="connsiteX3" fmla="*/ 0 w 1385455"/>
              <a:gd name="connsiteY3" fmla="*/ 3205018 h 3205018"/>
              <a:gd name="connsiteX4" fmla="*/ 1385455 w 1385455"/>
              <a:gd name="connsiteY4" fmla="*/ 3205018 h 3205018"/>
              <a:gd name="connsiteX5" fmla="*/ 1385455 w 1385455"/>
              <a:gd name="connsiteY5" fmla="*/ 2660073 h 320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5" h="3205018">
                <a:moveTo>
                  <a:pt x="1376218" y="794328"/>
                </a:moveTo>
                <a:lnTo>
                  <a:pt x="1376218" y="0"/>
                </a:lnTo>
                <a:lnTo>
                  <a:pt x="0" y="0"/>
                </a:lnTo>
                <a:lnTo>
                  <a:pt x="0" y="3205018"/>
                </a:lnTo>
                <a:lnTo>
                  <a:pt x="1385455" y="3205018"/>
                </a:lnTo>
                <a:lnTo>
                  <a:pt x="1385455" y="2660073"/>
                </a:lnTo>
              </a:path>
            </a:pathLst>
          </a:custGeom>
          <a:noFill/>
          <a:ln w="28575">
            <a:solidFill>
              <a:srgbClr val="394C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80d258334d404d1207a31f7b5ca96a17"/>
          <p:cNvPicPr>
            <a:picLocks noChangeAspect="1"/>
          </p:cNvPicPr>
          <p:nvPr/>
        </p:nvPicPr>
        <p:blipFill>
          <a:blip r:embed="rId1"/>
          <a:stretch>
            <a:fillRect/>
          </a:stretch>
        </p:blipFill>
        <p:spPr>
          <a:xfrm>
            <a:off x="939165" y="1250315"/>
            <a:ext cx="2372995" cy="2417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360396"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789045" y="438785"/>
            <a:ext cx="4625975" cy="4241044"/>
            <a:chOff x="5967" y="2643"/>
            <a:chExt cx="7285" cy="4628"/>
          </a:xfrm>
        </p:grpSpPr>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967" y="2643"/>
              <a:ext cx="4310" cy="502"/>
            </a:xfrm>
            <a:prstGeom prst="rect">
              <a:avLst/>
            </a:prstGeom>
          </p:spPr>
          <p:txBody>
            <a:bodyPr wrap="square">
              <a:spAutoFit/>
            </a:bodyPr>
            <a:lstStyle/>
            <a:p>
              <a:r>
                <a:rPr lang="zh-CN" altLang="en-US" sz="2400" b="1">
                  <a:solidFill>
                    <a:schemeClr val="accent1"/>
                  </a:solidFill>
                  <a:latin typeface="+mj-ea"/>
                  <a:ea typeface="+mj-ea"/>
                  <a:sym typeface="Calibri" panose="020F0502020204030204" pitchFamily="34" charset="0"/>
                </a:rPr>
                <a:t>为什么学设计模式</a:t>
              </a:r>
              <a:endParaRPr lang="zh-CN" altLang="en-US" sz="2400" b="1">
                <a:solidFill>
                  <a:schemeClr val="accent1"/>
                </a:solidFill>
                <a:latin typeface="+mj-ea"/>
                <a:ea typeface="+mj-ea"/>
                <a:sym typeface="Calibri" panose="020F0502020204030204" pitchFamily="34" charset="0"/>
              </a:endParaRPr>
            </a:p>
          </p:txBody>
        </p:sp>
        <p:sp>
          <p:nvSpPr>
            <p:cNvPr id="25" name="矩形 2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984" y="3238"/>
              <a:ext cx="7268" cy="1107"/>
            </a:xfrm>
            <a:prstGeom prst="rect">
              <a:avLst/>
            </a:prstGeom>
          </p:spPr>
          <p:txBody>
            <a:bodyPr wrap="square">
              <a:spAutoFit/>
            </a:bodyPr>
            <a:lstStyle/>
            <a:p>
              <a:pPr defTabSz="914400">
                <a:lnSpc>
                  <a:spcPct val="150000"/>
                </a:lnSpc>
                <a:defRPr/>
              </a:pP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早期</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JavaScript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被戏称为</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玩具语言</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，承载不了太多的逻辑，随着</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Ajax</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技术的兴起，</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Web</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应用的许多逻辑从服务器转到客户端，</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JavaScript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的规模和复杂度越来越大，人们更多的把面向对象的方法应用到</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JavaScript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中来，这其中就包括设计模式。</a:t>
              </a:r>
              <a:endPar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grpSp>
          <p:nvGrpSpPr>
            <p:cNvPr id="26" name="组合 25"/>
            <p:cNvGrpSpPr/>
            <p:nvPr/>
          </p:nvGrpSpPr>
          <p:grpSpPr>
            <a:xfrm>
              <a:off x="6088" y="4482"/>
              <a:ext cx="5417" cy="98"/>
              <a:chOff x="3205018" y="2834532"/>
              <a:chExt cx="4285673" cy="167286"/>
            </a:xfrm>
          </p:grpSpPr>
          <p:sp>
            <p:nvSpPr>
              <p:cNvPr id="27" name="圆角矩形 26"/>
              <p:cNvSpPr/>
              <p:nvPr/>
            </p:nvSpPr>
            <p:spPr>
              <a:xfrm>
                <a:off x="3205018" y="2834533"/>
                <a:ext cx="4285673" cy="167285"/>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205018" y="2834532"/>
                <a:ext cx="3187335" cy="1672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矩形 2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474" y="4581"/>
              <a:ext cx="1114" cy="335"/>
            </a:xfrm>
            <a:prstGeom prst="rect">
              <a:avLst/>
            </a:prstGeom>
          </p:spPr>
          <p:txBody>
            <a:bodyPr wrap="square">
              <a:spAutoFit/>
            </a:bodyPr>
            <a:lstStyle/>
            <a:p>
              <a:r>
                <a:rPr lang="zh-CN" altLang="en-US" sz="1400">
                  <a:solidFill>
                    <a:schemeClr val="accent1"/>
                  </a:solidFill>
                  <a:latin typeface="+mj-lt"/>
                  <a:ea typeface="+mj-ea"/>
                  <a:sym typeface="Calibri" panose="020F0502020204030204" pitchFamily="34" charset="0"/>
                </a:rPr>
                <a:t>魅力</a:t>
              </a:r>
              <a:endParaRPr lang="zh-CN" altLang="en-US" sz="1400">
                <a:solidFill>
                  <a:schemeClr val="accent1"/>
                </a:solidFill>
                <a:latin typeface="+mj-lt"/>
                <a:ea typeface="+mj-ea"/>
                <a:sym typeface="Calibri" panose="020F0502020204030204" pitchFamily="34" charset="0"/>
              </a:endParaRPr>
            </a:p>
          </p:txBody>
        </p:sp>
        <p:grpSp>
          <p:nvGrpSpPr>
            <p:cNvPr id="30" name="组合 29"/>
            <p:cNvGrpSpPr/>
            <p:nvPr/>
          </p:nvGrpSpPr>
          <p:grpSpPr>
            <a:xfrm>
              <a:off x="6088" y="5582"/>
              <a:ext cx="5417" cy="98"/>
              <a:chOff x="3205018" y="2834524"/>
              <a:chExt cx="4285673" cy="167294"/>
            </a:xfrm>
          </p:grpSpPr>
          <p:sp>
            <p:nvSpPr>
              <p:cNvPr id="31" name="圆角矩形 30"/>
              <p:cNvSpPr/>
              <p:nvPr/>
            </p:nvSpPr>
            <p:spPr>
              <a:xfrm>
                <a:off x="3205018" y="2834524"/>
                <a:ext cx="4285673" cy="167286"/>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3205019" y="2834532"/>
                <a:ext cx="2628418" cy="16728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5980" y="4580"/>
              <a:ext cx="5047" cy="604"/>
            </a:xfrm>
            <a:prstGeom prst="rect">
              <a:avLst/>
            </a:prstGeom>
          </p:spPr>
          <p:txBody>
            <a:bodyPr wrap="square">
              <a:spAutoFit/>
            </a:bodyPr>
            <a:lstStyle/>
            <a:p>
              <a:pPr>
                <a:lnSpc>
                  <a:spcPct val="150000"/>
                </a:lnSpc>
                <a:buClr>
                  <a:srgbClr val="E7E6E6">
                    <a:lumMod val="10000"/>
                  </a:srgbClr>
                </a:buClr>
              </a:pPr>
              <a:r>
                <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rPr>
                <a:t>设计模式的魅力体现在它被应用在各种语言和语法上所表现出的一致性。</a:t>
              </a:r>
              <a:endPar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a:off x="6088" y="5912"/>
              <a:ext cx="5047" cy="1359"/>
            </a:xfrm>
            <a:prstGeom prst="rect">
              <a:avLst/>
            </a:prstGeom>
          </p:spPr>
          <p:txBody>
            <a:bodyPr wrap="square">
              <a:spAutoFit/>
            </a:bodyPr>
            <a:lstStyle/>
            <a:p>
              <a:pPr>
                <a:lnSpc>
                  <a:spcPct val="150000"/>
                </a:lnSpc>
                <a:buClr>
                  <a:srgbClr val="E7E6E6">
                    <a:lumMod val="10000"/>
                  </a:srgbClr>
                </a:buClr>
              </a:pPr>
              <a:r>
                <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rPr>
                <a:t>设计模式让你和其他开发人员直之间有共享词汇，一旦懂得这些词汇，和其他开发人员之间沟通就很容易（点餐案例），也会促使那些不懂的程序员像开始学习设计模式。设计模式也可以把你的思考架构的层次提高到模式层，而不仅仅停留在琐碎的对象上。</a:t>
              </a:r>
              <a:endPar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5" name="矩形 3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505" y="5679"/>
              <a:ext cx="1083" cy="502"/>
            </a:xfrm>
            <a:prstGeom prst="rect">
              <a:avLst/>
            </a:prstGeom>
          </p:spPr>
          <p:txBody>
            <a:bodyPr wrap="square">
              <a:spAutoFit/>
            </a:bodyPr>
            <a:lstStyle/>
            <a:p>
              <a:r>
                <a:rPr lang="en-US" altLang="zh-CN" sz="2400">
                  <a:solidFill>
                    <a:schemeClr val="accent1"/>
                  </a:solidFill>
                  <a:latin typeface="+mj-lt"/>
                  <a:ea typeface="+mj-ea"/>
                  <a:sym typeface="Calibri" panose="020F0502020204030204" pitchFamily="34" charset="0"/>
                </a:rPr>
                <a:t>65</a:t>
              </a:r>
              <a:r>
                <a:rPr lang="en-US" altLang="zh-CN" sz="1400">
                  <a:solidFill>
                    <a:schemeClr val="accent1"/>
                  </a:solidFill>
                  <a:latin typeface="+mj-lt"/>
                  <a:ea typeface="+mj-ea"/>
                  <a:sym typeface="Calibri" panose="020F0502020204030204" pitchFamily="34" charset="0"/>
                </a:rPr>
                <a:t>%</a:t>
              </a:r>
              <a:endParaRPr lang="zh-CN" altLang="en-US" sz="1400">
                <a:solidFill>
                  <a:schemeClr val="accent1"/>
                </a:solidFill>
                <a:latin typeface="+mj-lt"/>
                <a:ea typeface="+mj-ea"/>
                <a:sym typeface="Calibri" panose="020F0502020204030204" pitchFamily="34" charset="0"/>
              </a:endParaRPr>
            </a:p>
          </p:txBody>
        </p:sp>
      </p:grpSp>
      <p:sp>
        <p:nvSpPr>
          <p:cNvPr id="39" name="矩形 38"/>
          <p:cNvSpPr/>
          <p:nvPr/>
        </p:nvSpPr>
        <p:spPr>
          <a:xfrm>
            <a:off x="453820" y="301936"/>
            <a:ext cx="1198880" cy="398780"/>
          </a:xfrm>
          <a:prstGeom prst="rect">
            <a:avLst/>
          </a:prstGeom>
        </p:spPr>
        <p:txBody>
          <a:bodyPr wrap="none">
            <a:spAutoFit/>
          </a:bodyPr>
          <a:lstStyle/>
          <a:p>
            <a:pPr lvl="0" fontAlgn="base">
              <a:spcBef>
                <a:spcPct val="0"/>
              </a:spcBef>
              <a:spcAft>
                <a:spcPct val="0"/>
              </a:spcAft>
            </a:pPr>
            <a:r>
              <a:rPr lang="zh-CN" altLang="en-US" sz="2000">
                <a:solidFill>
                  <a:schemeClr val="bg1"/>
                </a:solidFill>
                <a:latin typeface="微软雅黑" panose="020B0503020204020204" pitchFamily="34" charset="-122"/>
                <a:ea typeface="微软雅黑" panose="020B0503020204020204" pitchFamily="34" charset="-122"/>
                <a:sym typeface="Calibri" panose="020F0502020204030204" pitchFamily="34" charset="0"/>
              </a:rPr>
              <a:t>为什么？</a:t>
            </a:r>
            <a:endParaRPr lang="zh-CN" altLang="en-US" sz="200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40" name="矩形 39"/>
          <p:cNvSpPr/>
          <p:nvPr/>
        </p:nvSpPr>
        <p:spPr>
          <a:xfrm>
            <a:off x="453820" y="702046"/>
            <a:ext cx="1719580" cy="260350"/>
          </a:xfrm>
          <a:prstGeom prst="rect">
            <a:avLst/>
          </a:prstGeom>
        </p:spPr>
        <p:txBody>
          <a:bodyPr wrap="none">
            <a:spAutoFit/>
          </a:bodyPr>
          <a:lstStyle/>
          <a:p>
            <a:pPr lvl="0" fontAlgn="base">
              <a:spcBef>
                <a:spcPct val="0"/>
              </a:spcBef>
              <a:spcAft>
                <a:spcPct val="0"/>
              </a:spcAft>
            </a:pPr>
            <a:r>
              <a:rPr lang="zh-CN" altLang="en-US" sz="1100">
                <a:solidFill>
                  <a:schemeClr val="bg1"/>
                </a:solidFill>
                <a:latin typeface="+mj-lt"/>
                <a:ea typeface="微软雅黑" panose="020B0503020204020204" pitchFamily="34" charset="-122"/>
                <a:sym typeface="Calibri" panose="020F0502020204030204" pitchFamily="34" charset="0"/>
              </a:rPr>
              <a:t>为何前端要学习设计模式</a:t>
            </a:r>
            <a:endParaRPr lang="zh-CN" altLang="en-US" sz="1100">
              <a:solidFill>
                <a:schemeClr val="bg1"/>
              </a:solidFill>
              <a:latin typeface="+mj-lt"/>
              <a:ea typeface="微软雅黑" panose="020B0503020204020204" pitchFamily="34" charset="-122"/>
              <a:sym typeface="Calibri" panose="020F0502020204030204" pitchFamily="34" charset="0"/>
            </a:endParaRPr>
          </a:p>
        </p:txBody>
      </p:sp>
      <p:sp>
        <p:nvSpPr>
          <p:cNvPr id="41" name="矩形 40"/>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3" name="图片 2" descr="b87f9d005697d122650475ef9ebdac32"/>
          <p:cNvPicPr>
            <a:picLocks noChangeAspect="1"/>
          </p:cNvPicPr>
          <p:nvPr/>
        </p:nvPicPr>
        <p:blipFill>
          <a:blip r:embed="rId1"/>
          <a:stretch>
            <a:fillRect/>
          </a:stretch>
        </p:blipFill>
        <p:spPr>
          <a:xfrm>
            <a:off x="40640" y="1515745"/>
            <a:ext cx="3251835" cy="2439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53820" y="301936"/>
            <a:ext cx="1198880"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设计原则</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42" name="矩形 41"/>
          <p:cNvSpPr/>
          <p:nvPr/>
        </p:nvSpPr>
        <p:spPr>
          <a:xfrm>
            <a:off x="453820" y="702046"/>
            <a:ext cx="1673225" cy="260350"/>
          </a:xfrm>
          <a:prstGeom prst="rect">
            <a:avLst/>
          </a:prstGeom>
        </p:spPr>
        <p:txBody>
          <a:bodyPr wrap="none">
            <a:spAutoFit/>
          </a:bodyPr>
          <a:lstStyle/>
          <a:p>
            <a:pPr lvl="0" fontAlgn="base">
              <a:spcBef>
                <a:spcPct val="0"/>
              </a:spcBef>
              <a:spcAft>
                <a:spcPct val="0"/>
              </a:spcAft>
            </a:pPr>
            <a:r>
              <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rPr>
              <a:t>CASE INTRODUCTION</a:t>
            </a:r>
            <a:endPar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endParaRPr>
          </a:p>
        </p:txBody>
      </p:sp>
      <p:grpSp>
        <p:nvGrpSpPr>
          <p:cNvPr id="8" name="组合 7"/>
          <p:cNvGrpSpPr/>
          <p:nvPr/>
        </p:nvGrpSpPr>
        <p:grpSpPr>
          <a:xfrm>
            <a:off x="448310" y="1159977"/>
            <a:ext cx="7748449" cy="2772992"/>
            <a:chOff x="4093" y="2789"/>
            <a:chExt cx="8478" cy="3892"/>
          </a:xfrm>
        </p:grpSpPr>
        <p:grpSp>
          <p:nvGrpSpPr>
            <p:cNvPr id="7" name="组合 6"/>
            <p:cNvGrpSpPr/>
            <p:nvPr/>
          </p:nvGrpSpPr>
          <p:grpSpPr>
            <a:xfrm>
              <a:off x="4093" y="2789"/>
              <a:ext cx="2122" cy="1681"/>
              <a:chOff x="4093" y="2789"/>
              <a:chExt cx="2122" cy="1681"/>
            </a:xfrm>
          </p:grpSpPr>
          <p:sp>
            <p:nvSpPr>
              <p:cNvPr id="25"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4093" y="278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单一职责原则</a:t>
                </a:r>
                <a:endParaRPr lang="zh-CN" altLang="en-US" sz="1200">
                  <a:solidFill>
                    <a:srgbClr val="4A5D50"/>
                  </a:solidFill>
                  <a:latin typeface="+mj-lt"/>
                  <a:ea typeface="微软雅黑" panose="020B0503020204020204" pitchFamily="34" charset="-122"/>
                </a:endParaRPr>
              </a:p>
            </p:txBody>
          </p:sp>
          <p:sp>
            <p:nvSpPr>
              <p:cNvPr id="26" name="矩形 2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093" y="3176"/>
                <a:ext cx="2122" cy="1294"/>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不要存在多于一个导致类变更的原因。（在方法里各种 </a:t>
                </a:r>
                <a:r>
                  <a:rPr lang="en-US" altLang="zh-CN" sz="1200" kern="0">
                    <a:solidFill>
                      <a:srgbClr val="4A5D50"/>
                    </a:solidFill>
                    <a:ea typeface="宋体" panose="02010600030101010101" pitchFamily="2" charset="-122"/>
                    <a:cs typeface="Arial" panose="020B0604020202020204" pitchFamily="34" charset="0"/>
                  </a:rPr>
                  <a:t>if else</a:t>
                </a:r>
                <a:r>
                  <a:rPr lang="zh-CN" altLang="en-US" sz="1200" kern="0">
                    <a:solidFill>
                      <a:srgbClr val="4A5D50"/>
                    </a:solidFill>
                    <a:ea typeface="宋体" panose="02010600030101010101" pitchFamily="2" charset="-122"/>
                    <a:cs typeface="Arial" panose="020B0604020202020204" pitchFamily="34" charset="0"/>
                  </a:rPr>
                  <a:t>）</a:t>
                </a:r>
                <a:endParaRPr lang="zh-CN" altLang="en-US" sz="1200" kern="0">
                  <a:solidFill>
                    <a:srgbClr val="4A5D50"/>
                  </a:solidFill>
                  <a:ea typeface="宋体" panose="02010600030101010101" pitchFamily="2" charset="-122"/>
                  <a:cs typeface="Arial" panose="020B0604020202020204" pitchFamily="34" charset="0"/>
                </a:endParaRPr>
              </a:p>
            </p:txBody>
          </p:sp>
        </p:grpSp>
        <p:sp>
          <p:nvSpPr>
            <p:cNvPr id="28"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6550" y="278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里氏替换原则</a:t>
              </a:r>
              <a:endParaRPr lang="zh-CN" altLang="en-US" sz="1200">
                <a:solidFill>
                  <a:srgbClr val="4A5D50"/>
                </a:solidFill>
                <a:latin typeface="+mj-lt"/>
                <a:ea typeface="微软雅黑" panose="020B0503020204020204" pitchFamily="34" charset="-122"/>
              </a:endParaRPr>
            </a:p>
          </p:txBody>
        </p:sp>
        <p:sp>
          <p:nvSpPr>
            <p:cNvPr id="29" name="矩形 2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550" y="3176"/>
              <a:ext cx="2804" cy="1294"/>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子类可以扩展父类的功能，但不能改变父类原有的功能。子类能替换父类，程序能正常运行。</a:t>
              </a:r>
              <a:endParaRPr lang="zh-CN" altLang="en-US" sz="1200" kern="0">
                <a:solidFill>
                  <a:srgbClr val="4A5D50"/>
                </a:solidFill>
                <a:ea typeface="宋体" panose="02010600030101010101" pitchFamily="2" charset="-122"/>
                <a:cs typeface="Arial" panose="020B0604020202020204" pitchFamily="34" charset="0"/>
              </a:endParaRPr>
            </a:p>
          </p:txBody>
        </p:sp>
        <p:sp>
          <p:nvSpPr>
            <p:cNvPr id="33"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4160" y="485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接口隔离原则</a:t>
              </a:r>
              <a:endParaRPr lang="zh-CN" altLang="en-US" sz="1200">
                <a:solidFill>
                  <a:srgbClr val="4A5D50"/>
                </a:solidFill>
                <a:latin typeface="+mj-lt"/>
                <a:ea typeface="微软雅黑" panose="020B0503020204020204" pitchFamily="34" charset="-122"/>
              </a:endParaRPr>
            </a:p>
          </p:txBody>
        </p:sp>
        <p:sp>
          <p:nvSpPr>
            <p:cNvPr id="34" name="矩形 3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160" y="5387"/>
              <a:ext cx="2122" cy="1294"/>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客户端不应该被强迫地依赖那些根本用不上的方法。（拆方法，多用组合）</a:t>
              </a:r>
              <a:endParaRPr lang="zh-CN" altLang="en-US" sz="1200" kern="0">
                <a:solidFill>
                  <a:srgbClr val="4A5D50"/>
                </a:solidFill>
                <a:ea typeface="宋体" panose="02010600030101010101" pitchFamily="2" charset="-122"/>
                <a:cs typeface="Arial" panose="020B0604020202020204" pitchFamily="34" charset="0"/>
              </a:endParaRPr>
            </a:p>
          </p:txBody>
        </p:sp>
        <p:sp>
          <p:nvSpPr>
            <p:cNvPr id="44"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9563" y="278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依赖倒置原则</a:t>
              </a:r>
              <a:endParaRPr lang="zh-CN" altLang="en-US" sz="1200">
                <a:solidFill>
                  <a:srgbClr val="4A5D50"/>
                </a:solidFill>
                <a:latin typeface="+mj-lt"/>
                <a:ea typeface="微软雅黑" panose="020B0503020204020204" pitchFamily="34" charset="-122"/>
              </a:endParaRPr>
            </a:p>
          </p:txBody>
        </p:sp>
        <p:sp>
          <p:nvSpPr>
            <p:cNvPr id="45" name="矩形 4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9563" y="3124"/>
              <a:ext cx="3008" cy="1294"/>
            </a:xfrm>
            <a:prstGeom prst="rect">
              <a:avLst/>
            </a:prstGeom>
          </p:spPr>
          <p:txBody>
            <a:bodyPr wrap="square">
              <a:spAutoFit/>
            </a:bodyPr>
            <a:lstStyle/>
            <a:p>
              <a:pPr defTabSz="914400">
                <a:lnSpc>
                  <a:spcPct val="150000"/>
                </a:lnSpc>
                <a:defRPr/>
              </a:pPr>
              <a:r>
                <a:rPr lang="en-US" altLang="zh-CN" sz="1200" kern="0">
                  <a:solidFill>
                    <a:srgbClr val="4A5D50"/>
                  </a:solidFill>
                  <a:ea typeface="宋体" panose="02010600030101010101" pitchFamily="2" charset="-122"/>
                  <a:cs typeface="Arial" panose="020B0604020202020204" pitchFamily="34" charset="0"/>
                </a:rPr>
                <a:t>高层模块不应该依赖低层模块，二者都应该依赖其抽象；抽象不应该依赖细节；细节应该依赖抽象</a:t>
              </a:r>
              <a:r>
                <a:rPr lang="zh-CN" altLang="en-US" sz="1200" kern="0">
                  <a:solidFill>
                    <a:srgbClr val="4A5D50"/>
                  </a:solidFill>
                  <a:ea typeface="宋体" panose="02010600030101010101" pitchFamily="2" charset="-122"/>
                  <a:cs typeface="Arial" panose="020B0604020202020204" pitchFamily="34" charset="0"/>
                </a:rPr>
                <a:t>（太抽象了）</a:t>
              </a:r>
              <a:endParaRPr lang="zh-CN" altLang="en-US" sz="1200" kern="0">
                <a:solidFill>
                  <a:srgbClr val="4A5D50"/>
                </a:solidFill>
                <a:ea typeface="宋体" panose="02010600030101010101" pitchFamily="2" charset="-122"/>
                <a:cs typeface="Arial" panose="020B0604020202020204" pitchFamily="34" charset="0"/>
              </a:endParaRPr>
            </a:p>
          </p:txBody>
        </p:sp>
      </p:grpSp>
      <p:sp>
        <p:nvSpPr>
          <p:cNvPr id="4"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2804795" y="2634668"/>
            <a:ext cx="1816014"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迪米特原则</a:t>
            </a:r>
            <a:endParaRPr lang="zh-CN" altLang="en-US" sz="1200">
              <a:solidFill>
                <a:srgbClr val="4A5D50"/>
              </a:solidFill>
              <a:latin typeface="+mj-lt"/>
              <a:ea typeface="微软雅黑" panose="020B0503020204020204" pitchFamily="34" charset="-122"/>
            </a:endParaRPr>
          </a:p>
        </p:txBody>
      </p:sp>
      <p:sp>
        <p:nvSpPr>
          <p:cNvPr id="5" name="矩形 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743200" y="3011057"/>
            <a:ext cx="1939397" cy="922020"/>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一个对象应该对其他对象保持最少的了解。（在一个类中应该少出现其他类）</a:t>
            </a:r>
            <a:endParaRPr lang="zh-CN" altLang="en-US" sz="1200" kern="0">
              <a:solidFill>
                <a:srgbClr val="4A5D50"/>
              </a:solidFill>
              <a:ea typeface="宋体" panose="02010600030101010101" pitchFamily="2" charset="-122"/>
              <a:cs typeface="Arial" panose="020B0604020202020204" pitchFamily="34" charset="0"/>
            </a:endParaRPr>
          </a:p>
        </p:txBody>
      </p:sp>
      <p:sp>
        <p:nvSpPr>
          <p:cNvPr id="6"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5453380" y="2634668"/>
            <a:ext cx="1816014"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开闭原则</a:t>
            </a:r>
            <a:endParaRPr lang="zh-CN" altLang="en-US" sz="1200">
              <a:solidFill>
                <a:srgbClr val="4A5D50"/>
              </a:solidFill>
              <a:latin typeface="+mj-lt"/>
              <a:ea typeface="微软雅黑" panose="020B0503020204020204" pitchFamily="34" charset="-122"/>
            </a:endParaRPr>
          </a:p>
        </p:txBody>
      </p:sp>
      <p:sp>
        <p:nvSpPr>
          <p:cNvPr id="9" name="矩形 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453380" y="2961640"/>
            <a:ext cx="2541270" cy="1476375"/>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一个软件实体如类、模块和函数应该对扩展开放，对修改关闭（不要改你以前写的代码，你应该加一些代码去扩展原来的功能，来实现新的需求）</a:t>
            </a:r>
            <a:endParaRPr lang="zh-CN" altLang="en-US" sz="1200" kern="0">
              <a:solidFill>
                <a:srgbClr val="4A5D50"/>
              </a:solidFill>
              <a:ea typeface="宋体" panose="0201060003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90520" y="0"/>
            <a:ext cx="6276340" cy="5143500"/>
          </a:xfrm>
          <a:prstGeom prst="rect">
            <a:avLst/>
          </a:prstGeom>
          <a:ln w="12700" cmpd="sng">
            <a:solidFill>
              <a:srgbClr val="EDF2E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743647" y="789604"/>
            <a:ext cx="4653280" cy="1527016"/>
            <a:chOff x="8769" y="2928"/>
            <a:chExt cx="5455" cy="1381"/>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69" y="2928"/>
              <a:ext cx="545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schemeClr val="bg1"/>
                  </a:solidFill>
                  <a:latin typeface="+mj-ea"/>
                  <a:ea typeface="+mj-ea"/>
                  <a:sym typeface="Calibri" panose="020F0502020204030204" pitchFamily="34" charset="0"/>
                </a:rPr>
                <a:t>代理模式</a:t>
              </a:r>
              <a:endParaRPr lang="zh-CN" altLang="en-US" sz="3200">
                <a:solidFill>
                  <a:schemeClr val="bg1"/>
                </a:solidFill>
                <a:latin typeface="+mj-ea"/>
                <a:ea typeface="+mj-ea"/>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785" y="3558"/>
              <a:ext cx="5423"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eaLnBrk="1" hangingPunct="1">
                <a:lnSpc>
                  <a:spcPct val="150000"/>
                </a:lnSpc>
                <a:defRPr/>
              </a:pPr>
              <a:r>
                <a:rPr lang="en-US" altLang="zh-CN" sz="1600">
                  <a:solidFill>
                    <a:schemeClr val="bg1"/>
                  </a:solidFill>
                  <a:latin typeface="+mn-lt"/>
                </a:rPr>
                <a:t>         </a:t>
              </a:r>
              <a:r>
                <a:rPr lang="zh-CN" altLang="en-US" sz="1600">
                  <a:solidFill>
                    <a:schemeClr val="bg1"/>
                  </a:solidFill>
                  <a:latin typeface="+mn-lt"/>
                </a:rPr>
                <a:t>代理模式（Proxy），为其他对象提供一种代理以控制对这个对象的访问。</a:t>
              </a:r>
              <a:endParaRPr lang="zh-CN" altLang="en-US" sz="1600">
                <a:solidFill>
                  <a:schemeClr val="bg1"/>
                </a:solidFill>
                <a:latin typeface="+mn-lt"/>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cxnSp>
        <p:nvCxnSpPr>
          <p:cNvPr id="15" name="直接箭头连接符 14"/>
          <p:cNvCxnSpPr>
            <a:stCxn id="8" idx="6"/>
            <a:endCxn id="13" idx="2"/>
          </p:cNvCxnSpPr>
          <p:nvPr/>
        </p:nvCxnSpPr>
        <p:spPr>
          <a:xfrm>
            <a:off x="5005070" y="3819525"/>
            <a:ext cx="6153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6"/>
            <a:endCxn id="14" idx="2"/>
          </p:cNvCxnSpPr>
          <p:nvPr/>
        </p:nvCxnSpPr>
        <p:spPr>
          <a:xfrm>
            <a:off x="6172200" y="3819525"/>
            <a:ext cx="615315"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nvGrpSpPr>
          <p:cNvPr id="29" name="组合 28"/>
          <p:cNvGrpSpPr/>
          <p:nvPr/>
        </p:nvGrpSpPr>
        <p:grpSpPr>
          <a:xfrm>
            <a:off x="4020820" y="2693670"/>
            <a:ext cx="3760470" cy="1546860"/>
            <a:chOff x="6332" y="3270"/>
            <a:chExt cx="5922" cy="2436"/>
          </a:xfrm>
        </p:grpSpPr>
        <p:grpSp>
          <p:nvGrpSpPr>
            <p:cNvPr id="27" name="组合 26"/>
            <p:cNvGrpSpPr/>
            <p:nvPr/>
          </p:nvGrpSpPr>
          <p:grpSpPr>
            <a:xfrm>
              <a:off x="6332" y="3270"/>
              <a:ext cx="5922" cy="2436"/>
              <a:chOff x="6332" y="3270"/>
              <a:chExt cx="5922" cy="2436"/>
            </a:xfrm>
          </p:grpSpPr>
          <p:sp>
            <p:nvSpPr>
              <p:cNvPr id="25" name="圆角矩形 24"/>
              <p:cNvSpPr/>
              <p:nvPr/>
            </p:nvSpPr>
            <p:spPr>
              <a:xfrm>
                <a:off x="6332" y="3270"/>
                <a:ext cx="5922" cy="243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7013" y="3477"/>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客户</a:t>
                </a:r>
                <a:endParaRPr lang="zh-CN" altLang="en-US"/>
              </a:p>
            </p:txBody>
          </p:sp>
          <p:sp>
            <p:nvSpPr>
              <p:cNvPr id="8" name="椭圆 7"/>
              <p:cNvSpPr/>
              <p:nvPr/>
            </p:nvSpPr>
            <p:spPr>
              <a:xfrm>
                <a:off x="7013"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客户</a:t>
                </a:r>
                <a:endParaRPr lang="zh-CN" altLang="en-US"/>
              </a:p>
            </p:txBody>
          </p:sp>
          <p:sp>
            <p:nvSpPr>
              <p:cNvPr id="9" name="椭圆 8"/>
              <p:cNvSpPr/>
              <p:nvPr/>
            </p:nvSpPr>
            <p:spPr>
              <a:xfrm>
                <a:off x="10689" y="3477"/>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本体</a:t>
                </a:r>
                <a:endParaRPr lang="zh-CN" altLang="en-US"/>
              </a:p>
            </p:txBody>
          </p:sp>
          <p:sp>
            <p:nvSpPr>
              <p:cNvPr id="13" name="椭圆 12"/>
              <p:cNvSpPr/>
              <p:nvPr/>
            </p:nvSpPr>
            <p:spPr>
              <a:xfrm>
                <a:off x="8851"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代理</a:t>
                </a:r>
                <a:endParaRPr lang="zh-CN" altLang="en-US"/>
              </a:p>
            </p:txBody>
          </p:sp>
          <p:sp>
            <p:nvSpPr>
              <p:cNvPr id="14" name="椭圆 13"/>
              <p:cNvSpPr/>
              <p:nvPr/>
            </p:nvSpPr>
            <p:spPr>
              <a:xfrm>
                <a:off x="10689"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本体</a:t>
                </a:r>
                <a:endParaRPr lang="zh-CN" altLang="en-US"/>
              </a:p>
            </p:txBody>
          </p:sp>
          <p:cxnSp>
            <p:nvCxnSpPr>
              <p:cNvPr id="16" name="直接箭头连接符 15"/>
              <p:cNvCxnSpPr/>
              <p:nvPr/>
            </p:nvCxnSpPr>
            <p:spPr>
              <a:xfrm>
                <a:off x="7898" y="5076"/>
                <a:ext cx="918"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6" idx="6"/>
                <a:endCxn id="9" idx="2"/>
              </p:cNvCxnSpPr>
              <p:nvPr/>
            </p:nvCxnSpPr>
            <p:spPr>
              <a:xfrm>
                <a:off x="7882" y="3889"/>
                <a:ext cx="2807"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cxnSp>
          <p:nvCxnSpPr>
            <p:cNvPr id="28" name="直接箭头连接符 27"/>
            <p:cNvCxnSpPr>
              <a:stCxn id="13" idx="6"/>
              <a:endCxn id="14" idx="2"/>
            </p:cNvCxnSpPr>
            <p:nvPr/>
          </p:nvCxnSpPr>
          <p:spPr>
            <a:xfrm>
              <a:off x="9720" y="5043"/>
              <a:ext cx="969"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901065"/>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3" name="组合 2"/>
          <p:cNvGrpSpPr/>
          <p:nvPr/>
        </p:nvGrpSpPr>
        <p:grpSpPr>
          <a:xfrm>
            <a:off x="418465" y="1550103"/>
            <a:ext cx="3461385" cy="2219945"/>
            <a:chOff x="659" y="3329"/>
            <a:chExt cx="5451" cy="2652"/>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3329"/>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代理模式案例</a:t>
              </a:r>
              <a:endParaRPr lang="zh-CN" altLang="en-US"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4273"/>
              <a:ext cx="5451" cy="1708"/>
            </a:xfrm>
            <a:prstGeom prst="rect">
              <a:avLst/>
            </a:prstGeom>
          </p:spPr>
          <p:txBody>
            <a:bodyPr wrap="square">
              <a:spAutoFit/>
            </a:bodyPr>
            <a:lstStyle/>
            <a:p>
              <a:pPr lvl="0" fontAlgn="base">
                <a:lnSpc>
                  <a:spcPct val="150000"/>
                </a:lnSpc>
                <a:spcBef>
                  <a:spcPct val="0"/>
                </a:spcBef>
                <a:spcAft>
                  <a:spcPct val="0"/>
                </a:spcAft>
              </a:pPr>
              <a:r>
                <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rPr>
                <a:t>案例情节（</a:t>
              </a:r>
              <a:r>
                <a:rPr lang="en-US" altLang="zh-CN" sz="1600">
                  <a:solidFill>
                    <a:schemeClr val="bg1"/>
                  </a:solidFill>
                  <a:ea typeface="微软雅黑" panose="020B0503020204020204" pitchFamily="34" charset="-122"/>
                  <a:cs typeface="Arial" panose="020B0604020202020204" pitchFamily="34" charset="0"/>
                  <a:sym typeface="Calibri" panose="020F0502020204030204" pitchFamily="34" charset="0"/>
                </a:rPr>
                <a:t>init</a:t>
              </a:r>
              <a:r>
                <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rPr>
                <a:t>）</a:t>
              </a:r>
              <a:endPar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endParaRPr>
            </a:p>
            <a:p>
              <a:pPr lvl="0" fontAlgn="base">
                <a:lnSpc>
                  <a:spcPct val="150000"/>
                </a:lnSpc>
                <a:spcBef>
                  <a:spcPct val="0"/>
                </a:spcBef>
                <a:spcAft>
                  <a:spcPct val="0"/>
                </a:spcAft>
              </a:pP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        小明遇见了自己的 </a:t>
              </a:r>
              <a:r>
                <a:rPr lang="en-US" altLang="zh-CN" sz="1400">
                  <a:solidFill>
                    <a:schemeClr val="bg1"/>
                  </a:solidFill>
                  <a:ea typeface="微软雅黑" panose="020B0503020204020204" pitchFamily="34" charset="-122"/>
                  <a:cs typeface="Arial" panose="020B0604020202020204" pitchFamily="34" charset="0"/>
                  <a:sym typeface="Calibri" panose="020F0502020204030204" pitchFamily="34" charset="0"/>
                </a:rPr>
                <a:t>100% </a:t>
              </a: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女孩</a:t>
              </a:r>
              <a:r>
                <a:rPr lang="en-US" altLang="zh-CN" sz="1400">
                  <a:solidFill>
                    <a:schemeClr val="bg1"/>
                  </a:solidFill>
                  <a:ea typeface="微软雅黑" panose="020B0503020204020204" pitchFamily="34" charset="-122"/>
                  <a:cs typeface="Arial" panose="020B0604020202020204" pitchFamily="34" charset="0"/>
                  <a:sym typeface="Calibri" panose="020F0502020204030204" pitchFamily="34" charset="0"/>
                </a:rPr>
                <a:t>(A)</a:t>
              </a: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，想送一束花，但是过于害羞，于是委托</a:t>
              </a:r>
              <a:r>
                <a:rPr lang="en-US" altLang="zh-CN" sz="1400">
                  <a:solidFill>
                    <a:schemeClr val="bg1"/>
                  </a:solidFill>
                  <a:ea typeface="微软雅黑" panose="020B0503020204020204" pitchFamily="34" charset="-122"/>
                  <a:cs typeface="Arial" panose="020B0604020202020204" pitchFamily="34" charset="0"/>
                  <a:sym typeface="Calibri" panose="020F0502020204030204" pitchFamily="34" charset="0"/>
                </a:rPr>
                <a:t>(B)</a:t>
              </a: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去送花</a:t>
              </a:r>
              <a:endPar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grpSp>
        <p:nvGrpSpPr>
          <p:cNvPr id="12" name="组合 11"/>
          <p:cNvGrpSpPr/>
          <p:nvPr/>
        </p:nvGrpSpPr>
        <p:grpSpPr>
          <a:xfrm>
            <a:off x="4352290" y="1834515"/>
            <a:ext cx="3760470" cy="1546860"/>
            <a:chOff x="6854" y="2889"/>
            <a:chExt cx="5922" cy="2436"/>
          </a:xfrm>
        </p:grpSpPr>
        <p:grpSp>
          <p:nvGrpSpPr>
            <p:cNvPr id="2" name="组合 1"/>
            <p:cNvGrpSpPr/>
            <p:nvPr/>
          </p:nvGrpSpPr>
          <p:grpSpPr>
            <a:xfrm>
              <a:off x="6854" y="2889"/>
              <a:ext cx="5922" cy="2436"/>
              <a:chOff x="6332" y="3270"/>
              <a:chExt cx="5922" cy="2436"/>
            </a:xfrm>
          </p:grpSpPr>
          <p:sp>
            <p:nvSpPr>
              <p:cNvPr id="4" name="圆角矩形 3"/>
              <p:cNvSpPr/>
              <p:nvPr/>
            </p:nvSpPr>
            <p:spPr>
              <a:xfrm>
                <a:off x="6332" y="3270"/>
                <a:ext cx="5922" cy="243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7013" y="3477"/>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小明</a:t>
                </a:r>
                <a:endParaRPr lang="zh-CN" altLang="en-US"/>
              </a:p>
            </p:txBody>
          </p:sp>
          <p:sp>
            <p:nvSpPr>
              <p:cNvPr id="8" name="椭圆 7"/>
              <p:cNvSpPr/>
              <p:nvPr/>
            </p:nvSpPr>
            <p:spPr>
              <a:xfrm>
                <a:off x="7013"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小明</a:t>
                </a:r>
                <a:endParaRPr lang="zh-CN" altLang="en-US"/>
              </a:p>
            </p:txBody>
          </p:sp>
          <p:sp>
            <p:nvSpPr>
              <p:cNvPr id="9" name="椭圆 8"/>
              <p:cNvSpPr/>
              <p:nvPr/>
            </p:nvSpPr>
            <p:spPr>
              <a:xfrm>
                <a:off x="10689" y="3477"/>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5" name="椭圆 4"/>
              <p:cNvSpPr/>
              <p:nvPr/>
            </p:nvSpPr>
            <p:spPr>
              <a:xfrm>
                <a:off x="8851"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7" name="椭圆 6"/>
              <p:cNvSpPr/>
              <p:nvPr/>
            </p:nvSpPr>
            <p:spPr>
              <a:xfrm>
                <a:off x="10689"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cxnSp>
            <p:nvCxnSpPr>
              <p:cNvPr id="10" name="直接箭头连接符 9"/>
              <p:cNvCxnSpPr/>
              <p:nvPr/>
            </p:nvCxnSpPr>
            <p:spPr>
              <a:xfrm>
                <a:off x="7898" y="5076"/>
                <a:ext cx="918"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6" idx="6"/>
                <a:endCxn id="9" idx="2"/>
              </p:cNvCxnSpPr>
              <p:nvPr/>
            </p:nvCxnSpPr>
            <p:spPr>
              <a:xfrm>
                <a:off x="7882" y="3889"/>
                <a:ext cx="2807"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cxnSp>
          <p:nvCxnSpPr>
            <p:cNvPr id="11" name="直接箭头连接符 10"/>
            <p:cNvCxnSpPr>
              <a:stCxn id="5" idx="6"/>
              <a:endCxn id="7" idx="2"/>
            </p:cNvCxnSpPr>
            <p:nvPr/>
          </p:nvCxnSpPr>
          <p:spPr>
            <a:xfrm>
              <a:off x="10242" y="4662"/>
              <a:ext cx="969"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42390" y="393376"/>
            <a:ext cx="2976880"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代理的用途：出手快准狠</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 name="矩形 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336128" y="1573316"/>
            <a:ext cx="8472640" cy="2197876"/>
            <a:chOff x="-213" y="2148"/>
            <a:chExt cx="13343" cy="3461"/>
          </a:xfrm>
        </p:grpSpPr>
        <p:grpSp>
          <p:nvGrpSpPr>
            <p:cNvPr id="15" name="组合 14"/>
            <p:cNvGrpSpPr/>
            <p:nvPr/>
          </p:nvGrpSpPr>
          <p:grpSpPr>
            <a:xfrm>
              <a:off x="-213" y="2148"/>
              <a:ext cx="4395" cy="2930"/>
              <a:chOff x="-405776" y="1673055"/>
              <a:chExt cx="2975145" cy="1983430"/>
            </a:xfrm>
          </p:grpSpPr>
          <p:graphicFrame>
            <p:nvGraphicFramePr>
              <p:cNvPr id="16" name="图表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aphicFramePr/>
              <p:nvPr/>
            </p:nvGraphicFramePr>
            <p:xfrm>
              <a:off x="-405776" y="1673055"/>
              <a:ext cx="2975145" cy="1983430"/>
            </p:xfrm>
            <a:graphic>
              <a:graphicData uri="http://schemas.openxmlformats.org/drawingml/2006/chart">
                <c:chart xmlns:c="http://schemas.openxmlformats.org/drawingml/2006/chart" xmlns:r="http://schemas.openxmlformats.org/officeDocument/2006/relationships" r:id="rId1"/>
              </a:graphicData>
            </a:graphic>
          </p:graphicFrame>
          <p:sp>
            <p:nvSpPr>
              <p:cNvPr id="17" name="矩形 16"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59117" y="2367512"/>
                <a:ext cx="1061354" cy="622067"/>
              </a:xfrm>
              <a:prstGeom prst="rect">
                <a:avLst/>
              </a:prstGeom>
            </p:spPr>
            <p:txBody>
              <a:bodyPr wrap="square">
                <a:spAutoFit/>
              </a:bodyPr>
              <a:lstStyle/>
              <a:p>
                <a:pPr algn="ctr"/>
                <a:r>
                  <a:rPr lang="en-US" altLang="zh-CN" sz="3200">
                    <a:solidFill>
                      <a:schemeClr val="accent1"/>
                    </a:solidFill>
                    <a:latin typeface="+mj-lt"/>
                  </a:rPr>
                  <a:t>0</a:t>
                </a:r>
                <a:r>
                  <a:rPr lang="en-US" altLang="zh-CN" sz="1800">
                    <a:solidFill>
                      <a:schemeClr val="accent1"/>
                    </a:solidFill>
                    <a:latin typeface="+mj-lt"/>
                  </a:rPr>
                  <a:t>%</a:t>
                </a:r>
                <a:endParaRPr lang="en-US" altLang="zh-CN" sz="3200">
                  <a:solidFill>
                    <a:schemeClr val="accent1"/>
                  </a:solidFill>
                  <a:latin typeface="+mj-lt"/>
                </a:endParaRPr>
              </a:p>
            </p:txBody>
          </p:sp>
        </p:grpSp>
        <p:sp>
          <p:nvSpPr>
            <p:cNvPr id="18" name="文本框 17"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1091" y="5078"/>
              <a:ext cx="1781"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600">
                  <a:solidFill>
                    <a:schemeClr val="accent1"/>
                  </a:solidFill>
                  <a:latin typeface="Arial" panose="020B0604020202020204"/>
                  <a:ea typeface="方正兰亭黑_GBK"/>
                </a:rPr>
                <a:t>A</a:t>
              </a:r>
              <a:r>
                <a:rPr lang="zh-CN" altLang="en-US" sz="1600">
                  <a:solidFill>
                    <a:schemeClr val="accent1"/>
                  </a:solidFill>
                  <a:latin typeface="Arial" panose="020B0604020202020204"/>
                  <a:ea typeface="方正兰亭黑_GBK"/>
                </a:rPr>
                <a:t>心情不好</a:t>
              </a:r>
              <a:endParaRPr lang="zh-CN" altLang="en-US" sz="1600">
                <a:solidFill>
                  <a:schemeClr val="accent1"/>
                </a:solidFill>
                <a:latin typeface="Arial" panose="020B0604020202020204"/>
                <a:ea typeface="方正兰亭黑_GBK"/>
              </a:endParaRPr>
            </a:p>
          </p:txBody>
        </p:sp>
        <p:grpSp>
          <p:nvGrpSpPr>
            <p:cNvPr id="27" name="组合 26"/>
            <p:cNvGrpSpPr/>
            <p:nvPr/>
          </p:nvGrpSpPr>
          <p:grpSpPr>
            <a:xfrm>
              <a:off x="4471" y="2148"/>
              <a:ext cx="4395" cy="3461"/>
              <a:chOff x="3606" y="2148"/>
              <a:chExt cx="4395" cy="3461"/>
            </a:xfrm>
          </p:grpSpPr>
          <p:grpSp>
            <p:nvGrpSpPr>
              <p:cNvPr id="20" name="组合 19"/>
              <p:cNvGrpSpPr/>
              <p:nvPr/>
            </p:nvGrpSpPr>
            <p:grpSpPr>
              <a:xfrm>
                <a:off x="3606" y="2148"/>
                <a:ext cx="4395" cy="2930"/>
                <a:chOff x="-405776" y="1673055"/>
                <a:chExt cx="2975145" cy="1983430"/>
              </a:xfrm>
            </p:grpSpPr>
            <p:graphicFrame>
              <p:nvGraphicFramePr>
                <p:cNvPr id="21" name="图表 20"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aphicFramePr/>
                <p:nvPr/>
              </p:nvGraphicFramePr>
              <p:xfrm>
                <a:off x="-405776" y="1673055"/>
                <a:ext cx="2975145" cy="1983430"/>
              </p:xfrm>
              <a:graphic>
                <a:graphicData uri="http://schemas.openxmlformats.org/drawingml/2006/chart">
                  <c:chart xmlns:c="http://schemas.openxmlformats.org/drawingml/2006/chart" xmlns:r="http://schemas.openxmlformats.org/officeDocument/2006/relationships" r:id="rId2"/>
                </a:graphicData>
              </a:graphic>
            </p:graphicFrame>
            <p:sp>
              <p:nvSpPr>
                <p:cNvPr id="22" name="矩形 2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59117" y="2367512"/>
                  <a:ext cx="1061354" cy="622067"/>
                </a:xfrm>
                <a:prstGeom prst="rect">
                  <a:avLst/>
                </a:prstGeom>
              </p:spPr>
              <p:txBody>
                <a:bodyPr wrap="square">
                  <a:spAutoFit/>
                </a:bodyPr>
                <a:lstStyle/>
                <a:p>
                  <a:pPr algn="ctr"/>
                  <a:r>
                    <a:rPr lang="en-US" altLang="zh-CN" sz="3200">
                      <a:solidFill>
                        <a:schemeClr val="accent1"/>
                      </a:solidFill>
                      <a:latin typeface="+mj-lt"/>
                    </a:rPr>
                    <a:t>60</a:t>
                  </a:r>
                  <a:r>
                    <a:rPr lang="en-US" altLang="zh-CN" sz="1800">
                      <a:solidFill>
                        <a:schemeClr val="accent1"/>
                      </a:solidFill>
                      <a:latin typeface="+mj-lt"/>
                    </a:rPr>
                    <a:t>%</a:t>
                  </a:r>
                  <a:endParaRPr lang="en-US" altLang="zh-CN" sz="3200">
                    <a:solidFill>
                      <a:schemeClr val="accent1"/>
                    </a:solidFill>
                    <a:latin typeface="+mj-lt"/>
                  </a:endParaRPr>
                </a:p>
              </p:txBody>
            </p:sp>
          </p:grpSp>
          <p:sp>
            <p:nvSpPr>
              <p:cNvPr id="23" name="文本框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5068" y="5078"/>
                <a:ext cx="1461"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600">
                    <a:solidFill>
                      <a:schemeClr val="accent1"/>
                    </a:solidFill>
                    <a:latin typeface="Arial" panose="020B0604020202020204"/>
                    <a:ea typeface="方正兰亭黑_GBK"/>
                  </a:rPr>
                  <a:t>A</a:t>
                </a:r>
                <a:r>
                  <a:rPr lang="zh-CN" altLang="en-US" sz="1600">
                    <a:solidFill>
                      <a:schemeClr val="accent1"/>
                    </a:solidFill>
                    <a:latin typeface="Arial" panose="020B0604020202020204"/>
                    <a:ea typeface="方正兰亭黑_GBK"/>
                  </a:rPr>
                  <a:t>心情好</a:t>
                </a:r>
                <a:endParaRPr lang="zh-CN" altLang="en-US" sz="1600">
                  <a:solidFill>
                    <a:schemeClr val="accent1"/>
                  </a:solidFill>
                  <a:latin typeface="Arial" panose="020B0604020202020204"/>
                  <a:ea typeface="方正兰亭黑_GBK"/>
                </a:endParaRPr>
              </a:p>
            </p:txBody>
          </p:sp>
        </p:grpSp>
        <p:grpSp>
          <p:nvGrpSpPr>
            <p:cNvPr id="26" name="组合 25"/>
            <p:cNvGrpSpPr/>
            <p:nvPr/>
          </p:nvGrpSpPr>
          <p:grpSpPr>
            <a:xfrm>
              <a:off x="8735" y="2148"/>
              <a:ext cx="4395" cy="3461"/>
              <a:chOff x="11315" y="2170"/>
              <a:chExt cx="4395" cy="3461"/>
            </a:xfrm>
          </p:grpSpPr>
          <p:grpSp>
            <p:nvGrpSpPr>
              <p:cNvPr id="11" name="组合 10"/>
              <p:cNvGrpSpPr/>
              <p:nvPr/>
            </p:nvGrpSpPr>
            <p:grpSpPr>
              <a:xfrm>
                <a:off x="11315" y="2170"/>
                <a:ext cx="4395" cy="2930"/>
                <a:chOff x="-405776" y="1673055"/>
                <a:chExt cx="2975145" cy="1983430"/>
              </a:xfrm>
            </p:grpSpPr>
            <p:graphicFrame>
              <p:nvGraphicFramePr>
                <p:cNvPr id="12" name="图表 1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aphicFramePr/>
                <p:nvPr/>
              </p:nvGraphicFramePr>
              <p:xfrm>
                <a:off x="-405776" y="1673055"/>
                <a:ext cx="2975145" cy="1983430"/>
              </p:xfrm>
              <a:graphic>
                <a:graphicData uri="http://schemas.openxmlformats.org/drawingml/2006/chart">
                  <c:chart xmlns:c="http://schemas.openxmlformats.org/drawingml/2006/chart" xmlns:r="http://schemas.openxmlformats.org/officeDocument/2006/relationships" r:id="rId3"/>
                </a:graphicData>
              </a:graphic>
            </p:graphicFrame>
            <p:sp>
              <p:nvSpPr>
                <p:cNvPr id="13" name="矩形 1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09462" y="2367549"/>
                  <a:ext cx="1146079" cy="622067"/>
                </a:xfrm>
                <a:prstGeom prst="rect">
                  <a:avLst/>
                </a:prstGeom>
              </p:spPr>
              <p:txBody>
                <a:bodyPr wrap="square">
                  <a:spAutoFit/>
                </a:bodyPr>
                <a:lstStyle/>
                <a:p>
                  <a:pPr algn="ctr"/>
                  <a:r>
                    <a:rPr lang="en-US" altLang="zh-CN" sz="3200">
                      <a:solidFill>
                        <a:schemeClr val="accent1"/>
                      </a:solidFill>
                      <a:latin typeface="+mj-lt"/>
                    </a:rPr>
                    <a:t>100</a:t>
                  </a:r>
                  <a:r>
                    <a:rPr lang="en-US" altLang="zh-CN" sz="1800">
                      <a:solidFill>
                        <a:schemeClr val="accent1"/>
                      </a:solidFill>
                      <a:latin typeface="+mj-lt"/>
                    </a:rPr>
                    <a:t>%</a:t>
                  </a:r>
                  <a:endParaRPr lang="en-US" altLang="zh-CN" sz="3200">
                    <a:solidFill>
                      <a:schemeClr val="accent1"/>
                    </a:solidFill>
                    <a:latin typeface="+mj-lt"/>
                  </a:endParaRPr>
                </a:p>
              </p:txBody>
            </p:sp>
          </p:grpSp>
          <p:sp>
            <p:nvSpPr>
              <p:cNvPr id="14" name="文本框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12187" y="5100"/>
                <a:ext cx="2608"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600">
                    <a:solidFill>
                      <a:schemeClr val="accent1"/>
                    </a:solidFill>
                    <a:latin typeface="Arial" panose="020B0604020202020204"/>
                    <a:ea typeface="方正兰亭黑_GBK"/>
                  </a:rPr>
                  <a:t>A</a:t>
                </a:r>
                <a:r>
                  <a:rPr lang="zh-CN" altLang="en-US" sz="1600">
                    <a:solidFill>
                      <a:schemeClr val="accent1"/>
                    </a:solidFill>
                    <a:latin typeface="Arial" panose="020B0604020202020204"/>
                    <a:ea typeface="方正兰亭黑_GBK"/>
                  </a:rPr>
                  <a:t>涨工资</a:t>
                </a:r>
                <a:r>
                  <a:rPr lang="en-US" altLang="zh-CN" sz="1600">
                    <a:solidFill>
                      <a:schemeClr val="accent1"/>
                    </a:solidFill>
                    <a:latin typeface="Arial" panose="020B0604020202020204"/>
                    <a:ea typeface="方正兰亭黑_GBK"/>
                  </a:rPr>
                  <a:t>+</a:t>
                </a:r>
                <a:r>
                  <a:rPr lang="zh-CN" altLang="en-US" sz="1600">
                    <a:solidFill>
                      <a:schemeClr val="accent1"/>
                    </a:solidFill>
                    <a:latin typeface="Arial" panose="020B0604020202020204"/>
                    <a:ea typeface="方正兰亭黑_GBK"/>
                  </a:rPr>
                  <a:t>刚失恋</a:t>
                </a:r>
                <a:endParaRPr lang="zh-CN" altLang="en-US" sz="1600">
                  <a:solidFill>
                    <a:schemeClr val="accent1"/>
                  </a:solidFill>
                  <a:latin typeface="Arial" panose="020B0604020202020204"/>
                  <a:ea typeface="方正兰亭黑_GBK"/>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22400" y="393376"/>
            <a:ext cx="2214880"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代理模式的两面性</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 name="矩形 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423035" y="1843390"/>
            <a:ext cx="2346325" cy="1949465"/>
            <a:chOff x="747" y="2906"/>
            <a:chExt cx="3695" cy="3070"/>
          </a:xfrm>
        </p:grpSpPr>
        <p:sp>
          <p:nvSpPr>
            <p:cNvPr id="26" name="AutoShape 5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bwMode="auto">
            <a:xfrm>
              <a:off x="2225" y="2906"/>
              <a:ext cx="740" cy="73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lumMod val="50000"/>
                  </a:schemeClr>
                </a:solidFill>
                <a:effectLst>
                  <a:outerShdw blurRad="38100" dist="38100" dir="2700000" algn="tl">
                    <a:srgbClr val="000000"/>
                  </a:outerShdw>
                </a:effectLst>
                <a:uLnTx/>
                <a:uFillTx/>
                <a:latin typeface="Gill Sans" charset="0"/>
                <a:sym typeface="Gill Sans" charset="0"/>
              </a:endParaRPr>
            </a:p>
          </p:txBody>
        </p:sp>
        <p:sp>
          <p:nvSpPr>
            <p:cNvPr id="28" name="矩形 27"/>
            <p:cNvSpPr/>
            <p:nvPr/>
          </p:nvSpPr>
          <p:spPr>
            <a:xfrm>
              <a:off x="747" y="4524"/>
              <a:ext cx="3695" cy="1452"/>
            </a:xfrm>
            <a:prstGeom prst="rect">
              <a:avLst/>
            </a:prstGeom>
          </p:spPr>
          <p:txBody>
            <a:bodyPr wrap="square">
              <a:spAutoFit/>
            </a:bodyPr>
            <a:lstStyle/>
            <a:p>
              <a:pPr algn="l">
                <a:lnSpc>
                  <a:spcPct val="150000"/>
                </a:lnSpc>
                <a:buClr>
                  <a:srgbClr val="E7E6E6">
                    <a:lumMod val="10000"/>
                  </a:srgbClr>
                </a:buClr>
              </a:pPr>
              <a:r>
                <a:rPr lang="zh-CN" altLang="en-US" sz="1200">
                  <a:solidFill>
                    <a:schemeClr val="tx1"/>
                  </a:solidFill>
                  <a:cs typeface="+mn-ea"/>
                  <a:sym typeface="+mn-lt"/>
                </a:rPr>
                <a:t>对于买花这种消耗财力（系统开销大）的事情，最好在需要的时候去买。</a:t>
              </a:r>
              <a:endParaRPr lang="zh-CN" altLang="en-US" sz="1200">
                <a:solidFill>
                  <a:schemeClr val="tx1"/>
                </a:solidFill>
                <a:cs typeface="+mn-ea"/>
                <a:sym typeface="+mn-lt"/>
              </a:endParaRPr>
            </a:p>
          </p:txBody>
        </p:sp>
        <p:sp>
          <p:nvSpPr>
            <p:cNvPr id="29" name="矩形 28"/>
            <p:cNvSpPr/>
            <p:nvPr/>
          </p:nvSpPr>
          <p:spPr>
            <a:xfrm>
              <a:off x="1891" y="4034"/>
              <a:ext cx="1408" cy="483"/>
            </a:xfrm>
            <a:prstGeom prst="rect">
              <a:avLst/>
            </a:prstGeom>
          </p:spPr>
          <p:txBody>
            <a:bodyPr wrap="none">
              <a:spAutoFit/>
            </a:bodyPr>
            <a:lstStyle/>
            <a:p>
              <a:pPr algn="ctr"/>
              <a:r>
                <a:rPr lang="zh-CN" altLang="en-US" sz="1400" b="1">
                  <a:solidFill>
                    <a:schemeClr val="accent1"/>
                  </a:solidFill>
                  <a:latin typeface="Arial" panose="020B0604020202020204"/>
                  <a:ea typeface="微软雅黑" panose="020B0503020204020204" pitchFamily="34" charset="-122"/>
                  <a:sym typeface="+mn-lt"/>
                </a:rPr>
                <a:t>虚拟代理</a:t>
              </a:r>
              <a:endParaRPr lang="zh-CN" altLang="en-US" sz="1400" b="1">
                <a:solidFill>
                  <a:schemeClr val="accent1"/>
                </a:solidFill>
                <a:latin typeface="Arial" panose="020B0604020202020204"/>
                <a:ea typeface="微软雅黑" panose="020B0503020204020204" pitchFamily="34" charset="-122"/>
                <a:sym typeface="+mn-lt"/>
              </a:endParaRPr>
            </a:p>
          </p:txBody>
        </p:sp>
      </p:grpSp>
      <p:grpSp>
        <p:nvGrpSpPr>
          <p:cNvPr id="5" name="组合 4"/>
          <p:cNvGrpSpPr/>
          <p:nvPr/>
        </p:nvGrpSpPr>
        <p:grpSpPr>
          <a:xfrm>
            <a:off x="5353050" y="1843405"/>
            <a:ext cx="2346325" cy="1949450"/>
            <a:chOff x="5352" y="2906"/>
            <a:chExt cx="3695" cy="3070"/>
          </a:xfrm>
        </p:grpSpPr>
        <p:sp>
          <p:nvSpPr>
            <p:cNvPr id="30" name="矩形 29"/>
            <p:cNvSpPr/>
            <p:nvPr/>
          </p:nvSpPr>
          <p:spPr>
            <a:xfrm>
              <a:off x="5352" y="4524"/>
              <a:ext cx="3695" cy="1452"/>
            </a:xfrm>
            <a:prstGeom prst="rect">
              <a:avLst/>
            </a:prstGeom>
          </p:spPr>
          <p:txBody>
            <a:bodyPr wrap="square">
              <a:spAutoFit/>
            </a:bodyPr>
            <a:lstStyle/>
            <a:p>
              <a:pPr algn="l">
                <a:lnSpc>
                  <a:spcPct val="150000"/>
                </a:lnSpc>
                <a:buClr>
                  <a:srgbClr val="E7E6E6">
                    <a:lumMod val="10000"/>
                  </a:srgbClr>
                </a:buClr>
              </a:pPr>
              <a:r>
                <a:rPr lang="zh-CN" altLang="en-US" sz="1200">
                  <a:solidFill>
                    <a:schemeClr val="tx1"/>
                  </a:solidFill>
                  <a:cs typeface="+mn-ea"/>
                  <a:sym typeface="+mn-lt"/>
                </a:rPr>
                <a:t>代理人（</a:t>
              </a:r>
              <a:r>
                <a:rPr lang="en-US" altLang="zh-CN" sz="1200">
                  <a:solidFill>
                    <a:schemeClr val="tx1"/>
                  </a:solidFill>
                  <a:cs typeface="+mn-ea"/>
                  <a:sym typeface="+mn-lt"/>
                </a:rPr>
                <a:t>B</a:t>
              </a:r>
              <a:r>
                <a:rPr lang="zh-CN" altLang="en-US" sz="1200">
                  <a:solidFill>
                    <a:schemeClr val="tx1"/>
                  </a:solidFill>
                  <a:cs typeface="+mn-ea"/>
                  <a:sym typeface="+mn-lt"/>
                </a:rPr>
                <a:t>）可以控制帮谁送花给</a:t>
              </a:r>
              <a:r>
                <a:rPr lang="en-US" altLang="zh-CN" sz="1200">
                  <a:solidFill>
                    <a:schemeClr val="tx1"/>
                  </a:solidFill>
                  <a:cs typeface="+mn-ea"/>
                  <a:sym typeface="+mn-lt"/>
                </a:rPr>
                <a:t>A</a:t>
              </a:r>
              <a:r>
                <a:rPr lang="zh-CN" altLang="en-US" sz="1200">
                  <a:solidFill>
                    <a:schemeClr val="tx1"/>
                  </a:solidFill>
                  <a:cs typeface="+mn-ea"/>
                  <a:sym typeface="+mn-lt"/>
                </a:rPr>
                <a:t>，充当了本体（</a:t>
              </a:r>
              <a:r>
                <a:rPr lang="en-US" altLang="zh-CN" sz="1200">
                  <a:solidFill>
                    <a:schemeClr val="tx1"/>
                  </a:solidFill>
                  <a:cs typeface="+mn-ea"/>
                  <a:sym typeface="+mn-lt"/>
                </a:rPr>
                <a:t>A</a:t>
              </a:r>
              <a:r>
                <a:rPr lang="zh-CN" altLang="en-US" sz="1200">
                  <a:solidFill>
                    <a:schemeClr val="tx1"/>
                  </a:solidFill>
                  <a:cs typeface="+mn-ea"/>
                  <a:sym typeface="+mn-lt"/>
                </a:rPr>
                <a:t>）的代理人，过滤掉渣渣。</a:t>
              </a:r>
              <a:endParaRPr lang="en-US" altLang="zh-CN" sz="1200">
                <a:solidFill>
                  <a:schemeClr val="tx1"/>
                </a:solidFill>
                <a:cs typeface="+mn-ea"/>
                <a:sym typeface="+mn-lt"/>
              </a:endParaRPr>
            </a:p>
          </p:txBody>
        </p:sp>
        <p:grpSp>
          <p:nvGrpSpPr>
            <p:cNvPr id="3" name="组合 2"/>
            <p:cNvGrpSpPr/>
            <p:nvPr/>
          </p:nvGrpSpPr>
          <p:grpSpPr>
            <a:xfrm>
              <a:off x="6496" y="2906"/>
              <a:ext cx="1408" cy="1656"/>
              <a:chOff x="6496" y="2860"/>
              <a:chExt cx="1408" cy="1656"/>
            </a:xfrm>
          </p:grpSpPr>
          <p:sp>
            <p:nvSpPr>
              <p:cNvPr id="27" name="Freeform 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a:spLocks noEditPoints="1"/>
              </p:cNvSpPr>
              <p:nvPr/>
            </p:nvSpPr>
            <p:spPr bwMode="auto">
              <a:xfrm>
                <a:off x="6842" y="2860"/>
                <a:ext cx="716" cy="829"/>
              </a:xfrm>
              <a:custGeom>
                <a:avLst/>
                <a:gdLst>
                  <a:gd name="T0" fmla="*/ 544 w 666"/>
                  <a:gd name="T1" fmla="*/ 103 h 771"/>
                  <a:gd name="T2" fmla="*/ 478 w 666"/>
                  <a:gd name="T3" fmla="*/ 103 h 771"/>
                  <a:gd name="T4" fmla="*/ 478 w 666"/>
                  <a:gd name="T5" fmla="*/ 83 h 771"/>
                  <a:gd name="T6" fmla="*/ 417 w 666"/>
                  <a:gd name="T7" fmla="*/ 83 h 771"/>
                  <a:gd name="T8" fmla="*/ 324 w 666"/>
                  <a:gd name="T9" fmla="*/ 0 h 771"/>
                  <a:gd name="T10" fmla="*/ 229 w 666"/>
                  <a:gd name="T11" fmla="*/ 83 h 771"/>
                  <a:gd name="T12" fmla="*/ 168 w 666"/>
                  <a:gd name="T13" fmla="*/ 83 h 771"/>
                  <a:gd name="T14" fmla="*/ 168 w 666"/>
                  <a:gd name="T15" fmla="*/ 103 h 771"/>
                  <a:gd name="T16" fmla="*/ 122 w 666"/>
                  <a:gd name="T17" fmla="*/ 103 h 771"/>
                  <a:gd name="T18" fmla="*/ 0 w 666"/>
                  <a:gd name="T19" fmla="*/ 223 h 771"/>
                  <a:gd name="T20" fmla="*/ 0 w 666"/>
                  <a:gd name="T21" fmla="*/ 648 h 771"/>
                  <a:gd name="T22" fmla="*/ 122 w 666"/>
                  <a:gd name="T23" fmla="*/ 771 h 771"/>
                  <a:gd name="T24" fmla="*/ 544 w 666"/>
                  <a:gd name="T25" fmla="*/ 771 h 771"/>
                  <a:gd name="T26" fmla="*/ 666 w 666"/>
                  <a:gd name="T27" fmla="*/ 648 h 771"/>
                  <a:gd name="T28" fmla="*/ 666 w 666"/>
                  <a:gd name="T29" fmla="*/ 223 h 771"/>
                  <a:gd name="T30" fmla="*/ 544 w 666"/>
                  <a:gd name="T31" fmla="*/ 103 h 771"/>
                  <a:gd name="T32" fmla="*/ 270 w 666"/>
                  <a:gd name="T33" fmla="*/ 123 h 771"/>
                  <a:gd name="T34" fmla="*/ 270 w 666"/>
                  <a:gd name="T35" fmla="*/ 98 h 771"/>
                  <a:gd name="T36" fmla="*/ 324 w 666"/>
                  <a:gd name="T37" fmla="*/ 41 h 771"/>
                  <a:gd name="T38" fmla="*/ 374 w 666"/>
                  <a:gd name="T39" fmla="*/ 98 h 771"/>
                  <a:gd name="T40" fmla="*/ 374 w 666"/>
                  <a:gd name="T41" fmla="*/ 123 h 771"/>
                  <a:gd name="T42" fmla="*/ 437 w 666"/>
                  <a:gd name="T43" fmla="*/ 123 h 771"/>
                  <a:gd name="T44" fmla="*/ 437 w 666"/>
                  <a:gd name="T45" fmla="*/ 228 h 771"/>
                  <a:gd name="T46" fmla="*/ 207 w 666"/>
                  <a:gd name="T47" fmla="*/ 228 h 771"/>
                  <a:gd name="T48" fmla="*/ 207 w 666"/>
                  <a:gd name="T49" fmla="*/ 123 h 771"/>
                  <a:gd name="T50" fmla="*/ 270 w 666"/>
                  <a:gd name="T51" fmla="*/ 123 h 771"/>
                  <a:gd name="T52" fmla="*/ 507 w 666"/>
                  <a:gd name="T53" fmla="*/ 304 h 771"/>
                  <a:gd name="T54" fmla="*/ 476 w 666"/>
                  <a:gd name="T55" fmla="*/ 311 h 771"/>
                  <a:gd name="T56" fmla="*/ 476 w 666"/>
                  <a:gd name="T57" fmla="*/ 311 h 771"/>
                  <a:gd name="T58" fmla="*/ 315 w 666"/>
                  <a:gd name="T59" fmla="*/ 565 h 771"/>
                  <a:gd name="T60" fmla="*/ 210 w 666"/>
                  <a:gd name="T61" fmla="*/ 480 h 771"/>
                  <a:gd name="T62" fmla="*/ 179 w 666"/>
                  <a:gd name="T63" fmla="*/ 484 h 771"/>
                  <a:gd name="T64" fmla="*/ 179 w 666"/>
                  <a:gd name="T65" fmla="*/ 484 h 771"/>
                  <a:gd name="T66" fmla="*/ 182 w 666"/>
                  <a:gd name="T67" fmla="*/ 516 h 771"/>
                  <a:gd name="T68" fmla="*/ 307 w 666"/>
                  <a:gd name="T69" fmla="*/ 616 h 771"/>
                  <a:gd name="T70" fmla="*/ 338 w 666"/>
                  <a:gd name="T71" fmla="*/ 612 h 771"/>
                  <a:gd name="T72" fmla="*/ 339 w 666"/>
                  <a:gd name="T73" fmla="*/ 610 h 771"/>
                  <a:gd name="T74" fmla="*/ 514 w 666"/>
                  <a:gd name="T75" fmla="*/ 335 h 771"/>
                  <a:gd name="T76" fmla="*/ 507 w 666"/>
                  <a:gd name="T77" fmla="*/ 304 h 771"/>
                  <a:gd name="T78" fmla="*/ 624 w 666"/>
                  <a:gd name="T79" fmla="*/ 648 h 771"/>
                  <a:gd name="T80" fmla="*/ 544 w 666"/>
                  <a:gd name="T81" fmla="*/ 729 h 771"/>
                  <a:gd name="T82" fmla="*/ 122 w 666"/>
                  <a:gd name="T83" fmla="*/ 729 h 771"/>
                  <a:gd name="T84" fmla="*/ 39 w 666"/>
                  <a:gd name="T85" fmla="*/ 648 h 771"/>
                  <a:gd name="T86" fmla="*/ 39 w 666"/>
                  <a:gd name="T87" fmla="*/ 223 h 771"/>
                  <a:gd name="T88" fmla="*/ 122 w 666"/>
                  <a:gd name="T89" fmla="*/ 145 h 771"/>
                  <a:gd name="T90" fmla="*/ 168 w 666"/>
                  <a:gd name="T91" fmla="*/ 145 h 771"/>
                  <a:gd name="T92" fmla="*/ 168 w 666"/>
                  <a:gd name="T93" fmla="*/ 270 h 771"/>
                  <a:gd name="T94" fmla="*/ 478 w 666"/>
                  <a:gd name="T95" fmla="*/ 270 h 771"/>
                  <a:gd name="T96" fmla="*/ 478 w 666"/>
                  <a:gd name="T97" fmla="*/ 145 h 771"/>
                  <a:gd name="T98" fmla="*/ 544 w 666"/>
                  <a:gd name="T99" fmla="*/ 145 h 771"/>
                  <a:gd name="T100" fmla="*/ 624 w 666"/>
                  <a:gd name="T101" fmla="*/ 223 h 771"/>
                  <a:gd name="T102" fmla="*/ 624 w 666"/>
                  <a:gd name="T103" fmla="*/ 648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6" h="771">
                    <a:moveTo>
                      <a:pt x="544" y="103"/>
                    </a:moveTo>
                    <a:cubicBezTo>
                      <a:pt x="478" y="103"/>
                      <a:pt x="478" y="103"/>
                      <a:pt x="478" y="103"/>
                    </a:cubicBezTo>
                    <a:cubicBezTo>
                      <a:pt x="478" y="83"/>
                      <a:pt x="478" y="83"/>
                      <a:pt x="478" y="83"/>
                    </a:cubicBezTo>
                    <a:cubicBezTo>
                      <a:pt x="417" y="83"/>
                      <a:pt x="417" y="83"/>
                      <a:pt x="417" y="83"/>
                    </a:cubicBezTo>
                    <a:cubicBezTo>
                      <a:pt x="407" y="40"/>
                      <a:pt x="370" y="0"/>
                      <a:pt x="324" y="0"/>
                    </a:cubicBezTo>
                    <a:cubicBezTo>
                      <a:pt x="278" y="0"/>
                      <a:pt x="239" y="40"/>
                      <a:pt x="229" y="83"/>
                    </a:cubicBezTo>
                    <a:cubicBezTo>
                      <a:pt x="168" y="83"/>
                      <a:pt x="168" y="83"/>
                      <a:pt x="168" y="83"/>
                    </a:cubicBezTo>
                    <a:cubicBezTo>
                      <a:pt x="168" y="103"/>
                      <a:pt x="168" y="103"/>
                      <a:pt x="168" y="103"/>
                    </a:cubicBezTo>
                    <a:cubicBezTo>
                      <a:pt x="122" y="103"/>
                      <a:pt x="122" y="103"/>
                      <a:pt x="122" y="103"/>
                    </a:cubicBezTo>
                    <a:cubicBezTo>
                      <a:pt x="54" y="103"/>
                      <a:pt x="0" y="155"/>
                      <a:pt x="0" y="223"/>
                    </a:cubicBezTo>
                    <a:cubicBezTo>
                      <a:pt x="0" y="648"/>
                      <a:pt x="0" y="648"/>
                      <a:pt x="0" y="648"/>
                    </a:cubicBezTo>
                    <a:cubicBezTo>
                      <a:pt x="0" y="716"/>
                      <a:pt x="54" y="771"/>
                      <a:pt x="122" y="771"/>
                    </a:cubicBezTo>
                    <a:cubicBezTo>
                      <a:pt x="544" y="771"/>
                      <a:pt x="544" y="771"/>
                      <a:pt x="544" y="771"/>
                    </a:cubicBezTo>
                    <a:cubicBezTo>
                      <a:pt x="612" y="771"/>
                      <a:pt x="666" y="716"/>
                      <a:pt x="666" y="648"/>
                    </a:cubicBezTo>
                    <a:cubicBezTo>
                      <a:pt x="666" y="223"/>
                      <a:pt x="666" y="223"/>
                      <a:pt x="666" y="223"/>
                    </a:cubicBezTo>
                    <a:cubicBezTo>
                      <a:pt x="666" y="155"/>
                      <a:pt x="612" y="103"/>
                      <a:pt x="544" y="103"/>
                    </a:cubicBezTo>
                    <a:close/>
                    <a:moveTo>
                      <a:pt x="270" y="123"/>
                    </a:moveTo>
                    <a:cubicBezTo>
                      <a:pt x="270" y="98"/>
                      <a:pt x="270" y="98"/>
                      <a:pt x="270" y="98"/>
                    </a:cubicBezTo>
                    <a:cubicBezTo>
                      <a:pt x="270" y="69"/>
                      <a:pt x="295" y="41"/>
                      <a:pt x="324" y="41"/>
                    </a:cubicBezTo>
                    <a:cubicBezTo>
                      <a:pt x="353" y="41"/>
                      <a:pt x="374" y="69"/>
                      <a:pt x="374" y="98"/>
                    </a:cubicBezTo>
                    <a:cubicBezTo>
                      <a:pt x="374" y="123"/>
                      <a:pt x="374" y="123"/>
                      <a:pt x="374" y="123"/>
                    </a:cubicBezTo>
                    <a:cubicBezTo>
                      <a:pt x="437" y="123"/>
                      <a:pt x="437" y="123"/>
                      <a:pt x="437" y="123"/>
                    </a:cubicBezTo>
                    <a:cubicBezTo>
                      <a:pt x="437" y="228"/>
                      <a:pt x="437" y="228"/>
                      <a:pt x="437" y="228"/>
                    </a:cubicBezTo>
                    <a:cubicBezTo>
                      <a:pt x="207" y="228"/>
                      <a:pt x="207" y="228"/>
                      <a:pt x="207" y="228"/>
                    </a:cubicBezTo>
                    <a:cubicBezTo>
                      <a:pt x="207" y="123"/>
                      <a:pt x="207" y="123"/>
                      <a:pt x="207" y="123"/>
                    </a:cubicBezTo>
                    <a:cubicBezTo>
                      <a:pt x="270" y="123"/>
                      <a:pt x="270" y="123"/>
                      <a:pt x="270" y="123"/>
                    </a:cubicBezTo>
                    <a:close/>
                    <a:moveTo>
                      <a:pt x="507" y="304"/>
                    </a:moveTo>
                    <a:cubicBezTo>
                      <a:pt x="496" y="297"/>
                      <a:pt x="483" y="300"/>
                      <a:pt x="476" y="311"/>
                    </a:cubicBezTo>
                    <a:cubicBezTo>
                      <a:pt x="476" y="311"/>
                      <a:pt x="476" y="311"/>
                      <a:pt x="476" y="311"/>
                    </a:cubicBezTo>
                    <a:cubicBezTo>
                      <a:pt x="315" y="565"/>
                      <a:pt x="315" y="565"/>
                      <a:pt x="315" y="565"/>
                    </a:cubicBezTo>
                    <a:cubicBezTo>
                      <a:pt x="210" y="480"/>
                      <a:pt x="210" y="480"/>
                      <a:pt x="210" y="480"/>
                    </a:cubicBezTo>
                    <a:cubicBezTo>
                      <a:pt x="201" y="473"/>
                      <a:pt x="187" y="474"/>
                      <a:pt x="179" y="484"/>
                    </a:cubicBezTo>
                    <a:cubicBezTo>
                      <a:pt x="179" y="484"/>
                      <a:pt x="179" y="484"/>
                      <a:pt x="179" y="484"/>
                    </a:cubicBezTo>
                    <a:cubicBezTo>
                      <a:pt x="171" y="494"/>
                      <a:pt x="173" y="508"/>
                      <a:pt x="182" y="516"/>
                    </a:cubicBezTo>
                    <a:cubicBezTo>
                      <a:pt x="307" y="616"/>
                      <a:pt x="307" y="616"/>
                      <a:pt x="307" y="616"/>
                    </a:cubicBezTo>
                    <a:cubicBezTo>
                      <a:pt x="316" y="623"/>
                      <a:pt x="330" y="622"/>
                      <a:pt x="338" y="612"/>
                    </a:cubicBezTo>
                    <a:cubicBezTo>
                      <a:pt x="338" y="612"/>
                      <a:pt x="339" y="611"/>
                      <a:pt x="339" y="610"/>
                    </a:cubicBezTo>
                    <a:cubicBezTo>
                      <a:pt x="514" y="335"/>
                      <a:pt x="514" y="335"/>
                      <a:pt x="514" y="335"/>
                    </a:cubicBezTo>
                    <a:cubicBezTo>
                      <a:pt x="520" y="324"/>
                      <a:pt x="517" y="311"/>
                      <a:pt x="507" y="304"/>
                    </a:cubicBezTo>
                    <a:close/>
                    <a:moveTo>
                      <a:pt x="624" y="648"/>
                    </a:moveTo>
                    <a:cubicBezTo>
                      <a:pt x="624" y="691"/>
                      <a:pt x="587" y="729"/>
                      <a:pt x="544" y="729"/>
                    </a:cubicBezTo>
                    <a:cubicBezTo>
                      <a:pt x="122" y="729"/>
                      <a:pt x="122" y="729"/>
                      <a:pt x="122" y="729"/>
                    </a:cubicBezTo>
                    <a:cubicBezTo>
                      <a:pt x="79" y="729"/>
                      <a:pt x="39" y="691"/>
                      <a:pt x="39" y="648"/>
                    </a:cubicBezTo>
                    <a:cubicBezTo>
                      <a:pt x="39" y="223"/>
                      <a:pt x="39" y="223"/>
                      <a:pt x="39" y="223"/>
                    </a:cubicBezTo>
                    <a:cubicBezTo>
                      <a:pt x="39" y="180"/>
                      <a:pt x="79" y="145"/>
                      <a:pt x="122" y="145"/>
                    </a:cubicBezTo>
                    <a:cubicBezTo>
                      <a:pt x="168" y="145"/>
                      <a:pt x="168" y="145"/>
                      <a:pt x="168" y="145"/>
                    </a:cubicBezTo>
                    <a:cubicBezTo>
                      <a:pt x="168" y="270"/>
                      <a:pt x="168" y="270"/>
                      <a:pt x="168" y="270"/>
                    </a:cubicBezTo>
                    <a:cubicBezTo>
                      <a:pt x="478" y="270"/>
                      <a:pt x="478" y="270"/>
                      <a:pt x="478" y="270"/>
                    </a:cubicBezTo>
                    <a:cubicBezTo>
                      <a:pt x="478" y="145"/>
                      <a:pt x="478" y="145"/>
                      <a:pt x="478" y="145"/>
                    </a:cubicBezTo>
                    <a:cubicBezTo>
                      <a:pt x="544" y="145"/>
                      <a:pt x="544" y="145"/>
                      <a:pt x="544" y="145"/>
                    </a:cubicBezTo>
                    <a:cubicBezTo>
                      <a:pt x="587" y="145"/>
                      <a:pt x="624" y="180"/>
                      <a:pt x="624" y="223"/>
                    </a:cubicBezTo>
                    <a:cubicBezTo>
                      <a:pt x="624" y="648"/>
                      <a:pt x="624" y="648"/>
                      <a:pt x="624" y="648"/>
                    </a:cubicBezTo>
                    <a:close/>
                  </a:path>
                </a:pathLst>
              </a:custGeom>
              <a:solidFill>
                <a:schemeClr val="accent1"/>
              </a:solidFill>
              <a:ln>
                <a:noFill/>
              </a:ln>
            </p:spPr>
            <p:txBody>
              <a:bodyPr vert="horz" wrap="square" lIns="91440" tIns="45720" rIns="91440" bIns="45720" numCol="1" anchor="t" anchorCtr="0" compatLnSpc="1"/>
              <a:lstStyle/>
              <a:p>
                <a:pPr algn="ctr"/>
                <a:endParaRPr lang="zh-CN" altLang="en-US">
                  <a:solidFill>
                    <a:schemeClr val="bg1">
                      <a:lumMod val="50000"/>
                    </a:schemeClr>
                  </a:solidFill>
                </a:endParaRPr>
              </a:p>
            </p:txBody>
          </p:sp>
          <p:sp>
            <p:nvSpPr>
              <p:cNvPr id="31" name="矩形 30"/>
              <p:cNvSpPr/>
              <p:nvPr/>
            </p:nvSpPr>
            <p:spPr>
              <a:xfrm>
                <a:off x="6496" y="4034"/>
                <a:ext cx="1408" cy="483"/>
              </a:xfrm>
              <a:prstGeom prst="rect">
                <a:avLst/>
              </a:prstGeom>
            </p:spPr>
            <p:txBody>
              <a:bodyPr wrap="none">
                <a:spAutoFit/>
              </a:bodyPr>
              <a:lstStyle/>
              <a:p>
                <a:pPr algn="ctr"/>
                <a:r>
                  <a:rPr lang="zh-CN" altLang="en-US" sz="1400" b="1">
                    <a:solidFill>
                      <a:schemeClr val="accent1"/>
                    </a:solidFill>
                    <a:latin typeface="Arial" panose="020B0604020202020204"/>
                    <a:ea typeface="微软雅黑" panose="020B0503020204020204" pitchFamily="34" charset="-122"/>
                    <a:sym typeface="+mn-lt"/>
                  </a:rPr>
                  <a:t>保护代理</a:t>
                </a:r>
                <a:endParaRPr lang="zh-CN" altLang="en-US" sz="1400" b="1">
                  <a:solidFill>
                    <a:schemeClr val="accent1"/>
                  </a:solidFill>
                  <a:latin typeface="Arial" panose="020B0604020202020204"/>
                  <a:ea typeface="微软雅黑" panose="020B0503020204020204" pitchFamily="34" charset="-122"/>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864870"/>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bg1"/>
              </a:solidFill>
            </a:endParaRPr>
          </a:p>
        </p:txBody>
      </p:sp>
      <p:grpSp>
        <p:nvGrpSpPr>
          <p:cNvPr id="3" name="组合 2"/>
          <p:cNvGrpSpPr/>
          <p:nvPr/>
        </p:nvGrpSpPr>
        <p:grpSpPr>
          <a:xfrm>
            <a:off x="418465" y="1550103"/>
            <a:ext cx="3461385" cy="1204563"/>
            <a:chOff x="659" y="3329"/>
            <a:chExt cx="5451" cy="1439"/>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3329"/>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代理模式案例</a:t>
              </a:r>
              <a:r>
                <a:rPr lang="en-US" altLang="zh-CN" sz="2800">
                  <a:solidFill>
                    <a:schemeClr val="bg1"/>
                  </a:solidFill>
                  <a:latin typeface="+mj-ea"/>
                  <a:ea typeface="+mj-ea"/>
                  <a:sym typeface="Calibri" panose="020F0502020204030204" pitchFamily="34" charset="0"/>
                </a:rPr>
                <a:t>2</a:t>
              </a:r>
              <a:endParaRPr lang="en-US" altLang="zh-CN"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4273"/>
              <a:ext cx="5451" cy="495"/>
            </a:xfrm>
            <a:prstGeom prst="rect">
              <a:avLst/>
            </a:prstGeom>
          </p:spPr>
          <p:txBody>
            <a:bodyPr wrap="square">
              <a:spAutoFit/>
            </a:bodyPr>
            <a:lstStyle/>
            <a:p>
              <a:pPr lvl="0" fontAlgn="base">
                <a:lnSpc>
                  <a:spcPct val="150000"/>
                </a:lnSpc>
                <a:spcBef>
                  <a:spcPct val="0"/>
                </a:spcBef>
                <a:spcAft>
                  <a:spcPct val="0"/>
                </a:spcAft>
              </a:pP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虚拟代理实现图片预加载</a:t>
              </a:r>
              <a:endPar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sp>
        <p:nvSpPr>
          <p:cNvPr id="15" name="矩形 14"/>
          <p:cNvSpPr/>
          <p:nvPr/>
        </p:nvSpPr>
        <p:spPr>
          <a:xfrm>
            <a:off x="3623310" y="142875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请求图片</a:t>
            </a:r>
            <a:endParaRPr lang="zh-CN" altLang="en-US"/>
          </a:p>
        </p:txBody>
      </p:sp>
      <p:sp>
        <p:nvSpPr>
          <p:cNvPr id="17" name="矩形 16"/>
          <p:cNvSpPr/>
          <p:nvPr/>
        </p:nvSpPr>
        <p:spPr>
          <a:xfrm>
            <a:off x="7270750" y="142875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显示图片</a:t>
            </a:r>
            <a:endParaRPr lang="zh-CN" altLang="en-US"/>
          </a:p>
        </p:txBody>
      </p:sp>
      <p:sp>
        <p:nvSpPr>
          <p:cNvPr id="19" name="矩形 18"/>
          <p:cNvSpPr/>
          <p:nvPr/>
        </p:nvSpPr>
        <p:spPr>
          <a:xfrm>
            <a:off x="3623310" y="259588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请求</a:t>
            </a:r>
            <a:r>
              <a:rPr lang="zh-CN" altLang="en-US"/>
              <a:t>图片</a:t>
            </a:r>
            <a:endParaRPr lang="zh-CN" altLang="en-US"/>
          </a:p>
        </p:txBody>
      </p:sp>
      <p:sp>
        <p:nvSpPr>
          <p:cNvPr id="20" name="矩形 19"/>
          <p:cNvSpPr/>
          <p:nvPr/>
        </p:nvSpPr>
        <p:spPr>
          <a:xfrm>
            <a:off x="5447030" y="259588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加载动画</a:t>
            </a:r>
            <a:endParaRPr lang="zh-CN" altLang="en-US"/>
          </a:p>
        </p:txBody>
      </p:sp>
      <p:sp>
        <p:nvSpPr>
          <p:cNvPr id="21" name="矩形 20"/>
          <p:cNvSpPr/>
          <p:nvPr/>
        </p:nvSpPr>
        <p:spPr>
          <a:xfrm>
            <a:off x="7270750" y="259588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显示图片</a:t>
            </a:r>
            <a:endParaRPr lang="zh-CN" altLang="en-US"/>
          </a:p>
        </p:txBody>
      </p:sp>
      <p:cxnSp>
        <p:nvCxnSpPr>
          <p:cNvPr id="22" name="直接箭头连接符 21"/>
          <p:cNvCxnSpPr>
            <a:stCxn id="15" idx="3"/>
            <a:endCxn id="17" idx="1"/>
          </p:cNvCxnSpPr>
          <p:nvPr/>
        </p:nvCxnSpPr>
        <p:spPr>
          <a:xfrm>
            <a:off x="5132070" y="1731645"/>
            <a:ext cx="2138680"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5406390" y="1383030"/>
            <a:ext cx="1508760" cy="299085"/>
          </a:xfrm>
          <a:prstGeom prst="rect">
            <a:avLst/>
          </a:prstGeom>
          <a:noFill/>
        </p:spPr>
        <p:txBody>
          <a:bodyPr wrap="square" rtlCol="0">
            <a:spAutoFit/>
          </a:bodyPr>
          <a:p>
            <a:r>
              <a:rPr lang="zh-CN" altLang="en-US">
                <a:solidFill>
                  <a:schemeClr val="bg1"/>
                </a:solidFill>
              </a:rPr>
              <a:t>漫长的空白页面</a:t>
            </a:r>
            <a:endParaRPr lang="zh-CN" altLang="en-US">
              <a:solidFill>
                <a:schemeClr val="bg1"/>
              </a:solidFill>
            </a:endParaRPr>
          </a:p>
        </p:txBody>
      </p:sp>
      <p:cxnSp>
        <p:nvCxnSpPr>
          <p:cNvPr id="24" name="直接箭头连接符 23"/>
          <p:cNvCxnSpPr>
            <a:stCxn id="19" idx="3"/>
            <a:endCxn id="20" idx="1"/>
          </p:cNvCxnSpPr>
          <p:nvPr/>
        </p:nvCxnSpPr>
        <p:spPr>
          <a:xfrm>
            <a:off x="5132070" y="2898775"/>
            <a:ext cx="314960"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a:off x="6955790" y="2898775"/>
            <a:ext cx="314960"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PA" val="v4.1.1"/>
</p:tagLst>
</file>

<file path=ppt/tags/tag3.xml><?xml version="1.0" encoding="utf-8"?>
<p:tagLst xmlns:p="http://schemas.openxmlformats.org/presentationml/2006/main">
  <p:tag name="PA" val="v4.1.1"/>
</p:tagLst>
</file>

<file path=ppt/tags/tag4.xml><?xml version="1.0" encoding="utf-8"?>
<p:tagLst xmlns:p="http://schemas.openxmlformats.org/presentationml/2006/main">
  <p:tag name="PA" val="v4.1.1"/>
</p:tagLst>
</file>

<file path=ppt/tags/tag5.xml><?xml version="1.0" encoding="utf-8"?>
<p:tagLst xmlns:p="http://schemas.openxmlformats.org/presentationml/2006/main">
  <p:tag name="PA" val="v4.1.1"/>
</p:tagLst>
</file>

<file path=ppt/tags/tag6.xml><?xml version="1.0" encoding="utf-8"?>
<p:tagLst xmlns:p="http://schemas.openxmlformats.org/presentationml/2006/main">
  <p:tag name="PA" val="v4.1.1"/>
</p:tagLst>
</file>

<file path=ppt/theme/theme1.xml><?xml version="1.0" encoding="utf-8"?>
<a:theme xmlns:a="http://schemas.openxmlformats.org/drawingml/2006/main" name="Office 主题">
  <a:themeElements>
    <a:clrScheme name="清新淡雅3">
      <a:dk1>
        <a:sysClr val="windowText" lastClr="000000"/>
      </a:dk1>
      <a:lt1>
        <a:sysClr val="window" lastClr="FFFFFF"/>
      </a:lt1>
      <a:dk2>
        <a:srgbClr val="44546A"/>
      </a:dk2>
      <a:lt2>
        <a:srgbClr val="E7E6E6"/>
      </a:lt2>
      <a:accent1>
        <a:srgbClr val="394C3E"/>
      </a:accent1>
      <a:accent2>
        <a:srgbClr val="1F2423"/>
      </a:accent2>
      <a:accent3>
        <a:srgbClr val="2A392E"/>
      </a:accent3>
      <a:accent4>
        <a:srgbClr val="525F5C"/>
      </a:accent4>
      <a:accent5>
        <a:srgbClr val="1C261E"/>
      </a:accent5>
      <a:accent6>
        <a:srgbClr val="333B3A"/>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3021</Words>
  <Application>WPS 演示</Application>
  <PresentationFormat>全屏显示(16:9)</PresentationFormat>
  <Paragraphs>269</Paragraphs>
  <Slides>27</Slides>
  <Notes>22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27</vt:i4>
      </vt:variant>
    </vt:vector>
  </HeadingPairs>
  <TitlesOfParts>
    <vt:vector size="44" baseType="lpstr">
      <vt:lpstr>Arial</vt:lpstr>
      <vt:lpstr>宋体</vt:lpstr>
      <vt:lpstr>Wingdings</vt:lpstr>
      <vt:lpstr>方正书宋简体</vt:lpstr>
      <vt:lpstr>Arial</vt:lpstr>
      <vt:lpstr>Calibri</vt:lpstr>
      <vt:lpstr>微软雅黑</vt:lpstr>
      <vt:lpstr>Calibri Light</vt:lpstr>
      <vt:lpstr>方正宋刻本秀楷简体</vt:lpstr>
      <vt:lpstr>方正兰亭黑_GBK</vt:lpstr>
      <vt:lpstr>Gill Sans</vt:lpstr>
      <vt:lpstr>Arial Unicode MS</vt:lpstr>
      <vt:lpstr>Calibri Light</vt:lpstr>
      <vt:lpstr>微软雅黑 Light</vt:lpstr>
      <vt:lpstr>黑体</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Sky</cp:lastModifiedBy>
  <cp:revision>21</cp:revision>
  <dcterms:created xsi:type="dcterms:W3CDTF">2018-01-22T16:05:00Z</dcterms:created>
  <dcterms:modified xsi:type="dcterms:W3CDTF">2018-02-01T04:09:09Z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y fmtid="{D5CDD505-2E9C-101B-9397-08002B2CF9AE}" pid="3" name="KSORubyTemplateID">
    <vt:lpwstr>2</vt:lpwstr>
  </property>
</Properties>
</file>