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270" r:id="rId7"/>
    <p:sldId id="281" r:id="rId8"/>
    <p:sldId id="283" r:id="rId9"/>
    <p:sldId id="284" r:id="rId10"/>
    <p:sldId id="332" r:id="rId11"/>
    <p:sldId id="333" r:id="rId12"/>
    <p:sldId id="334" r:id="rId13"/>
    <p:sldId id="335" r:id="rId14"/>
    <p:sldId id="282" r:id="rId15"/>
    <p:sldId id="336" r:id="rId16"/>
    <p:sldId id="337" r:id="rId17"/>
    <p:sldId id="338" r:id="rId18"/>
    <p:sldId id="340" r:id="rId19"/>
    <p:sldId id="319" r:id="rId20"/>
    <p:sldId id="341" r:id="rId21"/>
    <p:sldId id="342" r:id="rId22"/>
    <p:sldId id="343" r:id="rId23"/>
    <p:sldId id="344" r:id="rId24"/>
    <p:sldId id="346" r:id="rId25"/>
    <p:sldId id="301" r:id="rId26"/>
    <p:sldId id="321" r:id="rId27"/>
    <p:sldId id="312"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5D50"/>
    <a:srgbClr val="68925C"/>
    <a:srgbClr val="B72F57"/>
    <a:srgbClr val="EFF3F6"/>
    <a:srgbClr val="354632"/>
    <a:srgbClr val="E5EAEE"/>
    <a:srgbClr val="F5F7F4"/>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880"/>
        <p:guide pos="234"/>
        <p:guide orient="horz" pos="3189"/>
        <p:guide orient="horz" pos="55"/>
        <p:guide pos="5530"/>
        <p:guide orient="horz" pos="3240"/>
        <p:guide orient="horz" pos="16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设计模式分享</a:t>
              </a:r>
              <a:endParaRPr lang="zh-CN" altLang="en-US"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3</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缓存代理实现乘积计算</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2" name="文本框 1"/>
          <p:cNvSpPr txBox="1"/>
          <p:nvPr/>
        </p:nvSpPr>
        <p:spPr>
          <a:xfrm>
            <a:off x="3733800" y="1704340"/>
            <a:ext cx="4271645" cy="1198880"/>
          </a:xfrm>
          <a:prstGeom prst="rect">
            <a:avLst/>
          </a:prstGeom>
          <a:noFill/>
        </p:spPr>
        <p:txBody>
          <a:bodyPr wrap="square" rtlCol="0">
            <a:spAutoFit/>
          </a:bodyPr>
          <a:p>
            <a:pPr>
              <a:lnSpc>
                <a:spcPct val="150000"/>
              </a:lnSpc>
            </a:pPr>
            <a:r>
              <a:rPr lang="en-US" altLang="zh-CN" sz="1600">
                <a:solidFill>
                  <a:schemeClr val="bg1"/>
                </a:solidFill>
              </a:rPr>
              <a:t>         </a:t>
            </a:r>
            <a:r>
              <a:rPr lang="zh-CN" altLang="en-US" sz="1600">
                <a:solidFill>
                  <a:schemeClr val="bg1"/>
                </a:solidFill>
              </a:rPr>
              <a:t>缓存代理可以为一些开销很大的运算结果提供缓存，在下次运算时，如参数一致，则可以返回之前的存储结果。</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rot="18780000">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0718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防火墙代理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控制网络资源访问，保护主体不让</a:t>
            </a:r>
            <a:r>
              <a:rPr lang="en-US" altLang="zh-CN" sz="1050">
                <a:solidFill>
                  <a:schemeClr val="bg1"/>
                </a:solidFill>
                <a:latin typeface="+mn-lt"/>
              </a:rPr>
              <a:t>“</a:t>
            </a:r>
            <a:r>
              <a:rPr lang="zh-CN" altLang="en-US" sz="1050">
                <a:solidFill>
                  <a:schemeClr val="bg1"/>
                </a:solidFill>
                <a:latin typeface="+mn-lt"/>
              </a:rPr>
              <a:t>坏人</a:t>
            </a:r>
            <a:r>
              <a:rPr lang="en-US" altLang="zh-CN" sz="1050">
                <a:solidFill>
                  <a:schemeClr val="bg1"/>
                </a:solidFill>
                <a:latin typeface="+mn-lt"/>
              </a:rPr>
              <a:t>”</a:t>
            </a:r>
            <a:r>
              <a:rPr lang="zh-CN" altLang="en-US" sz="1050">
                <a:solidFill>
                  <a:schemeClr val="bg1"/>
                </a:solidFill>
                <a:latin typeface="+mn-lt"/>
              </a:rPr>
              <a:t>接近。</a:t>
            </a:r>
            <a:endParaRPr lang="zh-CN" altLang="en-US" sz="1050">
              <a:solidFill>
                <a:schemeClr val="bg1"/>
              </a:solidFill>
              <a:latin typeface="+mn-lt"/>
            </a:endParaRPr>
          </a:p>
        </p:txBody>
      </p:sp>
      <p:sp>
        <p:nvSpPr>
          <p:cNvPr id="13" name="Freeform 5"/>
          <p:cNvSpPr>
            <a:spLocks noEditPoints="1"/>
          </p:cNvSpPr>
          <p:nvPr/>
        </p:nvSpPr>
        <p:spPr bwMode="auto">
          <a:xfrm rot="18960000">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写时复制代理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通常用于复制一个庞大的对象，延迟复制过程，当对象被修改时才进行复制操作，是虚拟代理的变体。</a:t>
            </a:r>
            <a:endParaRPr lang="zh-CN" altLang="en-US" sz="1050">
              <a:solidFill>
                <a:schemeClr val="bg1"/>
              </a:solidFill>
              <a:latin typeface="+mn-lt"/>
            </a:endParaRPr>
          </a:p>
        </p:txBody>
      </p:sp>
      <p:sp>
        <p:nvSpPr>
          <p:cNvPr id="16" name="Freeform 5"/>
          <p:cNvSpPr>
            <a:spLocks noEditPoints="1"/>
          </p:cNvSpPr>
          <p:nvPr/>
        </p:nvSpPr>
        <p:spPr bwMode="auto">
          <a:xfrm rot="18960000">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智能引用代理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在访问对象时执行一些附加操作，比如对象被引用的次数。</a:t>
            </a:r>
            <a:endParaRPr lang="zh-CN" altLang="en-US" sz="1050">
              <a:solidFill>
                <a:schemeClr val="bg1"/>
              </a:solidFill>
              <a:latin typeface="+mn-lt"/>
            </a:endParaRPr>
          </a:p>
        </p:txBody>
      </p:sp>
      <p:grpSp>
        <p:nvGrpSpPr>
          <p:cNvPr id="7" name="组合 6"/>
          <p:cNvGrpSpPr/>
          <p:nvPr/>
        </p:nvGrpSpPr>
        <p:grpSpPr>
          <a:xfrm>
            <a:off x="841747" y="1807466"/>
            <a:ext cx="2418080" cy="1229817"/>
            <a:chOff x="1081892" y="1770518"/>
            <a:chExt cx="1094297" cy="556551"/>
          </a:xfrm>
        </p:grpSpPr>
        <p:sp>
          <p:nvSpPr>
            <p:cNvPr id="2" name="矩形 1"/>
            <p:cNvSpPr/>
            <p:nvPr/>
          </p:nvSpPr>
          <p:spPr>
            <a:xfrm>
              <a:off x="1081892" y="1770518"/>
              <a:ext cx="1094297" cy="347715"/>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其他代理</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657498" cy="208342"/>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OTHERS</a:t>
              </a:r>
              <a:endParaRPr lang="en-US" altLang="zh-CN"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05"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925" y="393376"/>
            <a:ext cx="1706880" cy="398780"/>
          </a:xfrm>
          <a:prstGeom prst="rect">
            <a:avLst/>
          </a:prstGeom>
        </p:spPr>
        <p:txBody>
          <a:bodyPr wrap="none">
            <a:spAutoFit/>
          </a:bodyPr>
          <a:lstStyle/>
          <a:p>
            <a:pPr lvl="0" fontAlgn="base">
              <a:spcBef>
                <a:spcPct val="0"/>
              </a:spcBef>
              <a:spcAft>
                <a:spcPct val="0"/>
              </a:spcAft>
            </a:pP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代理模式总结</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p:cNvGrpSpPr/>
          <p:nvPr/>
        </p:nvGrpSpPr>
        <p:grpSpPr>
          <a:xfrm>
            <a:off x="659336" y="2731681"/>
            <a:ext cx="1198880" cy="1102449"/>
            <a:chOff x="1873629" y="1901176"/>
            <a:chExt cx="1588940"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1873629" y="2367615"/>
              <a:ext cx="1588940" cy="528525"/>
            </a:xfrm>
            <a:prstGeom prst="rect">
              <a:avLst/>
            </a:prstGeom>
            <a:noFill/>
          </p:spPr>
          <p:txBody>
            <a:bodyPr wrap="none" rtlCol="0">
              <a:spAutoFit/>
            </a:bodyPr>
            <a:lstStyle/>
            <a:p>
              <a:pPr algn="ctr"/>
              <a:r>
                <a:rPr lang="zh-CN" altLang="en-US" sz="2000">
                  <a:solidFill>
                    <a:schemeClr val="bg1"/>
                  </a:solidFill>
                  <a:latin typeface="+mj-lt"/>
                </a:rPr>
                <a:t>虚拟代理</a:t>
              </a:r>
              <a:endParaRPr lang="zh-CN" altLang="en-US" sz="2000">
                <a:solidFill>
                  <a:schemeClr val="bg1"/>
                </a:solidFill>
                <a:latin typeface="+mj-lt"/>
              </a:endParaRPr>
            </a:p>
          </p:txBody>
        </p:sp>
      </p:grpSp>
      <p:grpSp>
        <p:nvGrpSpPr>
          <p:cNvPr id="6" name="组合 5"/>
          <p:cNvGrpSpPr/>
          <p:nvPr/>
        </p:nvGrpSpPr>
        <p:grpSpPr>
          <a:xfrm>
            <a:off x="2739679" y="2731681"/>
            <a:ext cx="1198880" cy="1102449"/>
            <a:chOff x="3619584" y="1901176"/>
            <a:chExt cx="1588940"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619584" y="2367323"/>
              <a:ext cx="1588940" cy="528525"/>
            </a:xfrm>
            <a:prstGeom prst="rect">
              <a:avLst/>
            </a:prstGeom>
            <a:noFill/>
          </p:spPr>
          <p:txBody>
            <a:bodyPr wrap="none" rtlCol="0">
              <a:spAutoFit/>
            </a:bodyPr>
            <a:lstStyle/>
            <a:p>
              <a:pPr algn="ctr"/>
              <a:r>
                <a:rPr lang="zh-CN" altLang="en-US" sz="2000">
                  <a:solidFill>
                    <a:schemeClr val="bg1"/>
                  </a:solidFill>
                  <a:latin typeface="+mj-lt"/>
                </a:rPr>
                <a:t>缓存代理</a:t>
              </a:r>
              <a:endParaRPr lang="zh-CN" altLang="en-US" sz="2000">
                <a:solidFill>
                  <a:schemeClr val="bg1"/>
                </a:solidFill>
                <a:latin typeface="+mj-lt"/>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745" y="1374140"/>
            <a:ext cx="4016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a:solidFill>
                  <a:schemeClr val="bg1"/>
                </a:solidFill>
                <a:latin typeface="Arial" panose="020B0604020202020204"/>
                <a:ea typeface="方正兰亭黑_GBK"/>
              </a:rPr>
              <a:t>javaScript</a:t>
            </a:r>
            <a:r>
              <a:rPr lang="zh-CN" altLang="en-US" sz="2800">
                <a:solidFill>
                  <a:schemeClr val="bg1"/>
                </a:solidFill>
                <a:latin typeface="Arial" panose="020B0604020202020204"/>
                <a:ea typeface="方正兰亭黑_GBK"/>
              </a:rPr>
              <a:t>常用代理模式</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910455" y="2313940"/>
            <a:ext cx="3383915" cy="1938020"/>
          </a:xfrm>
          <a:prstGeom prst="rect">
            <a:avLst/>
          </a:prstGeom>
        </p:spPr>
        <p:txBody>
          <a:bodyPr wrap="square">
            <a:spAutoFit/>
          </a:bodyPr>
          <a:lstStyle/>
          <a:p>
            <a:pPr defTabSz="914400">
              <a:lnSpc>
                <a:spcPct val="150000"/>
              </a:lnSpc>
              <a:defRPr/>
            </a:pPr>
            <a:r>
              <a:rPr lang="en-US" altLang="zh-CN" sz="1600" kern="0">
                <a:solidFill>
                  <a:schemeClr val="bg1"/>
                </a:solidFill>
                <a:ea typeface="微软雅黑" panose="020B0503020204020204" pitchFamily="34" charset="-122"/>
                <a:cs typeface="Arial" panose="020B0604020202020204" pitchFamily="34" charset="0"/>
                <a:sym typeface="Arial" panose="020B0604020202020204" pitchFamily="34" charset="0"/>
              </a:rPr>
              <a:t>        </a:t>
            </a:r>
            <a:r>
              <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rPr>
              <a:t>虽然代理模式非常有用，但在编写业务代码时，往往不需要预先猜测是否需要使用代理模式，当发现不方便直接访问某个对象时，再编写也不迟。</a:t>
            </a:r>
            <a:endPar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225" y="3856"/>
              <a:ext cx="620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End</a:t>
              </a:r>
              <a:r>
                <a:rPr lang="zh-CN" altLang="en-US" sz="3200">
                  <a:solidFill>
                    <a:srgbClr val="394C3E"/>
                  </a:solidFill>
                  <a:latin typeface="+mj-lt"/>
                  <a:ea typeface="方正书宋简体" panose="03000509000000000000" pitchFamily="65" charset="-122"/>
                </a:rPr>
                <a:t>！</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5917" cy="1888"/>
            </a:xfrm>
            <a:prstGeom prst="rect">
              <a:avLst/>
            </a:prstGeom>
          </p:spPr>
          <p:txBody>
            <a:bodyPr wrap="square">
              <a:spAutoFit/>
            </a:bodyPr>
            <a:lstStyle/>
            <a:p>
              <a:pPr lvl="0" fontAlgn="base">
                <a:spcBef>
                  <a:spcPct val="0"/>
                </a:spcBef>
                <a:spcAft>
                  <a:spcPct val="0"/>
                </a:spcAft>
              </a:pPr>
              <a:r>
                <a:rPr lang="zh-CN" altLang="en-US" sz="7200" dirty="0">
                  <a:solidFill>
                    <a:srgbClr val="394C3E"/>
                  </a:solidFill>
                  <a:latin typeface="Arial" panose="020B0604020202020204"/>
                  <a:ea typeface="方正书宋简体" panose="03000509000000000000" pitchFamily="65" charset="-122"/>
                </a:rPr>
                <a:t>代理模式</a:t>
              </a:r>
              <a:endParaRPr lang="zh-CN" altLang="en-US"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
        <p:nvSpPr>
          <p:cNvPr id="5" name="文本框 4"/>
          <p:cNvSpPr txBox="1"/>
          <p:nvPr/>
        </p:nvSpPr>
        <p:spPr>
          <a:xfrm>
            <a:off x="5715000" y="3286125"/>
            <a:ext cx="2004060" cy="337185"/>
          </a:xfrm>
          <a:prstGeom prst="rect">
            <a:avLst/>
          </a:prstGeom>
          <a:noFill/>
        </p:spPr>
        <p:txBody>
          <a:bodyPr wrap="square" rtlCol="0">
            <a:spAutoFit/>
          </a:bodyPr>
          <a:p>
            <a:r>
              <a:rPr lang="zh-CN" altLang="en-US" sz="1600"/>
              <a:t>发布</a:t>
            </a:r>
            <a:r>
              <a:rPr lang="en-US" altLang="zh-CN" sz="1600"/>
              <a:t>-</a:t>
            </a:r>
            <a:r>
              <a:rPr lang="zh-CN" altLang="en-US" sz="1600"/>
              <a:t>订阅者模式 </a:t>
            </a:r>
            <a:r>
              <a:rPr lang="en-US" altLang="zh-CN" sz="1600"/>
              <a:t>-&gt;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29999" y="1132381"/>
            <a:ext cx="4653280" cy="2161706"/>
            <a:chOff x="8753" y="3238"/>
            <a:chExt cx="5455" cy="1955"/>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53" y="323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发布</a:t>
              </a:r>
              <a:r>
                <a:rPr lang="en-US" altLang="zh-CN" sz="3200">
                  <a:solidFill>
                    <a:schemeClr val="bg1"/>
                  </a:solidFill>
                  <a:latin typeface="+mj-ea"/>
                  <a:ea typeface="+mj-ea"/>
                  <a:sym typeface="Calibri" panose="020F0502020204030204" pitchFamily="34" charset="0"/>
                </a:rPr>
                <a:t>-</a:t>
              </a:r>
              <a:r>
                <a:rPr lang="zh-CN" altLang="en-US" sz="3200">
                  <a:solidFill>
                    <a:schemeClr val="bg1"/>
                  </a:solidFill>
                  <a:latin typeface="+mj-ea"/>
                  <a:ea typeface="+mj-ea"/>
                  <a:sym typeface="Calibri" panose="020F0502020204030204" pitchFamily="34" charset="0"/>
                </a:rPr>
                <a:t>订阅者</a:t>
              </a:r>
              <a:r>
                <a:rPr lang="zh-CN" altLang="en-US" sz="3200">
                  <a:solidFill>
                    <a:schemeClr val="bg1"/>
                  </a:solidFill>
                  <a:latin typeface="+mj-ea"/>
                  <a:ea typeface="+mj-ea"/>
                  <a:sym typeface="Calibri" panose="020F0502020204030204" pitchFamily="34" charset="0"/>
                </a:rPr>
                <a:t>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69" y="4109"/>
              <a:ext cx="5423"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发布</a:t>
              </a:r>
              <a:r>
                <a:rPr lang="en-US" altLang="zh-CN" sz="1600">
                  <a:solidFill>
                    <a:schemeClr val="bg1"/>
                  </a:solidFill>
                  <a:latin typeface="+mn-lt"/>
                </a:rPr>
                <a:t>-</a:t>
              </a:r>
              <a:r>
                <a:rPr lang="zh-CN" altLang="en-US" sz="1600">
                  <a:solidFill>
                    <a:schemeClr val="bg1"/>
                  </a:solidFill>
                  <a:latin typeface="+mn-lt"/>
                </a:rPr>
                <a:t>订阅模式又叫观察者模式，定义了对象间一种对多种的关系，当一个对象状态发生变化，所有依赖他的对象都将得到通知。</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a:t>
            </a:r>
            <a:r>
              <a:rPr lang="zh-CN" altLang="en-US" sz="1800">
                <a:solidFill>
                  <a:schemeClr val="bg1"/>
                </a:solidFill>
              </a:rPr>
              <a:t>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69a5167e9db1a2cb.png2588290-69a5167e9db1a2cb"/>
          <p:cNvPicPr>
            <a:picLocks noChangeAspect="1"/>
          </p:cNvPicPr>
          <p:nvPr/>
        </p:nvPicPr>
        <p:blipFill>
          <a:blip r:embed="rId1"/>
          <a:srcRect/>
          <a:stretch>
            <a:fillRect/>
          </a:stretch>
        </p:blipFill>
        <p:spPr>
          <a:xfrm>
            <a:off x="1238250" y="1085850"/>
            <a:ext cx="6666865" cy="297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c1fe0168d8d8c5fd.png2588290-c1fe0168d8d8c5fd"/>
          <p:cNvPicPr>
            <a:picLocks noChangeAspect="1"/>
          </p:cNvPicPr>
          <p:nvPr/>
        </p:nvPicPr>
        <p:blipFill>
          <a:blip r:embed="rId1"/>
          <a:srcRect/>
          <a:stretch>
            <a:fillRect/>
          </a:stretch>
        </p:blipFill>
        <p:spPr>
          <a:xfrm>
            <a:off x="1238250" y="885825"/>
            <a:ext cx="6666865" cy="33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179341"/>
            <a:chOff x="8785" y="2752"/>
            <a:chExt cx="5455" cy="2417"/>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入门案例分析</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839"/>
              <a:ext cx="5423"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600">
                  <a:solidFill>
                    <a:prstClr val="white"/>
                  </a:solidFill>
                  <a:latin typeface="Calibri Light" panose="020F0302020204030204"/>
                  <a:sym typeface="+mn-ea"/>
                </a:rPr>
                <a:t>document.body.addEventListener('click', () =&gt; {</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    console.log('常见吧，我都惊呆了!');</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a:t>
              </a:r>
              <a:endParaRPr lang="en-US" altLang="zh-CN" sz="16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3bc1dd391ee5442b.png2588290-3bc1dd391ee5442b"/>
          <p:cNvPicPr>
            <a:picLocks noChangeAspect="1"/>
          </p:cNvPicPr>
          <p:nvPr/>
        </p:nvPicPr>
        <p:blipFill>
          <a:blip r:embed="rId1"/>
          <a:srcRect/>
          <a:stretch>
            <a:fillRect/>
          </a:stretch>
        </p:blipFill>
        <p:spPr>
          <a:xfrm>
            <a:off x="1238250" y="1176338"/>
            <a:ext cx="6666865"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Go\Desktop\2588290-e5b1c39268ab367a.png2588290-e5b1c39268ab367a"/>
          <p:cNvPicPr>
            <a:picLocks noChangeAspect="1"/>
          </p:cNvPicPr>
          <p:nvPr/>
        </p:nvPicPr>
        <p:blipFill>
          <a:blip r:embed="rId1"/>
          <a:srcRect/>
          <a:stretch>
            <a:fillRect/>
          </a:stretch>
        </p:blipFill>
        <p:spPr>
          <a:xfrm>
            <a:off x="1379855" y="581025"/>
            <a:ext cx="6495415"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719427" cy="2861310"/>
            <a:chOff x="453" y="2894"/>
            <a:chExt cx="4282"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428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为什么要用设计模式</a:t>
              </a:r>
              <a:r>
                <a:rPr lang="zh-CN" altLang="en-US" sz="2000">
                  <a:solidFill>
                    <a:schemeClr val="accent1"/>
                  </a:solidFill>
                  <a:latin typeface="+mj-ea"/>
                  <a:ea typeface="+mj-ea"/>
                  <a:sym typeface="Calibri" panose="020F0502020204030204" pitchFamily="34" charset="0"/>
                </a:rPr>
                <a:t>？</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sz="2000">
                  <a:solidFill>
                    <a:schemeClr val="accent1"/>
                  </a:solidFill>
                  <a:latin typeface="+mj-ea"/>
                  <a:ea typeface="+mj-ea"/>
                  <a:sym typeface="Calibri" panose="020F0502020204030204" pitchFamily="34" charset="0"/>
                </a:rPr>
                <a:t>》》》</a:t>
              </a:r>
              <a:endParaRPr lang="zh-CN"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191643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
        <p:nvSpPr>
          <p:cNvPr id="17" name="PA_矩形 1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6"/>
            </p:custDataLst>
          </p:nvPr>
        </p:nvSpPr>
        <p:spPr>
          <a:xfrm>
            <a:off x="1117600" y="2764790"/>
            <a:ext cx="2291080" cy="818515"/>
          </a:xfrm>
          <a:prstGeom prst="rect">
            <a:avLst/>
          </a:prstGeom>
        </p:spPr>
        <p:txBody>
          <a:bodyPr wrap="square">
            <a:spAutoFit/>
          </a:bodyPr>
          <a:lstStyle/>
          <a:p>
            <a:pPr defTabSz="914400">
              <a:lnSpc>
                <a:spcPct val="150000"/>
              </a:lnSpc>
              <a:defRPr/>
            </a:pPr>
            <a:r>
              <a:rPr lang="en-US" altLang="zh-CN" sz="1050" kern="0">
                <a:solidFill>
                  <a:srgbClr val="21212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800" kern="0">
              <a:solidFill>
                <a:srgbClr val="21212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7226935" cy="1779639"/>
            <a:chOff x="659" y="3329"/>
            <a:chExt cx="11381" cy="2126"/>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360" y="4023"/>
              <a:ext cx="9680" cy="1432"/>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小明想了解购房信息，去售楼处打听，但是售楼处暂时没有房源，让小明回家等候消息，小明无奈只能留下自己的信息等候售楼处发布消息</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1605" y="393376"/>
            <a:ext cx="384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订阅者模式：小明购房实践</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基础实现</a:t>
            </a:r>
            <a:endParaRPr lang="zh-CN" altLang="en-US" sz="1400" b="1">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屏蔽垃圾短息</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通用性</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添加中介</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575945"/>
          </a:xfrm>
          <a:prstGeom prst="rect">
            <a:avLst/>
          </a:prstGeom>
        </p:spPr>
        <p:txBody>
          <a:bodyPr wrap="square">
            <a:spAutoFit/>
          </a:bodyPr>
          <a:lstStyle/>
          <a:p>
            <a:pPr algn="ctr">
              <a:lnSpc>
                <a:spcPct val="150000"/>
              </a:lnSpc>
            </a:pPr>
            <a:r>
              <a:rPr lang="zh-CN" altLang="en-US" sz="1050">
                <a:solidFill>
                  <a:schemeClr val="tx1">
                    <a:lumMod val="75000"/>
                    <a:lumOff val="25000"/>
                  </a:schemeClr>
                </a:solidFill>
              </a:rPr>
              <a:t>小明去中介留下联系电话及需求，等待消息。</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小明只想收到自己的理想房型，</a:t>
            </a:r>
            <a:r>
              <a:rPr lang="en-US" altLang="zh-CN" sz="1050">
                <a:solidFill>
                  <a:schemeClr val="tx1">
                    <a:lumMod val="75000"/>
                    <a:lumOff val="25000"/>
                  </a:schemeClr>
                </a:solidFill>
              </a:rPr>
              <a:t>5</a:t>
            </a:r>
            <a:r>
              <a:rPr lang="zh-CN" altLang="en-US" sz="1050">
                <a:solidFill>
                  <a:schemeClr val="tx1">
                    <a:lumMod val="75000"/>
                    <a:lumOff val="25000"/>
                  </a:schemeClr>
                </a:solidFill>
              </a:rPr>
              <a:t>平米的小房子别来骚扰我</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不能做一根绳子上的蚂蚱，货比三家，</a:t>
            </a:r>
            <a:r>
              <a:rPr lang="zh-CN" altLang="en-US" sz="1050">
                <a:solidFill>
                  <a:schemeClr val="tx1">
                    <a:lumMod val="75000"/>
                    <a:lumOff val="25000"/>
                  </a:schemeClr>
                </a:solidFill>
              </a:rPr>
              <a:t>去多家售楼处订阅消息。</a:t>
            </a:r>
            <a:r>
              <a:rPr lang="en-US" altLang="zh-CN" sz="1050">
                <a:solidFill>
                  <a:schemeClr val="tx1">
                    <a:lumMod val="75000"/>
                    <a:lumOff val="25000"/>
                  </a:schemeClr>
                </a:solidFill>
              </a:rPr>
              <a:t>.</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到处跑售楼处不高效，还是找中介吧（发布者与订阅者之间实现透明</a:t>
            </a:r>
            <a:r>
              <a:rPr lang="zh-CN" altLang="en-US" sz="1050">
                <a:solidFill>
                  <a:schemeClr val="tx1">
                    <a:lumMod val="75000"/>
                    <a:lumOff val="25000"/>
                  </a:schemeClr>
                </a:solidFill>
              </a:rPr>
              <a:t>）</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184443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388599"/>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93376"/>
            <a:ext cx="257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发布者模式分析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25" name="组合 24"/>
          <p:cNvGrpSpPr/>
          <p:nvPr/>
        </p:nvGrpSpPr>
        <p:grpSpPr>
          <a:xfrm>
            <a:off x="577215" y="1102360"/>
            <a:ext cx="6579118" cy="2821305"/>
            <a:chOff x="6545" y="1736"/>
            <a:chExt cx="5760" cy="4443"/>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优缺</a:t>
              </a:r>
              <a:r>
                <a:rPr lang="zh-CN" altLang="en-US" sz="2800">
                  <a:solidFill>
                    <a:schemeClr val="accent1"/>
                  </a:solidFill>
                  <a:latin typeface="微软雅黑" panose="020B0503020204020204" pitchFamily="34" charset="-122"/>
                </a:rPr>
                <a:t>点</a:t>
              </a:r>
              <a:endParaRPr lang="zh-CN" altLang="en-US" sz="2800">
                <a:solidFill>
                  <a:schemeClr val="accent1"/>
                </a:solidFill>
                <a:latin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2901"/>
              <a:ext cx="4945" cy="580"/>
            </a:xfrm>
            <a:prstGeom prst="rect">
              <a:avLst/>
            </a:prstGeom>
          </p:spPr>
          <p:txBody>
            <a:bodyPr wrap="square">
              <a:spAutoFit/>
            </a:bodyPr>
            <a:lstStyle/>
            <a:p>
              <a:pPr>
                <a:lnSpc>
                  <a:spcPct val="150000"/>
                </a:lnSpc>
              </a:pPr>
              <a:r>
                <a:rPr lang="zh-CN" altLang="en-US" sz="1200">
                  <a:solidFill>
                    <a:srgbClr val="00B050"/>
                  </a:solidFill>
                </a:rPr>
                <a:t>用于异步编程，时间上解耦</a:t>
              </a:r>
              <a:endParaRPr lang="zh-CN" altLang="en-US" sz="1200">
                <a:solidFill>
                  <a:srgbClr val="00B050"/>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3758"/>
              <a:ext cx="4945" cy="580"/>
            </a:xfrm>
            <a:prstGeom prst="rect">
              <a:avLst/>
            </a:prstGeom>
          </p:spPr>
          <p:txBody>
            <a:bodyPr wrap="square">
              <a:spAutoFit/>
            </a:bodyPr>
            <a:lstStyle/>
            <a:p>
              <a:pPr>
                <a:lnSpc>
                  <a:spcPct val="150000"/>
                </a:lnSpc>
              </a:pPr>
              <a:r>
                <a:rPr lang="zh-CN" altLang="en-US" sz="1200">
                  <a:solidFill>
                    <a:srgbClr val="00B050"/>
                  </a:solidFill>
                </a:rPr>
                <a:t>发布者</a:t>
              </a:r>
              <a:r>
                <a:rPr lang="en-US" altLang="zh-CN" sz="1200">
                  <a:solidFill>
                    <a:srgbClr val="00B050"/>
                  </a:solidFill>
                </a:rPr>
                <a:t>-</a:t>
              </a:r>
              <a:r>
                <a:rPr lang="zh-CN" altLang="en-US" sz="1200">
                  <a:solidFill>
                    <a:srgbClr val="00B050"/>
                  </a:solidFill>
                </a:rPr>
                <a:t>订阅者相互透明，对象之间解耦</a:t>
              </a:r>
              <a:endParaRPr lang="zh-CN" altLang="en-US" sz="1200">
                <a:solidFill>
                  <a:srgbClr val="00B050"/>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4766"/>
              <a:ext cx="4945" cy="580"/>
            </a:xfrm>
            <a:prstGeom prst="rect">
              <a:avLst/>
            </a:prstGeom>
          </p:spPr>
          <p:txBody>
            <a:bodyPr wrap="square">
              <a:spAutoFit/>
            </a:bodyPr>
            <a:lstStyle/>
            <a:p>
              <a:pPr>
                <a:lnSpc>
                  <a:spcPct val="150000"/>
                </a:lnSpc>
              </a:pPr>
              <a:r>
                <a:rPr lang="zh-CN" altLang="en-US" sz="1200">
                  <a:solidFill>
                    <a:srgbClr val="FF0000"/>
                  </a:solidFill>
                </a:rPr>
                <a:t>创建订阅者本身消耗时间与内存，可能永远不触发，却一直存在于内存中。</a:t>
              </a:r>
              <a:endParaRPr lang="zh-CN" altLang="en-US" sz="1200">
                <a:solidFill>
                  <a:srgbClr val="FF0000"/>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5599"/>
              <a:ext cx="4945" cy="580"/>
            </a:xfrm>
            <a:prstGeom prst="rect">
              <a:avLst/>
            </a:prstGeom>
          </p:spPr>
          <p:txBody>
            <a:bodyPr wrap="square">
              <a:spAutoFit/>
            </a:bodyPr>
            <a:lstStyle/>
            <a:p>
              <a:pPr>
                <a:lnSpc>
                  <a:spcPct val="150000"/>
                </a:lnSpc>
              </a:pPr>
              <a:r>
                <a:rPr lang="zh-CN" altLang="en-US" sz="1200">
                  <a:solidFill>
                    <a:srgbClr val="FF0000"/>
                  </a:solidFill>
                </a:rPr>
                <a:t>当使用过多，对象间联系过于透明，</a:t>
              </a:r>
              <a:r>
                <a:rPr lang="en-US" altLang="zh-CN" sz="1200">
                  <a:solidFill>
                    <a:srgbClr val="FF0000"/>
                  </a:solidFill>
                </a:rPr>
                <a:t>bug</a:t>
              </a:r>
              <a:r>
                <a:rPr lang="zh-CN" altLang="en-US" sz="1200">
                  <a:solidFill>
                    <a:srgbClr val="FF0000"/>
                  </a:solidFill>
                </a:rPr>
                <a:t>跟踪是一件难事。</a:t>
              </a:r>
              <a:endParaRPr lang="zh-CN" altLang="en-US" sz="1200">
                <a:solidFill>
                  <a:srgbClr val="FF0000"/>
                </a:solidFill>
              </a:endParaRPr>
            </a:p>
          </p:txBody>
        </p:sp>
      </p:grpSp>
      <p:sp>
        <p:nvSpPr>
          <p:cNvPr id="2" name="Freeform 5"/>
          <p:cNvSpPr>
            <a:spLocks noEditPoints="1"/>
          </p:cNvSpPr>
          <p:nvPr/>
        </p:nvSpPr>
        <p:spPr bwMode="auto">
          <a:xfrm>
            <a:off x="876300" y="30092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
        <p:nvSpPr>
          <p:cNvPr id="3" name="Freeform 5"/>
          <p:cNvSpPr>
            <a:spLocks noEditPoints="1"/>
          </p:cNvSpPr>
          <p:nvPr/>
        </p:nvSpPr>
        <p:spPr bwMode="auto">
          <a:xfrm>
            <a:off x="876300" y="35553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1065530" y="1497330"/>
            <a:ext cx="7088301" cy="2980690"/>
            <a:chOff x="4093" y="2752"/>
            <a:chExt cx="8425" cy="4694"/>
          </a:xfrm>
        </p:grpSpPr>
        <p:grpSp>
          <p:nvGrpSpPr>
            <p:cNvPr id="7" name="组合 6"/>
            <p:cNvGrpSpPr/>
            <p:nvPr/>
          </p:nvGrpSpPr>
          <p:grpSpPr>
            <a:xfrm>
              <a:off x="4093" y="2752"/>
              <a:ext cx="3677" cy="1169"/>
              <a:chOff x="4093" y="2752"/>
              <a:chExt cx="3677" cy="1169"/>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52"/>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3677" cy="74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找出应用中可能需要变化之处，把他们独立出来，不要和那些不需要变化的代码混在一起。</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8904" y="2752"/>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904" y="3176"/>
              <a:ext cx="3614" cy="58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针对接口编程而不是针对实现编程</a:t>
              </a:r>
              <a:endParaRPr lang="zh-CN" altLang="en-US"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5570"/>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5994"/>
              <a:ext cx="3677" cy="58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多用组合，少用继承</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8904" y="5570"/>
              <a:ext cx="1987"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点击添加标题</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904" y="5994"/>
              <a:ext cx="3613" cy="1452"/>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Lorem ipsum dolor sit amet, consectetuer adipiscing elit. Aenean commodo ligula eget dolor. Aenean massa. </a:t>
              </a:r>
              <a:endParaRPr lang="en-US" altLang="zh-CN" sz="1200" kern="0">
                <a:solidFill>
                  <a:srgbClr val="4A5D50"/>
                </a:solidFill>
                <a:ea typeface="宋体" panose="02010600030101010101" pitchFamily="2"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031466"/>
            <a:chOff x="8785" y="2752"/>
            <a:chExt cx="5455" cy="2253"/>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拓展页</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3592830" y="2025650"/>
            <a:ext cx="4631055" cy="583565"/>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43647" y="789604"/>
            <a:ext cx="4653280" cy="1527016"/>
            <a:chOff x="8769" y="2928"/>
            <a:chExt cx="5455" cy="1381"/>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69" y="292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代理模式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558"/>
              <a:ext cx="54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代理模式（Proxy），为其他对象提供一种代理以控制对这个对象的访问。</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4" idx="2"/>
          </p:cNvCxnSpPr>
          <p:nvPr/>
        </p:nvCxnSpPr>
        <p:spPr>
          <a:xfrm>
            <a:off x="6172200" y="3819525"/>
            <a:ext cx="61531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4020820" y="2693670"/>
            <a:ext cx="3760470" cy="1546860"/>
            <a:chOff x="6332" y="3270"/>
            <a:chExt cx="5922" cy="2436"/>
          </a:xfrm>
        </p:grpSpPr>
        <p:grpSp>
          <p:nvGrpSpPr>
            <p:cNvPr id="27" name="组合 26"/>
            <p:cNvGrpSpPr/>
            <p:nvPr/>
          </p:nvGrpSpPr>
          <p:grpSpPr>
            <a:xfrm>
              <a:off x="6332" y="3270"/>
              <a:ext cx="5922" cy="2436"/>
              <a:chOff x="6332" y="3270"/>
              <a:chExt cx="5922" cy="2436"/>
            </a:xfrm>
          </p:grpSpPr>
          <p:sp>
            <p:nvSpPr>
              <p:cNvPr id="25" name="圆角矩形 24"/>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sp>
            <p:nvSpPr>
              <p:cNvPr id="13" name="椭圆 12"/>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endParaRPr lang="zh-CN" altLang="en-US"/>
              </a:p>
            </p:txBody>
          </p:sp>
          <p:sp>
            <p:nvSpPr>
              <p:cNvPr id="14" name="椭圆 13"/>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cxnSp>
            <p:nvCxnSpPr>
              <p:cNvPr id="16" name="直接箭头连接符 15"/>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28" name="直接箭头连接符 27"/>
            <p:cNvCxnSpPr>
              <a:stCxn id="13" idx="6"/>
              <a:endCxn id="14" idx="2"/>
            </p:cNvCxnSpPr>
            <p:nvPr/>
          </p:nvCxnSpPr>
          <p:spPr>
            <a:xfrm>
              <a:off x="9720" y="5043"/>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550103"/>
            <a:ext cx="3461385" cy="2219945"/>
            <a:chOff x="659" y="3329"/>
            <a:chExt cx="5451" cy="2652"/>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1708"/>
            </a:xfrm>
            <a:prstGeom prst="rect">
              <a:avLst/>
            </a:prstGeom>
          </p:spPr>
          <p:txBody>
            <a:bodyPr wrap="square">
              <a:spAutoFit/>
            </a:bodyPr>
            <a:lstStyle/>
            <a:p>
              <a:pPr lvl="0" fontAlgn="base">
                <a:lnSpc>
                  <a:spcPct val="150000"/>
                </a:lnSpc>
                <a:spcBef>
                  <a:spcPct val="0"/>
                </a:spcBef>
                <a:spcAft>
                  <a:spcPct val="0"/>
                </a:spcAft>
              </a:pP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案例情节（</a:t>
              </a: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init</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        小明遇见了自己的 </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100% </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女孩</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(A)</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，想送一束花，但是过于害羞，于是委托</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(B)</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去送花</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12" name="组合 11"/>
          <p:cNvGrpSpPr/>
          <p:nvPr/>
        </p:nvGrpSpPr>
        <p:grpSpPr>
          <a:xfrm>
            <a:off x="4352290" y="1834515"/>
            <a:ext cx="3760470" cy="1546860"/>
            <a:chOff x="6854" y="2889"/>
            <a:chExt cx="5922" cy="2436"/>
          </a:xfrm>
        </p:grpSpPr>
        <p:grpSp>
          <p:nvGrpSpPr>
            <p:cNvPr id="2" name="组合 1"/>
            <p:cNvGrpSpPr/>
            <p:nvPr/>
          </p:nvGrpSpPr>
          <p:grpSpPr>
            <a:xfrm>
              <a:off x="6854" y="2889"/>
              <a:ext cx="5922" cy="2436"/>
              <a:chOff x="6332" y="3270"/>
              <a:chExt cx="5922" cy="2436"/>
            </a:xfrm>
          </p:grpSpPr>
          <p:sp>
            <p:nvSpPr>
              <p:cNvPr id="4" name="圆角矩形 3"/>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5" name="椭圆 4"/>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7" name="椭圆 6"/>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0" name="直接箭头连接符 9"/>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11" name="直接箭头连接符 10"/>
            <p:cNvCxnSpPr>
              <a:stCxn id="5" idx="6"/>
              <a:endCxn id="7" idx="2"/>
            </p:cNvCxnSpPr>
            <p:nvPr/>
          </p:nvCxnSpPr>
          <p:spPr>
            <a:xfrm>
              <a:off x="10242" y="4662"/>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2390" y="393376"/>
            <a:ext cx="2976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代理的用途：出手快准狠</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573316"/>
            <a:ext cx="8472640" cy="2197876"/>
            <a:chOff x="-213" y="2148"/>
            <a:chExt cx="13343" cy="3461"/>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091" y="5078"/>
              <a:ext cx="178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心情不好</a:t>
              </a:r>
              <a:endParaRPr lang="zh-CN" altLang="en-US" sz="1600">
                <a:solidFill>
                  <a:schemeClr val="accent1"/>
                </a:solidFill>
                <a:latin typeface="Arial" panose="020B0604020202020204"/>
                <a:ea typeface="方正兰亭黑_GBK"/>
              </a:endParaRPr>
            </a:p>
          </p:txBody>
        </p:sp>
        <p:grpSp>
          <p:nvGrpSpPr>
            <p:cNvPr id="27" name="组合 26"/>
            <p:cNvGrpSpPr/>
            <p:nvPr/>
          </p:nvGrpSpPr>
          <p:grpSpPr>
            <a:xfrm>
              <a:off x="4471" y="2148"/>
              <a:ext cx="4395" cy="3461"/>
              <a:chOff x="3606" y="2148"/>
              <a:chExt cx="4395" cy="3461"/>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068" y="5078"/>
                <a:ext cx="146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心情好</a:t>
                </a:r>
                <a:endParaRPr lang="zh-CN" altLang="en-US" sz="1600">
                  <a:solidFill>
                    <a:schemeClr val="accent1"/>
                  </a:solidFill>
                  <a:latin typeface="Arial" panose="020B0604020202020204"/>
                  <a:ea typeface="方正兰亭黑_GBK"/>
                </a:endParaRPr>
              </a:p>
            </p:txBody>
          </p:sp>
        </p:grpSp>
        <p:grpSp>
          <p:nvGrpSpPr>
            <p:cNvPr id="26" name="组合 25"/>
            <p:cNvGrpSpPr/>
            <p:nvPr/>
          </p:nvGrpSpPr>
          <p:grpSpPr>
            <a:xfrm>
              <a:off x="8735" y="2148"/>
              <a:ext cx="4395" cy="3461"/>
              <a:chOff x="11315" y="2170"/>
              <a:chExt cx="4395" cy="3461"/>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09462" y="2367549"/>
                  <a:ext cx="1146079" cy="622067"/>
                </a:xfrm>
                <a:prstGeom prst="rect">
                  <a:avLst/>
                </a:prstGeom>
              </p:spPr>
              <p:txBody>
                <a:bodyPr wrap="square">
                  <a:spAutoFit/>
                </a:bodyPr>
                <a:lstStyle/>
                <a:p>
                  <a:pPr algn="ctr"/>
                  <a:r>
                    <a:rPr lang="en-US" altLang="zh-CN" sz="3200">
                      <a:solidFill>
                        <a:schemeClr val="accent1"/>
                      </a:solidFill>
                      <a:latin typeface="+mj-lt"/>
                    </a:rPr>
                    <a:t>100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187" y="5100"/>
                <a:ext cx="260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涨工资</a:t>
                </a:r>
                <a:r>
                  <a:rPr lang="en-US" altLang="zh-CN" sz="1600">
                    <a:solidFill>
                      <a:schemeClr val="accent1"/>
                    </a:solidFill>
                    <a:latin typeface="Arial" panose="020B0604020202020204"/>
                    <a:ea typeface="方正兰亭黑_GBK"/>
                  </a:rPr>
                  <a:t>+</a:t>
                </a:r>
                <a:r>
                  <a:rPr lang="zh-CN" altLang="en-US" sz="1600">
                    <a:solidFill>
                      <a:schemeClr val="accent1"/>
                    </a:solidFill>
                    <a:latin typeface="Arial" panose="020B0604020202020204"/>
                    <a:ea typeface="方正兰亭黑_GBK"/>
                  </a:rPr>
                  <a:t>刚失恋</a:t>
                </a:r>
                <a:endParaRPr lang="zh-CN" altLang="en-US" sz="1600">
                  <a:solidFill>
                    <a:schemeClr val="accent1"/>
                  </a:solidFill>
                  <a:latin typeface="Arial" panose="020B0604020202020204"/>
                  <a:ea typeface="方正兰亭黑_GBK"/>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400" y="393376"/>
            <a:ext cx="2214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代理模式的两面性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23035" y="1843390"/>
            <a:ext cx="2346325" cy="1949465"/>
            <a:chOff x="747" y="2906"/>
            <a:chExt cx="3695" cy="3070"/>
          </a:xfrm>
        </p:grpSpPr>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225" y="2906"/>
              <a:ext cx="740" cy="73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8" name="矩形 27"/>
            <p:cNvSpPr/>
            <p:nvPr/>
          </p:nvSpPr>
          <p:spPr>
            <a:xfrm>
              <a:off x="747"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对于买花这种消耗财力（系统开销大）的事情，最好在需要的时候去买。</a:t>
              </a:r>
              <a:endParaRPr lang="zh-CN" altLang="en-US" sz="1200">
                <a:solidFill>
                  <a:schemeClr val="tx1"/>
                </a:solidFill>
                <a:cs typeface="+mn-ea"/>
                <a:sym typeface="+mn-lt"/>
              </a:endParaRPr>
            </a:p>
          </p:txBody>
        </p:sp>
        <p:sp>
          <p:nvSpPr>
            <p:cNvPr id="29" name="矩形 28"/>
            <p:cNvSpPr/>
            <p:nvPr/>
          </p:nvSpPr>
          <p:spPr>
            <a:xfrm>
              <a:off x="1891"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虚拟代理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nvGrpSpPr>
          <p:cNvPr id="5" name="组合 4"/>
          <p:cNvGrpSpPr/>
          <p:nvPr/>
        </p:nvGrpSpPr>
        <p:grpSpPr>
          <a:xfrm>
            <a:off x="5353050" y="1843405"/>
            <a:ext cx="2346325" cy="1949450"/>
            <a:chOff x="5352" y="2906"/>
            <a:chExt cx="3695" cy="3070"/>
          </a:xfrm>
        </p:grpSpPr>
        <p:sp>
          <p:nvSpPr>
            <p:cNvPr id="30" name="矩形 29"/>
            <p:cNvSpPr/>
            <p:nvPr/>
          </p:nvSpPr>
          <p:spPr>
            <a:xfrm>
              <a:off x="5352"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代理人（</a:t>
              </a:r>
              <a:r>
                <a:rPr lang="en-US" altLang="zh-CN" sz="1200">
                  <a:solidFill>
                    <a:schemeClr val="tx1"/>
                  </a:solidFill>
                  <a:cs typeface="+mn-ea"/>
                  <a:sym typeface="+mn-lt"/>
                </a:rPr>
                <a:t>B</a:t>
              </a:r>
              <a:r>
                <a:rPr lang="zh-CN" altLang="en-US" sz="1200">
                  <a:solidFill>
                    <a:schemeClr val="tx1"/>
                  </a:solidFill>
                  <a:cs typeface="+mn-ea"/>
                  <a:sym typeface="+mn-lt"/>
                </a:rPr>
                <a:t>）可以控制帮谁送花给</a:t>
              </a:r>
              <a:r>
                <a:rPr lang="en-US" altLang="zh-CN" sz="1200">
                  <a:solidFill>
                    <a:schemeClr val="tx1"/>
                  </a:solidFill>
                  <a:cs typeface="+mn-ea"/>
                  <a:sym typeface="+mn-lt"/>
                </a:rPr>
                <a:t>A</a:t>
              </a:r>
              <a:r>
                <a:rPr lang="zh-CN" altLang="en-US" sz="1200">
                  <a:solidFill>
                    <a:schemeClr val="tx1"/>
                  </a:solidFill>
                  <a:cs typeface="+mn-ea"/>
                  <a:sym typeface="+mn-lt"/>
                </a:rPr>
                <a:t>，充当了本体（</a:t>
              </a:r>
              <a:r>
                <a:rPr lang="en-US" altLang="zh-CN" sz="1200">
                  <a:solidFill>
                    <a:schemeClr val="tx1"/>
                  </a:solidFill>
                  <a:cs typeface="+mn-ea"/>
                  <a:sym typeface="+mn-lt"/>
                </a:rPr>
                <a:t>A</a:t>
              </a:r>
              <a:r>
                <a:rPr lang="zh-CN" altLang="en-US" sz="1200">
                  <a:solidFill>
                    <a:schemeClr val="tx1"/>
                  </a:solidFill>
                  <a:cs typeface="+mn-ea"/>
                  <a:sym typeface="+mn-lt"/>
                </a:rPr>
                <a:t>）的代理人，过滤掉渣渣。</a:t>
              </a:r>
              <a:endParaRPr lang="en-US" altLang="zh-CN" sz="1200">
                <a:solidFill>
                  <a:schemeClr val="tx1"/>
                </a:solidFill>
                <a:cs typeface="+mn-ea"/>
                <a:sym typeface="+mn-lt"/>
              </a:endParaRPr>
            </a:p>
          </p:txBody>
        </p:sp>
        <p:grpSp>
          <p:nvGrpSpPr>
            <p:cNvPr id="3" name="组合 2"/>
            <p:cNvGrpSpPr/>
            <p:nvPr/>
          </p:nvGrpSpPr>
          <p:grpSpPr>
            <a:xfrm>
              <a:off x="6496" y="2906"/>
              <a:ext cx="1408" cy="1656"/>
              <a:chOff x="6496" y="2860"/>
              <a:chExt cx="1408" cy="1656"/>
            </a:xfrm>
          </p:grpSpPr>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6842" y="2860"/>
                <a:ext cx="716" cy="829"/>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31" name="矩形 30"/>
              <p:cNvSpPr/>
              <p:nvPr/>
            </p:nvSpPr>
            <p:spPr>
              <a:xfrm>
                <a:off x="6496"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保护代理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2</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虚拟代理实现图片预加载</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15" name="矩形 14"/>
          <p:cNvSpPr/>
          <p:nvPr/>
        </p:nvSpPr>
        <p:spPr>
          <a:xfrm>
            <a:off x="362331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请求图片</a:t>
            </a:r>
            <a:endParaRPr lang="zh-CN" altLang="en-US"/>
          </a:p>
        </p:txBody>
      </p:sp>
      <p:sp>
        <p:nvSpPr>
          <p:cNvPr id="17" name="矩形 16"/>
          <p:cNvSpPr/>
          <p:nvPr/>
        </p:nvSpPr>
        <p:spPr>
          <a:xfrm>
            <a:off x="727075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sp>
        <p:nvSpPr>
          <p:cNvPr id="19" name="矩形 18"/>
          <p:cNvSpPr/>
          <p:nvPr/>
        </p:nvSpPr>
        <p:spPr>
          <a:xfrm>
            <a:off x="362331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请去图片</a:t>
            </a:r>
            <a:endParaRPr lang="zh-CN" altLang="en-US"/>
          </a:p>
        </p:txBody>
      </p:sp>
      <p:sp>
        <p:nvSpPr>
          <p:cNvPr id="20" name="矩形 19"/>
          <p:cNvSpPr/>
          <p:nvPr/>
        </p:nvSpPr>
        <p:spPr>
          <a:xfrm>
            <a:off x="544703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加载动画</a:t>
            </a:r>
            <a:endParaRPr lang="zh-CN" altLang="en-US"/>
          </a:p>
        </p:txBody>
      </p:sp>
      <p:sp>
        <p:nvSpPr>
          <p:cNvPr id="21" name="矩形 20"/>
          <p:cNvSpPr/>
          <p:nvPr/>
        </p:nvSpPr>
        <p:spPr>
          <a:xfrm>
            <a:off x="727075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cxnSp>
        <p:nvCxnSpPr>
          <p:cNvPr id="22" name="直接箭头连接符 21"/>
          <p:cNvCxnSpPr>
            <a:stCxn id="15" idx="3"/>
            <a:endCxn id="17" idx="1"/>
          </p:cNvCxnSpPr>
          <p:nvPr/>
        </p:nvCxnSpPr>
        <p:spPr>
          <a:xfrm>
            <a:off x="5132070" y="1731645"/>
            <a:ext cx="213868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406390" y="1383030"/>
            <a:ext cx="1508760" cy="299085"/>
          </a:xfrm>
          <a:prstGeom prst="rect">
            <a:avLst/>
          </a:prstGeom>
          <a:noFill/>
        </p:spPr>
        <p:txBody>
          <a:bodyPr wrap="square" rtlCol="0">
            <a:spAutoFit/>
          </a:bodyPr>
          <a:p>
            <a:r>
              <a:rPr lang="zh-CN" altLang="en-US">
                <a:solidFill>
                  <a:schemeClr val="bg1"/>
                </a:solidFill>
              </a:rPr>
              <a:t>漫长的空白页面</a:t>
            </a:r>
            <a:endParaRPr lang="zh-CN" altLang="en-US">
              <a:solidFill>
                <a:schemeClr val="bg1"/>
              </a:solidFill>
            </a:endParaRPr>
          </a:p>
        </p:txBody>
      </p:sp>
      <p:cxnSp>
        <p:nvCxnSpPr>
          <p:cNvPr id="24" name="直接箭头连接符 23"/>
          <p:cNvCxnSpPr>
            <a:stCxn id="19" idx="3"/>
            <a:endCxn id="20" idx="1"/>
          </p:cNvCxnSpPr>
          <p:nvPr/>
        </p:nvCxnSpPr>
        <p:spPr>
          <a:xfrm>
            <a:off x="513207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95579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7" name="组合 6"/>
          <p:cNvGrpSpPr/>
          <p:nvPr/>
        </p:nvGrpSpPr>
        <p:grpSpPr>
          <a:xfrm>
            <a:off x="1238885" y="1497330"/>
            <a:ext cx="6636385" cy="2236470"/>
            <a:chOff x="8917" y="2358"/>
            <a:chExt cx="4831" cy="3522"/>
          </a:xfrm>
        </p:grpSpPr>
        <p:sp>
          <p:nvSpPr>
            <p:cNvPr id="4" name="矩形 3"/>
            <p:cNvSpPr/>
            <p:nvPr/>
          </p:nvSpPr>
          <p:spPr>
            <a:xfrm>
              <a:off x="8917" y="2358"/>
              <a:ext cx="3845" cy="1210"/>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预加载使用代理好处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400">
                  <a:solidFill>
                    <a:schemeClr val="bg1"/>
                  </a:solidFill>
                  <a:latin typeface="+mn-lt"/>
                </a:rPr>
                <a:t>当</a:t>
              </a:r>
              <a:r>
                <a:rPr lang="en-US" altLang="zh-CN" sz="1400">
                  <a:solidFill>
                    <a:schemeClr val="bg1"/>
                  </a:solidFill>
                  <a:latin typeface="+mn-lt"/>
                </a:rPr>
                <a:t>myImage</a:t>
              </a:r>
              <a:r>
                <a:rPr lang="zh-CN" altLang="en-US" sz="1400">
                  <a:solidFill>
                    <a:schemeClr val="bg1"/>
                  </a:solidFill>
                  <a:latin typeface="+mn-lt"/>
                </a:rPr>
                <a:t>对象除了负责给</a:t>
              </a:r>
              <a:r>
                <a:rPr lang="en-US" altLang="zh-CN" sz="1400">
                  <a:solidFill>
                    <a:schemeClr val="bg1"/>
                  </a:solidFill>
                  <a:latin typeface="+mn-lt"/>
                </a:rPr>
                <a:t>img</a:t>
              </a:r>
              <a:r>
                <a:rPr lang="zh-CN" altLang="en-US" sz="1400">
                  <a:solidFill>
                    <a:schemeClr val="bg1"/>
                  </a:solidFill>
                  <a:latin typeface="+mn-lt"/>
                </a:rPr>
                <a:t>节点设置</a:t>
              </a:r>
              <a:r>
                <a:rPr lang="en-US" altLang="zh-CN" sz="1400">
                  <a:solidFill>
                    <a:schemeClr val="bg1"/>
                  </a:solidFill>
                  <a:latin typeface="+mn-lt"/>
                </a:rPr>
                <a:t>src</a:t>
              </a:r>
              <a:r>
                <a:rPr lang="zh-CN" altLang="en-US" sz="1400">
                  <a:solidFill>
                    <a:schemeClr val="bg1"/>
                  </a:solidFill>
                  <a:latin typeface="+mn-lt"/>
                </a:rPr>
                <a:t>属性，还要实现图片预加载时，这两件事就耦合在了一起，当网速够快我们不需要预加载功能时，不可避免去改动</a:t>
              </a:r>
              <a:r>
                <a:rPr lang="en-US" altLang="zh-CN" sz="1400">
                  <a:solidFill>
                    <a:schemeClr val="bg1"/>
                  </a:solidFill>
                  <a:latin typeface="+mn-lt"/>
                </a:rPr>
                <a:t>myImage</a:t>
              </a:r>
              <a:r>
                <a:rPr lang="zh-CN" altLang="en-US" sz="1400">
                  <a:solidFill>
                    <a:schemeClr val="bg1"/>
                  </a:solidFill>
                  <a:latin typeface="+mn-lt"/>
                </a:rPr>
                <a:t>对象。然而使用代理模式，只需将请求代理改为请求本体即可。</a:t>
              </a:r>
              <a:endParaRPr lang="zh-CN" altLang="en-US" sz="140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ags/tag7.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2763</Words>
  <Application>WPS 演示</Application>
  <PresentationFormat>全屏显示(16:9)</PresentationFormat>
  <Paragraphs>231</Paragraphs>
  <Slides>25</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方正书宋简体</vt:lpstr>
      <vt:lpstr>Arial</vt:lpstr>
      <vt:lpstr>Calibri</vt:lpstr>
      <vt:lpstr>微软雅黑</vt:lpstr>
      <vt:lpstr>Gill Sans</vt:lpstr>
      <vt:lpstr>Calibri Light</vt:lpstr>
      <vt:lpstr>方正宋刻本秀楷简体</vt:lpstr>
      <vt:lpstr>方正兰亭黑_GBK</vt:lpstr>
      <vt:lpstr>Calibri Light</vt:lpstr>
      <vt:lpstr>Arial Unicode MS</vt:lpstr>
      <vt:lpstr>Microsoft YaHei UI</vt:lpstr>
      <vt:lpstr>Segoe Print</vt:lpstr>
      <vt:lpstr>黑体</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cp:lastModifiedBy>
  <cp:revision>7</cp:revision>
  <dcterms:created xsi:type="dcterms:W3CDTF">2018-01-22T16:05:00Z</dcterms:created>
  <dcterms:modified xsi:type="dcterms:W3CDTF">2018-01-30T18:04:14Z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y fmtid="{D5CDD505-2E9C-101B-9397-08002B2CF9AE}" pid="3" name="KSORubyTemplateID">
    <vt:lpwstr>2</vt:lpwstr>
  </property>
</Properties>
</file>