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88" r:id="rId2"/>
    <p:sldId id="289" r:id="rId3"/>
    <p:sldId id="290" r:id="rId4"/>
    <p:sldId id="291" r:id="rId5"/>
    <p:sldId id="292" r:id="rId6"/>
    <p:sldId id="293" r:id="rId7"/>
    <p:sldId id="294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130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63" autoAdjust="0"/>
    <p:restoredTop sz="94671" autoAdjust="0"/>
  </p:normalViewPr>
  <p:slideViewPr>
    <p:cSldViewPr>
      <p:cViewPr>
        <p:scale>
          <a:sx n="400" d="100"/>
          <a:sy n="400" d="100"/>
        </p:scale>
        <p:origin x="-4632" y="-2496"/>
      </p:cViewPr>
      <p:guideLst>
        <p:guide orient="horz" pos="2160"/>
        <p:guide pos="2880"/>
      </p:guideLst>
    </p:cSldViewPr>
  </p:slideViewPr>
  <p:notesTextViewPr>
    <p:cViewPr>
      <p:scale>
        <a:sx n="400" d="100"/>
        <a:sy n="4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CF083D-F2BC-4786-8C77-844DFCD3515B}" type="datetimeFigureOut">
              <a:rPr lang="zh-TW" altLang="en-US" smtClean="0"/>
              <a:pPr/>
              <a:t>2015/6/18</a:t>
            </a:fld>
            <a:endParaRPr lang="zh-TW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EC636C-A8EA-4D57-80C0-97928FF12E3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7988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EC636C-A8EA-4D57-80C0-97928FF12E31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28424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EC636C-A8EA-4D57-80C0-97928FF12E31}" type="slidenum">
              <a:rPr lang="zh-TW" altLang="en-US" smtClean="0"/>
              <a:pPr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62663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07B0C-BD95-41BE-BB3E-AC75822DF381}" type="datetimeFigureOut">
              <a:rPr lang="en-US" smtClean="0"/>
              <a:pPr/>
              <a:t>6/18/2015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AD0E7-B1C8-4A0E-B8E7-6DFE784DD9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610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07B0C-BD95-41BE-BB3E-AC75822DF381}" type="datetimeFigureOut">
              <a:rPr lang="en-US" smtClean="0"/>
              <a:pPr/>
              <a:t>6/18/2015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AD0E7-B1C8-4A0E-B8E7-6DFE784DD9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363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07B0C-BD95-41BE-BB3E-AC75822DF381}" type="datetimeFigureOut">
              <a:rPr lang="en-US" smtClean="0"/>
              <a:pPr/>
              <a:t>6/18/2015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AD0E7-B1C8-4A0E-B8E7-6DFE784DD9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626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07B0C-BD95-41BE-BB3E-AC75822DF381}" type="datetimeFigureOut">
              <a:rPr lang="en-US" smtClean="0"/>
              <a:pPr/>
              <a:t>6/18/2015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AD0E7-B1C8-4A0E-B8E7-6DFE784DD9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390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07B0C-BD95-41BE-BB3E-AC75822DF381}" type="datetimeFigureOut">
              <a:rPr lang="en-US" smtClean="0"/>
              <a:pPr/>
              <a:t>6/18/2015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AD0E7-B1C8-4A0E-B8E7-6DFE784DD9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459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07B0C-BD95-41BE-BB3E-AC75822DF381}" type="datetimeFigureOut">
              <a:rPr lang="en-US" smtClean="0"/>
              <a:pPr/>
              <a:t>6/18/2015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AD0E7-B1C8-4A0E-B8E7-6DFE784DD9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135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07B0C-BD95-41BE-BB3E-AC75822DF381}" type="datetimeFigureOut">
              <a:rPr lang="en-US" smtClean="0"/>
              <a:pPr/>
              <a:t>6/18/2015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AD0E7-B1C8-4A0E-B8E7-6DFE784DD9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046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07B0C-BD95-41BE-BB3E-AC75822DF381}" type="datetimeFigureOut">
              <a:rPr lang="en-US" smtClean="0"/>
              <a:pPr/>
              <a:t>6/18/2015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AD0E7-B1C8-4A0E-B8E7-6DFE784DD9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719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07B0C-BD95-41BE-BB3E-AC75822DF381}" type="datetimeFigureOut">
              <a:rPr lang="en-US" smtClean="0"/>
              <a:pPr/>
              <a:t>6/18/2015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AD0E7-B1C8-4A0E-B8E7-6DFE784DD9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764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07B0C-BD95-41BE-BB3E-AC75822DF381}" type="datetimeFigureOut">
              <a:rPr lang="en-US" smtClean="0"/>
              <a:pPr/>
              <a:t>6/18/2015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AD0E7-B1C8-4A0E-B8E7-6DFE784DD9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675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07B0C-BD95-41BE-BB3E-AC75822DF381}" type="datetimeFigureOut">
              <a:rPr lang="en-US" smtClean="0"/>
              <a:pPr/>
              <a:t>6/18/2015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AD0E7-B1C8-4A0E-B8E7-6DFE784DD9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89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D07B0C-BD95-41BE-BB3E-AC75822DF381}" type="datetimeFigureOut">
              <a:rPr lang="en-US" smtClean="0"/>
              <a:pPr/>
              <a:t>6/18/2015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AAD0E7-B1C8-4A0E-B8E7-6DFE784DD9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350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8.png"/><Relationship Id="rId16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88934" y="4078890"/>
            <a:ext cx="4267200" cy="2324099"/>
          </a:xfrm>
          <a:prstGeom prst="rect">
            <a:avLst/>
          </a:prstGeom>
          <a:noFill/>
          <a:ln w="952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48" name="TextBox 47"/>
          <p:cNvSpPr txBox="1"/>
          <p:nvPr/>
        </p:nvSpPr>
        <p:spPr>
          <a:xfrm>
            <a:off x="3351825" y="1411716"/>
            <a:ext cx="15414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 err="1" smtClean="0"/>
              <a:t>Camera.setupViewProjection</a:t>
            </a:r>
            <a:r>
              <a:rPr lang="en-US" altLang="zh-TW" sz="800" dirty="0" smtClean="0"/>
              <a:t>()</a:t>
            </a:r>
            <a:endParaRPr lang="zh-TW" altLang="en-US" sz="800" dirty="0"/>
          </a:p>
        </p:txBody>
      </p:sp>
      <p:sp>
        <p:nvSpPr>
          <p:cNvPr id="9" name="TextBox 8"/>
          <p:cNvSpPr txBox="1"/>
          <p:nvPr/>
        </p:nvSpPr>
        <p:spPr>
          <a:xfrm>
            <a:off x="2025988" y="2995463"/>
            <a:ext cx="685800" cy="2281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 smtClean="0"/>
              <a:t>WC window</a:t>
            </a:r>
            <a:endParaRPr lang="zh-TW" altLang="en-US" sz="800" dirty="0"/>
          </a:p>
        </p:txBody>
      </p:sp>
      <p:sp>
        <p:nvSpPr>
          <p:cNvPr id="12" name="TextBox 11"/>
          <p:cNvSpPr txBox="1"/>
          <p:nvPr/>
        </p:nvSpPr>
        <p:spPr>
          <a:xfrm>
            <a:off x="2959535" y="2995463"/>
            <a:ext cx="685800" cy="2281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 smtClean="0"/>
              <a:t>WC center</a:t>
            </a:r>
            <a:endParaRPr lang="zh-TW" altLang="en-US" sz="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6447" y="1757059"/>
            <a:ext cx="1580272" cy="1145381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382076" y="1872024"/>
            <a:ext cx="1107136" cy="851212"/>
          </a:xfrm>
          <a:prstGeom prst="rect">
            <a:avLst/>
          </a:prstGeom>
          <a:noFill/>
          <a:ln w="9525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1" name="TextBox 20"/>
          <p:cNvSpPr txBox="1"/>
          <p:nvPr/>
        </p:nvSpPr>
        <p:spPr>
          <a:xfrm>
            <a:off x="3250524" y="2093998"/>
            <a:ext cx="366330" cy="2281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 err="1" smtClean="0">
                <a:solidFill>
                  <a:schemeClr val="bg1"/>
                </a:solidFill>
              </a:rPr>
              <a:t>H</a:t>
            </a:r>
            <a:r>
              <a:rPr lang="en-US" altLang="zh-TW" sz="800" baseline="-25000" dirty="0" err="1" smtClean="0">
                <a:solidFill>
                  <a:schemeClr val="bg1"/>
                </a:solidFill>
              </a:rPr>
              <a:t>wc</a:t>
            </a:r>
            <a:endParaRPr lang="zh-TW" altLang="en-US" sz="800" baseline="-25000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730755" y="1810722"/>
            <a:ext cx="381000" cy="2281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 err="1" smtClean="0">
                <a:solidFill>
                  <a:schemeClr val="bg1"/>
                </a:solidFill>
              </a:rPr>
              <a:t>W</a:t>
            </a:r>
            <a:r>
              <a:rPr lang="en-US" altLang="zh-TW" sz="800" baseline="-25000" dirty="0" err="1" smtClean="0">
                <a:solidFill>
                  <a:schemeClr val="bg1"/>
                </a:solidFill>
              </a:rPr>
              <a:t>wc</a:t>
            </a:r>
            <a:endParaRPr lang="zh-TW" altLang="en-US" sz="800" baseline="-25000" dirty="0">
              <a:solidFill>
                <a:schemeClr val="bg1"/>
              </a:solidFill>
            </a:endParaRPr>
          </a:p>
        </p:txBody>
      </p:sp>
      <p:sp>
        <p:nvSpPr>
          <p:cNvPr id="40" name="Flowchart: Or 39"/>
          <p:cNvSpPr>
            <a:spLocks noChangeAspect="1"/>
          </p:cNvSpPr>
          <p:nvPr/>
        </p:nvSpPr>
        <p:spPr>
          <a:xfrm>
            <a:off x="2920347" y="2231778"/>
            <a:ext cx="45719" cy="48409"/>
          </a:xfrm>
          <a:prstGeom prst="flowChartOr">
            <a:avLst/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2368888" y="2734722"/>
            <a:ext cx="145712" cy="313279"/>
          </a:xfrm>
          <a:prstGeom prst="straightConnector1">
            <a:avLst/>
          </a:prstGeom>
          <a:ln w="6350">
            <a:solidFill>
              <a:schemeClr val="bg1">
                <a:lumMod val="65000"/>
              </a:schemeClr>
            </a:solidFill>
            <a:tailEnd type="arrow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2959535" y="2280187"/>
            <a:ext cx="345698" cy="769175"/>
          </a:xfrm>
          <a:prstGeom prst="straightConnector1">
            <a:avLst/>
          </a:prstGeom>
          <a:ln w="6350">
            <a:solidFill>
              <a:schemeClr val="bg1">
                <a:lumMod val="65000"/>
              </a:schemeClr>
            </a:solidFill>
            <a:tailEnd type="arrow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67" name="Group 1066"/>
          <p:cNvGrpSpPr/>
          <p:nvPr/>
        </p:nvGrpSpPr>
        <p:grpSpPr>
          <a:xfrm>
            <a:off x="4010287" y="1755226"/>
            <a:ext cx="2008372" cy="1578791"/>
            <a:chOff x="4010287" y="1755226"/>
            <a:chExt cx="2008372" cy="1578791"/>
          </a:xfrm>
        </p:grpSpPr>
        <p:sp>
          <p:nvSpPr>
            <p:cNvPr id="26" name="TextBox 25"/>
            <p:cNvSpPr txBox="1"/>
            <p:nvPr/>
          </p:nvSpPr>
          <p:spPr>
            <a:xfrm>
              <a:off x="4010287" y="2995463"/>
              <a:ext cx="48857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dirty="0" smtClean="0"/>
                <a:t>(</a:t>
              </a:r>
              <a:r>
                <a:rPr lang="en-US" altLang="zh-TW" sz="800" dirty="0" err="1" smtClean="0"/>
                <a:t>V</a:t>
              </a:r>
              <a:r>
                <a:rPr lang="en-US" altLang="zh-TW" sz="800" baseline="-25000" dirty="0" err="1" smtClean="0"/>
                <a:t>x</a:t>
              </a:r>
              <a:r>
                <a:rPr lang="en-US" altLang="zh-TW" sz="800" dirty="0" err="1" smtClean="0"/>
                <a:t>,V</a:t>
              </a:r>
              <a:r>
                <a:rPr lang="en-US" altLang="zh-TW" sz="800" baseline="-25000" dirty="0" err="1" smtClean="0"/>
                <a:t>y</a:t>
              </a:r>
              <a:r>
                <a:rPr lang="en-US" altLang="zh-TW" sz="800" dirty="0" smtClean="0"/>
                <a:t>)</a:t>
              </a:r>
              <a:endParaRPr lang="zh-TW" altLang="en-US" sz="800" baseline="-250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544810" y="2995463"/>
              <a:ext cx="6096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dirty="0" smtClean="0"/>
                <a:t>Viewport bounds</a:t>
              </a:r>
              <a:endParaRPr lang="zh-TW" altLang="en-US" sz="8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257800" y="2995463"/>
              <a:ext cx="76085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dirty="0" smtClean="0"/>
                <a:t>HTML canvas bounds</a:t>
              </a:r>
              <a:endParaRPr lang="zh-TW" altLang="en-US" sz="800" dirty="0"/>
            </a:p>
          </p:txBody>
        </p:sp>
        <p:pic>
          <p:nvPicPr>
            <p:cNvPr id="1027" name="Picture 3" descr="C:\Users\kelvinad\Desktop\Dropbox\MyOwn\2013.FamilyShare\Mom+Dad\Chapter7\Figure7-1-BASE-Right-2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16844" y="1755226"/>
              <a:ext cx="1383311" cy="11222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6" name="TextBox 35"/>
            <p:cNvSpPr txBox="1"/>
            <p:nvPr/>
          </p:nvSpPr>
          <p:spPr>
            <a:xfrm>
              <a:off x="5410224" y="2170632"/>
              <a:ext cx="30534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dirty="0" err="1" smtClean="0">
                  <a:solidFill>
                    <a:schemeClr val="bg1"/>
                  </a:solidFill>
                </a:rPr>
                <a:t>H</a:t>
              </a:r>
              <a:r>
                <a:rPr lang="en-US" altLang="zh-TW" sz="800" baseline="-25000" dirty="0" err="1" smtClean="0">
                  <a:solidFill>
                    <a:schemeClr val="bg1"/>
                  </a:solidFill>
                </a:rPr>
                <a:t>v</a:t>
              </a:r>
              <a:endParaRPr lang="zh-TW" altLang="en-US" sz="800" baseline="-25000" dirty="0">
                <a:solidFill>
                  <a:schemeClr val="bg1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913236" y="1900476"/>
              <a:ext cx="381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dirty="0" err="1" smtClean="0">
                  <a:solidFill>
                    <a:schemeClr val="bg1"/>
                  </a:solidFill>
                </a:rPr>
                <a:t>W</a:t>
              </a:r>
              <a:r>
                <a:rPr lang="en-US" altLang="zh-TW" sz="800" baseline="-25000" dirty="0" err="1">
                  <a:solidFill>
                    <a:schemeClr val="bg1"/>
                  </a:solidFill>
                </a:rPr>
                <a:t>v</a:t>
              </a:r>
              <a:endParaRPr lang="zh-TW" altLang="en-US" sz="800" baseline="-25000" dirty="0">
                <a:solidFill>
                  <a:schemeClr val="bg1"/>
                </a:solidFill>
              </a:endParaRPr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 flipV="1">
              <a:off x="4282866" y="2773746"/>
              <a:ext cx="199763" cy="275616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arrow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 flipH="1" flipV="1">
              <a:off x="5486400" y="2819400"/>
              <a:ext cx="143150" cy="235491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arrow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flipV="1">
              <a:off x="4848180" y="2757581"/>
              <a:ext cx="181020" cy="318954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arrow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Arc 56"/>
          <p:cNvSpPr/>
          <p:nvPr/>
        </p:nvSpPr>
        <p:spPr>
          <a:xfrm>
            <a:off x="3351824" y="1594691"/>
            <a:ext cx="1296376" cy="727431"/>
          </a:xfrm>
          <a:prstGeom prst="arc">
            <a:avLst>
              <a:gd name="adj1" fmla="val 11291715"/>
              <a:gd name="adj2" fmla="val 39067"/>
            </a:avLst>
          </a:prstGeom>
          <a:ln w="6350"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/>
                </a:gs>
              </a:gsLst>
              <a:lin ang="5400000" scaled="1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lowchart: Or 24"/>
          <p:cNvSpPr>
            <a:spLocks noChangeAspect="1"/>
          </p:cNvSpPr>
          <p:nvPr/>
        </p:nvSpPr>
        <p:spPr>
          <a:xfrm>
            <a:off x="4482629" y="2735985"/>
            <a:ext cx="45719" cy="48409"/>
          </a:xfrm>
          <a:prstGeom prst="flowChartOr">
            <a:avLst/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759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154676" y="4303487"/>
            <a:ext cx="4267200" cy="2324099"/>
          </a:xfrm>
          <a:prstGeom prst="rect">
            <a:avLst/>
          </a:prstGeom>
          <a:noFill/>
          <a:ln w="952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pic>
        <p:nvPicPr>
          <p:cNvPr id="2050" name="Picture 2" descr="C:\Users\kelvinad\Desktop\Dropbox\MyOwn\2013.FamilyShare\Mom+Dad\Chapter7\Figure7-3-BAS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160" y="1942028"/>
            <a:ext cx="1529568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lowchart: Or 4"/>
          <p:cNvSpPr>
            <a:spLocks noChangeAspect="1"/>
          </p:cNvSpPr>
          <p:nvPr/>
        </p:nvSpPr>
        <p:spPr>
          <a:xfrm>
            <a:off x="2865085" y="2484784"/>
            <a:ext cx="45719" cy="48409"/>
          </a:xfrm>
          <a:prstGeom prst="flowChartOr">
            <a:avLst/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496572" y="2226248"/>
            <a:ext cx="768590" cy="581809"/>
          </a:xfrm>
          <a:prstGeom prst="rect">
            <a:avLst/>
          </a:prstGeom>
          <a:noFill/>
          <a:ln w="9525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0" name="Flowchart: Or 9"/>
          <p:cNvSpPr>
            <a:spLocks noChangeAspect="1"/>
          </p:cNvSpPr>
          <p:nvPr/>
        </p:nvSpPr>
        <p:spPr>
          <a:xfrm>
            <a:off x="4854801" y="2492949"/>
            <a:ext cx="45719" cy="48409"/>
          </a:xfrm>
          <a:prstGeom prst="flowChartOr">
            <a:avLst/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237712" y="2133735"/>
            <a:ext cx="768590" cy="581809"/>
          </a:xfrm>
          <a:prstGeom prst="rect">
            <a:avLst/>
          </a:prstGeom>
          <a:noFill/>
          <a:ln w="9525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5" name="Flowchart: Or 14"/>
          <p:cNvSpPr>
            <a:spLocks noChangeAspect="1"/>
          </p:cNvSpPr>
          <p:nvPr/>
        </p:nvSpPr>
        <p:spPr>
          <a:xfrm>
            <a:off x="4610391" y="2400433"/>
            <a:ext cx="45719" cy="48409"/>
          </a:xfrm>
          <a:prstGeom prst="flowChartOr">
            <a:avLst/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027948" y="3175156"/>
            <a:ext cx="685800" cy="2281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 smtClean="0"/>
              <a:t>WC center</a:t>
            </a:r>
            <a:endParaRPr lang="zh-TW" altLang="en-US" sz="800" dirty="0"/>
          </a:p>
        </p:txBody>
      </p:sp>
      <p:cxnSp>
        <p:nvCxnSpPr>
          <p:cNvPr id="18" name="Straight Arrow Connector 17"/>
          <p:cNvCxnSpPr>
            <a:endCxn id="5" idx="3"/>
          </p:cNvCxnSpPr>
          <p:nvPr/>
        </p:nvCxnSpPr>
        <p:spPr>
          <a:xfrm flipV="1">
            <a:off x="2321781" y="2526104"/>
            <a:ext cx="549999" cy="706101"/>
          </a:xfrm>
          <a:prstGeom prst="straightConnector1">
            <a:avLst/>
          </a:prstGeom>
          <a:ln w="6350">
            <a:solidFill>
              <a:schemeClr val="bg1">
                <a:lumMod val="65000"/>
              </a:schemeClr>
            </a:solidFill>
            <a:tailEnd type="arrow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200400" y="1600200"/>
            <a:ext cx="13383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 smtClean="0"/>
              <a:t>Zoom to ½ of original size</a:t>
            </a:r>
            <a:endParaRPr lang="zh-TW" altLang="en-US" sz="800" dirty="0"/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3048000" y="1772702"/>
            <a:ext cx="581551" cy="453546"/>
          </a:xfrm>
          <a:prstGeom prst="straightConnector1">
            <a:avLst/>
          </a:prstGeom>
          <a:ln w="6350">
            <a:solidFill>
              <a:schemeClr val="bg1">
                <a:lumMod val="65000"/>
              </a:schemeClr>
            </a:solidFill>
            <a:tailEnd type="arrow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2" descr="C:\Users\kelvinad\Desktop\Dropbox\MyOwn\2013.FamilyShare\Mom+Dad\Chapter7\Figure7-3-BAS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8641" y="1942028"/>
            <a:ext cx="1529568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Flowchart: Or 36"/>
          <p:cNvSpPr>
            <a:spLocks noChangeAspect="1"/>
          </p:cNvSpPr>
          <p:nvPr/>
        </p:nvSpPr>
        <p:spPr>
          <a:xfrm>
            <a:off x="4970566" y="2484784"/>
            <a:ext cx="45719" cy="48409"/>
          </a:xfrm>
          <a:prstGeom prst="flowChartOr">
            <a:avLst/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4366424" y="2106239"/>
            <a:ext cx="768590" cy="581809"/>
          </a:xfrm>
          <a:prstGeom prst="rect">
            <a:avLst/>
          </a:prstGeom>
          <a:noFill/>
          <a:ln w="9525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42" name="Flowchart: Or 41"/>
          <p:cNvSpPr>
            <a:spLocks noChangeAspect="1"/>
          </p:cNvSpPr>
          <p:nvPr/>
        </p:nvSpPr>
        <p:spPr>
          <a:xfrm>
            <a:off x="4735116" y="2372938"/>
            <a:ext cx="45719" cy="48409"/>
          </a:xfrm>
          <a:prstGeom prst="flowChartOr">
            <a:avLst/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Arrow Connector 42"/>
          <p:cNvCxnSpPr/>
          <p:nvPr/>
        </p:nvCxnSpPr>
        <p:spPr>
          <a:xfrm flipH="1" flipV="1">
            <a:off x="4474370" y="2255046"/>
            <a:ext cx="521493" cy="254792"/>
          </a:xfrm>
          <a:prstGeom prst="straightConnector1">
            <a:avLst/>
          </a:prstGeom>
          <a:ln w="6350">
            <a:solidFill>
              <a:schemeClr val="bg1"/>
            </a:solidFill>
            <a:prstDash val="dash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3982969" y="1778312"/>
            <a:ext cx="436631" cy="315666"/>
          </a:xfrm>
          <a:prstGeom prst="straightConnector1">
            <a:avLst/>
          </a:prstGeom>
          <a:ln w="6350">
            <a:solidFill>
              <a:schemeClr val="bg1">
                <a:lumMod val="65000"/>
              </a:schemeClr>
            </a:solidFill>
            <a:tailEnd type="arrow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4495800" y="2147324"/>
            <a:ext cx="4225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 smtClean="0">
                <a:solidFill>
                  <a:schemeClr val="bg1"/>
                </a:solidFill>
              </a:rPr>
              <a:t>½d</a:t>
            </a:r>
            <a:endParaRPr lang="zh-TW" altLang="en-US" sz="800" dirty="0">
              <a:solidFill>
                <a:schemeClr val="bg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4750719" y="2271288"/>
            <a:ext cx="4225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 smtClean="0">
                <a:solidFill>
                  <a:schemeClr val="bg1"/>
                </a:solidFill>
              </a:rPr>
              <a:t>½d</a:t>
            </a:r>
            <a:endParaRPr lang="zh-TW" altLang="en-US" sz="800" dirty="0">
              <a:solidFill>
                <a:schemeClr val="bg1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5018098" y="3175156"/>
            <a:ext cx="100170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 smtClean="0"/>
              <a:t>Original WC center</a:t>
            </a:r>
            <a:endParaRPr lang="zh-TW" altLang="en-US" sz="800" dirty="0"/>
          </a:p>
        </p:txBody>
      </p:sp>
      <p:cxnSp>
        <p:nvCxnSpPr>
          <p:cNvPr id="72" name="Straight Arrow Connector 71"/>
          <p:cNvCxnSpPr/>
          <p:nvPr/>
        </p:nvCxnSpPr>
        <p:spPr>
          <a:xfrm flipH="1" flipV="1">
            <a:off x="5018099" y="2526104"/>
            <a:ext cx="563717" cy="698150"/>
          </a:xfrm>
          <a:prstGeom prst="straightConnector1">
            <a:avLst/>
          </a:prstGeom>
          <a:ln w="6350">
            <a:solidFill>
              <a:schemeClr val="bg1">
                <a:lumMod val="65000"/>
              </a:schemeClr>
            </a:solidFill>
            <a:tailEnd type="arrow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3810000" y="3175156"/>
            <a:ext cx="9565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 smtClean="0"/>
              <a:t>New WC center</a:t>
            </a:r>
            <a:endParaRPr lang="zh-TW" altLang="en-US" sz="800" dirty="0"/>
          </a:p>
        </p:txBody>
      </p:sp>
      <p:cxnSp>
        <p:nvCxnSpPr>
          <p:cNvPr id="74" name="Straight Arrow Connector 73"/>
          <p:cNvCxnSpPr>
            <a:endCxn id="42" idx="3"/>
          </p:cNvCxnSpPr>
          <p:nvPr/>
        </p:nvCxnSpPr>
        <p:spPr>
          <a:xfrm flipV="1">
            <a:off x="4039263" y="2414258"/>
            <a:ext cx="702548" cy="821923"/>
          </a:xfrm>
          <a:prstGeom prst="straightConnector1">
            <a:avLst/>
          </a:prstGeom>
          <a:ln w="6350">
            <a:solidFill>
              <a:schemeClr val="bg1">
                <a:lumMod val="65000"/>
              </a:schemeClr>
            </a:solidFill>
            <a:tailEnd type="arrow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8671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Straight Connector 44"/>
          <p:cNvCxnSpPr>
            <a:endCxn id="31" idx="0"/>
          </p:cNvCxnSpPr>
          <p:nvPr/>
        </p:nvCxnSpPr>
        <p:spPr>
          <a:xfrm flipH="1" flipV="1">
            <a:off x="3552753" y="1828956"/>
            <a:ext cx="14359" cy="823757"/>
          </a:xfrm>
          <a:prstGeom prst="line">
            <a:avLst/>
          </a:prstGeom>
          <a:ln w="31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endCxn id="35" idx="2"/>
          </p:cNvCxnSpPr>
          <p:nvPr/>
        </p:nvCxnSpPr>
        <p:spPr>
          <a:xfrm>
            <a:off x="3217068" y="1821656"/>
            <a:ext cx="311996" cy="3208"/>
          </a:xfrm>
          <a:prstGeom prst="line">
            <a:avLst/>
          </a:prstGeom>
          <a:ln w="31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4343400" y="1524000"/>
            <a:ext cx="1295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 smtClean="0"/>
              <a:t>Intermediate results from </a:t>
            </a:r>
            <a:r>
              <a:rPr lang="en-US" altLang="zh-TW" sz="800" dirty="0" smtClean="0"/>
              <a:t>linear </a:t>
            </a:r>
            <a:r>
              <a:rPr lang="en-US" altLang="zh-TW" sz="800" dirty="0"/>
              <a:t>i</a:t>
            </a:r>
            <a:r>
              <a:rPr lang="en-US" altLang="zh-TW" sz="800" dirty="0" smtClean="0"/>
              <a:t>nterpolation</a:t>
            </a:r>
            <a:endParaRPr lang="zh-TW" altLang="en-US" sz="800" dirty="0"/>
          </a:p>
        </p:txBody>
      </p:sp>
      <p:sp>
        <p:nvSpPr>
          <p:cNvPr id="121" name="TextBox 120"/>
          <p:cNvSpPr txBox="1"/>
          <p:nvPr/>
        </p:nvSpPr>
        <p:spPr>
          <a:xfrm>
            <a:off x="3200400" y="2971800"/>
            <a:ext cx="2057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 smtClean="0"/>
              <a:t>Intermediate results from interpolation based on an exponential function</a:t>
            </a:r>
            <a:endParaRPr lang="zh-TW" altLang="en-US" sz="800" dirty="0"/>
          </a:p>
        </p:txBody>
      </p:sp>
      <p:grpSp>
        <p:nvGrpSpPr>
          <p:cNvPr id="134" name="Group 133"/>
          <p:cNvGrpSpPr/>
          <p:nvPr/>
        </p:nvGrpSpPr>
        <p:grpSpPr>
          <a:xfrm>
            <a:off x="2590800" y="1295400"/>
            <a:ext cx="2509838" cy="1676400"/>
            <a:chOff x="735807" y="533400"/>
            <a:chExt cx="2509838" cy="1676400"/>
          </a:xfrm>
        </p:grpSpPr>
        <p:grpSp>
          <p:nvGrpSpPr>
            <p:cNvPr id="133" name="Group 132"/>
            <p:cNvGrpSpPr/>
            <p:nvPr/>
          </p:nvGrpSpPr>
          <p:grpSpPr>
            <a:xfrm>
              <a:off x="762000" y="711994"/>
              <a:ext cx="2105025" cy="1497806"/>
              <a:chOff x="762000" y="711994"/>
              <a:chExt cx="2105025" cy="1497806"/>
            </a:xfrm>
          </p:grpSpPr>
          <p:cxnSp>
            <p:nvCxnSpPr>
              <p:cNvPr id="46" name="Straight Connector 45"/>
              <p:cNvCxnSpPr/>
              <p:nvPr/>
            </p:nvCxnSpPr>
            <p:spPr>
              <a:xfrm flipH="1" flipV="1">
                <a:off x="2586040" y="1645445"/>
                <a:ext cx="2379" cy="245268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>
                <a:off x="1364456" y="1640681"/>
                <a:ext cx="1219201" cy="952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2" name="Group 131"/>
              <p:cNvGrpSpPr/>
              <p:nvPr/>
            </p:nvGrpSpPr>
            <p:grpSpPr>
              <a:xfrm>
                <a:off x="762000" y="711994"/>
                <a:ext cx="2105025" cy="1497806"/>
                <a:chOff x="762000" y="711994"/>
                <a:chExt cx="2105025" cy="1497806"/>
              </a:xfrm>
            </p:grpSpPr>
            <p:cxnSp>
              <p:nvCxnSpPr>
                <p:cNvPr id="19" name="Straight Arrow Connector 18"/>
                <p:cNvCxnSpPr/>
                <p:nvPr/>
              </p:nvCxnSpPr>
              <p:spPr>
                <a:xfrm flipV="1">
                  <a:off x="1210644" y="1890713"/>
                  <a:ext cx="1656381" cy="91"/>
                </a:xfrm>
                <a:prstGeom prst="straightConnector1">
                  <a:avLst/>
                </a:prstGeom>
                <a:ln w="9525" cmpd="sng">
                  <a:solidFill>
                    <a:schemeClr val="tx1"/>
                  </a:solidFill>
                  <a:prstDash val="solid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Arrow Connector 19"/>
                <p:cNvCxnSpPr/>
                <p:nvPr/>
              </p:nvCxnSpPr>
              <p:spPr>
                <a:xfrm flipV="1">
                  <a:off x="1363044" y="711994"/>
                  <a:ext cx="1412" cy="1331210"/>
                </a:xfrm>
                <a:prstGeom prst="straightConnector1">
                  <a:avLst/>
                </a:prstGeom>
                <a:ln w="9525" cmpd="sng">
                  <a:solidFill>
                    <a:schemeClr val="tx1"/>
                  </a:solidFill>
                  <a:prstDash val="solid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Arrow Connector 21"/>
                <p:cNvCxnSpPr/>
                <p:nvPr/>
              </p:nvCxnSpPr>
              <p:spPr>
                <a:xfrm flipV="1">
                  <a:off x="1714500" y="1859756"/>
                  <a:ext cx="0" cy="73152"/>
                </a:xfrm>
                <a:prstGeom prst="straightConnector1">
                  <a:avLst/>
                </a:prstGeom>
                <a:ln w="9525">
                  <a:solidFill>
                    <a:schemeClr val="tx1"/>
                  </a:solidFill>
                  <a:prstDash val="solid"/>
                  <a:headEnd type="none" w="sm" len="sm"/>
                  <a:tailEnd type="non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Arrow Connector 24"/>
                <p:cNvCxnSpPr/>
                <p:nvPr/>
              </p:nvCxnSpPr>
              <p:spPr>
                <a:xfrm>
                  <a:off x="1316831" y="1645444"/>
                  <a:ext cx="73152" cy="1"/>
                </a:xfrm>
                <a:prstGeom prst="straightConnector1">
                  <a:avLst/>
                </a:prstGeom>
                <a:ln>
                  <a:headEnd type="none" w="sm" len="sm"/>
                  <a:tailEnd type="none" w="med" len="lg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128" name="Group 127"/>
                <p:cNvGrpSpPr/>
                <p:nvPr/>
              </p:nvGrpSpPr>
              <p:grpSpPr>
                <a:xfrm>
                  <a:off x="762000" y="1040004"/>
                  <a:ext cx="1843721" cy="1169796"/>
                  <a:chOff x="762000" y="1040004"/>
                  <a:chExt cx="1843721" cy="1169796"/>
                </a:xfrm>
              </p:grpSpPr>
              <p:sp>
                <p:nvSpPr>
                  <p:cNvPr id="31" name="Arc 30"/>
                  <p:cNvSpPr/>
                  <p:nvPr/>
                </p:nvSpPr>
                <p:spPr>
                  <a:xfrm>
                    <a:off x="762000" y="1066800"/>
                    <a:ext cx="1828800" cy="1143000"/>
                  </a:xfrm>
                  <a:prstGeom prst="arc">
                    <a:avLst>
                      <a:gd name="adj1" fmla="val 16328458"/>
                      <a:gd name="adj2" fmla="val 0"/>
                    </a:avLst>
                  </a:prstGeom>
                  <a:ln>
                    <a:solidFill>
                      <a:schemeClr val="tx1"/>
                    </a:solidFill>
                    <a:prstDash val="dash"/>
                  </a:ln>
                  <a:scene3d>
                    <a:camera prst="orthographicFront">
                      <a:rot lat="10800000" lon="10800000" rev="0"/>
                    </a:camera>
                    <a:lightRig rig="threePt" dir="t"/>
                  </a:scene3d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5" name="Oval 34"/>
                  <p:cNvSpPr>
                    <a:spLocks noChangeAspect="1"/>
                  </p:cNvSpPr>
                  <p:nvPr/>
                </p:nvSpPr>
                <p:spPr>
                  <a:xfrm>
                    <a:off x="1674071" y="1040004"/>
                    <a:ext cx="45720" cy="45720"/>
                  </a:xfrm>
                  <a:prstGeom prst="ellipse">
                    <a:avLst/>
                  </a:prstGeom>
                  <a:solidFill>
                    <a:schemeClr val="tx1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 b="1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7" name="Oval 36"/>
                  <p:cNvSpPr>
                    <a:spLocks noChangeAspect="1"/>
                  </p:cNvSpPr>
                  <p:nvPr/>
                </p:nvSpPr>
                <p:spPr>
                  <a:xfrm>
                    <a:off x="1919288" y="1435894"/>
                    <a:ext cx="45720" cy="45720"/>
                  </a:xfrm>
                  <a:prstGeom prst="ellipse">
                    <a:avLst/>
                  </a:prstGeom>
                  <a:solidFill>
                    <a:schemeClr val="tx1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 b="1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8" name="Oval 37"/>
                  <p:cNvSpPr>
                    <a:spLocks noChangeAspect="1"/>
                  </p:cNvSpPr>
                  <p:nvPr/>
                </p:nvSpPr>
                <p:spPr>
                  <a:xfrm>
                    <a:off x="2131219" y="1535906"/>
                    <a:ext cx="45720" cy="45720"/>
                  </a:xfrm>
                  <a:prstGeom prst="ellipse">
                    <a:avLst/>
                  </a:prstGeom>
                  <a:solidFill>
                    <a:schemeClr val="tx1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 b="1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9" name="Oval 38"/>
                  <p:cNvSpPr>
                    <a:spLocks noChangeAspect="1"/>
                  </p:cNvSpPr>
                  <p:nvPr/>
                </p:nvSpPr>
                <p:spPr>
                  <a:xfrm>
                    <a:off x="2338864" y="1585441"/>
                    <a:ext cx="45720" cy="45720"/>
                  </a:xfrm>
                  <a:prstGeom prst="ellipse">
                    <a:avLst/>
                  </a:prstGeom>
                  <a:solidFill>
                    <a:schemeClr val="tx1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 b="1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0" name="Oval 39"/>
                  <p:cNvSpPr>
                    <a:spLocks noChangeAspect="1"/>
                  </p:cNvSpPr>
                  <p:nvPr/>
                </p:nvSpPr>
                <p:spPr>
                  <a:xfrm>
                    <a:off x="2560001" y="1621134"/>
                    <a:ext cx="45720" cy="45720"/>
                  </a:xfrm>
                  <a:prstGeom prst="ellipse">
                    <a:avLst/>
                  </a:prstGeom>
                  <a:solidFill>
                    <a:schemeClr val="tx1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 b="1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29" name="Group 128"/>
                <p:cNvGrpSpPr/>
                <p:nvPr/>
              </p:nvGrpSpPr>
              <p:grpSpPr>
                <a:xfrm>
                  <a:off x="1697760" y="1066956"/>
                  <a:ext cx="893040" cy="571344"/>
                  <a:chOff x="1697760" y="1066956"/>
                  <a:chExt cx="893040" cy="571344"/>
                </a:xfrm>
              </p:grpSpPr>
              <p:cxnSp>
                <p:nvCxnSpPr>
                  <p:cNvPr id="29" name="Straight Arrow Connector 28"/>
                  <p:cNvCxnSpPr>
                    <a:stCxn id="31" idx="2"/>
                    <a:endCxn id="31" idx="0"/>
                  </p:cNvCxnSpPr>
                  <p:nvPr/>
                </p:nvCxnSpPr>
                <p:spPr>
                  <a:xfrm flipH="1" flipV="1">
                    <a:off x="1697760" y="1066956"/>
                    <a:ext cx="893040" cy="571344"/>
                  </a:xfrm>
                  <a:prstGeom prst="straightConnector1">
                    <a:avLst/>
                  </a:prstGeom>
                  <a:ln w="9525">
                    <a:solidFill>
                      <a:schemeClr val="tx1"/>
                    </a:solidFill>
                    <a:prstDash val="solid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84" name="Group 83"/>
                  <p:cNvGrpSpPr/>
                  <p:nvPr/>
                </p:nvGrpSpPr>
                <p:grpSpPr>
                  <a:xfrm>
                    <a:off x="1943100" y="1185863"/>
                    <a:ext cx="0" cy="76200"/>
                    <a:chOff x="2057400" y="1066800"/>
                    <a:chExt cx="0" cy="76200"/>
                  </a:xfrm>
                </p:grpSpPr>
                <p:cxnSp>
                  <p:nvCxnSpPr>
                    <p:cNvPr id="72" name="Straight Connector 71"/>
                    <p:cNvCxnSpPr/>
                    <p:nvPr/>
                  </p:nvCxnSpPr>
                  <p:spPr>
                    <a:xfrm flipH="1" flipV="1">
                      <a:off x="2057400" y="1066800"/>
                      <a:ext cx="0" cy="7620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  <a:scene3d>
                      <a:camera prst="orthographicFront">
                        <a:rot lat="0" lon="0" rev="7800000"/>
                      </a:camera>
                      <a:lightRig rig="threePt" dir="t"/>
                    </a:scene3d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4" name="Straight Connector 73"/>
                    <p:cNvCxnSpPr/>
                    <p:nvPr/>
                  </p:nvCxnSpPr>
                  <p:spPr>
                    <a:xfrm flipH="1" flipV="1">
                      <a:off x="2057400" y="1066800"/>
                      <a:ext cx="0" cy="7620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  <a:scene3d>
                      <a:camera prst="orthographicFront">
                        <a:rot lat="0" lon="0" rev="1200000"/>
                      </a:camera>
                      <a:lightRig rig="threePt" dir="t"/>
                    </a:scene3d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85" name="Group 84"/>
                  <p:cNvGrpSpPr/>
                  <p:nvPr/>
                </p:nvGrpSpPr>
                <p:grpSpPr>
                  <a:xfrm>
                    <a:off x="2150269" y="1321594"/>
                    <a:ext cx="0" cy="76200"/>
                    <a:chOff x="2057400" y="1066800"/>
                    <a:chExt cx="0" cy="76200"/>
                  </a:xfrm>
                </p:grpSpPr>
                <p:cxnSp>
                  <p:nvCxnSpPr>
                    <p:cNvPr id="86" name="Straight Connector 85"/>
                    <p:cNvCxnSpPr/>
                    <p:nvPr/>
                  </p:nvCxnSpPr>
                  <p:spPr>
                    <a:xfrm flipH="1" flipV="1">
                      <a:off x="2057400" y="1066800"/>
                      <a:ext cx="0" cy="7620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  <a:scene3d>
                      <a:camera prst="orthographicFront">
                        <a:rot lat="0" lon="0" rev="7800000"/>
                      </a:camera>
                      <a:lightRig rig="threePt" dir="t"/>
                    </a:scene3d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7" name="Straight Connector 86"/>
                    <p:cNvCxnSpPr/>
                    <p:nvPr/>
                  </p:nvCxnSpPr>
                  <p:spPr>
                    <a:xfrm flipH="1" flipV="1">
                      <a:off x="2057400" y="1066800"/>
                      <a:ext cx="0" cy="7620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  <a:scene3d>
                      <a:camera prst="orthographicFront">
                        <a:rot lat="0" lon="0" rev="1200000"/>
                      </a:camera>
                      <a:lightRig rig="threePt" dir="t"/>
                    </a:scene3d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88" name="Group 87"/>
                  <p:cNvGrpSpPr/>
                  <p:nvPr/>
                </p:nvGrpSpPr>
                <p:grpSpPr>
                  <a:xfrm>
                    <a:off x="2362200" y="1447800"/>
                    <a:ext cx="0" cy="76200"/>
                    <a:chOff x="2057400" y="1066800"/>
                    <a:chExt cx="0" cy="76200"/>
                  </a:xfrm>
                </p:grpSpPr>
                <p:cxnSp>
                  <p:nvCxnSpPr>
                    <p:cNvPr id="89" name="Straight Connector 88"/>
                    <p:cNvCxnSpPr/>
                    <p:nvPr/>
                  </p:nvCxnSpPr>
                  <p:spPr>
                    <a:xfrm flipH="1" flipV="1">
                      <a:off x="2057400" y="1066800"/>
                      <a:ext cx="0" cy="7620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  <a:scene3d>
                      <a:camera prst="orthographicFront">
                        <a:rot lat="0" lon="0" rev="7800000"/>
                      </a:camera>
                      <a:lightRig rig="threePt" dir="t"/>
                    </a:scene3d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0" name="Straight Connector 89"/>
                    <p:cNvCxnSpPr/>
                    <p:nvPr/>
                  </p:nvCxnSpPr>
                  <p:spPr>
                    <a:xfrm flipH="1" flipV="1">
                      <a:off x="2057400" y="1066800"/>
                      <a:ext cx="0" cy="7620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  <a:scene3d>
                      <a:camera prst="orthographicFront">
                        <a:rot lat="0" lon="0" rev="1200000"/>
                      </a:camera>
                      <a:lightRig rig="threePt" dir="t"/>
                    </a:scene3d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91" name="Straight Connector 90"/>
                  <p:cNvCxnSpPr/>
                  <p:nvPr/>
                </p:nvCxnSpPr>
                <p:spPr>
                  <a:xfrm flipH="1" flipV="1">
                    <a:off x="1938337" y="1216820"/>
                    <a:ext cx="4763" cy="235743"/>
                  </a:xfrm>
                  <a:prstGeom prst="line">
                    <a:avLst/>
                  </a:prstGeom>
                  <a:ln w="3175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4" name="Straight Connector 93"/>
                  <p:cNvCxnSpPr/>
                  <p:nvPr/>
                </p:nvCxnSpPr>
                <p:spPr>
                  <a:xfrm flipH="1" flipV="1">
                    <a:off x="2355056" y="1481139"/>
                    <a:ext cx="4763" cy="128586"/>
                  </a:xfrm>
                  <a:prstGeom prst="line">
                    <a:avLst/>
                  </a:prstGeom>
                  <a:ln w="3175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5" name="Straight Connector 104"/>
                  <p:cNvCxnSpPr/>
                  <p:nvPr/>
                </p:nvCxnSpPr>
                <p:spPr>
                  <a:xfrm flipH="1" flipV="1">
                    <a:off x="2145507" y="1362077"/>
                    <a:ext cx="4762" cy="192879"/>
                  </a:xfrm>
                  <a:prstGeom prst="line">
                    <a:avLst/>
                  </a:prstGeom>
                  <a:ln w="3175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09" name="Straight Arrow Connector 108"/>
                <p:cNvCxnSpPr/>
                <p:nvPr/>
              </p:nvCxnSpPr>
              <p:spPr>
                <a:xfrm>
                  <a:off x="1319212" y="1064419"/>
                  <a:ext cx="73152" cy="1"/>
                </a:xfrm>
                <a:prstGeom prst="straightConnector1">
                  <a:avLst/>
                </a:prstGeom>
                <a:ln>
                  <a:headEnd type="none" w="sm" len="sm"/>
                  <a:tailEnd type="none" w="med" len="lg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Arrow Connector 112"/>
                <p:cNvCxnSpPr/>
                <p:nvPr/>
              </p:nvCxnSpPr>
              <p:spPr>
                <a:xfrm flipV="1">
                  <a:off x="2590800" y="1859757"/>
                  <a:ext cx="0" cy="73152"/>
                </a:xfrm>
                <a:prstGeom prst="straightConnector1">
                  <a:avLst/>
                </a:prstGeom>
                <a:ln w="9525">
                  <a:solidFill>
                    <a:schemeClr val="tx1"/>
                  </a:solidFill>
                  <a:prstDash val="solid"/>
                  <a:headEnd type="none" w="sm" len="sm"/>
                  <a:tailEnd type="non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15" name="TextBox 114"/>
            <p:cNvSpPr txBox="1"/>
            <p:nvPr/>
          </p:nvSpPr>
          <p:spPr>
            <a:xfrm>
              <a:off x="1143000" y="533400"/>
              <a:ext cx="4572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dirty="0" smtClean="0"/>
                <a:t>Value</a:t>
              </a:r>
              <a:endParaRPr lang="zh-TW" altLang="en-US" sz="800" dirty="0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735807" y="1533526"/>
              <a:ext cx="6858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dirty="0" smtClean="0"/>
                <a:t>New Value</a:t>
              </a:r>
              <a:endParaRPr lang="zh-TW" altLang="en-US" sz="800" dirty="0"/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2788445" y="1785938"/>
              <a:ext cx="4572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dirty="0" smtClean="0"/>
                <a:t>Time</a:t>
              </a:r>
              <a:endParaRPr lang="zh-TW" altLang="en-US" sz="800" dirty="0"/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1588294" y="1881188"/>
              <a:ext cx="3048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dirty="0" smtClean="0"/>
                <a:t>t</a:t>
              </a:r>
              <a:r>
                <a:rPr lang="en-US" altLang="zh-TW" sz="800" baseline="-25000" dirty="0" smtClean="0"/>
                <a:t>1</a:t>
              </a:r>
              <a:endParaRPr lang="zh-TW" altLang="en-US" sz="800" baseline="-25000" dirty="0"/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2474119" y="1881188"/>
              <a:ext cx="3048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dirty="0" smtClean="0"/>
                <a:t>t</a:t>
              </a:r>
              <a:r>
                <a:rPr lang="en-US" altLang="zh-TW" sz="800" baseline="-25000" dirty="0" smtClean="0"/>
                <a:t>2</a:t>
              </a:r>
              <a:endParaRPr lang="zh-TW" altLang="en-US" sz="800" baseline="-25000" dirty="0"/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776287" y="962025"/>
              <a:ext cx="6096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dirty="0" smtClean="0"/>
                <a:t>Old Value</a:t>
              </a:r>
              <a:endParaRPr lang="zh-TW" altLang="en-US" sz="800" dirty="0"/>
            </a:p>
          </p:txBody>
        </p:sp>
      </p:grpSp>
      <p:sp>
        <p:nvSpPr>
          <p:cNvPr id="137" name="Freeform 136"/>
          <p:cNvSpPr/>
          <p:nvPr/>
        </p:nvSpPr>
        <p:spPr>
          <a:xfrm>
            <a:off x="3824288" y="1828800"/>
            <a:ext cx="600075" cy="100013"/>
          </a:xfrm>
          <a:custGeom>
            <a:avLst/>
            <a:gdLst>
              <a:gd name="connsiteX0" fmla="*/ 0 w 376237"/>
              <a:gd name="connsiteY0" fmla="*/ 176213 h 176213"/>
              <a:gd name="connsiteX1" fmla="*/ 104775 w 376237"/>
              <a:gd name="connsiteY1" fmla="*/ 47625 h 176213"/>
              <a:gd name="connsiteX2" fmla="*/ 376237 w 376237"/>
              <a:gd name="connsiteY2" fmla="*/ 0 h 176213"/>
              <a:gd name="connsiteX3" fmla="*/ 376237 w 376237"/>
              <a:gd name="connsiteY3" fmla="*/ 0 h 176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6237" h="176213">
                <a:moveTo>
                  <a:pt x="0" y="176213"/>
                </a:moveTo>
                <a:cubicBezTo>
                  <a:pt x="21034" y="126603"/>
                  <a:pt x="42069" y="76994"/>
                  <a:pt x="104775" y="47625"/>
                </a:cubicBezTo>
                <a:cubicBezTo>
                  <a:pt x="167481" y="18256"/>
                  <a:pt x="376237" y="0"/>
                  <a:pt x="376237" y="0"/>
                </a:cubicBezTo>
                <a:lnTo>
                  <a:pt x="376237" y="0"/>
                </a:lnTo>
              </a:path>
            </a:pathLst>
          </a:custGeom>
          <a:ln w="6350">
            <a:solidFill>
              <a:schemeClr val="tx1"/>
            </a:solidFill>
            <a:head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Freeform 137"/>
          <p:cNvSpPr/>
          <p:nvPr/>
        </p:nvSpPr>
        <p:spPr>
          <a:xfrm>
            <a:off x="4014788" y="1828800"/>
            <a:ext cx="404812" cy="247651"/>
          </a:xfrm>
          <a:custGeom>
            <a:avLst/>
            <a:gdLst>
              <a:gd name="connsiteX0" fmla="*/ 0 w 376237"/>
              <a:gd name="connsiteY0" fmla="*/ 176213 h 176213"/>
              <a:gd name="connsiteX1" fmla="*/ 104775 w 376237"/>
              <a:gd name="connsiteY1" fmla="*/ 47625 h 176213"/>
              <a:gd name="connsiteX2" fmla="*/ 376237 w 376237"/>
              <a:gd name="connsiteY2" fmla="*/ 0 h 176213"/>
              <a:gd name="connsiteX3" fmla="*/ 376237 w 376237"/>
              <a:gd name="connsiteY3" fmla="*/ 0 h 176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6237" h="176213">
                <a:moveTo>
                  <a:pt x="0" y="176213"/>
                </a:moveTo>
                <a:cubicBezTo>
                  <a:pt x="21034" y="126603"/>
                  <a:pt x="42069" y="76994"/>
                  <a:pt x="104775" y="47625"/>
                </a:cubicBezTo>
                <a:cubicBezTo>
                  <a:pt x="167481" y="18256"/>
                  <a:pt x="376237" y="0"/>
                  <a:pt x="376237" y="0"/>
                </a:cubicBezTo>
                <a:lnTo>
                  <a:pt x="376237" y="0"/>
                </a:lnTo>
              </a:path>
            </a:pathLst>
          </a:custGeom>
          <a:ln w="6350">
            <a:solidFill>
              <a:schemeClr val="tx1"/>
            </a:solidFill>
            <a:head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Freeform 138"/>
          <p:cNvSpPr/>
          <p:nvPr/>
        </p:nvSpPr>
        <p:spPr>
          <a:xfrm>
            <a:off x="4224339" y="1828801"/>
            <a:ext cx="195262" cy="371476"/>
          </a:xfrm>
          <a:custGeom>
            <a:avLst/>
            <a:gdLst>
              <a:gd name="connsiteX0" fmla="*/ 0 w 376237"/>
              <a:gd name="connsiteY0" fmla="*/ 176213 h 176213"/>
              <a:gd name="connsiteX1" fmla="*/ 104775 w 376237"/>
              <a:gd name="connsiteY1" fmla="*/ 47625 h 176213"/>
              <a:gd name="connsiteX2" fmla="*/ 376237 w 376237"/>
              <a:gd name="connsiteY2" fmla="*/ 0 h 176213"/>
              <a:gd name="connsiteX3" fmla="*/ 376237 w 376237"/>
              <a:gd name="connsiteY3" fmla="*/ 0 h 176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6237" h="176213">
                <a:moveTo>
                  <a:pt x="0" y="176213"/>
                </a:moveTo>
                <a:cubicBezTo>
                  <a:pt x="21034" y="126603"/>
                  <a:pt x="42069" y="76994"/>
                  <a:pt x="104775" y="47625"/>
                </a:cubicBezTo>
                <a:cubicBezTo>
                  <a:pt x="167481" y="18256"/>
                  <a:pt x="376237" y="0"/>
                  <a:pt x="376237" y="0"/>
                </a:cubicBezTo>
                <a:lnTo>
                  <a:pt x="376237" y="0"/>
                </a:lnTo>
              </a:path>
            </a:pathLst>
          </a:custGeom>
          <a:ln w="6350">
            <a:solidFill>
              <a:schemeClr val="tx1"/>
            </a:solidFill>
            <a:head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Freeform 152"/>
          <p:cNvSpPr/>
          <p:nvPr/>
        </p:nvSpPr>
        <p:spPr>
          <a:xfrm>
            <a:off x="3695558" y="2257106"/>
            <a:ext cx="66852" cy="720643"/>
          </a:xfrm>
          <a:custGeom>
            <a:avLst/>
            <a:gdLst>
              <a:gd name="connsiteX0" fmla="*/ 66852 w 66852"/>
              <a:gd name="connsiteY0" fmla="*/ 0 h 720643"/>
              <a:gd name="connsiteX1" fmla="*/ 9065 w 66852"/>
              <a:gd name="connsiteY1" fmla="*/ 214153 h 720643"/>
              <a:gd name="connsiteX2" fmla="*/ 12464 w 66852"/>
              <a:gd name="connsiteY2" fmla="*/ 720643 h 720643"/>
              <a:gd name="connsiteX3" fmla="*/ 12464 w 66852"/>
              <a:gd name="connsiteY3" fmla="*/ 720643 h 720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6852" h="720643">
                <a:moveTo>
                  <a:pt x="66852" y="0"/>
                </a:moveTo>
                <a:cubicBezTo>
                  <a:pt x="42491" y="47023"/>
                  <a:pt x="18130" y="94046"/>
                  <a:pt x="9065" y="214153"/>
                </a:cubicBezTo>
                <a:cubicBezTo>
                  <a:pt x="0" y="334260"/>
                  <a:pt x="12464" y="720643"/>
                  <a:pt x="12464" y="720643"/>
                </a:cubicBezTo>
                <a:lnTo>
                  <a:pt x="12464" y="720643"/>
                </a:lnTo>
              </a:path>
            </a:pathLst>
          </a:custGeom>
          <a:ln w="6350">
            <a:solidFill>
              <a:schemeClr val="tx1"/>
            </a:solidFill>
            <a:head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Freeform 153"/>
          <p:cNvSpPr/>
          <p:nvPr/>
        </p:nvSpPr>
        <p:spPr>
          <a:xfrm>
            <a:off x="3708022" y="2345532"/>
            <a:ext cx="275809" cy="625418"/>
          </a:xfrm>
          <a:custGeom>
            <a:avLst/>
            <a:gdLst>
              <a:gd name="connsiteX0" fmla="*/ 285538 w 285538"/>
              <a:gd name="connsiteY0" fmla="*/ 0 h 618664"/>
              <a:gd name="connsiteX1" fmla="*/ 105377 w 285538"/>
              <a:gd name="connsiteY1" fmla="*/ 183559 h 618664"/>
              <a:gd name="connsiteX2" fmla="*/ 0 w 285538"/>
              <a:gd name="connsiteY2" fmla="*/ 618664 h 618664"/>
              <a:gd name="connsiteX3" fmla="*/ 0 w 285538"/>
              <a:gd name="connsiteY3" fmla="*/ 618664 h 618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5538" h="618664">
                <a:moveTo>
                  <a:pt x="285538" y="0"/>
                </a:moveTo>
                <a:cubicBezTo>
                  <a:pt x="219252" y="40224"/>
                  <a:pt x="152967" y="80448"/>
                  <a:pt x="105377" y="183559"/>
                </a:cubicBezTo>
                <a:cubicBezTo>
                  <a:pt x="57787" y="286670"/>
                  <a:pt x="0" y="618664"/>
                  <a:pt x="0" y="618664"/>
                </a:cubicBezTo>
                <a:lnTo>
                  <a:pt x="0" y="618664"/>
                </a:lnTo>
              </a:path>
            </a:pathLst>
          </a:custGeom>
          <a:ln w="6350">
            <a:solidFill>
              <a:schemeClr val="tx1"/>
            </a:solidFill>
            <a:head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Freeform 154"/>
          <p:cNvSpPr/>
          <p:nvPr/>
        </p:nvSpPr>
        <p:spPr>
          <a:xfrm>
            <a:off x="3707607" y="2393156"/>
            <a:ext cx="478632" cy="571501"/>
          </a:xfrm>
          <a:custGeom>
            <a:avLst/>
            <a:gdLst>
              <a:gd name="connsiteX0" fmla="*/ 479295 w 479295"/>
              <a:gd name="connsiteY0" fmla="*/ 0 h 554079"/>
              <a:gd name="connsiteX1" fmla="*/ 203955 w 479295"/>
              <a:gd name="connsiteY1" fmla="*/ 169963 h 554079"/>
              <a:gd name="connsiteX2" fmla="*/ 0 w 479295"/>
              <a:gd name="connsiteY2" fmla="*/ 554079 h 554079"/>
              <a:gd name="connsiteX3" fmla="*/ 0 w 479295"/>
              <a:gd name="connsiteY3" fmla="*/ 554079 h 554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9295" h="554079">
                <a:moveTo>
                  <a:pt x="479295" y="0"/>
                </a:moveTo>
                <a:cubicBezTo>
                  <a:pt x="381566" y="38808"/>
                  <a:pt x="283838" y="77617"/>
                  <a:pt x="203955" y="169963"/>
                </a:cubicBezTo>
                <a:cubicBezTo>
                  <a:pt x="124073" y="262310"/>
                  <a:pt x="0" y="554079"/>
                  <a:pt x="0" y="554079"/>
                </a:cubicBezTo>
                <a:lnTo>
                  <a:pt x="0" y="554079"/>
                </a:lnTo>
              </a:path>
            </a:pathLst>
          </a:custGeom>
          <a:ln w="6350">
            <a:solidFill>
              <a:schemeClr val="tx1"/>
            </a:solidFill>
            <a:head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3157538" y="1695450"/>
            <a:ext cx="2376487" cy="14668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828800" y="1276351"/>
            <a:ext cx="4267200" cy="2324099"/>
          </a:xfrm>
          <a:prstGeom prst="rect">
            <a:avLst/>
          </a:prstGeom>
          <a:noFill/>
          <a:ln w="952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6" name="Group 15"/>
          <p:cNvGrpSpPr/>
          <p:nvPr/>
        </p:nvGrpSpPr>
        <p:grpSpPr>
          <a:xfrm>
            <a:off x="3200400" y="1828800"/>
            <a:ext cx="1701615" cy="1234440"/>
            <a:chOff x="2514600" y="1371600"/>
            <a:chExt cx="2441448" cy="1920240"/>
          </a:xfrm>
        </p:grpSpPr>
        <p:pic>
          <p:nvPicPr>
            <p:cNvPr id="1026" name="Picture 2" descr="C:\Users\Rainner\Dropbox\2013.FamilyShare\Mom+Dad\Chapter7\7-6-base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667000" y="1676399"/>
              <a:ext cx="2220686" cy="1371600"/>
            </a:xfrm>
            <a:prstGeom prst="rect">
              <a:avLst/>
            </a:prstGeom>
            <a:noFill/>
          </p:spPr>
        </p:pic>
        <p:cxnSp>
          <p:nvCxnSpPr>
            <p:cNvPr id="7" name="Straight Arrow Connector 6"/>
            <p:cNvCxnSpPr/>
            <p:nvPr/>
          </p:nvCxnSpPr>
          <p:spPr>
            <a:xfrm flipV="1">
              <a:off x="2670049" y="3050032"/>
              <a:ext cx="2285999" cy="92"/>
            </a:xfrm>
            <a:prstGeom prst="straightConnector1">
              <a:avLst/>
            </a:prstGeom>
            <a:ln w="38100" cmpd="sng">
              <a:solidFill>
                <a:schemeClr val="bg1"/>
              </a:solidFill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flipV="1">
              <a:off x="2670049" y="1656080"/>
              <a:ext cx="2285999" cy="92"/>
            </a:xfrm>
            <a:prstGeom prst="straightConnector1">
              <a:avLst/>
            </a:prstGeom>
            <a:ln w="38100" cmpd="sng">
              <a:solidFill>
                <a:schemeClr val="bg1"/>
              </a:solidFill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4"/>
            <p:cNvCxnSpPr/>
            <p:nvPr/>
          </p:nvCxnSpPr>
          <p:spPr>
            <a:xfrm flipV="1">
              <a:off x="2667000" y="1371600"/>
              <a:ext cx="1412" cy="1920240"/>
            </a:xfrm>
            <a:prstGeom prst="straightConnector1">
              <a:avLst/>
            </a:prstGeom>
            <a:ln w="9525" cmpd="sng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H="1" flipV="1">
              <a:off x="4880646" y="1678804"/>
              <a:ext cx="5769" cy="1380302"/>
            </a:xfrm>
            <a:prstGeom prst="straightConnector1">
              <a:avLst/>
            </a:prstGeom>
            <a:ln w="38100" cmpd="sng">
              <a:solidFill>
                <a:schemeClr val="bg1"/>
              </a:solidFill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Arrow Connector 3"/>
            <p:cNvCxnSpPr/>
            <p:nvPr/>
          </p:nvCxnSpPr>
          <p:spPr>
            <a:xfrm flipV="1">
              <a:off x="2514600" y="2362200"/>
              <a:ext cx="2414016" cy="92"/>
            </a:xfrm>
            <a:prstGeom prst="straightConnector1">
              <a:avLst/>
            </a:prstGeom>
            <a:ln w="9525" cmpd="sng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3657600" y="1752600"/>
                <a:ext cx="129540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800" dirty="0" smtClean="0"/>
                  <a:t>Damping function e.g.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altLang="zh-TW" sz="80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TW" sz="800" dirty="0" smtClean="0"/>
                  <a:t> </a:t>
                </a:r>
                <a:endParaRPr lang="zh-TW" altLang="en-US" sz="8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600" y="1752600"/>
                <a:ext cx="1295400" cy="215444"/>
              </a:xfrm>
              <a:prstGeom prst="rect">
                <a:avLst/>
              </a:prstGeom>
              <a:blipFill rotWithShape="0">
                <a:blip r:embed="rId3" cstate="print"/>
                <a:stretch>
                  <a:fillRect b="-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/>
          <p:cNvCxnSpPr/>
          <p:nvPr/>
        </p:nvCxnSpPr>
        <p:spPr>
          <a:xfrm flipV="1">
            <a:off x="4641850" y="2428875"/>
            <a:ext cx="0" cy="73152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495800" y="2438400"/>
            <a:ext cx="3048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 smtClean="0"/>
              <a:t>k</a:t>
            </a:r>
            <a:r>
              <a:rPr lang="en-US" altLang="zh-TW" sz="800" baseline="-25000" dirty="0" smtClean="0"/>
              <a:t>1</a:t>
            </a:r>
            <a:endParaRPr lang="zh-TW" altLang="en-US" sz="800" baseline="-25000" dirty="0"/>
          </a:p>
        </p:txBody>
      </p:sp>
      <p:sp>
        <p:nvSpPr>
          <p:cNvPr id="23" name="Freeform 22"/>
          <p:cNvSpPr/>
          <p:nvPr/>
        </p:nvSpPr>
        <p:spPr>
          <a:xfrm>
            <a:off x="3568700" y="2057399"/>
            <a:ext cx="469900" cy="263525"/>
          </a:xfrm>
          <a:custGeom>
            <a:avLst/>
            <a:gdLst>
              <a:gd name="connsiteX0" fmla="*/ 0 w 373592"/>
              <a:gd name="connsiteY0" fmla="*/ 318558 h 318558"/>
              <a:gd name="connsiteX1" fmla="*/ 136525 w 373592"/>
              <a:gd name="connsiteY1" fmla="*/ 223308 h 318558"/>
              <a:gd name="connsiteX2" fmla="*/ 180975 w 373592"/>
              <a:gd name="connsiteY2" fmla="*/ 83608 h 318558"/>
              <a:gd name="connsiteX3" fmla="*/ 342900 w 373592"/>
              <a:gd name="connsiteY3" fmla="*/ 13758 h 318558"/>
              <a:gd name="connsiteX4" fmla="*/ 365125 w 373592"/>
              <a:gd name="connsiteY4" fmla="*/ 1058 h 31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3592" h="318558">
                <a:moveTo>
                  <a:pt x="0" y="318558"/>
                </a:moveTo>
                <a:cubicBezTo>
                  <a:pt x="53181" y="290512"/>
                  <a:pt x="106363" y="262466"/>
                  <a:pt x="136525" y="223308"/>
                </a:cubicBezTo>
                <a:cubicBezTo>
                  <a:pt x="166687" y="184150"/>
                  <a:pt x="146579" y="118533"/>
                  <a:pt x="180975" y="83608"/>
                </a:cubicBezTo>
                <a:cubicBezTo>
                  <a:pt x="215371" y="48683"/>
                  <a:pt x="312208" y="27516"/>
                  <a:pt x="342900" y="13758"/>
                </a:cubicBezTo>
                <a:cubicBezTo>
                  <a:pt x="373592" y="0"/>
                  <a:pt x="369358" y="529"/>
                  <a:pt x="365125" y="1058"/>
                </a:cubicBezTo>
              </a:path>
            </a:pathLst>
          </a:custGeom>
          <a:ln w="6350">
            <a:solidFill>
              <a:schemeClr val="tx1"/>
            </a:solidFill>
            <a:head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/>
          <p:cNvSpPr/>
          <p:nvPr/>
        </p:nvSpPr>
        <p:spPr>
          <a:xfrm>
            <a:off x="3463925" y="1866900"/>
            <a:ext cx="276225" cy="247650"/>
          </a:xfrm>
          <a:custGeom>
            <a:avLst/>
            <a:gdLst>
              <a:gd name="connsiteX0" fmla="*/ 0 w 276225"/>
              <a:gd name="connsiteY0" fmla="*/ 247650 h 247650"/>
              <a:gd name="connsiteX1" fmla="*/ 111125 w 276225"/>
              <a:gd name="connsiteY1" fmla="*/ 180975 h 247650"/>
              <a:gd name="connsiteX2" fmla="*/ 130175 w 276225"/>
              <a:gd name="connsiteY2" fmla="*/ 79375 h 247650"/>
              <a:gd name="connsiteX3" fmla="*/ 276225 w 276225"/>
              <a:gd name="connsiteY3" fmla="*/ 0 h 247650"/>
              <a:gd name="connsiteX4" fmla="*/ 276225 w 276225"/>
              <a:gd name="connsiteY4" fmla="*/ 0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6225" h="247650">
                <a:moveTo>
                  <a:pt x="0" y="247650"/>
                </a:moveTo>
                <a:cubicBezTo>
                  <a:pt x="44714" y="228335"/>
                  <a:pt x="89429" y="209021"/>
                  <a:pt x="111125" y="180975"/>
                </a:cubicBezTo>
                <a:cubicBezTo>
                  <a:pt x="132821" y="152929"/>
                  <a:pt x="102658" y="109537"/>
                  <a:pt x="130175" y="79375"/>
                </a:cubicBezTo>
                <a:cubicBezTo>
                  <a:pt x="157692" y="49213"/>
                  <a:pt x="276225" y="0"/>
                  <a:pt x="276225" y="0"/>
                </a:cubicBezTo>
                <a:lnTo>
                  <a:pt x="276225" y="0"/>
                </a:lnTo>
              </a:path>
            </a:pathLst>
          </a:custGeom>
          <a:ln w="6350">
            <a:solidFill>
              <a:schemeClr val="tx1"/>
            </a:solidFill>
            <a:head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/>
          <p:cNvSpPr/>
          <p:nvPr/>
        </p:nvSpPr>
        <p:spPr>
          <a:xfrm>
            <a:off x="3692525" y="2584450"/>
            <a:ext cx="257175" cy="371475"/>
          </a:xfrm>
          <a:custGeom>
            <a:avLst/>
            <a:gdLst>
              <a:gd name="connsiteX0" fmla="*/ 0 w 294746"/>
              <a:gd name="connsiteY0" fmla="*/ 0 h 368829"/>
              <a:gd name="connsiteX1" fmla="*/ 120650 w 294746"/>
              <a:gd name="connsiteY1" fmla="*/ 60325 h 368829"/>
              <a:gd name="connsiteX2" fmla="*/ 161925 w 294746"/>
              <a:gd name="connsiteY2" fmla="*/ 276225 h 368829"/>
              <a:gd name="connsiteX3" fmla="*/ 276225 w 294746"/>
              <a:gd name="connsiteY3" fmla="*/ 355600 h 368829"/>
              <a:gd name="connsiteX4" fmla="*/ 273050 w 294746"/>
              <a:gd name="connsiteY4" fmla="*/ 355600 h 368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4746" h="368829">
                <a:moveTo>
                  <a:pt x="0" y="0"/>
                </a:moveTo>
                <a:cubicBezTo>
                  <a:pt x="46831" y="7143"/>
                  <a:pt x="93662" y="14287"/>
                  <a:pt x="120650" y="60325"/>
                </a:cubicBezTo>
                <a:cubicBezTo>
                  <a:pt x="147638" y="106363"/>
                  <a:pt x="135996" y="227013"/>
                  <a:pt x="161925" y="276225"/>
                </a:cubicBezTo>
                <a:cubicBezTo>
                  <a:pt x="187854" y="325437"/>
                  <a:pt x="257704" y="342371"/>
                  <a:pt x="276225" y="355600"/>
                </a:cubicBezTo>
                <a:cubicBezTo>
                  <a:pt x="294746" y="368829"/>
                  <a:pt x="283898" y="362214"/>
                  <a:pt x="273050" y="355600"/>
                </a:cubicBezTo>
              </a:path>
            </a:pathLst>
          </a:custGeom>
          <a:ln w="6350">
            <a:solidFill>
              <a:schemeClr val="tx1"/>
            </a:solidFill>
            <a:head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3873500" y="2857500"/>
                <a:ext cx="16891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800" dirty="0" smtClean="0"/>
                  <a:t>Damped Simple Harmonic motion e.g.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TW" sz="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8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TW" sz="800" i="1" baseline="-2500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zh-TW" sz="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TW" sz="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  <m:sup>
                        <m:r>
                          <a:rPr lang="en-US" altLang="zh-TW" sz="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func>
                      <m:funcPr>
                        <m:ctrlPr>
                          <a:rPr lang="en-US" altLang="zh-TW" sz="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 sz="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altLang="zh-TW" sz="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zh-TW" altLang="en-US" sz="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altLang="zh-TW" sz="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TW" sz="800" i="1" baseline="-250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TW" sz="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func>
                  </m:oMath>
                </a14:m>
                <a:r>
                  <a:rPr lang="en-US" altLang="zh-TW" sz="800" dirty="0" smtClean="0"/>
                  <a:t> </a:t>
                </a:r>
                <a:endParaRPr lang="zh-TW" altLang="en-US" sz="800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3500" y="2857500"/>
                <a:ext cx="1689100" cy="338554"/>
              </a:xfrm>
              <a:prstGeom prst="rect">
                <a:avLst/>
              </a:prstGeom>
              <a:blipFill rotWithShape="0">
                <a:blip r:embed="rId4" cstate="print"/>
                <a:stretch>
                  <a:fillRect b="-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3962400" y="1955800"/>
                <a:ext cx="175260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800" dirty="0" smtClean="0"/>
                  <a:t>Oscillation function e.g.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TW" sz="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 sz="8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altLang="zh-TW" sz="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zh-TW" altLang="en-US" sz="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altLang="zh-TW" sz="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TW" sz="800" b="0" i="1" baseline="-2500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TW" sz="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func>
                  </m:oMath>
                </a14:m>
                <a:endParaRPr lang="zh-TW" altLang="en-US" sz="800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2400" y="1955800"/>
                <a:ext cx="1752600" cy="215444"/>
              </a:xfrm>
              <a:prstGeom prst="rect">
                <a:avLst/>
              </a:prstGeom>
              <a:blipFill rotWithShape="0">
                <a:blip r:embed="rId5" cstate="print"/>
                <a:stretch>
                  <a:fillRect b="-1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/>
          <p:cNvSpPr txBox="1"/>
          <p:nvPr/>
        </p:nvSpPr>
        <p:spPr>
          <a:xfrm>
            <a:off x="4827484" y="2359871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 smtClean="0"/>
              <a:t>Time</a:t>
            </a:r>
            <a:endParaRPr lang="zh-TW" altLang="en-US" sz="800" dirty="0"/>
          </a:p>
        </p:txBody>
      </p:sp>
      <p:sp>
        <p:nvSpPr>
          <p:cNvPr id="21" name="TextBox 20"/>
          <p:cNvSpPr txBox="1"/>
          <p:nvPr/>
        </p:nvSpPr>
        <p:spPr>
          <a:xfrm>
            <a:off x="3078018" y="1644376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 smtClean="0"/>
              <a:t>Value</a:t>
            </a:r>
            <a:endParaRPr lang="zh-TW" altLang="en-US" sz="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/>
          <p:cNvSpPr/>
          <p:nvPr/>
        </p:nvSpPr>
        <p:spPr>
          <a:xfrm>
            <a:off x="2304498" y="1490525"/>
            <a:ext cx="2827103" cy="16596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2330131" y="1635444"/>
            <a:ext cx="2286000" cy="1463040"/>
            <a:chOff x="2743200" y="1630475"/>
            <a:chExt cx="2286000" cy="1463040"/>
          </a:xfrm>
        </p:grpSpPr>
        <p:grpSp>
          <p:nvGrpSpPr>
            <p:cNvPr id="20" name="Group 19"/>
            <p:cNvGrpSpPr/>
            <p:nvPr/>
          </p:nvGrpSpPr>
          <p:grpSpPr>
            <a:xfrm>
              <a:off x="2743200" y="1630475"/>
              <a:ext cx="2286000" cy="1463040"/>
              <a:chOff x="2743200" y="1630475"/>
              <a:chExt cx="2286000" cy="1463040"/>
            </a:xfrm>
          </p:grpSpPr>
          <p:pic>
            <p:nvPicPr>
              <p:cNvPr id="4" name="Picture 3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95600" y="1752600"/>
                <a:ext cx="1998617" cy="1234440"/>
              </a:xfrm>
              <a:prstGeom prst="rect">
                <a:avLst/>
              </a:prstGeom>
            </p:spPr>
          </p:pic>
          <p:cxnSp>
            <p:nvCxnSpPr>
              <p:cNvPr id="7" name="Straight Arrow Connector 6"/>
              <p:cNvCxnSpPr/>
              <p:nvPr/>
            </p:nvCxnSpPr>
            <p:spPr>
              <a:xfrm flipV="1">
                <a:off x="4888706" y="1747158"/>
                <a:ext cx="1491" cy="1305605"/>
              </a:xfrm>
              <a:prstGeom prst="straightConnector1">
                <a:avLst/>
              </a:prstGeom>
              <a:ln w="38100" cmpd="sng">
                <a:solidFill>
                  <a:schemeClr val="bg1"/>
                </a:solidFill>
                <a:prstDash val="soli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/>
              <p:cNvCxnSpPr/>
              <p:nvPr/>
            </p:nvCxnSpPr>
            <p:spPr>
              <a:xfrm flipV="1">
                <a:off x="2901475" y="2985881"/>
                <a:ext cx="2103120" cy="59"/>
              </a:xfrm>
              <a:prstGeom prst="straightConnector1">
                <a:avLst/>
              </a:prstGeom>
              <a:ln w="38100" cmpd="sng">
                <a:solidFill>
                  <a:schemeClr val="bg1"/>
                </a:solidFill>
                <a:prstDash val="soli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Arrow Connector 5"/>
              <p:cNvCxnSpPr/>
              <p:nvPr/>
            </p:nvCxnSpPr>
            <p:spPr>
              <a:xfrm flipV="1">
                <a:off x="2743200" y="2364377"/>
                <a:ext cx="2286000" cy="59"/>
              </a:xfrm>
              <a:prstGeom prst="straightConnector1">
                <a:avLst/>
              </a:prstGeom>
              <a:ln w="9525" cmpd="sng"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/>
              <p:cNvCxnSpPr/>
              <p:nvPr/>
            </p:nvCxnSpPr>
            <p:spPr>
              <a:xfrm flipV="1">
                <a:off x="2834640" y="1748216"/>
                <a:ext cx="2103120" cy="59"/>
              </a:xfrm>
              <a:prstGeom prst="straightConnector1">
                <a:avLst/>
              </a:prstGeom>
              <a:ln w="38100" cmpd="sng">
                <a:solidFill>
                  <a:schemeClr val="bg1"/>
                </a:solidFill>
                <a:prstDash val="soli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" name="Straight Arrow Connector 4"/>
              <p:cNvCxnSpPr/>
              <p:nvPr/>
            </p:nvCxnSpPr>
            <p:spPr>
              <a:xfrm flipV="1">
                <a:off x="2901105" y="1630475"/>
                <a:ext cx="984" cy="1463040"/>
              </a:xfrm>
              <a:prstGeom prst="straightConnector1">
                <a:avLst/>
              </a:prstGeom>
              <a:ln w="9525" cmpd="sng"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6" name="Straight Arrow Connector 35"/>
            <p:cNvCxnSpPr/>
            <p:nvPr/>
          </p:nvCxnSpPr>
          <p:spPr>
            <a:xfrm flipV="1">
              <a:off x="2898838" y="2206296"/>
              <a:ext cx="641" cy="27432"/>
            </a:xfrm>
            <a:prstGeom prst="straightConnector1">
              <a:avLst/>
            </a:prstGeom>
            <a:ln w="5080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  <a:scene3d>
              <a:camera prst="orthographicFront">
                <a:rot lat="0" lon="0" rev="54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 flipV="1">
              <a:off x="2898838" y="2041923"/>
              <a:ext cx="641" cy="27432"/>
            </a:xfrm>
            <a:prstGeom prst="straightConnector1">
              <a:avLst/>
            </a:prstGeom>
            <a:ln w="5080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  <a:scene3d>
              <a:camera prst="orthographicFront">
                <a:rot lat="0" lon="0" rev="54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 flipV="1">
              <a:off x="2898838" y="1896593"/>
              <a:ext cx="641" cy="27432"/>
            </a:xfrm>
            <a:prstGeom prst="straightConnector1">
              <a:avLst/>
            </a:prstGeom>
            <a:ln w="5080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  <a:scene3d>
              <a:camera prst="orthographicFront">
                <a:rot lat="0" lon="0" rev="54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 flipV="1">
              <a:off x="2898838" y="1754410"/>
              <a:ext cx="641" cy="27432"/>
            </a:xfrm>
            <a:prstGeom prst="straightConnector1">
              <a:avLst/>
            </a:prstGeom>
            <a:ln w="5080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  <a:scene3d>
              <a:camera prst="orthographicFront">
                <a:rot lat="0" lon="0" rev="54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 flipV="1">
              <a:off x="2898838" y="2512354"/>
              <a:ext cx="641" cy="27432"/>
            </a:xfrm>
            <a:prstGeom prst="straightConnector1">
              <a:avLst/>
            </a:prstGeom>
            <a:ln w="5080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  <a:scene3d>
              <a:camera prst="orthographicFront">
                <a:rot lat="0" lon="0" rev="54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 flipV="1">
              <a:off x="2898838" y="2663496"/>
              <a:ext cx="641" cy="27432"/>
            </a:xfrm>
            <a:prstGeom prst="straightConnector1">
              <a:avLst/>
            </a:prstGeom>
            <a:ln w="5080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  <a:scene3d>
              <a:camera prst="orthographicFront">
                <a:rot lat="0" lon="0" rev="54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 flipV="1">
              <a:off x="2898838" y="2813515"/>
              <a:ext cx="641" cy="27432"/>
            </a:xfrm>
            <a:prstGeom prst="straightConnector1">
              <a:avLst/>
            </a:prstGeom>
            <a:ln w="5080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  <a:scene3d>
              <a:camera prst="orthographicFront">
                <a:rot lat="0" lon="0" rev="54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 flipV="1">
              <a:off x="2898838" y="2963534"/>
              <a:ext cx="641" cy="27432"/>
            </a:xfrm>
            <a:prstGeom prst="straightConnector1">
              <a:avLst/>
            </a:prstGeom>
            <a:ln w="5080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  <a:scene3d>
              <a:camera prst="orthographicFront">
                <a:rot lat="0" lon="0" rev="54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2939731" y="1843207"/>
                <a:ext cx="109004" cy="1441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ox>
                        <m:boxPr>
                          <m:ctrlPr>
                            <a:rPr lang="en-US" sz="800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sz="8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num>
                            <m:den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16</m:t>
                              </m:r>
                            </m:den>
                          </m:f>
                        </m:e>
                      </m:box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9731" y="1843207"/>
                <a:ext cx="109004" cy="144142"/>
              </a:xfrm>
              <a:prstGeom prst="rect">
                <a:avLst/>
              </a:prstGeom>
              <a:blipFill rotWithShape="1">
                <a:blip r:embed="rId3" cstate="print"/>
                <a:stretch>
                  <a:fillRect l="-11111" r="-16667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3433303" y="2046892"/>
                <a:ext cx="109004" cy="1436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ox>
                        <m:boxPr>
                          <m:ctrlPr>
                            <a:rPr lang="en-US" sz="800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sz="8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num>
                            <m:den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16</m:t>
                              </m:r>
                            </m:den>
                          </m:f>
                        </m:e>
                      </m:box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3303" y="2046892"/>
                <a:ext cx="109004" cy="143629"/>
              </a:xfrm>
              <a:prstGeom prst="rect">
                <a:avLst/>
              </a:prstGeom>
              <a:blipFill rotWithShape="1">
                <a:blip r:embed="rId4" cstate="print"/>
                <a:stretch>
                  <a:fillRect l="-11111" t="-4348" r="-16667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3922469" y="2153038"/>
                <a:ext cx="109004" cy="1438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ox>
                        <m:boxPr>
                          <m:ctrlPr>
                            <a:rPr lang="en-US" sz="800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sz="8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16</m:t>
                              </m:r>
                            </m:den>
                          </m:f>
                        </m:e>
                      </m:box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2469" y="2153038"/>
                <a:ext cx="109004" cy="143886"/>
              </a:xfrm>
              <a:prstGeom prst="rect">
                <a:avLst/>
              </a:prstGeom>
              <a:blipFill rotWithShape="1">
                <a:blip r:embed="rId5" cstate="print"/>
                <a:stretch>
                  <a:fillRect l="-11111" r="-16667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2939731" y="2396909"/>
                <a:ext cx="69506" cy="1458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ox>
                        <m:boxPr>
                          <m:ctrlPr>
                            <a:rPr lang="en-US" sz="800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sz="8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num>
                            <m:den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box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9731" y="2396909"/>
                <a:ext cx="69506" cy="145874"/>
              </a:xfrm>
              <a:prstGeom prst="rect">
                <a:avLst/>
              </a:prstGeom>
              <a:blipFill rotWithShape="1">
                <a:blip r:embed="rId6" cstate="print"/>
                <a:stretch>
                  <a:fillRect l="-16667" r="-16667" b="-208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3451308" y="2396909"/>
                <a:ext cx="69506" cy="1458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ox>
                        <m:boxPr>
                          <m:ctrlPr>
                            <a:rPr lang="en-US" sz="800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sz="8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num>
                            <m:den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box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1308" y="2396909"/>
                <a:ext cx="69506" cy="145874"/>
              </a:xfrm>
              <a:prstGeom prst="rect">
                <a:avLst/>
              </a:prstGeom>
              <a:blipFill rotWithShape="1">
                <a:blip r:embed="rId7" cstate="print"/>
                <a:stretch>
                  <a:fillRect l="-16667" r="-16667" b="-208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3920577" y="2396909"/>
                <a:ext cx="112788" cy="1458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ox>
                        <m:boxPr>
                          <m:ctrlPr>
                            <a:rPr lang="en-US" sz="800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sz="8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num>
                            <m:den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box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0577" y="2396909"/>
                <a:ext cx="112788" cy="145874"/>
              </a:xfrm>
              <a:prstGeom prst="rect">
                <a:avLst/>
              </a:prstGeom>
              <a:blipFill rotWithShape="1">
                <a:blip r:embed="rId8" cstate="print"/>
                <a:stretch>
                  <a:fillRect l="-10526" r="-10526" b="-208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4359987" y="2333849"/>
                <a:ext cx="206777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80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TW" sz="800" dirty="0" smtClean="0"/>
                  <a:t> </a:t>
                </a:r>
                <a:endParaRPr lang="zh-TW" altLang="en-US" sz="800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9987" y="2333849"/>
                <a:ext cx="206777" cy="215444"/>
              </a:xfrm>
              <a:prstGeom prst="rect">
                <a:avLst/>
              </a:prstGeom>
              <a:blipFill rotWithShape="1">
                <a:blip r:embed="rId9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/>
          <p:cNvSpPr txBox="1"/>
          <p:nvPr/>
        </p:nvSpPr>
        <p:spPr>
          <a:xfrm>
            <a:off x="4561511" y="2259242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 smtClean="0"/>
              <a:t>Time</a:t>
            </a:r>
            <a:endParaRPr lang="zh-TW" altLang="en-US" sz="800" dirty="0"/>
          </a:p>
        </p:txBody>
      </p:sp>
      <p:sp>
        <p:nvSpPr>
          <p:cNvPr id="35" name="TextBox 34"/>
          <p:cNvSpPr txBox="1"/>
          <p:nvPr/>
        </p:nvSpPr>
        <p:spPr>
          <a:xfrm>
            <a:off x="2276600" y="1469782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 smtClean="0"/>
              <a:t>Value</a:t>
            </a:r>
            <a:endParaRPr lang="zh-TW" altLang="en-US" sz="800" dirty="0"/>
          </a:p>
        </p:txBody>
      </p:sp>
      <p:cxnSp>
        <p:nvCxnSpPr>
          <p:cNvPr id="21" name="Straight Connector 20"/>
          <p:cNvCxnSpPr/>
          <p:nvPr/>
        </p:nvCxnSpPr>
        <p:spPr>
          <a:xfrm>
            <a:off x="2484912" y="2221913"/>
            <a:ext cx="985065" cy="0"/>
          </a:xfrm>
          <a:prstGeom prst="line">
            <a:avLst/>
          </a:prstGeom>
          <a:ln w="31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4470825" y="2356501"/>
            <a:ext cx="641" cy="27432"/>
          </a:xfrm>
          <a:prstGeom prst="straightConnector1">
            <a:avLst/>
          </a:prstGeom>
          <a:ln w="5080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2487294" y="2026650"/>
            <a:ext cx="490537" cy="0"/>
          </a:xfrm>
          <a:prstGeom prst="line">
            <a:avLst/>
          </a:prstGeom>
          <a:ln w="31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2222202" y="2132648"/>
                <a:ext cx="304145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" b="0" i="1" smtClean="0">
                          <a:latin typeface="Cambria Math"/>
                        </a:rPr>
                        <m:t>0.25</m:t>
                      </m:r>
                    </m:oMath>
                  </m:oMathPara>
                </a14:m>
                <a:endParaRPr lang="en-US" sz="6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2202" y="2132648"/>
                <a:ext cx="304145" cy="184666"/>
              </a:xfrm>
              <a:prstGeom prst="rect">
                <a:avLst/>
              </a:prstGeom>
              <a:blipFill rotWithShape="1">
                <a:blip r:embed="rId10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2253931" y="1968275"/>
                <a:ext cx="304145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" b="0" i="1" smtClean="0">
                          <a:latin typeface="Cambria Math"/>
                        </a:rPr>
                        <m:t>0.5</m:t>
                      </m:r>
                    </m:oMath>
                  </m:oMathPara>
                </a14:m>
                <a:endParaRPr lang="en-US" sz="600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3931" y="1968275"/>
                <a:ext cx="304145" cy="184666"/>
              </a:xfrm>
              <a:prstGeom prst="rect">
                <a:avLst/>
              </a:prstGeom>
              <a:blipFill rotWithShape="1">
                <a:blip r:embed="rId11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2269498" y="1680762"/>
                <a:ext cx="304145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" b="0" i="1" smtClean="0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sz="600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9498" y="1680762"/>
                <a:ext cx="304145" cy="184666"/>
              </a:xfrm>
              <a:prstGeom prst="rect">
                <a:avLst/>
              </a:prstGeom>
              <a:blipFill rotWithShape="1">
                <a:blip r:embed="rId12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2264081" y="2889886"/>
                <a:ext cx="304145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" b="0" i="1" smtClean="0">
                          <a:latin typeface="Cambria Math"/>
                        </a:rPr>
                        <m:t>−1</m:t>
                      </m:r>
                    </m:oMath>
                  </m:oMathPara>
                </a14:m>
                <a:endParaRPr lang="en-US" sz="600" dirty="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4081" y="2889886"/>
                <a:ext cx="304145" cy="184666"/>
              </a:xfrm>
              <a:prstGeom prst="rect">
                <a:avLst/>
              </a:prstGeom>
              <a:blipFill rotWithShape="1">
                <a:blip r:embed="rId13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Straight Connector 51"/>
          <p:cNvCxnSpPr/>
          <p:nvPr/>
        </p:nvCxnSpPr>
        <p:spPr>
          <a:xfrm flipH="1" flipV="1">
            <a:off x="2977831" y="2026650"/>
            <a:ext cx="2381" cy="345283"/>
          </a:xfrm>
          <a:prstGeom prst="line">
            <a:avLst/>
          </a:prstGeom>
          <a:ln w="31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H="1" flipV="1">
            <a:off x="3477894" y="2221913"/>
            <a:ext cx="4762" cy="150019"/>
          </a:xfrm>
          <a:prstGeom prst="line">
            <a:avLst/>
          </a:prstGeom>
          <a:ln w="31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2492056" y="2326688"/>
            <a:ext cx="1488281" cy="7144"/>
          </a:xfrm>
          <a:prstGeom prst="line">
            <a:avLst/>
          </a:prstGeom>
          <a:ln w="31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V="1">
            <a:off x="3982719" y="2333832"/>
            <a:ext cx="0" cy="33133"/>
          </a:xfrm>
          <a:prstGeom prst="line">
            <a:avLst/>
          </a:prstGeom>
          <a:ln w="31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Freeform 76"/>
          <p:cNvSpPr/>
          <p:nvPr/>
        </p:nvSpPr>
        <p:spPr>
          <a:xfrm>
            <a:off x="2774631" y="1643646"/>
            <a:ext cx="356732" cy="253274"/>
          </a:xfrm>
          <a:custGeom>
            <a:avLst/>
            <a:gdLst>
              <a:gd name="connsiteX0" fmla="*/ 0 w 276225"/>
              <a:gd name="connsiteY0" fmla="*/ 247650 h 247650"/>
              <a:gd name="connsiteX1" fmla="*/ 111125 w 276225"/>
              <a:gd name="connsiteY1" fmla="*/ 180975 h 247650"/>
              <a:gd name="connsiteX2" fmla="*/ 130175 w 276225"/>
              <a:gd name="connsiteY2" fmla="*/ 79375 h 247650"/>
              <a:gd name="connsiteX3" fmla="*/ 276225 w 276225"/>
              <a:gd name="connsiteY3" fmla="*/ 0 h 247650"/>
              <a:gd name="connsiteX4" fmla="*/ 276225 w 276225"/>
              <a:gd name="connsiteY4" fmla="*/ 0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6225" h="247650">
                <a:moveTo>
                  <a:pt x="0" y="247650"/>
                </a:moveTo>
                <a:cubicBezTo>
                  <a:pt x="44714" y="228335"/>
                  <a:pt x="89429" y="209021"/>
                  <a:pt x="111125" y="180975"/>
                </a:cubicBezTo>
                <a:cubicBezTo>
                  <a:pt x="132821" y="152929"/>
                  <a:pt x="102658" y="109537"/>
                  <a:pt x="130175" y="79375"/>
                </a:cubicBezTo>
                <a:cubicBezTo>
                  <a:pt x="157692" y="49213"/>
                  <a:pt x="276225" y="0"/>
                  <a:pt x="276225" y="0"/>
                </a:cubicBezTo>
                <a:lnTo>
                  <a:pt x="276225" y="0"/>
                </a:lnTo>
              </a:path>
            </a:pathLst>
          </a:custGeom>
          <a:ln w="6350">
            <a:solidFill>
              <a:schemeClr val="tx1"/>
            </a:solidFill>
            <a:head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Freeform 84"/>
          <p:cNvSpPr/>
          <p:nvPr/>
        </p:nvSpPr>
        <p:spPr>
          <a:xfrm>
            <a:off x="2845896" y="2640006"/>
            <a:ext cx="257175" cy="371475"/>
          </a:xfrm>
          <a:custGeom>
            <a:avLst/>
            <a:gdLst>
              <a:gd name="connsiteX0" fmla="*/ 0 w 294746"/>
              <a:gd name="connsiteY0" fmla="*/ 0 h 368829"/>
              <a:gd name="connsiteX1" fmla="*/ 120650 w 294746"/>
              <a:gd name="connsiteY1" fmla="*/ 60325 h 368829"/>
              <a:gd name="connsiteX2" fmla="*/ 161925 w 294746"/>
              <a:gd name="connsiteY2" fmla="*/ 276225 h 368829"/>
              <a:gd name="connsiteX3" fmla="*/ 276225 w 294746"/>
              <a:gd name="connsiteY3" fmla="*/ 355600 h 368829"/>
              <a:gd name="connsiteX4" fmla="*/ 273050 w 294746"/>
              <a:gd name="connsiteY4" fmla="*/ 355600 h 368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4746" h="368829">
                <a:moveTo>
                  <a:pt x="0" y="0"/>
                </a:moveTo>
                <a:cubicBezTo>
                  <a:pt x="46831" y="7143"/>
                  <a:pt x="93662" y="14287"/>
                  <a:pt x="120650" y="60325"/>
                </a:cubicBezTo>
                <a:cubicBezTo>
                  <a:pt x="147638" y="106363"/>
                  <a:pt x="135996" y="227013"/>
                  <a:pt x="161925" y="276225"/>
                </a:cubicBezTo>
                <a:cubicBezTo>
                  <a:pt x="187854" y="325437"/>
                  <a:pt x="257704" y="342371"/>
                  <a:pt x="276225" y="355600"/>
                </a:cubicBezTo>
                <a:cubicBezTo>
                  <a:pt x="294746" y="368829"/>
                  <a:pt x="283898" y="362214"/>
                  <a:pt x="273050" y="355600"/>
                </a:cubicBezTo>
              </a:path>
            </a:pathLst>
          </a:custGeom>
          <a:ln w="6350">
            <a:solidFill>
              <a:schemeClr val="tx1"/>
            </a:solidFill>
            <a:head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/>
              <p:cNvSpPr txBox="1"/>
              <p:nvPr/>
            </p:nvSpPr>
            <p:spPr>
              <a:xfrm>
                <a:off x="3051117" y="1459011"/>
                <a:ext cx="596638" cy="3933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800" b="0" i="1" smtClean="0">
                                      <a:latin typeface="Cambria Math"/>
                                    </a:rPr>
                                    <m:t>𝑘</m:t>
                                  </m:r>
                                  <m:r>
                                    <a:rPr lang="en-US" sz="800" b="0" i="1" smtClean="0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sz="800" b="0" i="1" smtClean="0">
                                      <a:latin typeface="Cambria Math"/>
                                    </a:rPr>
                                    <m:t>𝑡</m:t>
                                  </m:r>
                                </m:num>
                                <m:den>
                                  <m:r>
                                    <a:rPr lang="en-US" sz="800" b="0" i="1" smtClean="0">
                                      <a:latin typeface="Cambria Math"/>
                                    </a:rPr>
                                    <m:t>𝑘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80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86" name="TextBox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1117" y="1459011"/>
                <a:ext cx="596638" cy="393313"/>
              </a:xfrm>
              <a:prstGeom prst="rect">
                <a:avLst/>
              </a:prstGeom>
              <a:blipFill rotWithShape="1">
                <a:blip r:embed="rId14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/>
              <p:cNvSpPr txBox="1"/>
              <p:nvPr/>
            </p:nvSpPr>
            <p:spPr>
              <a:xfrm>
                <a:off x="3003600" y="2799278"/>
                <a:ext cx="1128963" cy="3933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800" b="0" i="1" smtClean="0">
                                      <a:latin typeface="Cambria Math"/>
                                    </a:rPr>
                                    <m:t>𝑘</m:t>
                                  </m:r>
                                  <m:r>
                                    <a:rPr lang="en-US" sz="800" b="0" i="1" smtClean="0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sz="800" b="0" i="1" smtClean="0">
                                      <a:latin typeface="Cambria Math"/>
                                    </a:rPr>
                                    <m:t>𝑡</m:t>
                                  </m:r>
                                </m:num>
                                <m:den>
                                  <m:r>
                                    <a:rPr lang="en-US" sz="800" b="0" i="1" smtClean="0">
                                      <a:latin typeface="Cambria Math"/>
                                    </a:rPr>
                                    <m:t>𝑘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80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func>
                        <m:funcPr>
                          <m:ctrlPr>
                            <a:rPr lang="en-US" sz="8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800" i="0" smtClean="0">
                              <a:latin typeface="Cambria Math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800" b="0" i="1" smtClean="0">
                                  <a:latin typeface="Cambria Math"/>
                                </a:rPr>
                                <m:t>2</m:t>
                              </m:r>
                              <m:r>
                                <a:rPr lang="en-US" sz="800" b="0" i="1" smtClean="0">
                                  <a:latin typeface="Cambria Math"/>
                                  <a:ea typeface="Cambria Math"/>
                                </a:rPr>
                                <m:t>𝜋</m:t>
                              </m:r>
                              <m:r>
                                <a:rPr lang="en-US" sz="800" b="0" i="1" smtClean="0">
                                  <a:latin typeface="Cambria Math"/>
                                  <a:ea typeface="Cambria Math"/>
                                </a:rPr>
                                <m:t>𝑓</m:t>
                              </m:r>
                              <m:f>
                                <m:fPr>
                                  <m:ctrlP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800" i="1">
                                      <a:latin typeface="Cambria Math"/>
                                    </a:rPr>
                                    <m:t>𝑡</m:t>
                                  </m:r>
                                </m:num>
                                <m:den>
                                  <m:r>
                                    <a:rPr lang="en-US" sz="800" i="1">
                                      <a:latin typeface="Cambria Math"/>
                                    </a:rPr>
                                    <m:t>𝑘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87" name="TextBox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3600" y="2799278"/>
                <a:ext cx="1128963" cy="393313"/>
              </a:xfrm>
              <a:prstGeom prst="rect">
                <a:avLst/>
              </a:prstGeom>
              <a:blipFill rotWithShape="1">
                <a:blip r:embed="rId15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/>
              <p:cNvSpPr txBox="1"/>
              <p:nvPr/>
            </p:nvSpPr>
            <p:spPr>
              <a:xfrm>
                <a:off x="4191000" y="1705029"/>
                <a:ext cx="12954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800" b="0" i="1" smtClean="0">
                        <a:latin typeface="Cambria Math"/>
                      </a:rPr>
                      <m:t>𝑓</m:t>
                    </m:r>
                    <m:r>
                      <a:rPr lang="en-US" altLang="zh-TW" sz="800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altLang="zh-TW" sz="800" dirty="0" smtClean="0"/>
                  <a:t>= shake frequency</a:t>
                </a:r>
              </a:p>
              <a:p>
                <a14:m>
                  <m:oMath xmlns:m="http://schemas.openxmlformats.org/officeDocument/2006/math">
                    <m:r>
                      <a:rPr lang="en-US" altLang="zh-TW" sz="800" b="0" i="1" smtClean="0">
                        <a:latin typeface="Cambria Math"/>
                      </a:rPr>
                      <m:t>𝑘</m:t>
                    </m:r>
                    <m:r>
                      <a:rPr lang="en-US" altLang="zh-TW" sz="800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altLang="zh-TW" sz="800" dirty="0" smtClean="0"/>
                  <a:t>= shake duration</a:t>
                </a:r>
                <a:endParaRPr lang="zh-TW" altLang="en-US" sz="800" dirty="0"/>
              </a:p>
            </p:txBody>
          </p:sp>
        </mc:Choice>
        <mc:Fallback xmlns="">
          <p:sp>
            <p:nvSpPr>
              <p:cNvPr id="88" name="TextBox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000" y="1705029"/>
                <a:ext cx="1295400" cy="338554"/>
              </a:xfrm>
              <a:prstGeom prst="rect">
                <a:avLst/>
              </a:prstGeom>
              <a:blipFill rotWithShape="1">
                <a:blip r:embed="rId16" cstate="print"/>
                <a:stretch>
                  <a:fillRect b="-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95322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28800" y="1276351"/>
            <a:ext cx="4267200" cy="2324099"/>
          </a:xfrm>
          <a:prstGeom prst="rect">
            <a:avLst/>
          </a:prstGeom>
          <a:noFill/>
          <a:ln w="952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4" name="TextBox 23"/>
          <p:cNvSpPr txBox="1"/>
          <p:nvPr/>
        </p:nvSpPr>
        <p:spPr>
          <a:xfrm>
            <a:off x="1863088" y="2699543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 smtClean="0"/>
              <a:t>(0,0)</a:t>
            </a:r>
            <a:endParaRPr lang="zh-TW" altLang="en-US" sz="800" baseline="-25000" dirty="0"/>
          </a:p>
        </p:txBody>
      </p:sp>
      <p:grpSp>
        <p:nvGrpSpPr>
          <p:cNvPr id="10" name="Group 9"/>
          <p:cNvGrpSpPr/>
          <p:nvPr/>
        </p:nvGrpSpPr>
        <p:grpSpPr>
          <a:xfrm>
            <a:off x="2150656" y="1828800"/>
            <a:ext cx="1188720" cy="914400"/>
            <a:chOff x="2514600" y="1828800"/>
            <a:chExt cx="1188720" cy="914400"/>
          </a:xfrm>
        </p:grpSpPr>
        <p:sp>
          <p:nvSpPr>
            <p:cNvPr id="3" name="Rectangle 2"/>
            <p:cNvSpPr/>
            <p:nvPr/>
          </p:nvSpPr>
          <p:spPr>
            <a:xfrm>
              <a:off x="2514600" y="1828800"/>
              <a:ext cx="1188720" cy="9144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ight Brace 6"/>
            <p:cNvSpPr/>
            <p:nvPr/>
          </p:nvSpPr>
          <p:spPr>
            <a:xfrm>
              <a:off x="3282502" y="2328652"/>
              <a:ext cx="46101" cy="393192"/>
            </a:xfrm>
            <a:prstGeom prst="rightBrace">
              <a:avLst>
                <a:gd name="adj1" fmla="val 147059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ight Brace 8"/>
            <p:cNvSpPr/>
            <p:nvPr/>
          </p:nvSpPr>
          <p:spPr>
            <a:xfrm>
              <a:off x="2871618" y="1951774"/>
              <a:ext cx="46101" cy="694944"/>
            </a:xfrm>
            <a:prstGeom prst="rightBrace">
              <a:avLst>
                <a:gd name="adj1" fmla="val 147059"/>
                <a:gd name="adj2" fmla="val 50000"/>
              </a:avLst>
            </a:prstGeom>
            <a:ln>
              <a:solidFill>
                <a:schemeClr val="tx1"/>
              </a:solidFill>
            </a:ln>
            <a:scene3d>
              <a:camera prst="orthographicFront">
                <a:rot lat="0" lon="0" rev="162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Flowchart: Or 3"/>
            <p:cNvSpPr>
              <a:spLocks noChangeAspect="1"/>
            </p:cNvSpPr>
            <p:nvPr/>
          </p:nvSpPr>
          <p:spPr>
            <a:xfrm>
              <a:off x="3260407" y="2249497"/>
              <a:ext cx="45719" cy="48409"/>
            </a:xfrm>
            <a:prstGeom prst="flowChartOr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Flowchart: Or 21"/>
          <p:cNvSpPr>
            <a:spLocks noChangeAspect="1"/>
          </p:cNvSpPr>
          <p:nvPr/>
        </p:nvSpPr>
        <p:spPr>
          <a:xfrm>
            <a:off x="2127796" y="2716899"/>
            <a:ext cx="45719" cy="48409"/>
          </a:xfrm>
          <a:prstGeom prst="flowChartOr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2492792" y="1602105"/>
            <a:ext cx="5044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 smtClean="0"/>
              <a:t>Canvas</a:t>
            </a:r>
            <a:endParaRPr lang="zh-TW" altLang="en-US" sz="800" baseline="-25000" dirty="0"/>
          </a:p>
        </p:txBody>
      </p:sp>
      <p:sp>
        <p:nvSpPr>
          <p:cNvPr id="37" name="TextBox 36"/>
          <p:cNvSpPr txBox="1"/>
          <p:nvPr/>
        </p:nvSpPr>
        <p:spPr>
          <a:xfrm>
            <a:off x="2472978" y="2076557"/>
            <a:ext cx="9372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 smtClean="0"/>
              <a:t>(</a:t>
            </a:r>
            <a:r>
              <a:rPr lang="en-US" altLang="zh-TW" sz="800" dirty="0" err="1" smtClean="0"/>
              <a:t>mouseX,mouseY</a:t>
            </a:r>
            <a:r>
              <a:rPr lang="en-US" altLang="zh-TW" sz="800" dirty="0" smtClean="0"/>
              <a:t>)</a:t>
            </a:r>
            <a:endParaRPr lang="zh-TW" altLang="en-US" sz="800" baseline="-25000" dirty="0"/>
          </a:p>
        </p:txBody>
      </p:sp>
      <p:sp>
        <p:nvSpPr>
          <p:cNvPr id="38" name="TextBox 37"/>
          <p:cNvSpPr txBox="1"/>
          <p:nvPr/>
        </p:nvSpPr>
        <p:spPr>
          <a:xfrm>
            <a:off x="2896463" y="2409602"/>
            <a:ext cx="5172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 err="1" smtClean="0"/>
              <a:t>mouseY</a:t>
            </a:r>
            <a:endParaRPr lang="zh-TW" altLang="en-US" sz="800" baseline="-25000" dirty="0"/>
          </a:p>
        </p:txBody>
      </p:sp>
      <p:sp>
        <p:nvSpPr>
          <p:cNvPr id="39" name="TextBox 38"/>
          <p:cNvSpPr txBox="1"/>
          <p:nvPr/>
        </p:nvSpPr>
        <p:spPr>
          <a:xfrm>
            <a:off x="2271860" y="2270786"/>
            <a:ext cx="5172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 err="1" smtClean="0"/>
              <a:t>mouseX</a:t>
            </a:r>
            <a:endParaRPr lang="zh-TW" altLang="en-US" sz="800" baseline="-25000" dirty="0"/>
          </a:p>
        </p:txBody>
      </p:sp>
      <p:sp>
        <p:nvSpPr>
          <p:cNvPr id="6" name="TextBox 5"/>
          <p:cNvSpPr txBox="1"/>
          <p:nvPr/>
        </p:nvSpPr>
        <p:spPr>
          <a:xfrm>
            <a:off x="4388404" y="2936001"/>
            <a:ext cx="12238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 err="1" smtClean="0"/>
              <a:t>mouseDCY</a:t>
            </a:r>
            <a:r>
              <a:rPr lang="en-US" altLang="zh-TW" sz="800" dirty="0" smtClean="0"/>
              <a:t> = </a:t>
            </a:r>
            <a:r>
              <a:rPr lang="en-US" altLang="zh-TW" sz="800" dirty="0" err="1" smtClean="0"/>
              <a:t>mouseY-V</a:t>
            </a:r>
            <a:r>
              <a:rPr lang="en-US" altLang="zh-TW" sz="800" baseline="-25000" dirty="0" err="1" smtClean="0"/>
              <a:t>y</a:t>
            </a:r>
            <a:endParaRPr lang="zh-TW" altLang="en-US" sz="800" baseline="-25000" dirty="0"/>
          </a:p>
        </p:txBody>
      </p:sp>
      <p:sp>
        <p:nvSpPr>
          <p:cNvPr id="12" name="Rectangle 11"/>
          <p:cNvSpPr/>
          <p:nvPr/>
        </p:nvSpPr>
        <p:spPr>
          <a:xfrm>
            <a:off x="3653574" y="1833069"/>
            <a:ext cx="1188720" cy="9144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Brace 12"/>
          <p:cNvSpPr/>
          <p:nvPr/>
        </p:nvSpPr>
        <p:spPr>
          <a:xfrm>
            <a:off x="4407526" y="2319246"/>
            <a:ext cx="46101" cy="182880"/>
          </a:xfrm>
          <a:prstGeom prst="rightBrace">
            <a:avLst>
              <a:gd name="adj1" fmla="val 147059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Brace 13"/>
          <p:cNvSpPr/>
          <p:nvPr/>
        </p:nvSpPr>
        <p:spPr>
          <a:xfrm>
            <a:off x="4132367" y="2085901"/>
            <a:ext cx="46101" cy="411480"/>
          </a:xfrm>
          <a:prstGeom prst="rightBrace">
            <a:avLst>
              <a:gd name="adj1" fmla="val 147059"/>
              <a:gd name="adj2" fmla="val 50000"/>
            </a:avLst>
          </a:prstGeom>
          <a:ln>
            <a:solidFill>
              <a:schemeClr val="tx1"/>
            </a:solidFill>
          </a:ln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lowchart: Or 14"/>
          <p:cNvSpPr>
            <a:spLocks noChangeAspect="1"/>
          </p:cNvSpPr>
          <p:nvPr/>
        </p:nvSpPr>
        <p:spPr>
          <a:xfrm>
            <a:off x="4382363" y="2251209"/>
            <a:ext cx="45719" cy="48409"/>
          </a:xfrm>
          <a:prstGeom prst="flowChartOr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>
            <a:spLocks noChangeAspect="1"/>
          </p:cNvSpPr>
          <p:nvPr/>
        </p:nvSpPr>
        <p:spPr>
          <a:xfrm>
            <a:off x="3929477" y="2063401"/>
            <a:ext cx="594360" cy="4572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lowchart: Or 20"/>
          <p:cNvSpPr>
            <a:spLocks noChangeAspect="1"/>
          </p:cNvSpPr>
          <p:nvPr/>
        </p:nvSpPr>
        <p:spPr>
          <a:xfrm>
            <a:off x="3910240" y="2496396"/>
            <a:ext cx="45719" cy="48409"/>
          </a:xfrm>
          <a:prstGeom prst="flowChartOr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3598456" y="2484099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 smtClean="0"/>
              <a:t>(</a:t>
            </a:r>
            <a:r>
              <a:rPr lang="en-US" altLang="zh-TW" sz="800" dirty="0" err="1" smtClean="0"/>
              <a:t>V</a:t>
            </a:r>
            <a:r>
              <a:rPr lang="en-US" altLang="zh-TW" sz="800" baseline="-25000" dirty="0" err="1" smtClean="0"/>
              <a:t>x</a:t>
            </a:r>
            <a:r>
              <a:rPr lang="en-US" altLang="zh-TW" sz="800" dirty="0" err="1" smtClean="0"/>
              <a:t>,V</a:t>
            </a:r>
            <a:r>
              <a:rPr lang="en-US" altLang="zh-TW" sz="800" baseline="-25000" dirty="0" err="1" smtClean="0"/>
              <a:t>y</a:t>
            </a:r>
            <a:r>
              <a:rPr lang="en-US" altLang="zh-TW" sz="800" dirty="0"/>
              <a:t>)</a:t>
            </a:r>
            <a:endParaRPr lang="zh-TW" altLang="en-US" sz="800" baseline="-25000" dirty="0"/>
          </a:p>
        </p:txBody>
      </p:sp>
      <p:sp>
        <p:nvSpPr>
          <p:cNvPr id="25" name="TextBox 24"/>
          <p:cNvSpPr txBox="1"/>
          <p:nvPr/>
        </p:nvSpPr>
        <p:spPr>
          <a:xfrm>
            <a:off x="3718685" y="2130964"/>
            <a:ext cx="30534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 err="1" smtClean="0"/>
              <a:t>H</a:t>
            </a:r>
            <a:r>
              <a:rPr lang="en-US" altLang="zh-TW" sz="800" baseline="-25000" dirty="0" err="1" smtClean="0"/>
              <a:t>v</a:t>
            </a:r>
            <a:endParaRPr lang="zh-TW" altLang="en-US" sz="800" baseline="-25000" dirty="0"/>
          </a:p>
        </p:txBody>
      </p:sp>
      <p:sp>
        <p:nvSpPr>
          <p:cNvPr id="26" name="TextBox 25"/>
          <p:cNvSpPr txBox="1"/>
          <p:nvPr/>
        </p:nvSpPr>
        <p:spPr>
          <a:xfrm>
            <a:off x="4047082" y="1873016"/>
            <a:ext cx="381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 err="1" smtClean="0"/>
              <a:t>W</a:t>
            </a:r>
            <a:r>
              <a:rPr lang="en-US" altLang="zh-TW" sz="800" baseline="-25000" dirty="0" err="1"/>
              <a:t>v</a:t>
            </a:r>
            <a:endParaRPr lang="zh-TW" altLang="en-US" sz="800" baseline="-25000" dirty="0"/>
          </a:p>
        </p:txBody>
      </p:sp>
      <p:sp>
        <p:nvSpPr>
          <p:cNvPr id="28" name="TextBox 27"/>
          <p:cNvSpPr txBox="1"/>
          <p:nvPr/>
        </p:nvSpPr>
        <p:spPr>
          <a:xfrm>
            <a:off x="3978692" y="1602105"/>
            <a:ext cx="5044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 smtClean="0"/>
              <a:t>Canvas</a:t>
            </a:r>
            <a:endParaRPr lang="zh-TW" altLang="en-US" sz="800" baseline="-25000" dirty="0"/>
          </a:p>
        </p:txBody>
      </p:sp>
      <p:sp>
        <p:nvSpPr>
          <p:cNvPr id="29" name="TextBox 28"/>
          <p:cNvSpPr txBox="1"/>
          <p:nvPr/>
        </p:nvSpPr>
        <p:spPr>
          <a:xfrm>
            <a:off x="4893856" y="1752600"/>
            <a:ext cx="5806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 smtClean="0"/>
              <a:t>Viewport</a:t>
            </a:r>
            <a:endParaRPr lang="zh-TW" altLang="en-US" sz="800" baseline="-25000" dirty="0"/>
          </a:p>
        </p:txBody>
      </p:sp>
      <p:sp>
        <p:nvSpPr>
          <p:cNvPr id="33" name="Freeform 32"/>
          <p:cNvSpPr/>
          <p:nvPr/>
        </p:nvSpPr>
        <p:spPr>
          <a:xfrm>
            <a:off x="4405222" y="1860322"/>
            <a:ext cx="564835" cy="197078"/>
          </a:xfrm>
          <a:custGeom>
            <a:avLst/>
            <a:gdLst>
              <a:gd name="connsiteX0" fmla="*/ 0 w 414241"/>
              <a:gd name="connsiteY0" fmla="*/ 119670 h 119670"/>
              <a:gd name="connsiteX1" fmla="*/ 76711 w 414241"/>
              <a:gd name="connsiteY1" fmla="*/ 21479 h 119670"/>
              <a:gd name="connsiteX2" fmla="*/ 414241 w 414241"/>
              <a:gd name="connsiteY2" fmla="*/ 0 h 119670"/>
              <a:gd name="connsiteX3" fmla="*/ 414241 w 414241"/>
              <a:gd name="connsiteY3" fmla="*/ 0 h 119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4241" h="119670">
                <a:moveTo>
                  <a:pt x="0" y="119670"/>
                </a:moveTo>
                <a:cubicBezTo>
                  <a:pt x="3835" y="80547"/>
                  <a:pt x="7671" y="41424"/>
                  <a:pt x="76711" y="21479"/>
                </a:cubicBezTo>
                <a:cubicBezTo>
                  <a:pt x="145751" y="1534"/>
                  <a:pt x="414241" y="0"/>
                  <a:pt x="414241" y="0"/>
                </a:cubicBezTo>
                <a:lnTo>
                  <a:pt x="414241" y="0"/>
                </a:lnTo>
              </a:path>
            </a:pathLst>
          </a:custGeom>
          <a:noFill/>
          <a:ln w="6350">
            <a:solidFill>
              <a:schemeClr val="tx1"/>
            </a:solidFill>
            <a:round/>
            <a:head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3602880" y="2794853"/>
            <a:ext cx="1219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 err="1" smtClean="0"/>
              <a:t>mouseDCX</a:t>
            </a:r>
            <a:r>
              <a:rPr lang="en-US" altLang="zh-TW" sz="800" dirty="0" smtClean="0"/>
              <a:t> = </a:t>
            </a:r>
            <a:r>
              <a:rPr lang="en-US" altLang="zh-TW" sz="800" dirty="0" err="1" smtClean="0"/>
              <a:t>mouseX-V</a:t>
            </a:r>
            <a:r>
              <a:rPr lang="en-US" altLang="zh-TW" sz="800" baseline="-25000" dirty="0" err="1" smtClean="0"/>
              <a:t>x</a:t>
            </a:r>
            <a:endParaRPr lang="zh-TW" altLang="en-US" sz="800" baseline="-25000" dirty="0"/>
          </a:p>
        </p:txBody>
      </p:sp>
      <p:sp>
        <p:nvSpPr>
          <p:cNvPr id="36" name="TextBox 35"/>
          <p:cNvSpPr txBox="1"/>
          <p:nvPr/>
        </p:nvSpPr>
        <p:spPr>
          <a:xfrm>
            <a:off x="4893856" y="2076557"/>
            <a:ext cx="9372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 smtClean="0"/>
              <a:t>(</a:t>
            </a:r>
            <a:r>
              <a:rPr lang="en-US" altLang="zh-TW" sz="800" dirty="0" err="1" smtClean="0"/>
              <a:t>mouseX,mouseY</a:t>
            </a:r>
            <a:r>
              <a:rPr lang="en-US" altLang="zh-TW" sz="800" dirty="0" smtClean="0"/>
              <a:t>)</a:t>
            </a:r>
            <a:endParaRPr lang="zh-TW" altLang="en-US" sz="800" baseline="-25000" dirty="0"/>
          </a:p>
        </p:txBody>
      </p:sp>
      <p:sp>
        <p:nvSpPr>
          <p:cNvPr id="41" name="Freeform 40"/>
          <p:cNvSpPr/>
          <p:nvPr/>
        </p:nvSpPr>
        <p:spPr>
          <a:xfrm>
            <a:off x="4133211" y="2327936"/>
            <a:ext cx="48704" cy="527425"/>
          </a:xfrm>
          <a:custGeom>
            <a:avLst/>
            <a:gdLst>
              <a:gd name="connsiteX0" fmla="*/ 54309 w 118747"/>
              <a:gd name="connsiteY0" fmla="*/ 0 h 718019"/>
              <a:gd name="connsiteX1" fmla="*/ 2146 w 118747"/>
              <a:gd name="connsiteY1" fmla="*/ 251614 h 718019"/>
              <a:gd name="connsiteX2" fmla="*/ 118747 w 118747"/>
              <a:gd name="connsiteY2" fmla="*/ 718019 h 718019"/>
              <a:gd name="connsiteX3" fmla="*/ 118747 w 118747"/>
              <a:gd name="connsiteY3" fmla="*/ 718019 h 718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747" h="718019">
                <a:moveTo>
                  <a:pt x="54309" y="0"/>
                </a:moveTo>
                <a:cubicBezTo>
                  <a:pt x="22857" y="65972"/>
                  <a:pt x="-8594" y="131944"/>
                  <a:pt x="2146" y="251614"/>
                </a:cubicBezTo>
                <a:cubicBezTo>
                  <a:pt x="12886" y="371284"/>
                  <a:pt x="118747" y="718019"/>
                  <a:pt x="118747" y="718019"/>
                </a:cubicBezTo>
                <a:lnTo>
                  <a:pt x="118747" y="718019"/>
                </a:lnTo>
              </a:path>
            </a:pathLst>
          </a:custGeom>
          <a:noFill/>
          <a:ln w="6350">
            <a:solidFill>
              <a:schemeClr val="tx1"/>
            </a:solidFill>
            <a:tail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reeform 41"/>
          <p:cNvSpPr/>
          <p:nvPr/>
        </p:nvSpPr>
        <p:spPr>
          <a:xfrm>
            <a:off x="4465806" y="2404294"/>
            <a:ext cx="487194" cy="567506"/>
          </a:xfrm>
          <a:custGeom>
            <a:avLst/>
            <a:gdLst>
              <a:gd name="connsiteX0" fmla="*/ 0 w 263888"/>
              <a:gd name="connsiteY0" fmla="*/ 1376 h 446302"/>
              <a:gd name="connsiteX1" fmla="*/ 181039 w 263888"/>
              <a:gd name="connsiteY1" fmla="*/ 68882 h 446302"/>
              <a:gd name="connsiteX2" fmla="*/ 263888 w 263888"/>
              <a:gd name="connsiteY2" fmla="*/ 446302 h 446302"/>
              <a:gd name="connsiteX3" fmla="*/ 263888 w 263888"/>
              <a:gd name="connsiteY3" fmla="*/ 446302 h 446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3888" h="446302">
                <a:moveTo>
                  <a:pt x="0" y="1376"/>
                </a:moveTo>
                <a:cubicBezTo>
                  <a:pt x="68529" y="-1948"/>
                  <a:pt x="137058" y="-5272"/>
                  <a:pt x="181039" y="68882"/>
                </a:cubicBezTo>
                <a:cubicBezTo>
                  <a:pt x="225020" y="143036"/>
                  <a:pt x="263888" y="446302"/>
                  <a:pt x="263888" y="446302"/>
                </a:cubicBezTo>
                <a:lnTo>
                  <a:pt x="263888" y="446302"/>
                </a:lnTo>
              </a:path>
            </a:pathLst>
          </a:custGeom>
          <a:noFill/>
          <a:ln w="6350">
            <a:solidFill>
              <a:schemeClr val="tx1"/>
            </a:solidFill>
            <a:tail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reeform 47"/>
          <p:cNvSpPr/>
          <p:nvPr/>
        </p:nvSpPr>
        <p:spPr>
          <a:xfrm>
            <a:off x="4430576" y="2139448"/>
            <a:ext cx="545284" cy="99238"/>
          </a:xfrm>
          <a:custGeom>
            <a:avLst/>
            <a:gdLst>
              <a:gd name="connsiteX0" fmla="*/ 0 w 575310"/>
              <a:gd name="connsiteY0" fmla="*/ 89402 h 89402"/>
              <a:gd name="connsiteX1" fmla="*/ 179070 w 575310"/>
              <a:gd name="connsiteY1" fmla="*/ 1772 h 89402"/>
              <a:gd name="connsiteX2" fmla="*/ 575310 w 575310"/>
              <a:gd name="connsiteY2" fmla="*/ 28442 h 89402"/>
              <a:gd name="connsiteX3" fmla="*/ 575310 w 575310"/>
              <a:gd name="connsiteY3" fmla="*/ 28442 h 89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5310" h="89402">
                <a:moveTo>
                  <a:pt x="0" y="89402"/>
                </a:moveTo>
                <a:cubicBezTo>
                  <a:pt x="41592" y="50667"/>
                  <a:pt x="83185" y="11932"/>
                  <a:pt x="179070" y="1772"/>
                </a:cubicBezTo>
                <a:cubicBezTo>
                  <a:pt x="274955" y="-8388"/>
                  <a:pt x="575310" y="28442"/>
                  <a:pt x="575310" y="28442"/>
                </a:cubicBezTo>
                <a:lnTo>
                  <a:pt x="575310" y="28442"/>
                </a:lnTo>
              </a:path>
            </a:pathLst>
          </a:custGeom>
          <a:noFill/>
          <a:ln w="6350">
            <a:solidFill>
              <a:schemeClr val="tx1"/>
            </a:solidFill>
            <a:headEnd type="arrow" w="sm" len="sm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5950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28800" y="1276351"/>
            <a:ext cx="4267200" cy="2324099"/>
          </a:xfrm>
          <a:prstGeom prst="rect">
            <a:avLst/>
          </a:prstGeom>
          <a:noFill/>
          <a:ln w="952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3" name="TextBox 2"/>
          <p:cNvSpPr txBox="1"/>
          <p:nvPr/>
        </p:nvSpPr>
        <p:spPr>
          <a:xfrm>
            <a:off x="2433120" y="2741344"/>
            <a:ext cx="67758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 err="1" smtClean="0"/>
              <a:t>mouseDCY</a:t>
            </a:r>
            <a:r>
              <a:rPr lang="en-US" altLang="zh-TW" sz="800" dirty="0" smtClean="0"/>
              <a:t> </a:t>
            </a:r>
            <a:endParaRPr lang="zh-TW" altLang="en-US" sz="800" baseline="-25000" dirty="0"/>
          </a:p>
        </p:txBody>
      </p:sp>
      <p:sp>
        <p:nvSpPr>
          <p:cNvPr id="5" name="Right Brace 4"/>
          <p:cNvSpPr/>
          <p:nvPr/>
        </p:nvSpPr>
        <p:spPr>
          <a:xfrm>
            <a:off x="2663363" y="2243427"/>
            <a:ext cx="46101" cy="182880"/>
          </a:xfrm>
          <a:prstGeom prst="rightBrace">
            <a:avLst>
              <a:gd name="adj1" fmla="val 147059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Brace 5"/>
          <p:cNvSpPr/>
          <p:nvPr/>
        </p:nvSpPr>
        <p:spPr>
          <a:xfrm>
            <a:off x="2388204" y="2010082"/>
            <a:ext cx="46101" cy="411480"/>
          </a:xfrm>
          <a:prstGeom prst="rightBrace">
            <a:avLst>
              <a:gd name="adj1" fmla="val 147059"/>
              <a:gd name="adj2" fmla="val 50000"/>
            </a:avLst>
          </a:prstGeom>
          <a:ln>
            <a:solidFill>
              <a:schemeClr val="tx1"/>
            </a:solidFill>
          </a:ln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Or 6"/>
          <p:cNvSpPr>
            <a:spLocks noChangeAspect="1"/>
          </p:cNvSpPr>
          <p:nvPr/>
        </p:nvSpPr>
        <p:spPr>
          <a:xfrm>
            <a:off x="2638200" y="2175390"/>
            <a:ext cx="45719" cy="48409"/>
          </a:xfrm>
          <a:prstGeom prst="flowChartOr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>
            <a:spLocks noChangeAspect="1"/>
          </p:cNvSpPr>
          <p:nvPr/>
        </p:nvSpPr>
        <p:spPr>
          <a:xfrm>
            <a:off x="2185314" y="1987582"/>
            <a:ext cx="594360" cy="4572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Or 8"/>
          <p:cNvSpPr>
            <a:spLocks noChangeAspect="1"/>
          </p:cNvSpPr>
          <p:nvPr/>
        </p:nvSpPr>
        <p:spPr>
          <a:xfrm>
            <a:off x="2166077" y="2420577"/>
            <a:ext cx="45719" cy="48409"/>
          </a:xfrm>
          <a:prstGeom prst="flowChartOr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978394" y="2408280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 smtClean="0"/>
              <a:t>(</a:t>
            </a:r>
            <a:r>
              <a:rPr lang="en-US" altLang="zh-TW" sz="800" dirty="0" err="1" smtClean="0"/>
              <a:t>V</a:t>
            </a:r>
            <a:r>
              <a:rPr lang="en-US" altLang="zh-TW" sz="800" baseline="-25000" dirty="0" err="1" smtClean="0"/>
              <a:t>x</a:t>
            </a:r>
            <a:r>
              <a:rPr lang="en-US" altLang="zh-TW" sz="800" dirty="0" err="1" smtClean="0"/>
              <a:t>,V</a:t>
            </a:r>
            <a:r>
              <a:rPr lang="en-US" altLang="zh-TW" sz="800" baseline="-25000" dirty="0" err="1" smtClean="0"/>
              <a:t>y</a:t>
            </a:r>
            <a:r>
              <a:rPr lang="en-US" altLang="zh-TW" sz="800" dirty="0"/>
              <a:t>)</a:t>
            </a:r>
            <a:endParaRPr lang="zh-TW" altLang="en-US" sz="800" baseline="-25000" dirty="0"/>
          </a:p>
        </p:txBody>
      </p:sp>
      <p:sp>
        <p:nvSpPr>
          <p:cNvPr id="11" name="TextBox 10"/>
          <p:cNvSpPr txBox="1"/>
          <p:nvPr/>
        </p:nvSpPr>
        <p:spPr>
          <a:xfrm>
            <a:off x="1974522" y="2055145"/>
            <a:ext cx="30534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 err="1" smtClean="0"/>
              <a:t>H</a:t>
            </a:r>
            <a:r>
              <a:rPr lang="en-US" altLang="zh-TW" sz="800" baseline="-25000" dirty="0" err="1" smtClean="0"/>
              <a:t>v</a:t>
            </a:r>
            <a:endParaRPr lang="zh-TW" altLang="en-US" sz="800" baseline="-25000" dirty="0"/>
          </a:p>
        </p:txBody>
      </p:sp>
      <p:sp>
        <p:nvSpPr>
          <p:cNvPr id="12" name="TextBox 11"/>
          <p:cNvSpPr txBox="1"/>
          <p:nvPr/>
        </p:nvSpPr>
        <p:spPr>
          <a:xfrm>
            <a:off x="2302919" y="1797197"/>
            <a:ext cx="381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 err="1" smtClean="0"/>
              <a:t>W</a:t>
            </a:r>
            <a:r>
              <a:rPr lang="en-US" altLang="zh-TW" sz="800" baseline="-25000" dirty="0" err="1"/>
              <a:t>v</a:t>
            </a:r>
            <a:endParaRPr lang="zh-TW" altLang="en-US" sz="800" baseline="-25000" dirty="0"/>
          </a:p>
        </p:txBody>
      </p:sp>
      <p:sp>
        <p:nvSpPr>
          <p:cNvPr id="13" name="TextBox 12"/>
          <p:cNvSpPr txBox="1"/>
          <p:nvPr/>
        </p:nvSpPr>
        <p:spPr>
          <a:xfrm>
            <a:off x="1964337" y="1367624"/>
            <a:ext cx="12861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 smtClean="0"/>
              <a:t>Device Coordinate Space</a:t>
            </a:r>
            <a:endParaRPr lang="zh-TW" altLang="en-US" sz="800" baseline="-25000" dirty="0"/>
          </a:p>
        </p:txBody>
      </p:sp>
      <p:sp>
        <p:nvSpPr>
          <p:cNvPr id="14" name="TextBox 13"/>
          <p:cNvSpPr txBox="1"/>
          <p:nvPr/>
        </p:nvSpPr>
        <p:spPr>
          <a:xfrm>
            <a:off x="2196239" y="1554480"/>
            <a:ext cx="5806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 smtClean="0"/>
              <a:t>Viewport</a:t>
            </a:r>
            <a:endParaRPr lang="zh-TW" altLang="en-US" sz="800" baseline="-25000" dirty="0"/>
          </a:p>
        </p:txBody>
      </p:sp>
      <p:sp>
        <p:nvSpPr>
          <p:cNvPr id="16" name="TextBox 15"/>
          <p:cNvSpPr txBox="1"/>
          <p:nvPr/>
        </p:nvSpPr>
        <p:spPr>
          <a:xfrm>
            <a:off x="2099150" y="2592788"/>
            <a:ext cx="6728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 err="1" smtClean="0"/>
              <a:t>mouseDCX</a:t>
            </a:r>
            <a:endParaRPr lang="zh-TW" altLang="en-US" sz="800" baseline="-25000" dirty="0"/>
          </a:p>
        </p:txBody>
      </p:sp>
      <p:sp>
        <p:nvSpPr>
          <p:cNvPr id="21" name="TextBox 20"/>
          <p:cNvSpPr txBox="1"/>
          <p:nvPr/>
        </p:nvSpPr>
        <p:spPr>
          <a:xfrm>
            <a:off x="3789539" y="1367624"/>
            <a:ext cx="14123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 smtClean="0"/>
              <a:t>World Coordinate Space</a:t>
            </a:r>
            <a:endParaRPr lang="zh-TW" altLang="en-US" sz="800" baseline="-25000" dirty="0"/>
          </a:p>
        </p:txBody>
      </p:sp>
      <p:sp>
        <p:nvSpPr>
          <p:cNvPr id="31" name="TextBox 30"/>
          <p:cNvSpPr txBox="1"/>
          <p:nvPr/>
        </p:nvSpPr>
        <p:spPr>
          <a:xfrm>
            <a:off x="4212233" y="1529469"/>
            <a:ext cx="381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 err="1" smtClean="0"/>
              <a:t>W</a:t>
            </a:r>
            <a:r>
              <a:rPr lang="en-US" altLang="zh-TW" sz="800" baseline="-25000" dirty="0" err="1" smtClean="0"/>
              <a:t>wc</a:t>
            </a:r>
            <a:endParaRPr lang="zh-TW" altLang="en-US" sz="800" baseline="-25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3688295" y="3009780"/>
                <a:ext cx="1943099" cy="2670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800" dirty="0" smtClean="0"/>
                  <a:t>mouseWCY = </a:t>
                </a:r>
                <a:r>
                  <a:rPr lang="en-US" altLang="zh-TW" sz="800" dirty="0" err="1" smtClean="0"/>
                  <a:t>minWCY</a:t>
                </a:r>
                <a:r>
                  <a:rPr lang="en-US" altLang="zh-TW" sz="800" dirty="0" smtClean="0"/>
                  <a:t>+ (</a:t>
                </a:r>
                <a:r>
                  <a:rPr lang="en-US" altLang="zh-TW" sz="800" dirty="0" err="1" smtClean="0"/>
                  <a:t>mouseDCY</a:t>
                </a:r>
                <a:r>
                  <a:rPr lang="en-US" altLang="zh-TW" sz="80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TW" sz="800" i="1" smtClean="0">
                        <a:latin typeface="Cambria Math"/>
                        <a:ea typeface="Cambria Math"/>
                      </a:rPr>
                      <m:t>×</m:t>
                    </m:r>
                    <m:f>
                      <m:fPr>
                        <m:ctrlPr>
                          <a:rPr lang="en-US" altLang="zh-TW" sz="80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US" altLang="zh-TW" sz="800" b="0" i="1" smtClean="0">
                            <a:latin typeface="Cambria Math"/>
                            <a:ea typeface="Cambria Math"/>
                          </a:rPr>
                          <m:t>𝐻</m:t>
                        </m:r>
                        <m:r>
                          <a:rPr lang="en-US" altLang="zh-TW" sz="800" b="0" i="1" baseline="-25000" smtClean="0">
                            <a:latin typeface="Cambria Math"/>
                            <a:ea typeface="Cambria Math"/>
                          </a:rPr>
                          <m:t>𝑤𝑐</m:t>
                        </m:r>
                      </m:num>
                      <m:den>
                        <m:r>
                          <a:rPr lang="en-US" altLang="zh-TW" sz="800" b="0" i="1" smtClean="0">
                            <a:latin typeface="Cambria Math"/>
                            <a:ea typeface="Cambria Math"/>
                          </a:rPr>
                          <m:t>𝐻</m:t>
                        </m:r>
                        <m:r>
                          <a:rPr lang="en-US" altLang="zh-TW" sz="800" b="0" i="1" baseline="-25000" smtClean="0">
                            <a:latin typeface="Cambria Math"/>
                            <a:ea typeface="Cambria Math"/>
                          </a:rPr>
                          <m:t>𝑣</m:t>
                        </m:r>
                      </m:den>
                    </m:f>
                  </m:oMath>
                </a14:m>
                <a:r>
                  <a:rPr lang="en-US" altLang="zh-TW" sz="800" dirty="0" smtClean="0"/>
                  <a:t>)</a:t>
                </a:r>
                <a:endParaRPr lang="zh-TW" altLang="en-US" sz="800" baseline="-25000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8295" y="3009780"/>
                <a:ext cx="1943099" cy="267061"/>
              </a:xfrm>
              <a:prstGeom prst="rect">
                <a:avLst/>
              </a:prstGeom>
              <a:blipFill rotWithShape="1">
                <a:blip r:embed="rId2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/>
          <p:cNvSpPr txBox="1"/>
          <p:nvPr/>
        </p:nvSpPr>
        <p:spPr>
          <a:xfrm>
            <a:off x="3092352" y="2661320"/>
            <a:ext cx="990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 smtClean="0"/>
              <a:t>(</a:t>
            </a:r>
            <a:r>
              <a:rPr lang="en-US" altLang="zh-TW" sz="800" dirty="0" err="1" smtClean="0"/>
              <a:t>minWCX,minWCY</a:t>
            </a:r>
            <a:r>
              <a:rPr lang="en-US" altLang="zh-TW" sz="800" dirty="0" smtClean="0"/>
              <a:t>)</a:t>
            </a:r>
            <a:endParaRPr lang="zh-TW" altLang="en-US" sz="800" baseline="-25000" dirty="0"/>
          </a:p>
        </p:txBody>
      </p:sp>
      <p:sp>
        <p:nvSpPr>
          <p:cNvPr id="19" name="Freeform 18"/>
          <p:cNvSpPr/>
          <p:nvPr/>
        </p:nvSpPr>
        <p:spPr>
          <a:xfrm>
            <a:off x="4935433" y="2424810"/>
            <a:ext cx="398567" cy="623189"/>
          </a:xfrm>
          <a:custGeom>
            <a:avLst/>
            <a:gdLst>
              <a:gd name="connsiteX0" fmla="*/ 0 w 263888"/>
              <a:gd name="connsiteY0" fmla="*/ 1376 h 446302"/>
              <a:gd name="connsiteX1" fmla="*/ 181039 w 263888"/>
              <a:gd name="connsiteY1" fmla="*/ 68882 h 446302"/>
              <a:gd name="connsiteX2" fmla="*/ 263888 w 263888"/>
              <a:gd name="connsiteY2" fmla="*/ 446302 h 446302"/>
              <a:gd name="connsiteX3" fmla="*/ 263888 w 263888"/>
              <a:gd name="connsiteY3" fmla="*/ 446302 h 446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3888" h="446302">
                <a:moveTo>
                  <a:pt x="0" y="1376"/>
                </a:moveTo>
                <a:cubicBezTo>
                  <a:pt x="68529" y="-1948"/>
                  <a:pt x="137058" y="-5272"/>
                  <a:pt x="181039" y="68882"/>
                </a:cubicBezTo>
                <a:cubicBezTo>
                  <a:pt x="225020" y="143036"/>
                  <a:pt x="263888" y="446302"/>
                  <a:pt x="263888" y="446302"/>
                </a:cubicBezTo>
                <a:lnTo>
                  <a:pt x="263888" y="446302"/>
                </a:lnTo>
              </a:path>
            </a:pathLst>
          </a:custGeom>
          <a:noFill/>
          <a:ln w="6350">
            <a:solidFill>
              <a:schemeClr val="tx1"/>
            </a:solidFill>
            <a:tail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>
            <a:spLocks noChangeAspect="1"/>
          </p:cNvSpPr>
          <p:nvPr/>
        </p:nvSpPr>
        <p:spPr>
          <a:xfrm>
            <a:off x="3634408" y="1744913"/>
            <a:ext cx="1536651" cy="9144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lowchart: Or 27"/>
          <p:cNvSpPr>
            <a:spLocks noChangeAspect="1"/>
          </p:cNvSpPr>
          <p:nvPr/>
        </p:nvSpPr>
        <p:spPr>
          <a:xfrm>
            <a:off x="4841534" y="2144733"/>
            <a:ext cx="45719" cy="48409"/>
          </a:xfrm>
          <a:prstGeom prst="flowChartOr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Brace 28"/>
          <p:cNvSpPr/>
          <p:nvPr/>
        </p:nvSpPr>
        <p:spPr>
          <a:xfrm>
            <a:off x="4868848" y="2224973"/>
            <a:ext cx="46101" cy="411480"/>
          </a:xfrm>
          <a:prstGeom prst="rightBrace">
            <a:avLst>
              <a:gd name="adj1" fmla="val 147059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ight Brace 29"/>
          <p:cNvSpPr/>
          <p:nvPr/>
        </p:nvSpPr>
        <p:spPr>
          <a:xfrm>
            <a:off x="4209219" y="1666420"/>
            <a:ext cx="46101" cy="1143000"/>
          </a:xfrm>
          <a:prstGeom prst="rightBrace">
            <a:avLst>
              <a:gd name="adj1" fmla="val 147059"/>
              <a:gd name="adj2" fmla="val 50000"/>
            </a:avLst>
          </a:prstGeom>
          <a:ln>
            <a:solidFill>
              <a:schemeClr val="tx1"/>
            </a:solidFill>
          </a:ln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3321988" y="2094391"/>
            <a:ext cx="3663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 err="1" smtClean="0"/>
              <a:t>H</a:t>
            </a:r>
            <a:r>
              <a:rPr lang="en-US" altLang="zh-TW" sz="800" baseline="-25000" dirty="0" err="1" smtClean="0"/>
              <a:t>wc</a:t>
            </a:r>
            <a:endParaRPr lang="zh-TW" altLang="en-US" sz="800" baseline="-25000" dirty="0"/>
          </a:p>
        </p:txBody>
      </p:sp>
      <p:sp>
        <p:nvSpPr>
          <p:cNvPr id="34" name="Flowchart: Or 33"/>
          <p:cNvSpPr>
            <a:spLocks noChangeAspect="1"/>
          </p:cNvSpPr>
          <p:nvPr/>
        </p:nvSpPr>
        <p:spPr>
          <a:xfrm>
            <a:off x="3616841" y="2648252"/>
            <a:ext cx="45719" cy="48409"/>
          </a:xfrm>
          <a:prstGeom prst="flowChartOr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3313085" y="2823514"/>
                <a:ext cx="1943099" cy="2665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800" dirty="0" err="1" smtClean="0"/>
                  <a:t>mouseWCX</a:t>
                </a:r>
                <a:r>
                  <a:rPr lang="en-US" altLang="zh-TW" sz="800" dirty="0" smtClean="0"/>
                  <a:t> = </a:t>
                </a:r>
                <a:r>
                  <a:rPr lang="en-US" altLang="zh-TW" sz="800" dirty="0" err="1" smtClean="0"/>
                  <a:t>minWCX</a:t>
                </a:r>
                <a:r>
                  <a:rPr lang="en-US" altLang="zh-TW" sz="800" dirty="0" smtClean="0"/>
                  <a:t>+ (</a:t>
                </a:r>
                <a:r>
                  <a:rPr lang="en-US" altLang="zh-TW" sz="800" dirty="0" err="1" smtClean="0"/>
                  <a:t>mouseDC</a:t>
                </a:r>
                <a:r>
                  <a:rPr lang="en-US" altLang="zh-TW" sz="800" dirty="0" smtClean="0"/>
                  <a:t>X </a:t>
                </a:r>
                <a14:m>
                  <m:oMath xmlns:m="http://schemas.openxmlformats.org/officeDocument/2006/math">
                    <m:r>
                      <a:rPr lang="en-US" altLang="zh-TW" sz="800" i="1" smtClean="0">
                        <a:latin typeface="Cambria Math"/>
                        <a:ea typeface="Cambria Math"/>
                      </a:rPr>
                      <m:t>×</m:t>
                    </m:r>
                    <m:f>
                      <m:fPr>
                        <m:ctrlPr>
                          <a:rPr lang="en-US" altLang="zh-TW" sz="80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US" altLang="zh-TW" sz="800" b="0" i="1" smtClean="0">
                            <a:latin typeface="Cambria Math"/>
                            <a:ea typeface="Cambria Math"/>
                          </a:rPr>
                          <m:t>𝑊</m:t>
                        </m:r>
                        <m:r>
                          <a:rPr lang="en-US" altLang="zh-TW" sz="800" b="0" i="1" baseline="-25000" smtClean="0">
                            <a:latin typeface="Cambria Math"/>
                            <a:ea typeface="Cambria Math"/>
                          </a:rPr>
                          <m:t>𝑤𝑐</m:t>
                        </m:r>
                      </m:num>
                      <m:den>
                        <m:r>
                          <a:rPr lang="en-US" altLang="zh-TW" sz="800" b="0" i="1" smtClean="0">
                            <a:latin typeface="Cambria Math"/>
                            <a:ea typeface="Cambria Math"/>
                          </a:rPr>
                          <m:t>𝑊</m:t>
                        </m:r>
                        <m:r>
                          <a:rPr lang="en-US" altLang="zh-TW" sz="800" b="0" i="1" baseline="-25000" smtClean="0">
                            <a:latin typeface="Cambria Math"/>
                            <a:ea typeface="Cambria Math"/>
                          </a:rPr>
                          <m:t>𝑣</m:t>
                        </m:r>
                      </m:den>
                    </m:f>
                  </m:oMath>
                </a14:m>
                <a:r>
                  <a:rPr lang="en-US" altLang="zh-TW" sz="800" dirty="0" smtClean="0"/>
                  <a:t>)</a:t>
                </a:r>
                <a:endParaRPr lang="zh-TW" altLang="en-US" sz="800" baseline="-25000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3085" y="2823514"/>
                <a:ext cx="1943099" cy="266548"/>
              </a:xfrm>
              <a:prstGeom prst="rect">
                <a:avLst/>
              </a:prstGeom>
              <a:blipFill rotWithShape="1">
                <a:blip r:embed="rId3" cstate="print"/>
                <a:stretch>
                  <a:fillRect r="-3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Freeform 39"/>
          <p:cNvSpPr/>
          <p:nvPr/>
        </p:nvSpPr>
        <p:spPr>
          <a:xfrm>
            <a:off x="4082952" y="2289976"/>
            <a:ext cx="143166" cy="605624"/>
          </a:xfrm>
          <a:custGeom>
            <a:avLst/>
            <a:gdLst>
              <a:gd name="connsiteX0" fmla="*/ 155644 w 155644"/>
              <a:gd name="connsiteY0" fmla="*/ 0 h 958132"/>
              <a:gd name="connsiteX1" fmla="*/ 20472 w 155644"/>
              <a:gd name="connsiteY1" fmla="*/ 528761 h 958132"/>
              <a:gd name="connsiteX2" fmla="*/ 594 w 155644"/>
              <a:gd name="connsiteY2" fmla="*/ 958132 h 958132"/>
              <a:gd name="connsiteX3" fmla="*/ 594 w 155644"/>
              <a:gd name="connsiteY3" fmla="*/ 958132 h 958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5644" h="958132">
                <a:moveTo>
                  <a:pt x="155644" y="0"/>
                </a:moveTo>
                <a:cubicBezTo>
                  <a:pt x="100979" y="184536"/>
                  <a:pt x="46314" y="369072"/>
                  <a:pt x="20472" y="528761"/>
                </a:cubicBezTo>
                <a:cubicBezTo>
                  <a:pt x="-5370" y="688450"/>
                  <a:pt x="594" y="958132"/>
                  <a:pt x="594" y="958132"/>
                </a:cubicBezTo>
                <a:lnTo>
                  <a:pt x="594" y="958132"/>
                </a:lnTo>
              </a:path>
            </a:pathLst>
          </a:custGeom>
          <a:noFill/>
          <a:ln w="6350">
            <a:solidFill>
              <a:schemeClr val="tx1"/>
            </a:solidFill>
            <a:tail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 40"/>
          <p:cNvSpPr/>
          <p:nvPr/>
        </p:nvSpPr>
        <p:spPr>
          <a:xfrm>
            <a:off x="2433099" y="2278049"/>
            <a:ext cx="33176" cy="369735"/>
          </a:xfrm>
          <a:custGeom>
            <a:avLst/>
            <a:gdLst>
              <a:gd name="connsiteX0" fmla="*/ 0 w 33176"/>
              <a:gd name="connsiteY0" fmla="*/ 0 h 369735"/>
              <a:gd name="connsiteX1" fmla="*/ 31805 w 33176"/>
              <a:gd name="connsiteY1" fmla="*/ 222636 h 369735"/>
              <a:gd name="connsiteX2" fmla="*/ 27830 w 33176"/>
              <a:gd name="connsiteY2" fmla="*/ 369735 h 369735"/>
              <a:gd name="connsiteX3" fmla="*/ 27830 w 33176"/>
              <a:gd name="connsiteY3" fmla="*/ 369735 h 3697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176" h="369735">
                <a:moveTo>
                  <a:pt x="0" y="0"/>
                </a:moveTo>
                <a:cubicBezTo>
                  <a:pt x="13583" y="80507"/>
                  <a:pt x="27167" y="161014"/>
                  <a:pt x="31805" y="222636"/>
                </a:cubicBezTo>
                <a:cubicBezTo>
                  <a:pt x="36443" y="284258"/>
                  <a:pt x="27830" y="369735"/>
                  <a:pt x="27830" y="369735"/>
                </a:cubicBezTo>
                <a:lnTo>
                  <a:pt x="27830" y="369735"/>
                </a:lnTo>
              </a:path>
            </a:pathLst>
          </a:custGeom>
          <a:noFill/>
          <a:ln w="6350">
            <a:solidFill>
              <a:schemeClr val="tx1"/>
            </a:solidFill>
            <a:tail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 42"/>
          <p:cNvSpPr/>
          <p:nvPr/>
        </p:nvSpPr>
        <p:spPr>
          <a:xfrm>
            <a:off x="2734247" y="2334695"/>
            <a:ext cx="161353" cy="473537"/>
          </a:xfrm>
          <a:custGeom>
            <a:avLst/>
            <a:gdLst>
              <a:gd name="connsiteX0" fmla="*/ 0 w 263888"/>
              <a:gd name="connsiteY0" fmla="*/ 1376 h 446302"/>
              <a:gd name="connsiteX1" fmla="*/ 181039 w 263888"/>
              <a:gd name="connsiteY1" fmla="*/ 68882 h 446302"/>
              <a:gd name="connsiteX2" fmla="*/ 263888 w 263888"/>
              <a:gd name="connsiteY2" fmla="*/ 446302 h 446302"/>
              <a:gd name="connsiteX3" fmla="*/ 263888 w 263888"/>
              <a:gd name="connsiteY3" fmla="*/ 446302 h 446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3888" h="446302">
                <a:moveTo>
                  <a:pt x="0" y="1376"/>
                </a:moveTo>
                <a:cubicBezTo>
                  <a:pt x="68529" y="-1948"/>
                  <a:pt x="137058" y="-5272"/>
                  <a:pt x="181039" y="68882"/>
                </a:cubicBezTo>
                <a:cubicBezTo>
                  <a:pt x="225020" y="143036"/>
                  <a:pt x="263888" y="446302"/>
                  <a:pt x="263888" y="446302"/>
                </a:cubicBezTo>
                <a:lnTo>
                  <a:pt x="263888" y="446302"/>
                </a:lnTo>
              </a:path>
            </a:pathLst>
          </a:custGeom>
          <a:noFill/>
          <a:ln w="6350">
            <a:solidFill>
              <a:schemeClr val="tx1"/>
            </a:solidFill>
            <a:tail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0869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3561</TotalTime>
  <Words>155</Words>
  <Application>Microsoft Office PowerPoint</Application>
  <PresentationFormat>On-screen Show (4:3)</PresentationFormat>
  <Paragraphs>75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新細明體</vt:lpstr>
      <vt:lpstr>Arial</vt:lpstr>
      <vt:lpstr>Calibri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Jack Chang</dc:creator>
  <cp:lastModifiedBy>Kelvin Sung</cp:lastModifiedBy>
  <cp:revision>203</cp:revision>
  <dcterms:created xsi:type="dcterms:W3CDTF">2012-12-15T18:26:25Z</dcterms:created>
  <dcterms:modified xsi:type="dcterms:W3CDTF">2015-06-18T22:50:17Z</dcterms:modified>
</cp:coreProperties>
</file>