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327" r:id="rId2"/>
    <p:sldId id="328" r:id="rId3"/>
    <p:sldId id="350" r:id="rId4"/>
    <p:sldId id="354" r:id="rId5"/>
    <p:sldId id="355" r:id="rId6"/>
    <p:sldId id="356" r:id="rId7"/>
    <p:sldId id="357" r:id="rId8"/>
    <p:sldId id="359" r:id="rId9"/>
    <p:sldId id="362" r:id="rId10"/>
    <p:sldId id="380" r:id="rId11"/>
    <p:sldId id="358" r:id="rId12"/>
    <p:sldId id="363" r:id="rId13"/>
    <p:sldId id="382" r:id="rId14"/>
    <p:sldId id="351" r:id="rId15"/>
    <p:sldId id="346" r:id="rId16"/>
    <p:sldId id="34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30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61" autoAdjust="0"/>
    <p:restoredTop sz="93474" autoAdjust="0"/>
  </p:normalViewPr>
  <p:slideViewPr>
    <p:cSldViewPr snapToGrid="0">
      <p:cViewPr>
        <p:scale>
          <a:sx n="300" d="100"/>
          <a:sy n="300" d="100"/>
        </p:scale>
        <p:origin x="-2718" y="-2208"/>
      </p:cViewPr>
      <p:guideLst>
        <p:guide orient="horz" pos="216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F083D-F2BC-4786-8C77-844DFCD3515B}" type="datetimeFigureOut">
              <a:rPr lang="zh-TW" altLang="en-US" smtClean="0"/>
              <a:pPr/>
              <a:t>2016/12/29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C636C-A8EA-4D57-80C0-97928FF12E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988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12/29/2016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12/29/2016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12/29/2016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12/29/2016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12/29/2016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12/29/2016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12/29/2016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12/29/2016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12/29/2016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12/29/2016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12/29/2016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3D07B0C-BD95-41BE-BB3E-AC75822DF381}" type="datetimeFigureOut">
              <a:rPr lang="en-US" smtClean="0"/>
              <a:pPr/>
              <a:t>12/29/2016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2016" y="1829016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3664461" y="2769202"/>
            <a:ext cx="138677" cy="80678"/>
          </a:xfrm>
          <a:prstGeom prst="line">
            <a:avLst/>
          </a:prstGeom>
          <a:ln w="952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144413" y="2523518"/>
            <a:ext cx="138677" cy="80678"/>
          </a:xfrm>
          <a:prstGeom prst="line">
            <a:avLst/>
          </a:prstGeom>
          <a:ln w="952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3353584" y="3248070"/>
            <a:ext cx="179543" cy="485731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543" h="567708">
                <a:moveTo>
                  <a:pt x="108831" y="0"/>
                </a:moveTo>
                <a:cubicBezTo>
                  <a:pt x="186114" y="28890"/>
                  <a:pt x="-11066" y="236183"/>
                  <a:pt x="490" y="303355"/>
                </a:cubicBezTo>
                <a:cubicBezTo>
                  <a:pt x="12046" y="370527"/>
                  <a:pt x="164446" y="358971"/>
                  <a:pt x="178169" y="403030"/>
                </a:cubicBezTo>
                <a:cubicBezTo>
                  <a:pt x="191892" y="447089"/>
                  <a:pt x="98719" y="540262"/>
                  <a:pt x="82829" y="567708"/>
                </a:cubicBezTo>
                <a:lnTo>
                  <a:pt x="82829" y="567708"/>
                </a:lnTo>
              </a:path>
            </a:pathLst>
          </a:custGeom>
          <a:noFill/>
          <a:ln w="9525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257876" y="3679686"/>
            <a:ext cx="3709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 smtClean="0"/>
              <a:t>Previous</a:t>
            </a:r>
          </a:p>
          <a:p>
            <a:pPr algn="ctr"/>
            <a:r>
              <a:rPr lang="en-US" altLang="zh-TW" sz="800" dirty="0" smtClean="0"/>
              <a:t>update</a:t>
            </a:r>
            <a:endParaRPr lang="zh-TW" altLang="en-US" sz="800" dirty="0"/>
          </a:p>
        </p:txBody>
      </p:sp>
      <p:sp>
        <p:nvSpPr>
          <p:cNvPr id="17" name="Freeform 16"/>
          <p:cNvSpPr/>
          <p:nvPr/>
        </p:nvSpPr>
        <p:spPr>
          <a:xfrm>
            <a:off x="4343400" y="2782203"/>
            <a:ext cx="179543" cy="951598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543" h="567708">
                <a:moveTo>
                  <a:pt x="108831" y="0"/>
                </a:moveTo>
                <a:cubicBezTo>
                  <a:pt x="186114" y="28890"/>
                  <a:pt x="-11066" y="236183"/>
                  <a:pt x="490" y="303355"/>
                </a:cubicBezTo>
                <a:cubicBezTo>
                  <a:pt x="12046" y="370527"/>
                  <a:pt x="164446" y="358971"/>
                  <a:pt x="178169" y="403030"/>
                </a:cubicBezTo>
                <a:cubicBezTo>
                  <a:pt x="191892" y="447089"/>
                  <a:pt x="98719" y="540262"/>
                  <a:pt x="82829" y="567708"/>
                </a:cubicBezTo>
                <a:lnTo>
                  <a:pt x="82829" y="567708"/>
                </a:lnTo>
              </a:path>
            </a:pathLst>
          </a:custGeom>
          <a:noFill/>
          <a:ln w="9525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3895380" y="3047999"/>
            <a:ext cx="179543" cy="685801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543" h="567708">
                <a:moveTo>
                  <a:pt x="108831" y="0"/>
                </a:moveTo>
                <a:cubicBezTo>
                  <a:pt x="186114" y="28890"/>
                  <a:pt x="-11066" y="236183"/>
                  <a:pt x="490" y="303355"/>
                </a:cubicBezTo>
                <a:cubicBezTo>
                  <a:pt x="12046" y="370527"/>
                  <a:pt x="164446" y="358971"/>
                  <a:pt x="178169" y="403030"/>
                </a:cubicBezTo>
                <a:cubicBezTo>
                  <a:pt x="191892" y="447089"/>
                  <a:pt x="98719" y="540262"/>
                  <a:pt x="82829" y="567708"/>
                </a:cubicBezTo>
                <a:lnTo>
                  <a:pt x="82829" y="567708"/>
                </a:lnTo>
              </a:path>
            </a:pathLst>
          </a:custGeom>
          <a:noFill/>
          <a:ln w="9525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820559" y="3679686"/>
            <a:ext cx="329184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 smtClean="0"/>
              <a:t>Current</a:t>
            </a:r>
          </a:p>
          <a:p>
            <a:pPr algn="ctr"/>
            <a:r>
              <a:rPr lang="en-US" altLang="zh-TW" sz="800" dirty="0" smtClean="0"/>
              <a:t>update</a:t>
            </a:r>
            <a:endParaRPr lang="zh-TW" alt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4299940" y="3679686"/>
            <a:ext cx="323102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 smtClean="0"/>
              <a:t>Next </a:t>
            </a:r>
          </a:p>
          <a:p>
            <a:pPr algn="ctr"/>
            <a:r>
              <a:rPr lang="en-US" altLang="zh-TW" sz="800" dirty="0" smtClean="0"/>
              <a:t>update</a:t>
            </a:r>
            <a:endParaRPr lang="zh-TW" altLang="en-US" sz="800" dirty="0"/>
          </a:p>
        </p:txBody>
      </p:sp>
      <p:sp>
        <p:nvSpPr>
          <p:cNvPr id="15" name="Rectangle 14"/>
          <p:cNvSpPr/>
          <p:nvPr/>
        </p:nvSpPr>
        <p:spPr>
          <a:xfrm>
            <a:off x="3339032" y="2755716"/>
            <a:ext cx="342699" cy="4538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811379" y="2518198"/>
            <a:ext cx="342699" cy="4538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305501" y="2298290"/>
            <a:ext cx="342699" cy="4538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056442" y="4301734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 dirty="0" smtClean="0"/>
              <a:t>Figure </a:t>
            </a:r>
            <a:r>
              <a:rPr lang="en-US" altLang="zh-CN" sz="1600" dirty="0" smtClean="0"/>
              <a:t>3</a:t>
            </a:r>
            <a:r>
              <a:rPr lang="en-US" altLang="zh-TW" sz="1600" dirty="0" smtClean="0"/>
              <a:t>-1</a:t>
            </a:r>
            <a:endParaRPr lang="zh-TW" altLang="en-US" sz="1600" baseline="-25000" dirty="0"/>
          </a:p>
        </p:txBody>
      </p:sp>
    </p:spTree>
    <p:extLst>
      <p:ext uri="{BB962C8B-B14F-4D97-AF65-F5344CB8AC3E}">
        <p14:creationId xmlns:p14="http://schemas.microsoft.com/office/powerpoint/2010/main" val="1683312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22"/>
          <p:cNvCxnSpPr/>
          <p:nvPr/>
        </p:nvCxnSpPr>
        <p:spPr>
          <a:xfrm flipH="1">
            <a:off x="2523007" y="3614320"/>
            <a:ext cx="1737843" cy="417"/>
          </a:xfrm>
          <a:prstGeom prst="straightConnector1">
            <a:avLst/>
          </a:prstGeom>
          <a:ln w="9525" cap="flat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991477" y="3138324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 smtClean="0"/>
              <a:t>A</a:t>
            </a:r>
            <a:endParaRPr lang="zh-CN" altLang="en-US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3340050" y="2661242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 smtClean="0"/>
              <a:t>B</a:t>
            </a:r>
            <a:endParaRPr lang="zh-CN" altLang="en-US" sz="900" dirty="0"/>
          </a:p>
        </p:txBody>
      </p:sp>
      <p:sp>
        <p:nvSpPr>
          <p:cNvPr id="5" name="TextBox 4"/>
          <p:cNvSpPr txBox="1"/>
          <p:nvPr/>
        </p:nvSpPr>
        <p:spPr>
          <a:xfrm>
            <a:off x="2376487" y="3486774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A1</a:t>
            </a:r>
            <a:endParaRPr lang="zh-CN" altLang="en-US" sz="800" dirty="0"/>
          </a:p>
        </p:txBody>
      </p:sp>
      <p:cxnSp>
        <p:nvCxnSpPr>
          <p:cNvPr id="6" name="直接连接符 25"/>
          <p:cNvCxnSpPr/>
          <p:nvPr/>
        </p:nvCxnSpPr>
        <p:spPr>
          <a:xfrm flipV="1">
            <a:off x="2819400" y="3462338"/>
            <a:ext cx="0" cy="152399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29"/>
          <p:cNvCxnSpPr/>
          <p:nvPr/>
        </p:nvCxnSpPr>
        <p:spPr>
          <a:xfrm flipV="1">
            <a:off x="3231567" y="3462337"/>
            <a:ext cx="0" cy="152401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30"/>
          <p:cNvCxnSpPr/>
          <p:nvPr/>
        </p:nvCxnSpPr>
        <p:spPr>
          <a:xfrm flipV="1">
            <a:off x="3088255" y="2676012"/>
            <a:ext cx="1" cy="938726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31"/>
          <p:cNvCxnSpPr/>
          <p:nvPr/>
        </p:nvCxnSpPr>
        <p:spPr>
          <a:xfrm flipV="1">
            <a:off x="3933826" y="3150035"/>
            <a:ext cx="0" cy="46470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74283" y="3614320"/>
            <a:ext cx="242054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MaxA</a:t>
            </a:r>
            <a:endParaRPr lang="zh-CN" altLang="en-US" sz="800" dirty="0"/>
          </a:p>
        </p:txBody>
      </p:sp>
      <p:sp>
        <p:nvSpPr>
          <p:cNvPr id="11" name="TextBox 10"/>
          <p:cNvSpPr txBox="1"/>
          <p:nvPr/>
        </p:nvSpPr>
        <p:spPr>
          <a:xfrm>
            <a:off x="3831510" y="3614320"/>
            <a:ext cx="22281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MinB</a:t>
            </a:r>
            <a:endParaRPr lang="zh-CN" altLang="en-US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2958731" y="3614320"/>
            <a:ext cx="23884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MaxB</a:t>
            </a:r>
            <a:endParaRPr lang="zh-CN" altLang="en-US" sz="800" dirty="0"/>
          </a:p>
        </p:txBody>
      </p:sp>
      <p:sp>
        <p:nvSpPr>
          <p:cNvPr id="13" name="Rectangle 12"/>
          <p:cNvSpPr/>
          <p:nvPr/>
        </p:nvSpPr>
        <p:spPr>
          <a:xfrm>
            <a:off x="1676400" y="1974675"/>
            <a:ext cx="4267200" cy="2597325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4" name="TextBox 13"/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 smtClean="0"/>
              <a:t>Revised 3</a:t>
            </a:r>
            <a:r>
              <a:rPr lang="en-US" altLang="zh-TW" sz="1600" dirty="0" smtClean="0"/>
              <a:t>-12</a:t>
            </a:r>
          </a:p>
        </p:txBody>
      </p:sp>
      <p:sp>
        <p:nvSpPr>
          <p:cNvPr id="15" name="矩形 7"/>
          <p:cNvSpPr>
            <a:spLocks noChangeAspect="1"/>
          </p:cNvSpPr>
          <p:nvPr/>
        </p:nvSpPr>
        <p:spPr>
          <a:xfrm>
            <a:off x="2819400" y="3048000"/>
            <a:ext cx="411480" cy="411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28"/>
          <p:cNvSpPr>
            <a:spLocks/>
          </p:cNvSpPr>
          <p:nvPr/>
        </p:nvSpPr>
        <p:spPr>
          <a:xfrm rot="2700000">
            <a:off x="3054353" y="2776727"/>
            <a:ext cx="914400" cy="274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226673" y="3614320"/>
            <a:ext cx="226024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MinA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602300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91477" y="3138324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 smtClean="0"/>
              <a:t>A</a:t>
            </a:r>
            <a:endParaRPr lang="zh-CN" altLang="en-US" sz="900" dirty="0"/>
          </a:p>
        </p:txBody>
      </p:sp>
      <p:sp>
        <p:nvSpPr>
          <p:cNvPr id="6" name="TextBox 5"/>
          <p:cNvSpPr txBox="1"/>
          <p:nvPr/>
        </p:nvSpPr>
        <p:spPr>
          <a:xfrm>
            <a:off x="3340050" y="2661242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 smtClean="0"/>
              <a:t>B</a:t>
            </a:r>
            <a:endParaRPr lang="zh-CN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2376487" y="3486774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A1</a:t>
            </a:r>
            <a:endParaRPr lang="zh-CN" altLang="en-US" sz="800" dirty="0"/>
          </a:p>
        </p:txBody>
      </p:sp>
      <p:cxnSp>
        <p:nvCxnSpPr>
          <p:cNvPr id="8" name="直接连接符 25"/>
          <p:cNvCxnSpPr/>
          <p:nvPr/>
        </p:nvCxnSpPr>
        <p:spPr>
          <a:xfrm flipV="1">
            <a:off x="2819400" y="3462338"/>
            <a:ext cx="0" cy="2286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29"/>
          <p:cNvCxnSpPr/>
          <p:nvPr/>
        </p:nvCxnSpPr>
        <p:spPr>
          <a:xfrm flipH="1" flipV="1">
            <a:off x="3231567" y="3462337"/>
            <a:ext cx="0" cy="4572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30"/>
          <p:cNvCxnSpPr/>
          <p:nvPr/>
        </p:nvCxnSpPr>
        <p:spPr>
          <a:xfrm flipH="1" flipV="1">
            <a:off x="3088255" y="2676012"/>
            <a:ext cx="3903" cy="123444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31"/>
          <p:cNvCxnSpPr/>
          <p:nvPr/>
        </p:nvCxnSpPr>
        <p:spPr>
          <a:xfrm flipH="1" flipV="1">
            <a:off x="3933826" y="3150035"/>
            <a:ext cx="0" cy="64008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46408" y="3690159"/>
            <a:ext cx="428002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Projection</a:t>
            </a:r>
            <a:r>
              <a:rPr lang="en-US" altLang="zh-CN" sz="800" dirty="0"/>
              <a:t/>
            </a:r>
            <a:br>
              <a:rPr lang="en-US" altLang="zh-CN" sz="800" dirty="0"/>
            </a:br>
            <a:r>
              <a:rPr lang="en-US" altLang="zh-CN" sz="800" dirty="0"/>
              <a:t>f</a:t>
            </a:r>
            <a:r>
              <a:rPr lang="en-US" altLang="zh-CN" sz="800" dirty="0" smtClean="0"/>
              <a:t>rom 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00529" y="3785771"/>
            <a:ext cx="428002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Projection</a:t>
            </a:r>
            <a:br>
              <a:rPr lang="en-US" altLang="zh-CN" sz="800" dirty="0" smtClean="0"/>
            </a:br>
            <a:r>
              <a:rPr lang="en-US" altLang="zh-CN" sz="800" dirty="0" smtClean="0"/>
              <a:t>from B</a:t>
            </a:r>
            <a:endParaRPr lang="zh-CN" altLang="en-US" sz="800" dirty="0"/>
          </a:p>
        </p:txBody>
      </p:sp>
      <p:sp>
        <p:nvSpPr>
          <p:cNvPr id="17" name="TextBox 16"/>
          <p:cNvSpPr txBox="1"/>
          <p:nvPr/>
        </p:nvSpPr>
        <p:spPr>
          <a:xfrm>
            <a:off x="2996831" y="3934690"/>
            <a:ext cx="328616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Overlap</a:t>
            </a:r>
            <a:endParaRPr lang="zh-CN" altLang="en-US" sz="800" dirty="0"/>
          </a:p>
        </p:txBody>
      </p:sp>
      <p:sp>
        <p:nvSpPr>
          <p:cNvPr id="18" name="Rectangle 17"/>
          <p:cNvSpPr/>
          <p:nvPr/>
        </p:nvSpPr>
        <p:spPr>
          <a:xfrm>
            <a:off x="1676400" y="1974675"/>
            <a:ext cx="4267200" cy="2597325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9" name="TextBox 18"/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 smtClean="0"/>
              <a:t>Revised 3</a:t>
            </a:r>
            <a:r>
              <a:rPr lang="en-US" altLang="zh-TW" sz="1600" dirty="0" smtClean="0"/>
              <a:t>-13</a:t>
            </a:r>
          </a:p>
        </p:txBody>
      </p:sp>
      <p:sp>
        <p:nvSpPr>
          <p:cNvPr id="20" name="矩形 7"/>
          <p:cNvSpPr>
            <a:spLocks noChangeAspect="1"/>
          </p:cNvSpPr>
          <p:nvPr/>
        </p:nvSpPr>
        <p:spPr>
          <a:xfrm>
            <a:off x="2819400" y="3048000"/>
            <a:ext cx="411480" cy="411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8"/>
          <p:cNvSpPr>
            <a:spLocks/>
          </p:cNvSpPr>
          <p:nvPr/>
        </p:nvSpPr>
        <p:spPr>
          <a:xfrm rot="2700000">
            <a:off x="3054353" y="2776727"/>
            <a:ext cx="914400" cy="274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Right Brace 25"/>
          <p:cNvSpPr/>
          <p:nvPr/>
        </p:nvSpPr>
        <p:spPr>
          <a:xfrm>
            <a:off x="3490245" y="3400656"/>
            <a:ext cx="46101" cy="832104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/>
          <p:cNvSpPr/>
          <p:nvPr/>
        </p:nvSpPr>
        <p:spPr>
          <a:xfrm>
            <a:off x="3001137" y="3512183"/>
            <a:ext cx="46101" cy="41148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e 29"/>
          <p:cNvSpPr/>
          <p:nvPr/>
        </p:nvSpPr>
        <p:spPr>
          <a:xfrm>
            <a:off x="3141632" y="3876515"/>
            <a:ext cx="46101" cy="13716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直接箭头连接符 22"/>
          <p:cNvCxnSpPr/>
          <p:nvPr/>
        </p:nvCxnSpPr>
        <p:spPr>
          <a:xfrm flipH="1">
            <a:off x="2523007" y="3614320"/>
            <a:ext cx="1737843" cy="417"/>
          </a:xfrm>
          <a:prstGeom prst="straightConnector1">
            <a:avLst/>
          </a:prstGeom>
          <a:ln w="9525" cap="flat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91477" y="3138324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 smtClean="0"/>
              <a:t>A</a:t>
            </a:r>
            <a:endParaRPr lang="zh-CN" altLang="en-US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3340050" y="2661242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 smtClean="0"/>
              <a:t>B</a:t>
            </a:r>
            <a:endParaRPr lang="zh-CN" altLang="en-US" sz="900" dirty="0"/>
          </a:p>
        </p:txBody>
      </p:sp>
      <p:sp>
        <p:nvSpPr>
          <p:cNvPr id="5" name="TextBox 4"/>
          <p:cNvSpPr txBox="1"/>
          <p:nvPr/>
        </p:nvSpPr>
        <p:spPr>
          <a:xfrm>
            <a:off x="3962400" y="2981949"/>
            <a:ext cx="12182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S</a:t>
            </a:r>
            <a:r>
              <a:rPr lang="en-US" altLang="zh-CN" sz="800" baseline="-25000" dirty="0" smtClean="0"/>
              <a:t>A1</a:t>
            </a:r>
            <a:endParaRPr lang="zh-CN" altLang="en-US" sz="800" dirty="0"/>
          </a:p>
        </p:txBody>
      </p:sp>
      <p:cxnSp>
        <p:nvCxnSpPr>
          <p:cNvPr id="6" name="直接连接符 25"/>
          <p:cNvCxnSpPr/>
          <p:nvPr/>
        </p:nvCxnSpPr>
        <p:spPr>
          <a:xfrm flipV="1">
            <a:off x="2819400" y="3462338"/>
            <a:ext cx="0" cy="13716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30"/>
          <p:cNvCxnSpPr/>
          <p:nvPr/>
        </p:nvCxnSpPr>
        <p:spPr>
          <a:xfrm rot="-2700000" flipH="1" flipV="1">
            <a:off x="3058728" y="2658867"/>
            <a:ext cx="3903" cy="4572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31"/>
          <p:cNvCxnSpPr/>
          <p:nvPr/>
        </p:nvCxnSpPr>
        <p:spPr>
          <a:xfrm flipH="1" flipV="1">
            <a:off x="3933826" y="3150035"/>
            <a:ext cx="0" cy="4572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042987" y="1936575"/>
            <a:ext cx="4267200" cy="2597325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4" name="TextBox 13"/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 smtClean="0"/>
              <a:t>Revised 3</a:t>
            </a:r>
            <a:r>
              <a:rPr lang="en-US" altLang="zh-TW" sz="1600" dirty="0" smtClean="0"/>
              <a:t>-14</a:t>
            </a:r>
          </a:p>
        </p:txBody>
      </p:sp>
      <p:sp>
        <p:nvSpPr>
          <p:cNvPr id="15" name="矩形 7"/>
          <p:cNvSpPr>
            <a:spLocks noChangeAspect="1"/>
          </p:cNvSpPr>
          <p:nvPr/>
        </p:nvSpPr>
        <p:spPr>
          <a:xfrm>
            <a:off x="2819400" y="3048000"/>
            <a:ext cx="411480" cy="411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28"/>
          <p:cNvSpPr>
            <a:spLocks/>
          </p:cNvSpPr>
          <p:nvPr/>
        </p:nvSpPr>
        <p:spPr>
          <a:xfrm rot="2700000">
            <a:off x="3054353" y="2776727"/>
            <a:ext cx="914400" cy="274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ight Brace 16"/>
          <p:cNvSpPr/>
          <p:nvPr/>
        </p:nvSpPr>
        <p:spPr>
          <a:xfrm>
            <a:off x="3351778" y="3091095"/>
            <a:ext cx="46101" cy="1106424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533649" y="3146018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A1</a:t>
            </a:r>
            <a:endParaRPr lang="zh-CN" alt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2827844" y="3146018"/>
            <a:ext cx="12663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e</a:t>
            </a:r>
            <a:r>
              <a:rPr lang="en-US" altLang="zh-CN" sz="800" baseline="-25000" dirty="0" smtClean="0"/>
              <a:t>A1</a:t>
            </a:r>
            <a:endParaRPr lang="zh-CN" altLang="en-US" sz="800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3362325" y="3010525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B1</a:t>
            </a:r>
            <a:endParaRPr lang="zh-CN" altLang="en-US" sz="800" dirty="0"/>
          </a:p>
        </p:txBody>
      </p:sp>
      <p:cxnSp>
        <p:nvCxnSpPr>
          <p:cNvPr id="23" name="Straight Arrow Connector 22"/>
          <p:cNvCxnSpPr/>
          <p:nvPr/>
        </p:nvCxnSpPr>
        <p:spPr>
          <a:xfrm rot="16200000" flipH="1" flipV="1">
            <a:off x="2728913" y="3162301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394669" y="2830505"/>
            <a:ext cx="12343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e</a:t>
            </a:r>
            <a:r>
              <a:rPr lang="en-US" altLang="zh-CN" sz="800" baseline="-25000" dirty="0" smtClean="0"/>
              <a:t>B1</a:t>
            </a:r>
            <a:endParaRPr lang="zh-CN" altLang="en-US" sz="800" baseline="-25000" dirty="0"/>
          </a:p>
        </p:txBody>
      </p:sp>
      <p:cxnSp>
        <p:nvCxnSpPr>
          <p:cNvPr id="25" name="Straight Arrow Connector 24"/>
          <p:cNvCxnSpPr/>
          <p:nvPr/>
        </p:nvCxnSpPr>
        <p:spPr>
          <a:xfrm rot="13500000" flipH="1" flipV="1">
            <a:off x="3351331" y="2982376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859137" y="3619886"/>
            <a:ext cx="1037143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sz="800" dirty="0" smtClean="0"/>
              <a:t>Negative distance to e</a:t>
            </a:r>
            <a:r>
              <a:rPr lang="en-US" altLang="zh-CN" sz="800" baseline="-25000" dirty="0" smtClean="0"/>
              <a:t>A1</a:t>
            </a:r>
            <a:endParaRPr lang="zh-CN" altLang="en-US" sz="800" baseline="-25000" dirty="0"/>
          </a:p>
        </p:txBody>
      </p:sp>
      <p:sp>
        <p:nvSpPr>
          <p:cNvPr id="27" name="椭圆 35"/>
          <p:cNvSpPr/>
          <p:nvPr/>
        </p:nvSpPr>
        <p:spPr>
          <a:xfrm>
            <a:off x="3913444" y="3123283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35"/>
          <p:cNvSpPr/>
          <p:nvPr/>
        </p:nvSpPr>
        <p:spPr>
          <a:xfrm>
            <a:off x="3213357" y="3032795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30"/>
          <p:cNvCxnSpPr/>
          <p:nvPr/>
        </p:nvCxnSpPr>
        <p:spPr>
          <a:xfrm rot="-2700000" flipH="1" flipV="1">
            <a:off x="3046265" y="2589351"/>
            <a:ext cx="3903" cy="118872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Brace 29"/>
          <p:cNvSpPr/>
          <p:nvPr/>
        </p:nvSpPr>
        <p:spPr>
          <a:xfrm rot="8100000">
            <a:off x="2911164" y="2580407"/>
            <a:ext cx="46101" cy="146304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448676" y="2417355"/>
            <a:ext cx="1524455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sz="800" dirty="0" smtClean="0"/>
              <a:t>Minimum distance to e</a:t>
            </a:r>
            <a:r>
              <a:rPr lang="en-US" altLang="zh-CN" sz="800" baseline="-25000" dirty="0" smtClean="0"/>
              <a:t>B1</a:t>
            </a:r>
            <a:r>
              <a:rPr lang="en-US" altLang="zh-CN" sz="800" dirty="0" smtClean="0"/>
              <a:t> is positive. </a:t>
            </a:r>
          </a:p>
          <a:p>
            <a:pPr algn="ctr"/>
            <a:r>
              <a:rPr lang="en-US" altLang="zh-CN" sz="800" dirty="0" smtClean="0"/>
              <a:t>Thus no support point for e</a:t>
            </a:r>
            <a:r>
              <a:rPr lang="en-US" altLang="zh-CN" sz="800" baseline="-25000" dirty="0" smtClean="0"/>
              <a:t>B1</a:t>
            </a:r>
            <a:r>
              <a:rPr lang="en-US" altLang="zh-CN" sz="800" dirty="0" smtClean="0"/>
              <a:t>. </a:t>
            </a:r>
            <a:endParaRPr lang="zh-CN" altLang="en-US" sz="800" baseline="-25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497805" y="3231980"/>
            <a:ext cx="11862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S</a:t>
            </a:r>
            <a:r>
              <a:rPr lang="en-US" altLang="zh-CN" sz="800" baseline="-25000" dirty="0" smtClean="0"/>
              <a:t>B2</a:t>
            </a:r>
            <a:endParaRPr lang="zh-CN" altLang="en-US" sz="800" dirty="0"/>
          </a:p>
        </p:txBody>
      </p:sp>
      <p:sp>
        <p:nvSpPr>
          <p:cNvPr id="3" name="TextBox 2"/>
          <p:cNvSpPr txBox="1"/>
          <p:nvPr/>
        </p:nvSpPr>
        <p:spPr>
          <a:xfrm>
            <a:off x="1800852" y="3390737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 smtClean="0"/>
              <a:t>A</a:t>
            </a:r>
            <a:endParaRPr lang="zh-CN" altLang="en-US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1873200" y="2956517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 smtClean="0"/>
              <a:t>B</a:t>
            </a:r>
            <a:endParaRPr lang="zh-CN" altLang="en-US" sz="900" dirty="0"/>
          </a:p>
        </p:txBody>
      </p:sp>
      <p:sp>
        <p:nvSpPr>
          <p:cNvPr id="5" name="TextBox 4"/>
          <p:cNvSpPr txBox="1"/>
          <p:nvPr/>
        </p:nvSpPr>
        <p:spPr>
          <a:xfrm>
            <a:off x="2076450" y="3231980"/>
            <a:ext cx="12182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S</a:t>
            </a:r>
            <a:r>
              <a:rPr lang="en-US" altLang="zh-CN" sz="800" baseline="-25000" dirty="0" smtClean="0"/>
              <a:t>B1</a:t>
            </a:r>
            <a:endParaRPr lang="zh-CN" altLang="en-US" sz="800" dirty="0"/>
          </a:p>
        </p:txBody>
      </p:sp>
      <p:sp>
        <p:nvSpPr>
          <p:cNvPr id="13" name="Rectangle 12"/>
          <p:cNvSpPr/>
          <p:nvPr/>
        </p:nvSpPr>
        <p:spPr>
          <a:xfrm>
            <a:off x="1042987" y="1936575"/>
            <a:ext cx="4267200" cy="2597325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4" name="TextBox 13"/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 smtClean="0"/>
              <a:t>Revised 3</a:t>
            </a:r>
            <a:r>
              <a:rPr lang="en-US" altLang="zh-TW" sz="1600" dirty="0" smtClean="0"/>
              <a:t>-15</a:t>
            </a:r>
          </a:p>
        </p:txBody>
      </p:sp>
      <p:sp>
        <p:nvSpPr>
          <p:cNvPr id="15" name="矩形 7"/>
          <p:cNvSpPr>
            <a:spLocks noChangeAspect="1"/>
          </p:cNvSpPr>
          <p:nvPr/>
        </p:nvSpPr>
        <p:spPr>
          <a:xfrm>
            <a:off x="1628775" y="3300413"/>
            <a:ext cx="411480" cy="411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椭圆 35"/>
          <p:cNvSpPr/>
          <p:nvPr/>
        </p:nvSpPr>
        <p:spPr>
          <a:xfrm>
            <a:off x="2025113" y="3694783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35"/>
          <p:cNvSpPr/>
          <p:nvPr/>
        </p:nvSpPr>
        <p:spPr>
          <a:xfrm>
            <a:off x="2025113" y="3285208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Right Brace 29"/>
          <p:cNvSpPr/>
          <p:nvPr/>
        </p:nvSpPr>
        <p:spPr>
          <a:xfrm rot="-2700000">
            <a:off x="3999883" y="3460812"/>
            <a:ext cx="46101" cy="32004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105778" y="3646318"/>
            <a:ext cx="160301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sz="800" dirty="0" smtClean="0"/>
              <a:t>end</a:t>
            </a:r>
            <a:endParaRPr lang="zh-CN" altLang="en-US" sz="800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1497805" y="3646318"/>
            <a:ext cx="11862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S</a:t>
            </a:r>
            <a:r>
              <a:rPr lang="en-US" altLang="zh-CN" sz="800" baseline="-25000" dirty="0" smtClean="0"/>
              <a:t>B3</a:t>
            </a:r>
            <a:endParaRPr lang="zh-CN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2074893" y="3646318"/>
            <a:ext cx="11862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S</a:t>
            </a:r>
            <a:r>
              <a:rPr lang="en-US" altLang="zh-CN" sz="800" baseline="-25000" dirty="0" smtClean="0"/>
              <a:t>B4</a:t>
            </a:r>
            <a:endParaRPr lang="zh-CN" altLang="en-US" sz="800" dirty="0"/>
          </a:p>
        </p:txBody>
      </p:sp>
      <p:sp>
        <p:nvSpPr>
          <p:cNvPr id="34" name="椭圆 35"/>
          <p:cNvSpPr/>
          <p:nvPr/>
        </p:nvSpPr>
        <p:spPr>
          <a:xfrm>
            <a:off x="1610775" y="3694783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1613156" y="3285208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5"/>
          <p:cNvSpPr/>
          <p:nvPr/>
        </p:nvSpPr>
        <p:spPr>
          <a:xfrm>
            <a:off x="3563400" y="2980408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28"/>
          <p:cNvSpPr>
            <a:spLocks/>
          </p:cNvSpPr>
          <p:nvPr/>
        </p:nvSpPr>
        <p:spPr>
          <a:xfrm rot="2700000">
            <a:off x="1646157" y="3152764"/>
            <a:ext cx="914400" cy="274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Straight Arrow Connector 22"/>
          <p:cNvCxnSpPr/>
          <p:nvPr/>
        </p:nvCxnSpPr>
        <p:spPr>
          <a:xfrm rot="18900000" flipH="1" flipV="1">
            <a:off x="1714733" y="2807113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8100000" flipH="1" flipV="1">
            <a:off x="2494558" y="3589684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3500000" flipH="1" flipV="1">
            <a:off x="1649987" y="3073208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2700000" flipH="1" flipV="1">
            <a:off x="2267157" y="3034684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497805" y="3010524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B1</a:t>
            </a:r>
            <a:endParaRPr lang="zh-CN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497805" y="2727156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B4</a:t>
            </a:r>
            <a:endParaRPr lang="zh-CN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2569340" y="3646318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B2</a:t>
            </a:r>
            <a:endParaRPr lang="zh-CN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2340740" y="2931943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B3</a:t>
            </a:r>
            <a:endParaRPr lang="zh-CN" altLang="en-US" sz="800" dirty="0"/>
          </a:p>
        </p:txBody>
      </p:sp>
      <p:sp>
        <p:nvSpPr>
          <p:cNvPr id="47" name="Oval 46"/>
          <p:cNvSpPr>
            <a:spLocks noChangeAspect="1"/>
          </p:cNvSpPr>
          <p:nvPr/>
        </p:nvSpPr>
        <p:spPr>
          <a:xfrm>
            <a:off x="1885951" y="3138486"/>
            <a:ext cx="323849" cy="323849"/>
          </a:xfrm>
          <a:prstGeom prst="ellipse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>
            <a:spLocks noChangeAspect="1"/>
          </p:cNvSpPr>
          <p:nvPr/>
        </p:nvSpPr>
        <p:spPr>
          <a:xfrm>
            <a:off x="2969421" y="2383630"/>
            <a:ext cx="1231105" cy="1231105"/>
          </a:xfrm>
          <a:prstGeom prst="ellipse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3581400" y="2988468"/>
            <a:ext cx="0" cy="822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>
            <a:off x="3176587" y="2581274"/>
            <a:ext cx="0" cy="822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-2700000">
            <a:off x="3339969" y="2419376"/>
            <a:ext cx="0" cy="1554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2700000" flipH="1">
            <a:off x="3464038" y="2948286"/>
            <a:ext cx="2381" cy="32004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583782" y="2988470"/>
            <a:ext cx="534379" cy="533904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652838" y="2817642"/>
            <a:ext cx="12182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S</a:t>
            </a:r>
            <a:r>
              <a:rPr lang="en-US" altLang="zh-CN" sz="800" baseline="-25000" dirty="0" smtClean="0"/>
              <a:t>B1</a:t>
            </a:r>
            <a:endParaRPr lang="zh-CN" alt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3606751" y="2451692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 smtClean="0"/>
              <a:t>B</a:t>
            </a:r>
            <a:endParaRPr lang="zh-CN" altLang="en-US" sz="900" dirty="0"/>
          </a:p>
        </p:txBody>
      </p:sp>
      <p:sp>
        <p:nvSpPr>
          <p:cNvPr id="65" name="TextBox 64"/>
          <p:cNvSpPr txBox="1"/>
          <p:nvPr/>
        </p:nvSpPr>
        <p:spPr>
          <a:xfrm>
            <a:off x="3105778" y="3114512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 smtClean="0"/>
              <a:t>A</a:t>
            </a:r>
            <a:endParaRPr lang="zh-CN" altLang="en-US" sz="900" dirty="0"/>
          </a:p>
        </p:txBody>
      </p:sp>
      <p:sp>
        <p:nvSpPr>
          <p:cNvPr id="66" name="TextBox 65"/>
          <p:cNvSpPr txBox="1"/>
          <p:nvPr/>
        </p:nvSpPr>
        <p:spPr>
          <a:xfrm>
            <a:off x="4276901" y="3122204"/>
            <a:ext cx="192360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sz="800" dirty="0" smtClean="0"/>
              <a:t>start</a:t>
            </a:r>
            <a:endParaRPr lang="zh-CN" altLang="en-US" sz="800" baseline="-25000" dirty="0"/>
          </a:p>
        </p:txBody>
      </p:sp>
      <p:sp>
        <p:nvSpPr>
          <p:cNvPr id="67" name="TextBox 66"/>
          <p:cNvSpPr txBox="1"/>
          <p:nvPr/>
        </p:nvSpPr>
        <p:spPr>
          <a:xfrm>
            <a:off x="4046211" y="3593692"/>
            <a:ext cx="62517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sz="800" dirty="0" smtClean="0"/>
              <a:t>Collision depth</a:t>
            </a:r>
            <a:endParaRPr lang="zh-CN" altLang="en-US" sz="800" baseline="-25000" dirty="0"/>
          </a:p>
        </p:txBody>
      </p:sp>
      <p:sp>
        <p:nvSpPr>
          <p:cNvPr id="68" name="TextBox 67"/>
          <p:cNvSpPr txBox="1"/>
          <p:nvPr/>
        </p:nvSpPr>
        <p:spPr>
          <a:xfrm>
            <a:off x="2525139" y="2217329"/>
            <a:ext cx="676467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sz="800" dirty="0" smtClean="0"/>
              <a:t>Collision normal</a:t>
            </a:r>
            <a:endParaRPr lang="zh-CN" altLang="en-US" sz="800" baseline="-25000" dirty="0"/>
          </a:p>
        </p:txBody>
      </p:sp>
      <p:sp>
        <p:nvSpPr>
          <p:cNvPr id="69" name="Freeform 68"/>
          <p:cNvSpPr/>
          <p:nvPr/>
        </p:nvSpPr>
        <p:spPr>
          <a:xfrm rot="16441678">
            <a:off x="3915505" y="2691160"/>
            <a:ext cx="136506" cy="770370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46275 w 387603"/>
              <a:gd name="connsiteY0" fmla="*/ 0 h 567708"/>
              <a:gd name="connsiteX1" fmla="*/ 37934 w 387603"/>
              <a:gd name="connsiteY1" fmla="*/ 303355 h 567708"/>
              <a:gd name="connsiteX2" fmla="*/ 373880 w 387603"/>
              <a:gd name="connsiteY2" fmla="*/ 336933 h 567708"/>
              <a:gd name="connsiteX3" fmla="*/ 120273 w 387603"/>
              <a:gd name="connsiteY3" fmla="*/ 567708 h 567708"/>
              <a:gd name="connsiteX4" fmla="*/ 120273 w 387603"/>
              <a:gd name="connsiteY4" fmla="*/ 567708 h 567708"/>
              <a:gd name="connsiteX0" fmla="*/ 111084 w 188367"/>
              <a:gd name="connsiteY0" fmla="*/ 0 h 567708"/>
              <a:gd name="connsiteX1" fmla="*/ 2743 w 188367"/>
              <a:gd name="connsiteY1" fmla="*/ 303355 h 567708"/>
              <a:gd name="connsiteX2" fmla="*/ 94624 w 188367"/>
              <a:gd name="connsiteY2" fmla="*/ 336099 h 567708"/>
              <a:gd name="connsiteX3" fmla="*/ 85082 w 188367"/>
              <a:gd name="connsiteY3" fmla="*/ 567708 h 567708"/>
              <a:gd name="connsiteX4" fmla="*/ 85082 w 188367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9542 w 103285"/>
              <a:gd name="connsiteY2" fmla="*/ 336099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14894 w 103285"/>
              <a:gd name="connsiteY2" fmla="*/ 275610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94323 w 171606"/>
              <a:gd name="connsiteY0" fmla="*/ 0 h 567708"/>
              <a:gd name="connsiteX1" fmla="*/ 1851 w 171606"/>
              <a:gd name="connsiteY1" fmla="*/ 222884 h 567708"/>
              <a:gd name="connsiteX2" fmla="*/ 83215 w 171606"/>
              <a:gd name="connsiteY2" fmla="*/ 275610 h 567708"/>
              <a:gd name="connsiteX3" fmla="*/ 68321 w 171606"/>
              <a:gd name="connsiteY3" fmla="*/ 567708 h 567708"/>
              <a:gd name="connsiteX4" fmla="*/ 68321 w 171606"/>
              <a:gd name="connsiteY4" fmla="*/ 567708 h 567708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0 w 82528"/>
              <a:gd name="connsiteY0" fmla="*/ 0 h 514982"/>
              <a:gd name="connsiteX1" fmla="*/ 16058 w 82528"/>
              <a:gd name="connsiteY1" fmla="*/ 170158 h 514982"/>
              <a:gd name="connsiteX2" fmla="*/ 53362 w 82528"/>
              <a:gd name="connsiteY2" fmla="*/ 225190 h 514982"/>
              <a:gd name="connsiteX3" fmla="*/ 82528 w 82528"/>
              <a:gd name="connsiteY3" fmla="*/ 514982 h 514982"/>
              <a:gd name="connsiteX4" fmla="*/ 82528 w 82528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089 w 119424"/>
              <a:gd name="connsiteY4" fmla="*/ 511436 h 514982"/>
              <a:gd name="connsiteX0" fmla="*/ 125889 w 212505"/>
              <a:gd name="connsiteY0" fmla="*/ 0 h 514982"/>
              <a:gd name="connsiteX1" fmla="*/ 8894 w 212505"/>
              <a:gd name="connsiteY1" fmla="*/ 241265 h 514982"/>
              <a:gd name="connsiteX2" fmla="*/ 179251 w 212505"/>
              <a:gd name="connsiteY2" fmla="*/ 225190 h 514982"/>
              <a:gd name="connsiteX3" fmla="*/ 208417 w 212505"/>
              <a:gd name="connsiteY3" fmla="*/ 514982 h 514982"/>
              <a:gd name="connsiteX4" fmla="*/ 208082 w 212505"/>
              <a:gd name="connsiteY4" fmla="*/ 511436 h 514982"/>
              <a:gd name="connsiteX0" fmla="*/ 118306 w 200834"/>
              <a:gd name="connsiteY0" fmla="*/ 0 h 514982"/>
              <a:gd name="connsiteX1" fmla="*/ 1311 w 200834"/>
              <a:gd name="connsiteY1" fmla="*/ 241265 h 514982"/>
              <a:gd name="connsiteX2" fmla="*/ 110442 w 200834"/>
              <a:gd name="connsiteY2" fmla="*/ 335283 h 514982"/>
              <a:gd name="connsiteX3" fmla="*/ 200834 w 200834"/>
              <a:gd name="connsiteY3" fmla="*/ 514982 h 514982"/>
              <a:gd name="connsiteX4" fmla="*/ 200499 w 200834"/>
              <a:gd name="connsiteY4" fmla="*/ 511436 h 514982"/>
              <a:gd name="connsiteX0" fmla="*/ 118306 w 200834"/>
              <a:gd name="connsiteY0" fmla="*/ 0 h 665501"/>
              <a:gd name="connsiteX1" fmla="*/ 1311 w 200834"/>
              <a:gd name="connsiteY1" fmla="*/ 241265 h 665501"/>
              <a:gd name="connsiteX2" fmla="*/ 110442 w 200834"/>
              <a:gd name="connsiteY2" fmla="*/ 335283 h 665501"/>
              <a:gd name="connsiteX3" fmla="*/ 200834 w 200834"/>
              <a:gd name="connsiteY3" fmla="*/ 514982 h 665501"/>
              <a:gd name="connsiteX4" fmla="*/ 138538 w 200834"/>
              <a:gd name="connsiteY4" fmla="*/ 664319 h 665501"/>
              <a:gd name="connsiteX0" fmla="*/ 118306 w 200834"/>
              <a:gd name="connsiteY0" fmla="*/ 0 h 576027"/>
              <a:gd name="connsiteX1" fmla="*/ 1311 w 200834"/>
              <a:gd name="connsiteY1" fmla="*/ 241265 h 576027"/>
              <a:gd name="connsiteX2" fmla="*/ 110442 w 200834"/>
              <a:gd name="connsiteY2" fmla="*/ 335283 h 576027"/>
              <a:gd name="connsiteX3" fmla="*/ 200834 w 200834"/>
              <a:gd name="connsiteY3" fmla="*/ 514982 h 576027"/>
              <a:gd name="connsiteX4" fmla="*/ 10737 w 200834"/>
              <a:gd name="connsiteY4" fmla="*/ 574845 h 576027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506" h="574845">
                <a:moveTo>
                  <a:pt x="118306" y="0"/>
                </a:moveTo>
                <a:cubicBezTo>
                  <a:pt x="136506" y="60495"/>
                  <a:pt x="2622" y="185385"/>
                  <a:pt x="1311" y="241265"/>
                </a:cubicBezTo>
                <a:cubicBezTo>
                  <a:pt x="0" y="297145"/>
                  <a:pt x="108871" y="279686"/>
                  <a:pt x="110442" y="335283"/>
                </a:cubicBezTo>
                <a:cubicBezTo>
                  <a:pt x="112013" y="390880"/>
                  <a:pt x="84436" y="529279"/>
                  <a:pt x="10737" y="574845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ot"/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 rot="6716027">
            <a:off x="2882679" y="2327070"/>
            <a:ext cx="440177" cy="870359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46275 w 387603"/>
              <a:gd name="connsiteY0" fmla="*/ 0 h 567708"/>
              <a:gd name="connsiteX1" fmla="*/ 37934 w 387603"/>
              <a:gd name="connsiteY1" fmla="*/ 303355 h 567708"/>
              <a:gd name="connsiteX2" fmla="*/ 373880 w 387603"/>
              <a:gd name="connsiteY2" fmla="*/ 336933 h 567708"/>
              <a:gd name="connsiteX3" fmla="*/ 120273 w 387603"/>
              <a:gd name="connsiteY3" fmla="*/ 567708 h 567708"/>
              <a:gd name="connsiteX4" fmla="*/ 120273 w 387603"/>
              <a:gd name="connsiteY4" fmla="*/ 567708 h 567708"/>
              <a:gd name="connsiteX0" fmla="*/ 111084 w 188367"/>
              <a:gd name="connsiteY0" fmla="*/ 0 h 567708"/>
              <a:gd name="connsiteX1" fmla="*/ 2743 w 188367"/>
              <a:gd name="connsiteY1" fmla="*/ 303355 h 567708"/>
              <a:gd name="connsiteX2" fmla="*/ 94624 w 188367"/>
              <a:gd name="connsiteY2" fmla="*/ 336099 h 567708"/>
              <a:gd name="connsiteX3" fmla="*/ 85082 w 188367"/>
              <a:gd name="connsiteY3" fmla="*/ 567708 h 567708"/>
              <a:gd name="connsiteX4" fmla="*/ 85082 w 188367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9542 w 103285"/>
              <a:gd name="connsiteY2" fmla="*/ 336099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14894 w 103285"/>
              <a:gd name="connsiteY2" fmla="*/ 275610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94323 w 171606"/>
              <a:gd name="connsiteY0" fmla="*/ 0 h 567708"/>
              <a:gd name="connsiteX1" fmla="*/ 1851 w 171606"/>
              <a:gd name="connsiteY1" fmla="*/ 222884 h 567708"/>
              <a:gd name="connsiteX2" fmla="*/ 83215 w 171606"/>
              <a:gd name="connsiteY2" fmla="*/ 275610 h 567708"/>
              <a:gd name="connsiteX3" fmla="*/ 68321 w 171606"/>
              <a:gd name="connsiteY3" fmla="*/ 567708 h 567708"/>
              <a:gd name="connsiteX4" fmla="*/ 68321 w 171606"/>
              <a:gd name="connsiteY4" fmla="*/ 567708 h 567708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0 w 82528"/>
              <a:gd name="connsiteY0" fmla="*/ 0 h 514982"/>
              <a:gd name="connsiteX1" fmla="*/ 16058 w 82528"/>
              <a:gd name="connsiteY1" fmla="*/ 170158 h 514982"/>
              <a:gd name="connsiteX2" fmla="*/ 53362 w 82528"/>
              <a:gd name="connsiteY2" fmla="*/ 225190 h 514982"/>
              <a:gd name="connsiteX3" fmla="*/ 82528 w 82528"/>
              <a:gd name="connsiteY3" fmla="*/ 514982 h 514982"/>
              <a:gd name="connsiteX4" fmla="*/ 82528 w 82528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089 w 119424"/>
              <a:gd name="connsiteY4" fmla="*/ 511436 h 514982"/>
              <a:gd name="connsiteX0" fmla="*/ 125889 w 212505"/>
              <a:gd name="connsiteY0" fmla="*/ 0 h 514982"/>
              <a:gd name="connsiteX1" fmla="*/ 8894 w 212505"/>
              <a:gd name="connsiteY1" fmla="*/ 241265 h 514982"/>
              <a:gd name="connsiteX2" fmla="*/ 179251 w 212505"/>
              <a:gd name="connsiteY2" fmla="*/ 225190 h 514982"/>
              <a:gd name="connsiteX3" fmla="*/ 208417 w 212505"/>
              <a:gd name="connsiteY3" fmla="*/ 514982 h 514982"/>
              <a:gd name="connsiteX4" fmla="*/ 208082 w 212505"/>
              <a:gd name="connsiteY4" fmla="*/ 511436 h 514982"/>
              <a:gd name="connsiteX0" fmla="*/ 118306 w 200834"/>
              <a:gd name="connsiteY0" fmla="*/ 0 h 514982"/>
              <a:gd name="connsiteX1" fmla="*/ 1311 w 200834"/>
              <a:gd name="connsiteY1" fmla="*/ 241265 h 514982"/>
              <a:gd name="connsiteX2" fmla="*/ 110442 w 200834"/>
              <a:gd name="connsiteY2" fmla="*/ 335283 h 514982"/>
              <a:gd name="connsiteX3" fmla="*/ 200834 w 200834"/>
              <a:gd name="connsiteY3" fmla="*/ 514982 h 514982"/>
              <a:gd name="connsiteX4" fmla="*/ 200499 w 200834"/>
              <a:gd name="connsiteY4" fmla="*/ 511436 h 514982"/>
              <a:gd name="connsiteX0" fmla="*/ 118306 w 200834"/>
              <a:gd name="connsiteY0" fmla="*/ 0 h 665501"/>
              <a:gd name="connsiteX1" fmla="*/ 1311 w 200834"/>
              <a:gd name="connsiteY1" fmla="*/ 241265 h 665501"/>
              <a:gd name="connsiteX2" fmla="*/ 110442 w 200834"/>
              <a:gd name="connsiteY2" fmla="*/ 335283 h 665501"/>
              <a:gd name="connsiteX3" fmla="*/ 200834 w 200834"/>
              <a:gd name="connsiteY3" fmla="*/ 514982 h 665501"/>
              <a:gd name="connsiteX4" fmla="*/ 138538 w 200834"/>
              <a:gd name="connsiteY4" fmla="*/ 664319 h 665501"/>
              <a:gd name="connsiteX0" fmla="*/ 118306 w 200834"/>
              <a:gd name="connsiteY0" fmla="*/ 0 h 576027"/>
              <a:gd name="connsiteX1" fmla="*/ 1311 w 200834"/>
              <a:gd name="connsiteY1" fmla="*/ 241265 h 576027"/>
              <a:gd name="connsiteX2" fmla="*/ 110442 w 200834"/>
              <a:gd name="connsiteY2" fmla="*/ 335283 h 576027"/>
              <a:gd name="connsiteX3" fmla="*/ 200834 w 200834"/>
              <a:gd name="connsiteY3" fmla="*/ 514982 h 576027"/>
              <a:gd name="connsiteX4" fmla="*/ 10737 w 200834"/>
              <a:gd name="connsiteY4" fmla="*/ 574845 h 576027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  <a:gd name="connsiteX0" fmla="*/ 118306 w 118306"/>
              <a:gd name="connsiteY0" fmla="*/ 0 h 574845"/>
              <a:gd name="connsiteX1" fmla="*/ 1311 w 118306"/>
              <a:gd name="connsiteY1" fmla="*/ 241265 h 574845"/>
              <a:gd name="connsiteX2" fmla="*/ 110442 w 118306"/>
              <a:gd name="connsiteY2" fmla="*/ 335283 h 574845"/>
              <a:gd name="connsiteX3" fmla="*/ 10737 w 118306"/>
              <a:gd name="connsiteY3" fmla="*/ 574845 h 574845"/>
              <a:gd name="connsiteX0" fmla="*/ 146881 w 146881"/>
              <a:gd name="connsiteY0" fmla="*/ 0 h 574845"/>
              <a:gd name="connsiteX1" fmla="*/ 1311 w 146881"/>
              <a:gd name="connsiteY1" fmla="*/ 177298 h 574845"/>
              <a:gd name="connsiteX2" fmla="*/ 139017 w 146881"/>
              <a:gd name="connsiteY2" fmla="*/ 335283 h 574845"/>
              <a:gd name="connsiteX3" fmla="*/ 39312 w 146881"/>
              <a:gd name="connsiteY3" fmla="*/ 574845 h 574845"/>
              <a:gd name="connsiteX0" fmla="*/ 179005 w 179005"/>
              <a:gd name="connsiteY0" fmla="*/ 0 h 560630"/>
              <a:gd name="connsiteX1" fmla="*/ 33435 w 179005"/>
              <a:gd name="connsiteY1" fmla="*/ 177298 h 560630"/>
              <a:gd name="connsiteX2" fmla="*/ 171141 w 179005"/>
              <a:gd name="connsiteY2" fmla="*/ 335283 h 560630"/>
              <a:gd name="connsiteX3" fmla="*/ 0 w 179005"/>
              <a:gd name="connsiteY3" fmla="*/ 560630 h 560630"/>
              <a:gd name="connsiteX0" fmla="*/ 179005 w 183103"/>
              <a:gd name="connsiteY0" fmla="*/ 0 h 560630"/>
              <a:gd name="connsiteX1" fmla="*/ 71773 w 183103"/>
              <a:gd name="connsiteY1" fmla="*/ 174659 h 560630"/>
              <a:gd name="connsiteX2" fmla="*/ 171141 w 183103"/>
              <a:gd name="connsiteY2" fmla="*/ 335283 h 560630"/>
              <a:gd name="connsiteX3" fmla="*/ 0 w 183103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005" h="560630">
                <a:moveTo>
                  <a:pt x="179005" y="0"/>
                </a:moveTo>
                <a:cubicBezTo>
                  <a:pt x="106717" y="67603"/>
                  <a:pt x="88881" y="112205"/>
                  <a:pt x="71773" y="174659"/>
                </a:cubicBezTo>
                <a:cubicBezTo>
                  <a:pt x="54665" y="237113"/>
                  <a:pt x="73858" y="308359"/>
                  <a:pt x="76357" y="374723"/>
                </a:cubicBezTo>
                <a:cubicBezTo>
                  <a:pt x="79212" y="450534"/>
                  <a:pt x="73699" y="515064"/>
                  <a:pt x="0" y="560630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ot"/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/>
          <p:nvPr/>
        </p:nvSpPr>
        <p:spPr>
          <a:xfrm rot="21900000">
            <a:off x="3204157" y="3222141"/>
            <a:ext cx="133595" cy="495573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46275 w 387603"/>
              <a:gd name="connsiteY0" fmla="*/ 0 h 567708"/>
              <a:gd name="connsiteX1" fmla="*/ 37934 w 387603"/>
              <a:gd name="connsiteY1" fmla="*/ 303355 h 567708"/>
              <a:gd name="connsiteX2" fmla="*/ 373880 w 387603"/>
              <a:gd name="connsiteY2" fmla="*/ 336933 h 567708"/>
              <a:gd name="connsiteX3" fmla="*/ 120273 w 387603"/>
              <a:gd name="connsiteY3" fmla="*/ 567708 h 567708"/>
              <a:gd name="connsiteX4" fmla="*/ 120273 w 387603"/>
              <a:gd name="connsiteY4" fmla="*/ 567708 h 567708"/>
              <a:gd name="connsiteX0" fmla="*/ 111084 w 188367"/>
              <a:gd name="connsiteY0" fmla="*/ 0 h 567708"/>
              <a:gd name="connsiteX1" fmla="*/ 2743 w 188367"/>
              <a:gd name="connsiteY1" fmla="*/ 303355 h 567708"/>
              <a:gd name="connsiteX2" fmla="*/ 94624 w 188367"/>
              <a:gd name="connsiteY2" fmla="*/ 336099 h 567708"/>
              <a:gd name="connsiteX3" fmla="*/ 85082 w 188367"/>
              <a:gd name="connsiteY3" fmla="*/ 567708 h 567708"/>
              <a:gd name="connsiteX4" fmla="*/ 85082 w 188367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9542 w 103285"/>
              <a:gd name="connsiteY2" fmla="*/ 336099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14894 w 103285"/>
              <a:gd name="connsiteY2" fmla="*/ 275610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94323 w 171606"/>
              <a:gd name="connsiteY0" fmla="*/ 0 h 567708"/>
              <a:gd name="connsiteX1" fmla="*/ 1851 w 171606"/>
              <a:gd name="connsiteY1" fmla="*/ 222884 h 567708"/>
              <a:gd name="connsiteX2" fmla="*/ 83215 w 171606"/>
              <a:gd name="connsiteY2" fmla="*/ 275610 h 567708"/>
              <a:gd name="connsiteX3" fmla="*/ 68321 w 171606"/>
              <a:gd name="connsiteY3" fmla="*/ 567708 h 567708"/>
              <a:gd name="connsiteX4" fmla="*/ 68321 w 171606"/>
              <a:gd name="connsiteY4" fmla="*/ 567708 h 567708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0 w 82528"/>
              <a:gd name="connsiteY0" fmla="*/ 0 h 514982"/>
              <a:gd name="connsiteX1" fmla="*/ 16058 w 82528"/>
              <a:gd name="connsiteY1" fmla="*/ 170158 h 514982"/>
              <a:gd name="connsiteX2" fmla="*/ 53362 w 82528"/>
              <a:gd name="connsiteY2" fmla="*/ 225190 h 514982"/>
              <a:gd name="connsiteX3" fmla="*/ 82528 w 82528"/>
              <a:gd name="connsiteY3" fmla="*/ 514982 h 514982"/>
              <a:gd name="connsiteX4" fmla="*/ 82528 w 82528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089 w 119424"/>
              <a:gd name="connsiteY4" fmla="*/ 511436 h 514982"/>
              <a:gd name="connsiteX0" fmla="*/ 125889 w 212505"/>
              <a:gd name="connsiteY0" fmla="*/ 0 h 514982"/>
              <a:gd name="connsiteX1" fmla="*/ 8894 w 212505"/>
              <a:gd name="connsiteY1" fmla="*/ 241265 h 514982"/>
              <a:gd name="connsiteX2" fmla="*/ 179251 w 212505"/>
              <a:gd name="connsiteY2" fmla="*/ 225190 h 514982"/>
              <a:gd name="connsiteX3" fmla="*/ 208417 w 212505"/>
              <a:gd name="connsiteY3" fmla="*/ 514982 h 514982"/>
              <a:gd name="connsiteX4" fmla="*/ 208082 w 212505"/>
              <a:gd name="connsiteY4" fmla="*/ 511436 h 514982"/>
              <a:gd name="connsiteX0" fmla="*/ 118306 w 200834"/>
              <a:gd name="connsiteY0" fmla="*/ 0 h 514982"/>
              <a:gd name="connsiteX1" fmla="*/ 1311 w 200834"/>
              <a:gd name="connsiteY1" fmla="*/ 241265 h 514982"/>
              <a:gd name="connsiteX2" fmla="*/ 110442 w 200834"/>
              <a:gd name="connsiteY2" fmla="*/ 335283 h 514982"/>
              <a:gd name="connsiteX3" fmla="*/ 200834 w 200834"/>
              <a:gd name="connsiteY3" fmla="*/ 514982 h 514982"/>
              <a:gd name="connsiteX4" fmla="*/ 200499 w 200834"/>
              <a:gd name="connsiteY4" fmla="*/ 511436 h 514982"/>
              <a:gd name="connsiteX0" fmla="*/ 118306 w 200834"/>
              <a:gd name="connsiteY0" fmla="*/ 0 h 665501"/>
              <a:gd name="connsiteX1" fmla="*/ 1311 w 200834"/>
              <a:gd name="connsiteY1" fmla="*/ 241265 h 665501"/>
              <a:gd name="connsiteX2" fmla="*/ 110442 w 200834"/>
              <a:gd name="connsiteY2" fmla="*/ 335283 h 665501"/>
              <a:gd name="connsiteX3" fmla="*/ 200834 w 200834"/>
              <a:gd name="connsiteY3" fmla="*/ 514982 h 665501"/>
              <a:gd name="connsiteX4" fmla="*/ 138538 w 200834"/>
              <a:gd name="connsiteY4" fmla="*/ 664319 h 665501"/>
              <a:gd name="connsiteX0" fmla="*/ 118306 w 200834"/>
              <a:gd name="connsiteY0" fmla="*/ 0 h 576027"/>
              <a:gd name="connsiteX1" fmla="*/ 1311 w 200834"/>
              <a:gd name="connsiteY1" fmla="*/ 241265 h 576027"/>
              <a:gd name="connsiteX2" fmla="*/ 110442 w 200834"/>
              <a:gd name="connsiteY2" fmla="*/ 335283 h 576027"/>
              <a:gd name="connsiteX3" fmla="*/ 200834 w 200834"/>
              <a:gd name="connsiteY3" fmla="*/ 514982 h 576027"/>
              <a:gd name="connsiteX4" fmla="*/ 10737 w 200834"/>
              <a:gd name="connsiteY4" fmla="*/ 574845 h 576027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  <a:gd name="connsiteX0" fmla="*/ 118306 w 118306"/>
              <a:gd name="connsiteY0" fmla="*/ 0 h 574845"/>
              <a:gd name="connsiteX1" fmla="*/ 1311 w 118306"/>
              <a:gd name="connsiteY1" fmla="*/ 241265 h 574845"/>
              <a:gd name="connsiteX2" fmla="*/ 110442 w 118306"/>
              <a:gd name="connsiteY2" fmla="*/ 335283 h 574845"/>
              <a:gd name="connsiteX3" fmla="*/ 10737 w 118306"/>
              <a:gd name="connsiteY3" fmla="*/ 574845 h 574845"/>
              <a:gd name="connsiteX0" fmla="*/ 118306 w 118306"/>
              <a:gd name="connsiteY0" fmla="*/ 0 h 574845"/>
              <a:gd name="connsiteX1" fmla="*/ 1311 w 118306"/>
              <a:gd name="connsiteY1" fmla="*/ 241265 h 574845"/>
              <a:gd name="connsiteX2" fmla="*/ 110442 w 118306"/>
              <a:gd name="connsiteY2" fmla="*/ 335283 h 574845"/>
              <a:gd name="connsiteX3" fmla="*/ 10737 w 118306"/>
              <a:gd name="connsiteY3" fmla="*/ 574845 h 574845"/>
              <a:gd name="connsiteX0" fmla="*/ 130022 w 130022"/>
              <a:gd name="connsiteY0" fmla="*/ 0 h 660349"/>
              <a:gd name="connsiteX1" fmla="*/ 13027 w 130022"/>
              <a:gd name="connsiteY1" fmla="*/ 241265 h 660349"/>
              <a:gd name="connsiteX2" fmla="*/ 122158 w 130022"/>
              <a:gd name="connsiteY2" fmla="*/ 335283 h 660349"/>
              <a:gd name="connsiteX3" fmla="*/ 0 w 130022"/>
              <a:gd name="connsiteY3" fmla="*/ 660348 h 660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022" h="660349">
                <a:moveTo>
                  <a:pt x="130022" y="0"/>
                </a:moveTo>
                <a:cubicBezTo>
                  <a:pt x="57847" y="78992"/>
                  <a:pt x="14338" y="185385"/>
                  <a:pt x="13027" y="241265"/>
                </a:cubicBezTo>
                <a:cubicBezTo>
                  <a:pt x="11716" y="297145"/>
                  <a:pt x="124329" y="265436"/>
                  <a:pt x="122158" y="335283"/>
                </a:cubicBezTo>
                <a:cubicBezTo>
                  <a:pt x="119987" y="405130"/>
                  <a:pt x="66831" y="507309"/>
                  <a:pt x="0" y="660348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ot"/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3440905" y="3091487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B1</a:t>
            </a:r>
            <a:endParaRPr lang="zh-CN" altLang="en-US" sz="800" dirty="0"/>
          </a:p>
        </p:txBody>
      </p:sp>
      <p:sp>
        <p:nvSpPr>
          <p:cNvPr id="73" name="Freeform 72"/>
          <p:cNvSpPr/>
          <p:nvPr/>
        </p:nvSpPr>
        <p:spPr>
          <a:xfrm rot="1460766">
            <a:off x="2276247" y="2960733"/>
            <a:ext cx="619634" cy="460482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46275 w 387603"/>
              <a:gd name="connsiteY0" fmla="*/ 0 h 567708"/>
              <a:gd name="connsiteX1" fmla="*/ 37934 w 387603"/>
              <a:gd name="connsiteY1" fmla="*/ 303355 h 567708"/>
              <a:gd name="connsiteX2" fmla="*/ 373880 w 387603"/>
              <a:gd name="connsiteY2" fmla="*/ 336933 h 567708"/>
              <a:gd name="connsiteX3" fmla="*/ 120273 w 387603"/>
              <a:gd name="connsiteY3" fmla="*/ 567708 h 567708"/>
              <a:gd name="connsiteX4" fmla="*/ 120273 w 387603"/>
              <a:gd name="connsiteY4" fmla="*/ 567708 h 567708"/>
              <a:gd name="connsiteX0" fmla="*/ 111084 w 188367"/>
              <a:gd name="connsiteY0" fmla="*/ 0 h 567708"/>
              <a:gd name="connsiteX1" fmla="*/ 2743 w 188367"/>
              <a:gd name="connsiteY1" fmla="*/ 303355 h 567708"/>
              <a:gd name="connsiteX2" fmla="*/ 94624 w 188367"/>
              <a:gd name="connsiteY2" fmla="*/ 336099 h 567708"/>
              <a:gd name="connsiteX3" fmla="*/ 85082 w 188367"/>
              <a:gd name="connsiteY3" fmla="*/ 567708 h 567708"/>
              <a:gd name="connsiteX4" fmla="*/ 85082 w 188367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9542 w 103285"/>
              <a:gd name="connsiteY2" fmla="*/ 336099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14894 w 103285"/>
              <a:gd name="connsiteY2" fmla="*/ 275610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94323 w 171606"/>
              <a:gd name="connsiteY0" fmla="*/ 0 h 567708"/>
              <a:gd name="connsiteX1" fmla="*/ 1851 w 171606"/>
              <a:gd name="connsiteY1" fmla="*/ 222884 h 567708"/>
              <a:gd name="connsiteX2" fmla="*/ 83215 w 171606"/>
              <a:gd name="connsiteY2" fmla="*/ 275610 h 567708"/>
              <a:gd name="connsiteX3" fmla="*/ 68321 w 171606"/>
              <a:gd name="connsiteY3" fmla="*/ 567708 h 567708"/>
              <a:gd name="connsiteX4" fmla="*/ 68321 w 171606"/>
              <a:gd name="connsiteY4" fmla="*/ 567708 h 567708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0 w 82528"/>
              <a:gd name="connsiteY0" fmla="*/ 0 h 514982"/>
              <a:gd name="connsiteX1" fmla="*/ 16058 w 82528"/>
              <a:gd name="connsiteY1" fmla="*/ 170158 h 514982"/>
              <a:gd name="connsiteX2" fmla="*/ 53362 w 82528"/>
              <a:gd name="connsiteY2" fmla="*/ 225190 h 514982"/>
              <a:gd name="connsiteX3" fmla="*/ 82528 w 82528"/>
              <a:gd name="connsiteY3" fmla="*/ 514982 h 514982"/>
              <a:gd name="connsiteX4" fmla="*/ 82528 w 82528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089 w 119424"/>
              <a:gd name="connsiteY4" fmla="*/ 511436 h 514982"/>
              <a:gd name="connsiteX0" fmla="*/ 125889 w 212505"/>
              <a:gd name="connsiteY0" fmla="*/ 0 h 514982"/>
              <a:gd name="connsiteX1" fmla="*/ 8894 w 212505"/>
              <a:gd name="connsiteY1" fmla="*/ 241265 h 514982"/>
              <a:gd name="connsiteX2" fmla="*/ 179251 w 212505"/>
              <a:gd name="connsiteY2" fmla="*/ 225190 h 514982"/>
              <a:gd name="connsiteX3" fmla="*/ 208417 w 212505"/>
              <a:gd name="connsiteY3" fmla="*/ 514982 h 514982"/>
              <a:gd name="connsiteX4" fmla="*/ 208082 w 212505"/>
              <a:gd name="connsiteY4" fmla="*/ 511436 h 514982"/>
              <a:gd name="connsiteX0" fmla="*/ 118306 w 200834"/>
              <a:gd name="connsiteY0" fmla="*/ 0 h 514982"/>
              <a:gd name="connsiteX1" fmla="*/ 1311 w 200834"/>
              <a:gd name="connsiteY1" fmla="*/ 241265 h 514982"/>
              <a:gd name="connsiteX2" fmla="*/ 110442 w 200834"/>
              <a:gd name="connsiteY2" fmla="*/ 335283 h 514982"/>
              <a:gd name="connsiteX3" fmla="*/ 200834 w 200834"/>
              <a:gd name="connsiteY3" fmla="*/ 514982 h 514982"/>
              <a:gd name="connsiteX4" fmla="*/ 200499 w 200834"/>
              <a:gd name="connsiteY4" fmla="*/ 511436 h 514982"/>
              <a:gd name="connsiteX0" fmla="*/ 118306 w 200834"/>
              <a:gd name="connsiteY0" fmla="*/ 0 h 665501"/>
              <a:gd name="connsiteX1" fmla="*/ 1311 w 200834"/>
              <a:gd name="connsiteY1" fmla="*/ 241265 h 665501"/>
              <a:gd name="connsiteX2" fmla="*/ 110442 w 200834"/>
              <a:gd name="connsiteY2" fmla="*/ 335283 h 665501"/>
              <a:gd name="connsiteX3" fmla="*/ 200834 w 200834"/>
              <a:gd name="connsiteY3" fmla="*/ 514982 h 665501"/>
              <a:gd name="connsiteX4" fmla="*/ 138538 w 200834"/>
              <a:gd name="connsiteY4" fmla="*/ 664319 h 665501"/>
              <a:gd name="connsiteX0" fmla="*/ 118306 w 200834"/>
              <a:gd name="connsiteY0" fmla="*/ 0 h 576027"/>
              <a:gd name="connsiteX1" fmla="*/ 1311 w 200834"/>
              <a:gd name="connsiteY1" fmla="*/ 241265 h 576027"/>
              <a:gd name="connsiteX2" fmla="*/ 110442 w 200834"/>
              <a:gd name="connsiteY2" fmla="*/ 335283 h 576027"/>
              <a:gd name="connsiteX3" fmla="*/ 200834 w 200834"/>
              <a:gd name="connsiteY3" fmla="*/ 514982 h 576027"/>
              <a:gd name="connsiteX4" fmla="*/ 10737 w 200834"/>
              <a:gd name="connsiteY4" fmla="*/ 574845 h 576027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  <a:gd name="connsiteX0" fmla="*/ 118306 w 118306"/>
              <a:gd name="connsiteY0" fmla="*/ 0 h 574845"/>
              <a:gd name="connsiteX1" fmla="*/ 1311 w 118306"/>
              <a:gd name="connsiteY1" fmla="*/ 241265 h 574845"/>
              <a:gd name="connsiteX2" fmla="*/ 110442 w 118306"/>
              <a:gd name="connsiteY2" fmla="*/ 335283 h 574845"/>
              <a:gd name="connsiteX3" fmla="*/ 10737 w 118306"/>
              <a:gd name="connsiteY3" fmla="*/ 574845 h 574845"/>
              <a:gd name="connsiteX0" fmla="*/ 146881 w 146881"/>
              <a:gd name="connsiteY0" fmla="*/ 0 h 574845"/>
              <a:gd name="connsiteX1" fmla="*/ 1311 w 146881"/>
              <a:gd name="connsiteY1" fmla="*/ 177298 h 574845"/>
              <a:gd name="connsiteX2" fmla="*/ 139017 w 146881"/>
              <a:gd name="connsiteY2" fmla="*/ 335283 h 574845"/>
              <a:gd name="connsiteX3" fmla="*/ 39312 w 146881"/>
              <a:gd name="connsiteY3" fmla="*/ 574845 h 574845"/>
              <a:gd name="connsiteX0" fmla="*/ 179005 w 179005"/>
              <a:gd name="connsiteY0" fmla="*/ 0 h 560630"/>
              <a:gd name="connsiteX1" fmla="*/ 33435 w 179005"/>
              <a:gd name="connsiteY1" fmla="*/ 177298 h 560630"/>
              <a:gd name="connsiteX2" fmla="*/ 171141 w 179005"/>
              <a:gd name="connsiteY2" fmla="*/ 335283 h 560630"/>
              <a:gd name="connsiteX3" fmla="*/ 0 w 179005"/>
              <a:gd name="connsiteY3" fmla="*/ 560630 h 560630"/>
              <a:gd name="connsiteX0" fmla="*/ 179005 w 183103"/>
              <a:gd name="connsiteY0" fmla="*/ 0 h 560630"/>
              <a:gd name="connsiteX1" fmla="*/ 71773 w 183103"/>
              <a:gd name="connsiteY1" fmla="*/ 174659 h 560630"/>
              <a:gd name="connsiteX2" fmla="*/ 171141 w 183103"/>
              <a:gd name="connsiteY2" fmla="*/ 335283 h 560630"/>
              <a:gd name="connsiteX3" fmla="*/ 0 w 183103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0 w 179005"/>
              <a:gd name="connsiteY2" fmla="*/ 560630 h 560630"/>
              <a:gd name="connsiteX0" fmla="*/ 209663 w 209663"/>
              <a:gd name="connsiteY0" fmla="*/ 0 h 529627"/>
              <a:gd name="connsiteX1" fmla="*/ 102431 w 209663"/>
              <a:gd name="connsiteY1" fmla="*/ 174659 h 529627"/>
              <a:gd name="connsiteX2" fmla="*/ 0 w 209663"/>
              <a:gd name="connsiteY2" fmla="*/ 529627 h 529627"/>
              <a:gd name="connsiteX0" fmla="*/ 209663 w 209663"/>
              <a:gd name="connsiteY0" fmla="*/ 0 h 529627"/>
              <a:gd name="connsiteX1" fmla="*/ 92154 w 209663"/>
              <a:gd name="connsiteY1" fmla="*/ 190467 h 529627"/>
              <a:gd name="connsiteX2" fmla="*/ 0 w 209663"/>
              <a:gd name="connsiteY2" fmla="*/ 529627 h 52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663" h="529627">
                <a:moveTo>
                  <a:pt x="209663" y="0"/>
                </a:moveTo>
                <a:cubicBezTo>
                  <a:pt x="137375" y="67603"/>
                  <a:pt x="127098" y="102196"/>
                  <a:pt x="92154" y="190467"/>
                </a:cubicBezTo>
                <a:cubicBezTo>
                  <a:pt x="57210" y="278738"/>
                  <a:pt x="14953" y="449217"/>
                  <a:pt x="0" y="529627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ot"/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74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6683" y="1831033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extBox 2"/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 smtClean="0"/>
              <a:t>Revised 3</a:t>
            </a:r>
            <a:r>
              <a:rPr lang="en-US" altLang="zh-TW" sz="1600" dirty="0" smtClean="0"/>
              <a:t>-17a+b</a:t>
            </a:r>
          </a:p>
        </p:txBody>
      </p:sp>
      <p:sp>
        <p:nvSpPr>
          <p:cNvPr id="4" name="矩形 7"/>
          <p:cNvSpPr>
            <a:spLocks/>
          </p:cNvSpPr>
          <p:nvPr/>
        </p:nvSpPr>
        <p:spPr>
          <a:xfrm>
            <a:off x="2794842" y="2917825"/>
            <a:ext cx="685800" cy="45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箭头连接符 4"/>
          <p:cNvCxnSpPr/>
          <p:nvPr/>
        </p:nvCxnSpPr>
        <p:spPr>
          <a:xfrm flipH="1">
            <a:off x="2654562" y="3146425"/>
            <a:ext cx="13716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38"/>
          <p:cNvCxnSpPr/>
          <p:nvPr/>
        </p:nvCxnSpPr>
        <p:spPr>
          <a:xfrm>
            <a:off x="3480642" y="3146425"/>
            <a:ext cx="13716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40"/>
          <p:cNvCxnSpPr/>
          <p:nvPr/>
        </p:nvCxnSpPr>
        <p:spPr>
          <a:xfrm flipH="1">
            <a:off x="3137742" y="3375025"/>
            <a:ext cx="1" cy="13716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42"/>
          <p:cNvCxnSpPr/>
          <p:nvPr/>
        </p:nvCxnSpPr>
        <p:spPr>
          <a:xfrm flipV="1">
            <a:off x="3137742" y="2782780"/>
            <a:ext cx="0" cy="13716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40674" y="3031009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A3</a:t>
            </a:r>
            <a:endParaRPr lang="zh-CN" altLang="en-US" sz="800" baseline="-25000" dirty="0"/>
          </a:p>
        </p:txBody>
      </p:sp>
      <p:sp>
        <p:nvSpPr>
          <p:cNvPr id="13" name="椭圆 35"/>
          <p:cNvSpPr/>
          <p:nvPr/>
        </p:nvSpPr>
        <p:spPr>
          <a:xfrm>
            <a:off x="3293117" y="3031029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9"/>
          <p:cNvCxnSpPr>
            <a:endCxn id="13" idx="1"/>
          </p:cNvCxnSpPr>
          <p:nvPr/>
        </p:nvCxnSpPr>
        <p:spPr>
          <a:xfrm>
            <a:off x="2794842" y="2917825"/>
            <a:ext cx="503547" cy="118476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/>
          <p:cNvCxnSpPr>
            <a:endCxn id="13" idx="3"/>
          </p:cNvCxnSpPr>
          <p:nvPr/>
        </p:nvCxnSpPr>
        <p:spPr>
          <a:xfrm flipV="1">
            <a:off x="2794842" y="3061757"/>
            <a:ext cx="503547" cy="313268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1"/>
          <p:cNvCxnSpPr>
            <a:endCxn id="13" idx="5"/>
          </p:cNvCxnSpPr>
          <p:nvPr/>
        </p:nvCxnSpPr>
        <p:spPr>
          <a:xfrm flipH="1" flipV="1">
            <a:off x="3323845" y="3061757"/>
            <a:ext cx="156798" cy="313268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44"/>
          <p:cNvCxnSpPr>
            <a:endCxn id="13" idx="7"/>
          </p:cNvCxnSpPr>
          <p:nvPr/>
        </p:nvCxnSpPr>
        <p:spPr>
          <a:xfrm flipH="1">
            <a:off x="3323845" y="2917825"/>
            <a:ext cx="156798" cy="118476"/>
          </a:xfrm>
          <a:prstGeom prst="straightConnector1">
            <a:avLst/>
          </a:prstGeom>
          <a:ln w="6350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82438" y="3459595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A2</a:t>
            </a:r>
            <a:endParaRPr lang="zh-CN" altLang="en-US" sz="8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2516801" y="3031009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A1</a:t>
            </a:r>
            <a:endParaRPr lang="zh-CN" altLang="en-US" sz="8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3082438" y="2602219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A4</a:t>
            </a:r>
            <a:endParaRPr lang="zh-CN" altLang="en-US" sz="800" baseline="-250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4204531" y="2548909"/>
            <a:ext cx="1234481" cy="1126130"/>
            <a:chOff x="2891451" y="2145684"/>
            <a:chExt cx="1234481" cy="1126130"/>
          </a:xfrm>
        </p:grpSpPr>
        <p:sp>
          <p:nvSpPr>
            <p:cNvPr id="22" name="矩形 7"/>
            <p:cNvSpPr>
              <a:spLocks/>
            </p:cNvSpPr>
            <p:nvPr/>
          </p:nvSpPr>
          <p:spPr>
            <a:xfrm>
              <a:off x="3169492" y="2514600"/>
              <a:ext cx="6858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3" name="直接箭头连接符 4"/>
            <p:cNvCxnSpPr/>
            <p:nvPr/>
          </p:nvCxnSpPr>
          <p:spPr>
            <a:xfrm flipH="1">
              <a:off x="3029212" y="2743200"/>
              <a:ext cx="13716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38"/>
            <p:cNvCxnSpPr/>
            <p:nvPr/>
          </p:nvCxnSpPr>
          <p:spPr>
            <a:xfrm>
              <a:off x="3855292" y="2743200"/>
              <a:ext cx="13716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40"/>
            <p:cNvCxnSpPr/>
            <p:nvPr/>
          </p:nvCxnSpPr>
          <p:spPr>
            <a:xfrm flipH="1">
              <a:off x="3512392" y="2971800"/>
              <a:ext cx="1" cy="13716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42"/>
            <p:cNvCxnSpPr/>
            <p:nvPr/>
          </p:nvCxnSpPr>
          <p:spPr>
            <a:xfrm flipV="1">
              <a:off x="3512392" y="2379555"/>
              <a:ext cx="0" cy="13716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015324" y="2627784"/>
              <a:ext cx="110608" cy="21544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altLang="zh-CN" sz="800" dirty="0" smtClean="0"/>
                <a:t>A3</a:t>
              </a:r>
              <a:endParaRPr lang="zh-CN" altLang="en-US" sz="800" baseline="-25000" dirty="0"/>
            </a:p>
          </p:txBody>
        </p:sp>
        <p:sp>
          <p:nvSpPr>
            <p:cNvPr id="28" name="椭圆 35"/>
            <p:cNvSpPr/>
            <p:nvPr/>
          </p:nvSpPr>
          <p:spPr>
            <a:xfrm>
              <a:off x="3512392" y="214568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箭头连接符 9"/>
            <p:cNvCxnSpPr>
              <a:endCxn id="28" idx="1"/>
            </p:cNvCxnSpPr>
            <p:nvPr/>
          </p:nvCxnSpPr>
          <p:spPr>
            <a:xfrm flipV="1">
              <a:off x="3169492" y="2150956"/>
              <a:ext cx="348172" cy="36177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41"/>
            <p:cNvCxnSpPr>
              <a:endCxn id="28" idx="4"/>
            </p:cNvCxnSpPr>
            <p:nvPr/>
          </p:nvCxnSpPr>
          <p:spPr>
            <a:xfrm flipH="1" flipV="1">
              <a:off x="3530392" y="2181684"/>
              <a:ext cx="328020" cy="79011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44"/>
            <p:cNvCxnSpPr>
              <a:endCxn id="28" idx="7"/>
            </p:cNvCxnSpPr>
            <p:nvPr/>
          </p:nvCxnSpPr>
          <p:spPr>
            <a:xfrm flipH="1" flipV="1">
              <a:off x="3543120" y="2150956"/>
              <a:ext cx="317444" cy="363644"/>
            </a:xfrm>
            <a:prstGeom prst="straightConnector1">
              <a:avLst/>
            </a:prstGeom>
            <a:ln w="6350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461400" y="3056370"/>
              <a:ext cx="110608" cy="21544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altLang="zh-CN" sz="800" dirty="0" smtClean="0"/>
                <a:t>A2</a:t>
              </a:r>
              <a:endParaRPr lang="zh-CN" altLang="en-US" sz="800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91451" y="2627784"/>
              <a:ext cx="110608" cy="21544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altLang="zh-CN" sz="800" dirty="0" smtClean="0"/>
                <a:t>A1</a:t>
              </a:r>
              <a:endParaRPr lang="zh-CN" altLang="en-US" sz="800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61400" y="2224120"/>
              <a:ext cx="110608" cy="21544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altLang="zh-CN" sz="800" dirty="0" smtClean="0"/>
                <a:t>A4</a:t>
              </a:r>
              <a:endParaRPr lang="zh-CN" altLang="en-US" sz="800" baseline="-25000" dirty="0"/>
            </a:p>
          </p:txBody>
        </p:sp>
        <p:cxnSp>
          <p:nvCxnSpPr>
            <p:cNvPr id="35" name="直接箭头连接符 9"/>
            <p:cNvCxnSpPr>
              <a:endCxn id="28" idx="3"/>
            </p:cNvCxnSpPr>
            <p:nvPr/>
          </p:nvCxnSpPr>
          <p:spPr>
            <a:xfrm flipV="1">
              <a:off x="3169492" y="2176412"/>
              <a:ext cx="348172" cy="79538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6345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400" y="1974675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4" name="Group 3"/>
          <p:cNvGrpSpPr/>
          <p:nvPr/>
        </p:nvGrpSpPr>
        <p:grpSpPr>
          <a:xfrm rot="2700000">
            <a:off x="2371892" y="2779227"/>
            <a:ext cx="1234441" cy="457200"/>
            <a:chOff x="2468879" y="2819400"/>
            <a:chExt cx="1234441" cy="457200"/>
          </a:xfrm>
        </p:grpSpPr>
        <p:sp>
          <p:nvSpPr>
            <p:cNvPr id="3" name="Rectangle 2"/>
            <p:cNvSpPr/>
            <p:nvPr/>
          </p:nvSpPr>
          <p:spPr>
            <a:xfrm>
              <a:off x="2736054" y="2819400"/>
              <a:ext cx="6858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3429000" y="2819400"/>
              <a:ext cx="27432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2468879" y="2819400"/>
              <a:ext cx="27432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852825" y="2286000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TW" sz="800" dirty="0" smtClean="0"/>
              <a:t>R1</a:t>
            </a:r>
            <a:endParaRPr lang="zh-TW" altLang="en-US" sz="800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3208763" y="2598660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TW" sz="800" dirty="0" smtClean="0"/>
              <a:t>R3</a:t>
            </a:r>
            <a:endParaRPr lang="zh-TW" altLang="en-US" sz="800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3563675" y="2964386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TW" sz="800" dirty="0" smtClean="0"/>
              <a:t>R2</a:t>
            </a:r>
            <a:endParaRPr lang="zh-TW" altLang="en-US" sz="800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2980242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 smtClean="0"/>
              <a:t>Revised 3</a:t>
            </a:r>
            <a:r>
              <a:rPr lang="en-US" altLang="zh-TW" sz="1600" dirty="0" smtClean="0"/>
              <a:t>-18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8100000">
            <a:off x="2878968" y="2550167"/>
            <a:ext cx="13716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8100000">
            <a:off x="3362723" y="3036997"/>
            <a:ext cx="13716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47548" y="2807899"/>
            <a:ext cx="20358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TW" sz="800" dirty="0" smtClean="0"/>
              <a:t>Edge</a:t>
            </a:r>
            <a:endParaRPr lang="zh-TW" altLang="en-US" sz="800" baseline="-25000" dirty="0"/>
          </a:p>
        </p:txBody>
      </p:sp>
      <p:cxnSp>
        <p:nvCxnSpPr>
          <p:cNvPr id="18" name="Straight Connector 17"/>
          <p:cNvCxnSpPr/>
          <p:nvPr/>
        </p:nvCxnSpPr>
        <p:spPr>
          <a:xfrm rot="2700000">
            <a:off x="2798621" y="2841127"/>
            <a:ext cx="685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825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64662" y="1937121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1" name="TextBox 30"/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 smtClean="0"/>
              <a:t>Figure 3-20a</a:t>
            </a:r>
            <a:endParaRPr lang="en-US" altLang="zh-TW" sz="1600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1854615" y="2438243"/>
            <a:ext cx="910254" cy="1692237"/>
            <a:chOff x="2405252" y="2438243"/>
            <a:chExt cx="910254" cy="1692237"/>
          </a:xfrm>
        </p:grpSpPr>
        <p:grpSp>
          <p:nvGrpSpPr>
            <p:cNvPr id="13" name="Group 12"/>
            <p:cNvGrpSpPr/>
            <p:nvPr/>
          </p:nvGrpSpPr>
          <p:grpSpPr>
            <a:xfrm rot="2700000">
              <a:off x="2192940" y="3270540"/>
              <a:ext cx="1234441" cy="485440"/>
              <a:chOff x="2468879" y="2791160"/>
              <a:chExt cx="1234441" cy="485440"/>
            </a:xfrm>
          </p:grpSpPr>
          <p:sp>
            <p:nvSpPr>
              <p:cNvPr id="6" name="Flowchart: Or 5"/>
              <p:cNvSpPr>
                <a:spLocks noChangeAspect="1"/>
              </p:cNvSpPr>
              <p:nvPr/>
            </p:nvSpPr>
            <p:spPr>
              <a:xfrm>
                <a:off x="2713574" y="2791160"/>
                <a:ext cx="45719" cy="48409"/>
              </a:xfrm>
              <a:prstGeom prst="flowChartOr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2468879" y="2819400"/>
                <a:ext cx="1234441" cy="457200"/>
                <a:chOff x="2468879" y="2819400"/>
                <a:chExt cx="1234441" cy="457200"/>
              </a:xfrm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2736054" y="2819400"/>
                  <a:ext cx="685800" cy="4572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" name="Straight Connector 8"/>
                <p:cNvCxnSpPr/>
                <p:nvPr/>
              </p:nvCxnSpPr>
              <p:spPr>
                <a:xfrm>
                  <a:off x="3429000" y="2819400"/>
                  <a:ext cx="27432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2468879" y="2819400"/>
                  <a:ext cx="27432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" name="Group 17"/>
            <p:cNvGrpSpPr/>
            <p:nvPr/>
          </p:nvGrpSpPr>
          <p:grpSpPr>
            <a:xfrm>
              <a:off x="2405252" y="2438243"/>
              <a:ext cx="822960" cy="822960"/>
              <a:chOff x="2120815" y="2616887"/>
              <a:chExt cx="822960" cy="822960"/>
            </a:xfrm>
          </p:grpSpPr>
          <p:sp>
            <p:nvSpPr>
              <p:cNvPr id="15" name="Flowchart: Or 14"/>
              <p:cNvSpPr>
                <a:spLocks noChangeAspect="1"/>
              </p:cNvSpPr>
              <p:nvPr/>
            </p:nvSpPr>
            <p:spPr>
              <a:xfrm>
                <a:off x="2505764" y="3005507"/>
                <a:ext cx="43180" cy="45720"/>
              </a:xfrm>
              <a:prstGeom prst="flowChartOr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>
                <a:spLocks noChangeAspect="1"/>
              </p:cNvSpPr>
              <p:nvPr/>
            </p:nvSpPr>
            <p:spPr>
              <a:xfrm>
                <a:off x="2120815" y="2616887"/>
                <a:ext cx="822960" cy="82296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2615341" y="2609316"/>
              <a:ext cx="535403" cy="21544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altLang="zh-TW" sz="800" dirty="0" smtClean="0"/>
                <a:t>Circle Center</a:t>
              </a:r>
              <a:endParaRPr lang="zh-TW" altLang="en-US" sz="800" baseline="-25000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rot="2700000">
              <a:off x="2981290" y="3420870"/>
              <a:ext cx="228600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>
                  <a:spLocks noChangeAspect="1"/>
                </p:cNvSpPr>
                <p:nvPr/>
              </p:nvSpPr>
              <p:spPr>
                <a:xfrm>
                  <a:off x="3105569" y="3229614"/>
                  <a:ext cx="125996" cy="23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a14:m>
                  <a:r>
                    <a:rPr lang="en-US" altLang="zh-TW" sz="800" baseline="-25000" dirty="0" smtClean="0"/>
                    <a:t>2</a:t>
                  </a:r>
                  <a:endParaRPr lang="zh-TW" altLang="en-US" sz="800" baseline="-250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5569" y="3229614"/>
                  <a:ext cx="125996" cy="230256"/>
                </a:xfrm>
                <a:prstGeom prst="rect">
                  <a:avLst/>
                </a:prstGeom>
                <a:blipFill rotWithShape="0">
                  <a:blip r:embed="rId2" cstate="print"/>
                  <a:stretch>
                    <a:fillRect l="-28571" r="-14286" b="-263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/>
            <p:nvPr/>
          </p:nvCxnSpPr>
          <p:spPr>
            <a:xfrm rot="1200000" flipV="1">
              <a:off x="2765511" y="2864157"/>
              <a:ext cx="0" cy="22860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8100000">
              <a:off x="3178346" y="3552357"/>
              <a:ext cx="13716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8100000">
              <a:off x="2701687" y="3059637"/>
              <a:ext cx="13716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>
                  <a:spLocks noChangeAspect="1"/>
                </p:cNvSpPr>
                <p:nvPr/>
              </p:nvSpPr>
              <p:spPr>
                <a:xfrm>
                  <a:off x="2626379" y="2791889"/>
                  <a:ext cx="125996" cy="23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a14:m>
                  <a:r>
                    <a:rPr lang="en-US" altLang="zh-TW" sz="800" baseline="-25000" dirty="0" smtClean="0"/>
                    <a:t>1</a:t>
                  </a:r>
                  <a:endParaRPr lang="zh-TW" altLang="en-US" sz="800" baseline="-250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6379" y="2791889"/>
                  <a:ext cx="125996" cy="230256"/>
                </a:xfrm>
                <a:prstGeom prst="rect">
                  <a:avLst/>
                </a:prstGeom>
                <a:blipFill rotWithShape="0">
                  <a:blip r:embed="rId3" cstate="print"/>
                  <a:stretch>
                    <a:fillRect l="-28571" r="-14286" b="-263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/>
          <p:cNvGrpSpPr/>
          <p:nvPr/>
        </p:nvGrpSpPr>
        <p:grpSpPr>
          <a:xfrm>
            <a:off x="3202174" y="2438243"/>
            <a:ext cx="1975138" cy="1692237"/>
            <a:chOff x="3612024" y="2438243"/>
            <a:chExt cx="1975138" cy="1692237"/>
          </a:xfrm>
        </p:grpSpPr>
        <p:sp>
          <p:nvSpPr>
            <p:cNvPr id="21" name="TextBox 20"/>
            <p:cNvSpPr txBox="1"/>
            <p:nvPr/>
          </p:nvSpPr>
          <p:spPr>
            <a:xfrm>
              <a:off x="4492033" y="3206624"/>
              <a:ext cx="637995" cy="21544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altLang="zh-TW" sz="800" dirty="0"/>
                <a:t>d</a:t>
              </a:r>
              <a:r>
                <a:rPr lang="en-US" altLang="zh-TW" sz="800" dirty="0" smtClean="0"/>
                <a:t>ist = v1.length</a:t>
              </a:r>
              <a:endParaRPr lang="zh-TW" altLang="en-US" sz="800" baseline="-25000" dirty="0"/>
            </a:p>
          </p:txBody>
        </p:sp>
        <p:sp>
          <p:nvSpPr>
            <p:cNvPr id="22" name="Right Brace 21"/>
            <p:cNvSpPr/>
            <p:nvPr/>
          </p:nvSpPr>
          <p:spPr>
            <a:xfrm rot="1200000">
              <a:off x="5227434" y="3328790"/>
              <a:ext cx="46101" cy="393192"/>
            </a:xfrm>
            <a:prstGeom prst="rightBrace">
              <a:avLst>
                <a:gd name="adj1" fmla="val 147059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 rot="1200000">
              <a:off x="3970013" y="3105607"/>
              <a:ext cx="137160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200000">
              <a:off x="3917793" y="3181097"/>
              <a:ext cx="54864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200000">
              <a:off x="3844549" y="3476050"/>
              <a:ext cx="137160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ight Brace 29"/>
            <p:cNvSpPr/>
            <p:nvPr/>
          </p:nvSpPr>
          <p:spPr>
            <a:xfrm rot="1200000">
              <a:off x="4490565" y="3061093"/>
              <a:ext cx="46101" cy="228600"/>
            </a:xfrm>
            <a:prstGeom prst="rightBrace">
              <a:avLst>
                <a:gd name="adj1" fmla="val 147059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329078" y="3428981"/>
              <a:ext cx="258084" cy="21544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altLang="zh-TW" sz="800" dirty="0" smtClean="0"/>
                <a:t>radius</a:t>
              </a:r>
              <a:endParaRPr lang="zh-TW" altLang="en-US" sz="800" baseline="-25000" dirty="0"/>
            </a:p>
          </p:txBody>
        </p:sp>
        <p:grpSp>
          <p:nvGrpSpPr>
            <p:cNvPr id="35" name="Group 34"/>
            <p:cNvGrpSpPr/>
            <p:nvPr/>
          </p:nvGrpSpPr>
          <p:grpSpPr>
            <a:xfrm rot="2700000">
              <a:off x="3399712" y="3270540"/>
              <a:ext cx="1234441" cy="485440"/>
              <a:chOff x="2468879" y="2791160"/>
              <a:chExt cx="1234441" cy="485440"/>
            </a:xfrm>
          </p:grpSpPr>
          <p:sp>
            <p:nvSpPr>
              <p:cNvPr id="36" name="Flowchart: Or 35"/>
              <p:cNvSpPr>
                <a:spLocks noChangeAspect="1"/>
              </p:cNvSpPr>
              <p:nvPr/>
            </p:nvSpPr>
            <p:spPr>
              <a:xfrm>
                <a:off x="2713574" y="2791160"/>
                <a:ext cx="45719" cy="48409"/>
              </a:xfrm>
              <a:prstGeom prst="flowChartOr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7" name="Group 36"/>
              <p:cNvGrpSpPr/>
              <p:nvPr/>
            </p:nvGrpSpPr>
            <p:grpSpPr>
              <a:xfrm>
                <a:off x="2468879" y="2819400"/>
                <a:ext cx="1234441" cy="457200"/>
                <a:chOff x="2468879" y="2819400"/>
                <a:chExt cx="1234441" cy="4572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2736054" y="2819400"/>
                  <a:ext cx="685800" cy="4572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3429000" y="2819400"/>
                  <a:ext cx="27432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2468879" y="2819400"/>
                  <a:ext cx="27432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1" name="Group 40"/>
            <p:cNvGrpSpPr/>
            <p:nvPr/>
          </p:nvGrpSpPr>
          <p:grpSpPr>
            <a:xfrm>
              <a:off x="3612024" y="2438243"/>
              <a:ext cx="822960" cy="822960"/>
              <a:chOff x="2120815" y="2616887"/>
              <a:chExt cx="822960" cy="822960"/>
            </a:xfrm>
          </p:grpSpPr>
          <p:sp>
            <p:nvSpPr>
              <p:cNvPr id="42" name="Flowchart: Or 41"/>
              <p:cNvSpPr>
                <a:spLocks noChangeAspect="1"/>
              </p:cNvSpPr>
              <p:nvPr/>
            </p:nvSpPr>
            <p:spPr>
              <a:xfrm>
                <a:off x="2505764" y="3005507"/>
                <a:ext cx="43180" cy="45720"/>
              </a:xfrm>
              <a:prstGeom prst="flowChartOr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>
                <a:spLocks noChangeAspect="1"/>
              </p:cNvSpPr>
              <p:nvPr/>
            </p:nvSpPr>
            <p:spPr>
              <a:xfrm>
                <a:off x="2120815" y="2616887"/>
                <a:ext cx="822960" cy="82296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4" name="Straight Arrow Connector 43"/>
            <p:cNvCxnSpPr/>
            <p:nvPr/>
          </p:nvCxnSpPr>
          <p:spPr>
            <a:xfrm rot="1200000" flipV="1">
              <a:off x="3972283" y="2864157"/>
              <a:ext cx="0" cy="22860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8100000">
              <a:off x="4385118" y="3552357"/>
              <a:ext cx="13716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8100000">
              <a:off x="3908459" y="3059637"/>
              <a:ext cx="13716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7261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400" y="1974675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" name="Freeform 3"/>
          <p:cNvSpPr/>
          <p:nvPr/>
        </p:nvSpPr>
        <p:spPr>
          <a:xfrm>
            <a:off x="3353584" y="3248070"/>
            <a:ext cx="179543" cy="485731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543" h="567708">
                <a:moveTo>
                  <a:pt x="108831" y="0"/>
                </a:moveTo>
                <a:cubicBezTo>
                  <a:pt x="186114" y="28890"/>
                  <a:pt x="-11066" y="236183"/>
                  <a:pt x="490" y="303355"/>
                </a:cubicBezTo>
                <a:cubicBezTo>
                  <a:pt x="12046" y="370527"/>
                  <a:pt x="164446" y="358971"/>
                  <a:pt x="178169" y="403030"/>
                </a:cubicBezTo>
                <a:cubicBezTo>
                  <a:pt x="191892" y="447089"/>
                  <a:pt x="98719" y="540262"/>
                  <a:pt x="82829" y="567708"/>
                </a:cubicBezTo>
                <a:lnTo>
                  <a:pt x="82829" y="567708"/>
                </a:lnTo>
              </a:path>
            </a:pathLst>
          </a:custGeom>
          <a:noFill/>
          <a:ln w="9525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57876" y="3679686"/>
            <a:ext cx="3709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 smtClean="0"/>
              <a:t>Previous</a:t>
            </a:r>
          </a:p>
          <a:p>
            <a:pPr algn="ctr"/>
            <a:r>
              <a:rPr lang="en-US" altLang="zh-TW" sz="800" dirty="0" smtClean="0"/>
              <a:t>update</a:t>
            </a:r>
            <a:endParaRPr lang="zh-TW" altLang="en-US" sz="800" dirty="0"/>
          </a:p>
        </p:txBody>
      </p:sp>
      <p:sp>
        <p:nvSpPr>
          <p:cNvPr id="6" name="Freeform 5"/>
          <p:cNvSpPr/>
          <p:nvPr/>
        </p:nvSpPr>
        <p:spPr>
          <a:xfrm>
            <a:off x="4382070" y="2901269"/>
            <a:ext cx="179543" cy="832531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543" h="567708">
                <a:moveTo>
                  <a:pt x="108831" y="0"/>
                </a:moveTo>
                <a:cubicBezTo>
                  <a:pt x="186114" y="28890"/>
                  <a:pt x="-11066" y="236183"/>
                  <a:pt x="490" y="303355"/>
                </a:cubicBezTo>
                <a:cubicBezTo>
                  <a:pt x="12046" y="370527"/>
                  <a:pt x="164446" y="358971"/>
                  <a:pt x="178169" y="403030"/>
                </a:cubicBezTo>
                <a:cubicBezTo>
                  <a:pt x="191892" y="447089"/>
                  <a:pt x="98719" y="540262"/>
                  <a:pt x="82829" y="567708"/>
                </a:cubicBezTo>
                <a:lnTo>
                  <a:pt x="82829" y="567708"/>
                </a:lnTo>
              </a:path>
            </a:pathLst>
          </a:custGeom>
          <a:noFill/>
          <a:ln w="9525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307249" y="3680104"/>
            <a:ext cx="329184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 smtClean="0"/>
              <a:t>Current</a:t>
            </a:r>
          </a:p>
          <a:p>
            <a:pPr algn="ctr"/>
            <a:r>
              <a:rPr lang="en-US" altLang="zh-TW" sz="800" dirty="0" smtClean="0"/>
              <a:t>update</a:t>
            </a:r>
            <a:endParaRPr lang="zh-TW" altLang="en-US" sz="800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664461" y="2652193"/>
            <a:ext cx="495842" cy="197687"/>
          </a:xfrm>
          <a:prstGeom prst="line">
            <a:avLst/>
          </a:prstGeom>
          <a:ln w="952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344563" y="2755716"/>
            <a:ext cx="342699" cy="4538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129102" y="2438400"/>
            <a:ext cx="342699" cy="4538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910723" y="2115408"/>
            <a:ext cx="499159" cy="503854"/>
          </a:xfrm>
          <a:prstGeom prst="ellipse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056442" y="4301734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 dirty="0" smtClean="0"/>
              <a:t>Figure </a:t>
            </a:r>
            <a:r>
              <a:rPr lang="en-US" altLang="zh-CN" sz="1600" dirty="0" smtClean="0"/>
              <a:t>3</a:t>
            </a:r>
            <a:r>
              <a:rPr lang="en-US" altLang="zh-TW" sz="1600" dirty="0" smtClean="0"/>
              <a:t>-2</a:t>
            </a:r>
            <a:endParaRPr lang="zh-TW" altLang="en-US" sz="1600" baseline="-25000" dirty="0"/>
          </a:p>
        </p:txBody>
      </p:sp>
      <p:sp>
        <p:nvSpPr>
          <p:cNvPr id="29" name="Oval 28"/>
          <p:cNvSpPr/>
          <p:nvPr/>
        </p:nvSpPr>
        <p:spPr>
          <a:xfrm>
            <a:off x="2977042" y="2108219"/>
            <a:ext cx="499159" cy="503854"/>
          </a:xfrm>
          <a:prstGeom prst="ellipse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3414881" y="2307386"/>
            <a:ext cx="511730" cy="42746"/>
          </a:xfrm>
          <a:prstGeom prst="line">
            <a:avLst/>
          </a:prstGeom>
          <a:ln w="952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415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76400" y="1974675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" name="TextBox 3"/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 dirty="0" smtClean="0"/>
              <a:t>Revised </a:t>
            </a:r>
            <a:r>
              <a:rPr lang="en-US" altLang="zh-CN" sz="1600" dirty="0" smtClean="0"/>
              <a:t>3</a:t>
            </a:r>
            <a:r>
              <a:rPr lang="en-US" altLang="zh-TW" sz="1600" dirty="0" smtClean="0"/>
              <a:t>-4</a:t>
            </a:r>
          </a:p>
        </p:txBody>
      </p:sp>
      <p:sp>
        <p:nvSpPr>
          <p:cNvPr id="5" name="同心圆 36"/>
          <p:cNvSpPr/>
          <p:nvPr/>
        </p:nvSpPr>
        <p:spPr>
          <a:xfrm>
            <a:off x="3744366" y="3018541"/>
            <a:ext cx="504000" cy="503854"/>
          </a:xfrm>
          <a:prstGeom prst="donut">
            <a:avLst>
              <a:gd name="adj" fmla="val 48659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同心圆 8"/>
          <p:cNvSpPr/>
          <p:nvPr/>
        </p:nvSpPr>
        <p:spPr>
          <a:xfrm>
            <a:off x="2322262" y="3018541"/>
            <a:ext cx="504000" cy="503854"/>
          </a:xfrm>
          <a:prstGeom prst="donut">
            <a:avLst>
              <a:gd name="adj" fmla="val 48659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同心圆 20"/>
          <p:cNvSpPr/>
          <p:nvPr/>
        </p:nvSpPr>
        <p:spPr>
          <a:xfrm>
            <a:off x="2978662" y="3018541"/>
            <a:ext cx="504000" cy="503854"/>
          </a:xfrm>
          <a:prstGeom prst="donut">
            <a:avLst>
              <a:gd name="adj" fmla="val 48659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2" name="直接箭头连接符 32"/>
          <p:cNvCxnSpPr/>
          <p:nvPr/>
        </p:nvCxnSpPr>
        <p:spPr>
          <a:xfrm flipH="1" flipV="1">
            <a:off x="2574262" y="3522395"/>
            <a:ext cx="671626" cy="8554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82824" y="3490025"/>
            <a:ext cx="545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d</a:t>
            </a:r>
            <a:endParaRPr lang="zh-CN" alt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2393908" y="3848215"/>
            <a:ext cx="1032334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(a) No collision (d&gt;r1+r2)</a:t>
            </a:r>
            <a:endParaRPr lang="zh-CN" altLang="en-US" sz="800" dirty="0"/>
          </a:p>
        </p:txBody>
      </p:sp>
      <p:sp>
        <p:nvSpPr>
          <p:cNvPr id="15" name="同心圆 37"/>
          <p:cNvSpPr/>
          <p:nvPr/>
        </p:nvSpPr>
        <p:spPr>
          <a:xfrm>
            <a:off x="4188399" y="3018541"/>
            <a:ext cx="504000" cy="503854"/>
          </a:xfrm>
          <a:prstGeom prst="donut">
            <a:avLst>
              <a:gd name="adj" fmla="val 48659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78674" y="2332865"/>
            <a:ext cx="8656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r1</a:t>
            </a:r>
            <a:endParaRPr lang="zh-CN" altLang="en-US" sz="800" dirty="0"/>
          </a:p>
        </p:txBody>
      </p:sp>
      <p:cxnSp>
        <p:nvCxnSpPr>
          <p:cNvPr id="20" name="直接箭头连接符 42"/>
          <p:cNvCxnSpPr/>
          <p:nvPr/>
        </p:nvCxnSpPr>
        <p:spPr>
          <a:xfrm flipH="1">
            <a:off x="3996366" y="3522395"/>
            <a:ext cx="444033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91131" y="3490025"/>
            <a:ext cx="545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d</a:t>
            </a:r>
            <a:endParaRPr lang="zh-CN" alt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3765767" y="3848215"/>
            <a:ext cx="905697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(b) Collision (d&lt;r1+r2)</a:t>
            </a:r>
            <a:endParaRPr lang="zh-CN" altLang="en-US" sz="8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4440399" y="2811411"/>
            <a:ext cx="0" cy="4572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192835" y="2811411"/>
            <a:ext cx="0" cy="4572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244939" y="2546459"/>
            <a:ext cx="0" cy="73152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992939" y="2546459"/>
            <a:ext cx="0" cy="73152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ight Brace 35"/>
          <p:cNvSpPr/>
          <p:nvPr/>
        </p:nvSpPr>
        <p:spPr>
          <a:xfrm rot="10800000">
            <a:off x="4100313" y="2408100"/>
            <a:ext cx="46101" cy="246888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279202" y="2579315"/>
            <a:ext cx="8656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r2</a:t>
            </a:r>
            <a:endParaRPr lang="zh-CN" altLang="en-US" sz="800" dirty="0"/>
          </a:p>
        </p:txBody>
      </p:sp>
      <p:sp>
        <p:nvSpPr>
          <p:cNvPr id="39" name="Right Brace 38"/>
          <p:cNvSpPr/>
          <p:nvPr/>
        </p:nvSpPr>
        <p:spPr>
          <a:xfrm rot="10800000">
            <a:off x="4299433" y="2660148"/>
            <a:ext cx="46101" cy="246888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2663722" y="2332865"/>
            <a:ext cx="8656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r1</a:t>
            </a:r>
            <a:endParaRPr lang="zh-CN" altLang="en-US" sz="800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3233549" y="2806534"/>
            <a:ext cx="0" cy="4572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985985" y="2806534"/>
            <a:ext cx="0" cy="4572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824222" y="2544180"/>
            <a:ext cx="0" cy="73152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572222" y="2544180"/>
            <a:ext cx="0" cy="73152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ight Brace 53"/>
          <p:cNvSpPr/>
          <p:nvPr/>
        </p:nvSpPr>
        <p:spPr>
          <a:xfrm rot="10800000">
            <a:off x="2679596" y="2405821"/>
            <a:ext cx="46101" cy="246888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3072796" y="2579315"/>
            <a:ext cx="8656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r2</a:t>
            </a:r>
            <a:endParaRPr lang="zh-CN" altLang="en-US" sz="800" dirty="0"/>
          </a:p>
        </p:txBody>
      </p:sp>
      <p:sp>
        <p:nvSpPr>
          <p:cNvPr id="56" name="Right Brace 55"/>
          <p:cNvSpPr/>
          <p:nvPr/>
        </p:nvSpPr>
        <p:spPr>
          <a:xfrm rot="10800000">
            <a:off x="3092583" y="2655271"/>
            <a:ext cx="46101" cy="246888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51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400" y="1974675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" name="TextBox 4"/>
          <p:cNvSpPr txBox="1"/>
          <p:nvPr/>
        </p:nvSpPr>
        <p:spPr>
          <a:xfrm>
            <a:off x="3056442" y="4301734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 dirty="0" smtClean="0"/>
              <a:t>Revised </a:t>
            </a:r>
            <a:r>
              <a:rPr lang="en-US" altLang="zh-CN" sz="1600" dirty="0" smtClean="0"/>
              <a:t>3</a:t>
            </a:r>
            <a:r>
              <a:rPr lang="en-US" altLang="zh-TW" sz="1600" dirty="0" smtClean="0"/>
              <a:t>-</a:t>
            </a:r>
            <a:r>
              <a:rPr lang="en-US" altLang="zh-CN" sz="1600" dirty="0" smtClean="0"/>
              <a:t>5</a:t>
            </a:r>
            <a:endParaRPr lang="zh-TW" altLang="en-US" sz="1600" baseline="-25000" dirty="0"/>
          </a:p>
        </p:txBody>
      </p:sp>
      <p:cxnSp>
        <p:nvCxnSpPr>
          <p:cNvPr id="7" name="直接连接符 3"/>
          <p:cNvCxnSpPr/>
          <p:nvPr/>
        </p:nvCxnSpPr>
        <p:spPr>
          <a:xfrm>
            <a:off x="4189233" y="3370866"/>
            <a:ext cx="1828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8"/>
          <p:cNvCxnSpPr/>
          <p:nvPr/>
        </p:nvCxnSpPr>
        <p:spPr>
          <a:xfrm>
            <a:off x="4189233" y="3533447"/>
            <a:ext cx="18288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13310" y="3263144"/>
            <a:ext cx="296556" cy="215444"/>
          </a:xfrm>
          <a:prstGeom prst="rect">
            <a:avLst/>
          </a:prstGeom>
          <a:noFill/>
          <a:ln>
            <a:noFill/>
          </a:ln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sz="800" dirty="0" smtClean="0"/>
              <a:t>Shapes</a:t>
            </a:r>
            <a:endParaRPr lang="zh-TW" alt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4413310" y="3425725"/>
            <a:ext cx="644407" cy="215444"/>
          </a:xfrm>
          <a:prstGeom prst="rect">
            <a:avLst/>
          </a:prstGeom>
          <a:noFill/>
          <a:ln>
            <a:noFill/>
          </a:ln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sz="800" dirty="0" smtClean="0"/>
              <a:t>Bounding </a:t>
            </a:r>
            <a:r>
              <a:rPr lang="en-US" altLang="zh-CN" sz="800" dirty="0"/>
              <a:t>circle</a:t>
            </a:r>
            <a:endParaRPr lang="zh-TW" altLang="en-US" sz="800" dirty="0"/>
          </a:p>
        </p:txBody>
      </p: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3013489" y="2751494"/>
            <a:ext cx="1066801" cy="893583"/>
            <a:chOff x="2438399" y="2165174"/>
            <a:chExt cx="1676872" cy="1404596"/>
          </a:xfrm>
        </p:grpSpPr>
        <p:sp>
          <p:nvSpPr>
            <p:cNvPr id="3" name="Rectangle 2"/>
            <p:cNvSpPr>
              <a:spLocks/>
            </p:cNvSpPr>
            <p:nvPr/>
          </p:nvSpPr>
          <p:spPr>
            <a:xfrm rot="19839768">
              <a:off x="3387072" y="2231336"/>
              <a:ext cx="490285" cy="84124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>
              <a:spLocks/>
            </p:cNvSpPr>
            <p:nvPr/>
          </p:nvSpPr>
          <p:spPr>
            <a:xfrm>
              <a:off x="3136862" y="2165174"/>
              <a:ext cx="978409" cy="978409"/>
            </a:xfrm>
            <a:prstGeom prst="ellipse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>
              <a:spLocks/>
            </p:cNvSpPr>
            <p:nvPr/>
          </p:nvSpPr>
          <p:spPr>
            <a:xfrm>
              <a:off x="2438399" y="2591361"/>
              <a:ext cx="978409" cy="97840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>
              <a:spLocks noChangeAspect="1"/>
            </p:cNvSpPr>
            <p:nvPr/>
          </p:nvSpPr>
          <p:spPr>
            <a:xfrm>
              <a:off x="3573152" y="2472959"/>
              <a:ext cx="105828" cy="362838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altLang="zh-CN" sz="900" dirty="0" smtClean="0"/>
                <a:t>A</a:t>
              </a:r>
              <a:endParaRPr lang="zh-CN" altLang="en-US" sz="900" dirty="0"/>
            </a:p>
          </p:txBody>
        </p:sp>
        <p:sp>
          <p:nvSpPr>
            <p:cNvPr id="12" name="TextBox 11"/>
            <p:cNvSpPr txBox="1">
              <a:spLocks noChangeAspect="1"/>
            </p:cNvSpPr>
            <p:nvPr/>
          </p:nvSpPr>
          <p:spPr>
            <a:xfrm>
              <a:off x="2878467" y="2899146"/>
              <a:ext cx="98270" cy="362838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altLang="zh-CN" sz="900" dirty="0" smtClean="0"/>
                <a:t>B</a:t>
              </a:r>
              <a:endParaRPr lang="zh-CN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58917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400" y="1974675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extBox 2"/>
          <p:cNvSpPr txBox="1"/>
          <p:nvPr/>
        </p:nvSpPr>
        <p:spPr>
          <a:xfrm>
            <a:off x="3056442" y="4301734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 dirty="0" smtClean="0"/>
              <a:t>Revised </a:t>
            </a:r>
            <a:r>
              <a:rPr lang="en-US" altLang="zh-CN" sz="1600" dirty="0" smtClean="0"/>
              <a:t>3</a:t>
            </a:r>
            <a:r>
              <a:rPr lang="en-US" altLang="zh-TW" sz="1600" dirty="0" smtClean="0"/>
              <a:t>-6</a:t>
            </a:r>
            <a:endParaRPr lang="zh-TW" altLang="en-US" sz="1600" baseline="-25000" dirty="0"/>
          </a:p>
        </p:txBody>
      </p:sp>
      <p:sp>
        <p:nvSpPr>
          <p:cNvPr id="4" name="TextBox 3"/>
          <p:cNvSpPr txBox="1"/>
          <p:nvPr/>
        </p:nvSpPr>
        <p:spPr>
          <a:xfrm>
            <a:off x="3903354" y="2485893"/>
            <a:ext cx="10579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 smtClean="0"/>
              <a:t>c1</a:t>
            </a:r>
            <a:endParaRPr lang="zh-CN" altLang="en-US" sz="900" dirty="0"/>
          </a:p>
        </p:txBody>
      </p:sp>
      <p:sp>
        <p:nvSpPr>
          <p:cNvPr id="5" name="TextBox 4"/>
          <p:cNvSpPr txBox="1"/>
          <p:nvPr/>
        </p:nvSpPr>
        <p:spPr>
          <a:xfrm>
            <a:off x="3540772" y="2856840"/>
            <a:ext cx="97784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 smtClean="0"/>
              <a:t>r1</a:t>
            </a:r>
            <a:endParaRPr lang="zh-CN" altLang="en-US" sz="900" dirty="0"/>
          </a:p>
        </p:txBody>
      </p:sp>
      <p:cxnSp>
        <p:nvCxnSpPr>
          <p:cNvPr id="9" name="直接箭头连接符 5"/>
          <p:cNvCxnSpPr>
            <a:stCxn id="10" idx="4"/>
          </p:cNvCxnSpPr>
          <p:nvPr/>
        </p:nvCxnSpPr>
        <p:spPr>
          <a:xfrm>
            <a:off x="3960239" y="2858047"/>
            <a:ext cx="0" cy="110258"/>
          </a:xfrm>
          <a:prstGeom prst="straightConnector1">
            <a:avLst/>
          </a:prstGeom>
          <a:ln w="9525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12"/>
          <p:cNvSpPr/>
          <p:nvPr/>
        </p:nvSpPr>
        <p:spPr>
          <a:xfrm>
            <a:off x="3942239" y="2822047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987567" y="2607395"/>
            <a:ext cx="310983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Normal</a:t>
            </a:r>
            <a:endParaRPr lang="zh-CN" altLang="en-US" sz="800" dirty="0"/>
          </a:p>
        </p:txBody>
      </p:sp>
      <p:cxnSp>
        <p:nvCxnSpPr>
          <p:cNvPr id="12" name="曲线连接符 14"/>
          <p:cNvCxnSpPr/>
          <p:nvPr/>
        </p:nvCxnSpPr>
        <p:spPr>
          <a:xfrm flipV="1">
            <a:off x="4310021" y="2579966"/>
            <a:ext cx="623043" cy="174387"/>
          </a:xfrm>
          <a:prstGeom prst="bentConnector3">
            <a:avLst>
              <a:gd name="adj1" fmla="val -832"/>
            </a:avLst>
          </a:prstGeom>
          <a:ln w="6350" cmpd="sng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62"/>
          <p:cNvCxnSpPr/>
          <p:nvPr/>
        </p:nvCxnSpPr>
        <p:spPr>
          <a:xfrm>
            <a:off x="3966587" y="2968305"/>
            <a:ext cx="64008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64"/>
          <p:cNvCxnSpPr/>
          <p:nvPr/>
        </p:nvCxnSpPr>
        <p:spPr>
          <a:xfrm>
            <a:off x="3966587" y="2837649"/>
            <a:ext cx="64008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87567" y="2783785"/>
            <a:ext cx="256480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Depth</a:t>
            </a:r>
            <a:endParaRPr lang="zh-CN" altLang="en-US" sz="800" dirty="0"/>
          </a:p>
        </p:txBody>
      </p:sp>
      <p:sp>
        <p:nvSpPr>
          <p:cNvPr id="16" name="矩形 2"/>
          <p:cNvSpPr/>
          <p:nvPr/>
        </p:nvSpPr>
        <p:spPr>
          <a:xfrm>
            <a:off x="3460718" y="2837649"/>
            <a:ext cx="999042" cy="8067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25"/>
          <p:cNvSpPr/>
          <p:nvPr/>
        </p:nvSpPr>
        <p:spPr>
          <a:xfrm>
            <a:off x="3942239" y="2950305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987567" y="2995287"/>
            <a:ext cx="15869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End</a:t>
            </a:r>
            <a:endParaRPr lang="zh-CN" altLang="en-US" sz="800" dirty="0"/>
          </a:p>
        </p:txBody>
      </p:sp>
      <p:cxnSp>
        <p:nvCxnSpPr>
          <p:cNvPr id="20" name="直接箭头连接符 36"/>
          <p:cNvCxnSpPr/>
          <p:nvPr/>
        </p:nvCxnSpPr>
        <p:spPr>
          <a:xfrm flipV="1">
            <a:off x="3459662" y="3487663"/>
            <a:ext cx="160894" cy="160994"/>
          </a:xfrm>
          <a:prstGeom prst="straightConnector1">
            <a:avLst/>
          </a:prstGeom>
          <a:ln w="9525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309281" y="3810000"/>
            <a:ext cx="10579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 smtClean="0"/>
              <a:t>c2</a:t>
            </a:r>
            <a:endParaRPr lang="zh-CN" altLang="en-US" sz="900" dirty="0"/>
          </a:p>
        </p:txBody>
      </p:sp>
      <p:sp>
        <p:nvSpPr>
          <p:cNvPr id="22" name="椭圆 53"/>
          <p:cNvSpPr/>
          <p:nvPr/>
        </p:nvSpPr>
        <p:spPr>
          <a:xfrm>
            <a:off x="3442717" y="3626435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54"/>
          <p:cNvSpPr/>
          <p:nvPr/>
        </p:nvSpPr>
        <p:spPr>
          <a:xfrm>
            <a:off x="3602556" y="3469663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167951" y="3172225"/>
            <a:ext cx="256480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Depth</a:t>
            </a:r>
            <a:endParaRPr lang="zh-CN" altLang="en-US" sz="800" dirty="0"/>
          </a:p>
        </p:txBody>
      </p:sp>
      <p:cxnSp>
        <p:nvCxnSpPr>
          <p:cNvPr id="29" name="曲线连接符 57"/>
          <p:cNvCxnSpPr/>
          <p:nvPr/>
        </p:nvCxnSpPr>
        <p:spPr>
          <a:xfrm rot="16200000" flipH="1">
            <a:off x="4380066" y="2548478"/>
            <a:ext cx="133173" cy="972826"/>
          </a:xfrm>
          <a:prstGeom prst="bentConnector2">
            <a:avLst/>
          </a:prstGeom>
          <a:ln w="6350" cmpd="sng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63"/>
          <p:cNvCxnSpPr/>
          <p:nvPr/>
        </p:nvCxnSpPr>
        <p:spPr>
          <a:xfrm flipV="1">
            <a:off x="3960242" y="2714913"/>
            <a:ext cx="972822" cy="174724"/>
          </a:xfrm>
          <a:prstGeom prst="bentConnector3">
            <a:avLst>
              <a:gd name="adj1" fmla="val 43636"/>
            </a:avLst>
          </a:prstGeom>
          <a:ln w="6350" cmpd="sng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218516" y="3527184"/>
            <a:ext cx="19877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Start</a:t>
            </a:r>
            <a:endParaRPr lang="zh-CN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2106305" y="3415194"/>
            <a:ext cx="310983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Normal</a:t>
            </a:r>
            <a:endParaRPr lang="zh-CN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2258590" y="3029034"/>
            <a:ext cx="15869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End</a:t>
            </a:r>
            <a:endParaRPr lang="zh-CN" altLang="en-US" sz="800" dirty="0"/>
          </a:p>
        </p:txBody>
      </p:sp>
      <p:cxnSp>
        <p:nvCxnSpPr>
          <p:cNvPr id="59" name="Elbow Connector 58"/>
          <p:cNvCxnSpPr>
            <a:stCxn id="10" idx="0"/>
          </p:cNvCxnSpPr>
          <p:nvPr/>
        </p:nvCxnSpPr>
        <p:spPr>
          <a:xfrm rot="5400000" flipH="1" flipV="1">
            <a:off x="4103395" y="2615421"/>
            <a:ext cx="63471" cy="349782"/>
          </a:xfrm>
          <a:prstGeom prst="bentConnector2">
            <a:avLst/>
          </a:prstGeom>
          <a:ln w="6350">
            <a:solidFill>
              <a:schemeClr val="tx1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4658744" y="2900474"/>
            <a:ext cx="274320" cy="0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H="1">
            <a:off x="2469489" y="3526631"/>
            <a:ext cx="1114292" cy="3429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>
            <a:stCxn id="23" idx="0"/>
          </p:cNvCxnSpPr>
          <p:nvPr/>
        </p:nvCxnSpPr>
        <p:spPr>
          <a:xfrm rot="16200000" flipV="1">
            <a:off x="2880014" y="2729120"/>
            <a:ext cx="330019" cy="1151067"/>
          </a:xfrm>
          <a:prstGeom prst="bentConnector2">
            <a:avLst/>
          </a:prstGeom>
          <a:ln w="6350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H="1" flipV="1">
            <a:off x="2466663" y="3276233"/>
            <a:ext cx="768096" cy="0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4987567" y="2459139"/>
            <a:ext cx="19877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Start</a:t>
            </a:r>
            <a:endParaRPr lang="zh-CN" altLang="en-US" sz="800" dirty="0"/>
          </a:p>
        </p:txBody>
      </p:sp>
      <p:sp>
        <p:nvSpPr>
          <p:cNvPr id="275" name="Right Brace 274"/>
          <p:cNvSpPr/>
          <p:nvPr/>
        </p:nvSpPr>
        <p:spPr>
          <a:xfrm rot="-5400000">
            <a:off x="4598683" y="2841229"/>
            <a:ext cx="45719" cy="128016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ight Brace 277"/>
          <p:cNvSpPr/>
          <p:nvPr/>
        </p:nvSpPr>
        <p:spPr>
          <a:xfrm rot="8040000">
            <a:off x="3235158" y="3184386"/>
            <a:ext cx="45719" cy="22860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3" name="直接连接符 51"/>
          <p:cNvCxnSpPr/>
          <p:nvPr/>
        </p:nvCxnSpPr>
        <p:spPr>
          <a:xfrm>
            <a:off x="3350419" y="3228975"/>
            <a:ext cx="263619" cy="249691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Oval 284"/>
          <p:cNvSpPr>
            <a:spLocks noChangeAspect="1"/>
          </p:cNvSpPr>
          <p:nvPr/>
        </p:nvSpPr>
        <p:spPr>
          <a:xfrm>
            <a:off x="2996420" y="3382410"/>
            <a:ext cx="731520" cy="73152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椭圆 54"/>
          <p:cNvSpPr>
            <a:spLocks noChangeAspect="1"/>
          </p:cNvSpPr>
          <p:nvPr/>
        </p:nvSpPr>
        <p:spPr>
          <a:xfrm>
            <a:off x="3348464" y="3734454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9" name="Oval 288"/>
          <p:cNvSpPr>
            <a:spLocks noChangeAspect="1"/>
          </p:cNvSpPr>
          <p:nvPr/>
        </p:nvSpPr>
        <p:spPr>
          <a:xfrm>
            <a:off x="3704793" y="2463453"/>
            <a:ext cx="502920" cy="50292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椭圆 54"/>
          <p:cNvSpPr>
            <a:spLocks noChangeAspect="1"/>
          </p:cNvSpPr>
          <p:nvPr/>
        </p:nvSpPr>
        <p:spPr>
          <a:xfrm>
            <a:off x="3942537" y="2701197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2471872" y="3643313"/>
            <a:ext cx="973797" cy="1046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3188494" y="3395663"/>
            <a:ext cx="263619" cy="249691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664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400" y="1974675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extBox 2"/>
          <p:cNvSpPr txBox="1"/>
          <p:nvPr/>
        </p:nvSpPr>
        <p:spPr>
          <a:xfrm>
            <a:off x="3056442" y="4301734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 dirty="0" smtClean="0"/>
              <a:t>Revised </a:t>
            </a:r>
            <a:r>
              <a:rPr lang="en-US" altLang="zh-CN" sz="1600" dirty="0" smtClean="0"/>
              <a:t>3</a:t>
            </a:r>
            <a:r>
              <a:rPr lang="en-US" altLang="zh-TW" sz="1600" dirty="0" smtClean="0"/>
              <a:t>-8</a:t>
            </a:r>
          </a:p>
        </p:txBody>
      </p:sp>
      <p:sp>
        <p:nvSpPr>
          <p:cNvPr id="4" name="同心圆 20"/>
          <p:cNvSpPr>
            <a:spLocks noChangeAspect="1"/>
          </p:cNvSpPr>
          <p:nvPr/>
        </p:nvSpPr>
        <p:spPr>
          <a:xfrm>
            <a:off x="3075701" y="2966754"/>
            <a:ext cx="720000" cy="720000"/>
          </a:xfrm>
          <a:prstGeom prst="donut">
            <a:avLst>
              <a:gd name="adj" fmla="val 49118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90469" y="2600073"/>
            <a:ext cx="2904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/>
              <a:t>c1</a:t>
            </a:r>
            <a:endParaRPr lang="zh-CN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3290469" y="3451693"/>
            <a:ext cx="2904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/>
              <a:t>c2</a:t>
            </a:r>
            <a:endParaRPr lang="zh-CN" alt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2251311" y="3126581"/>
            <a:ext cx="455253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vFrom1to2</a:t>
            </a:r>
            <a:endParaRPr lang="zh-CN" altLang="en-US" sz="800" dirty="0"/>
          </a:p>
        </p:txBody>
      </p:sp>
      <p:sp>
        <p:nvSpPr>
          <p:cNvPr id="10" name="同心圆 8"/>
          <p:cNvSpPr/>
          <p:nvPr/>
        </p:nvSpPr>
        <p:spPr>
          <a:xfrm>
            <a:off x="3183701" y="2624970"/>
            <a:ext cx="504000" cy="503854"/>
          </a:xfrm>
          <a:prstGeom prst="donut">
            <a:avLst>
              <a:gd name="adj" fmla="val 48659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5"/>
          <p:cNvCxnSpPr/>
          <p:nvPr/>
        </p:nvCxnSpPr>
        <p:spPr>
          <a:xfrm>
            <a:off x="3435701" y="2876897"/>
            <a:ext cx="0" cy="449857"/>
          </a:xfrm>
          <a:prstGeom prst="straightConnector1">
            <a:avLst/>
          </a:prstGeom>
          <a:ln w="9525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2"/>
          <p:cNvSpPr/>
          <p:nvPr/>
        </p:nvSpPr>
        <p:spPr>
          <a:xfrm>
            <a:off x="3417701" y="2948754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890635" y="2859826"/>
            <a:ext cx="815929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collisionInfo.mStart</a:t>
            </a:r>
            <a:endParaRPr lang="zh-CN" altLang="en-US" sz="800" dirty="0"/>
          </a:p>
        </p:txBody>
      </p:sp>
      <p:cxnSp>
        <p:nvCxnSpPr>
          <p:cNvPr id="14" name="直接连接符 55"/>
          <p:cNvCxnSpPr/>
          <p:nvPr/>
        </p:nvCxnSpPr>
        <p:spPr>
          <a:xfrm>
            <a:off x="3435699" y="3326755"/>
            <a:ext cx="1645920" cy="1667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57"/>
          <p:cNvCxnSpPr/>
          <p:nvPr/>
        </p:nvCxnSpPr>
        <p:spPr>
          <a:xfrm flipV="1">
            <a:off x="3435700" y="2867056"/>
            <a:ext cx="164592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30197" y="2936176"/>
            <a:ext cx="152286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dist</a:t>
            </a:r>
            <a:endParaRPr lang="zh-CN" altLang="en-US" sz="800" dirty="0"/>
          </a:p>
        </p:txBody>
      </p:sp>
      <p:cxnSp>
        <p:nvCxnSpPr>
          <p:cNvPr id="17" name="直接连接符 62"/>
          <p:cNvCxnSpPr/>
          <p:nvPr/>
        </p:nvCxnSpPr>
        <p:spPr>
          <a:xfrm>
            <a:off x="3442050" y="3128824"/>
            <a:ext cx="437951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64"/>
          <p:cNvCxnSpPr/>
          <p:nvPr/>
        </p:nvCxnSpPr>
        <p:spPr>
          <a:xfrm>
            <a:off x="3435700" y="2968879"/>
            <a:ext cx="437951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985374" y="2936176"/>
            <a:ext cx="94577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err="1" smtClean="0"/>
              <a:t>mDepth</a:t>
            </a:r>
            <a:r>
              <a:rPr lang="en-US" altLang="zh-CN" sz="800" dirty="0" smtClean="0"/>
              <a:t> = </a:t>
            </a:r>
            <a:r>
              <a:rPr lang="en-US" altLang="zh-CN" sz="800" dirty="0" err="1" smtClean="0"/>
              <a:t>rSum</a:t>
            </a:r>
            <a:r>
              <a:rPr lang="en-US" altLang="zh-CN" sz="800" dirty="0" smtClean="0"/>
              <a:t>  –  dist</a:t>
            </a:r>
            <a:endParaRPr lang="zh-CN" altLang="en-US" sz="800" dirty="0"/>
          </a:p>
        </p:txBody>
      </p:sp>
      <p:sp>
        <p:nvSpPr>
          <p:cNvPr id="21" name="Right Brace 20"/>
          <p:cNvSpPr/>
          <p:nvPr/>
        </p:nvSpPr>
        <p:spPr>
          <a:xfrm rot="-5400000">
            <a:off x="5112312" y="2869393"/>
            <a:ext cx="46101" cy="45720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/>
          <p:cNvSpPr/>
          <p:nvPr/>
        </p:nvSpPr>
        <p:spPr>
          <a:xfrm rot="-5400000">
            <a:off x="3898964" y="2988152"/>
            <a:ext cx="46101" cy="13716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2115305" y="5936289"/>
            <a:ext cx="522100" cy="0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23"/>
          <p:cNvSpPr/>
          <p:nvPr/>
        </p:nvSpPr>
        <p:spPr>
          <a:xfrm rot="16441678">
            <a:off x="3031902" y="2891509"/>
            <a:ext cx="119424" cy="690145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46275 w 387603"/>
              <a:gd name="connsiteY0" fmla="*/ 0 h 567708"/>
              <a:gd name="connsiteX1" fmla="*/ 37934 w 387603"/>
              <a:gd name="connsiteY1" fmla="*/ 303355 h 567708"/>
              <a:gd name="connsiteX2" fmla="*/ 373880 w 387603"/>
              <a:gd name="connsiteY2" fmla="*/ 336933 h 567708"/>
              <a:gd name="connsiteX3" fmla="*/ 120273 w 387603"/>
              <a:gd name="connsiteY3" fmla="*/ 567708 h 567708"/>
              <a:gd name="connsiteX4" fmla="*/ 120273 w 387603"/>
              <a:gd name="connsiteY4" fmla="*/ 567708 h 567708"/>
              <a:gd name="connsiteX0" fmla="*/ 111084 w 188367"/>
              <a:gd name="connsiteY0" fmla="*/ 0 h 567708"/>
              <a:gd name="connsiteX1" fmla="*/ 2743 w 188367"/>
              <a:gd name="connsiteY1" fmla="*/ 303355 h 567708"/>
              <a:gd name="connsiteX2" fmla="*/ 94624 w 188367"/>
              <a:gd name="connsiteY2" fmla="*/ 336099 h 567708"/>
              <a:gd name="connsiteX3" fmla="*/ 85082 w 188367"/>
              <a:gd name="connsiteY3" fmla="*/ 567708 h 567708"/>
              <a:gd name="connsiteX4" fmla="*/ 85082 w 188367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9542 w 103285"/>
              <a:gd name="connsiteY2" fmla="*/ 336099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14894 w 103285"/>
              <a:gd name="connsiteY2" fmla="*/ 275610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94323 w 171606"/>
              <a:gd name="connsiteY0" fmla="*/ 0 h 567708"/>
              <a:gd name="connsiteX1" fmla="*/ 1851 w 171606"/>
              <a:gd name="connsiteY1" fmla="*/ 222884 h 567708"/>
              <a:gd name="connsiteX2" fmla="*/ 83215 w 171606"/>
              <a:gd name="connsiteY2" fmla="*/ 275610 h 567708"/>
              <a:gd name="connsiteX3" fmla="*/ 68321 w 171606"/>
              <a:gd name="connsiteY3" fmla="*/ 567708 h 567708"/>
              <a:gd name="connsiteX4" fmla="*/ 68321 w 171606"/>
              <a:gd name="connsiteY4" fmla="*/ 567708 h 567708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0 w 82528"/>
              <a:gd name="connsiteY0" fmla="*/ 0 h 514982"/>
              <a:gd name="connsiteX1" fmla="*/ 16058 w 82528"/>
              <a:gd name="connsiteY1" fmla="*/ 170158 h 514982"/>
              <a:gd name="connsiteX2" fmla="*/ 53362 w 82528"/>
              <a:gd name="connsiteY2" fmla="*/ 225190 h 514982"/>
              <a:gd name="connsiteX3" fmla="*/ 82528 w 82528"/>
              <a:gd name="connsiteY3" fmla="*/ 514982 h 514982"/>
              <a:gd name="connsiteX4" fmla="*/ 82528 w 82528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424" h="514982">
                <a:moveTo>
                  <a:pt x="36896" y="0"/>
                </a:moveTo>
                <a:cubicBezTo>
                  <a:pt x="55096" y="60495"/>
                  <a:pt x="0" y="134931"/>
                  <a:pt x="8894" y="172463"/>
                </a:cubicBezTo>
                <a:cubicBezTo>
                  <a:pt x="17788" y="209995"/>
                  <a:pt x="71836" y="168103"/>
                  <a:pt x="90258" y="225190"/>
                </a:cubicBezTo>
                <a:cubicBezTo>
                  <a:pt x="108680" y="282277"/>
                  <a:pt x="106273" y="382188"/>
                  <a:pt x="119424" y="514982"/>
                </a:cubicBezTo>
                <a:lnTo>
                  <a:pt x="119424" y="514982"/>
                </a:lnTo>
              </a:path>
            </a:pathLst>
          </a:custGeom>
          <a:noFill/>
          <a:ln w="6350">
            <a:solidFill>
              <a:schemeClr val="tx1"/>
            </a:solidFill>
            <a:prstDash val="sysDot"/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 rot="16441678">
            <a:off x="3022377" y="2646241"/>
            <a:ext cx="119424" cy="690145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46275 w 387603"/>
              <a:gd name="connsiteY0" fmla="*/ 0 h 567708"/>
              <a:gd name="connsiteX1" fmla="*/ 37934 w 387603"/>
              <a:gd name="connsiteY1" fmla="*/ 303355 h 567708"/>
              <a:gd name="connsiteX2" fmla="*/ 373880 w 387603"/>
              <a:gd name="connsiteY2" fmla="*/ 336933 h 567708"/>
              <a:gd name="connsiteX3" fmla="*/ 120273 w 387603"/>
              <a:gd name="connsiteY3" fmla="*/ 567708 h 567708"/>
              <a:gd name="connsiteX4" fmla="*/ 120273 w 387603"/>
              <a:gd name="connsiteY4" fmla="*/ 567708 h 567708"/>
              <a:gd name="connsiteX0" fmla="*/ 111084 w 188367"/>
              <a:gd name="connsiteY0" fmla="*/ 0 h 567708"/>
              <a:gd name="connsiteX1" fmla="*/ 2743 w 188367"/>
              <a:gd name="connsiteY1" fmla="*/ 303355 h 567708"/>
              <a:gd name="connsiteX2" fmla="*/ 94624 w 188367"/>
              <a:gd name="connsiteY2" fmla="*/ 336099 h 567708"/>
              <a:gd name="connsiteX3" fmla="*/ 85082 w 188367"/>
              <a:gd name="connsiteY3" fmla="*/ 567708 h 567708"/>
              <a:gd name="connsiteX4" fmla="*/ 85082 w 188367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9542 w 103285"/>
              <a:gd name="connsiteY2" fmla="*/ 336099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14894 w 103285"/>
              <a:gd name="connsiteY2" fmla="*/ 275610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94323 w 171606"/>
              <a:gd name="connsiteY0" fmla="*/ 0 h 567708"/>
              <a:gd name="connsiteX1" fmla="*/ 1851 w 171606"/>
              <a:gd name="connsiteY1" fmla="*/ 222884 h 567708"/>
              <a:gd name="connsiteX2" fmla="*/ 83215 w 171606"/>
              <a:gd name="connsiteY2" fmla="*/ 275610 h 567708"/>
              <a:gd name="connsiteX3" fmla="*/ 68321 w 171606"/>
              <a:gd name="connsiteY3" fmla="*/ 567708 h 567708"/>
              <a:gd name="connsiteX4" fmla="*/ 68321 w 171606"/>
              <a:gd name="connsiteY4" fmla="*/ 567708 h 567708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0 w 82528"/>
              <a:gd name="connsiteY0" fmla="*/ 0 h 514982"/>
              <a:gd name="connsiteX1" fmla="*/ 16058 w 82528"/>
              <a:gd name="connsiteY1" fmla="*/ 170158 h 514982"/>
              <a:gd name="connsiteX2" fmla="*/ 53362 w 82528"/>
              <a:gd name="connsiteY2" fmla="*/ 225190 h 514982"/>
              <a:gd name="connsiteX3" fmla="*/ 82528 w 82528"/>
              <a:gd name="connsiteY3" fmla="*/ 514982 h 514982"/>
              <a:gd name="connsiteX4" fmla="*/ 82528 w 82528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424" h="514982">
                <a:moveTo>
                  <a:pt x="36896" y="0"/>
                </a:moveTo>
                <a:cubicBezTo>
                  <a:pt x="55096" y="60495"/>
                  <a:pt x="0" y="134931"/>
                  <a:pt x="8894" y="172463"/>
                </a:cubicBezTo>
                <a:cubicBezTo>
                  <a:pt x="17788" y="209995"/>
                  <a:pt x="71836" y="168103"/>
                  <a:pt x="90258" y="225190"/>
                </a:cubicBezTo>
                <a:cubicBezTo>
                  <a:pt x="108680" y="282277"/>
                  <a:pt x="106273" y="382188"/>
                  <a:pt x="119424" y="514982"/>
                </a:cubicBezTo>
                <a:lnTo>
                  <a:pt x="119424" y="514982"/>
                </a:lnTo>
              </a:path>
            </a:pathLst>
          </a:custGeom>
          <a:noFill/>
          <a:ln w="6350">
            <a:solidFill>
              <a:schemeClr val="tx1"/>
            </a:solidFill>
            <a:prstDash val="sysDot"/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57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1981200"/>
            <a:ext cx="4267200" cy="2597325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extBox 2"/>
          <p:cNvSpPr txBox="1"/>
          <p:nvPr/>
        </p:nvSpPr>
        <p:spPr>
          <a:xfrm>
            <a:off x="2976191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 dirty="0" smtClean="0"/>
              <a:t>Revised </a:t>
            </a:r>
            <a:r>
              <a:rPr lang="en-US" altLang="zh-CN" sz="1600" dirty="0" smtClean="0"/>
              <a:t>3</a:t>
            </a:r>
            <a:r>
              <a:rPr lang="en-US" altLang="zh-TW" sz="1600" dirty="0" smtClean="0"/>
              <a:t>-9</a:t>
            </a:r>
          </a:p>
        </p:txBody>
      </p:sp>
      <p:cxnSp>
        <p:nvCxnSpPr>
          <p:cNvPr id="4" name="直接箭头连接符 3"/>
          <p:cNvCxnSpPr/>
          <p:nvPr/>
        </p:nvCxnSpPr>
        <p:spPr>
          <a:xfrm>
            <a:off x="2438400" y="3626662"/>
            <a:ext cx="2057400" cy="0"/>
          </a:xfrm>
          <a:prstGeom prst="straightConnector1">
            <a:avLst/>
          </a:prstGeom>
          <a:ln w="6350" cap="flat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22"/>
          <p:cNvCxnSpPr/>
          <p:nvPr/>
        </p:nvCxnSpPr>
        <p:spPr>
          <a:xfrm flipV="1">
            <a:off x="2440781" y="2710657"/>
            <a:ext cx="0" cy="914400"/>
          </a:xfrm>
          <a:prstGeom prst="straightConnector1">
            <a:avLst/>
          </a:prstGeom>
          <a:ln w="6350" cap="flat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7"/>
          <p:cNvSpPr>
            <a:spLocks noChangeAspect="1"/>
          </p:cNvSpPr>
          <p:nvPr/>
        </p:nvSpPr>
        <p:spPr>
          <a:xfrm>
            <a:off x="2819400" y="3048000"/>
            <a:ext cx="411480" cy="411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28"/>
          <p:cNvSpPr>
            <a:spLocks/>
          </p:cNvSpPr>
          <p:nvPr/>
        </p:nvSpPr>
        <p:spPr>
          <a:xfrm>
            <a:off x="3416300" y="2901696"/>
            <a:ext cx="914400" cy="274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14"/>
          <p:cNvCxnSpPr/>
          <p:nvPr/>
        </p:nvCxnSpPr>
        <p:spPr>
          <a:xfrm>
            <a:off x="2232660" y="3456920"/>
            <a:ext cx="58674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35"/>
          <p:cNvCxnSpPr/>
          <p:nvPr/>
        </p:nvCxnSpPr>
        <p:spPr>
          <a:xfrm>
            <a:off x="2112645" y="3048000"/>
            <a:ext cx="706755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39"/>
          <p:cNvCxnSpPr/>
          <p:nvPr/>
        </p:nvCxnSpPr>
        <p:spPr>
          <a:xfrm>
            <a:off x="2112645" y="3172198"/>
            <a:ext cx="1297305" cy="7894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44"/>
          <p:cNvCxnSpPr/>
          <p:nvPr/>
        </p:nvCxnSpPr>
        <p:spPr>
          <a:xfrm>
            <a:off x="2362200" y="2905314"/>
            <a:ext cx="105410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113508" y="3008784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 smtClean="0"/>
              <a:t>A</a:t>
            </a:r>
            <a:endParaRPr lang="zh-CN" altLang="en-US" sz="900" dirty="0"/>
          </a:p>
        </p:txBody>
      </p:sp>
      <p:sp>
        <p:nvSpPr>
          <p:cNvPr id="15" name="TextBox 14"/>
          <p:cNvSpPr txBox="1"/>
          <p:nvPr/>
        </p:nvSpPr>
        <p:spPr>
          <a:xfrm>
            <a:off x="4215278" y="2856254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 smtClean="0"/>
              <a:t>B</a:t>
            </a:r>
            <a:endParaRPr lang="zh-CN" alt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2668950" y="3146018"/>
            <a:ext cx="12663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e</a:t>
            </a:r>
            <a:r>
              <a:rPr lang="en-US" altLang="zh-CN" sz="800" baseline="-25000" dirty="0" smtClean="0"/>
              <a:t>A1</a:t>
            </a:r>
            <a:endParaRPr lang="zh-CN" altLang="en-US" sz="8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2961821" y="3396120"/>
            <a:ext cx="12663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e</a:t>
            </a:r>
            <a:r>
              <a:rPr lang="en-US" altLang="zh-CN" sz="800" baseline="-25000" dirty="0" smtClean="0"/>
              <a:t>A2</a:t>
            </a:r>
            <a:endParaRPr lang="zh-CN" altLang="en-US" sz="8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3278581" y="2931134"/>
            <a:ext cx="12343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e</a:t>
            </a:r>
            <a:r>
              <a:rPr lang="en-US" altLang="zh-CN" sz="800" baseline="-25000" dirty="0"/>
              <a:t>B</a:t>
            </a:r>
            <a:r>
              <a:rPr lang="en-US" altLang="zh-CN" sz="800" baseline="-25000" dirty="0" smtClean="0"/>
              <a:t>1</a:t>
            </a:r>
            <a:endParaRPr lang="zh-CN" altLang="en-US" sz="8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3811784" y="3122198"/>
            <a:ext cx="12343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e</a:t>
            </a:r>
            <a:r>
              <a:rPr lang="en-US" altLang="zh-CN" sz="800" baseline="-25000" dirty="0" smtClean="0"/>
              <a:t>B2</a:t>
            </a:r>
            <a:endParaRPr lang="zh-CN" altLang="en-US" sz="8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528761" y="3263264"/>
            <a:ext cx="549831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Projected </a:t>
            </a:r>
            <a:r>
              <a:rPr lang="en-US" altLang="zh-CN" sz="800" dirty="0" smtClean="0"/>
              <a:t>e</a:t>
            </a:r>
            <a:r>
              <a:rPr lang="en-US" altLang="zh-CN" sz="800" baseline="-25000" dirty="0" smtClean="0"/>
              <a:t>A1</a:t>
            </a:r>
            <a:endParaRPr lang="zh-CN" altLang="en-US" sz="800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1526380" y="2791441"/>
            <a:ext cx="546625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Projected </a:t>
            </a:r>
            <a:r>
              <a:rPr lang="en-US" altLang="zh-CN" sz="800" dirty="0" smtClean="0"/>
              <a:t>e</a:t>
            </a:r>
            <a:r>
              <a:rPr lang="en-US" altLang="zh-CN" sz="800" baseline="-25000" dirty="0" smtClean="0"/>
              <a:t>B1</a:t>
            </a:r>
            <a:endParaRPr lang="zh-CN" altLang="en-US" sz="800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1502567" y="3005441"/>
            <a:ext cx="541405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Overlap part</a:t>
            </a:r>
          </a:p>
        </p:txBody>
      </p:sp>
      <p:cxnSp>
        <p:nvCxnSpPr>
          <p:cNvPr id="24" name="直接连接符 65"/>
          <p:cNvCxnSpPr/>
          <p:nvPr/>
        </p:nvCxnSpPr>
        <p:spPr>
          <a:xfrm flipV="1">
            <a:off x="2819400" y="3463108"/>
            <a:ext cx="0" cy="249074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66"/>
          <p:cNvCxnSpPr/>
          <p:nvPr/>
        </p:nvCxnSpPr>
        <p:spPr>
          <a:xfrm flipH="1" flipV="1">
            <a:off x="3232150" y="3460728"/>
            <a:ext cx="1588" cy="251454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68"/>
          <p:cNvCxnSpPr/>
          <p:nvPr/>
        </p:nvCxnSpPr>
        <p:spPr>
          <a:xfrm flipV="1">
            <a:off x="3419474" y="3181830"/>
            <a:ext cx="0" cy="530352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69"/>
          <p:cNvCxnSpPr/>
          <p:nvPr/>
        </p:nvCxnSpPr>
        <p:spPr>
          <a:xfrm flipV="1">
            <a:off x="4331811" y="3181830"/>
            <a:ext cx="0" cy="530352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95588" y="3717180"/>
            <a:ext cx="549831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Projected </a:t>
            </a:r>
            <a:r>
              <a:rPr lang="en-US" altLang="zh-CN" sz="800" dirty="0" smtClean="0"/>
              <a:t>e</a:t>
            </a:r>
            <a:r>
              <a:rPr lang="en-US" altLang="zh-CN" sz="800" baseline="-25000" dirty="0" smtClean="0"/>
              <a:t>A2</a:t>
            </a:r>
            <a:endParaRPr lang="zh-CN" altLang="en-US" sz="800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3639360" y="3710036"/>
            <a:ext cx="546625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Projected </a:t>
            </a:r>
            <a:r>
              <a:rPr lang="en-US" altLang="zh-CN" sz="800" dirty="0" smtClean="0"/>
              <a:t>e</a:t>
            </a:r>
            <a:r>
              <a:rPr lang="en-US" altLang="zh-CN" sz="800" baseline="-25000" dirty="0" smtClean="0"/>
              <a:t>B2</a:t>
            </a:r>
            <a:endParaRPr lang="zh-CN" altLang="en-US" sz="800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3176609" y="3893480"/>
            <a:ext cx="498534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No overlaps</a:t>
            </a:r>
            <a:endParaRPr lang="en-US" altLang="zh-CN" sz="800" dirty="0" smtClean="0"/>
          </a:p>
        </p:txBody>
      </p:sp>
      <p:sp>
        <p:nvSpPr>
          <p:cNvPr id="34" name="Right Brace 33"/>
          <p:cNvSpPr/>
          <p:nvPr/>
        </p:nvSpPr>
        <p:spPr>
          <a:xfrm>
            <a:off x="3854577" y="3281592"/>
            <a:ext cx="46101" cy="91440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e 34"/>
          <p:cNvSpPr/>
          <p:nvPr/>
        </p:nvSpPr>
        <p:spPr>
          <a:xfrm rot="5400000">
            <a:off x="2313340" y="2903834"/>
            <a:ext cx="46101" cy="27432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Brace 35"/>
          <p:cNvSpPr/>
          <p:nvPr/>
        </p:nvSpPr>
        <p:spPr>
          <a:xfrm>
            <a:off x="3005900" y="3526471"/>
            <a:ext cx="46101" cy="41148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Brace 37"/>
          <p:cNvSpPr/>
          <p:nvPr/>
        </p:nvSpPr>
        <p:spPr>
          <a:xfrm rot="5400000">
            <a:off x="2171509" y="3047231"/>
            <a:ext cx="46101" cy="41148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Brace 38"/>
          <p:cNvSpPr/>
          <p:nvPr/>
        </p:nvSpPr>
        <p:spPr>
          <a:xfrm rot="5400000">
            <a:off x="2054259" y="3062572"/>
            <a:ext cx="46100" cy="109728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68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676400" y="1974675"/>
            <a:ext cx="4267200" cy="2597325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4" name="TextBox 13"/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 smtClean="0"/>
              <a:t>Revised 3</a:t>
            </a:r>
            <a:r>
              <a:rPr lang="en-US" altLang="zh-TW" sz="1600" dirty="0" smtClean="0"/>
              <a:t>-10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6305" y="3128799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 smtClean="0"/>
              <a:t>A</a:t>
            </a:r>
            <a:endParaRPr lang="zh-CN" altLang="en-US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4094878" y="2651717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 smtClean="0"/>
              <a:t>B</a:t>
            </a:r>
            <a:endParaRPr lang="zh-CN" altLang="en-US" sz="900" dirty="0"/>
          </a:p>
        </p:txBody>
      </p:sp>
      <p:sp>
        <p:nvSpPr>
          <p:cNvPr id="5" name="TextBox 4"/>
          <p:cNvSpPr txBox="1"/>
          <p:nvPr/>
        </p:nvSpPr>
        <p:spPr>
          <a:xfrm>
            <a:off x="3062859" y="3136493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A1</a:t>
            </a:r>
            <a:endParaRPr lang="zh-CN" altLang="en-US" sz="800" dirty="0"/>
          </a:p>
        </p:txBody>
      </p:sp>
      <p:sp>
        <p:nvSpPr>
          <p:cNvPr id="15" name="矩形 7"/>
          <p:cNvSpPr>
            <a:spLocks noChangeAspect="1"/>
          </p:cNvSpPr>
          <p:nvPr/>
        </p:nvSpPr>
        <p:spPr>
          <a:xfrm>
            <a:off x="3574228" y="3038475"/>
            <a:ext cx="411480" cy="411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82672" y="3136493"/>
            <a:ext cx="12663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e</a:t>
            </a:r>
            <a:r>
              <a:rPr lang="en-US" altLang="zh-CN" sz="800" baseline="-25000" dirty="0" smtClean="0"/>
              <a:t>A1</a:t>
            </a:r>
            <a:endParaRPr lang="zh-CN" altLang="en-US" sz="8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3716649" y="3267067"/>
            <a:ext cx="12663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e</a:t>
            </a:r>
            <a:r>
              <a:rPr lang="en-US" altLang="zh-CN" sz="800" baseline="-25000" dirty="0" smtClean="0"/>
              <a:t>A2</a:t>
            </a:r>
            <a:endParaRPr lang="zh-CN" altLang="en-US" sz="8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3855722" y="3136493"/>
            <a:ext cx="12663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e</a:t>
            </a:r>
            <a:r>
              <a:rPr lang="en-US" altLang="zh-CN" sz="800" baseline="-25000" dirty="0" smtClean="0"/>
              <a:t>A3</a:t>
            </a:r>
            <a:endParaRPr lang="zh-CN" altLang="en-US" sz="8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3716649" y="2960680"/>
            <a:ext cx="12663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e</a:t>
            </a:r>
            <a:r>
              <a:rPr lang="en-US" altLang="zh-CN" sz="800" baseline="-25000" dirty="0" smtClean="0"/>
              <a:t>A4</a:t>
            </a:r>
            <a:endParaRPr lang="zh-CN" altLang="en-US" sz="800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3724664" y="3567737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A2</a:t>
            </a:r>
            <a:endParaRPr lang="zh-CN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4171921" y="3136493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A3</a:t>
            </a:r>
            <a:endParaRPr lang="zh-CN" alt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3724664" y="2705724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A4</a:t>
            </a:r>
            <a:endParaRPr lang="zh-CN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4017140" y="2896224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B1</a:t>
            </a:r>
            <a:endParaRPr lang="zh-CN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4717228" y="3255793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B2</a:t>
            </a:r>
            <a:endParaRPr lang="zh-CN" alt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4476722" y="2529511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B3</a:t>
            </a:r>
            <a:endParaRPr lang="zh-CN" alt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3702815" y="2319961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B4</a:t>
            </a:r>
            <a:endParaRPr lang="zh-CN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4463735" y="3043229"/>
            <a:ext cx="12343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e</a:t>
            </a:r>
            <a:r>
              <a:rPr lang="en-US" altLang="zh-CN" sz="800" baseline="-25000" dirty="0" smtClean="0"/>
              <a:t>B2</a:t>
            </a:r>
            <a:endParaRPr lang="zh-CN" altLang="en-US" sz="800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4277203" y="2728904"/>
            <a:ext cx="12343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e</a:t>
            </a:r>
            <a:r>
              <a:rPr lang="en-US" altLang="zh-CN" sz="800" baseline="-25000" dirty="0" smtClean="0"/>
              <a:t>B3</a:t>
            </a:r>
            <a:endParaRPr lang="zh-CN" altLang="en-US" sz="800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3943828" y="2503479"/>
            <a:ext cx="12343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e</a:t>
            </a:r>
            <a:r>
              <a:rPr lang="en-US" altLang="zh-CN" sz="800" baseline="-25000" dirty="0" smtClean="0"/>
              <a:t>B4</a:t>
            </a:r>
            <a:endParaRPr lang="zh-CN" altLang="en-US" sz="800" baseline="-25000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3779968" y="2855120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0800000" flipH="1" flipV="1">
            <a:off x="3779969" y="3452815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 flipH="1" flipV="1">
            <a:off x="4083816" y="3152775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195817" y="3244216"/>
            <a:ext cx="379364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149497" y="2820980"/>
            <a:ext cx="12343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e</a:t>
            </a:r>
            <a:r>
              <a:rPr lang="en-US" altLang="zh-CN" sz="800" baseline="-25000" dirty="0" smtClean="0"/>
              <a:t>B1</a:t>
            </a:r>
            <a:endParaRPr lang="zh-CN" altLang="en-US" sz="800" baseline="-25000" dirty="0"/>
          </a:p>
        </p:txBody>
      </p:sp>
      <p:sp>
        <p:nvSpPr>
          <p:cNvPr id="16" name="矩形 28"/>
          <p:cNvSpPr>
            <a:spLocks/>
          </p:cNvSpPr>
          <p:nvPr/>
        </p:nvSpPr>
        <p:spPr>
          <a:xfrm rot="2700000">
            <a:off x="3810134" y="2765955"/>
            <a:ext cx="914400" cy="274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Straight Arrow Connector 39"/>
          <p:cNvCxnSpPr/>
          <p:nvPr/>
        </p:nvCxnSpPr>
        <p:spPr>
          <a:xfrm rot="2700000" flipH="1" flipV="1">
            <a:off x="4427765" y="2651244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13500000" flipH="1" flipV="1">
            <a:off x="4106159" y="2972851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8100000" flipH="1" flipV="1">
            <a:off x="4656852" y="3201192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18900000" flipH="1" flipV="1">
            <a:off x="3880620" y="2424961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948720" y="2668343"/>
            <a:ext cx="1723229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E.g., A1 is the face normal of edge e</a:t>
            </a:r>
            <a:r>
              <a:rPr lang="en-US" altLang="zh-CN" sz="800" baseline="-25000" dirty="0" smtClean="0"/>
              <a:t>A1</a:t>
            </a:r>
            <a:r>
              <a:rPr lang="en-US" altLang="zh-CN" sz="800" dirty="0" smtClean="0"/>
              <a:t>, or </a:t>
            </a:r>
          </a:p>
          <a:p>
            <a:r>
              <a:rPr lang="en-US" altLang="zh-CN" sz="800" dirty="0" smtClean="0"/>
              <a:t>Axis A1 is perpendicular to edge e</a:t>
            </a:r>
            <a:r>
              <a:rPr lang="en-US" altLang="zh-CN" sz="800" baseline="-25000" dirty="0" smtClean="0"/>
              <a:t>A1</a:t>
            </a:r>
            <a:endParaRPr lang="zh-CN" altLang="en-US" sz="800" baseline="-25000" dirty="0" smtClean="0"/>
          </a:p>
        </p:txBody>
      </p:sp>
      <p:sp>
        <p:nvSpPr>
          <p:cNvPr id="65" name="Freeform 64"/>
          <p:cNvSpPr/>
          <p:nvPr/>
        </p:nvSpPr>
        <p:spPr>
          <a:xfrm rot="18107458">
            <a:off x="2905858" y="2969382"/>
            <a:ext cx="87945" cy="300044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46275 w 387603"/>
              <a:gd name="connsiteY0" fmla="*/ 0 h 567708"/>
              <a:gd name="connsiteX1" fmla="*/ 37934 w 387603"/>
              <a:gd name="connsiteY1" fmla="*/ 303355 h 567708"/>
              <a:gd name="connsiteX2" fmla="*/ 373880 w 387603"/>
              <a:gd name="connsiteY2" fmla="*/ 336933 h 567708"/>
              <a:gd name="connsiteX3" fmla="*/ 120273 w 387603"/>
              <a:gd name="connsiteY3" fmla="*/ 567708 h 567708"/>
              <a:gd name="connsiteX4" fmla="*/ 120273 w 387603"/>
              <a:gd name="connsiteY4" fmla="*/ 567708 h 567708"/>
              <a:gd name="connsiteX0" fmla="*/ 111084 w 188367"/>
              <a:gd name="connsiteY0" fmla="*/ 0 h 567708"/>
              <a:gd name="connsiteX1" fmla="*/ 2743 w 188367"/>
              <a:gd name="connsiteY1" fmla="*/ 303355 h 567708"/>
              <a:gd name="connsiteX2" fmla="*/ 94624 w 188367"/>
              <a:gd name="connsiteY2" fmla="*/ 336099 h 567708"/>
              <a:gd name="connsiteX3" fmla="*/ 85082 w 188367"/>
              <a:gd name="connsiteY3" fmla="*/ 567708 h 567708"/>
              <a:gd name="connsiteX4" fmla="*/ 85082 w 188367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9542 w 103285"/>
              <a:gd name="connsiteY2" fmla="*/ 336099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14894 w 103285"/>
              <a:gd name="connsiteY2" fmla="*/ 275610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94323 w 171606"/>
              <a:gd name="connsiteY0" fmla="*/ 0 h 567708"/>
              <a:gd name="connsiteX1" fmla="*/ 1851 w 171606"/>
              <a:gd name="connsiteY1" fmla="*/ 222884 h 567708"/>
              <a:gd name="connsiteX2" fmla="*/ 83215 w 171606"/>
              <a:gd name="connsiteY2" fmla="*/ 275610 h 567708"/>
              <a:gd name="connsiteX3" fmla="*/ 68321 w 171606"/>
              <a:gd name="connsiteY3" fmla="*/ 567708 h 567708"/>
              <a:gd name="connsiteX4" fmla="*/ 68321 w 171606"/>
              <a:gd name="connsiteY4" fmla="*/ 567708 h 567708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0 w 82528"/>
              <a:gd name="connsiteY0" fmla="*/ 0 h 514982"/>
              <a:gd name="connsiteX1" fmla="*/ 16058 w 82528"/>
              <a:gd name="connsiteY1" fmla="*/ 170158 h 514982"/>
              <a:gd name="connsiteX2" fmla="*/ 53362 w 82528"/>
              <a:gd name="connsiteY2" fmla="*/ 225190 h 514982"/>
              <a:gd name="connsiteX3" fmla="*/ 82528 w 82528"/>
              <a:gd name="connsiteY3" fmla="*/ 514982 h 514982"/>
              <a:gd name="connsiteX4" fmla="*/ 82528 w 82528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137842 w 139411"/>
              <a:gd name="connsiteY0" fmla="*/ 0 h 506460"/>
              <a:gd name="connsiteX1" fmla="*/ 819 w 139411"/>
              <a:gd name="connsiteY1" fmla="*/ 163941 h 506460"/>
              <a:gd name="connsiteX2" fmla="*/ 82183 w 139411"/>
              <a:gd name="connsiteY2" fmla="*/ 216668 h 506460"/>
              <a:gd name="connsiteX3" fmla="*/ 111349 w 139411"/>
              <a:gd name="connsiteY3" fmla="*/ 506460 h 506460"/>
              <a:gd name="connsiteX4" fmla="*/ 111349 w 139411"/>
              <a:gd name="connsiteY4" fmla="*/ 506460 h 506460"/>
              <a:gd name="connsiteX0" fmla="*/ 137842 w 137842"/>
              <a:gd name="connsiteY0" fmla="*/ 0 h 506460"/>
              <a:gd name="connsiteX1" fmla="*/ 819 w 137842"/>
              <a:gd name="connsiteY1" fmla="*/ 163941 h 506460"/>
              <a:gd name="connsiteX2" fmla="*/ 82183 w 137842"/>
              <a:gd name="connsiteY2" fmla="*/ 216668 h 506460"/>
              <a:gd name="connsiteX3" fmla="*/ 111349 w 137842"/>
              <a:gd name="connsiteY3" fmla="*/ 506460 h 506460"/>
              <a:gd name="connsiteX4" fmla="*/ 111349 w 137842"/>
              <a:gd name="connsiteY4" fmla="*/ 506460 h 506460"/>
              <a:gd name="connsiteX0" fmla="*/ 137842 w 137842"/>
              <a:gd name="connsiteY0" fmla="*/ 0 h 506460"/>
              <a:gd name="connsiteX1" fmla="*/ 819 w 137842"/>
              <a:gd name="connsiteY1" fmla="*/ 163941 h 506460"/>
              <a:gd name="connsiteX2" fmla="*/ 82183 w 137842"/>
              <a:gd name="connsiteY2" fmla="*/ 216668 h 506460"/>
              <a:gd name="connsiteX3" fmla="*/ 111349 w 137842"/>
              <a:gd name="connsiteY3" fmla="*/ 506460 h 506460"/>
              <a:gd name="connsiteX0" fmla="*/ 137844 w 137844"/>
              <a:gd name="connsiteY0" fmla="*/ 0 h 387629"/>
              <a:gd name="connsiteX1" fmla="*/ 821 w 137844"/>
              <a:gd name="connsiteY1" fmla="*/ 163941 h 387629"/>
              <a:gd name="connsiteX2" fmla="*/ 82185 w 137844"/>
              <a:gd name="connsiteY2" fmla="*/ 216668 h 387629"/>
              <a:gd name="connsiteX3" fmla="*/ 112868 w 137844"/>
              <a:gd name="connsiteY3" fmla="*/ 387629 h 387629"/>
              <a:gd name="connsiteX0" fmla="*/ 137844 w 137844"/>
              <a:gd name="connsiteY0" fmla="*/ 0 h 387629"/>
              <a:gd name="connsiteX1" fmla="*/ 821 w 137844"/>
              <a:gd name="connsiteY1" fmla="*/ 163941 h 387629"/>
              <a:gd name="connsiteX2" fmla="*/ 82185 w 137844"/>
              <a:gd name="connsiteY2" fmla="*/ 216668 h 387629"/>
              <a:gd name="connsiteX3" fmla="*/ 112868 w 137844"/>
              <a:gd name="connsiteY3" fmla="*/ 387629 h 387629"/>
              <a:gd name="connsiteX0" fmla="*/ 137741 w 137741"/>
              <a:gd name="connsiteY0" fmla="*/ 0 h 388927"/>
              <a:gd name="connsiteX1" fmla="*/ 718 w 137741"/>
              <a:gd name="connsiteY1" fmla="*/ 163941 h 388927"/>
              <a:gd name="connsiteX2" fmla="*/ 82082 w 137741"/>
              <a:gd name="connsiteY2" fmla="*/ 216668 h 388927"/>
              <a:gd name="connsiteX3" fmla="*/ 42864 w 137741"/>
              <a:gd name="connsiteY3" fmla="*/ 388927 h 388927"/>
              <a:gd name="connsiteX0" fmla="*/ 137741 w 137741"/>
              <a:gd name="connsiteY0" fmla="*/ 0 h 388927"/>
              <a:gd name="connsiteX1" fmla="*/ 718 w 137741"/>
              <a:gd name="connsiteY1" fmla="*/ 163941 h 388927"/>
              <a:gd name="connsiteX2" fmla="*/ 82082 w 137741"/>
              <a:gd name="connsiteY2" fmla="*/ 216668 h 388927"/>
              <a:gd name="connsiteX3" fmla="*/ 42864 w 137741"/>
              <a:gd name="connsiteY3" fmla="*/ 388927 h 388927"/>
              <a:gd name="connsiteX0" fmla="*/ 137969 w 137969"/>
              <a:gd name="connsiteY0" fmla="*/ 0 h 388927"/>
              <a:gd name="connsiteX1" fmla="*/ 946 w 137969"/>
              <a:gd name="connsiteY1" fmla="*/ 163941 h 388927"/>
              <a:gd name="connsiteX2" fmla="*/ 82310 w 137969"/>
              <a:gd name="connsiteY2" fmla="*/ 216668 h 388927"/>
              <a:gd name="connsiteX3" fmla="*/ 43092 w 137969"/>
              <a:gd name="connsiteY3" fmla="*/ 388927 h 388927"/>
              <a:gd name="connsiteX0" fmla="*/ 109028 w 109028"/>
              <a:gd name="connsiteY0" fmla="*/ 0 h 388927"/>
              <a:gd name="connsiteX1" fmla="*/ 982 w 109028"/>
              <a:gd name="connsiteY1" fmla="*/ 111269 h 388927"/>
              <a:gd name="connsiteX2" fmla="*/ 53369 w 109028"/>
              <a:gd name="connsiteY2" fmla="*/ 216668 h 388927"/>
              <a:gd name="connsiteX3" fmla="*/ 14151 w 109028"/>
              <a:gd name="connsiteY3" fmla="*/ 388927 h 38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028" h="388927">
                <a:moveTo>
                  <a:pt x="109028" y="0"/>
                </a:moveTo>
                <a:cubicBezTo>
                  <a:pt x="14817" y="49776"/>
                  <a:pt x="10258" y="75158"/>
                  <a:pt x="982" y="111269"/>
                </a:cubicBezTo>
                <a:cubicBezTo>
                  <a:pt x="-8294" y="147380"/>
                  <a:pt x="51174" y="170392"/>
                  <a:pt x="53369" y="216668"/>
                </a:cubicBezTo>
                <a:cubicBezTo>
                  <a:pt x="55564" y="262944"/>
                  <a:pt x="73576" y="283196"/>
                  <a:pt x="14151" y="388927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ot"/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22"/>
          <p:cNvCxnSpPr/>
          <p:nvPr/>
        </p:nvCxnSpPr>
        <p:spPr>
          <a:xfrm flipH="1">
            <a:off x="2523007" y="3614320"/>
            <a:ext cx="1737843" cy="417"/>
          </a:xfrm>
          <a:prstGeom prst="straightConnector1">
            <a:avLst/>
          </a:prstGeom>
          <a:ln w="9525" cap="flat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991477" y="3138324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 smtClean="0"/>
              <a:t>A</a:t>
            </a:r>
            <a:endParaRPr lang="zh-CN" altLang="en-US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3340050" y="2661242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 smtClean="0"/>
              <a:t>B</a:t>
            </a:r>
            <a:endParaRPr lang="zh-CN" altLang="en-US" sz="900" dirty="0"/>
          </a:p>
        </p:txBody>
      </p:sp>
      <p:sp>
        <p:nvSpPr>
          <p:cNvPr id="5" name="TextBox 4"/>
          <p:cNvSpPr txBox="1"/>
          <p:nvPr/>
        </p:nvSpPr>
        <p:spPr>
          <a:xfrm>
            <a:off x="2376487" y="3486774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smtClean="0"/>
              <a:t>A1</a:t>
            </a:r>
            <a:endParaRPr lang="zh-CN" altLang="en-US" sz="800" dirty="0"/>
          </a:p>
        </p:txBody>
      </p:sp>
      <p:cxnSp>
        <p:nvCxnSpPr>
          <p:cNvPr id="6" name="直接连接符 25"/>
          <p:cNvCxnSpPr/>
          <p:nvPr/>
        </p:nvCxnSpPr>
        <p:spPr>
          <a:xfrm flipV="1">
            <a:off x="2819400" y="3462338"/>
            <a:ext cx="0" cy="152399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29"/>
          <p:cNvCxnSpPr/>
          <p:nvPr/>
        </p:nvCxnSpPr>
        <p:spPr>
          <a:xfrm flipV="1">
            <a:off x="3231567" y="3462337"/>
            <a:ext cx="0" cy="152401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30"/>
          <p:cNvCxnSpPr/>
          <p:nvPr/>
        </p:nvCxnSpPr>
        <p:spPr>
          <a:xfrm flipV="1">
            <a:off x="3088255" y="2676012"/>
            <a:ext cx="1" cy="938726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31"/>
          <p:cNvCxnSpPr/>
          <p:nvPr/>
        </p:nvCxnSpPr>
        <p:spPr>
          <a:xfrm flipV="1">
            <a:off x="3933826" y="3150035"/>
            <a:ext cx="0" cy="46470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676400" y="1974675"/>
            <a:ext cx="4267200" cy="2597325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4" name="TextBox 13"/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 smtClean="0"/>
              <a:t>Revised 3</a:t>
            </a:r>
            <a:r>
              <a:rPr lang="en-US" altLang="zh-TW" sz="1600" dirty="0" smtClean="0"/>
              <a:t>-11</a:t>
            </a:r>
          </a:p>
        </p:txBody>
      </p:sp>
      <p:sp>
        <p:nvSpPr>
          <p:cNvPr id="15" name="矩形 7"/>
          <p:cNvSpPr>
            <a:spLocks noChangeAspect="1"/>
          </p:cNvSpPr>
          <p:nvPr/>
        </p:nvSpPr>
        <p:spPr>
          <a:xfrm>
            <a:off x="2819400" y="3048000"/>
            <a:ext cx="411480" cy="411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28"/>
          <p:cNvSpPr>
            <a:spLocks/>
          </p:cNvSpPr>
          <p:nvPr/>
        </p:nvSpPr>
        <p:spPr>
          <a:xfrm rot="2700000">
            <a:off x="3054353" y="2776727"/>
            <a:ext cx="914400" cy="274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9497</TotalTime>
  <Words>223</Words>
  <Application>Microsoft Office PowerPoint</Application>
  <PresentationFormat>On-screen Show (4:3)</PresentationFormat>
  <Paragraphs>148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新細明體</vt:lpstr>
      <vt:lpstr>宋体</vt:lpstr>
      <vt:lpstr>Arial</vt:lpstr>
      <vt:lpstr>Calibri</vt:lpstr>
      <vt:lpstr>Cambria</vt:lpstr>
      <vt:lpstr>Cambria Math</vt:lpstr>
      <vt:lpstr>Adjacency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Chang</dc:creator>
  <cp:lastModifiedBy>Kelvin Sung</cp:lastModifiedBy>
  <cp:revision>653</cp:revision>
  <dcterms:created xsi:type="dcterms:W3CDTF">2012-12-15T18:26:25Z</dcterms:created>
  <dcterms:modified xsi:type="dcterms:W3CDTF">2016-12-29T16:24:05Z</dcterms:modified>
</cp:coreProperties>
</file>