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aleway"/>
      <p:regular r:id="rId13"/>
      <p:bold r:id="rId14"/>
      <p:italic r:id="rId15"/>
      <p:boldItalic r:id="rId16"/>
    </p:embeddedFont>
    <p:embeddedFont>
      <p:font typeface="Source Sans Pr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SourceSansPr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aleway-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SourceSansPro-regular.fntdata"/><Relationship Id="rId16" Type="http://schemas.openxmlformats.org/officeDocument/2006/relationships/font" Target="fonts/Raleway-boldItalic.fntdata"/><Relationship Id="rId5" Type="http://schemas.openxmlformats.org/officeDocument/2006/relationships/slide" Target="slides/slide1.xml"/><Relationship Id="rId19" Type="http://schemas.openxmlformats.org/officeDocument/2006/relationships/font" Target="fonts/SourceSansPro-italic.fntdata"/><Relationship Id="rId6" Type="http://schemas.openxmlformats.org/officeDocument/2006/relationships/slide" Target="slides/slide2.xml"/><Relationship Id="rId18" Type="http://schemas.openxmlformats.org/officeDocument/2006/relationships/font" Target="fonts/SourceSansPr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80700" y="2651100"/>
            <a:ext cx="8982599" cy="24117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485875" y="264475"/>
            <a:ext cx="8183700" cy="1473600"/>
          </a:xfrm>
          <a:prstGeom prst="rect">
            <a:avLst/>
          </a:prstGeom>
        </p:spPr>
        <p:txBody>
          <a:bodyPr anchorCtr="0" anchor="b"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2" name="Shape 12"/>
          <p:cNvSpPr txBox="1"/>
          <p:nvPr>
            <p:ph idx="1" type="subTitle"/>
          </p:nvPr>
        </p:nvSpPr>
        <p:spPr>
          <a:xfrm>
            <a:off x="485875" y="1738075"/>
            <a:ext cx="8183700" cy="861000"/>
          </a:xfrm>
          <a:prstGeom prst="rect">
            <a:avLst/>
          </a:prstGeom>
        </p:spPr>
        <p:txBody>
          <a:bodyPr anchorCtr="0" anchor="t" bIns="91425" lIns="91425" rIns="91425" tIns="91425"/>
          <a:lstStyle>
            <a:lvl1pPr lvl="0">
              <a:lnSpc>
                <a:spcPct val="100000"/>
              </a:lnSpc>
              <a:spcBef>
                <a:spcPts val="0"/>
              </a:spcBef>
              <a:spcAft>
                <a:spcPts val="0"/>
              </a:spcAft>
              <a:buSzPct val="100000"/>
              <a:buNone/>
              <a:defRPr sz="2400"/>
            </a:lvl1pPr>
            <a:lvl2pPr lvl="1">
              <a:lnSpc>
                <a:spcPct val="100000"/>
              </a:lnSpc>
              <a:spcBef>
                <a:spcPts val="0"/>
              </a:spcBef>
              <a:spcAft>
                <a:spcPts val="0"/>
              </a:spcAft>
              <a:buSzPct val="100000"/>
              <a:buNone/>
              <a:defRPr sz="2400"/>
            </a:lvl2pPr>
            <a:lvl3pPr lvl="2">
              <a:lnSpc>
                <a:spcPct val="100000"/>
              </a:lnSpc>
              <a:spcBef>
                <a:spcPts val="0"/>
              </a:spcBef>
              <a:spcAft>
                <a:spcPts val="0"/>
              </a:spcAft>
              <a:buSzPct val="100000"/>
              <a:buNone/>
              <a:defRPr sz="2400"/>
            </a:lvl3pPr>
            <a:lvl4pPr lvl="3">
              <a:lnSpc>
                <a:spcPct val="100000"/>
              </a:lnSpc>
              <a:spcBef>
                <a:spcPts val="0"/>
              </a:spcBef>
              <a:spcAft>
                <a:spcPts val="0"/>
              </a:spcAft>
              <a:buSzPct val="100000"/>
              <a:buNone/>
              <a:defRPr sz="2400"/>
            </a:lvl4pPr>
            <a:lvl5pPr lvl="4">
              <a:lnSpc>
                <a:spcPct val="100000"/>
              </a:lnSpc>
              <a:spcBef>
                <a:spcPts val="0"/>
              </a:spcBef>
              <a:spcAft>
                <a:spcPts val="0"/>
              </a:spcAft>
              <a:buSzPct val="100000"/>
              <a:buNone/>
              <a:defRPr sz="2400"/>
            </a:lvl5pPr>
            <a:lvl6pPr lvl="5">
              <a:lnSpc>
                <a:spcPct val="100000"/>
              </a:lnSpc>
              <a:spcBef>
                <a:spcPts val="0"/>
              </a:spcBef>
              <a:spcAft>
                <a:spcPts val="0"/>
              </a:spcAft>
              <a:buSzPct val="100000"/>
              <a:buNone/>
              <a:defRPr sz="2400"/>
            </a:lvl6pPr>
            <a:lvl7pPr lvl="6">
              <a:lnSpc>
                <a:spcPct val="100000"/>
              </a:lnSpc>
              <a:spcBef>
                <a:spcPts val="0"/>
              </a:spcBef>
              <a:spcAft>
                <a:spcPts val="0"/>
              </a:spcAft>
              <a:buSzPct val="100000"/>
              <a:buNone/>
              <a:defRPr sz="2400"/>
            </a:lvl7pPr>
            <a:lvl8pPr lvl="7">
              <a:lnSpc>
                <a:spcPct val="100000"/>
              </a:lnSpc>
              <a:spcBef>
                <a:spcPts val="0"/>
              </a:spcBef>
              <a:spcAft>
                <a:spcPts val="0"/>
              </a:spcAft>
              <a:buSzPct val="100000"/>
              <a:buNone/>
              <a:defRPr sz="2400"/>
            </a:lvl8pPr>
            <a:lvl9pPr lvl="8">
              <a:lnSpc>
                <a:spcPct val="100000"/>
              </a:lnSpc>
              <a:spcBef>
                <a:spcPts val="0"/>
              </a:spcBef>
              <a:spcAft>
                <a:spcPts val="0"/>
              </a:spcAft>
              <a:buSzPct val="100000"/>
              <a:buNone/>
              <a:defRPr sz="2400"/>
            </a:lvl9pPr>
          </a:lstStyle>
          <a:p/>
        </p:txBody>
      </p:sp>
      <p:sp>
        <p:nvSpPr>
          <p:cNvPr id="13" name="Shape 13"/>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7" name="Shape 47"/>
        <p:cNvGrpSpPr/>
        <p:nvPr/>
      </p:nvGrpSpPr>
      <p:grpSpPr>
        <a:xfrm>
          <a:off x="0" y="0"/>
          <a:ext cx="0" cy="0"/>
          <a:chOff x="0" y="0"/>
          <a:chExt cx="0" cy="0"/>
        </a:xfrm>
      </p:grpSpPr>
      <p:sp>
        <p:nvSpPr>
          <p:cNvPr id="48" name="Shape 48"/>
          <p:cNvSpPr/>
          <p:nvPr/>
        </p:nvSpPr>
        <p:spPr>
          <a:xfrm>
            <a:off x="80700" y="2651100"/>
            <a:ext cx="8982599" cy="24117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49" name="Shape 49"/>
          <p:cNvSpPr txBox="1"/>
          <p:nvPr>
            <p:ph type="title"/>
          </p:nvPr>
        </p:nvSpPr>
        <p:spPr>
          <a:xfrm>
            <a:off x="311700" y="743000"/>
            <a:ext cx="8520599" cy="2006399"/>
          </a:xfrm>
          <a:prstGeom prst="rect">
            <a:avLst/>
          </a:prstGeom>
        </p:spPr>
        <p:txBody>
          <a:bodyPr anchorCtr="0" anchor="b" bIns="91425" lIns="91425" rIns="91425" tIns="91425"/>
          <a:lstStyle>
            <a:lvl1pPr lvl="0" algn="ctr">
              <a:spcBef>
                <a:spcPts val="0"/>
              </a:spcBef>
              <a:buSzPct val="100000"/>
              <a:buFont typeface="Source Sans Pro"/>
              <a:defRPr sz="12000">
                <a:latin typeface="Source Sans Pro"/>
                <a:ea typeface="Source Sans Pro"/>
                <a:cs typeface="Source Sans Pro"/>
                <a:sym typeface="Source Sans Pro"/>
              </a:defRPr>
            </a:lvl1pPr>
            <a:lvl2pPr lvl="1" algn="ctr">
              <a:spcBef>
                <a:spcPts val="0"/>
              </a:spcBef>
              <a:buSzPct val="100000"/>
              <a:buFont typeface="Source Sans Pro"/>
              <a:defRPr sz="12000">
                <a:latin typeface="Source Sans Pro"/>
                <a:ea typeface="Source Sans Pro"/>
                <a:cs typeface="Source Sans Pro"/>
                <a:sym typeface="Source Sans Pro"/>
              </a:defRPr>
            </a:lvl2pPr>
            <a:lvl3pPr lvl="2" algn="ctr">
              <a:spcBef>
                <a:spcPts val="0"/>
              </a:spcBef>
              <a:buSzPct val="100000"/>
              <a:buFont typeface="Source Sans Pro"/>
              <a:defRPr sz="12000">
                <a:latin typeface="Source Sans Pro"/>
                <a:ea typeface="Source Sans Pro"/>
                <a:cs typeface="Source Sans Pro"/>
                <a:sym typeface="Source Sans Pro"/>
              </a:defRPr>
            </a:lvl3pPr>
            <a:lvl4pPr lvl="3" algn="ctr">
              <a:spcBef>
                <a:spcPts val="0"/>
              </a:spcBef>
              <a:buSzPct val="100000"/>
              <a:buFont typeface="Source Sans Pro"/>
              <a:defRPr sz="12000">
                <a:latin typeface="Source Sans Pro"/>
                <a:ea typeface="Source Sans Pro"/>
                <a:cs typeface="Source Sans Pro"/>
                <a:sym typeface="Source Sans Pro"/>
              </a:defRPr>
            </a:lvl4pPr>
            <a:lvl5pPr lvl="4" algn="ctr">
              <a:spcBef>
                <a:spcPts val="0"/>
              </a:spcBef>
              <a:buSzPct val="100000"/>
              <a:buFont typeface="Source Sans Pro"/>
              <a:defRPr sz="12000">
                <a:latin typeface="Source Sans Pro"/>
                <a:ea typeface="Source Sans Pro"/>
                <a:cs typeface="Source Sans Pro"/>
                <a:sym typeface="Source Sans Pro"/>
              </a:defRPr>
            </a:lvl5pPr>
            <a:lvl6pPr lvl="5" algn="ctr">
              <a:spcBef>
                <a:spcPts val="0"/>
              </a:spcBef>
              <a:buSzPct val="100000"/>
              <a:buFont typeface="Source Sans Pro"/>
              <a:defRPr sz="12000">
                <a:latin typeface="Source Sans Pro"/>
                <a:ea typeface="Source Sans Pro"/>
                <a:cs typeface="Source Sans Pro"/>
                <a:sym typeface="Source Sans Pro"/>
              </a:defRPr>
            </a:lvl6pPr>
            <a:lvl7pPr lvl="6" algn="ctr">
              <a:spcBef>
                <a:spcPts val="0"/>
              </a:spcBef>
              <a:buSzPct val="100000"/>
              <a:buFont typeface="Source Sans Pro"/>
              <a:defRPr sz="12000">
                <a:latin typeface="Source Sans Pro"/>
                <a:ea typeface="Source Sans Pro"/>
                <a:cs typeface="Source Sans Pro"/>
                <a:sym typeface="Source Sans Pro"/>
              </a:defRPr>
            </a:lvl7pPr>
            <a:lvl8pPr lvl="7" algn="ctr">
              <a:spcBef>
                <a:spcPts val="0"/>
              </a:spcBef>
              <a:buSzPct val="100000"/>
              <a:buFont typeface="Source Sans Pro"/>
              <a:defRPr sz="12000">
                <a:latin typeface="Source Sans Pro"/>
                <a:ea typeface="Source Sans Pro"/>
                <a:cs typeface="Source Sans Pro"/>
                <a:sym typeface="Source Sans Pro"/>
              </a:defRPr>
            </a:lvl8pPr>
            <a:lvl9pPr lvl="8" algn="ctr">
              <a:spcBef>
                <a:spcPts val="0"/>
              </a:spcBef>
              <a:buSzPct val="100000"/>
              <a:buFont typeface="Source Sans Pro"/>
              <a:defRPr sz="12000">
                <a:latin typeface="Source Sans Pro"/>
                <a:ea typeface="Source Sans Pro"/>
                <a:cs typeface="Source Sans Pro"/>
                <a:sym typeface="Source Sans Pro"/>
              </a:defRPr>
            </a:lvl9pPr>
          </a:lstStyle>
          <a:p/>
        </p:txBody>
      </p:sp>
      <p:sp>
        <p:nvSpPr>
          <p:cNvPr id="50" name="Shape 50"/>
          <p:cNvSpPr txBox="1"/>
          <p:nvPr>
            <p:ph idx="1" type="body"/>
          </p:nvPr>
        </p:nvSpPr>
        <p:spPr>
          <a:xfrm>
            <a:off x="311700" y="2845181"/>
            <a:ext cx="8520599" cy="13008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51" name="Shape 51"/>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4" name="Shape 14"/>
        <p:cNvGrpSpPr/>
        <p:nvPr/>
      </p:nvGrpSpPr>
      <p:grpSpPr>
        <a:xfrm>
          <a:off x="0" y="0"/>
          <a:ext cx="0" cy="0"/>
          <a:chOff x="0" y="0"/>
          <a:chExt cx="0" cy="0"/>
        </a:xfrm>
      </p:grpSpPr>
      <p:sp>
        <p:nvSpPr>
          <p:cNvPr id="15" name="Shape 15"/>
          <p:cNvSpPr/>
          <p:nvPr/>
        </p:nvSpPr>
        <p:spPr>
          <a:xfrm>
            <a:off x="80700" y="2651100"/>
            <a:ext cx="8982599" cy="24117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6" name="Shape 16"/>
          <p:cNvSpPr txBox="1"/>
          <p:nvPr>
            <p:ph type="title"/>
          </p:nvPr>
        </p:nvSpPr>
        <p:spPr>
          <a:xfrm>
            <a:off x="485875" y="1714500"/>
            <a:ext cx="8183700" cy="785700"/>
          </a:xfrm>
          <a:prstGeom prst="rect">
            <a:avLst/>
          </a:prstGeom>
        </p:spPr>
        <p:txBody>
          <a:bodyPr anchorCtr="0" anchor="b" bIns="91425" lIns="91425" rIns="91425" tIns="91425"/>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p:txBody>
      </p:sp>
      <p:sp>
        <p:nvSpPr>
          <p:cNvPr id="17" name="Shape 17"/>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txBox="1"/>
          <p:nvPr>
            <p:ph type="title"/>
          </p:nvPr>
        </p:nvSpPr>
        <p:spPr>
          <a:xfrm>
            <a:off x="311700" y="445025"/>
            <a:ext cx="8520599" cy="623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2" name="Shape 22"/>
        <p:cNvGrpSpPr/>
        <p:nvPr/>
      </p:nvGrpSpPr>
      <p:grpSpPr>
        <a:xfrm>
          <a:off x="0" y="0"/>
          <a:ext cx="0" cy="0"/>
          <a:chOff x="0" y="0"/>
          <a:chExt cx="0" cy="0"/>
        </a:xfrm>
      </p:grpSpPr>
      <p:sp>
        <p:nvSpPr>
          <p:cNvPr id="23" name="Shape 23"/>
          <p:cNvSpPr txBox="1"/>
          <p:nvPr>
            <p:ph type="title"/>
          </p:nvPr>
        </p:nvSpPr>
        <p:spPr>
          <a:xfrm>
            <a:off x="311700" y="445025"/>
            <a:ext cx="8520599" cy="623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txBox="1"/>
          <p:nvPr>
            <p:ph type="title"/>
          </p:nvPr>
        </p:nvSpPr>
        <p:spPr>
          <a:xfrm>
            <a:off x="311700" y="445025"/>
            <a:ext cx="8520599" cy="623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0" name="Shape 30"/>
        <p:cNvGrpSpPr/>
        <p:nvPr/>
      </p:nvGrpSpPr>
      <p:grpSpPr>
        <a:xfrm>
          <a:off x="0" y="0"/>
          <a:ext cx="0" cy="0"/>
          <a:chOff x="0" y="0"/>
          <a:chExt cx="0" cy="0"/>
        </a:xfrm>
      </p:grpSpPr>
      <p:sp>
        <p:nvSpPr>
          <p:cNvPr id="31" name="Shape 31"/>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2" name="Shape 32"/>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2"/>
        </a:solidFill>
      </p:bgPr>
    </p:bg>
    <p:spTree>
      <p:nvGrpSpPr>
        <p:cNvPr id="34" name="Shape 34"/>
        <p:cNvGrpSpPr/>
        <p:nvPr/>
      </p:nvGrpSpPr>
      <p:grpSpPr>
        <a:xfrm>
          <a:off x="0" y="0"/>
          <a:ext cx="0" cy="0"/>
          <a:chOff x="0" y="0"/>
          <a:chExt cx="0" cy="0"/>
        </a:xfrm>
      </p:grpSpPr>
      <p:sp>
        <p:nvSpPr>
          <p:cNvPr id="35" name="Shape 35"/>
          <p:cNvSpPr txBox="1"/>
          <p:nvPr>
            <p:ph type="title"/>
          </p:nvPr>
        </p:nvSpPr>
        <p:spPr>
          <a:xfrm>
            <a:off x="490250" y="526350"/>
            <a:ext cx="56040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6" name="Shape 36"/>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7" name="Shape 37"/>
        <p:cNvGrpSpPr/>
        <p:nvPr/>
      </p:nvGrpSpPr>
      <p:grpSpPr>
        <a:xfrm>
          <a:off x="0" y="0"/>
          <a:ext cx="0" cy="0"/>
          <a:chOff x="0" y="0"/>
          <a:chExt cx="0" cy="0"/>
        </a:xfrm>
      </p:grpSpPr>
      <p:sp>
        <p:nvSpPr>
          <p:cNvPr id="38" name="Shape 38"/>
          <p:cNvSpPr/>
          <p:nvPr/>
        </p:nvSpPr>
        <p:spPr>
          <a:xfrm>
            <a:off x="4636800" y="80700"/>
            <a:ext cx="4426499" cy="4982099"/>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cxnSp>
        <p:nvCxnSpPr>
          <p:cNvPr id="39" name="Shape 39"/>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0" name="Shape 40"/>
          <p:cNvSpPr txBox="1"/>
          <p:nvPr>
            <p:ph type="title"/>
          </p:nvPr>
        </p:nvSpPr>
        <p:spPr>
          <a:xfrm>
            <a:off x="265500" y="1181700"/>
            <a:ext cx="4045199" cy="15336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1" name="Shape 41"/>
          <p:cNvSpPr txBox="1"/>
          <p:nvPr>
            <p:ph idx="1" type="subTitle"/>
          </p:nvPr>
        </p:nvSpPr>
        <p:spPr>
          <a:xfrm>
            <a:off x="265500" y="2769000"/>
            <a:ext cx="4045199"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2" name="Shape 42"/>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3" name="Shape 43"/>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4" name="Shape 44"/>
        <p:cNvGrpSpPr/>
        <p:nvPr/>
      </p:nvGrpSpPr>
      <p:grpSpPr>
        <a:xfrm>
          <a:off x="0" y="0"/>
          <a:ext cx="0" cy="0"/>
          <a:chOff x="0" y="0"/>
          <a:chExt cx="0" cy="0"/>
        </a:xfrm>
      </p:grpSpPr>
      <p:sp>
        <p:nvSpPr>
          <p:cNvPr id="45" name="Shape 45"/>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6" name="Shape 46"/>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623400"/>
          </a:xfrm>
          <a:prstGeom prst="rect">
            <a:avLst/>
          </a:prstGeom>
          <a:noFill/>
          <a:ln>
            <a:noFill/>
          </a:ln>
        </p:spPr>
        <p:txBody>
          <a:bodyPr anchorCtr="0" anchor="t" bIns="91425" lIns="91425" rIns="91425" tIns="91425"/>
          <a:lstStyle>
            <a:lvl1pPr lvl="0">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lvl="1">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lvl="2">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lvl="3">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lvl="4">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lvl="5">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lvl="6">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lvl="7">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lvl="8">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Source Sans Pro"/>
              <a:defRPr sz="1800">
                <a:solidFill>
                  <a:schemeClr val="lt2"/>
                </a:solidFill>
                <a:latin typeface="Source Sans Pro"/>
                <a:ea typeface="Source Sans Pro"/>
                <a:cs typeface="Source Sans Pro"/>
                <a:sym typeface="Source Sans Pro"/>
              </a:defRPr>
            </a:lvl1pPr>
            <a:lvl2pPr lvl="1">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2pPr>
            <a:lvl3pPr lvl="2">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3pPr>
            <a:lvl4pPr lvl="3">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4pPr>
            <a:lvl5pPr lvl="4">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5pPr>
            <a:lvl6pPr lvl="5">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6pPr>
            <a:lvl7pPr lvl="6">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7pPr>
            <a:lvl8pPr lvl="7">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8pPr>
            <a:lvl9pPr lvl="8">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9pPr>
          </a:lstStyle>
          <a:p/>
        </p:txBody>
      </p:sp>
      <p:sp>
        <p:nvSpPr>
          <p:cNvPr id="8" name="Shape 8"/>
          <p:cNvSpPr txBox="1"/>
          <p:nvPr>
            <p:ph idx="12" type="sldNum"/>
          </p:nvPr>
        </p:nvSpPr>
        <p:spPr>
          <a:xfrm>
            <a:off x="8497999" y="4688758"/>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Source Sans Pro"/>
                <a:ea typeface="Source Sans Pro"/>
                <a:cs typeface="Source Sans Pro"/>
                <a:sym typeface="Source Sans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ctrTitle"/>
          </p:nvPr>
        </p:nvSpPr>
        <p:spPr>
          <a:xfrm>
            <a:off x="485875" y="264475"/>
            <a:ext cx="8183700" cy="1473600"/>
          </a:xfrm>
          <a:prstGeom prst="rect">
            <a:avLst/>
          </a:prstGeom>
        </p:spPr>
        <p:txBody>
          <a:bodyPr anchorCtr="0" anchor="b" bIns="91425" lIns="91425" rIns="91425" tIns="91425">
            <a:noAutofit/>
          </a:bodyPr>
          <a:lstStyle/>
          <a:p>
            <a:pPr lvl="0">
              <a:spcBef>
                <a:spcPts val="0"/>
              </a:spcBef>
              <a:buNone/>
            </a:pPr>
            <a:r>
              <a:rPr lang="en"/>
              <a:t>Literature Review Slides</a:t>
            </a:r>
          </a:p>
        </p:txBody>
      </p:sp>
      <p:sp>
        <p:nvSpPr>
          <p:cNvPr id="59" name="Shape 59"/>
          <p:cNvSpPr txBox="1"/>
          <p:nvPr>
            <p:ph idx="1" type="subTitle"/>
          </p:nvPr>
        </p:nvSpPr>
        <p:spPr>
          <a:xfrm>
            <a:off x="485875" y="1738075"/>
            <a:ext cx="8183700" cy="861000"/>
          </a:xfrm>
          <a:prstGeom prst="rect">
            <a:avLst/>
          </a:prstGeom>
        </p:spPr>
        <p:txBody>
          <a:bodyPr anchorCtr="0" anchor="t" bIns="91425" lIns="91425" rIns="91425" tIns="91425">
            <a:noAutofit/>
          </a:bodyPr>
          <a:lstStyle/>
          <a:p>
            <a:pPr lvl="0">
              <a:spcBef>
                <a:spcPts val="0"/>
              </a:spcBef>
              <a:buNone/>
            </a:pPr>
            <a:r>
              <a:rPr lang="en"/>
              <a:t>Dexter Hu</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311700" y="140225"/>
            <a:ext cx="8520599" cy="623400"/>
          </a:xfrm>
          <a:prstGeom prst="rect">
            <a:avLst/>
          </a:prstGeom>
        </p:spPr>
        <p:txBody>
          <a:bodyPr anchorCtr="0" anchor="t" bIns="91425" lIns="91425" rIns="91425" tIns="91425">
            <a:noAutofit/>
          </a:bodyPr>
          <a:lstStyle/>
          <a:p>
            <a:pPr lvl="0">
              <a:spcBef>
                <a:spcPts val="0"/>
              </a:spcBef>
              <a:buNone/>
            </a:pPr>
            <a:r>
              <a:rPr lang="en" sz="2400"/>
              <a:t>Intelligent Graphical User Interface Design Utilizing Multiple Fuzzy Agents</a:t>
            </a:r>
          </a:p>
        </p:txBody>
      </p:sp>
      <p:sp>
        <p:nvSpPr>
          <p:cNvPr id="65" name="Shape 65"/>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
              <a:t>This was an experiment to determine if the use of multiple agents could assist users in working with a GUI.</a:t>
            </a:r>
          </a:p>
          <a:p>
            <a:pPr indent="-228600" lvl="0" marL="457200" rtl="0">
              <a:spcBef>
                <a:spcPts val="0"/>
              </a:spcBef>
            </a:pPr>
            <a:r>
              <a:rPr lang="en"/>
              <a:t>The authors are suggested guidelines from other literatures for measuring the design of the GUI for its users (i.e. usability): </a:t>
            </a:r>
            <a:r>
              <a:rPr b="1" lang="en"/>
              <a:t>hand and finger motion</a:t>
            </a:r>
            <a:r>
              <a:rPr lang="en"/>
              <a:t>, and the </a:t>
            </a:r>
            <a:r>
              <a:rPr b="1" lang="en"/>
              <a:t>number of operations </a:t>
            </a:r>
            <a:r>
              <a:rPr lang="en"/>
              <a:t>(as cited in Nishimoto et al.).</a:t>
            </a:r>
          </a:p>
          <a:p>
            <a:pPr indent="-228600" lvl="0" marL="457200" rtl="0">
              <a:spcBef>
                <a:spcPts val="0"/>
              </a:spcBef>
            </a:pPr>
            <a:r>
              <a:rPr lang="en"/>
              <a:t>The authors conducted an experiment that uses </a:t>
            </a:r>
            <a:r>
              <a:rPr b="1" lang="en"/>
              <a:t>contention architecture</a:t>
            </a:r>
            <a:r>
              <a:rPr lang="en"/>
              <a:t>, or architecture with multiple agents that contend for control.  These agents assist in determining user intentions.  The authors use a measure-compute-control system for their application.</a:t>
            </a:r>
          </a:p>
          <a:p>
            <a:pPr indent="-228600" lvl="1" marL="914400" rtl="0">
              <a:spcBef>
                <a:spcPts val="0"/>
              </a:spcBef>
            </a:pPr>
            <a:r>
              <a:rPr lang="en"/>
              <a:t>Each agent uses 3 scores at some unsaid weight; the “winner” is acted</a:t>
            </a:r>
          </a:p>
          <a:p>
            <a:pPr indent="-228600" lvl="2" marL="1371600" rtl="0">
              <a:spcBef>
                <a:spcPts val="0"/>
              </a:spcBef>
            </a:pPr>
            <a:r>
              <a:rPr b="1" lang="en"/>
              <a:t>Relevance</a:t>
            </a:r>
            <a:r>
              <a:rPr lang="en"/>
              <a:t>: degree of relevancy</a:t>
            </a:r>
          </a:p>
          <a:p>
            <a:pPr indent="-228600" lvl="2" marL="1371600" rtl="0">
              <a:spcBef>
                <a:spcPts val="0"/>
              </a:spcBef>
            </a:pPr>
            <a:r>
              <a:rPr b="1" lang="en"/>
              <a:t>Confidence</a:t>
            </a:r>
            <a:r>
              <a:rPr lang="en"/>
              <a:t>: confidence for the agent’s own proposed action</a:t>
            </a:r>
          </a:p>
          <a:p>
            <a:pPr indent="-228600" lvl="2" marL="1371600" rtl="0">
              <a:spcBef>
                <a:spcPts val="0"/>
              </a:spcBef>
            </a:pPr>
            <a:r>
              <a:rPr b="1" lang="en"/>
              <a:t>Effect</a:t>
            </a:r>
            <a:r>
              <a:rPr lang="en"/>
              <a:t>: the outcome of that action (positive or negative) (Agah and Tanie, 534-536)</a:t>
            </a:r>
          </a:p>
          <a:p>
            <a:pPr lvl="0" rtl="0">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idx="1" type="body"/>
          </p:nvPr>
        </p:nvSpPr>
        <p:spPr>
          <a:xfrm>
            <a:off x="3568650" y="1076275"/>
            <a:ext cx="5263500" cy="3990899"/>
          </a:xfrm>
          <a:prstGeom prst="rect">
            <a:avLst/>
          </a:prstGeom>
        </p:spPr>
        <p:txBody>
          <a:bodyPr anchorCtr="0" anchor="t" bIns="91425" lIns="91425" rIns="91425" tIns="91425">
            <a:noAutofit/>
          </a:bodyPr>
          <a:lstStyle/>
          <a:p>
            <a:pPr indent="-317500" lvl="0" marL="457200" rtl="0">
              <a:spcBef>
                <a:spcPts val="0"/>
              </a:spcBef>
              <a:buSzPct val="100000"/>
            </a:pPr>
            <a:r>
              <a:rPr lang="en" sz="1400"/>
              <a:t>This app used four agents: find, pick, carry, and place.  Rules translated readings into mouse movements (e.g. move the mouse to a specific bin) (Agah and Tanie, 537-538).</a:t>
            </a:r>
          </a:p>
          <a:p>
            <a:pPr indent="-317500" lvl="0" marL="457200" rtl="0">
              <a:spcBef>
                <a:spcPts val="0"/>
              </a:spcBef>
              <a:buSzPct val="100000"/>
            </a:pPr>
            <a:r>
              <a:rPr lang="en" sz="1400"/>
              <a:t>This experiment’s outcome was measured through </a:t>
            </a:r>
            <a:r>
              <a:rPr b="1" lang="en" sz="1400"/>
              <a:t>running time </a:t>
            </a:r>
            <a:r>
              <a:rPr lang="en" sz="1400"/>
              <a:t>(added metric), </a:t>
            </a:r>
            <a:r>
              <a:rPr b="1" lang="en" sz="1400"/>
              <a:t>number of mouse moves</a:t>
            </a:r>
            <a:r>
              <a:rPr lang="en" sz="1400"/>
              <a:t>, and </a:t>
            </a:r>
            <a:r>
              <a:rPr b="1" lang="en" sz="1400"/>
              <a:t>number of operations</a:t>
            </a:r>
            <a:r>
              <a:rPr lang="en" sz="1400"/>
              <a:t> between intelligent and standard GUIs.</a:t>
            </a:r>
            <a:r>
              <a:rPr b="1" lang="en" sz="1400"/>
              <a:t>  </a:t>
            </a:r>
            <a:r>
              <a:rPr lang="en" sz="1400"/>
              <a:t>User ratings were considered, but labeled as “difficult to quantify” but “potentially useful” (Agah and Tanie, 541).</a:t>
            </a:r>
          </a:p>
          <a:p>
            <a:pPr indent="-317500" lvl="0" marL="457200" rtl="0">
              <a:spcBef>
                <a:spcPts val="0"/>
              </a:spcBef>
              <a:buSzPct val="100000"/>
            </a:pPr>
            <a:r>
              <a:rPr lang="en" sz="1400"/>
              <a:t>The intelligent GUI presented lead to </a:t>
            </a:r>
            <a:r>
              <a:rPr b="1" lang="en" sz="1400"/>
              <a:t>significant improvements in all metrics except number of operations </a:t>
            </a:r>
            <a:r>
              <a:rPr lang="en" sz="1400"/>
              <a:t>(which was the same) compared to the standard one (Agah and Tanie, 540).</a:t>
            </a:r>
          </a:p>
          <a:p>
            <a:pPr indent="-317500" lvl="0" marL="457200" rtl="0">
              <a:spcBef>
                <a:spcPts val="0"/>
              </a:spcBef>
              <a:buSzPct val="100000"/>
            </a:pPr>
            <a:r>
              <a:rPr lang="en" sz="1400"/>
              <a:t>The authors are unsure if their simple system is scalable to more complex ones (e.g. including mouse and keyboard input) and suggest more experiments need to be done (Agah and Tanie, 541).</a:t>
            </a:r>
          </a:p>
        </p:txBody>
      </p:sp>
      <p:pic>
        <p:nvPicPr>
          <p:cNvPr id="71" name="Shape 71"/>
          <p:cNvPicPr preferRelativeResize="0"/>
          <p:nvPr/>
        </p:nvPicPr>
        <p:blipFill>
          <a:blip r:embed="rId3">
            <a:alphaModFix/>
          </a:blip>
          <a:stretch>
            <a:fillRect/>
          </a:stretch>
        </p:blipFill>
        <p:spPr>
          <a:xfrm>
            <a:off x="311700" y="1304875"/>
            <a:ext cx="3256950" cy="2453512"/>
          </a:xfrm>
          <a:prstGeom prst="rect">
            <a:avLst/>
          </a:prstGeom>
          <a:noFill/>
          <a:ln>
            <a:noFill/>
          </a:ln>
        </p:spPr>
      </p:pic>
      <p:sp>
        <p:nvSpPr>
          <p:cNvPr id="72" name="Shape 72"/>
          <p:cNvSpPr txBox="1"/>
          <p:nvPr>
            <p:ph type="title"/>
          </p:nvPr>
        </p:nvSpPr>
        <p:spPr>
          <a:xfrm>
            <a:off x="311700" y="140225"/>
            <a:ext cx="8520599" cy="623400"/>
          </a:xfrm>
          <a:prstGeom prst="rect">
            <a:avLst/>
          </a:prstGeom>
        </p:spPr>
        <p:txBody>
          <a:bodyPr anchorCtr="0" anchor="t" bIns="91425" lIns="91425" rIns="91425" tIns="91425">
            <a:noAutofit/>
          </a:bodyPr>
          <a:lstStyle/>
          <a:p>
            <a:pPr lvl="0" rtl="0">
              <a:spcBef>
                <a:spcPts val="0"/>
              </a:spcBef>
              <a:buClr>
                <a:schemeClr val="dk2"/>
              </a:buClr>
              <a:buSzPct val="45833"/>
              <a:buFont typeface="Arial"/>
              <a:buNone/>
            </a:pPr>
            <a:r>
              <a:rPr lang="en" sz="2400"/>
              <a:t>Intelligent Graphical User Interface Design Utilizing Multiple Fuzzy Agents</a:t>
            </a:r>
          </a:p>
          <a:p>
            <a:pPr lvl="0" rtl="0">
              <a:spcBef>
                <a:spcPts val="0"/>
              </a:spcBef>
              <a:buNone/>
            </a:pPr>
            <a:r>
              <a:t/>
            </a:r>
            <a:endParaRPr sz="2400"/>
          </a:p>
        </p:txBody>
      </p:sp>
      <p:sp>
        <p:nvSpPr>
          <p:cNvPr id="73" name="Shape 73"/>
          <p:cNvSpPr txBox="1"/>
          <p:nvPr>
            <p:ph idx="1" type="body"/>
          </p:nvPr>
        </p:nvSpPr>
        <p:spPr>
          <a:xfrm>
            <a:off x="289625" y="3864800"/>
            <a:ext cx="3279000" cy="1202399"/>
          </a:xfrm>
          <a:prstGeom prst="rect">
            <a:avLst/>
          </a:prstGeom>
          <a:solidFill>
            <a:srgbClr val="EFEFEF"/>
          </a:solidFill>
        </p:spPr>
        <p:txBody>
          <a:bodyPr anchorCtr="0" anchor="t" bIns="91425" lIns="91425" rIns="91425" tIns="91425">
            <a:noAutofit/>
          </a:bodyPr>
          <a:lstStyle/>
          <a:p>
            <a:pPr indent="-304800" lvl="0" marL="457200" rtl="0">
              <a:spcBef>
                <a:spcPts val="0"/>
              </a:spcBef>
              <a:buSzPct val="100000"/>
            </a:pPr>
            <a:r>
              <a:rPr lang="en" sz="1200"/>
              <a:t>Take-aways:</a:t>
            </a:r>
          </a:p>
          <a:p>
            <a:pPr indent="-304800" lvl="1" marL="914400" rtl="0">
              <a:spcBef>
                <a:spcPts val="0"/>
              </a:spcBef>
              <a:buSzPct val="100000"/>
            </a:pPr>
            <a:r>
              <a:rPr lang="en" sz="1200"/>
              <a:t>Minimize the number of mouse movements and operations</a:t>
            </a:r>
          </a:p>
          <a:p>
            <a:pPr indent="-304800" lvl="1" marL="914400" rtl="0">
              <a:spcBef>
                <a:spcPts val="0"/>
              </a:spcBef>
              <a:buSzPct val="100000"/>
            </a:pPr>
            <a:r>
              <a:rPr lang="en" sz="1200"/>
              <a:t>Consider using (multiple) agents to calculate user intentions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140225"/>
            <a:ext cx="8520599" cy="623400"/>
          </a:xfrm>
          <a:prstGeom prst="rect">
            <a:avLst/>
          </a:prstGeom>
        </p:spPr>
        <p:txBody>
          <a:bodyPr anchorCtr="0" anchor="t" bIns="91425" lIns="91425" rIns="91425" tIns="91425">
            <a:noAutofit/>
          </a:bodyPr>
          <a:lstStyle/>
          <a:p>
            <a:pPr lvl="0" rtl="0">
              <a:spcBef>
                <a:spcPts val="0"/>
              </a:spcBef>
              <a:buNone/>
            </a:pPr>
            <a:r>
              <a:rPr lang="en" sz="2400"/>
              <a:t>SOCIALSENSE: Graphical User Interface Design Considerations for Social Network Experiment Software</a:t>
            </a:r>
          </a:p>
        </p:txBody>
      </p:sp>
      <p:sp>
        <p:nvSpPr>
          <p:cNvPr id="79" name="Shape 79"/>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
              <a:t>This was an experiment to see how rumors spread across social networks.  However, the authors research what makes a GUI highly-usable, as to avoid usability-related testing issues.  They reveal 4 principles:</a:t>
            </a:r>
          </a:p>
          <a:p>
            <a:pPr indent="-228600" lvl="1" marL="914400" rtl="0">
              <a:spcBef>
                <a:spcPts val="0"/>
              </a:spcBef>
            </a:pPr>
            <a:r>
              <a:rPr b="1" lang="en"/>
              <a:t>Employ reading gravity</a:t>
            </a:r>
          </a:p>
          <a:p>
            <a:pPr indent="-304800" lvl="2" marL="1371600" rtl="0">
              <a:spcBef>
                <a:spcPts val="0"/>
              </a:spcBef>
              <a:buSzPct val="100000"/>
            </a:pPr>
            <a:r>
              <a:rPr lang="en" sz="1200"/>
              <a:t>The authors refer to the Gutenberg diagram for reading patterns (as cited in Arnold, 1969 and Wheildon, 1995): for Western readers, their eyes start at the top left corner and move towards the bottom right.</a:t>
            </a:r>
          </a:p>
          <a:p>
            <a:pPr indent="-228600" lvl="1" marL="914400" rtl="0">
              <a:spcBef>
                <a:spcPts val="0"/>
              </a:spcBef>
            </a:pPr>
            <a:r>
              <a:rPr b="1" lang="en"/>
              <a:t>Minimize cognitive load</a:t>
            </a:r>
          </a:p>
          <a:p>
            <a:pPr indent="-304800" lvl="2" marL="1371600" rtl="0">
              <a:spcBef>
                <a:spcPts val="0"/>
              </a:spcBef>
              <a:buSzPct val="100000"/>
            </a:pPr>
            <a:r>
              <a:rPr lang="en" sz="1200"/>
              <a:t>An experiment from Saadé and Otrakji in 2007 timed users (measured as “disorientation”) to complete tasks with icon and text-based interfaces.  Text-based interfaces scored higher, unless the icon was well known.</a:t>
            </a:r>
          </a:p>
          <a:p>
            <a:pPr indent="-304800" lvl="2" marL="1371600" rtl="0">
              <a:spcBef>
                <a:spcPts val="0"/>
              </a:spcBef>
              <a:buSzPct val="100000"/>
            </a:pPr>
            <a:r>
              <a:rPr lang="en" sz="1200"/>
              <a:t>Stupak et al. also found that more windows also increased cognitive load, even when employing reading gravity.  It was too much information, and it also lead to having smaller font sizes.  Instead, a tabbed interface was used and reduced the cognitive load (369).</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idx="1" type="body"/>
          </p:nvPr>
        </p:nvSpPr>
        <p:spPr>
          <a:xfrm>
            <a:off x="311700" y="763625"/>
            <a:ext cx="8520599" cy="3416400"/>
          </a:xfrm>
          <a:prstGeom prst="rect">
            <a:avLst/>
          </a:prstGeom>
        </p:spPr>
        <p:txBody>
          <a:bodyPr anchorCtr="0" anchor="t" bIns="91425" lIns="91425" rIns="91425" tIns="91425">
            <a:noAutofit/>
          </a:bodyPr>
          <a:lstStyle/>
          <a:p>
            <a:pPr indent="-228600" lvl="0" marL="457200" rtl="0">
              <a:spcBef>
                <a:spcPts val="0"/>
              </a:spcBef>
            </a:pPr>
            <a:r>
              <a:rPr lang="en"/>
              <a:t> </a:t>
            </a:r>
          </a:p>
          <a:p>
            <a:pPr indent="-228600" lvl="1" marL="914400" rtl="0">
              <a:spcBef>
                <a:spcPts val="0"/>
              </a:spcBef>
            </a:pPr>
            <a:r>
              <a:rPr b="1" lang="en"/>
              <a:t>Use pre-existing mental models</a:t>
            </a:r>
          </a:p>
          <a:p>
            <a:pPr indent="-304800" lvl="2" marL="1371600" rtl="0">
              <a:spcBef>
                <a:spcPts val="0"/>
              </a:spcBef>
              <a:buSzPct val="100000"/>
            </a:pPr>
            <a:r>
              <a:rPr lang="en" sz="1200"/>
              <a:t>Users have their own concept of the interface and if the interface “matches,” then users will have an overall positive experience with its usability (Chalmers, 2003; Hillstrom and Chai, 2016; Saadé and Otrakji, 2007).</a:t>
            </a:r>
          </a:p>
          <a:p>
            <a:pPr indent="-228600" lvl="1" marL="914400" rtl="0">
              <a:spcBef>
                <a:spcPts val="0"/>
              </a:spcBef>
            </a:pPr>
            <a:r>
              <a:rPr b="1" lang="en"/>
              <a:t>Select colors in such a way to attract attention</a:t>
            </a:r>
          </a:p>
          <a:p>
            <a:pPr indent="-304800" lvl="2" marL="1371600" rtl="0">
              <a:spcBef>
                <a:spcPts val="0"/>
              </a:spcBef>
              <a:buSzPct val="100000"/>
            </a:pPr>
            <a:r>
              <a:rPr lang="en" sz="1200"/>
              <a:t>The authors have colored similar portions of text a certain color (e.g. headers are red) to get the user instantly accustomed to the interface.</a:t>
            </a:r>
          </a:p>
          <a:p>
            <a:pPr indent="-304800" lvl="2" marL="1371600" rtl="0">
              <a:spcBef>
                <a:spcPts val="0"/>
              </a:spcBef>
              <a:buSzPct val="100000"/>
            </a:pPr>
            <a:r>
              <a:rPr lang="en" sz="1200"/>
              <a:t>Similarly, icons, such as those depicting chat status, were colored based on a traffic light model (e.g. yellow meant needed a response).  However, the authors recommend a small amount of colors to reduce the likeliness of color perception-related issues (Stupak et al., 2010).</a:t>
            </a:r>
          </a:p>
        </p:txBody>
      </p:sp>
      <p:sp>
        <p:nvSpPr>
          <p:cNvPr id="85" name="Shape 85"/>
          <p:cNvSpPr/>
          <p:nvPr/>
        </p:nvSpPr>
        <p:spPr>
          <a:xfrm>
            <a:off x="393075" y="889575"/>
            <a:ext cx="382799" cy="3621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6" name="Shape 86"/>
          <p:cNvSpPr txBox="1"/>
          <p:nvPr>
            <p:ph type="title"/>
          </p:nvPr>
        </p:nvSpPr>
        <p:spPr>
          <a:xfrm>
            <a:off x="311700" y="140225"/>
            <a:ext cx="8520599" cy="623400"/>
          </a:xfrm>
          <a:prstGeom prst="rect">
            <a:avLst/>
          </a:prstGeom>
        </p:spPr>
        <p:txBody>
          <a:bodyPr anchorCtr="0" anchor="t" bIns="91425" lIns="91425" rIns="91425" tIns="91425">
            <a:noAutofit/>
          </a:bodyPr>
          <a:lstStyle/>
          <a:p>
            <a:pPr lvl="0">
              <a:spcBef>
                <a:spcPts val="0"/>
              </a:spcBef>
              <a:buNone/>
            </a:pPr>
            <a:r>
              <a:rPr lang="en" sz="2400"/>
              <a:t>SOCIALSENSE: Graphical User Interface Design Considerations for Social Network Experiment Software</a:t>
            </a:r>
          </a:p>
        </p:txBody>
      </p:sp>
      <p:sp>
        <p:nvSpPr>
          <p:cNvPr id="87" name="Shape 87"/>
          <p:cNvSpPr txBox="1"/>
          <p:nvPr>
            <p:ph idx="1" type="body"/>
          </p:nvPr>
        </p:nvSpPr>
        <p:spPr>
          <a:xfrm>
            <a:off x="83100" y="3930675"/>
            <a:ext cx="8118599" cy="1158600"/>
          </a:xfrm>
          <a:prstGeom prst="rect">
            <a:avLst/>
          </a:prstGeom>
          <a:solidFill>
            <a:srgbClr val="EFEFEF"/>
          </a:solidFill>
        </p:spPr>
        <p:txBody>
          <a:bodyPr anchorCtr="0" anchor="t" bIns="91425" lIns="91425" rIns="91425" tIns="91425">
            <a:noAutofit/>
          </a:bodyPr>
          <a:lstStyle/>
          <a:p>
            <a:pPr indent="-304800" lvl="0" marL="457200" rtl="0">
              <a:spcBef>
                <a:spcPts val="0"/>
              </a:spcBef>
              <a:buSzPct val="100000"/>
            </a:pPr>
            <a:r>
              <a:rPr lang="en" sz="1200"/>
              <a:t>Take-aways:</a:t>
            </a:r>
          </a:p>
          <a:p>
            <a:pPr indent="-304800" lvl="1" marL="914400" rtl="0">
              <a:spcBef>
                <a:spcPts val="0"/>
              </a:spcBef>
              <a:buSzPct val="100000"/>
            </a:pPr>
            <a:r>
              <a:rPr lang="en" sz="1200"/>
              <a:t>Organize panels or actions in a left to right and top to bottom order, to reflect the Western reading pattern</a:t>
            </a:r>
          </a:p>
          <a:p>
            <a:pPr indent="-304800" lvl="1" marL="914400" rtl="0">
              <a:spcBef>
                <a:spcPts val="0"/>
              </a:spcBef>
              <a:buSzPct val="100000"/>
            </a:pPr>
            <a:r>
              <a:rPr lang="en" sz="1200"/>
              <a:t>Use text whenever possible, and icons only when they are well-known (e.g. save icon)</a:t>
            </a:r>
          </a:p>
          <a:p>
            <a:pPr indent="-304800" lvl="1" marL="914400" rtl="0">
              <a:spcBef>
                <a:spcPts val="0"/>
              </a:spcBef>
              <a:buSzPct val="100000"/>
            </a:pPr>
            <a:r>
              <a:rPr lang="en" sz="1200"/>
              <a:t>Format panels in an intuitive way based on how someone might perceive it (may require experimentation)</a:t>
            </a:r>
          </a:p>
          <a:p>
            <a:pPr indent="-304800" lvl="1" marL="914400" rtl="0">
              <a:spcBef>
                <a:spcPts val="0"/>
              </a:spcBef>
              <a:buSzPct val="100000"/>
            </a:pPr>
            <a:r>
              <a:rPr lang="en" sz="1200"/>
              <a:t>Use a few colors with obvious meaning</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140225"/>
            <a:ext cx="8520599" cy="623400"/>
          </a:xfrm>
          <a:prstGeom prst="rect">
            <a:avLst/>
          </a:prstGeom>
        </p:spPr>
        <p:txBody>
          <a:bodyPr anchorCtr="0" anchor="t" bIns="91425" lIns="91425" rIns="91425" tIns="91425">
            <a:noAutofit/>
          </a:bodyPr>
          <a:lstStyle/>
          <a:p>
            <a:pPr lvl="0" rtl="0">
              <a:spcBef>
                <a:spcPts val="0"/>
              </a:spcBef>
              <a:buNone/>
            </a:pPr>
            <a:r>
              <a:rPr lang="en" sz="2600"/>
              <a:t>A Graphical User Interface Design for Network Simulation</a:t>
            </a:r>
          </a:p>
        </p:txBody>
      </p:sp>
      <p:sp>
        <p:nvSpPr>
          <p:cNvPr id="93" name="Shape 93"/>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
              <a:t>The author details the implementation of COPS, an application that allows the user to create network models.  The most relevant information is about the GUI’s communication with the rest of the system.</a:t>
            </a:r>
          </a:p>
          <a:p>
            <a:pPr indent="-228600" lvl="0" marL="457200" rtl="0">
              <a:spcBef>
                <a:spcPts val="0"/>
              </a:spcBef>
            </a:pPr>
            <a:r>
              <a:rPr lang="en"/>
              <a:t>COPS uses </a:t>
            </a:r>
            <a:r>
              <a:rPr b="1" lang="en"/>
              <a:t>message-passing </a:t>
            </a:r>
            <a:r>
              <a:rPr lang="en"/>
              <a:t>and </a:t>
            </a:r>
            <a:r>
              <a:rPr b="1" lang="en"/>
              <a:t>loosely-coupled components</a:t>
            </a:r>
          </a:p>
          <a:p>
            <a:pPr indent="-228600" lvl="1" marL="914400" rtl="0">
              <a:spcBef>
                <a:spcPts val="0"/>
              </a:spcBef>
            </a:pPr>
            <a:r>
              <a:rPr b="1" lang="en"/>
              <a:t>Benefits: </a:t>
            </a:r>
            <a:r>
              <a:rPr lang="en"/>
              <a:t>These are easily replaceable and upgradeable because they do not depend on other components.  Thus, only the component of interest needs to be modified.</a:t>
            </a:r>
          </a:p>
          <a:p>
            <a:pPr indent="-228600" lvl="1" marL="914400" rtl="0">
              <a:spcBef>
                <a:spcPts val="0"/>
              </a:spcBef>
            </a:pPr>
            <a:r>
              <a:rPr b="1" lang="en"/>
              <a:t>Limitations: </a:t>
            </a:r>
            <a:r>
              <a:rPr lang="en"/>
              <a:t>Communication overhead from message passing.  However, the GUI and the command interpreter (CI) that handles the messages/responses are separate from the actual simulation (Lin and Geigel, 181-182).</a:t>
            </a:r>
          </a:p>
          <a:p>
            <a:pPr lvl="0" rtl="0">
              <a:spcBef>
                <a:spcPts val="0"/>
              </a:spcBef>
              <a:buNone/>
            </a:pPr>
            <a:r>
              <a:t/>
            </a:r>
            <a:endParaRPr/>
          </a:p>
        </p:txBody>
      </p:sp>
      <p:pic>
        <p:nvPicPr>
          <p:cNvPr id="94" name="Shape 94"/>
          <p:cNvPicPr preferRelativeResize="0"/>
          <p:nvPr/>
        </p:nvPicPr>
        <p:blipFill>
          <a:blip r:embed="rId3">
            <a:alphaModFix/>
          </a:blip>
          <a:stretch>
            <a:fillRect/>
          </a:stretch>
        </p:blipFill>
        <p:spPr>
          <a:xfrm>
            <a:off x="4522700" y="3710325"/>
            <a:ext cx="4495800" cy="137160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140225"/>
            <a:ext cx="8520599" cy="623400"/>
          </a:xfrm>
          <a:prstGeom prst="rect">
            <a:avLst/>
          </a:prstGeom>
        </p:spPr>
        <p:txBody>
          <a:bodyPr anchorCtr="0" anchor="t" bIns="91425" lIns="91425" rIns="91425" tIns="91425">
            <a:noAutofit/>
          </a:bodyPr>
          <a:lstStyle/>
          <a:p>
            <a:pPr lvl="0" rtl="0">
              <a:spcBef>
                <a:spcPts val="0"/>
              </a:spcBef>
              <a:buNone/>
            </a:pPr>
            <a:r>
              <a:rPr lang="en" sz="2600"/>
              <a:t>A Graphical User Interface Design for Network Simulation</a:t>
            </a:r>
          </a:p>
        </p:txBody>
      </p:sp>
      <p:sp>
        <p:nvSpPr>
          <p:cNvPr id="100" name="Shape 100"/>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342900" lvl="0" marL="457200" marR="0" rtl="0" algn="l">
              <a:lnSpc>
                <a:spcPct val="115000"/>
              </a:lnSpc>
              <a:spcBef>
                <a:spcPts val="0"/>
              </a:spcBef>
              <a:spcAft>
                <a:spcPts val="1600"/>
              </a:spcAft>
              <a:buClr>
                <a:schemeClr val="lt2"/>
              </a:buClr>
              <a:buSzPct val="100000"/>
              <a:buFont typeface="Source Sans Pro"/>
            </a:pPr>
            <a:r>
              <a:rPr lang="en"/>
              <a:t>The GUI itself is “a naive process in the sense that it does not know how to respond to a given user’s action” (Lin and Geigel, 183).</a:t>
            </a:r>
          </a:p>
          <a:p>
            <a:pPr indent="-228600" lvl="1" marL="914400" marR="0" rtl="0" algn="l">
              <a:lnSpc>
                <a:spcPct val="115000"/>
              </a:lnSpc>
              <a:spcBef>
                <a:spcPts val="0"/>
              </a:spcBef>
              <a:spcAft>
                <a:spcPts val="1600"/>
              </a:spcAft>
            </a:pPr>
            <a:r>
              <a:rPr lang="en"/>
              <a:t>It is </a:t>
            </a:r>
            <a:r>
              <a:rPr b="1" lang="en"/>
              <a:t>unaffiliated with the data from the simulation</a:t>
            </a:r>
            <a:r>
              <a:rPr lang="en"/>
              <a:t>.  The CI, which it communicates with, handles everything related with the simulation for it.</a:t>
            </a:r>
          </a:p>
          <a:p>
            <a:pPr indent="-228600" lvl="0" marL="457200" marR="0" rtl="0" algn="l">
              <a:lnSpc>
                <a:spcPct val="115000"/>
              </a:lnSpc>
              <a:spcBef>
                <a:spcPts val="0"/>
              </a:spcBef>
              <a:spcAft>
                <a:spcPts val="1600"/>
              </a:spcAft>
            </a:pPr>
            <a:r>
              <a:rPr lang="en"/>
              <a:t>The CI knows all the objects in the GUI (from a registry or list).</a:t>
            </a:r>
          </a:p>
          <a:p>
            <a:pPr indent="-228600" lvl="1" marL="914400" marR="0" rtl="0" algn="l">
              <a:lnSpc>
                <a:spcPct val="115000"/>
              </a:lnSpc>
              <a:spcBef>
                <a:spcPts val="0"/>
              </a:spcBef>
              <a:spcAft>
                <a:spcPts val="1600"/>
              </a:spcAft>
            </a:pPr>
            <a:r>
              <a:rPr lang="en"/>
              <a:t>Allows mapping of a user interaction on a GUI object to a part of the simulation (Lin and Geigel, 183).</a:t>
            </a:r>
          </a:p>
          <a:p>
            <a:pPr lvl="0" marR="0" rtl="0" algn="l">
              <a:lnSpc>
                <a:spcPct val="115000"/>
              </a:lnSpc>
              <a:spcBef>
                <a:spcPts val="0"/>
              </a:spcBef>
              <a:spcAft>
                <a:spcPts val="1600"/>
              </a:spcAft>
              <a:buNone/>
            </a:pPr>
            <a:r>
              <a:t/>
            </a:r>
            <a:endParaRPr/>
          </a:p>
          <a:p>
            <a:pPr lvl="0" rtl="0">
              <a:spcBef>
                <a:spcPts val="0"/>
              </a:spcBef>
              <a:buNone/>
            </a:pPr>
            <a:r>
              <a:t/>
            </a:r>
            <a:endParaRPr/>
          </a:p>
        </p:txBody>
      </p:sp>
      <p:pic>
        <p:nvPicPr>
          <p:cNvPr id="101" name="Shape 101"/>
          <p:cNvPicPr preferRelativeResize="0"/>
          <p:nvPr/>
        </p:nvPicPr>
        <p:blipFill>
          <a:blip r:embed="rId3">
            <a:alphaModFix/>
          </a:blip>
          <a:stretch>
            <a:fillRect/>
          </a:stretch>
        </p:blipFill>
        <p:spPr>
          <a:xfrm>
            <a:off x="4522700" y="3710325"/>
            <a:ext cx="4495800" cy="1371600"/>
          </a:xfrm>
          <a:prstGeom prst="rect">
            <a:avLst/>
          </a:prstGeom>
          <a:noFill/>
          <a:ln>
            <a:noFill/>
          </a:ln>
        </p:spPr>
      </p:pic>
      <p:sp>
        <p:nvSpPr>
          <p:cNvPr id="102" name="Shape 102"/>
          <p:cNvSpPr txBox="1"/>
          <p:nvPr>
            <p:ph idx="1" type="body"/>
          </p:nvPr>
        </p:nvSpPr>
        <p:spPr>
          <a:xfrm>
            <a:off x="62075" y="3310050"/>
            <a:ext cx="4319700" cy="1772099"/>
          </a:xfrm>
          <a:prstGeom prst="rect">
            <a:avLst/>
          </a:prstGeom>
          <a:solidFill>
            <a:srgbClr val="EFEFEF"/>
          </a:solidFill>
        </p:spPr>
        <p:txBody>
          <a:bodyPr anchorCtr="0" anchor="t" bIns="91425" lIns="91425" rIns="91425" tIns="91425">
            <a:noAutofit/>
          </a:bodyPr>
          <a:lstStyle/>
          <a:p>
            <a:pPr indent="-304800" lvl="0" marL="457200" rtl="0">
              <a:spcBef>
                <a:spcPts val="0"/>
              </a:spcBef>
              <a:buSzPct val="100000"/>
            </a:pPr>
            <a:r>
              <a:rPr lang="en" sz="1200"/>
              <a:t>Take-aways:</a:t>
            </a:r>
          </a:p>
          <a:p>
            <a:pPr indent="-304800" lvl="1" marL="914400" rtl="0">
              <a:spcBef>
                <a:spcPts val="0"/>
              </a:spcBef>
              <a:buSzPct val="100000"/>
            </a:pPr>
            <a:r>
              <a:rPr lang="en" sz="1200"/>
              <a:t>From their message-passing implementation:</a:t>
            </a:r>
          </a:p>
          <a:p>
            <a:pPr indent="-304800" lvl="2" marL="1371600" rtl="0">
              <a:spcBef>
                <a:spcPts val="0"/>
              </a:spcBef>
              <a:buSzPct val="100000"/>
            </a:pPr>
            <a:r>
              <a:rPr lang="en" sz="1200"/>
              <a:t>A central point handles user input from GUI</a:t>
            </a:r>
          </a:p>
          <a:p>
            <a:pPr indent="-304800" lvl="2" marL="1371600" rtl="0">
              <a:spcBef>
                <a:spcPts val="0"/>
              </a:spcBef>
              <a:buSzPct val="100000"/>
            </a:pPr>
            <a:r>
              <a:rPr lang="en" sz="1200"/>
              <a:t>The GUI does not need to directly access the simulation/application</a:t>
            </a:r>
          </a:p>
          <a:p>
            <a:pPr indent="-304800" lvl="2" marL="1371600" rtl="0">
              <a:spcBef>
                <a:spcPts val="0"/>
              </a:spcBef>
              <a:buSzPct val="100000"/>
            </a:pPr>
            <a:r>
              <a:rPr lang="en" sz="1200"/>
              <a:t>Each component can be referred via a list</a:t>
            </a:r>
          </a:p>
          <a:p>
            <a:pPr indent="-304800" lvl="1" marL="914400" rtl="0">
              <a:spcBef>
                <a:spcPts val="0"/>
              </a:spcBef>
              <a:buSzPct val="100000"/>
            </a:pPr>
            <a:r>
              <a:rPr lang="en" sz="1200"/>
              <a:t>Loosely coupled: Plan for components to function independently of other components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599" cy="623400"/>
          </a:xfrm>
          <a:prstGeom prst="rect">
            <a:avLst/>
          </a:prstGeom>
        </p:spPr>
        <p:txBody>
          <a:bodyPr anchorCtr="0" anchor="t" bIns="91425" lIns="91425" rIns="91425" tIns="91425">
            <a:noAutofit/>
          </a:bodyPr>
          <a:lstStyle/>
          <a:p>
            <a:pPr lvl="0">
              <a:spcBef>
                <a:spcPts val="0"/>
              </a:spcBef>
              <a:buNone/>
            </a:pPr>
            <a:r>
              <a:rPr lang="en"/>
              <a:t>Works Cited</a:t>
            </a:r>
          </a:p>
        </p:txBody>
      </p:sp>
      <p:sp>
        <p:nvSpPr>
          <p:cNvPr id="108" name="Shape 108"/>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0" lvl="0" marL="0" rtl="0">
              <a:lnSpc>
                <a:spcPct val="150000"/>
              </a:lnSpc>
              <a:spcBef>
                <a:spcPts val="0"/>
              </a:spcBef>
              <a:spcAft>
                <a:spcPts val="0"/>
              </a:spcAft>
              <a:buNone/>
            </a:pPr>
            <a:r>
              <a:rPr lang="en" sz="1050">
                <a:solidFill>
                  <a:schemeClr val="dk2"/>
                </a:solidFill>
                <a:latin typeface="Arial"/>
                <a:ea typeface="Arial"/>
                <a:cs typeface="Arial"/>
                <a:sym typeface="Arial"/>
              </a:rPr>
              <a:t>Agah, A., and K. Tanie. "Intelligent Graphical User Interface Design Utilizing Multiple Fuzzy Agents." </a:t>
            </a:r>
            <a:r>
              <a:rPr i="1" lang="en" sz="1050">
                <a:solidFill>
                  <a:schemeClr val="dk2"/>
                </a:solidFill>
                <a:latin typeface="Arial"/>
                <a:ea typeface="Arial"/>
                <a:cs typeface="Arial"/>
                <a:sym typeface="Arial"/>
              </a:rPr>
              <a:t>Interacting with Computers</a:t>
            </a:r>
            <a:r>
              <a:rPr lang="en" sz="1050">
                <a:solidFill>
                  <a:schemeClr val="dk2"/>
                </a:solidFill>
                <a:latin typeface="Arial"/>
                <a:ea typeface="Arial"/>
                <a:cs typeface="Arial"/>
                <a:sym typeface="Arial"/>
              </a:rPr>
              <a:t> 12.5 </a:t>
            </a:r>
          </a:p>
          <a:p>
            <a:pPr indent="457200" lvl="0" marL="0" rtl="0">
              <a:lnSpc>
                <a:spcPct val="150000"/>
              </a:lnSpc>
              <a:spcBef>
                <a:spcPts val="0"/>
              </a:spcBef>
              <a:spcAft>
                <a:spcPts val="0"/>
              </a:spcAft>
              <a:buNone/>
            </a:pPr>
            <a:r>
              <a:rPr lang="en" sz="1050">
                <a:solidFill>
                  <a:schemeClr val="dk2"/>
                </a:solidFill>
                <a:latin typeface="Arial"/>
                <a:ea typeface="Arial"/>
                <a:cs typeface="Arial"/>
                <a:sym typeface="Arial"/>
              </a:rPr>
              <a:t>(2000): 529-42. </a:t>
            </a:r>
            <a:r>
              <a:rPr i="1" lang="en" sz="1050">
                <a:solidFill>
                  <a:schemeClr val="dk2"/>
                </a:solidFill>
                <a:latin typeface="Arial"/>
                <a:ea typeface="Arial"/>
                <a:cs typeface="Arial"/>
                <a:sym typeface="Arial"/>
              </a:rPr>
              <a:t>Oxford Journals [Oxford UP]</a:t>
            </a:r>
            <a:r>
              <a:rPr lang="en" sz="1050">
                <a:solidFill>
                  <a:schemeClr val="dk2"/>
                </a:solidFill>
                <a:latin typeface="Arial"/>
                <a:ea typeface="Arial"/>
                <a:cs typeface="Arial"/>
                <a:sym typeface="Arial"/>
              </a:rPr>
              <a:t>. Web. 14 Feb. 2016.</a:t>
            </a:r>
          </a:p>
          <a:p>
            <a:pPr indent="0" lvl="0" marL="0" rtl="0">
              <a:lnSpc>
                <a:spcPct val="150000"/>
              </a:lnSpc>
              <a:spcBef>
                <a:spcPts val="0"/>
              </a:spcBef>
              <a:spcAft>
                <a:spcPts val="0"/>
              </a:spcAft>
              <a:buNone/>
            </a:pPr>
            <a:r>
              <a:rPr lang="en" sz="1050">
                <a:solidFill>
                  <a:schemeClr val="dk2"/>
                </a:solidFill>
                <a:latin typeface="Arial"/>
                <a:ea typeface="Arial"/>
                <a:cs typeface="Arial"/>
                <a:sym typeface="Arial"/>
              </a:rPr>
              <a:t>Arnold, E. C. (1969). Modern newspaper design. NY: Harper &amp; Row.</a:t>
            </a:r>
          </a:p>
          <a:p>
            <a:pPr indent="0" lvl="0" marL="0" rtl="0">
              <a:lnSpc>
                <a:spcPct val="150000"/>
              </a:lnSpc>
              <a:spcBef>
                <a:spcPts val="0"/>
              </a:spcBef>
              <a:spcAft>
                <a:spcPts val="0"/>
              </a:spcAft>
              <a:buNone/>
            </a:pPr>
            <a:r>
              <a:rPr lang="en" sz="1050">
                <a:solidFill>
                  <a:schemeClr val="dk2"/>
                </a:solidFill>
                <a:latin typeface="Arial"/>
                <a:ea typeface="Arial"/>
                <a:cs typeface="Arial"/>
                <a:sym typeface="Arial"/>
              </a:rPr>
              <a:t>Chalmers, P. A. (2003). The role of cognitive theory in human–computer interface. Computers in Human Behavior, 19, 593–607.</a:t>
            </a:r>
          </a:p>
          <a:p>
            <a:pPr indent="0" lvl="0" marL="0" rtl="0">
              <a:lnSpc>
                <a:spcPct val="150000"/>
              </a:lnSpc>
              <a:spcBef>
                <a:spcPts val="0"/>
              </a:spcBef>
              <a:spcAft>
                <a:spcPts val="0"/>
              </a:spcAft>
              <a:buNone/>
            </a:pPr>
            <a:r>
              <a:rPr lang="en" sz="1050">
                <a:solidFill>
                  <a:schemeClr val="dk2"/>
                </a:solidFill>
                <a:latin typeface="Arial"/>
                <a:ea typeface="Arial"/>
                <a:cs typeface="Arial"/>
                <a:sym typeface="Arial"/>
              </a:rPr>
              <a:t>Hillstrom, A. P., &amp; Chai, Y. (2006). Factors that guide or disrupt attentive visual processing. Computers in Human Behavior, 22, 648–656.</a:t>
            </a:r>
          </a:p>
          <a:p>
            <a:pPr indent="0" lvl="0" marL="0" rtl="0">
              <a:lnSpc>
                <a:spcPct val="150000"/>
              </a:lnSpc>
              <a:spcBef>
                <a:spcPts val="0"/>
              </a:spcBef>
              <a:spcAft>
                <a:spcPts val="0"/>
              </a:spcAft>
              <a:buNone/>
            </a:pPr>
            <a:r>
              <a:rPr lang="en" sz="1050">
                <a:solidFill>
                  <a:schemeClr val="dk2"/>
                </a:solidFill>
                <a:latin typeface="Arial"/>
                <a:ea typeface="Arial"/>
                <a:cs typeface="Arial"/>
                <a:sym typeface="Arial"/>
              </a:rPr>
              <a:t>Lin, Yi-Bing, and Joe Geigel. "A Graphical User Interface Design for Network Simulation." </a:t>
            </a:r>
            <a:r>
              <a:rPr i="1" lang="en" sz="1050">
                <a:solidFill>
                  <a:schemeClr val="dk2"/>
                </a:solidFill>
                <a:latin typeface="Arial"/>
                <a:ea typeface="Arial"/>
                <a:cs typeface="Arial"/>
                <a:sym typeface="Arial"/>
              </a:rPr>
              <a:t>Journal of Systems and Software</a:t>
            </a:r>
            <a:r>
              <a:rPr lang="en" sz="1050">
                <a:solidFill>
                  <a:schemeClr val="dk2"/>
                </a:solidFill>
                <a:latin typeface="Arial"/>
                <a:ea typeface="Arial"/>
                <a:cs typeface="Arial"/>
                <a:sym typeface="Arial"/>
              </a:rPr>
              <a:t> 36.2 (1997): </a:t>
            </a:r>
          </a:p>
          <a:p>
            <a:pPr indent="457200" lvl="0" marL="0" rtl="0">
              <a:lnSpc>
                <a:spcPct val="150000"/>
              </a:lnSpc>
              <a:spcBef>
                <a:spcPts val="0"/>
              </a:spcBef>
              <a:spcAft>
                <a:spcPts val="0"/>
              </a:spcAft>
              <a:buNone/>
            </a:pPr>
            <a:r>
              <a:rPr lang="en" sz="1050">
                <a:solidFill>
                  <a:schemeClr val="dk2"/>
                </a:solidFill>
                <a:latin typeface="Arial"/>
                <a:ea typeface="Arial"/>
                <a:cs typeface="Arial"/>
                <a:sym typeface="Arial"/>
              </a:rPr>
              <a:t>181-90.</a:t>
            </a:r>
            <a:r>
              <a:rPr i="1" lang="en" sz="1050">
                <a:solidFill>
                  <a:schemeClr val="dk2"/>
                </a:solidFill>
                <a:latin typeface="Arial"/>
                <a:ea typeface="Arial"/>
                <a:cs typeface="Arial"/>
                <a:sym typeface="Arial"/>
              </a:rPr>
              <a:t>Elsevier ScienceDirect</a:t>
            </a:r>
            <a:r>
              <a:rPr lang="en" sz="1050">
                <a:solidFill>
                  <a:schemeClr val="dk2"/>
                </a:solidFill>
                <a:latin typeface="Arial"/>
                <a:ea typeface="Arial"/>
                <a:cs typeface="Arial"/>
                <a:sym typeface="Arial"/>
              </a:rPr>
              <a:t>. Web. 14 Feb. 2016.</a:t>
            </a:r>
          </a:p>
          <a:p>
            <a:pPr indent="0" lvl="0" marL="0" rtl="0">
              <a:lnSpc>
                <a:spcPct val="150000"/>
              </a:lnSpc>
              <a:spcBef>
                <a:spcPts val="0"/>
              </a:spcBef>
              <a:spcAft>
                <a:spcPts val="0"/>
              </a:spcAft>
              <a:buNone/>
            </a:pPr>
            <a:r>
              <a:rPr lang="en" sz="1050">
                <a:solidFill>
                  <a:schemeClr val="dk2"/>
                </a:solidFill>
                <a:latin typeface="Arial"/>
                <a:ea typeface="Arial"/>
                <a:cs typeface="Arial"/>
                <a:sym typeface="Arial"/>
              </a:rPr>
              <a:t>Stupak, Noah, Nicholas Difonzo, Andrew J. Younge, and Christopher Homan. "SOCIALSENSE: Graphical User Interface Design </a:t>
            </a:r>
          </a:p>
          <a:p>
            <a:pPr indent="457200" lvl="0" marL="0" rtl="0">
              <a:lnSpc>
                <a:spcPct val="150000"/>
              </a:lnSpc>
              <a:spcBef>
                <a:spcPts val="0"/>
              </a:spcBef>
              <a:spcAft>
                <a:spcPts val="0"/>
              </a:spcAft>
              <a:buNone/>
            </a:pPr>
            <a:r>
              <a:rPr lang="en" sz="1050">
                <a:solidFill>
                  <a:schemeClr val="dk2"/>
                </a:solidFill>
                <a:latin typeface="Arial"/>
                <a:ea typeface="Arial"/>
                <a:cs typeface="Arial"/>
                <a:sym typeface="Arial"/>
              </a:rPr>
              <a:t>Considerations for Social Network Experiment Software." </a:t>
            </a:r>
            <a:r>
              <a:rPr i="1" lang="en" sz="1050">
                <a:solidFill>
                  <a:schemeClr val="dk2"/>
                </a:solidFill>
                <a:latin typeface="Arial"/>
                <a:ea typeface="Arial"/>
                <a:cs typeface="Arial"/>
                <a:sym typeface="Arial"/>
              </a:rPr>
              <a:t>Computers in Human Behavior</a:t>
            </a:r>
            <a:r>
              <a:rPr lang="en" sz="1050">
                <a:solidFill>
                  <a:schemeClr val="dk2"/>
                </a:solidFill>
                <a:latin typeface="Arial"/>
                <a:ea typeface="Arial"/>
                <a:cs typeface="Arial"/>
                <a:sym typeface="Arial"/>
              </a:rPr>
              <a:t> 26.3 (2010): 365-70. </a:t>
            </a:r>
            <a:r>
              <a:rPr i="1" lang="en" sz="1050">
                <a:solidFill>
                  <a:schemeClr val="dk2"/>
                </a:solidFill>
                <a:latin typeface="Arial"/>
                <a:ea typeface="Arial"/>
                <a:cs typeface="Arial"/>
                <a:sym typeface="Arial"/>
              </a:rPr>
              <a:t>Elsevier </a:t>
            </a:r>
          </a:p>
          <a:p>
            <a:pPr indent="387350" lvl="0" marL="0" rtl="0">
              <a:lnSpc>
                <a:spcPct val="150000"/>
              </a:lnSpc>
              <a:spcBef>
                <a:spcPts val="0"/>
              </a:spcBef>
              <a:spcAft>
                <a:spcPts val="0"/>
              </a:spcAft>
              <a:buClr>
                <a:schemeClr val="dk2"/>
              </a:buClr>
              <a:buSzPct val="100000"/>
              <a:buFont typeface="Arial"/>
              <a:buNone/>
            </a:pPr>
            <a:r>
              <a:rPr i="1" lang="en" sz="1050">
                <a:solidFill>
                  <a:schemeClr val="dk2"/>
                </a:solidFill>
                <a:latin typeface="Arial"/>
                <a:ea typeface="Arial"/>
                <a:cs typeface="Arial"/>
                <a:sym typeface="Arial"/>
              </a:rPr>
              <a:t>ScienceDirect</a:t>
            </a:r>
            <a:r>
              <a:rPr lang="en" sz="1050">
                <a:solidFill>
                  <a:schemeClr val="dk2"/>
                </a:solidFill>
                <a:latin typeface="Arial"/>
                <a:ea typeface="Arial"/>
                <a:cs typeface="Arial"/>
                <a:sym typeface="Arial"/>
              </a:rPr>
              <a:t>. Web. 15 Feb. 2016.</a:t>
            </a:r>
          </a:p>
          <a:p>
            <a:pPr lvl="0" rtl="0">
              <a:lnSpc>
                <a:spcPct val="150000"/>
              </a:lnSpc>
              <a:spcBef>
                <a:spcPts val="0"/>
              </a:spcBef>
              <a:spcAft>
                <a:spcPts val="0"/>
              </a:spcAft>
              <a:buNone/>
            </a:pPr>
            <a:r>
              <a:rPr lang="en" sz="1050">
                <a:solidFill>
                  <a:schemeClr val="dk2"/>
                </a:solidFill>
                <a:latin typeface="Arial"/>
                <a:ea typeface="Arial"/>
                <a:cs typeface="Arial"/>
                <a:sym typeface="Arial"/>
              </a:rPr>
              <a:t>T. Nishimoto, N. Shida, T. Kobayashi, K. Shirai, Improving human interface in drawing tool using speech, mouse and key-board, </a:t>
            </a:r>
          </a:p>
          <a:p>
            <a:pPr indent="457200" lvl="0" rtl="0">
              <a:lnSpc>
                <a:spcPct val="150000"/>
              </a:lnSpc>
              <a:spcBef>
                <a:spcPts val="0"/>
              </a:spcBef>
              <a:spcAft>
                <a:spcPts val="0"/>
              </a:spcAft>
              <a:buNone/>
            </a:pPr>
            <a:r>
              <a:rPr lang="en" sz="1050">
                <a:solidFill>
                  <a:schemeClr val="dk2"/>
                </a:solidFill>
                <a:latin typeface="Arial"/>
                <a:ea typeface="Arial"/>
                <a:cs typeface="Arial"/>
                <a:sym typeface="Arial"/>
              </a:rPr>
              <a:t>Proceedings of the Fourth IEEE International Workshop on Robot and Human Communication, Tokyo, 1995, pp. 107–112.</a:t>
            </a:r>
          </a:p>
          <a:p>
            <a:pPr indent="0" lvl="0" marL="0" rtl="0">
              <a:lnSpc>
                <a:spcPct val="150000"/>
              </a:lnSpc>
              <a:spcBef>
                <a:spcPts val="0"/>
              </a:spcBef>
              <a:spcAft>
                <a:spcPts val="0"/>
              </a:spcAft>
              <a:buNone/>
            </a:pPr>
            <a:r>
              <a:rPr lang="en" sz="1050">
                <a:solidFill>
                  <a:schemeClr val="dk2"/>
                </a:solidFill>
                <a:latin typeface="Arial"/>
                <a:ea typeface="Arial"/>
                <a:cs typeface="Arial"/>
                <a:sym typeface="Arial"/>
              </a:rPr>
              <a:t>Wheildon, C. (1995). Type and layout. Berkeley, CA: Strathmoor Press.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