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embeddedFontLst>
    <p:embeddedFont>
      <p:font typeface="Source Sans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-2379" y="-925"/>
            <a:ext cx="9146379" cy="6858924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01524" y="0"/>
                </a:lnTo>
                <a:lnTo>
                  <a:pt x="120000" y="16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 rot="-2460000">
            <a:off x="817111" y="1730402"/>
            <a:ext cx="5648622" cy="12043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 rot="-2460000">
            <a:off x="1212276" y="2470924"/>
            <a:ext cx="6511131" cy="3292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Shape 24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2793505" y="-869917"/>
            <a:ext cx="3579848" cy="752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721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721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939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33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33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777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Shape 87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 rot="5400000">
            <a:off x="5318919" y="1585119"/>
            <a:ext cx="467836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1127919" y="-396079"/>
            <a:ext cx="4678361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721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721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939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33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33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777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Shape 93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721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721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939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33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33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777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Shape 30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-2379" y="-925"/>
            <a:ext cx="9146379" cy="6858924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01524" y="0"/>
                </a:lnTo>
                <a:lnTo>
                  <a:pt x="120000" y="16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 rot="-2460000">
            <a:off x="819398" y="1726736"/>
            <a:ext cx="5650992" cy="12075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 rot="-2460000">
            <a:off x="1216152" y="2468304"/>
            <a:ext cx="6510528" cy="3291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Shape 38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822959" y="1097279"/>
            <a:ext cx="3200399" cy="371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13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67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594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594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685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579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579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523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700016" y="1097279"/>
            <a:ext cx="3200399" cy="371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13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67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594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594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685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579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579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523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Shape 44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822959" y="1097279"/>
            <a:ext cx="3200399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819150" y="1701848"/>
            <a:ext cx="3200399" cy="3108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67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594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12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706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706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650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700016" y="1097279"/>
            <a:ext cx="3200399" cy="5486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700016" y="1701848"/>
            <a:ext cx="3200399" cy="3108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67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594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12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706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706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650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Shape 54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Shape 59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Shape 63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" name="Shape 66"/>
          <p:cNvSpPr/>
          <p:nvPr/>
        </p:nvSpPr>
        <p:spPr>
          <a:xfrm rot="5400000">
            <a:off x="433389" y="-433386"/>
            <a:ext cx="6858000" cy="7724777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 rot="-2460000">
            <a:off x="784930" y="1576103"/>
            <a:ext cx="5212080" cy="10894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b="0" i="0" sz="2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749551" y="2618911"/>
            <a:ext cx="3807779" cy="3324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4063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13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67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67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558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452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452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96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 rot="-2460000">
            <a:off x="1297953" y="2253384"/>
            <a:ext cx="5794759" cy="6233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00"/>
              </a:spcBef>
              <a:buClr>
                <a:srgbClr val="FFFFFF"/>
              </a:buClr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pic"/>
          </p:nvPr>
        </p:nvSpPr>
        <p:spPr>
          <a:xfrm>
            <a:off x="2028825" y="0"/>
            <a:ext cx="7115175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marR="0" rtl="0" algn="r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721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721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939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33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33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777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>
            <a:off x="0" y="2647950"/>
            <a:ext cx="3571874" cy="42100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0" y="5048250"/>
            <a:ext cx="3571874" cy="18097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6848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 rot="-2460000">
            <a:off x="671197" y="1717500"/>
            <a:ext cx="5486400" cy="8674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-2460000">
            <a:off x="1143479" y="2180528"/>
            <a:ext cx="6096545" cy="740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800"/>
              </a:spcBef>
              <a:buClr>
                <a:schemeClr val="dk2"/>
              </a:buClr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300"/>
              </a:spcBef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Shape 81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381" y="5050632"/>
            <a:ext cx="3574257" cy="1807367"/>
          </a:xfrm>
          <a:custGeom>
            <a:pathLst>
              <a:path extrusionOk="0" h="120000" w="120000">
                <a:moveTo>
                  <a:pt x="79" y="119999"/>
                </a:moveTo>
                <a:lnTo>
                  <a:pt x="0" y="0"/>
                </a:lnTo>
                <a:lnTo>
                  <a:pt x="68674" y="0"/>
                </a:lnTo>
                <a:lnTo>
                  <a:pt x="119999" y="119999"/>
                </a:lnTo>
                <a:lnTo>
                  <a:pt x="79" y="11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-2379" y="5051292"/>
            <a:ext cx="9146379" cy="1806708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26779" y="0"/>
                </a:lnTo>
                <a:lnTo>
                  <a:pt x="120000" y="61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72136" lvl="1" marL="1737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72136" lvl="2" marL="4023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72136" lvl="3" marL="6309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72136" lvl="4" marL="85953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939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3311" lvl="6" marL="13533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3311" lvl="7" marL="1581912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77723" lvl="8" marL="179222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 rot="-2460000">
            <a:off x="201168" y="5870447"/>
            <a:ext cx="2176272" cy="2011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517514" y="6285121"/>
            <a:ext cx="4724400" cy="274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youtube.com/v/kX_hqg07Fj4" TargetMode="External"/><Relationship Id="rId4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youtube.com/v/mZeH8-iIVzg" TargetMode="External"/><Relationship Id="rId4" Type="http://schemas.openxmlformats.org/officeDocument/2006/relationships/image" Target="../media/image0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hyperlink" Target="https://students.washington.edu/dexterhu/may30/FinalGame/public_html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youtube.com/v/rTM279qYYwY" TargetMode="External"/><Relationship Id="rId4" Type="http://schemas.openxmlformats.org/officeDocument/2006/relationships/image" Target="../media/image0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 rot="-2460000">
            <a:off x="817111" y="1730402"/>
            <a:ext cx="5648622" cy="1204306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BUILDING A GUI FOR GAME DEVELOPMENT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 rot="-2460000">
            <a:off x="1212276" y="2470924"/>
            <a:ext cx="6511131" cy="329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91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BY JONATHAN EARL AND JASON HER</a:t>
            </a:r>
            <a:r>
              <a:rPr lang="en-US"/>
              <a:t>O</a:t>
            </a:r>
            <a:r>
              <a:rPr b="0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LD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68298">
            <a:off x="1805437" y="3098974"/>
            <a:ext cx="5533124" cy="83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GOALS: GUI BACKEND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L="0" rtl="0">
              <a:spcBef>
                <a:spcPts val="0"/>
              </a:spcBef>
              <a:buNone/>
            </a:pPr>
            <a:r>
              <a:rPr b="0" lang="en-US" sz="2400"/>
              <a:t>Reuse Prototype solutions</a:t>
            </a:r>
          </a:p>
          <a:p>
            <a:pPr lvl="0" marL="0" rtl="0">
              <a:spcBef>
                <a:spcPts val="0"/>
              </a:spcBef>
              <a:buNone/>
            </a:pPr>
            <a:r>
              <a:rPr b="0" lang="en-US" sz="2400"/>
              <a:t>Manage complexity </a:t>
            </a:r>
          </a:p>
          <a:p>
            <a:pPr lvl="2" marL="402336" rtl="0">
              <a:spcBef>
                <a:spcPts val="800"/>
              </a:spcBef>
            </a:pPr>
            <a:r>
              <a:rPr lang="en-US"/>
              <a:t>Code reorganization / Divide code into meaningful chunks</a:t>
            </a:r>
          </a:p>
          <a:p>
            <a:pPr lvl="2" marL="402336" rtl="0">
              <a:spcBef>
                <a:spcPts val="800"/>
              </a:spcBef>
            </a:pPr>
            <a:r>
              <a:rPr lang="en-US"/>
              <a:t>Singleton</a:t>
            </a:r>
          </a:p>
          <a:p>
            <a:pPr lvl="0" marL="0" marR="0" rtl="0" algn="l">
              <a:spcBef>
                <a:spcPts val="800"/>
              </a:spcBef>
              <a:buNone/>
            </a:pPr>
            <a:r>
              <a:rPr b="0" lang="en-US" sz="2400"/>
              <a:t>Extend functionality</a:t>
            </a:r>
          </a:p>
          <a:p>
            <a:pPr indent="-294386" lvl="3" marL="573786" rtl="0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/>
              <a:t>Camera</a:t>
            </a:r>
          </a:p>
          <a:p>
            <a:pPr indent="-294386" lvl="3" marL="573786" rtl="0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/>
              <a:t>Texture</a:t>
            </a:r>
          </a:p>
          <a:p>
            <a:pPr indent="-294386" lvl="3" marL="573786" rtl="0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/>
              <a:t>Lighting/Illumination </a:t>
            </a:r>
          </a:p>
          <a:p>
            <a:pPr lvl="0" marL="0" marR="0" rtl="0" algn="l">
              <a:spcBef>
                <a:spcPts val="80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SOLUTION: GUI BACKEND</a:t>
            </a:r>
          </a:p>
        </p:txBody>
      </p:sp>
      <p:sp>
        <p:nvSpPr>
          <p:cNvPr id="189" name="Shape 189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822950" y="1100625"/>
            <a:ext cx="37623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0" lang="en-US" sz="2400"/>
              <a:t>Reuse prototype solutions</a:t>
            </a:r>
          </a:p>
          <a:p>
            <a:pPr lvl="2" rtl="0">
              <a:spcBef>
                <a:spcPts val="800"/>
              </a:spcBef>
            </a:pPr>
            <a:r>
              <a:rPr lang="en-US"/>
              <a:t>GameObjects</a:t>
            </a:r>
          </a:p>
          <a:p>
            <a:pPr lvl="2" rtl="0">
              <a:spcBef>
                <a:spcPts val="800"/>
              </a:spcBef>
            </a:pPr>
            <a:r>
              <a:rPr lang="en-US"/>
              <a:t>Editor</a:t>
            </a:r>
          </a:p>
          <a:p>
            <a:pPr lvl="2" rtl="0">
              <a:spcBef>
                <a:spcPts val="800"/>
              </a:spcBef>
            </a:pPr>
            <a:r>
              <a:rPr lang="en-US"/>
              <a:t>Cameras</a:t>
            </a:r>
          </a:p>
          <a:p>
            <a:pPr lvl="0" marL="0" rtl="0">
              <a:spcBef>
                <a:spcPts val="800"/>
              </a:spcBef>
              <a:buNone/>
            </a:pPr>
            <a:r>
              <a:t/>
            </a:r>
            <a:endParaRPr/>
          </a:p>
          <a:p>
            <a:pPr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0" lang="en-US" sz="2400"/>
              <a:t>Main Files</a:t>
            </a:r>
          </a:p>
          <a:p>
            <a:pPr lvl="2" rtl="0">
              <a:spcBef>
                <a:spcPts val="800"/>
              </a:spcBef>
            </a:pPr>
            <a:r>
              <a:rPr lang="en-US"/>
              <a:t>View - 1700 lines</a:t>
            </a:r>
          </a:p>
          <a:p>
            <a:pPr lvl="2" rtl="0">
              <a:spcBef>
                <a:spcPts val="800"/>
              </a:spcBef>
            </a:pPr>
            <a:r>
              <a:rPr lang="en-US"/>
              <a:t>ClientScene</a:t>
            </a:r>
          </a:p>
          <a:p>
            <a:pPr lvl="2" rtl="0">
              <a:spcBef>
                <a:spcPts val="800"/>
              </a:spcBef>
            </a:pPr>
            <a:r>
              <a:rPr lang="en-US"/>
              <a:t>GameCore - 500 lines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249" y="1318075"/>
            <a:ext cx="4318699" cy="336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822959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SOLUTION: GUI BACKEND</a:t>
            </a:r>
          </a:p>
        </p:txBody>
      </p:sp>
      <p:sp>
        <p:nvSpPr>
          <p:cNvPr id="198" name="Shape 198"/>
          <p:cNvSpPr/>
          <p:nvPr>
            <p:ph idx="12" type="sldNum"/>
          </p:nvPr>
        </p:nvSpPr>
        <p:spPr>
          <a:xfrm>
            <a:off x="8401038" y="6170821"/>
            <a:ext cx="502800" cy="502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822950" y="1100625"/>
            <a:ext cx="27978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L="0" rtl="0">
              <a:spcBef>
                <a:spcPts val="0"/>
              </a:spcBef>
              <a:buNone/>
            </a:pPr>
            <a:r>
              <a:rPr b="0" lang="en-US" sz="2400"/>
              <a:t>Break up large files</a:t>
            </a:r>
          </a:p>
          <a:p>
            <a:pPr lvl="2" rtl="0">
              <a:spcBef>
                <a:spcPts val="800"/>
              </a:spcBef>
            </a:pPr>
            <a:r>
              <a:rPr lang="en-US"/>
              <a:t>Reuse code!</a:t>
            </a:r>
          </a:p>
          <a:p>
            <a:pPr lvl="2" rtl="0">
              <a:spcBef>
                <a:spcPts val="800"/>
              </a:spcBef>
            </a:pPr>
            <a:r>
              <a:rPr lang="en-US"/>
              <a:t>Hard to navigate</a:t>
            </a:r>
          </a:p>
          <a:p>
            <a:pPr lvl="2" rtl="0">
              <a:spcBef>
                <a:spcPts val="800"/>
              </a:spcBef>
            </a:pPr>
            <a:r>
              <a:rPr lang="en-US"/>
              <a:t>Dependencies are hidden</a:t>
            </a:r>
          </a:p>
          <a:p>
            <a:pPr indent="0" lvl="0" marL="0" rtl="0">
              <a:spcBef>
                <a:spcPts val="800"/>
              </a:spcBef>
              <a:buNone/>
            </a:pPr>
            <a:r>
              <a:t/>
            </a:r>
            <a:endParaRPr/>
          </a:p>
          <a:p>
            <a:pPr lvl="0" marL="0" rtl="0">
              <a:spcBef>
                <a:spcPts val="0"/>
              </a:spcBef>
              <a:buNone/>
            </a:pPr>
            <a:r>
              <a:rPr b="0" lang="en-US" sz="2400"/>
              <a:t>Build Into GUI Base</a:t>
            </a:r>
          </a:p>
          <a:p>
            <a:pPr lvl="2" rtl="0">
              <a:spcBef>
                <a:spcPts val="800"/>
              </a:spcBef>
            </a:pPr>
            <a:r>
              <a:rPr lang="en-US"/>
              <a:t>Singleton</a:t>
            </a:r>
          </a:p>
          <a:p>
            <a:pPr lvl="2" rtl="0">
              <a:spcBef>
                <a:spcPts val="800"/>
              </a:spcBef>
            </a:pPr>
            <a:r>
              <a:rPr lang="en-US"/>
              <a:t>Easy to find relevant functions</a:t>
            </a:r>
          </a:p>
          <a:p>
            <a:pPr lvl="2" rtl="0">
              <a:spcBef>
                <a:spcPts val="800"/>
              </a:spcBef>
            </a:pPr>
            <a:r>
              <a:rPr lang="en-US"/>
              <a:t>Easy to add-on functionality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3699600" y="1100625"/>
            <a:ext cx="2329800" cy="15558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/>
              <a:t>GameCore</a:t>
            </a:r>
          </a:p>
        </p:txBody>
      </p:sp>
      <p:sp>
        <p:nvSpPr>
          <p:cNvPr id="201" name="Shape 201"/>
          <p:cNvSpPr/>
          <p:nvPr/>
        </p:nvSpPr>
        <p:spPr>
          <a:xfrm>
            <a:off x="5371875" y="3580925"/>
            <a:ext cx="1350000" cy="705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GuiBase</a:t>
            </a:r>
          </a:p>
        </p:txBody>
      </p:sp>
      <p:sp>
        <p:nvSpPr>
          <p:cNvPr id="202" name="Shape 202"/>
          <p:cNvSpPr/>
          <p:nvPr/>
        </p:nvSpPr>
        <p:spPr>
          <a:xfrm>
            <a:off x="4725425" y="5211325"/>
            <a:ext cx="1350000" cy="705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/>
              <a:t>GameObjects</a:t>
            </a:r>
          </a:p>
        </p:txBody>
      </p:sp>
      <p:sp>
        <p:nvSpPr>
          <p:cNvPr id="203" name="Shape 203"/>
          <p:cNvSpPr/>
          <p:nvPr/>
        </p:nvSpPr>
        <p:spPr>
          <a:xfrm>
            <a:off x="6229025" y="5211325"/>
            <a:ext cx="1350000" cy="705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Cameras</a:t>
            </a:r>
          </a:p>
        </p:txBody>
      </p:sp>
      <p:sp>
        <p:nvSpPr>
          <p:cNvPr id="204" name="Shape 204"/>
          <p:cNvSpPr/>
          <p:nvPr/>
        </p:nvSpPr>
        <p:spPr>
          <a:xfrm>
            <a:off x="7732625" y="5211325"/>
            <a:ext cx="1350000" cy="705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Scenes</a:t>
            </a:r>
          </a:p>
        </p:txBody>
      </p:sp>
      <p:sp>
        <p:nvSpPr>
          <p:cNvPr id="205" name="Shape 205"/>
          <p:cNvSpPr/>
          <p:nvPr/>
        </p:nvSpPr>
        <p:spPr>
          <a:xfrm>
            <a:off x="3221825" y="5211325"/>
            <a:ext cx="1350000" cy="705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Instances</a:t>
            </a:r>
          </a:p>
        </p:txBody>
      </p:sp>
      <p:sp>
        <p:nvSpPr>
          <p:cNvPr id="206" name="Shape 206"/>
          <p:cNvSpPr/>
          <p:nvPr/>
        </p:nvSpPr>
        <p:spPr>
          <a:xfrm>
            <a:off x="1718225" y="5211325"/>
            <a:ext cx="1350000" cy="705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Editor</a:t>
            </a:r>
          </a:p>
        </p:txBody>
      </p:sp>
      <p:sp>
        <p:nvSpPr>
          <p:cNvPr id="207" name="Shape 207"/>
          <p:cNvSpPr/>
          <p:nvPr/>
        </p:nvSpPr>
        <p:spPr>
          <a:xfrm>
            <a:off x="214625" y="5211325"/>
            <a:ext cx="1350000" cy="705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Save/Load</a:t>
            </a:r>
          </a:p>
        </p:txBody>
      </p:sp>
      <p:sp>
        <p:nvSpPr>
          <p:cNvPr id="208" name="Shape 208"/>
          <p:cNvSpPr/>
          <p:nvPr/>
        </p:nvSpPr>
        <p:spPr>
          <a:xfrm>
            <a:off x="6429575" y="1100625"/>
            <a:ext cx="2329800" cy="15558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View</a:t>
            </a:r>
          </a:p>
        </p:txBody>
      </p:sp>
      <p:cxnSp>
        <p:nvCxnSpPr>
          <p:cNvPr id="209" name="Shape 209"/>
          <p:cNvCxnSpPr>
            <a:stCxn id="200" idx="1"/>
            <a:endCxn id="201" idx="3"/>
          </p:cNvCxnSpPr>
          <p:nvPr/>
        </p:nvCxnSpPr>
        <p:spPr>
          <a:xfrm>
            <a:off x="4864500" y="2656425"/>
            <a:ext cx="1182300" cy="9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0" name="Shape 210"/>
          <p:cNvCxnSpPr>
            <a:stCxn id="208" idx="1"/>
            <a:endCxn id="201" idx="3"/>
          </p:cNvCxnSpPr>
          <p:nvPr/>
        </p:nvCxnSpPr>
        <p:spPr>
          <a:xfrm flipH="1">
            <a:off x="6046775" y="2656425"/>
            <a:ext cx="1547700" cy="9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1" name="Shape 211"/>
          <p:cNvCxnSpPr>
            <a:stCxn id="201" idx="1"/>
            <a:endCxn id="207" idx="3"/>
          </p:cNvCxnSpPr>
          <p:nvPr/>
        </p:nvCxnSpPr>
        <p:spPr>
          <a:xfrm flipH="1">
            <a:off x="889575" y="4286825"/>
            <a:ext cx="5157300" cy="9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2" name="Shape 212"/>
          <p:cNvCxnSpPr>
            <a:stCxn id="201" idx="1"/>
            <a:endCxn id="206" idx="3"/>
          </p:cNvCxnSpPr>
          <p:nvPr/>
        </p:nvCxnSpPr>
        <p:spPr>
          <a:xfrm flipH="1">
            <a:off x="2393175" y="4286825"/>
            <a:ext cx="3653700" cy="9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3" name="Shape 213"/>
          <p:cNvCxnSpPr>
            <a:stCxn id="201" idx="1"/>
            <a:endCxn id="205" idx="3"/>
          </p:cNvCxnSpPr>
          <p:nvPr/>
        </p:nvCxnSpPr>
        <p:spPr>
          <a:xfrm flipH="1">
            <a:off x="3896775" y="4286825"/>
            <a:ext cx="2150100" cy="9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4" name="Shape 214"/>
          <p:cNvCxnSpPr>
            <a:stCxn id="201" idx="1"/>
            <a:endCxn id="202" idx="3"/>
          </p:cNvCxnSpPr>
          <p:nvPr/>
        </p:nvCxnSpPr>
        <p:spPr>
          <a:xfrm flipH="1">
            <a:off x="5400375" y="4286825"/>
            <a:ext cx="646500" cy="9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5" name="Shape 215"/>
          <p:cNvCxnSpPr>
            <a:stCxn id="201" idx="1"/>
            <a:endCxn id="203" idx="3"/>
          </p:cNvCxnSpPr>
          <p:nvPr/>
        </p:nvCxnSpPr>
        <p:spPr>
          <a:xfrm>
            <a:off x="6046875" y="4286825"/>
            <a:ext cx="857100" cy="9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6" name="Shape 216"/>
          <p:cNvCxnSpPr>
            <a:stCxn id="201" idx="1"/>
            <a:endCxn id="204" idx="3"/>
          </p:cNvCxnSpPr>
          <p:nvPr/>
        </p:nvCxnSpPr>
        <p:spPr>
          <a:xfrm>
            <a:off x="6046875" y="4286825"/>
            <a:ext cx="2360700" cy="9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7" name="Shape 217"/>
          <p:cNvSpPr txBox="1"/>
          <p:nvPr/>
        </p:nvSpPr>
        <p:spPr>
          <a:xfrm>
            <a:off x="5084750" y="2908025"/>
            <a:ext cx="20535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4A86E8"/>
                </a:solidFill>
              </a:rPr>
              <a:t>Break Up and Rebuild!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1792150" y="6123625"/>
            <a:ext cx="57666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Components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228200" y="353225"/>
            <a:ext cx="57666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Prototype files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6831650" y="3597475"/>
            <a:ext cx="22509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Our Gui Core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743825" y="4332025"/>
            <a:ext cx="25749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4A86E8"/>
                </a:solidFill>
              </a:rPr>
              <a:t>Reorganize and Refactor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</a:t>
            </a:r>
          </a:p>
        </p:txBody>
      </p:sp>
      <p:sp>
        <p:nvSpPr>
          <p:cNvPr id="228" name="Shape 228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822950" y="1100625"/>
            <a:ext cx="73968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L="0" rtl="0">
              <a:spcBef>
                <a:spcPts val="0"/>
              </a:spcBef>
              <a:buNone/>
            </a:pPr>
            <a:r>
              <a:rPr b="0" lang="en-US" sz="2400"/>
              <a:t>Most Time Spent on Reorganization and Refactoring</a:t>
            </a:r>
          </a:p>
          <a:p>
            <a:pPr lvl="2" rtl="0">
              <a:spcBef>
                <a:spcPts val="800"/>
              </a:spcBef>
            </a:pPr>
            <a:r>
              <a:rPr lang="en-US"/>
              <a:t>4 weeks</a:t>
            </a:r>
          </a:p>
          <a:p>
            <a:pPr lvl="0" marL="0" rtl="0">
              <a:spcBef>
                <a:spcPts val="0"/>
              </a:spcBef>
              <a:buNone/>
            </a:pPr>
            <a:r>
              <a:rPr b="0" lang="en-US" sz="2400"/>
              <a:t>Easy To Extend Functionality</a:t>
            </a:r>
          </a:p>
          <a:p>
            <a:pPr lvl="2" rtl="0">
              <a:spcBef>
                <a:spcPts val="800"/>
              </a:spcBef>
            </a:pPr>
            <a:r>
              <a:rPr lang="en-US"/>
              <a:t>1 week:</a:t>
            </a:r>
          </a:p>
          <a:p>
            <a:pPr lvl="4" rtl="0">
              <a:spcBef>
                <a:spcPts val="800"/>
              </a:spcBef>
            </a:pPr>
            <a:r>
              <a:rPr lang="en-US"/>
              <a:t>Camera / Lighting / Illuminate Renderable</a:t>
            </a:r>
          </a:p>
          <a:p>
            <a:pPr lvl="2" rtl="0">
              <a:spcBef>
                <a:spcPts val="800"/>
              </a:spcBef>
            </a:pPr>
            <a:r>
              <a:rPr lang="en-US"/>
              <a:t>Easy to find relevant functions</a:t>
            </a:r>
          </a:p>
          <a:p>
            <a:pPr lvl="0" marL="0" rtl="0">
              <a:spcBef>
                <a:spcPts val="0"/>
              </a:spcBef>
              <a:buNone/>
            </a:pPr>
            <a:r>
              <a:rPr b="0" lang="en-US" sz="2400"/>
              <a:t>Needs UX refinement</a:t>
            </a:r>
          </a:p>
          <a:p>
            <a:pPr lvl="2" rtl="0">
              <a:spcBef>
                <a:spcPts val="800"/>
              </a:spcBef>
            </a:pPr>
            <a:r>
              <a:rPr lang="en-US"/>
              <a:t>IE </a:t>
            </a:r>
            <a:r>
              <a:rPr lang="en-US"/>
              <a:t>C</a:t>
            </a:r>
            <a:r>
              <a:rPr lang="en-US"/>
              <a:t>reating </a:t>
            </a:r>
            <a:r>
              <a:rPr lang="en-US"/>
              <a:t>G</a:t>
            </a:r>
            <a:r>
              <a:rPr lang="en-US"/>
              <a:t>ame Objects is awkward</a:t>
            </a:r>
          </a:p>
          <a:p>
            <a:pPr indent="0" lvl="0" marL="0" rtl="0">
              <a:spcBef>
                <a:spcPts val="80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08-18 at 11.04.10 AM.png"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812" y="5113749"/>
            <a:ext cx="5275223" cy="168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822959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</a:t>
            </a:r>
          </a:p>
        </p:txBody>
      </p:sp>
      <p:sp>
        <p:nvSpPr>
          <p:cNvPr id="237" name="Shape 237"/>
          <p:cNvSpPr/>
          <p:nvPr>
            <p:ph idx="12" type="sldNum"/>
          </p:nvPr>
        </p:nvSpPr>
        <p:spPr>
          <a:xfrm>
            <a:off x="8401038" y="6170821"/>
            <a:ext cx="502800" cy="502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238" name="Shape 238" title="breakout">
            <a:hlinkClick r:id="rId3"/>
          </p:cNvPr>
          <p:cNvSpPr/>
          <p:nvPr/>
        </p:nvSpPr>
        <p:spPr>
          <a:xfrm>
            <a:off x="1921275" y="914400"/>
            <a:ext cx="5324300" cy="399322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GOALS: DIRECT MANIPULATION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4386" lvl="2" marL="345186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b="1" lang="en-US"/>
              <a:t>Previous interactions not user friendly</a:t>
            </a:r>
          </a:p>
          <a:p>
            <a:pPr indent="-294386" lvl="2" marL="345186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b="1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more intuitive interactions</a:t>
            </a:r>
          </a:p>
          <a:p>
            <a:pPr indent="-294386" lvl="2" marL="345186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b="1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the common changes quickly</a:t>
            </a:r>
          </a:p>
          <a:p>
            <a:pPr indent="-294386" lvl="2" marL="345186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b="1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Simple interface</a:t>
            </a:r>
          </a:p>
        </p:txBody>
      </p:sp>
      <p:sp>
        <p:nvSpPr>
          <p:cNvPr id="246" name="Shape 246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SOLUTION: DIRECT MANIPULATION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9144" lvl="1" marL="9144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GameObjects</a:t>
            </a:r>
          </a:p>
          <a:p>
            <a:pPr indent="-294894" lvl="1" marL="29489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Scaling</a:t>
            </a:r>
          </a:p>
          <a:p>
            <a:pPr indent="-294894" lvl="1" marL="29489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Translating</a:t>
            </a:r>
          </a:p>
          <a:p>
            <a:pPr indent="-294894" lvl="1" marL="294894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Rotation</a:t>
            </a:r>
          </a:p>
        </p:txBody>
      </p:sp>
      <p:sp>
        <p:nvSpPr>
          <p:cNvPr id="254" name="Shape 254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224" y="1100624"/>
            <a:ext cx="4257674" cy="36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SOLUTION: DIRECT MANIPULATION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822950" y="1100625"/>
            <a:ext cx="39327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9144" lvl="1" marL="9144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Light Objects</a:t>
            </a:r>
          </a:p>
          <a:p>
            <a:pPr indent="-294894" lvl="1" marL="29489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Translate </a:t>
            </a:r>
            <a:r>
              <a:rPr lang="en-US"/>
              <a:t>(For point lights and spotlights)</a:t>
            </a:r>
          </a:p>
          <a:p>
            <a:pPr indent="-294894" lvl="1" marL="29489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Adjust inner and outer radius (For spotlights)</a:t>
            </a:r>
          </a:p>
          <a:p>
            <a:pPr indent="-294894" lvl="1" marL="29489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/>
              <a:t>Adjust near and far radius (For point lights and spotlights)</a:t>
            </a: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4894" lvl="1" marL="29489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4894" lvl="1" marL="29489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828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3" name="Shape 263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800" y="1100625"/>
            <a:ext cx="4137100" cy="307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822959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SOLUTION: DIRECT MANIPULATION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822950" y="1100625"/>
            <a:ext cx="39327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9144" lvl="1" marL="9144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1" lang="en-US"/>
              <a:t>Camera Objects</a:t>
            </a:r>
          </a:p>
          <a:p>
            <a:pPr indent="-294894" lvl="1" marL="29489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Translate</a:t>
            </a:r>
          </a:p>
          <a:p>
            <a:pPr indent="-294894" lvl="1" marL="29489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</a:pPr>
            <a:r>
              <a:rPr lang="en-US"/>
              <a:t>Scaling</a:t>
            </a: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4894" lvl="1" marL="29489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4894" lvl="1" marL="29489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82880" lvl="5" marL="1097280" marR="0" rtl="0" algn="l">
              <a:spcBef>
                <a:spcPts val="300"/>
              </a:spcBef>
              <a:buClr>
                <a:schemeClr val="accent2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2" name="Shape 272"/>
          <p:cNvSpPr/>
          <p:nvPr>
            <p:ph idx="12" type="sldNum"/>
          </p:nvPr>
        </p:nvSpPr>
        <p:spPr>
          <a:xfrm>
            <a:off x="8401038" y="6170821"/>
            <a:ext cx="502800" cy="502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700" y="1100625"/>
            <a:ext cx="4437349" cy="32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</a:t>
            </a:r>
          </a:p>
        </p:txBody>
      </p:sp>
      <p:sp>
        <p:nvSpPr>
          <p:cNvPr id="280" name="Shape 280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281" name="Shape 281" title="directmanip">
            <a:hlinkClick r:id="rId3"/>
          </p:cNvPr>
          <p:cNvSpPr/>
          <p:nvPr/>
        </p:nvSpPr>
        <p:spPr>
          <a:xfrm>
            <a:off x="1891812" y="914400"/>
            <a:ext cx="5360374" cy="4020274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22959" y="365760"/>
            <a:ext cx="7521000" cy="54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BACKGROUND: GTCS Game Engine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822949" y="1070575"/>
            <a:ext cx="4122900" cy="357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0" lang="en-US" sz="2400"/>
              <a:t>GTCS game engine built by students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b="0" lang="en-US"/>
              <a:t>Hand code everything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b="0" lang="en-US"/>
              <a:t>Slow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b="0" lang="en-US"/>
              <a:t>Hard to understand 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marL="0" rtl="0">
              <a:spcBef>
                <a:spcPts val="30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12" type="sldNum"/>
          </p:nvPr>
        </p:nvSpPr>
        <p:spPr>
          <a:xfrm>
            <a:off x="8401038" y="6170821"/>
            <a:ext cx="502800" cy="502800"/>
          </a:xfrm>
          <a:prstGeom prst="ellipse">
            <a:avLst/>
          </a:prstGeom>
        </p:spPr>
        <p:txBody>
          <a:bodyPr anchorCtr="0" anchor="ctr" bIns="9125" lIns="9125" rIns="9125" tIns="91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275" y="1070575"/>
            <a:ext cx="3747774" cy="390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CONCLUSIONS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What went well: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b="0" lang="en-US"/>
              <a:t>Tab content system -- will make things easier in the long run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b="0" lang="en-US"/>
              <a:t>JQuery UI integration</a:t>
            </a:r>
          </a:p>
          <a:p>
            <a:pPr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marL="0" marR="0" rtl="0" algn="l">
              <a:spcBef>
                <a:spcPts val="0"/>
              </a:spcBef>
              <a:buNone/>
            </a:pPr>
            <a:r>
              <a:rPr lang="en-US"/>
              <a:t>What could have been done differently: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b="0" lang="en-US"/>
              <a:t>Direct manipulation structure/issues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b="0" lang="en-US"/>
              <a:t>API for editing not clear</a:t>
            </a:r>
          </a:p>
          <a:p>
            <a:pPr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marL="0" marR="0" rtl="0" algn="l">
              <a:spcBef>
                <a:spcPts val="0"/>
              </a:spcBef>
              <a:buNone/>
            </a:pPr>
            <a:r>
              <a:rPr lang="en-US"/>
              <a:t>What we learned: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b="0" lang="en-US"/>
              <a:t>Javascript/JQuery/JQuery UI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b="0" lang="en-US"/>
              <a:t>GUI building</a:t>
            </a:r>
          </a:p>
        </p:txBody>
      </p:sp>
      <p:sp>
        <p:nvSpPr>
          <p:cNvPr id="289" name="Shape 289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822959" y="365760"/>
            <a:ext cx="7521000" cy="54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Conclusions (Next steps)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822959" y="1100628"/>
            <a:ext cx="7521000" cy="357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Fix documented bugs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User experience design and user testing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General refactoring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Add additional engine functionality (Particle system, physics)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Make scripts applicable to all objects (GameObjects, Lights, Cameras…</a:t>
            </a:r>
            <a:r>
              <a:rPr lang="en-US"/>
              <a:t>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Create a version of the GUI to run games</a:t>
            </a:r>
          </a:p>
        </p:txBody>
      </p:sp>
      <p:sp>
        <p:nvSpPr>
          <p:cNvPr id="297" name="Shape 297"/>
          <p:cNvSpPr/>
          <p:nvPr>
            <p:ph idx="12" type="sldNum"/>
          </p:nvPr>
        </p:nvSpPr>
        <p:spPr>
          <a:xfrm>
            <a:off x="8401038" y="6170821"/>
            <a:ext cx="502800" cy="502800"/>
          </a:xfrm>
          <a:prstGeom prst="ellipse">
            <a:avLst/>
          </a:prstGeom>
        </p:spPr>
        <p:txBody>
          <a:bodyPr anchorCtr="0" anchor="ctr" bIns="9125" lIns="9125" rIns="9125" tIns="91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822950" y="365649"/>
            <a:ext cx="7521000" cy="541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QUESTIONS?</a:t>
            </a:r>
          </a:p>
        </p:txBody>
      </p:sp>
      <p:sp>
        <p:nvSpPr>
          <p:cNvPr id="304" name="Shape 304"/>
          <p:cNvSpPr/>
          <p:nvPr>
            <p:ph idx="12" type="sldNum"/>
          </p:nvPr>
        </p:nvSpPr>
        <p:spPr>
          <a:xfrm>
            <a:off x="8401038" y="6170821"/>
            <a:ext cx="502800" cy="502800"/>
          </a:xfrm>
          <a:prstGeom prst="ellipse">
            <a:avLst/>
          </a:prstGeom>
        </p:spPr>
        <p:txBody>
          <a:bodyPr anchorCtr="0" anchor="ctr" bIns="9125" lIns="9125" rIns="9125" tIns="91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822959" y="365760"/>
            <a:ext cx="7521000" cy="54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BACKGROUND: Prototype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822949" y="1070575"/>
            <a:ext cx="4122900" cy="357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spcBef>
                <a:spcPts val="0"/>
              </a:spcBef>
              <a:buNone/>
            </a:pPr>
            <a:r>
              <a:rPr b="0" lang="en-US" sz="2400"/>
              <a:t>Prototype built by Dexter Hu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0" lang="en-US"/>
              <a:t>Proof of concept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0" lang="en-US"/>
              <a:t>Basic engine functionality in place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0" lang="en-US"/>
              <a:t>Some issues: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Hard-coded user interface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Code not well abstracted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Missing functionality</a:t>
            </a:r>
          </a:p>
          <a:p>
            <a:pPr lvl="0" marL="0" rtl="0">
              <a:spcBef>
                <a:spcPts val="30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12" type="sldNum"/>
          </p:nvPr>
        </p:nvSpPr>
        <p:spPr>
          <a:xfrm>
            <a:off x="8401038" y="6170821"/>
            <a:ext cx="502800" cy="502800"/>
          </a:xfrm>
          <a:prstGeom prst="ellipse">
            <a:avLst/>
          </a:prstGeom>
        </p:spPr>
        <p:txBody>
          <a:bodyPr anchorCtr="0" anchor="ctr" bIns="9125" lIns="9125" rIns="9125" tIns="91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600" y="1070575"/>
            <a:ext cx="3762300" cy="29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5181600" y="3999825"/>
            <a:ext cx="38991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30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US" sz="900" u="sng">
                <a:solidFill>
                  <a:srgbClr val="0000FF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https://students.washington.edu/dexterhu/may30/FinalGame/public_html/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822959" y="365760"/>
            <a:ext cx="7521000" cy="548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BACKGROUND: Next Step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822950" y="1070575"/>
            <a:ext cx="3340800" cy="357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L="0" rtl="0">
              <a:spcBef>
                <a:spcPts val="0"/>
              </a:spcBef>
              <a:buNone/>
            </a:pPr>
            <a:r>
              <a:rPr b="0" lang="en-US" sz="2400"/>
              <a:t>Build a web-based Unity-like GUI to work with the engine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0" lang="en-US"/>
              <a:t>34% of top 1000 free mobile games are Made with Unity</a:t>
            </a:r>
          </a:p>
          <a:p>
            <a:pPr lvl="0" marL="0" rtl="0">
              <a:spcBef>
                <a:spcPts val="30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12" type="sldNum"/>
          </p:nvPr>
        </p:nvSpPr>
        <p:spPr>
          <a:xfrm>
            <a:off x="8401038" y="6170821"/>
            <a:ext cx="502800" cy="502800"/>
          </a:xfrm>
          <a:prstGeom prst="ellipse">
            <a:avLst/>
          </a:prstGeom>
        </p:spPr>
        <p:txBody>
          <a:bodyPr anchorCtr="0" anchor="ctr" bIns="9125" lIns="9125" rIns="9125" tIns="91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775" y="1070572"/>
            <a:ext cx="4180176" cy="26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lang="en-US"/>
              <a:t>OUR PROJECT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822950" y="1100625"/>
            <a:ext cx="42366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Rework the prototype to fix the issues</a:t>
            </a:r>
          </a:p>
          <a:p>
            <a:pPr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additional functionality</a:t>
            </a:r>
          </a:p>
          <a:p>
            <a:pPr lvl="2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 Engine functionality</a:t>
            </a:r>
          </a:p>
          <a:p>
            <a:pPr lvl="2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 Direct manipulation</a:t>
            </a:r>
          </a:p>
          <a:p>
            <a:pPr lvl="2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 Customizable GUI</a:t>
            </a:r>
          </a:p>
          <a:p>
            <a:pPr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emphasis on UX</a:t>
            </a: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" name="Shape 137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649" y="1100624"/>
            <a:ext cx="3994250" cy="24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5059650" y="3534625"/>
            <a:ext cx="36174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http://students.washington.edu/metablue/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GOALS: GUI FRAMEWORK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822959" y="1100628"/>
            <a:ext cx="7520939" cy="357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Increase GUI customizability</a:t>
            </a:r>
          </a:p>
          <a:p>
            <a:pPr indent="-285750" lvl="0" marL="28575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</a:t>
            </a:r>
            <a:r>
              <a:rPr lang="en-US"/>
              <a:t>r</a:t>
            </a:r>
            <a:r>
              <a:rPr b="1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eusable content framework</a:t>
            </a:r>
            <a:r>
              <a:rPr b="0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indent="-285750" lvl="0" marL="28575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Easy to modify to fit different objects</a:t>
            </a:r>
            <a:r>
              <a:rPr b="0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indent="-285750" lvl="0" marL="28575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Modular</a:t>
            </a:r>
            <a:r>
              <a:rPr b="0" i="0" lang="en-US" sz="1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Shape 147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SOLUTION: GUI C</a:t>
            </a:r>
            <a:r>
              <a:rPr lang="en-US"/>
              <a:t>ONTENT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FRAMEWORK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822949" y="1100625"/>
            <a:ext cx="3083699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GUITab -&gt; GUITabContent -&gt; ContentWidget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Allows for simple editing of content via extending GUITabContent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Easy to add new widgets by extending ContentWidget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" name="Shape 155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156" name="Shape 156"/>
          <p:cNvSpPr txBox="1"/>
          <p:nvPr/>
        </p:nvSpPr>
        <p:spPr>
          <a:xfrm>
            <a:off x="1732025" y="1712000"/>
            <a:ext cx="57666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49" y="3182500"/>
            <a:ext cx="1697975" cy="30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7775" y="1100625"/>
            <a:ext cx="4706174" cy="384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822959" y="365760"/>
            <a:ext cx="752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SOLUTION: </a:t>
            </a:r>
            <a:r>
              <a:rPr lang="en-US"/>
              <a:t>USER CUSTOMIZATION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822950" y="1100625"/>
            <a:ext cx="34722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Functionality added: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Resize panels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Drag tabs into other panels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Drag tabs out of panel to create a floating window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Reorder tabs within a panel</a:t>
            </a:r>
          </a:p>
          <a:p>
            <a:pPr indent="-342900" lvl="0" marL="342900" marR="0" rtl="0" algn="l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Shape 166"/>
          <p:cNvSpPr/>
          <p:nvPr>
            <p:ph idx="12" type="sldNum"/>
          </p:nvPr>
        </p:nvSpPr>
        <p:spPr>
          <a:xfrm>
            <a:off x="8401038" y="6170821"/>
            <a:ext cx="502800" cy="5028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822959" y="365760"/>
            <a:ext cx="7520939" cy="54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Source Sans Pro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</a:t>
            </a:r>
          </a:p>
        </p:txBody>
      </p:sp>
      <p:sp>
        <p:nvSpPr>
          <p:cNvPr id="173" name="Shape 173"/>
          <p:cNvSpPr/>
          <p:nvPr>
            <p:ph idx="12" type="sldNum"/>
          </p:nvPr>
        </p:nvSpPr>
        <p:spPr>
          <a:xfrm>
            <a:off x="8401038" y="6170821"/>
            <a:ext cx="502920" cy="50292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25" lIns="9125" rIns="9125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65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174" name="Shape 174" title="tabcontentresize">
            <a:hlinkClick r:id="rId3"/>
          </p:cNvPr>
          <p:cNvSpPr/>
          <p:nvPr/>
        </p:nvSpPr>
        <p:spPr>
          <a:xfrm>
            <a:off x="1899600" y="998900"/>
            <a:ext cx="5344800" cy="40086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