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2" d="100"/>
          <a:sy n="32" d="100"/>
        </p:scale>
        <p:origin x="216" y="252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9FEA5-8BD0-924E-865C-4CCC6EA24B7E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22AB7364-52A6-D04C-864D-F0445384720D}">
      <dgm:prSet phldrT="[Text]"/>
      <dgm:spPr/>
      <dgm:t>
        <a:bodyPr/>
        <a:lstStyle/>
        <a:p>
          <a:r>
            <a:rPr lang="en-US" dirty="0" smtClean="0"/>
            <a:t>Prototype</a:t>
          </a:r>
          <a:endParaRPr lang="en-US" dirty="0"/>
        </a:p>
      </dgm:t>
    </dgm:pt>
    <dgm:pt modelId="{A391EC84-B5F6-5A45-98E9-BCA279061920}" type="parTrans" cxnId="{EF9BAC4D-3FAB-9447-97DA-463C71F64F21}">
      <dgm:prSet/>
      <dgm:spPr/>
      <dgm:t>
        <a:bodyPr/>
        <a:lstStyle/>
        <a:p>
          <a:endParaRPr lang="en-US"/>
        </a:p>
      </dgm:t>
    </dgm:pt>
    <dgm:pt modelId="{D632C3E5-7F2F-1E48-AD3E-0467ACFCC9B4}" type="sibTrans" cxnId="{EF9BAC4D-3FAB-9447-97DA-463C71F64F21}">
      <dgm:prSet/>
      <dgm:spPr/>
      <dgm:t>
        <a:bodyPr/>
        <a:lstStyle/>
        <a:p>
          <a:endParaRPr lang="en-US"/>
        </a:p>
      </dgm:t>
    </dgm:pt>
    <dgm:pt modelId="{5CC328C9-76BB-2743-A5C0-C3CBF6CFF1A0}">
      <dgm:prSet phldrT="[Text]"/>
      <dgm:spPr/>
      <dgm:t>
        <a:bodyPr/>
        <a:lstStyle/>
        <a:p>
          <a:r>
            <a:rPr lang="en-US" dirty="0" smtClean="0"/>
            <a:t>Restructure Code</a:t>
          </a:r>
          <a:endParaRPr lang="en-US" dirty="0"/>
        </a:p>
      </dgm:t>
    </dgm:pt>
    <dgm:pt modelId="{6AF198E1-C002-F04A-8942-867364F9DE58}" type="parTrans" cxnId="{1B0DCA42-F0FD-8649-99F7-E0CC0C450C47}">
      <dgm:prSet/>
      <dgm:spPr/>
      <dgm:t>
        <a:bodyPr/>
        <a:lstStyle/>
        <a:p>
          <a:endParaRPr lang="en-US"/>
        </a:p>
      </dgm:t>
    </dgm:pt>
    <dgm:pt modelId="{F8191796-F4B0-8A45-B389-8BB8F0F38AA5}" type="sibTrans" cxnId="{1B0DCA42-F0FD-8649-99F7-E0CC0C450C47}">
      <dgm:prSet/>
      <dgm:spPr/>
      <dgm:t>
        <a:bodyPr/>
        <a:lstStyle/>
        <a:p>
          <a:endParaRPr lang="en-US"/>
        </a:p>
      </dgm:t>
    </dgm:pt>
    <dgm:pt modelId="{E5EA48DA-1C18-6D4D-8574-A4BFCA6B7CDA}">
      <dgm:prSet phldrT="[Text]"/>
      <dgm:spPr/>
      <dgm:t>
        <a:bodyPr/>
        <a:lstStyle/>
        <a:p>
          <a:r>
            <a:rPr lang="en-US" dirty="0" smtClean="0"/>
            <a:t>Extend GUI</a:t>
          </a:r>
          <a:endParaRPr lang="en-US" dirty="0"/>
        </a:p>
      </dgm:t>
    </dgm:pt>
    <dgm:pt modelId="{D49B0405-22CB-8B40-8107-9DF95440F163}" type="parTrans" cxnId="{A6FA1A44-AA23-5D40-AD39-C89C6FB323E2}">
      <dgm:prSet/>
      <dgm:spPr/>
      <dgm:t>
        <a:bodyPr/>
        <a:lstStyle/>
        <a:p>
          <a:endParaRPr lang="en-US"/>
        </a:p>
      </dgm:t>
    </dgm:pt>
    <dgm:pt modelId="{D4F6ACF1-7CF8-6647-B0E7-185BCCB6C160}" type="sibTrans" cxnId="{A6FA1A44-AA23-5D40-AD39-C89C6FB323E2}">
      <dgm:prSet/>
      <dgm:spPr/>
      <dgm:t>
        <a:bodyPr/>
        <a:lstStyle/>
        <a:p>
          <a:endParaRPr lang="en-US"/>
        </a:p>
      </dgm:t>
    </dgm:pt>
    <dgm:pt modelId="{952A06A5-F2D3-0E46-B5D7-834DE7761DCF}" type="pres">
      <dgm:prSet presAssocID="{9FD9FEA5-8BD0-924E-865C-4CCC6EA24B7E}" presName="linearFlow" presStyleCnt="0">
        <dgm:presLayoutVars>
          <dgm:resizeHandles val="exact"/>
        </dgm:presLayoutVars>
      </dgm:prSet>
      <dgm:spPr/>
    </dgm:pt>
    <dgm:pt modelId="{96FA1AFD-A096-BC44-8831-93FB9E8DC72F}" type="pres">
      <dgm:prSet presAssocID="{22AB7364-52A6-D04C-864D-F0445384720D}" presName="node" presStyleLbl="node1" presStyleIdx="0" presStyleCnt="3" custScaleY="34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B2EC3-12FD-EC44-8950-91536F24D23B}" type="pres">
      <dgm:prSet presAssocID="{D632C3E5-7F2F-1E48-AD3E-0467ACFCC9B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29E2F4C-019D-0B40-B46E-28063BAFB990}" type="pres">
      <dgm:prSet presAssocID="{D632C3E5-7F2F-1E48-AD3E-0467ACFCC9B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74C29E5-9799-764C-A8B9-4C9DF5C6ABF0}" type="pres">
      <dgm:prSet presAssocID="{5CC328C9-76BB-2743-A5C0-C3CBF6CFF1A0}" presName="node" presStyleLbl="node1" presStyleIdx="1" presStyleCnt="3" custScaleY="37448" custLinFactNeighborY="-35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AB104-CA79-B44A-AF1A-BC74F82C8449}" type="pres">
      <dgm:prSet presAssocID="{F8191796-F4B0-8A45-B389-8BB8F0F38AA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2264FE3-6766-FF47-8022-9DC1DC793C74}" type="pres">
      <dgm:prSet presAssocID="{F8191796-F4B0-8A45-B389-8BB8F0F38AA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2A7F563-3DEF-4649-876A-8D720D9CE7E9}" type="pres">
      <dgm:prSet presAssocID="{E5EA48DA-1C18-6D4D-8574-A4BFCA6B7CDA}" presName="node" presStyleLbl="node1" presStyleIdx="2" presStyleCnt="3" custScaleY="36019" custLinFactNeighborY="-72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9453FB-839B-EC45-81F1-4D5668DE3145}" type="presOf" srcId="{F8191796-F4B0-8A45-B389-8BB8F0F38AA5}" destId="{F2264FE3-6766-FF47-8022-9DC1DC793C74}" srcOrd="1" destOrd="0" presId="urn:microsoft.com/office/officeart/2005/8/layout/process2"/>
    <dgm:cxn modelId="{CBE13CF9-52EF-D347-B8F4-53ECFE687249}" type="presOf" srcId="{22AB7364-52A6-D04C-864D-F0445384720D}" destId="{96FA1AFD-A096-BC44-8831-93FB9E8DC72F}" srcOrd="0" destOrd="0" presId="urn:microsoft.com/office/officeart/2005/8/layout/process2"/>
    <dgm:cxn modelId="{1551D493-C10D-8E4B-B030-FD9780AB93AA}" type="presOf" srcId="{D632C3E5-7F2F-1E48-AD3E-0467ACFCC9B4}" destId="{473B2EC3-12FD-EC44-8950-91536F24D23B}" srcOrd="0" destOrd="0" presId="urn:microsoft.com/office/officeart/2005/8/layout/process2"/>
    <dgm:cxn modelId="{1B0DCA42-F0FD-8649-99F7-E0CC0C450C47}" srcId="{9FD9FEA5-8BD0-924E-865C-4CCC6EA24B7E}" destId="{5CC328C9-76BB-2743-A5C0-C3CBF6CFF1A0}" srcOrd="1" destOrd="0" parTransId="{6AF198E1-C002-F04A-8942-867364F9DE58}" sibTransId="{F8191796-F4B0-8A45-B389-8BB8F0F38AA5}"/>
    <dgm:cxn modelId="{35C08E7F-5EA0-0546-A874-E432BB5C67C7}" type="presOf" srcId="{E5EA48DA-1C18-6D4D-8574-A4BFCA6B7CDA}" destId="{A2A7F563-3DEF-4649-876A-8D720D9CE7E9}" srcOrd="0" destOrd="0" presId="urn:microsoft.com/office/officeart/2005/8/layout/process2"/>
    <dgm:cxn modelId="{9D575549-EB2D-1E4D-BDF4-C6C20894B299}" type="presOf" srcId="{9FD9FEA5-8BD0-924E-865C-4CCC6EA24B7E}" destId="{952A06A5-F2D3-0E46-B5D7-834DE7761DCF}" srcOrd="0" destOrd="0" presId="urn:microsoft.com/office/officeart/2005/8/layout/process2"/>
    <dgm:cxn modelId="{A04B6ABF-068B-4647-82BA-97E6D576C397}" type="presOf" srcId="{5CC328C9-76BB-2743-A5C0-C3CBF6CFF1A0}" destId="{374C29E5-9799-764C-A8B9-4C9DF5C6ABF0}" srcOrd="0" destOrd="0" presId="urn:microsoft.com/office/officeart/2005/8/layout/process2"/>
    <dgm:cxn modelId="{993642B6-72E2-2741-B696-0A70C546438D}" type="presOf" srcId="{D632C3E5-7F2F-1E48-AD3E-0467ACFCC9B4}" destId="{629E2F4C-019D-0B40-B46E-28063BAFB990}" srcOrd="1" destOrd="0" presId="urn:microsoft.com/office/officeart/2005/8/layout/process2"/>
    <dgm:cxn modelId="{EF9BAC4D-3FAB-9447-97DA-463C71F64F21}" srcId="{9FD9FEA5-8BD0-924E-865C-4CCC6EA24B7E}" destId="{22AB7364-52A6-D04C-864D-F0445384720D}" srcOrd="0" destOrd="0" parTransId="{A391EC84-B5F6-5A45-98E9-BCA279061920}" sibTransId="{D632C3E5-7F2F-1E48-AD3E-0467ACFCC9B4}"/>
    <dgm:cxn modelId="{A6FA1A44-AA23-5D40-AD39-C89C6FB323E2}" srcId="{9FD9FEA5-8BD0-924E-865C-4CCC6EA24B7E}" destId="{E5EA48DA-1C18-6D4D-8574-A4BFCA6B7CDA}" srcOrd="2" destOrd="0" parTransId="{D49B0405-22CB-8B40-8107-9DF95440F163}" sibTransId="{D4F6ACF1-7CF8-6647-B0E7-185BCCB6C160}"/>
    <dgm:cxn modelId="{C3CD83B4-C468-A44C-9649-19AC53DD1AE3}" type="presOf" srcId="{F8191796-F4B0-8A45-B389-8BB8F0F38AA5}" destId="{BB5AB104-CA79-B44A-AF1A-BC74F82C8449}" srcOrd="0" destOrd="0" presId="urn:microsoft.com/office/officeart/2005/8/layout/process2"/>
    <dgm:cxn modelId="{E777A0F1-E4E1-374D-B725-AB3718E59AA5}" type="presParOf" srcId="{952A06A5-F2D3-0E46-B5D7-834DE7761DCF}" destId="{96FA1AFD-A096-BC44-8831-93FB9E8DC72F}" srcOrd="0" destOrd="0" presId="urn:microsoft.com/office/officeart/2005/8/layout/process2"/>
    <dgm:cxn modelId="{51934557-2289-C345-8E2C-A38192C93E53}" type="presParOf" srcId="{952A06A5-F2D3-0E46-B5D7-834DE7761DCF}" destId="{473B2EC3-12FD-EC44-8950-91536F24D23B}" srcOrd="1" destOrd="0" presId="urn:microsoft.com/office/officeart/2005/8/layout/process2"/>
    <dgm:cxn modelId="{B63ED888-0190-7347-9E93-E7F3C8323763}" type="presParOf" srcId="{473B2EC3-12FD-EC44-8950-91536F24D23B}" destId="{629E2F4C-019D-0B40-B46E-28063BAFB990}" srcOrd="0" destOrd="0" presId="urn:microsoft.com/office/officeart/2005/8/layout/process2"/>
    <dgm:cxn modelId="{4474D82F-9F04-3D4F-8512-D9839C711E4E}" type="presParOf" srcId="{952A06A5-F2D3-0E46-B5D7-834DE7761DCF}" destId="{374C29E5-9799-764C-A8B9-4C9DF5C6ABF0}" srcOrd="2" destOrd="0" presId="urn:microsoft.com/office/officeart/2005/8/layout/process2"/>
    <dgm:cxn modelId="{B857B6E8-AA37-274A-8F92-19CE8EA1D4D4}" type="presParOf" srcId="{952A06A5-F2D3-0E46-B5D7-834DE7761DCF}" destId="{BB5AB104-CA79-B44A-AF1A-BC74F82C8449}" srcOrd="3" destOrd="0" presId="urn:microsoft.com/office/officeart/2005/8/layout/process2"/>
    <dgm:cxn modelId="{DF543885-81B6-3C44-A259-1CC9694252E2}" type="presParOf" srcId="{BB5AB104-CA79-B44A-AF1A-BC74F82C8449}" destId="{F2264FE3-6766-FF47-8022-9DC1DC793C74}" srcOrd="0" destOrd="0" presId="urn:microsoft.com/office/officeart/2005/8/layout/process2"/>
    <dgm:cxn modelId="{E16F6B09-9AF9-9A47-8190-BBCC6438247B}" type="presParOf" srcId="{952A06A5-F2D3-0E46-B5D7-834DE7761DCF}" destId="{A2A7F563-3DEF-4649-876A-8D720D9CE7E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A1AFD-A096-BC44-8831-93FB9E8DC72F}">
      <dsp:nvSpPr>
        <dsp:cNvPr id="0" name=""/>
        <dsp:cNvSpPr/>
      </dsp:nvSpPr>
      <dsp:spPr>
        <a:xfrm>
          <a:off x="0" y="2243"/>
          <a:ext cx="4946429" cy="35242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Prototype</a:t>
          </a:r>
          <a:endParaRPr lang="en-US" sz="6500" kern="1200" dirty="0"/>
        </a:p>
      </dsp:txBody>
      <dsp:txXfrm>
        <a:off x="103223" y="105466"/>
        <a:ext cx="4739983" cy="3317842"/>
      </dsp:txXfrm>
    </dsp:sp>
    <dsp:sp modelId="{473B2EC3-12FD-EC44-8950-91536F24D23B}">
      <dsp:nvSpPr>
        <dsp:cNvPr id="0" name=""/>
        <dsp:cNvSpPr/>
      </dsp:nvSpPr>
      <dsp:spPr>
        <a:xfrm rot="5400000">
          <a:off x="1240823" y="2879172"/>
          <a:ext cx="2464782" cy="45810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 rot="-5400000">
        <a:off x="1098886" y="3937329"/>
        <a:ext cx="2748658" cy="1725347"/>
      </dsp:txXfrm>
    </dsp:sp>
    <dsp:sp modelId="{374C29E5-9799-764C-A8B9-4C9DF5C6ABF0}">
      <dsp:nvSpPr>
        <dsp:cNvPr id="0" name=""/>
        <dsp:cNvSpPr/>
      </dsp:nvSpPr>
      <dsp:spPr>
        <a:xfrm>
          <a:off x="0" y="6812908"/>
          <a:ext cx="4946429" cy="3812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Restructure Code</a:t>
          </a:r>
          <a:endParaRPr lang="en-US" sz="6500" kern="1200" dirty="0"/>
        </a:p>
      </dsp:txBody>
      <dsp:txXfrm>
        <a:off x="111658" y="6924566"/>
        <a:ext cx="4723113" cy="3588970"/>
      </dsp:txXfrm>
    </dsp:sp>
    <dsp:sp modelId="{BB5AB104-CA79-B44A-AF1A-BC74F82C8449}">
      <dsp:nvSpPr>
        <dsp:cNvPr id="0" name=""/>
        <dsp:cNvSpPr/>
      </dsp:nvSpPr>
      <dsp:spPr>
        <a:xfrm rot="5400000">
          <a:off x="1267565" y="9942178"/>
          <a:ext cx="2411298" cy="45810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 rot="-5400000">
        <a:off x="1098886" y="11027077"/>
        <a:ext cx="2748658" cy="1687909"/>
      </dsp:txXfrm>
    </dsp:sp>
    <dsp:sp modelId="{A2A7F563-3DEF-4649-876A-8D720D9CE7E9}">
      <dsp:nvSpPr>
        <dsp:cNvPr id="0" name=""/>
        <dsp:cNvSpPr/>
      </dsp:nvSpPr>
      <dsp:spPr>
        <a:xfrm>
          <a:off x="0" y="13840259"/>
          <a:ext cx="4946429" cy="3666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Extend GUI</a:t>
          </a:r>
          <a:endParaRPr lang="en-US" sz="6500" kern="1200" dirty="0"/>
        </a:p>
      </dsp:txBody>
      <dsp:txXfrm>
        <a:off x="107397" y="13947656"/>
        <a:ext cx="4731635" cy="345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DD2-88CA-4D46-8302-44F0DCE89D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84E-64FC-4EBD-B1CC-1469C1F7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DD2-88CA-4D46-8302-44F0DCE89D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84E-64FC-4EBD-B1CC-1469C1F7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4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DD2-88CA-4D46-8302-44F0DCE89D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84E-64FC-4EBD-B1CC-1469C1F7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7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DD2-88CA-4D46-8302-44F0DCE89D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84E-64FC-4EBD-B1CC-1469C1F7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DD2-88CA-4D46-8302-44F0DCE89D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84E-64FC-4EBD-B1CC-1469C1F7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DD2-88CA-4D46-8302-44F0DCE89D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84E-64FC-4EBD-B1CC-1469C1F7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DD2-88CA-4D46-8302-44F0DCE89D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84E-64FC-4EBD-B1CC-1469C1F7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DD2-88CA-4D46-8302-44F0DCE89D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84E-64FC-4EBD-B1CC-1469C1F7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DD2-88CA-4D46-8302-44F0DCE89D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84E-64FC-4EBD-B1CC-1469C1F7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DD2-88CA-4D46-8302-44F0DCE89D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84E-64FC-4EBD-B1CC-1469C1F7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1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DD2-88CA-4D46-8302-44F0DCE89D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84E-64FC-4EBD-B1CC-1469C1F7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6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6DD2-88CA-4D46-8302-44F0DCE89D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784E-64FC-4EBD-B1CC-1469C1F7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8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/>
        </p:nvSpPr>
        <p:spPr>
          <a:xfrm>
            <a:off x="2663684" y="1709530"/>
            <a:ext cx="38563828" cy="5183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548640" bIns="0" rtlCol="0" anchor="t"/>
          <a:lstStyle/>
          <a:p>
            <a:pPr lvl="1"/>
            <a:endParaRPr lang="en-US" sz="5400" dirty="0" smtClean="0">
              <a:solidFill>
                <a:schemeClr val="tx1"/>
              </a:solidFill>
            </a:endParaRPr>
          </a:p>
          <a:p>
            <a:pPr lvl="1"/>
            <a:endParaRPr lang="en-US" sz="5400" dirty="0" smtClean="0">
              <a:solidFill>
                <a:schemeClr val="tx1"/>
              </a:solidFill>
            </a:endParaRPr>
          </a:p>
          <a:p>
            <a:pPr lvl="1"/>
            <a:endParaRPr lang="en-US" sz="5400" dirty="0">
              <a:solidFill>
                <a:schemeClr val="tx1"/>
              </a:solidFill>
            </a:endParaRPr>
          </a:p>
          <a:p>
            <a:pPr lvl="1" algn="ctr"/>
            <a:endParaRPr lang="en-US" sz="5400" dirty="0" smtClean="0">
              <a:solidFill>
                <a:schemeClr val="tx1"/>
              </a:solidFill>
            </a:endParaRPr>
          </a:p>
          <a:p>
            <a:pPr lvl="1" algn="r"/>
            <a:r>
              <a:rPr lang="en-US" sz="5400" dirty="0">
                <a:solidFill>
                  <a:schemeClr val="tx1"/>
                </a:solidFill>
              </a:rPr>
              <a:t>August 19</a:t>
            </a:r>
            <a:r>
              <a:rPr lang="en-US" sz="5400" baseline="30000" dirty="0">
                <a:solidFill>
                  <a:schemeClr val="tx1"/>
                </a:solidFill>
              </a:rPr>
              <a:t>th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dirty="0" smtClean="0">
                <a:solidFill>
                  <a:schemeClr val="tx1"/>
                </a:solidFill>
              </a:rPr>
              <a:t>2016, Jonathan Earl, Contributors: Jason </a:t>
            </a:r>
            <a:r>
              <a:rPr lang="en-US" sz="5400" dirty="0" err="1" smtClean="0">
                <a:solidFill>
                  <a:schemeClr val="tx1"/>
                </a:solidFill>
              </a:rPr>
              <a:t>Herold</a:t>
            </a:r>
            <a:r>
              <a:rPr lang="en-US" sz="5400" dirty="0" smtClean="0">
                <a:solidFill>
                  <a:schemeClr val="tx1"/>
                </a:solidFill>
              </a:rPr>
              <a:t>, Dexter Hu </a:t>
            </a:r>
          </a:p>
          <a:p>
            <a:pPr lvl="1" algn="r"/>
            <a:r>
              <a:rPr lang="en-US" sz="5400" dirty="0" smtClean="0">
                <a:solidFill>
                  <a:schemeClr val="tx1"/>
                </a:solidFill>
              </a:rPr>
              <a:t>Advisor: Kelvin Sung, Sponsor: Jason Pace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973565" y="22064870"/>
            <a:ext cx="184731" cy="120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3684" y="7752521"/>
            <a:ext cx="10217426" cy="9223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640080" rtlCol="0" anchor="t"/>
          <a:lstStyle/>
          <a:p>
            <a:pPr marL="2986430" lvl="1" indent="-1143000">
              <a:buFont typeface="Arial" panose="020B0604020202020204" pitchFamily="34" charset="0"/>
              <a:buChar char="•"/>
            </a:pPr>
            <a:endParaRPr lang="en-US" sz="5400" dirty="0" smtClean="0">
              <a:solidFill>
                <a:schemeClr val="tx1"/>
              </a:solidFill>
            </a:endParaRPr>
          </a:p>
          <a:p>
            <a:r>
              <a:rPr lang="en-US" sz="5400" dirty="0" smtClean="0">
                <a:solidFill>
                  <a:schemeClr val="tx1"/>
                </a:solidFill>
              </a:rPr>
              <a:t>GUI for JavaScript game engine for teaching students how to program games</a:t>
            </a:r>
          </a:p>
          <a:p>
            <a:endParaRPr lang="en-US" sz="5400" dirty="0" smtClean="0">
              <a:solidFill>
                <a:schemeClr val="tx1"/>
              </a:solidFill>
            </a:endParaRPr>
          </a:p>
          <a:p>
            <a:r>
              <a:rPr lang="en-US" sz="5400" dirty="0" smtClean="0">
                <a:solidFill>
                  <a:schemeClr val="tx1"/>
                </a:solidFill>
              </a:rPr>
              <a:t>May be used </a:t>
            </a:r>
            <a:r>
              <a:rPr lang="en-US" sz="5400" dirty="0" smtClean="0">
                <a:solidFill>
                  <a:schemeClr val="tx1"/>
                </a:solidFill>
              </a:rPr>
              <a:t>to learn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game engine development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5400" dirty="0">
                <a:solidFill>
                  <a:schemeClr val="tx1"/>
                </a:solidFill>
              </a:rPr>
              <a:t>P</a:t>
            </a:r>
            <a:r>
              <a:rPr lang="en-US" sz="5400" dirty="0" smtClean="0">
                <a:solidFill>
                  <a:schemeClr val="tx1"/>
                </a:solidFill>
              </a:rPr>
              <a:t>rototype by previous student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3684" y="7752520"/>
            <a:ext cx="10217426" cy="1335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63684" y="17756078"/>
            <a:ext cx="10217426" cy="13174496"/>
            <a:chOff x="2663684" y="21644252"/>
            <a:chExt cx="10217426" cy="9286322"/>
          </a:xfrm>
        </p:grpSpPr>
        <p:sp useBgFill="1">
          <p:nvSpPr>
            <p:cNvPr id="9" name="Rectangle 8"/>
            <p:cNvSpPr/>
            <p:nvPr/>
          </p:nvSpPr>
          <p:spPr>
            <a:xfrm>
              <a:off x="2663684" y="21644252"/>
              <a:ext cx="10217426" cy="9286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365760" rtlCol="0" anchor="t"/>
            <a:lstStyle/>
            <a:p>
              <a:pPr lvl="1"/>
              <a:endParaRPr lang="en-US" sz="5400" dirty="0" smtClean="0">
                <a:solidFill>
                  <a:schemeClr val="tx1"/>
                </a:solidFill>
              </a:endParaRPr>
            </a:p>
            <a:p>
              <a:pPr lvl="1"/>
              <a:endParaRPr lang="en-US" sz="5400" dirty="0">
                <a:solidFill>
                  <a:schemeClr val="tx1"/>
                </a:solidFill>
              </a:endParaRPr>
            </a:p>
            <a:p>
              <a:r>
                <a:rPr lang="en-US" sz="5400" dirty="0" smtClean="0">
                  <a:solidFill>
                    <a:schemeClr val="tx1"/>
                  </a:solidFill>
                </a:rPr>
                <a:t>Develop prototype </a:t>
              </a:r>
              <a:r>
                <a:rPr lang="en-US" sz="5400" dirty="0" smtClean="0">
                  <a:solidFill>
                    <a:schemeClr val="tx1"/>
                  </a:solidFill>
                </a:rPr>
                <a:t>in</a:t>
              </a:r>
              <a:r>
                <a:rPr lang="en-US" sz="5400" dirty="0" smtClean="0">
                  <a:solidFill>
                    <a:schemeClr val="tx1"/>
                  </a:solidFill>
                </a:rPr>
                <a:t>to full web application</a:t>
              </a:r>
              <a:endParaRPr lang="en-US" sz="5400" dirty="0" smtClean="0">
                <a:solidFill>
                  <a:schemeClr val="tx1"/>
                </a:solidFill>
              </a:endParaRPr>
            </a:p>
            <a:p>
              <a:endParaRPr lang="en-US" sz="5400" dirty="0" smtClean="0">
                <a:solidFill>
                  <a:schemeClr val="tx1"/>
                </a:solidFill>
              </a:endParaRPr>
            </a:p>
            <a:p>
              <a:r>
                <a:rPr lang="en-US" sz="5400" dirty="0" smtClean="0">
                  <a:solidFill>
                    <a:schemeClr val="tx1"/>
                  </a:solidFill>
                </a:rPr>
                <a:t>Add: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sz="5400" dirty="0" smtClean="0">
                  <a:solidFill>
                    <a:schemeClr val="tx1"/>
                  </a:solidFill>
                </a:rPr>
                <a:t>Textures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sz="5400" dirty="0" smtClean="0">
                  <a:solidFill>
                    <a:schemeClr val="tx1"/>
                  </a:solidFill>
                </a:rPr>
                <a:t>Materials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sz="5400" dirty="0" smtClean="0">
                  <a:solidFill>
                    <a:schemeClr val="tx1"/>
                  </a:solidFill>
                </a:rPr>
                <a:t>Lights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sz="5400" dirty="0" smtClean="0">
                  <a:solidFill>
                    <a:schemeClr val="tx1"/>
                  </a:solidFill>
                </a:rPr>
                <a:t>Illuminate Renderable</a:t>
              </a:r>
            </a:p>
            <a:p>
              <a:endParaRPr lang="en-US" sz="5400" dirty="0" smtClean="0">
                <a:solidFill>
                  <a:schemeClr val="tx1"/>
                </a:solidFill>
              </a:endParaRPr>
            </a:p>
            <a:p>
              <a:r>
                <a:rPr lang="en-US" sz="5400" dirty="0" smtClean="0">
                  <a:solidFill>
                    <a:schemeClr val="tx1"/>
                  </a:solidFill>
                </a:rPr>
                <a:t>Extend: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400" dirty="0" smtClean="0">
                  <a:solidFill>
                    <a:schemeClr val="tx1"/>
                  </a:solidFill>
                </a:rPr>
                <a:t>Camera</a:t>
              </a:r>
              <a:endParaRPr lang="en-US" sz="5400" dirty="0">
                <a:solidFill>
                  <a:schemeClr val="tx1"/>
                </a:solidFill>
              </a:endParaRPr>
            </a:p>
            <a:p>
              <a:endParaRPr lang="en-US" sz="5400" dirty="0" smtClean="0">
                <a:solidFill>
                  <a:schemeClr val="tx1"/>
                </a:solidFill>
              </a:endParaRPr>
            </a:p>
            <a:p>
              <a:r>
                <a:rPr lang="en-US" sz="5400" dirty="0" smtClean="0">
                  <a:solidFill>
                    <a:schemeClr val="tx1"/>
                  </a:solidFill>
                </a:rPr>
                <a:t>Easy to maintain and add content</a:t>
              </a:r>
            </a:p>
            <a:p>
              <a:pPr marL="2529230" lvl="1" indent="-685800">
                <a:buFont typeface="Arial" panose="020B0604020202020204" pitchFamily="34" charset="0"/>
                <a:buChar char="•"/>
              </a:pPr>
              <a:endParaRPr lang="en-US" sz="5400" dirty="0" smtClean="0">
                <a:solidFill>
                  <a:schemeClr val="tx1"/>
                </a:solidFill>
              </a:endParaRP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63684" y="21644252"/>
              <a:ext cx="10217426" cy="1134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dirty="0" smtClean="0"/>
                <a:t>Goals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010086" y="22669490"/>
            <a:ext cx="10217426" cy="8261084"/>
            <a:chOff x="31010086" y="22669490"/>
            <a:chExt cx="10217426" cy="8261084"/>
          </a:xfrm>
        </p:grpSpPr>
        <p:sp useBgFill="1">
          <p:nvSpPr>
            <p:cNvPr id="11" name="Rectangle 10"/>
            <p:cNvSpPr/>
            <p:nvPr/>
          </p:nvSpPr>
          <p:spPr>
            <a:xfrm>
              <a:off x="31010086" y="22700974"/>
              <a:ext cx="10217426" cy="822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182880" rIns="274320" bIns="274320" rtlCol="0" anchor="t"/>
            <a:lstStyle/>
            <a:p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sz="5400" dirty="0">
                  <a:solidFill>
                    <a:schemeClr val="tx1"/>
                  </a:solidFill>
                </a:rPr>
                <a:t>Division of code allows for easier </a:t>
              </a:r>
              <a:r>
                <a:rPr lang="en-US" sz="5400" dirty="0" smtClean="0">
                  <a:solidFill>
                    <a:schemeClr val="tx1"/>
                  </a:solidFill>
                </a:rPr>
                <a:t>implementation</a:t>
              </a:r>
            </a:p>
            <a:p>
              <a:endParaRPr lang="en-US" sz="5400" dirty="0" smtClean="0">
                <a:solidFill>
                  <a:schemeClr val="tx1"/>
                </a:solidFill>
              </a:endParaRPr>
            </a:p>
            <a:p>
              <a:r>
                <a:rPr lang="en-US" sz="5400" dirty="0" smtClean="0">
                  <a:solidFill>
                    <a:schemeClr val="tx1"/>
                  </a:solidFill>
                </a:rPr>
                <a:t>Completed goals of adding all features</a:t>
              </a:r>
            </a:p>
            <a:p>
              <a:endParaRPr lang="en-US" sz="5400" dirty="0" smtClean="0">
                <a:solidFill>
                  <a:schemeClr val="tx1"/>
                </a:solidFill>
              </a:endParaRPr>
            </a:p>
            <a:p>
              <a:r>
                <a:rPr lang="en-US" sz="5400" dirty="0" smtClean="0">
                  <a:solidFill>
                    <a:schemeClr val="tx1"/>
                  </a:solidFill>
                </a:rPr>
                <a:t>More effective data structures can be used</a:t>
              </a:r>
            </a:p>
            <a:p>
              <a:endParaRPr lang="en-US" sz="5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010086" y="22669490"/>
              <a:ext cx="10217426" cy="1300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dirty="0" smtClean="0"/>
                <a:t>Conclusion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010086" y="7752521"/>
            <a:ext cx="10217426" cy="8786193"/>
            <a:chOff x="31010086" y="7752521"/>
            <a:chExt cx="10217426" cy="9286322"/>
          </a:xfrm>
        </p:grpSpPr>
        <p:sp useBgFill="1">
          <p:nvSpPr>
            <p:cNvPr id="12" name="Rectangle 11"/>
            <p:cNvSpPr/>
            <p:nvPr/>
          </p:nvSpPr>
          <p:spPr>
            <a:xfrm>
              <a:off x="31010086" y="7752521"/>
              <a:ext cx="10217426" cy="9286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t"/>
            <a:lstStyle/>
            <a:p>
              <a:endParaRPr lang="en-US" sz="5400" dirty="0" smtClean="0">
                <a:solidFill>
                  <a:schemeClr val="tx1"/>
                </a:solidFill>
              </a:endParaRPr>
            </a:p>
            <a:p>
              <a:endParaRPr lang="en-US" sz="5400" dirty="0" smtClean="0">
                <a:solidFill>
                  <a:schemeClr val="tx1"/>
                </a:solidFill>
              </a:endParaRPr>
            </a:p>
            <a:p>
              <a:r>
                <a:rPr lang="en-US" sz="5400" dirty="0" smtClean="0">
                  <a:solidFill>
                    <a:schemeClr val="tx1"/>
                  </a:solidFill>
                </a:rPr>
                <a:t>Restructuring:  4 weeks</a:t>
              </a:r>
            </a:p>
            <a:p>
              <a:endParaRPr lang="en-US" sz="5400" dirty="0" smtClean="0">
                <a:solidFill>
                  <a:schemeClr val="tx1"/>
                </a:solidFill>
              </a:endParaRPr>
            </a:p>
            <a:p>
              <a:r>
                <a:rPr lang="en-US" sz="5400" dirty="0" smtClean="0">
                  <a:solidFill>
                    <a:schemeClr val="tx1"/>
                  </a:solidFill>
                </a:rPr>
                <a:t>Able to </a:t>
              </a:r>
              <a:r>
                <a:rPr lang="en-US" sz="5400" dirty="0" smtClean="0">
                  <a:solidFill>
                    <a:schemeClr val="tx1"/>
                  </a:solidFill>
                </a:rPr>
                <a:t>quickly a</a:t>
              </a:r>
              <a:r>
                <a:rPr lang="en-US" sz="5400" dirty="0" smtClean="0">
                  <a:solidFill>
                    <a:schemeClr val="tx1"/>
                  </a:solidFill>
                </a:rPr>
                <a:t>dd </a:t>
              </a:r>
              <a:r>
                <a:rPr lang="en-US" sz="5400" dirty="0" smtClean="0">
                  <a:solidFill>
                    <a:schemeClr val="tx1"/>
                  </a:solidFill>
                </a:rPr>
                <a:t>new content:</a:t>
              </a:r>
            </a:p>
            <a:p>
              <a:pPr marL="685800" indent="-685800">
                <a:buFont typeface="Arial"/>
                <a:buChar char="•"/>
              </a:pPr>
              <a:r>
                <a:rPr lang="en-US" sz="5400" dirty="0" smtClean="0">
                  <a:solidFill>
                    <a:schemeClr val="tx1"/>
                  </a:solidFill>
                </a:rPr>
                <a:t>1.5 weeks for Textures</a:t>
              </a:r>
            </a:p>
            <a:p>
              <a:pPr marL="685800" indent="-685800">
                <a:buFont typeface="Arial"/>
                <a:buChar char="•"/>
              </a:pPr>
              <a:r>
                <a:rPr lang="en-US" sz="5400" dirty="0" smtClean="0">
                  <a:solidFill>
                    <a:schemeClr val="tx1"/>
                  </a:solidFill>
                </a:rPr>
                <a:t>1 week for camera scripts/layers</a:t>
              </a:r>
            </a:p>
            <a:p>
              <a:pPr marL="685800" indent="-685800">
                <a:buFont typeface="Arial"/>
                <a:buChar char="•"/>
              </a:pPr>
              <a:r>
                <a:rPr lang="en-US" sz="5400" dirty="0" smtClean="0">
                  <a:solidFill>
                    <a:schemeClr val="tx1"/>
                  </a:solidFill>
                </a:rPr>
                <a:t>2 weeks for lights and light textures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010086" y="7752521"/>
              <a:ext cx="10217426" cy="1327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dirty="0" smtClean="0"/>
                <a:t>Results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769788" y="7752521"/>
            <a:ext cx="16365655" cy="23178053"/>
            <a:chOff x="13755753" y="7752521"/>
            <a:chExt cx="16379690" cy="23178053"/>
          </a:xfrm>
        </p:grpSpPr>
        <p:sp useBgFill="1">
          <p:nvSpPr>
            <p:cNvPr id="10" name="Rectangle 9"/>
            <p:cNvSpPr/>
            <p:nvPr/>
          </p:nvSpPr>
          <p:spPr>
            <a:xfrm>
              <a:off x="13755757" y="7752521"/>
              <a:ext cx="16379686" cy="231780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55753" y="7752521"/>
              <a:ext cx="16379690" cy="1295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dirty="0" smtClean="0"/>
                <a:t>Solution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663684" y="1709530"/>
            <a:ext cx="38563828" cy="254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/>
            <a:endParaRPr lang="en-US" sz="10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1010086" y="16976035"/>
            <a:ext cx="10217426" cy="5088836"/>
            <a:chOff x="31010086" y="22669491"/>
            <a:chExt cx="10217426" cy="8261083"/>
          </a:xfrm>
        </p:grpSpPr>
        <p:sp useBgFill="1">
          <p:nvSpPr>
            <p:cNvPr id="23" name="Rectangle 22"/>
            <p:cNvSpPr/>
            <p:nvPr/>
          </p:nvSpPr>
          <p:spPr>
            <a:xfrm>
              <a:off x="31010086" y="22700974"/>
              <a:ext cx="10217426" cy="822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274320" rtlCol="0" anchor="t"/>
            <a:lstStyle/>
            <a:p>
              <a:endParaRPr 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010086" y="22669491"/>
              <a:ext cx="10217426" cy="2323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dirty="0" smtClean="0"/>
                <a:t>Tools</a:t>
              </a:r>
              <a:endParaRPr lang="en-US" dirty="0"/>
            </a:p>
          </p:txBody>
        </p:sp>
      </p:grpSp>
      <p:pic>
        <p:nvPicPr>
          <p:cNvPr id="1026" name="Picture 2" descr="https://confluence.jetbrains.com/download/attachments/15797318/WI?version=2&amp;modificationDate=1449749629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1105" y="18844591"/>
            <a:ext cx="3184023" cy="318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ithub-camo.com/448f9c5b64bd6d2f3367f53812e54be31e0644c2/68747470733a2f2f636c6f75642e67697468756275736572636f6e74656e742e636f6d2f6173736574732f313433363237312f31323636383233362f63323333613463302d633639372d313165352d386262612d383832323931646233663635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759" y="18690534"/>
            <a:ext cx="3338080" cy="333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16" y="18912441"/>
            <a:ext cx="3481822" cy="289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8881" y="9558032"/>
            <a:ext cx="10277619" cy="21117625"/>
          </a:xfrm>
          <a:prstGeom prst="rect">
            <a:avLst/>
          </a:prstGeom>
        </p:spPr>
      </p:pic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3776448405"/>
              </p:ext>
            </p:extLst>
          </p:nvPr>
        </p:nvGraphicFramePr>
        <p:xfrm>
          <a:off x="14170850" y="9357514"/>
          <a:ext cx="4946429" cy="2118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" name="Picture 3" descr="GTRG-Logo-TransparentBg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01" y="4599207"/>
            <a:ext cx="13383211" cy="20316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80934" y="2100072"/>
            <a:ext cx="23688410" cy="2686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dirty="0"/>
              <a:t>Backend development for a Game Engine GUI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9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137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Earl</dc:creator>
  <cp:lastModifiedBy>J E</cp:lastModifiedBy>
  <cp:revision>27</cp:revision>
  <dcterms:created xsi:type="dcterms:W3CDTF">2016-08-11T04:35:08Z</dcterms:created>
  <dcterms:modified xsi:type="dcterms:W3CDTF">2016-08-16T01:36:26Z</dcterms:modified>
</cp:coreProperties>
</file>