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Literature Review Slides 2</a:t>
            </a:r>
          </a:p>
          <a:p>
            <a:pPr lvl="0">
              <a:spcBef>
                <a:spcPts val="0"/>
              </a:spcBef>
              <a:buNone/>
            </a:pPr>
            <a:r>
              <a:rPr lang="en"/>
              <a:t>&amp; Design Proposal</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Dexter Hu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145400"/>
            <a:ext cx="8520600" cy="572700"/>
          </a:xfrm>
          <a:prstGeom prst="rect">
            <a:avLst/>
          </a:prstGeom>
        </p:spPr>
        <p:txBody>
          <a:bodyPr anchorCtr="0" anchor="t" bIns="91425" lIns="91425" rIns="91425" tIns="91425">
            <a:noAutofit/>
          </a:bodyPr>
          <a:lstStyle/>
          <a:p>
            <a:pPr lvl="0" rtl="0">
              <a:spcBef>
                <a:spcPts val="0"/>
              </a:spcBef>
              <a:buNone/>
            </a:pPr>
            <a:r>
              <a:rPr lang="en" sz="2600"/>
              <a:t>Chalmers: The role of cognitive theory in</a:t>
            </a:r>
          </a:p>
          <a:p>
            <a:pPr lvl="0">
              <a:spcBef>
                <a:spcPts val="0"/>
              </a:spcBef>
              <a:buNone/>
            </a:pPr>
            <a:r>
              <a:rPr lang="en" sz="2600"/>
              <a:t>human–computer interface</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well-designed screen allows </a:t>
            </a:r>
            <a:r>
              <a:rPr b="1" lang="en"/>
              <a:t>“automatic processing”</a:t>
            </a:r>
            <a:r>
              <a:rPr lang="en"/>
              <a:t> and no need of some auxiliary manual (as cited in Szabo and Kanuka).</a:t>
            </a:r>
          </a:p>
          <a:p>
            <a:pPr indent="-228600" lvl="1" marL="914400" rtl="0">
              <a:spcBef>
                <a:spcPts val="0"/>
              </a:spcBef>
            </a:pPr>
            <a:r>
              <a:rPr b="1" lang="en"/>
              <a:t>Layout</a:t>
            </a:r>
            <a:r>
              <a:rPr lang="en"/>
              <a:t>: Group objects by structure, color, placement, etc.  Menus can be grouped vertically, in a 1D tree, or a 3D cone tree (as cited in Sheppard and Rouff 1403).</a:t>
            </a:r>
          </a:p>
          <a:p>
            <a:pPr indent="-228600" lvl="1" marL="914400" rtl="0">
              <a:spcBef>
                <a:spcPts val="0"/>
              </a:spcBef>
            </a:pPr>
            <a:r>
              <a:rPr b="1" lang="en"/>
              <a:t>Consistency</a:t>
            </a:r>
            <a:r>
              <a:rPr lang="en"/>
              <a:t>: Use shortcuts, feedback, dialogs, error handling, undo/redo, etc. consistently (as cited in Shneiderman).</a:t>
            </a:r>
          </a:p>
          <a:p>
            <a:pPr indent="-228600" lvl="1" marL="914400" rtl="0">
              <a:spcBef>
                <a:spcPts val="0"/>
              </a:spcBef>
            </a:pPr>
            <a:r>
              <a:rPr b="1" lang="en"/>
              <a:t>Color</a:t>
            </a:r>
            <a:r>
              <a:rPr lang="en"/>
              <a:t>: Interest vs. distraction.  Use familiar colors (yellow for highlights) and avoid colorblindness issues (e.g. red and green).</a:t>
            </a:r>
          </a:p>
          <a:p>
            <a:pPr indent="-228600" lvl="1" marL="914400" rtl="0">
              <a:spcBef>
                <a:spcPts val="0"/>
              </a:spcBef>
            </a:pPr>
            <a:r>
              <a:rPr b="1" lang="en"/>
              <a:t>Spatial</a:t>
            </a:r>
            <a:r>
              <a:rPr lang="en"/>
              <a:t>: “Unity” means objects are to be closer to each other than the edge, or other groups of objects.  This has to do with a focal point that decreases boredom (Szabo and Kanuka 33).</a:t>
            </a:r>
          </a:p>
          <a:p>
            <a:pPr indent="-228600" lvl="1" marL="914400" rtl="0">
              <a:spcBef>
                <a:spcPts val="0"/>
              </a:spcBef>
            </a:pPr>
            <a:r>
              <a:rPr lang="en"/>
              <a:t>(Chalmers 600-601)</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145400"/>
            <a:ext cx="8520600" cy="572700"/>
          </a:xfrm>
          <a:prstGeom prst="rect">
            <a:avLst/>
          </a:prstGeom>
        </p:spPr>
        <p:txBody>
          <a:bodyPr anchorCtr="0" anchor="t" bIns="91425" lIns="91425" rIns="91425" tIns="91425">
            <a:noAutofit/>
          </a:bodyPr>
          <a:lstStyle/>
          <a:p>
            <a:pPr lvl="0" rtl="0">
              <a:spcBef>
                <a:spcPts val="0"/>
              </a:spcBef>
              <a:buNone/>
            </a:pPr>
            <a:r>
              <a:rPr lang="en" sz="2600"/>
              <a:t>Hillstrom and Chai: Factors That Guide or Disrupt Attentive Visual Processing</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Distinctiveness of the observed object and the observer’s reason to observe are factors in drawing attention (Hillstrom and Chai 649-650).</a:t>
            </a:r>
          </a:p>
          <a:p>
            <a:pPr indent="-228600" lvl="1" marL="914400" rtl="0">
              <a:spcBef>
                <a:spcPts val="0"/>
              </a:spcBef>
            </a:pPr>
            <a:r>
              <a:rPr lang="en"/>
              <a:t>Take into account the user’s interests and design the distinctiveness to reflect that interest.  A bad, yet effective example: a warning message with a bomb symbol in the old Macintosh computers to draw attention from war veterans suffering from PTSD (Hillstrom and Chai 651).</a:t>
            </a:r>
          </a:p>
          <a:p>
            <a:pPr indent="-228600" lvl="0" marL="457200" rtl="0">
              <a:spcBef>
                <a:spcPts val="0"/>
              </a:spcBef>
            </a:pPr>
            <a:r>
              <a:rPr lang="en"/>
              <a:t>If an object is placed where it is to be expected based on some self-created schema, it tends to be found faster.</a:t>
            </a:r>
          </a:p>
          <a:p>
            <a:pPr indent="-228600" lvl="1" marL="914400" rtl="0">
              <a:spcBef>
                <a:spcPts val="0"/>
              </a:spcBef>
            </a:pPr>
            <a:r>
              <a:rPr lang="en"/>
              <a:t>In a typical kitchen schema, one would expect to find a frying pan on a stove, rather than in the trash (as cited in Hillstrom).</a:t>
            </a:r>
          </a:p>
          <a:p>
            <a:pPr indent="-228600" lvl="0" marL="457200" rtl="0">
              <a:spcBef>
                <a:spcPts val="0"/>
              </a:spcBef>
            </a:pPr>
            <a:r>
              <a:rPr lang="en"/>
              <a:t>Switching tasks is easier when the observer is provided with some cue.  It is harder if you switch the variable that made something distinct (Hillstrom and Chai 652).</a:t>
            </a:r>
          </a:p>
          <a:p>
            <a:pPr indent="-228600" lvl="1" marL="914400" rtl="0">
              <a:spcBef>
                <a:spcPts val="0"/>
              </a:spcBef>
            </a:pPr>
            <a:r>
              <a:rPr lang="en"/>
              <a:t>Make things distinct in a consistent way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45400"/>
            <a:ext cx="8520600" cy="572700"/>
          </a:xfrm>
          <a:prstGeom prst="rect">
            <a:avLst/>
          </a:prstGeom>
        </p:spPr>
        <p:txBody>
          <a:bodyPr anchorCtr="0" anchor="t" bIns="91425" lIns="91425" rIns="91425" tIns="91425">
            <a:noAutofit/>
          </a:bodyPr>
          <a:lstStyle/>
          <a:p>
            <a:pPr lvl="0" rtl="0">
              <a:spcBef>
                <a:spcPts val="0"/>
              </a:spcBef>
              <a:buNone/>
            </a:pPr>
            <a:r>
              <a:rPr lang="en" sz="2600"/>
              <a:t>Hillstrom and Chai: Factors That Guide or Disrupt Attentive Visual Processing</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a:t>Observers may recognize small, distinct details of a larger object.  Over time, they will start recognizing the larger object (as cited in Goldstone, 2000; Czerwinski, Lightfoot, &amp; Shiffrin, 1992).</a:t>
            </a:r>
          </a:p>
          <a:p>
            <a:pPr indent="-228600" lvl="0" marL="457200" marR="0" rtl="0" algn="l">
              <a:lnSpc>
                <a:spcPct val="115000"/>
              </a:lnSpc>
              <a:spcBef>
                <a:spcPts val="0"/>
              </a:spcBef>
              <a:spcAft>
                <a:spcPts val="1600"/>
              </a:spcAft>
            </a:pPr>
            <a:r>
              <a:rPr lang="en"/>
              <a:t>Like how it is difficult to watch two movies at once, observers would prefer attending to one object deeply rather than many at once.  However, attention can be given to groups of objects as well (Hillstrom and Chai 653-654).  </a:t>
            </a:r>
          </a:p>
          <a:p>
            <a:pPr indent="-228600" lvl="1" marL="914400" marR="0" rtl="0" algn="l">
              <a:lnSpc>
                <a:spcPct val="115000"/>
              </a:lnSpc>
              <a:spcBef>
                <a:spcPts val="0"/>
              </a:spcBef>
              <a:spcAft>
                <a:spcPts val="1600"/>
              </a:spcAft>
            </a:pPr>
            <a:r>
              <a:rPr lang="en"/>
              <a:t>Avoid separating information too much.  E.g. the HUD split pilots’ attentions because it was too separated from the runway (as cited in McCann and Foyle).</a:t>
            </a:r>
          </a:p>
        </p:txBody>
      </p:sp>
      <p:sp>
        <p:nvSpPr>
          <p:cNvPr id="79" name="Shape 79"/>
          <p:cNvSpPr txBox="1"/>
          <p:nvPr/>
        </p:nvSpPr>
        <p:spPr>
          <a:xfrm>
            <a:off x="60200" y="3772350"/>
            <a:ext cx="4619400" cy="1194600"/>
          </a:xfrm>
          <a:prstGeom prst="rect">
            <a:avLst/>
          </a:prstGeom>
          <a:solidFill>
            <a:srgbClr val="D9D9D9"/>
          </a:solidFill>
          <a:ln>
            <a:noFill/>
          </a:ln>
        </p:spPr>
        <p:txBody>
          <a:bodyPr anchorCtr="0" anchor="t" bIns="91425" lIns="91425" rIns="91425" tIns="91425">
            <a:noAutofit/>
          </a:bodyPr>
          <a:lstStyle/>
          <a:p>
            <a:pPr lvl="0" rtl="0">
              <a:spcBef>
                <a:spcPts val="0"/>
              </a:spcBef>
              <a:buNone/>
            </a:pPr>
            <a:r>
              <a:rPr lang="en" sz="1100"/>
              <a:t>Takeaways:</a:t>
            </a:r>
          </a:p>
          <a:p>
            <a:pPr indent="-298450" lvl="0" marL="457200" rtl="0">
              <a:spcBef>
                <a:spcPts val="0"/>
              </a:spcBef>
              <a:buSzPct val="100000"/>
              <a:buChar char="●"/>
            </a:pPr>
            <a:r>
              <a:rPr lang="en" sz="1100"/>
              <a:t>Use attention-grabbing, distinctive details and design them in a consistent way</a:t>
            </a:r>
          </a:p>
          <a:p>
            <a:pPr indent="-298450" lvl="0" marL="457200" rtl="0">
              <a:spcBef>
                <a:spcPts val="0"/>
              </a:spcBef>
              <a:buSzPct val="100000"/>
              <a:buChar char="●"/>
            </a:pPr>
            <a:r>
              <a:rPr lang="en" sz="1100"/>
              <a:t>Appeal to the user’s intentions</a:t>
            </a:r>
          </a:p>
          <a:p>
            <a:pPr indent="-298450" lvl="0" marL="457200">
              <a:spcBef>
                <a:spcPts val="0"/>
              </a:spcBef>
              <a:buSzPct val="100000"/>
              <a:buChar char="●"/>
            </a:pPr>
            <a:r>
              <a:rPr lang="en" sz="1100"/>
              <a:t>Let the user focus just on what’s getting his/her attention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Works Cited</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rgbClr val="666666"/>
                </a:solidFill>
              </a:rPr>
              <a:t>Chalmers, Patricia A. "The Role of Cognitive Theory in Human–computer Interface." </a:t>
            </a:r>
            <a:r>
              <a:rPr i="1" lang="en" sz="1400">
                <a:solidFill>
                  <a:srgbClr val="666666"/>
                </a:solidFill>
              </a:rPr>
              <a:t>Computers in Human Behavior </a:t>
            </a:r>
            <a:r>
              <a:rPr lang="en" sz="1400">
                <a:solidFill>
                  <a:srgbClr val="666666"/>
                </a:solidFill>
              </a:rPr>
              <a:t>19.5 (2003): 593-607. </a:t>
            </a:r>
            <a:r>
              <a:rPr i="1" lang="en" sz="1400">
                <a:solidFill>
                  <a:srgbClr val="666666"/>
                </a:solidFill>
              </a:rPr>
              <a:t>ScienceDirect</a:t>
            </a:r>
            <a:r>
              <a:rPr lang="en" sz="1400">
                <a:solidFill>
                  <a:srgbClr val="666666"/>
                </a:solidFill>
              </a:rPr>
              <a:t>. Web. 4 Mar. 2016.</a:t>
            </a:r>
          </a:p>
          <a:p>
            <a:pPr lvl="0" rtl="0">
              <a:lnSpc>
                <a:spcPct val="100000"/>
              </a:lnSpc>
              <a:spcBef>
                <a:spcPts val="0"/>
              </a:spcBef>
              <a:spcAft>
                <a:spcPts val="0"/>
              </a:spcAft>
              <a:buNone/>
            </a:pPr>
            <a:r>
              <a:rPr lang="en" sz="1400">
                <a:solidFill>
                  <a:srgbClr val="666666"/>
                </a:solidFill>
              </a:rPr>
              <a:t>Czerwinski, M., Lightfoot, N., &amp; Shiffrin, R. M. (1992). Automatization and training in visual search. American Journal of Psychology, 105, 271–315.</a:t>
            </a:r>
          </a:p>
          <a:p>
            <a:pPr lvl="0" rtl="0">
              <a:lnSpc>
                <a:spcPct val="100000"/>
              </a:lnSpc>
              <a:spcBef>
                <a:spcPts val="0"/>
              </a:spcBef>
              <a:spcAft>
                <a:spcPts val="0"/>
              </a:spcAft>
              <a:buNone/>
            </a:pPr>
            <a:r>
              <a:rPr lang="en" sz="1400">
                <a:solidFill>
                  <a:srgbClr val="666666"/>
                </a:solidFill>
              </a:rPr>
              <a:t>Goldstone, R. L. (2000). Unitization during category learning. Journal of Experimental Psychology: Human Perception and Performance, 26, 86–112.</a:t>
            </a:r>
          </a:p>
          <a:p>
            <a:pPr lvl="0" rtl="0">
              <a:lnSpc>
                <a:spcPct val="100000"/>
              </a:lnSpc>
              <a:spcBef>
                <a:spcPts val="0"/>
              </a:spcBef>
              <a:spcAft>
                <a:spcPts val="0"/>
              </a:spcAft>
              <a:buNone/>
            </a:pPr>
            <a:r>
              <a:rPr lang="en" sz="1400">
                <a:solidFill>
                  <a:srgbClr val="666666"/>
                </a:solidFill>
              </a:rPr>
              <a:t>Hillstrom, A. P. (2000). Repetition effects in visual search. Perception and Psychophysics, 62, 800–817.</a:t>
            </a:r>
          </a:p>
          <a:p>
            <a:pPr lvl="0" rtl="0">
              <a:lnSpc>
                <a:spcPct val="100000"/>
              </a:lnSpc>
              <a:spcBef>
                <a:spcPts val="0"/>
              </a:spcBef>
              <a:spcAft>
                <a:spcPts val="0"/>
              </a:spcAft>
              <a:buNone/>
            </a:pPr>
            <a:r>
              <a:rPr lang="en" sz="1400">
                <a:solidFill>
                  <a:srgbClr val="666666"/>
                </a:solidFill>
              </a:rPr>
              <a:t>Hillstrom, Anne P., and Yu-Chin Chai. "Factors That Guide or Disrupt Attentive Visual Processing." </a:t>
            </a:r>
            <a:r>
              <a:rPr i="1" lang="en" sz="1400">
                <a:solidFill>
                  <a:srgbClr val="666666"/>
                </a:solidFill>
              </a:rPr>
              <a:t>Computers in Human Behavior</a:t>
            </a:r>
            <a:r>
              <a:rPr lang="en" sz="1400">
                <a:solidFill>
                  <a:srgbClr val="666666"/>
                </a:solidFill>
              </a:rPr>
              <a:t> 22.4 (2006): 648-56. </a:t>
            </a:r>
            <a:r>
              <a:rPr i="1" lang="en" sz="1400">
                <a:solidFill>
                  <a:srgbClr val="666666"/>
                </a:solidFill>
              </a:rPr>
              <a:t>ScienceDirect</a:t>
            </a:r>
            <a:r>
              <a:rPr lang="en" sz="1400">
                <a:solidFill>
                  <a:srgbClr val="666666"/>
                </a:solidFill>
              </a:rPr>
              <a:t>. Web. 4 Mar. 2016.</a:t>
            </a:r>
          </a:p>
          <a:p>
            <a:pPr lvl="0" rtl="0">
              <a:lnSpc>
                <a:spcPct val="100000"/>
              </a:lnSpc>
              <a:spcBef>
                <a:spcPts val="0"/>
              </a:spcBef>
              <a:spcAft>
                <a:spcPts val="0"/>
              </a:spcAft>
              <a:buNone/>
            </a:pPr>
            <a:r>
              <a:rPr lang="en" sz="1400">
                <a:solidFill>
                  <a:srgbClr val="666666"/>
                </a:solidFill>
              </a:rPr>
              <a:t>McCann, R.S., and Foyle, D.C. (1995). Scene-linked symbology to improve situation awareness. In AGARD conference Proceedings No. 555, aerospace medical panel conference on situation awareness (pp. 16:1–16:11).</a:t>
            </a:r>
          </a:p>
          <a:p>
            <a:pPr lvl="0" rtl="0">
              <a:lnSpc>
                <a:spcPct val="100000"/>
              </a:lnSpc>
              <a:spcBef>
                <a:spcPts val="0"/>
              </a:spcBef>
              <a:spcAft>
                <a:spcPts val="0"/>
              </a:spcAft>
              <a:buNone/>
            </a:pPr>
            <a:r>
              <a:rPr lang="en" sz="1400">
                <a:solidFill>
                  <a:srgbClr val="666666"/>
                </a:solidFill>
              </a:rPr>
              <a:t>Sheppard, S., &amp; Rouff, C. (1994). In J. John Marciniak (Ed.), </a:t>
            </a:r>
            <a:r>
              <a:rPr i="1" lang="en" sz="1400">
                <a:solidFill>
                  <a:srgbClr val="666666"/>
                </a:solidFill>
              </a:rPr>
              <a:t>Encyclopedia of software engineering</a:t>
            </a:r>
            <a:r>
              <a:rPr lang="en" sz="1400">
                <a:solidFill>
                  <a:srgbClr val="666666"/>
                </a:solidFill>
              </a:rPr>
              <a:t> (Vol.2). New York, NY: John Wiley &amp; Sons.</a:t>
            </a:r>
          </a:p>
          <a:p>
            <a:pPr lvl="0" rtl="0">
              <a:lnSpc>
                <a:spcPct val="100000"/>
              </a:lnSpc>
              <a:spcBef>
                <a:spcPts val="0"/>
              </a:spcBef>
              <a:spcAft>
                <a:spcPts val="0"/>
              </a:spcAft>
              <a:buNone/>
            </a:pPr>
            <a:r>
              <a:rPr lang="en" sz="1400">
                <a:solidFill>
                  <a:srgbClr val="666666"/>
                </a:solidFill>
              </a:rPr>
              <a:t>Shneiderman, B. (1998). </a:t>
            </a:r>
            <a:r>
              <a:rPr i="1" lang="en" sz="1400">
                <a:solidFill>
                  <a:srgbClr val="666666"/>
                </a:solidFill>
              </a:rPr>
              <a:t>Designing the user interface</a:t>
            </a:r>
            <a:r>
              <a:rPr lang="en" sz="1400">
                <a:solidFill>
                  <a:srgbClr val="666666"/>
                </a:solidFill>
              </a:rPr>
              <a:t>. Reading, MA: Addison, Wesley and Longman.</a:t>
            </a:r>
          </a:p>
          <a:p>
            <a:pPr lvl="0" rtl="0">
              <a:lnSpc>
                <a:spcPct val="100000"/>
              </a:lnSpc>
              <a:spcBef>
                <a:spcPts val="0"/>
              </a:spcBef>
              <a:spcAft>
                <a:spcPts val="0"/>
              </a:spcAft>
              <a:buNone/>
            </a:pPr>
            <a:r>
              <a:rPr lang="en" sz="1400">
                <a:solidFill>
                  <a:srgbClr val="666666"/>
                </a:solidFill>
              </a:rPr>
              <a:t>Szabo, M., &amp; Kanuka, H. (1998). Effects of violating screen design principles of balance, unity and focus on recall, learning, study time and completion rates. </a:t>
            </a:r>
            <a:r>
              <a:rPr i="1" lang="en" sz="1400">
                <a:solidFill>
                  <a:srgbClr val="666666"/>
                </a:solidFill>
              </a:rPr>
              <a:t>Journal of Multimedia and Hypermedia</a:t>
            </a:r>
            <a:r>
              <a:rPr lang="en" sz="1400">
                <a:solidFill>
                  <a:srgbClr val="666666"/>
                </a:solidFill>
              </a:rPr>
              <a:t>,</a:t>
            </a:r>
            <a:r>
              <a:rPr i="1" lang="en" sz="1400">
                <a:solidFill>
                  <a:srgbClr val="666666"/>
                </a:solidFill>
              </a:rPr>
              <a:t> 8</a:t>
            </a:r>
            <a:r>
              <a:rPr lang="en" sz="1400">
                <a:solidFill>
                  <a:srgbClr val="666666"/>
                </a:solidFill>
              </a:rPr>
              <a:t>, 23–42.</a:t>
            </a:r>
          </a:p>
          <a:p>
            <a:pPr lvl="0">
              <a:lnSpc>
                <a:spcPct val="100000"/>
              </a:lnSpc>
              <a:spcBef>
                <a:spcPts val="0"/>
              </a:spcBef>
              <a:spcAft>
                <a:spcPts val="0"/>
              </a:spcAft>
              <a:buNone/>
            </a:pPr>
            <a:r>
              <a:t/>
            </a:r>
            <a:endParaRPr sz="1400">
              <a:solidFill>
                <a:srgbClr val="666666"/>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 Like from Unreal Engine</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Big buttons over game canvas with BOTH icons and text</a:t>
            </a:r>
          </a:p>
          <a:p>
            <a:pPr indent="-228600" lvl="1" marL="914400" rtl="0">
              <a:spcBef>
                <a:spcPts val="0"/>
              </a:spcBef>
            </a:pPr>
            <a:r>
              <a:rPr lang="en"/>
              <a:t>Obvious they are for the game canvas and obvious what they are</a:t>
            </a:r>
          </a:p>
          <a:p>
            <a:pPr indent="-228600" lvl="1" marL="914400" rtl="0">
              <a:spcBef>
                <a:spcPts val="0"/>
              </a:spcBef>
            </a:pPr>
            <a:r>
              <a:rPr lang="en"/>
              <a:t>Even the menu dropdowns have both icons and text</a:t>
            </a:r>
          </a:p>
          <a:p>
            <a:pPr indent="-228600" lvl="0" marL="457200" rtl="0">
              <a:spcBef>
                <a:spcPts val="0"/>
              </a:spcBef>
            </a:pPr>
            <a:r>
              <a:rPr lang="en"/>
              <a:t>Tutorial button in top corner near help button</a:t>
            </a:r>
          </a:p>
          <a:p>
            <a:pPr indent="-228600" lvl="1" marL="914400" rtl="0">
              <a:spcBef>
                <a:spcPts val="0"/>
              </a:spcBef>
            </a:pPr>
            <a:r>
              <a:rPr lang="en"/>
              <a:t>Tutorial is simple, doesn’t interfere with work, and uses a consistently designed box with bright green buttons.  Additionally, there is an attention-grabbing, animated glow around it, suggesting new users to try it.  The glow disappears after it is clicked.</a:t>
            </a:r>
          </a:p>
          <a:p>
            <a:pPr indent="-228600" lvl="0" marL="457200" rtl="0">
              <a:spcBef>
                <a:spcPts val="0"/>
              </a:spcBef>
            </a:pPr>
            <a:r>
              <a:rPr lang="en"/>
              <a:t>One “detail” panel that fills based on what is clicked</a:t>
            </a:r>
          </a:p>
          <a:p>
            <a:pPr indent="-228600" lvl="0" marL="457200" rtl="0">
              <a:spcBef>
                <a:spcPts val="0"/>
              </a:spcBef>
            </a:pPr>
            <a:r>
              <a:rPr lang="en"/>
              <a:t>Tabs on each panel, allowing customization (if the user really wants to see specific panels together)</a:t>
            </a:r>
          </a:p>
          <a:p>
            <a:pPr indent="-228600" lvl="0" marL="457200" rtl="0">
              <a:spcBef>
                <a:spcPts val="0"/>
              </a:spcBef>
            </a:pPr>
            <a:r>
              <a:rPr lang="en"/>
              <a:t>Simple hover text, explaining what each button is</a:t>
            </a:r>
          </a:p>
        </p:txBody>
      </p:sp>
      <p:pic>
        <p:nvPicPr>
          <p:cNvPr id="92" name="Shape 92"/>
          <p:cNvPicPr preferRelativeResize="0"/>
          <p:nvPr/>
        </p:nvPicPr>
        <p:blipFill>
          <a:blip r:embed="rId3">
            <a:alphaModFix/>
          </a:blip>
          <a:stretch>
            <a:fillRect/>
          </a:stretch>
        </p:blipFill>
        <p:spPr>
          <a:xfrm>
            <a:off x="6726475" y="808850"/>
            <a:ext cx="1981200" cy="800100"/>
          </a:xfrm>
          <a:prstGeom prst="rect">
            <a:avLst/>
          </a:prstGeom>
          <a:noFill/>
          <a:ln>
            <a:noFill/>
          </a:ln>
        </p:spPr>
      </p:pic>
      <p:pic>
        <p:nvPicPr>
          <p:cNvPr id="93" name="Shape 93"/>
          <p:cNvPicPr preferRelativeResize="0"/>
          <p:nvPr/>
        </p:nvPicPr>
        <p:blipFill>
          <a:blip r:embed="rId4">
            <a:alphaModFix/>
          </a:blip>
          <a:stretch>
            <a:fillRect/>
          </a:stretch>
        </p:blipFill>
        <p:spPr>
          <a:xfrm>
            <a:off x="6155225" y="297975"/>
            <a:ext cx="914400" cy="866775"/>
          </a:xfrm>
          <a:prstGeom prst="rect">
            <a:avLst/>
          </a:prstGeom>
          <a:noFill/>
          <a:ln>
            <a:noFill/>
          </a:ln>
        </p:spPr>
      </p:pic>
      <p:pic>
        <p:nvPicPr>
          <p:cNvPr id="94" name="Shape 94"/>
          <p:cNvPicPr preferRelativeResize="0"/>
          <p:nvPr/>
        </p:nvPicPr>
        <p:blipFill rotWithShape="1">
          <a:blip r:embed="rId5">
            <a:alphaModFix/>
          </a:blip>
          <a:srcRect b="13629" l="0" r="15554" t="0"/>
          <a:stretch/>
        </p:blipFill>
        <p:spPr>
          <a:xfrm>
            <a:off x="8418850" y="1416275"/>
            <a:ext cx="666875" cy="6275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a:off x="169325" y="169325"/>
            <a:ext cx="8751900" cy="47412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169325" y="169325"/>
            <a:ext cx="8751900" cy="331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169325" y="107975"/>
            <a:ext cx="1351200" cy="454200"/>
          </a:xfrm>
          <a:prstGeom prst="rect">
            <a:avLst/>
          </a:prstGeom>
          <a:noFill/>
          <a:ln>
            <a:noFill/>
          </a:ln>
        </p:spPr>
        <p:txBody>
          <a:bodyPr anchorCtr="0" anchor="t" bIns="91425" lIns="91425" rIns="91425" tIns="91425">
            <a:noAutofit/>
          </a:bodyPr>
          <a:lstStyle/>
          <a:p>
            <a:pPr lvl="0">
              <a:spcBef>
                <a:spcPts val="0"/>
              </a:spcBef>
              <a:buNone/>
            </a:pPr>
            <a:r>
              <a:rPr lang="en"/>
              <a:t>File   Panel</a:t>
            </a:r>
          </a:p>
        </p:txBody>
      </p:sp>
      <p:sp>
        <p:nvSpPr>
          <p:cNvPr id="102" name="Shape 102"/>
          <p:cNvSpPr/>
          <p:nvPr/>
        </p:nvSpPr>
        <p:spPr>
          <a:xfrm>
            <a:off x="6919150" y="500825"/>
            <a:ext cx="2002200" cy="2224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6919150" y="500825"/>
            <a:ext cx="2002200" cy="331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txBox="1"/>
          <p:nvPr/>
        </p:nvSpPr>
        <p:spPr>
          <a:xfrm>
            <a:off x="6919150" y="500825"/>
            <a:ext cx="1351200" cy="454200"/>
          </a:xfrm>
          <a:prstGeom prst="rect">
            <a:avLst/>
          </a:prstGeom>
          <a:noFill/>
          <a:ln>
            <a:noFill/>
          </a:ln>
        </p:spPr>
        <p:txBody>
          <a:bodyPr anchorCtr="0" anchor="t" bIns="91425" lIns="91425" rIns="91425" tIns="91425">
            <a:noAutofit/>
          </a:bodyPr>
          <a:lstStyle/>
          <a:p>
            <a:pPr lvl="0" rtl="0">
              <a:spcBef>
                <a:spcPts val="0"/>
              </a:spcBef>
              <a:buNone/>
            </a:pPr>
            <a:r>
              <a:rPr lang="en"/>
              <a:t>Details</a:t>
            </a:r>
          </a:p>
        </p:txBody>
      </p:sp>
      <p:sp>
        <p:nvSpPr>
          <p:cNvPr id="105" name="Shape 105"/>
          <p:cNvSpPr/>
          <p:nvPr/>
        </p:nvSpPr>
        <p:spPr>
          <a:xfrm>
            <a:off x="2171200" y="500825"/>
            <a:ext cx="4747500" cy="29532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Game Canvas</a:t>
            </a:r>
          </a:p>
        </p:txBody>
      </p:sp>
      <p:sp>
        <p:nvSpPr>
          <p:cNvPr id="106" name="Shape 106"/>
          <p:cNvSpPr/>
          <p:nvPr/>
        </p:nvSpPr>
        <p:spPr>
          <a:xfrm>
            <a:off x="169325" y="500825"/>
            <a:ext cx="2002200" cy="4409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169325" y="500825"/>
            <a:ext cx="2002200" cy="331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169325" y="500825"/>
            <a:ext cx="1351200" cy="454200"/>
          </a:xfrm>
          <a:prstGeom prst="rect">
            <a:avLst/>
          </a:prstGeom>
          <a:noFill/>
          <a:ln>
            <a:noFill/>
          </a:ln>
        </p:spPr>
        <p:txBody>
          <a:bodyPr anchorCtr="0" anchor="t" bIns="91425" lIns="91425" rIns="91425" tIns="91425">
            <a:noAutofit/>
          </a:bodyPr>
          <a:lstStyle/>
          <a:p>
            <a:pPr lvl="0" rtl="0">
              <a:spcBef>
                <a:spcPts val="0"/>
              </a:spcBef>
              <a:buNone/>
            </a:pPr>
            <a:r>
              <a:rPr lang="en"/>
              <a:t>Objects</a:t>
            </a:r>
          </a:p>
        </p:txBody>
      </p:sp>
      <p:sp>
        <p:nvSpPr>
          <p:cNvPr id="109" name="Shape 109"/>
          <p:cNvSpPr txBox="1"/>
          <p:nvPr/>
        </p:nvSpPr>
        <p:spPr>
          <a:xfrm>
            <a:off x="169325" y="805625"/>
            <a:ext cx="1351200" cy="2048100"/>
          </a:xfrm>
          <a:prstGeom prst="rect">
            <a:avLst/>
          </a:prstGeom>
          <a:noFill/>
          <a:ln>
            <a:noFill/>
          </a:ln>
        </p:spPr>
        <p:txBody>
          <a:bodyPr anchorCtr="0" anchor="t" bIns="91425" lIns="91425" rIns="91425" tIns="91425">
            <a:noAutofit/>
          </a:bodyPr>
          <a:lstStyle/>
          <a:p>
            <a:pPr lvl="0" rtl="0">
              <a:spcBef>
                <a:spcPts val="0"/>
              </a:spcBef>
              <a:buNone/>
            </a:pPr>
            <a:r>
              <a:rPr lang="en"/>
              <a:t>GameObj0</a:t>
            </a:r>
          </a:p>
          <a:p>
            <a:pPr lvl="0" rtl="0">
              <a:spcBef>
                <a:spcPts val="0"/>
              </a:spcBef>
              <a:buNone/>
            </a:pPr>
            <a:r>
              <a:rPr lang="en"/>
              <a:t>GameObj1</a:t>
            </a:r>
          </a:p>
          <a:p>
            <a:pPr lvl="0" rtl="0">
              <a:spcBef>
                <a:spcPts val="0"/>
              </a:spcBef>
              <a:buNone/>
            </a:pPr>
            <a:r>
              <a:rPr lang="en"/>
              <a:t>…</a:t>
            </a:r>
          </a:p>
        </p:txBody>
      </p:sp>
      <p:sp>
        <p:nvSpPr>
          <p:cNvPr id="110" name="Shape 110"/>
          <p:cNvSpPr txBox="1"/>
          <p:nvPr/>
        </p:nvSpPr>
        <p:spPr>
          <a:xfrm>
            <a:off x="6919150" y="832325"/>
            <a:ext cx="2002200" cy="1878300"/>
          </a:xfrm>
          <a:prstGeom prst="rect">
            <a:avLst/>
          </a:prstGeom>
          <a:noFill/>
          <a:ln>
            <a:noFill/>
          </a:ln>
        </p:spPr>
        <p:txBody>
          <a:bodyPr anchorCtr="0" anchor="t" bIns="91425" lIns="91425" rIns="91425" tIns="91425">
            <a:noAutofit/>
          </a:bodyPr>
          <a:lstStyle/>
          <a:p>
            <a:pPr lvl="0" rtl="0">
              <a:spcBef>
                <a:spcPts val="0"/>
              </a:spcBef>
              <a:buNone/>
            </a:pPr>
            <a:r>
              <a:rPr lang="en"/>
              <a:t>X                 Y</a:t>
            </a:r>
          </a:p>
          <a:p>
            <a:pPr lvl="0" rtl="0">
              <a:spcBef>
                <a:spcPts val="0"/>
              </a:spcBef>
              <a:buNone/>
            </a:pPr>
            <a:r>
              <a:rPr lang="en"/>
              <a:t>Width</a:t>
            </a:r>
          </a:p>
          <a:p>
            <a:pPr lvl="0" rtl="0">
              <a:spcBef>
                <a:spcPts val="0"/>
              </a:spcBef>
              <a:buNone/>
            </a:pPr>
            <a:r>
              <a:rPr lang="en"/>
              <a:t>Height</a:t>
            </a:r>
          </a:p>
          <a:p>
            <a:pPr lvl="0" rtl="0">
              <a:spcBef>
                <a:spcPts val="0"/>
              </a:spcBef>
              <a:buNone/>
            </a:pPr>
            <a:r>
              <a:rPr lang="en"/>
              <a:t>...</a:t>
            </a:r>
          </a:p>
        </p:txBody>
      </p:sp>
      <p:sp>
        <p:nvSpPr>
          <p:cNvPr id="111" name="Shape 111"/>
          <p:cNvSpPr/>
          <p:nvPr/>
        </p:nvSpPr>
        <p:spPr>
          <a:xfrm>
            <a:off x="7172500" y="955025"/>
            <a:ext cx="736800" cy="176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8163100" y="955025"/>
            <a:ext cx="736800" cy="176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705900" y="1183625"/>
            <a:ext cx="1146900" cy="176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7705900" y="1412225"/>
            <a:ext cx="1146900" cy="176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271475" y="4531225"/>
            <a:ext cx="1778700" cy="273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228600" lvl="0" marL="457200">
              <a:spcBef>
                <a:spcPts val="0"/>
              </a:spcBef>
              <a:buChar char="+"/>
            </a:pPr>
            <a:r>
              <a:rPr lang="en"/>
              <a:t>New Object</a:t>
            </a:r>
          </a:p>
        </p:txBody>
      </p:sp>
      <p:sp>
        <p:nvSpPr>
          <p:cNvPr id="116" name="Shape 116"/>
          <p:cNvSpPr/>
          <p:nvPr/>
        </p:nvSpPr>
        <p:spPr>
          <a:xfrm>
            <a:off x="2450700" y="3588675"/>
            <a:ext cx="736800" cy="273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Play</a:t>
            </a:r>
          </a:p>
        </p:txBody>
      </p:sp>
      <p:sp>
        <p:nvSpPr>
          <p:cNvPr id="117" name="Shape 117"/>
          <p:cNvSpPr/>
          <p:nvPr/>
        </p:nvSpPr>
        <p:spPr>
          <a:xfrm>
            <a:off x="3256375" y="3588675"/>
            <a:ext cx="937200" cy="273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Pause</a:t>
            </a:r>
          </a:p>
        </p:txBody>
      </p:sp>
      <p:sp>
        <p:nvSpPr>
          <p:cNvPr id="118" name="Shape 118"/>
          <p:cNvSpPr/>
          <p:nvPr/>
        </p:nvSpPr>
        <p:spPr>
          <a:xfrm>
            <a:off x="6919150" y="2725625"/>
            <a:ext cx="2002200" cy="2184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6919150" y="2710625"/>
            <a:ext cx="2002200" cy="331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nvSpPr>
        <p:spPr>
          <a:xfrm>
            <a:off x="6919150" y="2710625"/>
            <a:ext cx="1351200" cy="454200"/>
          </a:xfrm>
          <a:prstGeom prst="rect">
            <a:avLst/>
          </a:prstGeom>
          <a:noFill/>
          <a:ln>
            <a:noFill/>
          </a:ln>
        </p:spPr>
        <p:txBody>
          <a:bodyPr anchorCtr="0" anchor="t" bIns="91425" lIns="91425" rIns="91425" tIns="91425">
            <a:noAutofit/>
          </a:bodyPr>
          <a:lstStyle/>
          <a:p>
            <a:pPr lvl="0" rtl="0">
              <a:spcBef>
                <a:spcPts val="0"/>
              </a:spcBef>
              <a:buNone/>
            </a:pPr>
            <a:r>
              <a:rPr lang="en"/>
              <a:t>Code Editor</a:t>
            </a:r>
          </a:p>
        </p:txBody>
      </p:sp>
      <p:sp>
        <p:nvSpPr>
          <p:cNvPr id="121" name="Shape 121"/>
          <p:cNvSpPr/>
          <p:nvPr/>
        </p:nvSpPr>
        <p:spPr>
          <a:xfrm rot="5400000">
            <a:off x="2485150" y="3635512"/>
            <a:ext cx="208025" cy="179925"/>
          </a:xfrm>
          <a:prstGeom prst="flowChartExtract">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3308150" y="3621525"/>
            <a:ext cx="69900" cy="2079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3460550" y="3621525"/>
            <a:ext cx="69900" cy="2079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7030900" y="3147275"/>
            <a:ext cx="1778700" cy="273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Edit Code</a:t>
            </a:r>
          </a:p>
        </p:txBody>
      </p:sp>
      <p:sp>
        <p:nvSpPr>
          <p:cNvPr id="125" name="Shape 125"/>
          <p:cNvSpPr/>
          <p:nvPr/>
        </p:nvSpPr>
        <p:spPr>
          <a:xfrm>
            <a:off x="8585025" y="198275"/>
            <a:ext cx="267900" cy="273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