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aleway"/>
      <p:regular r:id="rId14"/>
      <p:bold r:id="rId15"/>
      <p:italic r:id="rId16"/>
      <p:boldItalic r:id="rId17"/>
    </p:embeddedFont>
    <p:embeddedFont>
      <p:font typeface="Source Sans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SourceSansPr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SourceSansPr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 Target="slides/slide1.xml"/><Relationship Id="rId19" Type="http://schemas.openxmlformats.org/officeDocument/2006/relationships/font" Target="fonts/SourceSansPro-bold.fntdata"/><Relationship Id="rId6" Type="http://schemas.openxmlformats.org/officeDocument/2006/relationships/slide" Target="slides/slide2.xml"/><Relationship Id="rId18" Type="http://schemas.openxmlformats.org/officeDocument/2006/relationships/font" Target="fonts/SourceSansPr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rIns="91425" tIns="91425"/>
          <a:lstStyle>
            <a:lvl1pPr lvl="0">
              <a:lnSpc>
                <a:spcPct val="100000"/>
              </a:lnSpc>
              <a:spcBef>
                <a:spcPts val="0"/>
              </a:spcBef>
              <a:spcAft>
                <a:spcPts val="0"/>
              </a:spcAft>
              <a:buSzPct val="100000"/>
              <a:buNone/>
              <a:defRPr sz="2400"/>
            </a:lvl1pPr>
            <a:lvl2pPr lvl="1">
              <a:lnSpc>
                <a:spcPct val="100000"/>
              </a:lnSpc>
              <a:spcBef>
                <a:spcPts val="0"/>
              </a:spcBef>
              <a:spcAft>
                <a:spcPts val="0"/>
              </a:spcAft>
              <a:buSzPct val="100000"/>
              <a:buNone/>
              <a:defRPr sz="2400"/>
            </a:lvl2pPr>
            <a:lvl3pPr lvl="2">
              <a:lnSpc>
                <a:spcPct val="100000"/>
              </a:lnSpc>
              <a:spcBef>
                <a:spcPts val="0"/>
              </a:spcBef>
              <a:spcAft>
                <a:spcPts val="0"/>
              </a:spcAft>
              <a:buSzPct val="100000"/>
              <a:buNone/>
              <a:defRPr sz="2400"/>
            </a:lvl3pPr>
            <a:lvl4pPr lvl="3">
              <a:lnSpc>
                <a:spcPct val="100000"/>
              </a:lnSpc>
              <a:spcBef>
                <a:spcPts val="0"/>
              </a:spcBef>
              <a:spcAft>
                <a:spcPts val="0"/>
              </a:spcAft>
              <a:buSzPct val="100000"/>
              <a:buNone/>
              <a:defRPr sz="2400"/>
            </a:lvl4pPr>
            <a:lvl5pPr lvl="4">
              <a:lnSpc>
                <a:spcPct val="100000"/>
              </a:lnSpc>
              <a:spcBef>
                <a:spcPts val="0"/>
              </a:spcBef>
              <a:spcAft>
                <a:spcPts val="0"/>
              </a:spcAft>
              <a:buSzPct val="100000"/>
              <a:buNone/>
              <a:defRPr sz="2400"/>
            </a:lvl5pPr>
            <a:lvl6pPr lvl="5">
              <a:lnSpc>
                <a:spcPct val="100000"/>
              </a:lnSpc>
              <a:spcBef>
                <a:spcPts val="0"/>
              </a:spcBef>
              <a:spcAft>
                <a:spcPts val="0"/>
              </a:spcAft>
              <a:buSzPct val="100000"/>
              <a:buNone/>
              <a:defRPr sz="2400"/>
            </a:lvl6pPr>
            <a:lvl7pPr lvl="6">
              <a:lnSpc>
                <a:spcPct val="100000"/>
              </a:lnSpc>
              <a:spcBef>
                <a:spcPts val="0"/>
              </a:spcBef>
              <a:spcAft>
                <a:spcPts val="0"/>
              </a:spcAft>
              <a:buSzPct val="100000"/>
              <a:buNone/>
              <a:defRPr sz="2400"/>
            </a:lvl7pPr>
            <a:lvl8pPr lvl="7">
              <a:lnSpc>
                <a:spcPct val="100000"/>
              </a:lnSpc>
              <a:spcBef>
                <a:spcPts val="0"/>
              </a:spcBef>
              <a:spcAft>
                <a:spcPts val="0"/>
              </a:spcAft>
              <a:buSzPct val="100000"/>
              <a:buNone/>
              <a:defRPr sz="2400"/>
            </a:lvl8pPr>
            <a:lvl9pPr lvl="8">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49" name="Shape 49"/>
          <p:cNvSpPr txBox="1"/>
          <p:nvPr>
            <p:ph type="title"/>
          </p:nvPr>
        </p:nvSpPr>
        <p:spPr>
          <a:xfrm>
            <a:off x="311700" y="743000"/>
            <a:ext cx="8520600" cy="2006400"/>
          </a:xfrm>
          <a:prstGeom prst="rect">
            <a:avLst/>
          </a:prstGeom>
        </p:spPr>
        <p:txBody>
          <a:bodyPr anchorCtr="0" anchor="b" bIns="91425" lIns="91425" rIns="91425" tIns="91425"/>
          <a:lstStyle>
            <a:lvl1pPr lvl="0" algn="ctr">
              <a:spcBef>
                <a:spcPts val="0"/>
              </a:spcBef>
              <a:buSzPct val="100000"/>
              <a:buFont typeface="Source Sans Pro"/>
              <a:defRPr sz="12000">
                <a:latin typeface="Source Sans Pro"/>
                <a:ea typeface="Source Sans Pro"/>
                <a:cs typeface="Source Sans Pro"/>
                <a:sym typeface="Source Sans Pro"/>
              </a:defRPr>
            </a:lvl1pPr>
            <a:lvl2pPr lvl="1" algn="ctr">
              <a:spcBef>
                <a:spcPts val="0"/>
              </a:spcBef>
              <a:buSzPct val="100000"/>
              <a:buFont typeface="Source Sans Pro"/>
              <a:defRPr sz="12000">
                <a:latin typeface="Source Sans Pro"/>
                <a:ea typeface="Source Sans Pro"/>
                <a:cs typeface="Source Sans Pro"/>
                <a:sym typeface="Source Sans Pro"/>
              </a:defRPr>
            </a:lvl2pPr>
            <a:lvl3pPr lvl="2" algn="ctr">
              <a:spcBef>
                <a:spcPts val="0"/>
              </a:spcBef>
              <a:buSzPct val="100000"/>
              <a:buFont typeface="Source Sans Pro"/>
              <a:defRPr sz="12000">
                <a:latin typeface="Source Sans Pro"/>
                <a:ea typeface="Source Sans Pro"/>
                <a:cs typeface="Source Sans Pro"/>
                <a:sym typeface="Source Sans Pro"/>
              </a:defRPr>
            </a:lvl3pPr>
            <a:lvl4pPr lvl="3" algn="ctr">
              <a:spcBef>
                <a:spcPts val="0"/>
              </a:spcBef>
              <a:buSzPct val="100000"/>
              <a:buFont typeface="Source Sans Pro"/>
              <a:defRPr sz="12000">
                <a:latin typeface="Source Sans Pro"/>
                <a:ea typeface="Source Sans Pro"/>
                <a:cs typeface="Source Sans Pro"/>
                <a:sym typeface="Source Sans Pro"/>
              </a:defRPr>
            </a:lvl4pPr>
            <a:lvl5pPr lvl="4" algn="ctr">
              <a:spcBef>
                <a:spcPts val="0"/>
              </a:spcBef>
              <a:buSzPct val="100000"/>
              <a:buFont typeface="Source Sans Pro"/>
              <a:defRPr sz="12000">
                <a:latin typeface="Source Sans Pro"/>
                <a:ea typeface="Source Sans Pro"/>
                <a:cs typeface="Source Sans Pro"/>
                <a:sym typeface="Source Sans Pro"/>
              </a:defRPr>
            </a:lvl5pPr>
            <a:lvl6pPr lvl="5" algn="ctr">
              <a:spcBef>
                <a:spcPts val="0"/>
              </a:spcBef>
              <a:buSzPct val="100000"/>
              <a:buFont typeface="Source Sans Pro"/>
              <a:defRPr sz="12000">
                <a:latin typeface="Source Sans Pro"/>
                <a:ea typeface="Source Sans Pro"/>
                <a:cs typeface="Source Sans Pro"/>
                <a:sym typeface="Source Sans Pro"/>
              </a:defRPr>
            </a:lvl6pPr>
            <a:lvl7pPr lvl="6" algn="ctr">
              <a:spcBef>
                <a:spcPts val="0"/>
              </a:spcBef>
              <a:buSzPct val="100000"/>
              <a:buFont typeface="Source Sans Pro"/>
              <a:defRPr sz="12000">
                <a:latin typeface="Source Sans Pro"/>
                <a:ea typeface="Source Sans Pro"/>
                <a:cs typeface="Source Sans Pro"/>
                <a:sym typeface="Source Sans Pro"/>
              </a:defRPr>
            </a:lvl7pPr>
            <a:lvl8pPr lvl="7" algn="ctr">
              <a:spcBef>
                <a:spcPts val="0"/>
              </a:spcBef>
              <a:buSzPct val="100000"/>
              <a:buFont typeface="Source Sans Pro"/>
              <a:defRPr sz="12000">
                <a:latin typeface="Source Sans Pro"/>
                <a:ea typeface="Source Sans Pro"/>
                <a:cs typeface="Source Sans Pro"/>
                <a:sym typeface="Source Sans Pro"/>
              </a:defRPr>
            </a:lvl8pPr>
            <a:lvl9pPr lvl="8"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1"/>
            <a:ext cx="8520600" cy="13008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51" name="Shape 5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rIns="91425"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7" name="Shape 1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6" name="Shape 3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200" cy="15336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1" name="Shape 41"/>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6" name="Shape 4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23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485875" y="264475"/>
            <a:ext cx="8183700" cy="1473600"/>
          </a:xfrm>
          <a:prstGeom prst="rect">
            <a:avLst/>
          </a:prstGeom>
        </p:spPr>
        <p:txBody>
          <a:bodyPr anchorCtr="0" anchor="b" bIns="91425" lIns="91425" rIns="91425" tIns="91425">
            <a:noAutofit/>
          </a:bodyPr>
          <a:lstStyle/>
          <a:p>
            <a:pPr lvl="0">
              <a:spcBef>
                <a:spcPts val="0"/>
              </a:spcBef>
              <a:buNone/>
            </a:pPr>
            <a:r>
              <a:rPr lang="en"/>
              <a:t>Literature Review Slides 3</a:t>
            </a:r>
          </a:p>
        </p:txBody>
      </p:sp>
      <p:sp>
        <p:nvSpPr>
          <p:cNvPr id="59" name="Shape 59"/>
          <p:cNvSpPr txBox="1"/>
          <p:nvPr>
            <p:ph idx="1" type="subTitle"/>
          </p:nvPr>
        </p:nvSpPr>
        <p:spPr>
          <a:xfrm>
            <a:off x="485875" y="1738075"/>
            <a:ext cx="8183700" cy="861000"/>
          </a:xfrm>
          <a:prstGeom prst="rect">
            <a:avLst/>
          </a:prstGeom>
        </p:spPr>
        <p:txBody>
          <a:bodyPr anchorCtr="0" anchor="t" bIns="91425" lIns="91425" rIns="91425" tIns="91425">
            <a:noAutofit/>
          </a:bodyPr>
          <a:lstStyle/>
          <a:p>
            <a:pPr lvl="0">
              <a:spcBef>
                <a:spcPts val="0"/>
              </a:spcBef>
              <a:buNone/>
            </a:pPr>
            <a:r>
              <a:rPr lang="en"/>
              <a:t>Dexter Hu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71875"/>
            <a:ext cx="8520600" cy="623400"/>
          </a:xfrm>
          <a:prstGeom prst="rect">
            <a:avLst/>
          </a:prstGeom>
        </p:spPr>
        <p:txBody>
          <a:bodyPr anchorCtr="0" anchor="t" bIns="91425" lIns="91425" rIns="91425" tIns="91425">
            <a:noAutofit/>
          </a:bodyPr>
          <a:lstStyle/>
          <a:p>
            <a:pPr lvl="0">
              <a:spcBef>
                <a:spcPts val="0"/>
              </a:spcBef>
              <a:buNone/>
            </a:pPr>
            <a:r>
              <a:rPr lang="en" sz="2600"/>
              <a:t>GUI Design Based on Cognitive Psychology: Theoretical, Empirical and Practical Approaches</a:t>
            </a:r>
          </a:p>
        </p:txBody>
      </p:sp>
      <p:sp>
        <p:nvSpPr>
          <p:cNvPr id="65" name="Shape 6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700">
                <a:solidFill>
                  <a:schemeClr val="dk1"/>
                </a:solidFill>
              </a:rPr>
              <a:t>This was a 2012 experiment to prove the legitimacy of theories related to human memory limitation (HML), perception, and attention by testing them on GUI design, and acquiring feedback from users.  The authors concluded that all tested theories were accurate when designing GUIs, and report design-related details to consider.</a:t>
            </a:r>
          </a:p>
          <a:p>
            <a:pPr indent="-336550" lvl="0" marL="457200" rtl="0">
              <a:spcBef>
                <a:spcPts val="0"/>
              </a:spcBef>
              <a:buSzPct val="100000"/>
            </a:pPr>
            <a:r>
              <a:rPr lang="en" sz="1700"/>
              <a:t>Draws ideas based on </a:t>
            </a:r>
            <a:r>
              <a:rPr b="1" lang="en" sz="1700" u="sng"/>
              <a:t>Schema Theory</a:t>
            </a:r>
            <a:r>
              <a:rPr b="1" lang="en" sz="1700"/>
              <a:t> </a:t>
            </a:r>
            <a:r>
              <a:rPr lang="en" sz="1700"/>
              <a:t>(knowledge is built of blocks), </a:t>
            </a:r>
            <a:r>
              <a:rPr b="1" lang="en" sz="1700" u="sng"/>
              <a:t>Cognitive Load Theory or CLT</a:t>
            </a:r>
            <a:r>
              <a:rPr lang="en" sz="1700"/>
              <a:t> (information processing and memory), </a:t>
            </a:r>
            <a:r>
              <a:rPr b="1" lang="en" sz="1700" u="sng"/>
              <a:t>Retention Theory</a:t>
            </a:r>
            <a:r>
              <a:rPr lang="en" sz="1700"/>
              <a:t> (amount of memorizable knowledge), </a:t>
            </a:r>
            <a:r>
              <a:rPr b="1" lang="en" sz="1700" u="sng"/>
              <a:t>Gestalt Law</a:t>
            </a:r>
            <a:r>
              <a:rPr b="1" lang="en" sz="1700"/>
              <a:t> </a:t>
            </a:r>
            <a:r>
              <a:rPr lang="en" sz="1700"/>
              <a:t>(11 simple design laws) (836).</a:t>
            </a:r>
          </a:p>
          <a:p>
            <a:pPr lvl="0" rtl="0">
              <a:spcBef>
                <a:spcPts val="0"/>
              </a:spcBef>
              <a:spcAft>
                <a:spcPts val="0"/>
              </a:spcAft>
              <a:buNone/>
            </a:pPr>
            <a:r>
              <a:t/>
            </a:r>
            <a:endParaRPr sz="800"/>
          </a:p>
          <a:p>
            <a:pPr indent="-336550" lvl="0" marL="457200" rtl="0">
              <a:spcBef>
                <a:spcPts val="0"/>
              </a:spcBef>
              <a:buSzPct val="100000"/>
            </a:pPr>
            <a:r>
              <a:rPr b="1" lang="en" sz="1700"/>
              <a:t>HML </a:t>
            </a:r>
            <a:r>
              <a:rPr lang="en" sz="1700"/>
              <a:t>(uses Retention Theory and CLT): limit information to be in 7 +/- 2 chunks (memory capacity) per screen (837).</a:t>
            </a:r>
          </a:p>
          <a:p>
            <a:pPr lvl="0" rtl="0">
              <a:spcBef>
                <a:spcPts val="0"/>
              </a:spcBef>
              <a:buNone/>
            </a:pPr>
            <a:r>
              <a:t/>
            </a:r>
            <a:endParaRPr sz="17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71875"/>
            <a:ext cx="8520600" cy="623400"/>
          </a:xfrm>
          <a:prstGeom prst="rect">
            <a:avLst/>
          </a:prstGeom>
        </p:spPr>
        <p:txBody>
          <a:bodyPr anchorCtr="0" anchor="t" bIns="91425" lIns="91425" rIns="91425" tIns="91425">
            <a:noAutofit/>
          </a:bodyPr>
          <a:lstStyle/>
          <a:p>
            <a:pPr lvl="0" rtl="0">
              <a:spcBef>
                <a:spcPts val="0"/>
              </a:spcBef>
              <a:buNone/>
            </a:pPr>
            <a:r>
              <a:rPr lang="en" sz="2600"/>
              <a:t>GUI Design Based on Cognitive Psychology: Theoretical, Empirical and Practical Approaches</a:t>
            </a:r>
          </a:p>
        </p:txBody>
      </p:sp>
      <p:pic>
        <p:nvPicPr>
          <p:cNvPr id="71" name="Shape 71"/>
          <p:cNvPicPr preferRelativeResize="0"/>
          <p:nvPr/>
        </p:nvPicPr>
        <p:blipFill>
          <a:blip r:embed="rId3">
            <a:alphaModFix/>
          </a:blip>
          <a:stretch>
            <a:fillRect/>
          </a:stretch>
        </p:blipFill>
        <p:spPr>
          <a:xfrm>
            <a:off x="5991212" y="1066800"/>
            <a:ext cx="3152775" cy="4076700"/>
          </a:xfrm>
          <a:prstGeom prst="rect">
            <a:avLst/>
          </a:prstGeom>
          <a:noFill/>
          <a:ln>
            <a:noFill/>
          </a:ln>
        </p:spPr>
      </p:pic>
      <p:pic>
        <p:nvPicPr>
          <p:cNvPr id="72" name="Shape 72"/>
          <p:cNvPicPr preferRelativeResize="0"/>
          <p:nvPr/>
        </p:nvPicPr>
        <p:blipFill>
          <a:blip r:embed="rId4">
            <a:alphaModFix/>
          </a:blip>
          <a:stretch>
            <a:fillRect/>
          </a:stretch>
        </p:blipFill>
        <p:spPr>
          <a:xfrm>
            <a:off x="2713537" y="3869425"/>
            <a:ext cx="3009900" cy="609600"/>
          </a:xfrm>
          <a:prstGeom prst="rect">
            <a:avLst/>
          </a:prstGeom>
          <a:noFill/>
          <a:ln>
            <a:noFill/>
          </a:ln>
        </p:spPr>
      </p:pic>
      <p:sp>
        <p:nvSpPr>
          <p:cNvPr id="73" name="Shape 73"/>
          <p:cNvSpPr txBox="1"/>
          <p:nvPr/>
        </p:nvSpPr>
        <p:spPr>
          <a:xfrm>
            <a:off x="311525" y="1246950"/>
            <a:ext cx="5539200" cy="3008100"/>
          </a:xfrm>
          <a:prstGeom prst="rect">
            <a:avLst/>
          </a:prstGeom>
          <a:noFill/>
          <a:ln>
            <a:noFill/>
          </a:ln>
        </p:spPr>
        <p:txBody>
          <a:bodyPr anchorCtr="0" anchor="ctr" bIns="91425" lIns="91425" rIns="91425" tIns="91425">
            <a:noAutofit/>
          </a:bodyPr>
          <a:lstStyle/>
          <a:p>
            <a:pPr indent="-342900" lvl="0" marL="457200" rtl="0">
              <a:lnSpc>
                <a:spcPct val="115000"/>
              </a:lnSpc>
              <a:spcBef>
                <a:spcPts val="0"/>
              </a:spcBef>
              <a:spcAft>
                <a:spcPts val="1600"/>
              </a:spcAft>
              <a:buClr>
                <a:schemeClr val="lt2"/>
              </a:buClr>
              <a:buSzPct val="100000"/>
              <a:buFont typeface="Source Sans Pro"/>
            </a:pPr>
            <a:r>
              <a:rPr b="1" lang="en" sz="1800">
                <a:solidFill>
                  <a:schemeClr val="lt2"/>
                </a:solidFill>
                <a:latin typeface="Source Sans Pro"/>
                <a:ea typeface="Source Sans Pro"/>
                <a:cs typeface="Source Sans Pro"/>
                <a:sym typeface="Source Sans Pro"/>
              </a:rPr>
              <a:t>Perception </a:t>
            </a:r>
            <a:r>
              <a:rPr lang="en" sz="1800">
                <a:solidFill>
                  <a:schemeClr val="lt2"/>
                </a:solidFill>
                <a:latin typeface="Source Sans Pro"/>
                <a:ea typeface="Source Sans Pro"/>
                <a:cs typeface="Source Sans Pro"/>
                <a:sym typeface="Source Sans Pro"/>
              </a:rPr>
              <a:t>(uses Schema Theory and Gestalt Law): users will perceive the GUI based on past experiences (“transference”) and the GUI’s looks (“mental imagery”).  It should look familiar to them and follow Gestalt Law to accomplish this (837-838).</a:t>
            </a:r>
          </a:p>
          <a:p>
            <a:pPr lvl="0" rtl="0">
              <a:lnSpc>
                <a:spcPct val="115000"/>
              </a:lnSpc>
              <a:spcBef>
                <a:spcPts val="0"/>
              </a:spcBef>
              <a:spcAft>
                <a:spcPts val="1600"/>
              </a:spcAft>
              <a:buNone/>
            </a:pPr>
            <a:r>
              <a:t/>
            </a:r>
            <a:endParaRPr sz="1800">
              <a:solidFill>
                <a:schemeClr val="lt2"/>
              </a:solidFill>
              <a:latin typeface="Source Sans Pro"/>
              <a:ea typeface="Source Sans Pro"/>
              <a:cs typeface="Source Sans Pro"/>
              <a:sym typeface="Source Sans Pro"/>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71875"/>
            <a:ext cx="8520600" cy="623400"/>
          </a:xfrm>
          <a:prstGeom prst="rect">
            <a:avLst/>
          </a:prstGeom>
        </p:spPr>
        <p:txBody>
          <a:bodyPr anchorCtr="0" anchor="t" bIns="91425" lIns="91425" rIns="91425" tIns="91425">
            <a:noAutofit/>
          </a:bodyPr>
          <a:lstStyle/>
          <a:p>
            <a:pPr lvl="0" rtl="0">
              <a:spcBef>
                <a:spcPts val="0"/>
              </a:spcBef>
              <a:buNone/>
            </a:pPr>
            <a:r>
              <a:rPr lang="en" sz="2600"/>
              <a:t>GUI Design Based on Cognitive Psychology: Theoretical, Empirical and Practical Approaches</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30200" lvl="0" marL="457200" rtl="0">
              <a:spcBef>
                <a:spcPts val="0"/>
              </a:spcBef>
              <a:buSzPct val="100000"/>
            </a:pPr>
            <a:r>
              <a:rPr b="1" lang="en" sz="1600"/>
              <a:t>Attention</a:t>
            </a:r>
            <a:r>
              <a:rPr lang="en" sz="1600"/>
              <a:t>: placement of info, motor limitations, and color.</a:t>
            </a:r>
          </a:p>
          <a:p>
            <a:pPr indent="-228600" lvl="1" marL="914400" rtl="0">
              <a:spcBef>
                <a:spcPts val="0"/>
              </a:spcBef>
            </a:pPr>
            <a:r>
              <a:rPr b="1" lang="en"/>
              <a:t>Placement</a:t>
            </a:r>
          </a:p>
          <a:p>
            <a:pPr indent="-228600" lvl="2" marL="1371600" rtl="0">
              <a:spcBef>
                <a:spcPts val="0"/>
              </a:spcBef>
            </a:pPr>
            <a:r>
              <a:rPr lang="en"/>
              <a:t>Start in top-left (least important info can be in bottom-right)</a:t>
            </a:r>
          </a:p>
          <a:p>
            <a:pPr indent="-228600" lvl="3" marL="1828800" rtl="0">
              <a:spcBef>
                <a:spcPts val="0"/>
              </a:spcBef>
            </a:pPr>
            <a:r>
              <a:rPr lang="en"/>
              <a:t>Experiment results disagree: most looked towards center first</a:t>
            </a:r>
          </a:p>
          <a:p>
            <a:pPr indent="-228600" lvl="2" marL="1371600" rtl="0">
              <a:spcBef>
                <a:spcPts val="0"/>
              </a:spcBef>
            </a:pPr>
            <a:r>
              <a:rPr lang="en"/>
              <a:t>Left visual field is used images; right is for text (doing this reduces cognitive load)</a:t>
            </a:r>
          </a:p>
          <a:p>
            <a:pPr indent="-228600" lvl="1" marL="914400" rtl="0">
              <a:spcBef>
                <a:spcPts val="0"/>
              </a:spcBef>
            </a:pPr>
            <a:r>
              <a:rPr b="1" lang="en"/>
              <a:t>Motor Limitations</a:t>
            </a:r>
          </a:p>
          <a:p>
            <a:pPr indent="-228600" lvl="2" marL="1371600" rtl="0">
              <a:spcBef>
                <a:spcPts val="0"/>
              </a:spcBef>
            </a:pPr>
            <a:r>
              <a:rPr lang="en"/>
              <a:t>Avoid having 2+ tasks using motor system simultaneously (e.g. going back and forth between panels while say, editing an object) noting there are sometimes exceptions</a:t>
            </a:r>
          </a:p>
          <a:p>
            <a:pPr indent="-228600" lvl="2" marL="1371600" rtl="0">
              <a:spcBef>
                <a:spcPts val="0"/>
              </a:spcBef>
            </a:pPr>
            <a:r>
              <a:rPr lang="en"/>
              <a:t>Avoid embedded texts/images (e.g. the text + icon combination from Unreal?)</a:t>
            </a:r>
          </a:p>
          <a:p>
            <a:pPr indent="-228600" lvl="1" marL="914400" marR="0" rtl="0" algn="l">
              <a:lnSpc>
                <a:spcPct val="115000"/>
              </a:lnSpc>
              <a:spcBef>
                <a:spcPts val="0"/>
              </a:spcBef>
              <a:spcAft>
                <a:spcPts val="1600"/>
              </a:spcAft>
              <a:buClr>
                <a:schemeClr val="lt2"/>
              </a:buClr>
              <a:buFont typeface="Source Sans Pro"/>
            </a:pPr>
            <a:r>
              <a:rPr b="1" lang="en"/>
              <a:t>Color</a:t>
            </a:r>
          </a:p>
          <a:p>
            <a:pPr indent="-228600" lvl="2" marL="1371600" rtl="0">
              <a:spcBef>
                <a:spcPts val="0"/>
              </a:spcBef>
            </a:pPr>
            <a:r>
              <a:rPr lang="en"/>
              <a:t>Avoid bright colors due to pupil contraction -- use soft/soothing ones</a:t>
            </a:r>
          </a:p>
          <a:p>
            <a:pPr indent="-228600" lvl="2" marL="1371600" rtl="0">
              <a:spcBef>
                <a:spcPts val="0"/>
              </a:spcBef>
            </a:pPr>
            <a:r>
              <a:rPr lang="en"/>
              <a:t>Avoid combinations like red/green for people who are colorblind</a:t>
            </a:r>
          </a:p>
          <a:p>
            <a:pPr indent="-228600" lvl="2" marL="1371600" rtl="0">
              <a:spcBef>
                <a:spcPts val="0"/>
              </a:spcBef>
            </a:pPr>
            <a:r>
              <a:rPr lang="en"/>
              <a:t>Avoid having both dark and light colors (constant dilation/contraction) (838-839)</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71875"/>
            <a:ext cx="8520600" cy="623400"/>
          </a:xfrm>
          <a:prstGeom prst="rect">
            <a:avLst/>
          </a:prstGeom>
        </p:spPr>
        <p:txBody>
          <a:bodyPr anchorCtr="0" anchor="t" bIns="91425" lIns="91425" rIns="91425" tIns="91425">
            <a:noAutofit/>
          </a:bodyPr>
          <a:lstStyle/>
          <a:p>
            <a:pPr lvl="0" rtl="0">
              <a:spcBef>
                <a:spcPts val="0"/>
              </a:spcBef>
              <a:buNone/>
            </a:pPr>
            <a:r>
              <a:rPr lang="en" sz="2600"/>
              <a:t>GUI Design Based on Cognitive Psychology: Theoretical, Empirical and Practical Approaches</a:t>
            </a:r>
          </a:p>
        </p:txBody>
      </p:sp>
      <p:pic>
        <p:nvPicPr>
          <p:cNvPr id="85" name="Shape 85"/>
          <p:cNvPicPr preferRelativeResize="0"/>
          <p:nvPr/>
        </p:nvPicPr>
        <p:blipFill rotWithShape="1">
          <a:blip r:embed="rId3">
            <a:alphaModFix/>
          </a:blip>
          <a:srcRect b="46117" l="0" r="0" t="0"/>
          <a:stretch/>
        </p:blipFill>
        <p:spPr>
          <a:xfrm>
            <a:off x="204875" y="1422027"/>
            <a:ext cx="3934966" cy="3368761"/>
          </a:xfrm>
          <a:prstGeom prst="rect">
            <a:avLst/>
          </a:prstGeom>
          <a:noFill/>
          <a:ln>
            <a:noFill/>
          </a:ln>
        </p:spPr>
      </p:pic>
      <p:pic>
        <p:nvPicPr>
          <p:cNvPr id="86" name="Shape 86"/>
          <p:cNvPicPr preferRelativeResize="0"/>
          <p:nvPr/>
        </p:nvPicPr>
        <p:blipFill rotWithShape="1">
          <a:blip r:embed="rId3">
            <a:alphaModFix/>
          </a:blip>
          <a:srcRect b="0" l="0" r="0" t="53980"/>
          <a:stretch/>
        </p:blipFill>
        <p:spPr>
          <a:xfrm>
            <a:off x="4588377" y="1744026"/>
            <a:ext cx="3934966" cy="2877163"/>
          </a:xfrm>
          <a:prstGeom prst="rect">
            <a:avLst/>
          </a:prstGeom>
          <a:noFill/>
          <a:ln>
            <a:noFill/>
          </a:ln>
        </p:spPr>
      </p:pic>
      <p:sp>
        <p:nvSpPr>
          <p:cNvPr id="87" name="Shape 87"/>
          <p:cNvSpPr txBox="1"/>
          <p:nvPr/>
        </p:nvSpPr>
        <p:spPr>
          <a:xfrm>
            <a:off x="6144000" y="4697400"/>
            <a:ext cx="3000000" cy="743700"/>
          </a:xfrm>
          <a:prstGeom prst="rect">
            <a:avLst/>
          </a:prstGeom>
          <a:noFill/>
          <a:ln>
            <a:noFill/>
          </a:ln>
        </p:spPr>
        <p:txBody>
          <a:bodyPr anchorCtr="0" anchor="ctr" bIns="91425" lIns="91425" rIns="91425" tIns="91425">
            <a:noAutofit/>
          </a:bodyPr>
          <a:lstStyle/>
          <a:p>
            <a:pPr indent="0" lvl="0" marL="914400" rtl="0" algn="r">
              <a:lnSpc>
                <a:spcPct val="115000"/>
              </a:lnSpc>
              <a:spcBef>
                <a:spcPts val="0"/>
              </a:spcBef>
              <a:spcAft>
                <a:spcPts val="1600"/>
              </a:spcAft>
              <a:buNone/>
            </a:pPr>
            <a:r>
              <a:rPr lang="en">
                <a:solidFill>
                  <a:schemeClr val="lt2"/>
                </a:solidFill>
                <a:latin typeface="Source Sans Pro"/>
                <a:ea typeface="Source Sans Pro"/>
                <a:cs typeface="Source Sans Pro"/>
                <a:sym typeface="Source Sans Pro"/>
              </a:rPr>
              <a:t>(839)</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623400"/>
          </a:xfrm>
          <a:prstGeom prst="rect">
            <a:avLst/>
          </a:prstGeom>
        </p:spPr>
        <p:txBody>
          <a:bodyPr anchorCtr="0" anchor="t" bIns="91425" lIns="91425" rIns="91425" tIns="91425">
            <a:noAutofit/>
          </a:bodyPr>
          <a:lstStyle/>
          <a:p>
            <a:pPr indent="0" lvl="0" marL="25400" rtl="0">
              <a:lnSpc>
                <a:spcPct val="115000"/>
              </a:lnSpc>
              <a:spcBef>
                <a:spcPts val="0"/>
              </a:spcBef>
              <a:spcAft>
                <a:spcPts val="400"/>
              </a:spcAft>
              <a:buNone/>
            </a:pPr>
            <a:r>
              <a:rPr lang="en" sz="2650">
                <a:highlight>
                  <a:srgbClr val="FFFFFF"/>
                </a:highlight>
                <a:latin typeface="Arial"/>
                <a:ea typeface="Arial"/>
                <a:cs typeface="Arial"/>
                <a:sym typeface="Arial"/>
              </a:rPr>
              <a:t>Designing the user interface</a:t>
            </a:r>
          </a:p>
          <a:p>
            <a:pPr indent="0" lvl="0" marL="25400" rtl="0">
              <a:lnSpc>
                <a:spcPct val="115000"/>
              </a:lnSpc>
              <a:spcBef>
                <a:spcPts val="0"/>
              </a:spcBef>
              <a:spcAft>
                <a:spcPts val="400"/>
              </a:spcAft>
              <a:buNone/>
            </a:pPr>
            <a:r>
              <a:t/>
            </a:r>
            <a:endParaRPr sz="2650">
              <a:highlight>
                <a:srgbClr val="FFFFFF"/>
              </a:highlight>
              <a:latin typeface="Arial"/>
              <a:ea typeface="Arial"/>
              <a:cs typeface="Arial"/>
              <a:sym typeface="Arial"/>
            </a:endParaRPr>
          </a:p>
          <a:p>
            <a:pPr lvl="0" rtl="0">
              <a:spcBef>
                <a:spcPts val="0"/>
              </a:spcBef>
              <a:buNone/>
            </a:pPr>
            <a:r>
              <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500">
                <a:solidFill>
                  <a:schemeClr val="dk1"/>
                </a:solidFill>
              </a:rPr>
              <a:t>This was a 1993 report of findings from other literatures.  It focuses on general design principles.</a:t>
            </a:r>
          </a:p>
          <a:p>
            <a:pPr indent="-323850" lvl="0" marL="457200" rtl="0">
              <a:spcBef>
                <a:spcPts val="0"/>
              </a:spcBef>
              <a:buSzPct val="100000"/>
            </a:pPr>
            <a:r>
              <a:rPr lang="en" sz="1500"/>
              <a:t>The interface should be </a:t>
            </a:r>
            <a:r>
              <a:rPr b="1" lang="en" sz="1500"/>
              <a:t>consistent </a:t>
            </a:r>
            <a:r>
              <a:rPr lang="en" sz="1500"/>
              <a:t>at semantic, syntactic, and physical levels.</a:t>
            </a:r>
          </a:p>
          <a:p>
            <a:pPr indent="-323850" lvl="1" marL="914400" rtl="0">
              <a:spcBef>
                <a:spcPts val="0"/>
              </a:spcBef>
              <a:buSzPct val="100000"/>
            </a:pPr>
            <a:r>
              <a:rPr b="1" lang="en" sz="1500"/>
              <a:t>Semantic</a:t>
            </a:r>
            <a:r>
              <a:rPr lang="en" sz="1500"/>
              <a:t>: The action from each UI element should be consistent with other UIs</a:t>
            </a:r>
          </a:p>
          <a:p>
            <a:pPr indent="-323850" lvl="2" marL="1371600" rtl="0">
              <a:spcBef>
                <a:spcPts val="0"/>
              </a:spcBef>
              <a:buSzPct val="100000"/>
            </a:pPr>
            <a:r>
              <a:rPr lang="en" sz="1500"/>
              <a:t>Allows users to already know how to use some elements (e.g. adding a new row to a table should be expected if a table has rows)</a:t>
            </a:r>
          </a:p>
          <a:p>
            <a:pPr indent="-323850" lvl="1" marL="914400" rtl="0">
              <a:spcBef>
                <a:spcPts val="0"/>
              </a:spcBef>
              <a:buSzPct val="100000"/>
            </a:pPr>
            <a:r>
              <a:rPr b="1" lang="en" sz="1500"/>
              <a:t>Syntactic</a:t>
            </a:r>
            <a:r>
              <a:rPr lang="en" sz="1500"/>
              <a:t>: The terminology in the UI should be consistent</a:t>
            </a:r>
          </a:p>
          <a:p>
            <a:pPr indent="-323850" lvl="2" marL="1371600" rtl="0">
              <a:spcBef>
                <a:spcPts val="0"/>
              </a:spcBef>
              <a:buSzPct val="100000"/>
            </a:pPr>
            <a:r>
              <a:rPr lang="en" sz="1500"/>
              <a:t>E.g. consistently using either “start” or “play” so the user doesn’t need to know all different types of buttons or commands to do the same function</a:t>
            </a:r>
          </a:p>
          <a:p>
            <a:pPr indent="-323850" lvl="1" marL="914400" rtl="0">
              <a:spcBef>
                <a:spcPts val="0"/>
              </a:spcBef>
              <a:buSzPct val="100000"/>
            </a:pPr>
            <a:r>
              <a:rPr b="1" lang="en" sz="1500"/>
              <a:t>Physical</a:t>
            </a:r>
            <a:r>
              <a:rPr lang="en" sz="1500"/>
              <a:t>: One process can always be expected to produce one result</a:t>
            </a:r>
          </a:p>
          <a:p>
            <a:pPr indent="-323850" lvl="2" marL="1371600" rtl="0">
              <a:spcBef>
                <a:spcPts val="0"/>
              </a:spcBef>
              <a:buSzPct val="100000"/>
            </a:pPr>
            <a:r>
              <a:rPr lang="en" sz="1500"/>
              <a:t>E.g. click an object, click a field on the detail panel, edit it, observe edited object (195)</a:t>
            </a:r>
          </a:p>
          <a:p>
            <a:pPr lvl="0" rtl="0">
              <a:spcBef>
                <a:spcPts val="0"/>
              </a:spcBef>
              <a:buNone/>
            </a:pPr>
            <a:r>
              <a:t/>
            </a:r>
            <a:endParaRPr sz="1500"/>
          </a:p>
          <a:p>
            <a:pPr lvl="0" rtl="0">
              <a:spcBef>
                <a:spcPts val="0"/>
              </a:spcBef>
              <a:buNone/>
            </a:pPr>
            <a:r>
              <a:t/>
            </a:r>
            <a:endParaRPr sz="1600"/>
          </a:p>
          <a:p>
            <a:pPr lvl="0" rtl="0">
              <a:spcBef>
                <a:spcPts val="0"/>
              </a:spcBef>
              <a:buNone/>
            </a:pPr>
            <a:r>
              <a:t/>
            </a:r>
            <a:endParaRPr sz="16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sz="2650">
                <a:highlight>
                  <a:srgbClr val="FFFFFF"/>
                </a:highlight>
                <a:latin typeface="Arial"/>
                <a:ea typeface="Arial"/>
                <a:cs typeface="Arial"/>
                <a:sym typeface="Arial"/>
              </a:rPr>
              <a:t>Designing the user interface</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23850" lvl="0" marL="457200" rtl="0">
              <a:spcBef>
                <a:spcPts val="0"/>
              </a:spcBef>
              <a:buSzPct val="100000"/>
            </a:pPr>
            <a:r>
              <a:rPr lang="en" sz="1500"/>
              <a:t>Direct manipulation: simplify commands/processes so that “only simple training” is needed (196).</a:t>
            </a:r>
          </a:p>
          <a:p>
            <a:pPr indent="-323850" lvl="1" marL="914400" rtl="0">
              <a:spcBef>
                <a:spcPts val="0"/>
              </a:spcBef>
              <a:buSzPct val="100000"/>
            </a:pPr>
            <a:r>
              <a:rPr lang="en" sz="1500"/>
              <a:t>One example is by allowing graphical objects to be dragged (e.g. drag object into canvas)</a:t>
            </a:r>
          </a:p>
          <a:p>
            <a:pPr indent="-323850" lvl="1" marL="914400" rtl="0">
              <a:spcBef>
                <a:spcPts val="0"/>
              </a:spcBef>
              <a:buSzPct val="100000"/>
            </a:pPr>
            <a:r>
              <a:rPr lang="en" sz="1500"/>
              <a:t>Error messages are not necessary if the error was obvious (196)</a:t>
            </a:r>
          </a:p>
          <a:p>
            <a:pPr indent="-323850" lvl="1" marL="914400" rtl="0">
              <a:spcBef>
                <a:spcPts val="0"/>
              </a:spcBef>
              <a:buSzPct val="100000"/>
            </a:pPr>
            <a:r>
              <a:rPr lang="en" sz="1500"/>
              <a:t>The UI should contain an updated display of object of interest’s entire status so users can see their actions and if they are “furthering their goals” (196)</a:t>
            </a:r>
          </a:p>
          <a:p>
            <a:pPr indent="-323850" lvl="0" marL="457200" rtl="0">
              <a:spcBef>
                <a:spcPts val="0"/>
              </a:spcBef>
              <a:buSzPct val="100000"/>
            </a:pPr>
            <a:r>
              <a:rPr lang="en" sz="1500"/>
              <a:t>Prototyping: requires several iterations</a:t>
            </a:r>
          </a:p>
          <a:p>
            <a:pPr indent="-323850" lvl="1" marL="914400" rtl="0">
              <a:spcBef>
                <a:spcPts val="0"/>
              </a:spcBef>
              <a:buSzPct val="100000"/>
            </a:pPr>
            <a:r>
              <a:rPr lang="en" sz="1500"/>
              <a:t>The UI should be designed to minimize the time per action</a:t>
            </a:r>
          </a:p>
          <a:p>
            <a:pPr indent="-323850" lvl="1" marL="914400" rtl="0">
              <a:spcBef>
                <a:spcPts val="0"/>
              </a:spcBef>
              <a:buSzPct val="100000"/>
            </a:pPr>
            <a:r>
              <a:rPr lang="en" sz="1500"/>
              <a:t>The UI should allow edits to occur while paused (suspended editing) or running (dynamic editing)</a:t>
            </a:r>
          </a:p>
          <a:p>
            <a:pPr indent="-323850" lvl="1" marL="914400" rtl="0">
              <a:spcBef>
                <a:spcPts val="0"/>
              </a:spcBef>
              <a:buSzPct val="100000"/>
            </a:pPr>
            <a:r>
              <a:rPr lang="en" sz="1500"/>
              <a:t>The UI should be separated from the application environment so users don’t need extensive knowledge or programming skills (which is the basis of the game engine project) (196)</a:t>
            </a:r>
          </a:p>
          <a:p>
            <a:pPr lvl="0" rtl="0">
              <a:spcBef>
                <a:spcPts val="0"/>
              </a:spcBef>
              <a:buNone/>
            </a:pPr>
            <a:r>
              <a:t/>
            </a:r>
            <a:endParaRPr sz="1500"/>
          </a:p>
          <a:p>
            <a:pPr lvl="0" rtl="0">
              <a:spcBef>
                <a:spcPts val="0"/>
              </a:spcBef>
              <a:buNone/>
            </a:pPr>
            <a:r>
              <a:t/>
            </a:r>
            <a:endParaRPr sz="1600"/>
          </a:p>
          <a:p>
            <a:pPr lvl="0" rtl="0">
              <a:spcBef>
                <a:spcPts val="0"/>
              </a:spcBef>
              <a:buNone/>
            </a:pPr>
            <a:r>
              <a:t/>
            </a:r>
            <a:endParaRPr sz="16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623400"/>
          </a:xfrm>
          <a:prstGeom prst="rect">
            <a:avLst/>
          </a:prstGeom>
        </p:spPr>
        <p:txBody>
          <a:bodyPr anchorCtr="0" anchor="t" bIns="91425" lIns="91425" rIns="91425" tIns="91425">
            <a:noAutofit/>
          </a:bodyPr>
          <a:lstStyle/>
          <a:p>
            <a:pPr indent="0" lvl="0" marL="25400" rtl="0">
              <a:lnSpc>
                <a:spcPct val="115000"/>
              </a:lnSpc>
              <a:spcBef>
                <a:spcPts val="0"/>
              </a:spcBef>
              <a:spcAft>
                <a:spcPts val="400"/>
              </a:spcAft>
              <a:buNone/>
            </a:pPr>
            <a:r>
              <a:rPr lang="en" sz="2650">
                <a:highlight>
                  <a:srgbClr val="FFFFFF"/>
                </a:highlight>
                <a:latin typeface="Arial"/>
                <a:ea typeface="Arial"/>
                <a:cs typeface="Arial"/>
                <a:sym typeface="Arial"/>
              </a:rPr>
              <a:t>Interface design when you don't know how</a:t>
            </a:r>
          </a:p>
          <a:p>
            <a:pPr indent="0" lvl="0" marL="25400" rtl="0">
              <a:lnSpc>
                <a:spcPct val="115000"/>
              </a:lnSpc>
              <a:spcBef>
                <a:spcPts val="0"/>
              </a:spcBef>
              <a:spcAft>
                <a:spcPts val="400"/>
              </a:spcAft>
              <a:buNone/>
            </a:pPr>
            <a:r>
              <a:t/>
            </a:r>
            <a:endParaRPr sz="2650">
              <a:highlight>
                <a:srgbClr val="FFFFFF"/>
              </a:highlight>
              <a:latin typeface="Arial"/>
              <a:ea typeface="Arial"/>
              <a:cs typeface="Arial"/>
              <a:sym typeface="Arial"/>
            </a:endParaRPr>
          </a:p>
          <a:p>
            <a:pPr lvl="0" rtl="0">
              <a:spcBef>
                <a:spcPts val="0"/>
              </a:spcBef>
              <a:buNone/>
            </a:pPr>
            <a:r>
              <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500">
                <a:solidFill>
                  <a:schemeClr val="dk1"/>
                </a:solidFill>
              </a:rPr>
              <a:t>This was a 1992 report of findings from other literatures.  It focuses on the GUI-building process rather than designing the details.  While dated, the process it describes adheres to and confirms knowledge from other, more recent literatures.</a:t>
            </a:r>
          </a:p>
          <a:p>
            <a:pPr indent="-323850" lvl="0" marL="457200" rtl="0">
              <a:spcBef>
                <a:spcPts val="0"/>
              </a:spcBef>
              <a:buSzPct val="100000"/>
            </a:pPr>
            <a:r>
              <a:rPr lang="en" sz="1500"/>
              <a:t>Set </a:t>
            </a:r>
            <a:r>
              <a:rPr b="1" lang="en" sz="1500"/>
              <a:t>firm deadlines </a:t>
            </a:r>
            <a:r>
              <a:rPr lang="en" sz="1500"/>
              <a:t>(e.g. 4 weeks to plan, 4 months to build) (30-31)</a:t>
            </a:r>
          </a:p>
          <a:p>
            <a:pPr indent="-323850" lvl="0" marL="457200" rtl="0">
              <a:spcBef>
                <a:spcPts val="0"/>
              </a:spcBef>
              <a:buSzPct val="100000"/>
            </a:pPr>
            <a:r>
              <a:rPr lang="en" sz="1500"/>
              <a:t>The </a:t>
            </a:r>
            <a:r>
              <a:rPr b="1" lang="en" sz="1500"/>
              <a:t>iterative cycle </a:t>
            </a:r>
            <a:r>
              <a:rPr lang="en" sz="1500"/>
              <a:t>is preferred because it supports repeated testing</a:t>
            </a:r>
          </a:p>
          <a:p>
            <a:pPr indent="-304800" lvl="1" marL="914400" rtl="0">
              <a:spcBef>
                <a:spcPts val="0"/>
              </a:spcBef>
              <a:buSzPct val="100000"/>
            </a:pPr>
            <a:r>
              <a:rPr lang="en" sz="1200"/>
              <a:t>User testing works well using prototypes followed by a questionnaire, such as the Questionnaire for User Interface Satisfaction (QUIS)</a:t>
            </a:r>
          </a:p>
          <a:p>
            <a:pPr indent="-304800" lvl="2" marL="1371600" rtl="0">
              <a:spcBef>
                <a:spcPts val="0"/>
              </a:spcBef>
              <a:buSzPct val="100000"/>
            </a:pPr>
            <a:r>
              <a:rPr lang="en" sz="1200"/>
              <a:t>It asks about the screen, terminology/system info, learning, and system capabilities.</a:t>
            </a:r>
          </a:p>
          <a:p>
            <a:pPr indent="-304800" lvl="2" marL="1371600" rtl="0">
              <a:spcBef>
                <a:spcPts val="0"/>
              </a:spcBef>
              <a:buSzPct val="100000"/>
            </a:pPr>
            <a:r>
              <a:rPr lang="en" sz="1200"/>
              <a:t>It can be modified as needed.</a:t>
            </a:r>
          </a:p>
          <a:p>
            <a:pPr indent="-304800" lvl="2" marL="1371600" rtl="0">
              <a:spcBef>
                <a:spcPts val="0"/>
              </a:spcBef>
              <a:buSzPct val="100000"/>
            </a:pPr>
            <a:r>
              <a:rPr lang="en" sz="1200"/>
              <a:t>It is recommended because it is not taxing to do and covers the necessary areas, and doesn’t require us to create our own result-recording strategy (31-32)</a:t>
            </a:r>
          </a:p>
          <a:p>
            <a:pPr indent="-323850" lvl="0" marL="457200" rtl="0">
              <a:spcBef>
                <a:spcPts val="0"/>
              </a:spcBef>
              <a:buSzPct val="100000"/>
            </a:pPr>
            <a:r>
              <a:rPr lang="en" sz="1500"/>
              <a:t>Set </a:t>
            </a:r>
            <a:r>
              <a:rPr b="1" lang="en" sz="1500"/>
              <a:t>testable usability goals </a:t>
            </a:r>
            <a:r>
              <a:rPr lang="en" sz="1500"/>
              <a:t>in addition to implementation goals (32)</a:t>
            </a:r>
          </a:p>
          <a:p>
            <a:pPr indent="-323850" lvl="0" marL="457200" rtl="0">
              <a:spcBef>
                <a:spcPts val="0"/>
              </a:spcBef>
              <a:buSzPct val="100000"/>
            </a:pPr>
            <a:r>
              <a:rPr lang="en" sz="1500"/>
              <a:t>Hire a graphic designer (not applicable to this project) (30)</a:t>
            </a:r>
          </a:p>
          <a:p>
            <a:pPr lvl="0" rtl="0">
              <a:spcBef>
                <a:spcPts val="0"/>
              </a:spcBef>
              <a:buNone/>
            </a:pPr>
            <a:r>
              <a:t/>
            </a:r>
            <a:endParaRPr sz="1600"/>
          </a:p>
          <a:p>
            <a:pPr lvl="0" rtl="0">
              <a:spcBef>
                <a:spcPts val="0"/>
              </a:spcBef>
              <a:buNone/>
            </a:pPr>
            <a:r>
              <a:t/>
            </a:r>
            <a:endParaRPr sz="16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Works Cited</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Pangalos, George J. "Designing the User Interface." </a:t>
            </a:r>
            <a:r>
              <a:rPr i="1" lang="en"/>
              <a:t>Computers in Industry </a:t>
            </a:r>
            <a:r>
              <a:rPr lang="en"/>
              <a:t>22.2 (1993): 193-200. ScienceDirect. Web. 12 Mar. 2016.</a:t>
            </a:r>
          </a:p>
          <a:p>
            <a:pPr lvl="0" rtl="0">
              <a:spcBef>
                <a:spcPts val="0"/>
              </a:spcBef>
              <a:buNone/>
            </a:pPr>
            <a:r>
              <a:rPr lang="en"/>
              <a:t>Rettig, Marc. "Interface Design When You Don't Know How." </a:t>
            </a:r>
            <a:r>
              <a:rPr i="1" lang="en"/>
              <a:t>Communications of the ACM</a:t>
            </a:r>
            <a:r>
              <a:rPr lang="en"/>
              <a:t> 35.1 (1992): 29-34. ACM. Web. 11 Mar. 2016.</a:t>
            </a:r>
          </a:p>
          <a:p>
            <a:pPr lvl="0">
              <a:spcBef>
                <a:spcPts val="0"/>
              </a:spcBef>
              <a:buNone/>
            </a:pPr>
            <a:r>
              <a:rPr lang="en"/>
              <a:t>Yee, Chee Kit, et al. "GUI Design Based on Cognitive Psychology: Theoretical, Empirical and Practical Approaches." </a:t>
            </a:r>
            <a:r>
              <a:rPr i="1" lang="en"/>
              <a:t>Computing Technology and Information Management </a:t>
            </a:r>
            <a:r>
              <a:rPr lang="en"/>
              <a:t>2 (2012): 836-41. IEEE. Web. 10 Mar. 2016.</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