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y="5143500" cx="9144000"/>
  <p:notesSz cx="6858000" cy="9144000"/>
  <p:embeddedFontLst>
    <p:embeddedFont>
      <p:font typeface="Raleway"/>
      <p:regular r:id="rId49"/>
      <p:bold r:id="rId50"/>
      <p:italic r:id="rId51"/>
      <p:boldItalic r:id="rId52"/>
    </p:embeddedFont>
    <p:embeddedFont>
      <p:font typeface="Source Sans Pr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font" Target="fonts/Ralew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aleway-italic.fntdata"/><Relationship Id="rId50" Type="http://schemas.openxmlformats.org/officeDocument/2006/relationships/font" Target="fonts/Raleway-bold.fntdata"/><Relationship Id="rId53" Type="http://schemas.openxmlformats.org/officeDocument/2006/relationships/font" Target="fonts/SourceSansPro-regular.fntdata"/><Relationship Id="rId52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55" Type="http://schemas.openxmlformats.org/officeDocument/2006/relationships/font" Target="fonts/SourceSansPro-italic.fntdata"/><Relationship Id="rId10" Type="http://schemas.openxmlformats.org/officeDocument/2006/relationships/slide" Target="slides/slide6.xml"/><Relationship Id="rId54" Type="http://schemas.openxmlformats.org/officeDocument/2006/relationships/font" Target="fonts/SourceSans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font" Target="fonts/SourceSansPr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100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743000"/>
            <a:ext cx="8520600" cy="200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1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4.png"/><Relationship Id="rId4" Type="http://schemas.openxmlformats.org/officeDocument/2006/relationships/image" Target="../media/image0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4.png"/><Relationship Id="rId4" Type="http://schemas.openxmlformats.org/officeDocument/2006/relationships/image" Target="../media/image0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4.png"/><Relationship Id="rId4" Type="http://schemas.openxmlformats.org/officeDocument/2006/relationships/image" Target="../media/image0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4.png"/><Relationship Id="rId4" Type="http://schemas.openxmlformats.org/officeDocument/2006/relationships/image" Target="../media/image0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Investigation into GUI Support for a Web-Based Game Engine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Dexter Hu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2164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300"/>
              <a:t>SOCIALSENSE: Graphical User Interface Design Considerations for Social Network Experiment Software [4]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Experiment and study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Four usability principles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Reading gravity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Cognitive load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Schema-matching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Color, as a means to attract attention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Conclusion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These principles caused an increase in user-friendliness all-around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Validates the experimental procedure, as well as findings from other literatures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Take-away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Apply reading gravity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Reduce cognitive load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Appeal to visual fields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Manage attention</a:t>
            </a:r>
          </a:p>
        </p:txBody>
      </p:sp>
      <p:sp>
        <p:nvSpPr>
          <p:cNvPr id="123" name="Shape 123"/>
          <p:cNvSpPr/>
          <p:nvPr/>
        </p:nvSpPr>
        <p:spPr>
          <a:xfrm>
            <a:off x="-177950" y="5037425"/>
            <a:ext cx="9486300" cy="28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2164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GUI Design Based on Cognitive Psychology: Theoretical, Empirical and Practical Approaches [6]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</a:pPr>
            <a:r>
              <a:rPr lang="en"/>
              <a:t>Several experiments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Confirmed Left-to-Right theory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Avoid bright and highly-contrasting colors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Backgrounds: Soft colors preferred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Text: Black color is preferred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Conclusion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Psychology is important to consider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Advocates for simplicity, familiarity, and carefulness when choosing colors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Take-away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Appeal to visual fields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Apply reading gravity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Manage attention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Avoid unwanted distraction/confusion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177950" y="5037425"/>
            <a:ext cx="9486300" cy="28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Guidelines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Maintain consistency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Maintain simplicity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Apply reading gravity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Reduce cognitive load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Group and list related items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Reduce work if applicable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Appeal to visual fields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Manage attention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Avoid unwanted distraction/confusion</a:t>
            </a:r>
          </a:p>
        </p:txBody>
      </p:sp>
      <p:sp>
        <p:nvSpPr>
          <p:cNvPr id="137" name="Shape 137"/>
          <p:cNvSpPr/>
          <p:nvPr/>
        </p:nvSpPr>
        <p:spPr>
          <a:xfrm>
            <a:off x="-177950" y="5037425"/>
            <a:ext cx="9486300" cy="28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 Adjustment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</a:pPr>
            <a:r>
              <a:rPr lang="en"/>
              <a:t>Delivery a simple proof-of-concept prototype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Rationale and change of objective</a:t>
            </a:r>
          </a:p>
        </p:txBody>
      </p:sp>
      <p:sp>
        <p:nvSpPr>
          <p:cNvPr id="144" name="Shape 144"/>
          <p:cNvSpPr/>
          <p:nvPr/>
        </p:nvSpPr>
        <p:spPr>
          <a:xfrm>
            <a:off x="-177950" y="5037425"/>
            <a:ext cx="9486300" cy="28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Functionality that Must be Verified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Scenes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Cameras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Objects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 Input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Autonomous Behaviors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Object Behaviors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Collision Detection</a:t>
            </a:r>
          </a:p>
        </p:txBody>
      </p:sp>
      <p:sp>
        <p:nvSpPr>
          <p:cNvPr id="151" name="Shape 151"/>
          <p:cNvSpPr/>
          <p:nvPr/>
        </p:nvSpPr>
        <p:spPr>
          <a:xfrm>
            <a:off x="-177950" y="5037425"/>
            <a:ext cx="9486300" cy="28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MVC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Alternative: Client-Server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Accessibility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Security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Event-based messaging</a:t>
            </a:r>
          </a:p>
        </p:txBody>
      </p:sp>
      <p:sp>
        <p:nvSpPr>
          <p:cNvPr id="158" name="Shape 158"/>
          <p:cNvSpPr/>
          <p:nvPr/>
        </p:nvSpPr>
        <p:spPr>
          <a:xfrm>
            <a:off x="-177950" y="5037425"/>
            <a:ext cx="9486300" cy="28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6675" y="1090250"/>
            <a:ext cx="5590424" cy="38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Lifecycle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Waterfall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Requirements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Design Process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Implementation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Verification/Results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-177950" y="5037425"/>
            <a:ext cx="9486300" cy="28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</a:pPr>
            <a:r>
              <a:rPr lang="en"/>
              <a:t>Develop a GUI for a web-based game engine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Create a simple game using it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Proof-of-concept demonstration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On the functionality for building classical games</a:t>
            </a:r>
          </a:p>
        </p:txBody>
      </p:sp>
      <p:sp>
        <p:nvSpPr>
          <p:cNvPr id="173" name="Shape 173"/>
          <p:cNvSpPr/>
          <p:nvPr/>
        </p:nvSpPr>
        <p:spPr>
          <a:xfrm>
            <a:off x="-177950" y="5037425"/>
            <a:ext cx="9486300" cy="28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Process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Technology investigation within a “sandbox” application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Paper prototyping</a:t>
            </a:r>
          </a:p>
        </p:txBody>
      </p:sp>
      <p:sp>
        <p:nvSpPr>
          <p:cNvPr id="180" name="Shape 180"/>
          <p:cNvSpPr/>
          <p:nvPr/>
        </p:nvSpPr>
        <p:spPr>
          <a:xfrm>
            <a:off x="-177950" y="5037425"/>
            <a:ext cx="9486300" cy="28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305549"/>
            <a:ext cx="4294199" cy="2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5475" y="2753625"/>
            <a:ext cx="4699250" cy="204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GUI development based on investigation and derived guidelines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-177950" y="5037425"/>
            <a:ext cx="9486300" cy="28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700" y="1691500"/>
            <a:ext cx="6742124" cy="335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Problem Statement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Existing system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Goals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Literature Review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Architecture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Lifecycle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Design Process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Implementation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Results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Limitations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Conclusion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177950" y="5037425"/>
            <a:ext cx="9486300" cy="28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GUI development based on investigation and derived guidelines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-177950" y="5037425"/>
            <a:ext cx="9486300" cy="28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99" y="1691500"/>
            <a:ext cx="6742124" cy="335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>
            <p:ph idx="1" type="body"/>
          </p:nvPr>
        </p:nvSpPr>
        <p:spPr>
          <a:xfrm>
            <a:off x="6730225" y="1680275"/>
            <a:ext cx="2413800" cy="33570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>
              <a:spcBef>
                <a:spcPts val="0"/>
              </a:spcBef>
              <a:buSzPct val="100000"/>
            </a:pPr>
            <a:r>
              <a:rPr lang="en" sz="1400"/>
              <a:t>Maintain consistency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-11900" y="1680275"/>
            <a:ext cx="323700" cy="2235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 rot="3268252">
            <a:off x="253830" y="2045913"/>
            <a:ext cx="935956" cy="54494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793312" y="2446725"/>
            <a:ext cx="1730700" cy="1480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837" y="2520375"/>
            <a:ext cx="157162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GUI development based on investigation and derived guidelines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-177950" y="5037425"/>
            <a:ext cx="9486300" cy="28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99" y="1691500"/>
            <a:ext cx="6742124" cy="3356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>
            <p:ph idx="1" type="body"/>
          </p:nvPr>
        </p:nvSpPr>
        <p:spPr>
          <a:xfrm>
            <a:off x="6730225" y="1680275"/>
            <a:ext cx="2413800" cy="33570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" sz="1400">
                <a:solidFill>
                  <a:srgbClr val="D9D9D9"/>
                </a:solidFill>
              </a:rPr>
              <a:t>Maintain consistency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Maintain simplicity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5836400" y="1758975"/>
            <a:ext cx="932700" cy="3852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 rot="8653264">
            <a:off x="4829342" y="2238289"/>
            <a:ext cx="935929" cy="544952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4422975" y="2624925"/>
            <a:ext cx="672300" cy="6723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700"/>
              <a:t>1x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GUI development based on investigation and derived guidelines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-177950" y="5037425"/>
            <a:ext cx="9486300" cy="28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99" y="1691500"/>
            <a:ext cx="6742124" cy="3356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/>
          <p:nvPr>
            <p:ph idx="1" type="body"/>
          </p:nvPr>
        </p:nvSpPr>
        <p:spPr>
          <a:xfrm>
            <a:off x="6730225" y="1680275"/>
            <a:ext cx="2413800" cy="33570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" sz="1400">
                <a:solidFill>
                  <a:srgbClr val="D9D9D9"/>
                </a:solidFill>
              </a:rPr>
              <a:t>Maintain consistency</a:t>
            </a:r>
          </a:p>
          <a:p>
            <a:pPr indent="-317500" lvl="0" marL="457200" rtl="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" sz="1400">
                <a:solidFill>
                  <a:srgbClr val="D9D9D9"/>
                </a:solidFill>
              </a:rPr>
              <a:t>Maintain simplicity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Apply reading gravity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225" name="Shape 225"/>
          <p:cNvSpPr/>
          <p:nvPr/>
        </p:nvSpPr>
        <p:spPr>
          <a:xfrm rot="-10799147">
            <a:off x="721074" y="1905325"/>
            <a:ext cx="4837500" cy="544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14850" y="2006275"/>
            <a:ext cx="506400" cy="3429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5836400" y="1758975"/>
            <a:ext cx="932700" cy="19044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 rot="-5398898">
            <a:off x="5834899" y="2499858"/>
            <a:ext cx="935700" cy="544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GUI development based on investigation and derived guidelines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-177950" y="5037425"/>
            <a:ext cx="9486300" cy="28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99" y="1691500"/>
            <a:ext cx="6742124" cy="3356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>
            <p:ph idx="1" type="body"/>
          </p:nvPr>
        </p:nvSpPr>
        <p:spPr>
          <a:xfrm>
            <a:off x="6730225" y="1680275"/>
            <a:ext cx="2413800" cy="33570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" sz="1400">
                <a:solidFill>
                  <a:srgbClr val="D9D9D9"/>
                </a:solidFill>
              </a:rPr>
              <a:t>Maintain consistency</a:t>
            </a:r>
          </a:p>
          <a:p>
            <a:pPr indent="-317500" lvl="0" marL="457200" rtl="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" sz="1400">
                <a:solidFill>
                  <a:srgbClr val="D9D9D9"/>
                </a:solidFill>
              </a:rPr>
              <a:t>Maintain simplicity</a:t>
            </a:r>
          </a:p>
          <a:p>
            <a:pPr indent="-317500" lvl="0" marL="457200" rtl="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" sz="1400">
                <a:solidFill>
                  <a:srgbClr val="D9D9D9"/>
                </a:solidFill>
              </a:rPr>
              <a:t>Apply reading gravity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Reduce cognitive load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Group and list related items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-11900" y="4122850"/>
            <a:ext cx="1309800" cy="3291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24400" y="1787025"/>
            <a:ext cx="932700" cy="3291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 rot="886044">
            <a:off x="1124463" y="1950626"/>
            <a:ext cx="587299" cy="54501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 rot="886044">
            <a:off x="1440313" y="4188751"/>
            <a:ext cx="587299" cy="54501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GUI development based on investigation and derived guidelines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-177950" y="5037425"/>
            <a:ext cx="9486300" cy="28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99" y="1691500"/>
            <a:ext cx="6742124" cy="335699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 txBox="1"/>
          <p:nvPr>
            <p:ph idx="1" type="body"/>
          </p:nvPr>
        </p:nvSpPr>
        <p:spPr>
          <a:xfrm>
            <a:off x="6730225" y="1680275"/>
            <a:ext cx="2413800" cy="33570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" sz="1400">
                <a:solidFill>
                  <a:srgbClr val="D9D9D9"/>
                </a:solidFill>
              </a:rPr>
              <a:t>Maintain consistency</a:t>
            </a:r>
          </a:p>
          <a:p>
            <a:pPr indent="-317500" lvl="0" marL="457200" rtl="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" sz="1400">
                <a:solidFill>
                  <a:srgbClr val="D9D9D9"/>
                </a:solidFill>
              </a:rPr>
              <a:t>Maintain simplicity</a:t>
            </a:r>
          </a:p>
          <a:p>
            <a:pPr indent="-317500" lvl="0" marL="457200" rtl="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" sz="1400">
                <a:solidFill>
                  <a:srgbClr val="D9D9D9"/>
                </a:solidFill>
              </a:rPr>
              <a:t>Apply reading gravity</a:t>
            </a:r>
          </a:p>
          <a:p>
            <a:pPr indent="-317500" lvl="0" marL="457200" rtl="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" sz="1400">
                <a:solidFill>
                  <a:srgbClr val="D9D9D9"/>
                </a:solidFill>
              </a:rPr>
              <a:t>Reduce cognitive load</a:t>
            </a:r>
          </a:p>
          <a:p>
            <a:pPr indent="-317500" lvl="0" marL="457200" rtl="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" sz="1400">
                <a:solidFill>
                  <a:srgbClr val="D9D9D9"/>
                </a:solidFill>
              </a:rPr>
              <a:t>Group and list related items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Reduce work if applicable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251" name="Shape 251"/>
          <p:cNvSpPr/>
          <p:nvPr/>
        </p:nvSpPr>
        <p:spPr>
          <a:xfrm>
            <a:off x="593100" y="4154750"/>
            <a:ext cx="627900" cy="2874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 rot="-4248058">
            <a:off x="660704" y="3068653"/>
            <a:ext cx="1515276" cy="545064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828225" y="1855725"/>
            <a:ext cx="4950600" cy="1596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4" name="Shape 2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1800" y="1944300"/>
            <a:ext cx="477202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GUI development based on investigation and derived guidelines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177950" y="5037425"/>
            <a:ext cx="9486300" cy="28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99" y="1691500"/>
            <a:ext cx="6742124" cy="3356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/>
          <p:nvPr>
            <p:ph idx="1" type="body"/>
          </p:nvPr>
        </p:nvSpPr>
        <p:spPr>
          <a:xfrm>
            <a:off x="6730225" y="1680275"/>
            <a:ext cx="2413800" cy="33570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" sz="1400">
                <a:solidFill>
                  <a:srgbClr val="D9D9D9"/>
                </a:solidFill>
              </a:rPr>
              <a:t>Maintain consistency</a:t>
            </a:r>
          </a:p>
          <a:p>
            <a:pPr indent="-317500" lvl="0" marL="457200" rtl="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" sz="1400">
                <a:solidFill>
                  <a:srgbClr val="D9D9D9"/>
                </a:solidFill>
              </a:rPr>
              <a:t>Maintain simplicity</a:t>
            </a:r>
          </a:p>
          <a:p>
            <a:pPr indent="-317500" lvl="0" marL="457200" rtl="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" sz="1400">
                <a:solidFill>
                  <a:srgbClr val="D9D9D9"/>
                </a:solidFill>
              </a:rPr>
              <a:t>Apply reading gravity</a:t>
            </a:r>
          </a:p>
          <a:p>
            <a:pPr indent="-317500" lvl="0" marL="457200" rtl="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" sz="1400">
                <a:solidFill>
                  <a:srgbClr val="D9D9D9"/>
                </a:solidFill>
              </a:rPr>
              <a:t>Reduce cognitive load</a:t>
            </a:r>
          </a:p>
          <a:p>
            <a:pPr indent="-317500" lvl="0" marL="457200" rtl="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" sz="1400">
                <a:solidFill>
                  <a:srgbClr val="D9D9D9"/>
                </a:solidFill>
              </a:rPr>
              <a:t>Group and list related items</a:t>
            </a:r>
          </a:p>
          <a:p>
            <a:pPr indent="-317500" lvl="0" marL="457200" rtl="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" sz="1400">
                <a:solidFill>
                  <a:srgbClr val="D9D9D9"/>
                </a:solidFill>
              </a:rPr>
              <a:t>Reduce work if applicable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Appeal to visual fields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264" name="Shape 264"/>
          <p:cNvSpPr/>
          <p:nvPr/>
        </p:nvSpPr>
        <p:spPr>
          <a:xfrm>
            <a:off x="1892762" y="1905125"/>
            <a:ext cx="2932800" cy="22956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5836725" y="1846925"/>
            <a:ext cx="893400" cy="22956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GUI development based on investigation and derived guidelines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-177950" y="5037425"/>
            <a:ext cx="9486300" cy="28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99" y="1691500"/>
            <a:ext cx="6742124" cy="3356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>
            <p:ph idx="1" type="body"/>
          </p:nvPr>
        </p:nvSpPr>
        <p:spPr>
          <a:xfrm>
            <a:off x="6730225" y="1680275"/>
            <a:ext cx="2413800" cy="33570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" sz="1400">
                <a:solidFill>
                  <a:srgbClr val="D9D9D9"/>
                </a:solidFill>
              </a:rPr>
              <a:t>Maintain consistency</a:t>
            </a:r>
          </a:p>
          <a:p>
            <a:pPr indent="-317500" lvl="0" marL="457200" rtl="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" sz="1400">
                <a:solidFill>
                  <a:srgbClr val="D9D9D9"/>
                </a:solidFill>
              </a:rPr>
              <a:t>Maintain simplicity</a:t>
            </a:r>
          </a:p>
          <a:p>
            <a:pPr indent="-317500" lvl="0" marL="457200" rtl="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" sz="1400">
                <a:solidFill>
                  <a:srgbClr val="D9D9D9"/>
                </a:solidFill>
              </a:rPr>
              <a:t>Apply reading gravity</a:t>
            </a:r>
          </a:p>
          <a:p>
            <a:pPr indent="-317500" lvl="0" marL="457200" rtl="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" sz="1400">
                <a:solidFill>
                  <a:srgbClr val="D9D9D9"/>
                </a:solidFill>
              </a:rPr>
              <a:t>Reduce cognitive load</a:t>
            </a:r>
          </a:p>
          <a:p>
            <a:pPr indent="-317500" lvl="0" marL="457200" rtl="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" sz="1400">
                <a:solidFill>
                  <a:srgbClr val="D9D9D9"/>
                </a:solidFill>
              </a:rPr>
              <a:t>Group and list related items</a:t>
            </a:r>
          </a:p>
          <a:p>
            <a:pPr indent="-317500" lvl="0" marL="457200" rtl="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" sz="1400">
                <a:solidFill>
                  <a:srgbClr val="D9D9D9"/>
                </a:solidFill>
              </a:rPr>
              <a:t>Reduce work if applicable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Appeal to visual fields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275" name="Shape 275"/>
          <p:cNvSpPr/>
          <p:nvPr/>
        </p:nvSpPr>
        <p:spPr>
          <a:xfrm>
            <a:off x="616200" y="4154750"/>
            <a:ext cx="604800" cy="2874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 rot="-4248584">
            <a:off x="874504" y="3369547"/>
            <a:ext cx="877987" cy="545064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77" name="Shape 277"/>
          <p:cNvGrpSpPr/>
          <p:nvPr/>
        </p:nvGrpSpPr>
        <p:grpSpPr>
          <a:xfrm>
            <a:off x="1104375" y="2209225"/>
            <a:ext cx="1788900" cy="1156800"/>
            <a:chOff x="1104375" y="2209225"/>
            <a:chExt cx="1788900" cy="1156800"/>
          </a:xfrm>
        </p:grpSpPr>
        <p:sp>
          <p:nvSpPr>
            <p:cNvPr id="278" name="Shape 278"/>
            <p:cNvSpPr/>
            <p:nvPr/>
          </p:nvSpPr>
          <p:spPr>
            <a:xfrm>
              <a:off x="1104375" y="2209225"/>
              <a:ext cx="1788900" cy="11568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279" name="Shape 27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70600" y="2264750"/>
              <a:ext cx="1663125" cy="1060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0" name="Shape 280"/>
            <p:cNvSpPr/>
            <p:nvPr/>
          </p:nvSpPr>
          <p:spPr>
            <a:xfrm flipH="1">
              <a:off x="1609000" y="2507075"/>
              <a:ext cx="1122600" cy="473700"/>
            </a:xfrm>
            <a:prstGeom prst="roundRect">
              <a:avLst>
                <a:gd fmla="val 16667" name="adj"/>
              </a:avLst>
            </a:prstGeom>
            <a:noFill/>
            <a:ln cap="flat" cmpd="sng" w="1143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1216200" y="2507075"/>
              <a:ext cx="376500" cy="439500"/>
            </a:xfrm>
            <a:prstGeom prst="roundRect">
              <a:avLst>
                <a:gd fmla="val 16667" name="adj"/>
              </a:avLst>
            </a:prstGeom>
            <a:noFill/>
            <a:ln cap="flat" cmpd="sng" w="1143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GUI development based on investigation and derived guidelines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-177950" y="5037425"/>
            <a:ext cx="9486300" cy="28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99" y="1691500"/>
            <a:ext cx="6742124" cy="335699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 txBox="1"/>
          <p:nvPr>
            <p:ph idx="1" type="body"/>
          </p:nvPr>
        </p:nvSpPr>
        <p:spPr>
          <a:xfrm>
            <a:off x="6730225" y="1680275"/>
            <a:ext cx="2413800" cy="33570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" sz="1400">
                <a:solidFill>
                  <a:srgbClr val="D9D9D9"/>
                </a:solidFill>
              </a:rPr>
              <a:t>Maintain consistency</a:t>
            </a:r>
          </a:p>
          <a:p>
            <a:pPr indent="-317500" lvl="0" marL="457200" rtl="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" sz="1400">
                <a:solidFill>
                  <a:srgbClr val="D9D9D9"/>
                </a:solidFill>
              </a:rPr>
              <a:t>Maintain simplicity</a:t>
            </a:r>
          </a:p>
          <a:p>
            <a:pPr indent="-317500" lvl="0" marL="457200" rtl="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" sz="1400">
                <a:solidFill>
                  <a:srgbClr val="D9D9D9"/>
                </a:solidFill>
              </a:rPr>
              <a:t>Apply reading gravity</a:t>
            </a:r>
          </a:p>
          <a:p>
            <a:pPr indent="-317500" lvl="0" marL="457200" rtl="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" sz="1400">
                <a:solidFill>
                  <a:srgbClr val="D9D9D9"/>
                </a:solidFill>
              </a:rPr>
              <a:t>Reduce cognitive load</a:t>
            </a:r>
          </a:p>
          <a:p>
            <a:pPr indent="-317500" lvl="0" marL="457200" rtl="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" sz="1400">
                <a:solidFill>
                  <a:srgbClr val="D9D9D9"/>
                </a:solidFill>
              </a:rPr>
              <a:t>Group and list related items</a:t>
            </a:r>
          </a:p>
          <a:p>
            <a:pPr indent="-317500" lvl="0" marL="457200" rtl="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" sz="1400">
                <a:solidFill>
                  <a:srgbClr val="D9D9D9"/>
                </a:solidFill>
              </a:rPr>
              <a:t>Reduce work if applicable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Appeal to visual fields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291" name="Shape 291"/>
          <p:cNvSpPr/>
          <p:nvPr/>
        </p:nvSpPr>
        <p:spPr>
          <a:xfrm>
            <a:off x="-11900" y="4154750"/>
            <a:ext cx="1233000" cy="2874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 rot="-4248584">
            <a:off x="874504" y="3369547"/>
            <a:ext cx="877987" cy="545064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5913750" y="3288725"/>
            <a:ext cx="517500" cy="2874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5852200" y="1789375"/>
            <a:ext cx="517500" cy="2874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-11900" y="1789375"/>
            <a:ext cx="696600" cy="2874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 rot="2486767">
            <a:off x="670510" y="1978192"/>
            <a:ext cx="776836" cy="545163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 rot="10260761">
            <a:off x="2640128" y="2104430"/>
            <a:ext cx="2980491" cy="545198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 rot="-10444006">
            <a:off x="2732438" y="2984203"/>
            <a:ext cx="2980566" cy="545324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99" name="Shape 299"/>
          <p:cNvGrpSpPr/>
          <p:nvPr/>
        </p:nvGrpSpPr>
        <p:grpSpPr>
          <a:xfrm>
            <a:off x="1104375" y="2209225"/>
            <a:ext cx="1788900" cy="1156800"/>
            <a:chOff x="1104375" y="2209225"/>
            <a:chExt cx="1788900" cy="1156800"/>
          </a:xfrm>
        </p:grpSpPr>
        <p:sp>
          <p:nvSpPr>
            <p:cNvPr id="300" name="Shape 300"/>
            <p:cNvSpPr/>
            <p:nvPr/>
          </p:nvSpPr>
          <p:spPr>
            <a:xfrm>
              <a:off x="1104375" y="2209225"/>
              <a:ext cx="1788900" cy="11568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301" name="Shape 30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70600" y="2264750"/>
              <a:ext cx="1663125" cy="1060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2" name="Shape 302"/>
            <p:cNvSpPr/>
            <p:nvPr/>
          </p:nvSpPr>
          <p:spPr>
            <a:xfrm flipH="1">
              <a:off x="1609000" y="2507075"/>
              <a:ext cx="1122600" cy="473700"/>
            </a:xfrm>
            <a:prstGeom prst="roundRect">
              <a:avLst>
                <a:gd fmla="val 16667" name="adj"/>
              </a:avLst>
            </a:prstGeom>
            <a:noFill/>
            <a:ln cap="flat" cmpd="sng" w="1143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1216200" y="2507075"/>
              <a:ext cx="376500" cy="439500"/>
            </a:xfrm>
            <a:prstGeom prst="roundRect">
              <a:avLst>
                <a:gd fmla="val 16667" name="adj"/>
              </a:avLst>
            </a:prstGeom>
            <a:noFill/>
            <a:ln cap="flat" cmpd="sng" w="1143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GUI development based on investigation and derived guidelines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-177950" y="5037425"/>
            <a:ext cx="9486300" cy="28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99" y="1691500"/>
            <a:ext cx="6742124" cy="3356999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 txBox="1"/>
          <p:nvPr>
            <p:ph idx="1" type="body"/>
          </p:nvPr>
        </p:nvSpPr>
        <p:spPr>
          <a:xfrm>
            <a:off x="6730225" y="1680275"/>
            <a:ext cx="2413800" cy="33570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" sz="1400">
                <a:solidFill>
                  <a:srgbClr val="D9D9D9"/>
                </a:solidFill>
              </a:rPr>
              <a:t>Maintain consistency</a:t>
            </a:r>
          </a:p>
          <a:p>
            <a:pPr indent="-317500" lvl="0" marL="457200" rtl="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" sz="1400">
                <a:solidFill>
                  <a:srgbClr val="D9D9D9"/>
                </a:solidFill>
              </a:rPr>
              <a:t>Maintain simplicity</a:t>
            </a:r>
          </a:p>
          <a:p>
            <a:pPr indent="-317500" lvl="0" marL="457200" rtl="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" sz="1400">
                <a:solidFill>
                  <a:srgbClr val="D9D9D9"/>
                </a:solidFill>
              </a:rPr>
              <a:t>Apply reading gravity</a:t>
            </a:r>
          </a:p>
          <a:p>
            <a:pPr indent="-317500" lvl="0" marL="457200" rtl="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" sz="1400">
                <a:solidFill>
                  <a:srgbClr val="D9D9D9"/>
                </a:solidFill>
              </a:rPr>
              <a:t>Reduce cognitive load</a:t>
            </a:r>
          </a:p>
          <a:p>
            <a:pPr indent="-317500" lvl="0" marL="457200" rtl="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" sz="1400">
                <a:solidFill>
                  <a:srgbClr val="D9D9D9"/>
                </a:solidFill>
              </a:rPr>
              <a:t>Group and list related items</a:t>
            </a:r>
          </a:p>
          <a:p>
            <a:pPr indent="-317500" lvl="0" marL="457200" rtl="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" sz="1400">
                <a:solidFill>
                  <a:srgbClr val="D9D9D9"/>
                </a:solidFill>
              </a:rPr>
              <a:t>Reduce work if applicable</a:t>
            </a:r>
          </a:p>
          <a:p>
            <a:pPr indent="-317500" lvl="0" marL="457200" rtl="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" sz="1400">
                <a:solidFill>
                  <a:srgbClr val="D9D9D9"/>
                </a:solidFill>
              </a:rPr>
              <a:t>Appeal to visual fields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Manage attention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Avoid unwanted distraction/confusion</a:t>
            </a:r>
          </a:p>
        </p:txBody>
      </p:sp>
      <p:sp>
        <p:nvSpPr>
          <p:cNvPr id="313" name="Shape 313"/>
          <p:cNvSpPr/>
          <p:nvPr/>
        </p:nvSpPr>
        <p:spPr>
          <a:xfrm>
            <a:off x="0" y="2260050"/>
            <a:ext cx="516900" cy="6234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/>
        </p:nvSpPr>
        <p:spPr>
          <a:xfrm rot="382084">
            <a:off x="659204" y="2496127"/>
            <a:ext cx="1157642" cy="54514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1659200" y="2199475"/>
            <a:ext cx="1516800" cy="1138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6" name="Shape 316"/>
          <p:cNvPicPr preferRelativeResize="0"/>
          <p:nvPr/>
        </p:nvPicPr>
        <p:blipFill rotWithShape="1">
          <a:blip r:embed="rId4">
            <a:alphaModFix/>
          </a:blip>
          <a:srcRect b="68402" l="0" r="93354" t="21831"/>
          <a:stretch/>
        </p:blipFill>
        <p:spPr>
          <a:xfrm>
            <a:off x="1742775" y="2273450"/>
            <a:ext cx="1360749" cy="99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Extent and metrics of success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Caveat: API required</a:t>
            </a:r>
          </a:p>
        </p:txBody>
      </p:sp>
      <p:sp>
        <p:nvSpPr>
          <p:cNvPr id="323" name="Shape 323"/>
          <p:cNvSpPr/>
          <p:nvPr/>
        </p:nvSpPr>
        <p:spPr>
          <a:xfrm>
            <a:off x="-177950" y="5037425"/>
            <a:ext cx="9486300" cy="28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Statement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Existing backend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Reduce technical understanding needed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Why web-based?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Accessibility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Why a GUI?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Visuals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Instant feedback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Stakeholders</a:t>
            </a:r>
          </a:p>
        </p:txBody>
      </p:sp>
      <p:sp>
        <p:nvSpPr>
          <p:cNvPr id="73" name="Shape 73"/>
          <p:cNvSpPr/>
          <p:nvPr/>
        </p:nvSpPr>
        <p:spPr>
          <a:xfrm>
            <a:off x="-177950" y="5037425"/>
            <a:ext cx="9486300" cy="28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Results: Game Build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Super Breakout game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Proof-of-concept demonstration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-177950" y="5037425"/>
            <a:ext cx="9486300" cy="28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31" name="Shape 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700" y="3295254"/>
            <a:ext cx="6968722" cy="1742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Results: Game Build</a:t>
            </a: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Super Breakout game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Proof-of-concept demonstration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-177950" y="5037425"/>
            <a:ext cx="9486300" cy="28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95254"/>
            <a:ext cx="6968722" cy="1742171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>
            <p:ph idx="1" type="body"/>
          </p:nvPr>
        </p:nvSpPr>
        <p:spPr>
          <a:xfrm>
            <a:off x="6968725" y="2774450"/>
            <a:ext cx="2175300" cy="22629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Scenes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41" name="Shape 341"/>
          <p:cNvSpPr/>
          <p:nvPr/>
        </p:nvSpPr>
        <p:spPr>
          <a:xfrm>
            <a:off x="-11900" y="3295250"/>
            <a:ext cx="2271300" cy="18483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2335600" y="3295250"/>
            <a:ext cx="2271300" cy="18483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4697425" y="3295250"/>
            <a:ext cx="2271300" cy="18483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/>
        </p:nvSpPr>
        <p:spPr>
          <a:xfrm rot="-5400000">
            <a:off x="814509" y="2445199"/>
            <a:ext cx="878100" cy="545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/>
        </p:nvSpPr>
        <p:spPr>
          <a:xfrm rot="-5400000">
            <a:off x="3100509" y="2445199"/>
            <a:ext cx="878100" cy="545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/>
        </p:nvSpPr>
        <p:spPr>
          <a:xfrm rot="-5400000">
            <a:off x="5462709" y="2445199"/>
            <a:ext cx="878100" cy="545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917400" y="1890675"/>
            <a:ext cx="672300" cy="6723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Game</a:t>
            </a:r>
          </a:p>
        </p:txBody>
      </p:sp>
      <p:sp>
        <p:nvSpPr>
          <p:cNvPr id="348" name="Shape 348"/>
          <p:cNvSpPr/>
          <p:nvPr/>
        </p:nvSpPr>
        <p:spPr>
          <a:xfrm>
            <a:off x="3203400" y="1890675"/>
            <a:ext cx="672300" cy="6723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Win</a:t>
            </a:r>
          </a:p>
        </p:txBody>
      </p:sp>
      <p:sp>
        <p:nvSpPr>
          <p:cNvPr id="349" name="Shape 349"/>
          <p:cNvSpPr/>
          <p:nvPr/>
        </p:nvSpPr>
        <p:spPr>
          <a:xfrm>
            <a:off x="5565600" y="1890675"/>
            <a:ext cx="672300" cy="6723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Lose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Results: Game Build</a:t>
            </a:r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Super Breakout game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Proof-of-concept demonstration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-177950" y="5037425"/>
            <a:ext cx="9486300" cy="28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95254"/>
            <a:ext cx="6968722" cy="1742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Shape 358"/>
          <p:cNvSpPr txBox="1"/>
          <p:nvPr>
            <p:ph idx="1" type="body"/>
          </p:nvPr>
        </p:nvSpPr>
        <p:spPr>
          <a:xfrm>
            <a:off x="6968725" y="2774450"/>
            <a:ext cx="2175300" cy="22629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" sz="1500">
                <a:solidFill>
                  <a:srgbClr val="D9D9D9"/>
                </a:solidFill>
              </a:rPr>
              <a:t>Scenes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Cameras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59" name="Shape 359"/>
          <p:cNvSpPr/>
          <p:nvPr/>
        </p:nvSpPr>
        <p:spPr>
          <a:xfrm>
            <a:off x="-48800" y="4652925"/>
            <a:ext cx="493800" cy="4905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/>
        </p:nvSpPr>
        <p:spPr>
          <a:xfrm rot="-3046849">
            <a:off x="455083" y="4062625"/>
            <a:ext cx="878238" cy="54519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/>
        </p:nvSpPr>
        <p:spPr>
          <a:xfrm rot="-5400000">
            <a:off x="814509" y="2445199"/>
            <a:ext cx="878100" cy="545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-11900" y="3295250"/>
            <a:ext cx="2271300" cy="18483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917400" y="3569750"/>
            <a:ext cx="672300" cy="6723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700"/>
              <a:t>2</a:t>
            </a:r>
          </a:p>
        </p:txBody>
      </p:sp>
      <p:sp>
        <p:nvSpPr>
          <p:cNvPr id="364" name="Shape 364"/>
          <p:cNvSpPr/>
          <p:nvPr/>
        </p:nvSpPr>
        <p:spPr>
          <a:xfrm>
            <a:off x="917400" y="1890675"/>
            <a:ext cx="672300" cy="6723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700"/>
              <a:t>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Results: Game Build</a:t>
            </a:r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Super Breakout game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Proof-of-concept demonstration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-177950" y="5037425"/>
            <a:ext cx="9486300" cy="28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72" name="Shape 3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95254"/>
            <a:ext cx="6968722" cy="1742171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Shape 373"/>
          <p:cNvSpPr txBox="1"/>
          <p:nvPr>
            <p:ph idx="1" type="body"/>
          </p:nvPr>
        </p:nvSpPr>
        <p:spPr>
          <a:xfrm>
            <a:off x="6968725" y="2774450"/>
            <a:ext cx="2175300" cy="22629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" sz="1500">
                <a:solidFill>
                  <a:srgbClr val="D9D9D9"/>
                </a:solidFill>
              </a:rPr>
              <a:t>Scenes</a:t>
            </a:r>
          </a:p>
          <a:p>
            <a:pPr indent="-323850" lvl="0" marL="457200" rtl="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" sz="1500">
                <a:solidFill>
                  <a:srgbClr val="D9D9D9"/>
                </a:solidFill>
              </a:rPr>
              <a:t>Cameras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Objects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74" name="Shape 374"/>
          <p:cNvSpPr/>
          <p:nvPr/>
        </p:nvSpPr>
        <p:spPr>
          <a:xfrm>
            <a:off x="196850" y="3389050"/>
            <a:ext cx="1925700" cy="6234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/>
        </p:nvSpPr>
        <p:spPr>
          <a:xfrm rot="1452058">
            <a:off x="2185141" y="3840258"/>
            <a:ext cx="878180" cy="54490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Results: Game Build</a:t>
            </a:r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Super Breakout game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Proof-of-concept demonstration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-177950" y="5037425"/>
            <a:ext cx="9486300" cy="28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83" name="Shape 3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95254"/>
            <a:ext cx="6968722" cy="1742171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Shape 384"/>
          <p:cNvSpPr txBox="1"/>
          <p:nvPr>
            <p:ph idx="1" type="body"/>
          </p:nvPr>
        </p:nvSpPr>
        <p:spPr>
          <a:xfrm>
            <a:off x="6968725" y="2774450"/>
            <a:ext cx="2175300" cy="22629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Clr>
                <a:srgbClr val="CCCCCC"/>
              </a:buClr>
              <a:buSzPct val="100000"/>
            </a:pPr>
            <a:r>
              <a:rPr lang="en" sz="1500">
                <a:solidFill>
                  <a:srgbClr val="CCCCCC"/>
                </a:solidFill>
              </a:rPr>
              <a:t>Scenes</a:t>
            </a:r>
          </a:p>
          <a:p>
            <a:pPr indent="-323850" lvl="0" marL="457200" rtl="0">
              <a:spcBef>
                <a:spcPts val="0"/>
              </a:spcBef>
              <a:buClr>
                <a:srgbClr val="CCCCCC"/>
              </a:buClr>
              <a:buSzPct val="100000"/>
            </a:pPr>
            <a:r>
              <a:rPr lang="en" sz="1500">
                <a:solidFill>
                  <a:srgbClr val="CCCCCC"/>
                </a:solidFill>
              </a:rPr>
              <a:t>Cameras</a:t>
            </a:r>
          </a:p>
          <a:p>
            <a:pPr indent="-323850" lvl="0" marL="457200" rtl="0">
              <a:spcBef>
                <a:spcPts val="0"/>
              </a:spcBef>
              <a:buClr>
                <a:srgbClr val="CCCCCC"/>
              </a:buClr>
              <a:buSzPct val="100000"/>
            </a:pPr>
            <a:r>
              <a:rPr lang="en" sz="1500">
                <a:solidFill>
                  <a:srgbClr val="CCCCCC"/>
                </a:solidFill>
              </a:rPr>
              <a:t>Objects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User Input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85" name="Shape 385"/>
          <p:cNvSpPr/>
          <p:nvPr/>
        </p:nvSpPr>
        <p:spPr>
          <a:xfrm>
            <a:off x="0" y="4501625"/>
            <a:ext cx="2464800" cy="6420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/>
        </p:nvSpPr>
        <p:spPr>
          <a:xfrm rot="2033">
            <a:off x="808071" y="4706275"/>
            <a:ext cx="507300" cy="314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/>
          <p:nvPr/>
        </p:nvSpPr>
        <p:spPr>
          <a:xfrm rot="-10797967">
            <a:off x="1819771" y="4706275"/>
            <a:ext cx="507300" cy="314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Results: Game Build</a:t>
            </a:r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Super Breakout game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Proof-of-concept demonstration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-177950" y="5037425"/>
            <a:ext cx="9486300" cy="28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95" name="Shape 3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95254"/>
            <a:ext cx="6968722" cy="1742171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>
            <p:ph idx="1" type="body"/>
          </p:nvPr>
        </p:nvSpPr>
        <p:spPr>
          <a:xfrm>
            <a:off x="6968725" y="2774450"/>
            <a:ext cx="2175300" cy="22629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" sz="1500">
                <a:solidFill>
                  <a:srgbClr val="D9D9D9"/>
                </a:solidFill>
              </a:rPr>
              <a:t>Scenes</a:t>
            </a:r>
          </a:p>
          <a:p>
            <a:pPr indent="-323850" lvl="0" marL="457200" rtl="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" sz="1500">
                <a:solidFill>
                  <a:srgbClr val="D9D9D9"/>
                </a:solidFill>
              </a:rPr>
              <a:t>Cameras</a:t>
            </a:r>
          </a:p>
          <a:p>
            <a:pPr indent="-323850" lvl="0" marL="457200" rtl="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" sz="1500">
                <a:solidFill>
                  <a:srgbClr val="D9D9D9"/>
                </a:solidFill>
              </a:rPr>
              <a:t>Objects</a:t>
            </a:r>
          </a:p>
          <a:p>
            <a:pPr indent="-323850" lvl="0" marL="457200" rtl="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" sz="1500">
                <a:solidFill>
                  <a:srgbClr val="D9D9D9"/>
                </a:solidFill>
              </a:rPr>
              <a:t>User Input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Autonomous Behaviors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Object Behaviors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Collision Detection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97" name="Shape 397"/>
          <p:cNvSpPr/>
          <p:nvPr/>
        </p:nvSpPr>
        <p:spPr>
          <a:xfrm>
            <a:off x="1317975" y="3483200"/>
            <a:ext cx="1198200" cy="11895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/>
        </p:nvSpPr>
        <p:spPr>
          <a:xfrm rot="-2482406">
            <a:off x="1676066" y="4013826"/>
            <a:ext cx="724396" cy="623419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Limitations</a:t>
            </a:r>
          </a:p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In the context of classical games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 textures or sound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UI GameObject (UIGO) vs. Dynamic subclassed GameObject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the context of usability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Need to perform end-user tests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the context of other functionalities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Animation, lights, illumination, rigid bodies, particles, etc.</a:t>
            </a:r>
          </a:p>
        </p:txBody>
      </p:sp>
      <p:sp>
        <p:nvSpPr>
          <p:cNvPr id="405" name="Shape 405"/>
          <p:cNvSpPr/>
          <p:nvPr/>
        </p:nvSpPr>
        <p:spPr>
          <a:xfrm>
            <a:off x="-177950" y="5037425"/>
            <a:ext cx="9486300" cy="28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 Challenges</a:t>
            </a:r>
          </a:p>
        </p:txBody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Creation of new game objects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Dynamic subclassing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Floating editor panels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Multiple floating editor panels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Run-state saving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One GL Canvas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Loading in a .zip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FileReader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JSZip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Updating game engine code</a:t>
            </a:r>
          </a:p>
        </p:txBody>
      </p:sp>
      <p:sp>
        <p:nvSpPr>
          <p:cNvPr id="412" name="Shape 412"/>
          <p:cNvSpPr/>
          <p:nvPr/>
        </p:nvSpPr>
        <p:spPr>
          <a:xfrm>
            <a:off x="-177950" y="5037425"/>
            <a:ext cx="9486300" cy="28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Accomplished project goal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Future work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Support additional functionalities from game engine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Usability testing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Micro scale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Macro scale</a:t>
            </a:r>
          </a:p>
        </p:txBody>
      </p:sp>
      <p:sp>
        <p:nvSpPr>
          <p:cNvPr id="419" name="Shape 419"/>
          <p:cNvSpPr/>
          <p:nvPr/>
        </p:nvSpPr>
        <p:spPr>
          <a:xfrm>
            <a:off x="-177950" y="5037425"/>
            <a:ext cx="9486300" cy="28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Bibliography</a:t>
            </a:r>
          </a:p>
        </p:txBody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[1] Agah, A., and K. Tanie. “Intelligent Graphical User Interface Design Utilizing Multiple Fuzzy Agents.” Interacting with </a:t>
            </a:r>
          </a:p>
          <a:p>
            <a:pPr indent="387350"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4615"/>
              <a:buFont typeface="Arial"/>
              <a:buNone/>
            </a:pPr>
            <a:r>
              <a:rPr lang="en" sz="1300"/>
              <a:t>Computers 12.5 (2000): 529-42. Oxford Journals Oxford UP]. Web. 14 Feb. 2016.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[2] Chalmers, Patricia A. “The Role of Cognitive Theory in Human–computer Interface.” Computers in Human Behavior </a:t>
            </a:r>
          </a:p>
          <a:p>
            <a:pPr indent="387350"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4615"/>
              <a:buFont typeface="Arial"/>
              <a:buNone/>
            </a:pPr>
            <a:r>
              <a:rPr lang="en" sz="1300"/>
              <a:t>19.5 (2003): 593-607. ScienceDirect. Web. 4 Mar. 2016.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[3] Hillstrom, Anne P., and Yu-Chin Chai. “Factors That Guide or Disrupt Attentive Visual Processing.” Computers in Human </a:t>
            </a:r>
          </a:p>
          <a:p>
            <a:pPr indent="387350"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4615"/>
              <a:buFont typeface="Arial"/>
              <a:buNone/>
            </a:pPr>
            <a:r>
              <a:rPr lang="en" sz="1300"/>
              <a:t>Behavior 22.4 (2006): 648-56. ScienceDirect. Web. 4 Mar. 2016.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[4] Stupak, Noah, et al. “SOCIALSENSE: Graphical User Interface Design Considerations for Social Network Experiment </a:t>
            </a:r>
          </a:p>
          <a:p>
            <a:pPr indent="387350"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4615"/>
              <a:buFont typeface="Arial"/>
              <a:buNone/>
            </a:pPr>
            <a:r>
              <a:rPr lang="en" sz="1300"/>
              <a:t>Software.” Computers in Human Behavior 26.3 (2010): 365-70. Elsevier ScienceDirect. Web. 15 Feb. 2016.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[5] Pangalos, George J. “Designing the User Interface.” Computers in Industry 22.2 (1993): 193-200. ScienceDirect. Web. 12 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Mar. 2016.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[6] Yee, Chee Kit, et al. “GUI Design Based on Cognitive Psychology: Theoretical, Empirical and Practical Approaches.” </a:t>
            </a:r>
          </a:p>
          <a:p>
            <a:pPr indent="387350"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4615"/>
              <a:buFont typeface="Arial"/>
              <a:buNone/>
            </a:pPr>
            <a:r>
              <a:rPr lang="en" sz="1300"/>
              <a:t>Computing Technology and Information Management 2 (2012): 836-41. IEEE. Web. 10 Mar. 2016.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26" name="Shape 426"/>
          <p:cNvSpPr/>
          <p:nvPr/>
        </p:nvSpPr>
        <p:spPr>
          <a:xfrm>
            <a:off x="-177950" y="5037425"/>
            <a:ext cx="9486300" cy="28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Scope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Goals and requirements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would be ideal?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have we done?</a:t>
            </a:r>
          </a:p>
        </p:txBody>
      </p:sp>
      <p:sp>
        <p:nvSpPr>
          <p:cNvPr id="80" name="Shape 80"/>
          <p:cNvSpPr/>
          <p:nvPr/>
        </p:nvSpPr>
        <p:spPr>
          <a:xfrm>
            <a:off x="-177950" y="5037425"/>
            <a:ext cx="9486300" cy="28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algn="ctr">
              <a:spcBef>
                <a:spcPts val="0"/>
              </a:spcBef>
              <a:buNone/>
            </a:pPr>
            <a:r>
              <a:rPr lang="en" sz="3000"/>
              <a:t>Questions?</a:t>
            </a:r>
          </a:p>
        </p:txBody>
      </p:sp>
      <p:sp>
        <p:nvSpPr>
          <p:cNvPr id="432" name="Shape 432"/>
          <p:cNvSpPr/>
          <p:nvPr/>
        </p:nvSpPr>
        <p:spPr>
          <a:xfrm>
            <a:off x="-177950" y="5037425"/>
            <a:ext cx="9486300" cy="28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 Have Learned</a:t>
            </a:r>
          </a:p>
        </p:txBody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Design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Color usage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Generality of design principles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Problem solving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“Stepping back”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Weighing various strategies against each other</a:t>
            </a:r>
          </a:p>
        </p:txBody>
      </p:sp>
      <p:sp>
        <p:nvSpPr>
          <p:cNvPr id="439" name="Shape 439"/>
          <p:cNvSpPr/>
          <p:nvPr/>
        </p:nvSpPr>
        <p:spPr>
          <a:xfrm>
            <a:off x="-177950" y="5037425"/>
            <a:ext cx="9486300" cy="28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Advice for Future Work</a:t>
            </a:r>
          </a:p>
        </p:txBody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</a:pPr>
            <a:r>
              <a:rPr lang="en"/>
              <a:t>Include: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28571"/>
              <a:buFont typeface="Source Sans Pro"/>
            </a:pPr>
            <a:r>
              <a:rPr lang="en"/>
              <a:t>Usability testing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28571"/>
              <a:buFont typeface="Source Sans Pro"/>
            </a:pPr>
            <a:r>
              <a:rPr lang="en"/>
              <a:t>Additional functionalities from game engine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Understand: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jQuery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Panels</a:t>
            </a:r>
          </a:p>
        </p:txBody>
      </p:sp>
      <p:sp>
        <p:nvSpPr>
          <p:cNvPr id="446" name="Shape 446"/>
          <p:cNvSpPr/>
          <p:nvPr/>
        </p:nvSpPr>
        <p:spPr>
          <a:xfrm>
            <a:off x="-177950" y="5037425"/>
            <a:ext cx="9486300" cy="28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Technologies Used</a:t>
            </a:r>
          </a:p>
        </p:txBody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</a:pPr>
            <a:r>
              <a:rPr lang="en"/>
              <a:t>jQuery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CSS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Twitter bootstrap colorpicker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Ace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JSZip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FileSaver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Bootstrap 3 Glyphicons</a:t>
            </a:r>
          </a:p>
        </p:txBody>
      </p:sp>
      <p:sp>
        <p:nvSpPr>
          <p:cNvPr id="453" name="Shape 453"/>
          <p:cNvSpPr/>
          <p:nvPr/>
        </p:nvSpPr>
        <p:spPr>
          <a:xfrm>
            <a:off x="-177950" y="5037425"/>
            <a:ext cx="9486300" cy="28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 Would Do Differently</a:t>
            </a:r>
          </a:p>
        </p:txBody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Change distinct feature for “interactible”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Boldness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File loading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Add additional features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Dragging (e.g. for objects)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Direct manipulation of objects through the GL Canvas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/>
          <p:nvPr/>
        </p:nvSpPr>
        <p:spPr>
          <a:xfrm>
            <a:off x="-177950" y="5037425"/>
            <a:ext cx="9486300" cy="28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Literature Review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Reviewed literatures for theories relating to GUI design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Additionally: observed design of two game engines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Unity3D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Unreal Engine</a:t>
            </a:r>
          </a:p>
        </p:txBody>
      </p:sp>
      <p:sp>
        <p:nvSpPr>
          <p:cNvPr id="87" name="Shape 87"/>
          <p:cNvSpPr/>
          <p:nvPr/>
        </p:nvSpPr>
        <p:spPr>
          <a:xfrm>
            <a:off x="-177950" y="5037425"/>
            <a:ext cx="9486300" cy="28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Designing the User Interface [5]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Classical survey considering consistency and simplicity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Consistency: 3 levels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Semantic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Syntactic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Physical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Simplicity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Direct manipulation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Automatically-updating information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Conclusion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Rapid technology growth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Low-detail design principle investigation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Take-away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Maintain consistency and simplicity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177950" y="5037425"/>
            <a:ext cx="9486300" cy="28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2164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Intelligent Graphical User Interface Design Utilizing Multiple Fuzzy Agents [1]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Experiment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Tests usability of fuzzy agents in “contention architecture”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Contention architecture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Metrics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Running time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Number of mouse moves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Number of operations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Reduce the amount of work a user needs to do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Conclusion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Scalability concerns for complex applications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Take-away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Reduce work if applicable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400" y="2425075"/>
            <a:ext cx="3256950" cy="245351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-177950" y="5037425"/>
            <a:ext cx="9486300" cy="28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2164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 Role of Cognitive Theory in Human–Computer Interface [2]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</a:pPr>
            <a:r>
              <a:rPr lang="en"/>
              <a:t>Report of findings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Extend cognitive theories from traditional learning to human-computer interactions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Screen design and automatic processing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Layout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Consistency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Controversial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Color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Spatial display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Conclusion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Theories still need validation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Take-away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Maintain consistency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Group and list related items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Avoid unwanted distraction/confusion</a:t>
            </a:r>
          </a:p>
        </p:txBody>
      </p:sp>
      <p:sp>
        <p:nvSpPr>
          <p:cNvPr id="109" name="Shape 109"/>
          <p:cNvSpPr/>
          <p:nvPr/>
        </p:nvSpPr>
        <p:spPr>
          <a:xfrm>
            <a:off x="-177950" y="5037425"/>
            <a:ext cx="9486300" cy="28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300"/>
              <a:t>Factors that Guide or Disrupt Attentive Visual Processing [3]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300"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Report of findings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Attention-attracting features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Distinctiveness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Expectable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Schema-matching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Conclusion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Limited to traditional single-user applications (relative to 2006)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Take-away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Reduce cognitive load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Manage attention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Avoid unwanted distraction/confusion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-177950" y="5037425"/>
            <a:ext cx="9486300" cy="28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