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313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15" r:id="rId43"/>
    <p:sldId id="317" r:id="rId44"/>
    <p:sldId id="318" r:id="rId45"/>
    <p:sldId id="319" r:id="rId46"/>
    <p:sldId id="320" r:id="rId47"/>
    <p:sldId id="321" r:id="rId48"/>
    <p:sldId id="322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257"/>
            <p14:sldId id="258"/>
            <p14:sldId id="259"/>
            <p14:sldId id="260"/>
            <p14:sldId id="261"/>
            <p14:sldId id="265"/>
            <p14:sldId id="266"/>
            <p14:sldId id="262"/>
            <p14:sldId id="264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313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15"/>
            <p14:sldId id="317"/>
            <p14:sldId id="318"/>
            <p14:sldId id="319"/>
            <p14:sldId id="320"/>
            <p14:sldId id="321"/>
            <p14:sldId id="322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1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7: Camera Manipulations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2.CameraInterpolations/public_html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faculty.washington.edu/ksung/2DGameEngine/BookChapters/Chapter7/7.3.CameraShake/public_html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faculty.washington.edu/ksung/2DGameEngine/BookChapters/Chapter7/7.4.MultipleCameras/public_htm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faculty.washington.edu/ksung/2DGameEngine/BookChapters/Chapter7/7.5.MouseInput/public_html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7/7.1.CameraManipulations/public_html/index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faculty.washington.edu/ksung/2DGameEngine/BookChapters/Chapter7/7.6.NotUsed-LineSupport/public_htm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Manipulating the Camera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Opposite of clamp: Pan Camera with </a:t>
            </a:r>
            <a:r>
              <a:rPr lang="en-US" dirty="0" err="1" smtClean="0"/>
              <a:t>Obj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94" y="1825625"/>
            <a:ext cx="9620250" cy="4648200"/>
          </a:xfrm>
          <a:prstGeom prst="rect">
            <a:avLst/>
          </a:prstGeom>
        </p:spPr>
      </p:pic>
      <p:sp>
        <p:nvSpPr>
          <p:cNvPr id="5" name="Content Placeholder 6"/>
          <p:cNvSpPr txBox="1">
            <a:spLocks/>
          </p:cNvSpPr>
          <p:nvPr/>
        </p:nvSpPr>
        <p:spPr>
          <a:xfrm>
            <a:off x="8310087" y="1553132"/>
            <a:ext cx="3218213" cy="46468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Camera_Manipulation.js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2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WASD: move hero to pan camera (90%)</a:t>
            </a:r>
          </a:p>
          <a:p>
            <a:r>
              <a:rPr lang="en-US" dirty="0" smtClean="0"/>
              <a:t>Arrow: move portal clamped (80%)</a:t>
            </a:r>
          </a:p>
          <a:p>
            <a:r>
              <a:rPr lang="en-US" dirty="0" smtClean="0"/>
              <a:t>L/R: Camera pan to Left/Right</a:t>
            </a:r>
          </a:p>
          <a:p>
            <a:r>
              <a:rPr lang="en-US" dirty="0" smtClean="0"/>
              <a:t>N/M: Zoom </a:t>
            </a:r>
            <a:r>
              <a:rPr lang="en-US" dirty="0" err="1" smtClean="0"/>
              <a:t>wrt</a:t>
            </a:r>
            <a:r>
              <a:rPr lang="en-US" dirty="0" smtClean="0"/>
              <a:t> center</a:t>
            </a:r>
          </a:p>
          <a:p>
            <a:r>
              <a:rPr lang="en-US" dirty="0" smtClean="0"/>
              <a:t>L/R/P/H: Select Left/Right/Portal/Hero </a:t>
            </a:r>
          </a:p>
          <a:p>
            <a:pPr lvl="1"/>
            <a:r>
              <a:rPr lang="en-US" dirty="0" smtClean="0"/>
              <a:t>J/K: zoom </a:t>
            </a:r>
            <a:r>
              <a:rPr lang="en-US" dirty="0" err="1" smtClean="0"/>
              <a:t>wrt</a:t>
            </a:r>
            <a:r>
              <a:rPr lang="en-US" dirty="0" smtClean="0"/>
              <a:t> to selected position</a:t>
            </a:r>
          </a:p>
          <a:p>
            <a:pPr lvl="1"/>
            <a:r>
              <a:rPr lang="en-US" dirty="0" smtClean="0"/>
              <a:t>Put finger over selected object and zoom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bject does not change relative position</a:t>
            </a:r>
            <a:endParaRPr lang="en-US" dirty="0"/>
          </a:p>
        </p:txBody>
      </p:sp>
      <p:pic>
        <p:nvPicPr>
          <p:cNvPr id="5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75" y="1248123"/>
            <a:ext cx="4723363" cy="35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6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Powerful functionality, bad 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Sudden changes resulting from manipulation (e.g., </a:t>
            </a:r>
            <a:r>
              <a:rPr lang="en-US" dirty="0" err="1" smtClean="0"/>
              <a:t>panTo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May seem incoherent (whole world jumped)</a:t>
            </a:r>
          </a:p>
          <a:p>
            <a:r>
              <a:rPr lang="en-US" dirty="0" smtClean="0"/>
              <a:t>Gradual changes (in real life) would be nice</a:t>
            </a:r>
          </a:p>
        </p:txBody>
      </p:sp>
    </p:spTree>
    <p:extLst>
      <p:ext uri="{BB962C8B-B14F-4D97-AF65-F5344CB8AC3E}">
        <p14:creationId xmlns:p14="http://schemas.microsoft.com/office/powerpoint/2010/main" val="290241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Gradual change of values: over time in this case</a:t>
            </a:r>
          </a:p>
          <a:p>
            <a:r>
              <a:rPr lang="en-US" dirty="0" smtClean="0"/>
              <a:t>Example: two types of</a:t>
            </a:r>
            <a:br>
              <a:rPr lang="en-US" dirty="0" smtClean="0"/>
            </a:br>
            <a:r>
              <a:rPr lang="en-US" dirty="0" smtClean="0"/>
              <a:t>interpolations</a:t>
            </a:r>
          </a:p>
          <a:p>
            <a:r>
              <a:rPr lang="en-US" dirty="0" smtClean="0"/>
              <a:t>Linear: change with</a:t>
            </a:r>
            <a:br>
              <a:rPr lang="en-US" dirty="0" smtClean="0"/>
            </a:br>
            <a:r>
              <a:rPr lang="en-US" dirty="0" smtClean="0"/>
              <a:t>fix rate</a:t>
            </a:r>
          </a:p>
          <a:p>
            <a:r>
              <a:rPr lang="en-US" dirty="0" smtClean="0"/>
              <a:t>Exponential: change based</a:t>
            </a:r>
            <a:br>
              <a:rPr lang="en-US" dirty="0" smtClean="0"/>
            </a:br>
            <a:r>
              <a:rPr lang="en-US" dirty="0" smtClean="0"/>
              <a:t>on ratio of current value</a:t>
            </a:r>
            <a:br>
              <a:rPr lang="en-US" dirty="0" smtClean="0"/>
            </a:br>
            <a:r>
              <a:rPr lang="en-US" dirty="0" smtClean="0"/>
              <a:t>(our turn towards function)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9" y="2230936"/>
            <a:ext cx="6512164" cy="462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Camera Interpolation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44" y="1450879"/>
            <a:ext cx="6328011" cy="472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and work with interpolated results</a:t>
            </a:r>
          </a:p>
          <a:p>
            <a:r>
              <a:rPr lang="en-US" dirty="0" smtClean="0"/>
              <a:t>Implement interpolation to support gradual camera parameter changes</a:t>
            </a:r>
          </a:p>
          <a:p>
            <a:r>
              <a:rPr lang="en-US" dirty="0" smtClean="0"/>
              <a:t>Understand keys to implementing interpolation</a:t>
            </a:r>
          </a:p>
          <a:p>
            <a:pPr lvl="1"/>
            <a:r>
              <a:rPr lang="en-US" dirty="0" smtClean="0"/>
              <a:t>Keeping track of and separating: current from final values</a:t>
            </a:r>
          </a:p>
          <a:p>
            <a:pPr lvl="1"/>
            <a:r>
              <a:rPr lang="en-US" dirty="0" smtClean="0"/>
              <a:t>Support access to current values</a:t>
            </a:r>
          </a:p>
          <a:p>
            <a:pPr lvl="1"/>
            <a:r>
              <a:rPr lang="en-US" dirty="0" smtClean="0"/>
              <a:t>Need update() to trigger interpolation computation to take current value closer to final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A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</a:t>
            </a:r>
            <a:r>
              <a:rPr lang="en-US" b="1" i="1" dirty="0" err="1" smtClean="0"/>
              <a:t>mCurrentValue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Change to: </a:t>
            </a:r>
            <a:r>
              <a:rPr lang="en-US" b="1" i="1" dirty="0" err="1" smtClean="0"/>
              <a:t>mFinalValue</a:t>
            </a:r>
            <a:endParaRPr lang="en-US" b="1" i="1" dirty="0" smtClean="0"/>
          </a:p>
          <a:p>
            <a:r>
              <a:rPr lang="en-US" dirty="0" smtClean="0"/>
              <a:t>In: </a:t>
            </a:r>
            <a:r>
              <a:rPr lang="en-US" b="1" i="1" dirty="0" err="1" smtClean="0"/>
              <a:t>mCycles</a:t>
            </a:r>
            <a:r>
              <a:rPr lang="en-US" dirty="0" smtClean="0"/>
              <a:t>, changes at </a:t>
            </a:r>
            <a:r>
              <a:rPr lang="en-US" b="1" i="1" dirty="0" err="1" smtClean="0"/>
              <a:t>mRate</a:t>
            </a:r>
            <a:endParaRPr lang="en-US" b="1" i="1" dirty="0" smtClean="0"/>
          </a:p>
          <a:p>
            <a:r>
              <a:rPr lang="en-US" b="1" i="1" dirty="0" err="1" smtClean="0"/>
              <a:t>mCyclesLeft</a:t>
            </a:r>
            <a:r>
              <a:rPr lang="en-US" i="1" dirty="0" smtClean="0"/>
              <a:t>: </a:t>
            </a:r>
            <a:r>
              <a:rPr lang="en-US" dirty="0" smtClean="0"/>
              <a:t>keeps track of how many left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34" y="3508293"/>
            <a:ext cx="95154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get/set/configure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130" y="1785579"/>
            <a:ext cx="10515600" cy="4351338"/>
          </a:xfrm>
        </p:spPr>
        <p:txBody>
          <a:bodyPr/>
          <a:lstStyle/>
          <a:p>
            <a:r>
              <a:rPr lang="en-US" dirty="0" smtClean="0"/>
              <a:t>Get current interpolated result</a:t>
            </a:r>
          </a:p>
          <a:p>
            <a:r>
              <a:rPr lang="en-US" dirty="0" err="1" smtClean="0"/>
              <a:t>setFinalValue</a:t>
            </a:r>
            <a:r>
              <a:rPr lang="en-US" dirty="0" smtClean="0"/>
              <a:t>() </a:t>
            </a:r>
            <a:br>
              <a:rPr lang="en-US" dirty="0" smtClean="0"/>
            </a:br>
            <a:r>
              <a:rPr lang="en-US" dirty="0" smtClean="0"/>
              <a:t>triggers </a:t>
            </a:r>
            <a:br>
              <a:rPr lang="en-US" dirty="0" smtClean="0"/>
            </a:br>
            <a:r>
              <a:rPr lang="en-US" dirty="0" smtClean="0"/>
              <a:t>new interpolation</a:t>
            </a:r>
          </a:p>
          <a:p>
            <a:endParaRPr lang="en-US" dirty="0"/>
          </a:p>
          <a:p>
            <a:r>
              <a:rPr lang="en-US" dirty="0" smtClean="0"/>
              <a:t>Stiffness: how quickly values change</a:t>
            </a:r>
          </a:p>
          <a:p>
            <a:r>
              <a:rPr lang="en-US" dirty="0" smtClean="0"/>
              <a:t>Duration: how long to change from initial to final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89" y="2365196"/>
            <a:ext cx="8105775" cy="123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868" y="5038468"/>
            <a:ext cx="8039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7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Interpolate.js: compute intermediate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355" y="1391664"/>
            <a:ext cx="6600825" cy="2933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8" y="4420254"/>
            <a:ext cx="10439400" cy="7239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654398" y="3566110"/>
            <a:ext cx="3103621" cy="29367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8130" y="1785578"/>
            <a:ext cx="10515600" cy="460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cycles left</a:t>
            </a:r>
          </a:p>
          <a:p>
            <a:r>
              <a:rPr lang="en-US" dirty="0"/>
              <a:t>c</a:t>
            </a:r>
            <a:r>
              <a:rPr lang="en-US" dirty="0" smtClean="0"/>
              <a:t>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Each iteration: </a:t>
            </a:r>
            <a:br>
              <a:rPr lang="en-US" dirty="0" smtClean="0"/>
            </a:br>
            <a:r>
              <a:rPr lang="en-US" dirty="0" smtClean="0"/>
              <a:t>linearly changing from current to final</a:t>
            </a:r>
          </a:p>
          <a:p>
            <a:r>
              <a:rPr lang="en-US" dirty="0" smtClean="0"/>
              <a:t>Overall: exponential function from initial to 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InterpolateVec2.js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to interpolate vec2 objects!</a:t>
            </a:r>
          </a:p>
          <a:p>
            <a:r>
              <a:rPr lang="en-US" dirty="0" smtClean="0"/>
              <a:t>Vec2.lerp() implements the same interpolate._</a:t>
            </a:r>
            <a:r>
              <a:rPr lang="en-US" dirty="0" err="1" smtClean="0"/>
              <a:t>interpolateValue</a:t>
            </a:r>
            <a:r>
              <a:rPr lang="en-US" dirty="0" smtClean="0"/>
              <a:t>() </a:t>
            </a:r>
          </a:p>
          <a:p>
            <a:pPr lvl="1"/>
            <a:r>
              <a:rPr lang="en-US" dirty="0" smtClean="0"/>
              <a:t>For each of the x/y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9" y="1825625"/>
            <a:ext cx="88773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camera easier to work with</a:t>
            </a:r>
          </a:p>
          <a:p>
            <a:pPr lvl="1"/>
            <a:r>
              <a:rPr lang="en-US" dirty="0" smtClean="0"/>
              <a:t>Define default manipulation functionality</a:t>
            </a:r>
          </a:p>
          <a:p>
            <a:r>
              <a:rPr lang="en-US" dirty="0" smtClean="0"/>
              <a:t>Interpolate values to support smooth transitions</a:t>
            </a:r>
          </a:p>
          <a:p>
            <a:pPr lvl="1"/>
            <a:r>
              <a:rPr lang="en-US" dirty="0" smtClean="0"/>
              <a:t>Use of math in describing behaviors</a:t>
            </a:r>
          </a:p>
          <a:p>
            <a:r>
              <a:rPr lang="en-US" dirty="0" smtClean="0"/>
              <a:t>Program with multiple views</a:t>
            </a:r>
          </a:p>
          <a:p>
            <a:pPr lvl="1"/>
            <a:r>
              <a:rPr lang="en-US" dirty="0" smtClean="0"/>
              <a:t>Already know this</a:t>
            </a:r>
          </a:p>
          <a:p>
            <a:r>
              <a:rPr lang="en-US" dirty="0" smtClean="0"/>
              <a:t>Transform between Canvas (Device) Coordinate to World Coordinate</a:t>
            </a:r>
          </a:p>
          <a:p>
            <a:r>
              <a:rPr lang="en-US" dirty="0" smtClean="0"/>
              <a:t>Support mouse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5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current and final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references to: </a:t>
            </a:r>
            <a:r>
              <a:rPr lang="en-US" b="1" i="1" dirty="0" smtClean="0"/>
              <a:t>Interpolate</a:t>
            </a:r>
            <a:r>
              <a:rPr lang="en-US" dirty="0" smtClean="0"/>
              <a:t> and </a:t>
            </a:r>
            <a:r>
              <a:rPr lang="en-US" b="1" i="1" dirty="0" smtClean="0"/>
              <a:t>InterpolateVec2</a:t>
            </a:r>
          </a:p>
          <a:p>
            <a:endParaRPr lang="en-US" b="1" i="1" dirty="0"/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dirty="0" smtClean="0"/>
              <a:t>Configuration: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85" y="2404366"/>
            <a:ext cx="7858125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97" y="4907506"/>
            <a:ext cx="8096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CameraState.js: set/get, trigger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Get current </a:t>
            </a:r>
            <a:br>
              <a:rPr lang="en-US" dirty="0" smtClean="0"/>
            </a:br>
            <a:r>
              <a:rPr lang="en-US" dirty="0" smtClean="0"/>
              <a:t>values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Set: sets final value for interpolation</a:t>
            </a:r>
          </a:p>
          <a:p>
            <a:endParaRPr lang="en-US" dirty="0"/>
          </a:p>
          <a:p>
            <a:r>
              <a:rPr lang="en-US" dirty="0" smtClean="0"/>
              <a:t>Triggers actual</a:t>
            </a:r>
            <a:br>
              <a:rPr lang="en-US" dirty="0" smtClean="0"/>
            </a:br>
            <a:r>
              <a:rPr lang="en-US" dirty="0" smtClean="0"/>
              <a:t>interpolation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1927229"/>
            <a:ext cx="8772525" cy="1590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98" y="5122009"/>
            <a:ext cx="59817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 only reference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CameraState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All set/get to </a:t>
            </a:r>
            <a:br>
              <a:rPr lang="en-US" dirty="0" smtClean="0"/>
            </a:br>
            <a:r>
              <a:rPr lang="en-US" dirty="0" err="1" smtClean="0"/>
              <a:t>wcCenter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err="1" smtClean="0"/>
              <a:t>wcWidth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now refers to </a:t>
            </a:r>
            <a:br>
              <a:rPr lang="en-US" dirty="0" smtClean="0"/>
            </a:br>
            <a:r>
              <a:rPr lang="en-US" dirty="0" err="1" smtClean="0"/>
              <a:t>CameraState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22442" y="2449202"/>
            <a:ext cx="6591300" cy="3609975"/>
            <a:chOff x="1811609" y="1936246"/>
            <a:chExt cx="6591300" cy="3609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1609" y="1936246"/>
              <a:ext cx="6591300" cy="360997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2299896" y="2281160"/>
              <a:ext cx="5810758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6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manipulation: to </a:t>
            </a:r>
            <a:r>
              <a:rPr lang="en-US" dirty="0" err="1" smtClean="0"/>
              <a:t>CameraState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5" y="2755757"/>
            <a:ext cx="4876800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35" y="1684181"/>
            <a:ext cx="4800600" cy="8477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1562098"/>
            <a:ext cx="57150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1" y="4327525"/>
            <a:ext cx="6638925" cy="24288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29" y="2825749"/>
            <a:ext cx="5715000" cy="14573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73371" y="1969149"/>
            <a:ext cx="2761205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669010" y="2033116"/>
            <a:ext cx="449707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9709" y="3712380"/>
            <a:ext cx="3737228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156344" y="3820269"/>
            <a:ext cx="377567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613790" y="5961784"/>
            <a:ext cx="3775966" cy="277163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Camera_Manipulate</a:t>
            </a:r>
            <a:r>
              <a:rPr lang="en-US" dirty="0" smtClean="0"/>
              <a:t>: update + </a:t>
            </a:r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2269950"/>
            <a:ext cx="7629525" cy="7715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10" y="3692679"/>
            <a:ext cx="4781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CameraState</a:t>
            </a:r>
            <a:r>
              <a:rPr lang="en-US" dirty="0" smtClean="0"/>
              <a:t> when compute </a:t>
            </a:r>
            <a:r>
              <a:rPr lang="en-US" dirty="0" err="1" smtClean="0"/>
              <a:t>VPMatrix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10" y="1374363"/>
            <a:ext cx="5361470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63377" y="2503540"/>
            <a:ext cx="2776411" cy="251536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87970" y="3889005"/>
            <a:ext cx="3544348" cy="415800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54" y="5111795"/>
            <a:ext cx="10467975" cy="1543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3329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interpolated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Notice the much smoother transitions</a:t>
            </a:r>
          </a:p>
          <a:p>
            <a:pPr lvl="1"/>
            <a:r>
              <a:rPr lang="en-US" dirty="0" err="1" smtClean="0"/>
              <a:t>MyGame.update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calls </a:t>
            </a:r>
            <a:r>
              <a:rPr lang="en-US" dirty="0" err="1" smtClean="0">
                <a:sym typeface="Wingdings" panose="05000000000000000000" pitchFamily="2" charset="2"/>
              </a:rPr>
              <a:t>camera.update</a:t>
            </a:r>
            <a:r>
              <a:rPr lang="en-US" dirty="0" smtClean="0">
                <a:sym typeface="Wingdings" panose="05000000000000000000" pitchFamily="2" charset="2"/>
              </a:rPr>
              <a:t>()!!</a:t>
            </a:r>
            <a:endParaRPr lang="en-US" dirty="0" smtClean="0"/>
          </a:p>
          <a:p>
            <a:r>
              <a:rPr lang="en-US" dirty="0" smtClean="0"/>
              <a:t>Stiffness:</a:t>
            </a:r>
          </a:p>
          <a:p>
            <a:pPr lvl="1"/>
            <a:r>
              <a:rPr lang="en-US" dirty="0" smtClean="0"/>
              <a:t>Large values (e.g., 0.8, or 0.9): </a:t>
            </a:r>
          </a:p>
          <a:p>
            <a:pPr lvl="2"/>
            <a:r>
              <a:rPr lang="en-US" dirty="0" smtClean="0"/>
              <a:t>degenerates to sudden changes</a:t>
            </a:r>
          </a:p>
          <a:p>
            <a:pPr lvl="1"/>
            <a:r>
              <a:rPr lang="en-US" dirty="0" smtClean="0"/>
              <a:t>Very smaller values (e.g., 0.01):</a:t>
            </a:r>
          </a:p>
          <a:p>
            <a:pPr lvl="2"/>
            <a:r>
              <a:rPr lang="en-US" dirty="0" smtClean="0"/>
              <a:t>Slow motion effect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Very large values (e.g., 500)</a:t>
            </a:r>
          </a:p>
          <a:p>
            <a:pPr lvl="2"/>
            <a:r>
              <a:rPr lang="en-US" dirty="0" smtClean="0"/>
              <a:t>Seems to never reach stable value (tiny movements towards the end)</a:t>
            </a:r>
          </a:p>
          <a:p>
            <a:pPr lvl="1"/>
            <a:r>
              <a:rPr lang="en-US" dirty="0" smtClean="0"/>
              <a:t>Very small values (e.g., 10)</a:t>
            </a:r>
          </a:p>
          <a:p>
            <a:pPr lvl="2"/>
            <a:r>
              <a:rPr lang="en-US" dirty="0" smtClean="0"/>
              <a:t>Unable to complete the function smoothly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egenerates to sudden jumps at the end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Shaking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Interesting way to convey “SOMETHING IMPORTANT” has occurred</a:t>
            </a:r>
          </a:p>
          <a:p>
            <a:pPr lvl="1"/>
            <a:r>
              <a:rPr lang="en-US" dirty="0" smtClean="0"/>
              <a:t>Boss appear/defeated</a:t>
            </a:r>
          </a:p>
          <a:p>
            <a:pPr lvl="1"/>
            <a:r>
              <a:rPr lang="en-US" dirty="0" smtClean="0"/>
              <a:t>Large object collision</a:t>
            </a:r>
          </a:p>
          <a:p>
            <a:r>
              <a:rPr lang="en-US" dirty="0" smtClean="0"/>
              <a:t>Parallel goal: examine another example of controlling with math</a:t>
            </a:r>
          </a:p>
          <a:p>
            <a:r>
              <a:rPr lang="en-US" dirty="0" smtClean="0"/>
              <a:t>Reflection of real-life example</a:t>
            </a:r>
          </a:p>
          <a:p>
            <a:pPr lvl="1"/>
            <a:r>
              <a:rPr lang="en-US" dirty="0" smtClean="0"/>
              <a:t>Aiming the camera and knocked off the target</a:t>
            </a:r>
          </a:p>
          <a:p>
            <a:pPr lvl="2"/>
            <a:r>
              <a:rPr lang="en-US" dirty="0" smtClean="0"/>
              <a:t>Retargeting: Return “quickly”, and adjust to stop at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Damped Harmonic 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31" y="1600493"/>
            <a:ext cx="7429871" cy="4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Camera Shake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698" y="1825625"/>
            <a:ext cx="5464119" cy="4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5" y="1184357"/>
            <a:ext cx="8886239" cy="4408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Encoded in </a:t>
            </a:r>
            <a:r>
              <a:rPr lang="en-US" dirty="0" err="1" smtClean="0"/>
              <a:t>ViewProjection</a:t>
            </a:r>
            <a:r>
              <a:rPr lang="en-US" dirty="0" smtClean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Additional insights </a:t>
            </a:r>
            <a:r>
              <a:rPr lang="en-US" dirty="0"/>
              <a:t>into modeling displacements with simple mathematical functions</a:t>
            </a:r>
          </a:p>
          <a:p>
            <a:pPr lvl="0"/>
            <a:r>
              <a:rPr lang="en-US" dirty="0" smtClean="0"/>
              <a:t>Experience </a:t>
            </a:r>
            <a:r>
              <a:rPr lang="en-US" dirty="0"/>
              <a:t>with the camera shake effect</a:t>
            </a:r>
          </a:p>
          <a:p>
            <a:pPr lvl="0"/>
            <a:r>
              <a:rPr lang="en-US" dirty="0" smtClean="0"/>
              <a:t>Implement </a:t>
            </a:r>
            <a:r>
              <a:rPr lang="en-US" dirty="0"/>
              <a:t>camera shake as a pseudorandom damped simple harmonic 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ShakePosition.js (Utility)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mXMag</a:t>
            </a:r>
            <a:r>
              <a:rPr lang="en-US" dirty="0" smtClean="0"/>
              <a:t>/</a:t>
            </a:r>
            <a:r>
              <a:rPr lang="en-US" dirty="0" err="1" smtClean="0"/>
              <a:t>mYMag</a:t>
            </a:r>
            <a:r>
              <a:rPr lang="en-US" dirty="0" smtClean="0"/>
              <a:t>: initial displacement</a:t>
            </a:r>
          </a:p>
          <a:p>
            <a:r>
              <a:rPr lang="en-US" dirty="0" err="1" smtClean="0"/>
              <a:t>mCycles</a:t>
            </a:r>
            <a:r>
              <a:rPr lang="en-US" dirty="0" smtClean="0"/>
              <a:t>: how long to settle back</a:t>
            </a:r>
          </a:p>
          <a:p>
            <a:r>
              <a:rPr lang="en-US" dirty="0" err="1" smtClean="0"/>
              <a:t>mOmega</a:t>
            </a:r>
            <a:r>
              <a:rPr lang="en-US" dirty="0" smtClean="0"/>
              <a:t>: how much “back-and-forth”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3438525"/>
            <a:ext cx="8763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373415" y="4114799"/>
            <a:ext cx="4108223" cy="25624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shake position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54" y="1690688"/>
            <a:ext cx="601396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520372" y="4376057"/>
            <a:ext cx="4108223" cy="49802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57541" y="1948758"/>
            <a:ext cx="4178494" cy="2427299"/>
          </a:xfrm>
          <a:prstGeom prst="wedgeRoundRectCallout">
            <a:avLst>
              <a:gd name="adj1" fmla="val -71061"/>
              <a:gd name="adj2" fmla="val 5285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Why?</a:t>
            </a:r>
            <a:r>
              <a:rPr lang="en-US" sz="1600" dirty="0" smtClean="0">
                <a:solidFill>
                  <a:schemeClr val="tx1"/>
                </a:solidFill>
              </a:rPr>
              <a:t>: to avoid perfect oscillation!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Try just returning the v value (without the sign flipping)!! (e.g., Large amplitude (10, 10), frequency of 5, over 600 cycles) [5 complete oscillation in 10 seconds)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0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fact:  </a:t>
            </a:r>
          </a:p>
          <a:p>
            <a:pPr lvl="1"/>
            <a:r>
              <a:rPr lang="en-US" dirty="0" smtClean="0"/>
              <a:t>between 0 to 1</a:t>
            </a:r>
          </a:p>
          <a:p>
            <a:r>
              <a:rPr lang="en-US" dirty="0" smtClean="0"/>
              <a:t>fact*fact:</a:t>
            </a:r>
          </a:p>
          <a:p>
            <a:pPr lvl="1"/>
            <a:r>
              <a:rPr lang="en-US" dirty="0" smtClean="0"/>
              <a:t>To decrease the sinusoidal</a:t>
            </a:r>
            <a:br>
              <a:rPr lang="en-US" dirty="0" smtClean="0"/>
            </a:br>
            <a:r>
              <a:rPr lang="en-US" dirty="0" smtClean="0"/>
              <a:t>    more rapidly than a line</a:t>
            </a:r>
          </a:p>
          <a:p>
            <a:r>
              <a:rPr lang="en-US" dirty="0" smtClean="0"/>
              <a:t>Result is a displacement!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734" y="1521321"/>
            <a:ext cx="4943474" cy="2928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Damp Harmonic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7" y="4628202"/>
            <a:ext cx="65722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CameraShake.js: Integrate shake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Shaking the </a:t>
            </a:r>
            <a:r>
              <a:rPr lang="en-US" dirty="0" err="1" smtClean="0"/>
              <a:t>CameraState’s</a:t>
            </a:r>
            <a:r>
              <a:rPr lang="en-US" dirty="0" smtClean="0"/>
              <a:t> center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center by </a:t>
            </a:r>
            <a:r>
              <a:rPr lang="en-US" dirty="0" err="1" smtClean="0"/>
              <a:t>ShapePosition’s</a:t>
            </a:r>
            <a:r>
              <a:rPr lang="en-US" dirty="0" smtClean="0"/>
              <a:t> displacement (s)</a:t>
            </a:r>
          </a:p>
          <a:p>
            <a:pPr lvl="1"/>
            <a:r>
              <a:rPr lang="en-US" dirty="0" smtClean="0"/>
              <a:t>Adding the offset to the origin (without changing the origin)</a:t>
            </a:r>
          </a:p>
          <a:p>
            <a:pPr lvl="1"/>
            <a:r>
              <a:rPr lang="en-US" dirty="0" smtClean="0"/>
              <a:t>Offset becomes smaller over time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3" y="2390342"/>
            <a:ext cx="89154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the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36504" y="1517444"/>
            <a:ext cx="6715125" cy="1543050"/>
            <a:chOff x="1503403" y="1778701"/>
            <a:chExt cx="6715125" cy="1543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403" y="1778701"/>
              <a:ext cx="6715125" cy="154305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1853135" y="2497089"/>
              <a:ext cx="3271068" cy="341114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89" y="2973732"/>
            <a:ext cx="8686800" cy="4152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343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and update Shake (</a:t>
            </a:r>
            <a:r>
              <a:rPr lang="en-US" dirty="0" err="1" smtClean="0"/>
              <a:t>Camera_Manipulation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8" y="3043238"/>
            <a:ext cx="68294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1825625"/>
            <a:ext cx="11001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camera 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marL="3200400" lvl="7" indent="0">
              <a:buNone/>
            </a:pPr>
            <a:endParaRPr lang="en-US" dirty="0" smtClean="0"/>
          </a:p>
          <a:p>
            <a:r>
              <a:rPr lang="en-US" dirty="0" err="1" smtClean="0"/>
              <a:t>xyDelta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Large (200): earth quake!   Small (0.1): can’t see anything!</a:t>
            </a:r>
          </a:p>
          <a:p>
            <a:r>
              <a:rPr lang="en-US" dirty="0" smtClean="0"/>
              <a:t>Frequency:</a:t>
            </a:r>
          </a:p>
          <a:p>
            <a:pPr lvl="1"/>
            <a:r>
              <a:rPr lang="en-US" dirty="0" smtClean="0"/>
              <a:t>Only observable with large </a:t>
            </a:r>
            <a:r>
              <a:rPr lang="en-US" dirty="0" err="1" smtClean="0"/>
              <a:t>xyDelta</a:t>
            </a:r>
            <a:r>
              <a:rPr lang="en-US" dirty="0" smtClean="0"/>
              <a:t>, larger values tend to “softens” the shake</a:t>
            </a:r>
          </a:p>
          <a:p>
            <a:r>
              <a:rPr lang="en-US" dirty="0" smtClean="0"/>
              <a:t>Duration:</a:t>
            </a:r>
          </a:p>
          <a:p>
            <a:pPr lvl="1"/>
            <a:r>
              <a:rPr lang="en-US" dirty="0" smtClean="0"/>
              <a:t>Large duration (300): annoying?  Short duration (3): subtle, seem like error!</a:t>
            </a:r>
          </a:p>
          <a:p>
            <a:r>
              <a:rPr lang="en-US" dirty="0" smtClean="0"/>
              <a:t>WATCH OUT!</a:t>
            </a:r>
          </a:p>
          <a:p>
            <a:pPr lvl="1"/>
            <a:r>
              <a:rPr lang="en-US" dirty="0" smtClean="0"/>
              <a:t>Shake is an offset (to the original value)</a:t>
            </a:r>
          </a:p>
          <a:p>
            <a:pPr lvl="1"/>
            <a:r>
              <a:rPr lang="en-US" dirty="0" smtClean="0"/>
              <a:t>Always keep/restore the original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80" y="1401649"/>
            <a:ext cx="6391275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10" y="2231118"/>
            <a:ext cx="11001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4357" r="36367" b="27700"/>
          <a:stretch/>
        </p:blipFill>
        <p:spPr>
          <a:xfrm>
            <a:off x="6352075" y="5006749"/>
            <a:ext cx="5527718" cy="15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5996026" y="5794602"/>
            <a:ext cx="1121229" cy="30411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17255" y="5946661"/>
            <a:ext cx="3271068" cy="341114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7.4: Multiple Camera and 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done this in MPs!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66" y="1869185"/>
            <a:ext cx="4944005" cy="396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Manipulations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Operations:</a:t>
                </a:r>
              </a:p>
              <a:p>
                <a:pPr lvl="1"/>
                <a:r>
                  <a:rPr lang="en-US" dirty="0" smtClean="0"/>
                  <a:t>Clamping</a:t>
                </a:r>
              </a:p>
              <a:p>
                <a:pPr lvl="2"/>
                <a:r>
                  <a:rPr lang="en-US" dirty="0" smtClean="0"/>
                  <a:t>Keeping hero in the view</a:t>
                </a:r>
              </a:p>
              <a:p>
                <a:pPr lvl="1"/>
                <a:r>
                  <a:rPr lang="en-US" dirty="0" smtClean="0"/>
                  <a:t>Panning</a:t>
                </a:r>
              </a:p>
              <a:p>
                <a:pPr lvl="2"/>
                <a:r>
                  <a:rPr lang="en-US" dirty="0" smtClean="0"/>
                  <a:t>Hero pushing camera view</a:t>
                </a:r>
              </a:p>
              <a:p>
                <a:pPr lvl="1"/>
                <a:r>
                  <a:rPr lang="en-US" dirty="0" smtClean="0"/>
                  <a:t>Zooming</a:t>
                </a:r>
              </a:p>
              <a:p>
                <a:r>
                  <a:rPr lang="en-US" dirty="0" smtClean="0"/>
                  <a:t>Implementations: mapped to parameters of a camera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𝑤𝑐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WC Window (width and height)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Mouse Input (Selection!)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 positions: Canvas coordinate! </a:t>
            </a:r>
          </a:p>
          <a:p>
            <a:pPr lvl="1"/>
            <a:r>
              <a:rPr lang="en-US" dirty="0" err="1" smtClean="0"/>
              <a:t>GameObjects</a:t>
            </a:r>
            <a:r>
              <a:rPr lang="en-US" dirty="0" smtClean="0"/>
              <a:t> are in WC!</a:t>
            </a:r>
          </a:p>
          <a:p>
            <a:r>
              <a:rPr lang="en-US" dirty="0" smtClean="0"/>
              <a:t>Canvas to Viewport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91" y="3291618"/>
            <a:ext cx="8590785" cy="35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(device) to World Coordinate!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4" y="1946263"/>
            <a:ext cx="8401223" cy="41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0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Viewport:[100, 200, 400, 600]</a:t>
            </a:r>
          </a:p>
          <a:p>
            <a:pPr lvl="1"/>
            <a:r>
              <a:rPr lang="en-US" dirty="0" smtClean="0"/>
              <a:t>My camera2: Center(100, 100), Width=10, Viewport: [50, 100, 100, 100]</a:t>
            </a:r>
          </a:p>
          <a:p>
            <a:pPr lvl="1"/>
            <a:r>
              <a:rPr lang="en-US" dirty="0" smtClean="0"/>
              <a:t>Sketch my viewports in the canvas</a:t>
            </a:r>
          </a:p>
          <a:p>
            <a:r>
              <a:rPr lang="en-US" dirty="0" smtClean="0"/>
              <a:t>HTML5 reports that a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(50, 100): should I care about this?</a:t>
            </a:r>
            <a:endParaRPr lang="en-US" dirty="0"/>
          </a:p>
          <a:p>
            <a:pPr lvl="1"/>
            <a:r>
              <a:rPr lang="en-US" dirty="0" smtClean="0"/>
              <a:t>(300, 400): how about now?</a:t>
            </a:r>
          </a:p>
          <a:p>
            <a:r>
              <a:rPr lang="en-US" dirty="0" smtClean="0"/>
              <a:t>What are the point in </a:t>
            </a:r>
            <a:r>
              <a:rPr lang="en-US" dirty="0" err="1" smtClean="0"/>
              <a:t>DCx</a:t>
            </a:r>
            <a:r>
              <a:rPr lang="en-US" dirty="0" smtClean="0"/>
              <a:t>, </a:t>
            </a:r>
            <a:r>
              <a:rPr lang="en-US" dirty="0" err="1" smtClean="0"/>
              <a:t>DCy</a:t>
            </a:r>
            <a:r>
              <a:rPr lang="en-US" dirty="0" smtClean="0"/>
              <a:t> for my two viewports?</a:t>
            </a:r>
          </a:p>
          <a:p>
            <a:r>
              <a:rPr lang="en-US" dirty="0" smtClean="0"/>
              <a:t>What are the points in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for my two cameras?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canvas is 1000x800</a:t>
            </a:r>
          </a:p>
          <a:p>
            <a:pPr lvl="1"/>
            <a:r>
              <a:rPr lang="en-US" dirty="0" smtClean="0"/>
              <a:t>My camera1: Center(50, 50), Width=100, Viewport:[</a:t>
            </a:r>
            <a:r>
              <a:rPr lang="en-US" dirty="0" smtClean="0">
                <a:solidFill>
                  <a:schemeClr val="accent2"/>
                </a:solidFill>
              </a:rPr>
              <a:t>100, 200, 400, 600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My camera2: Center(100, 100), Width=10,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Sketch my viewports in the canvas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61760" y="3058160"/>
            <a:ext cx="4572000" cy="3657600"/>
            <a:chOff x="2316480" y="3098800"/>
            <a:chExt cx="4572000" cy="3657600"/>
          </a:xfrm>
        </p:grpSpPr>
        <p:sp>
          <p:nvSpPr>
            <p:cNvPr id="5" name="Rectangle 4"/>
            <p:cNvSpPr/>
            <p:nvPr/>
          </p:nvSpPr>
          <p:spPr>
            <a:xfrm>
              <a:off x="2316480" y="3098800"/>
              <a:ext cx="4572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773680" y="3111500"/>
              <a:ext cx="1828800" cy="2743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45080" y="5854700"/>
              <a:ext cx="457200" cy="4572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79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4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My camera1: Viewport</a:t>
            </a:r>
            <a:r>
              <a:rPr lang="en-US" dirty="0" smtClean="0">
                <a:solidFill>
                  <a:schemeClr val="accent2"/>
                </a:solidFill>
              </a:rPr>
              <a:t>:[100, 200, 400, 600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My camera2: Viewport: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r>
              <a:rPr lang="en-US" dirty="0" smtClean="0"/>
              <a:t>HTML5 reports mouse click occurs at: (</a:t>
            </a:r>
            <a:r>
              <a:rPr lang="en-US" dirty="0" err="1" smtClean="0"/>
              <a:t>mouseX</a:t>
            </a:r>
            <a:r>
              <a:rPr lang="en-US" dirty="0" smtClean="0"/>
              <a:t>, </a:t>
            </a:r>
            <a:r>
              <a:rPr lang="en-US" dirty="0" err="1" smtClean="0"/>
              <a:t>mouseY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72325" y="2958465"/>
            <a:ext cx="4572000" cy="3660616"/>
            <a:chOff x="7700645" y="1310640"/>
            <a:chExt cx="4572000" cy="3660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Summing Junction 16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[100, 200, 400, 600</a:t>
            </a:r>
            <a:r>
              <a:rPr lang="en-US" dirty="0" smtClean="0"/>
              <a:t>]      [</a:t>
            </a:r>
            <a:r>
              <a:rPr lang="en-US" dirty="0" smtClean="0">
                <a:solidFill>
                  <a:srgbClr val="FF0000"/>
                </a:solidFill>
              </a:rPr>
              <a:t>50, 100, 100, 100</a:t>
            </a:r>
            <a:r>
              <a:rPr lang="en-US" dirty="0" smtClean="0"/>
              <a:t>]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(50, 100): </a:t>
            </a:r>
            <a:r>
              <a:rPr lang="en-US" dirty="0" smtClean="0"/>
              <a:t>should I care about this?</a:t>
            </a:r>
          </a:p>
          <a:p>
            <a:pPr lvl="2"/>
            <a:r>
              <a:rPr lang="en-US" dirty="0" smtClean="0"/>
              <a:t>With respect to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-50,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=-100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Orange does not care about this point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 smtClean="0">
                <a:solidFill>
                  <a:srgbClr val="FF0000"/>
                </a:solidFill>
              </a:rPr>
              <a:t>Red: </a:t>
            </a:r>
            <a:r>
              <a:rPr lang="en-US" b="1" dirty="0" err="1" smtClean="0">
                <a:solidFill>
                  <a:srgbClr val="FF0000"/>
                </a:solidFill>
              </a:rPr>
              <a:t>DCx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DCy</a:t>
            </a:r>
            <a:r>
              <a:rPr lang="en-US" b="1" dirty="0" smtClean="0">
                <a:solidFill>
                  <a:srgbClr val="FF0000"/>
                </a:solidFill>
              </a:rPr>
              <a:t>= 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cares about this point (inside Red viewport)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(300, 400): </a:t>
            </a:r>
            <a:r>
              <a:rPr lang="en-US" dirty="0" smtClean="0"/>
              <a:t>how about now?</a:t>
            </a: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= </a:t>
            </a:r>
            <a:r>
              <a:rPr lang="en-US" b="1" dirty="0" smtClean="0">
                <a:solidFill>
                  <a:schemeClr val="accent2"/>
                </a:solidFill>
              </a:rPr>
              <a:t>200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3"/>
            <a:r>
              <a:rPr lang="en-US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 Orange cares about this point (in Orange viewport)</a:t>
            </a:r>
            <a:endParaRPr lang="en-US" b="1" dirty="0">
              <a:solidFill>
                <a:schemeClr val="accent2"/>
              </a:solidFill>
            </a:endParaRPr>
          </a:p>
          <a:p>
            <a:pPr lvl="2"/>
            <a:r>
              <a:rPr lang="en-US" dirty="0"/>
              <a:t>With respect to </a:t>
            </a:r>
            <a:r>
              <a:rPr lang="en-US" b="1" dirty="0">
                <a:solidFill>
                  <a:srgbClr val="FF0000"/>
                </a:solidFill>
              </a:rPr>
              <a:t>Red: X = </a:t>
            </a:r>
            <a:r>
              <a:rPr lang="en-US" b="1" dirty="0" smtClean="0">
                <a:solidFill>
                  <a:srgbClr val="FF0000"/>
                </a:solidFill>
              </a:rPr>
              <a:t>250, </a:t>
            </a:r>
            <a:r>
              <a:rPr lang="en-US" b="1" dirty="0">
                <a:solidFill>
                  <a:srgbClr val="FF0000"/>
                </a:solidFill>
              </a:rPr>
              <a:t>Y= </a:t>
            </a:r>
            <a:r>
              <a:rPr lang="en-US" b="1" dirty="0" smtClean="0">
                <a:solidFill>
                  <a:srgbClr val="FF0000"/>
                </a:solidFill>
              </a:rPr>
              <a:t>300</a:t>
            </a:r>
          </a:p>
          <a:p>
            <a:pPr lvl="3"/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Red does not care (outside of Red viewport)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534275" y="862965"/>
            <a:ext cx="4572000" cy="3660616"/>
            <a:chOff x="7700645" y="1310640"/>
            <a:chExt cx="4572000" cy="3660616"/>
          </a:xfrm>
        </p:grpSpPr>
        <p:grpSp>
          <p:nvGrpSpPr>
            <p:cNvPr id="15" name="Group 14"/>
            <p:cNvGrpSpPr/>
            <p:nvPr/>
          </p:nvGrpSpPr>
          <p:grpSpPr>
            <a:xfrm>
              <a:off x="7700645" y="1310640"/>
              <a:ext cx="4572000" cy="3657600"/>
              <a:chOff x="7700645" y="1310640"/>
              <a:chExt cx="4572000" cy="36576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00645" y="131064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148320" y="132334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19720" y="406654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lowchart: Summing Junction 27"/>
              <p:cNvSpPr/>
              <p:nvPr/>
            </p:nvSpPr>
            <p:spPr>
              <a:xfrm>
                <a:off x="7762240" y="43881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lowchart: Summing Junction 28"/>
              <p:cNvSpPr/>
              <p:nvPr/>
            </p:nvSpPr>
            <p:spPr>
              <a:xfrm>
                <a:off x="8902700" y="3026093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700645" y="13233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48320" y="1310640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08060" y="131476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077325" y="1310957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34525" y="1320482"/>
              <a:ext cx="457200" cy="36449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69" y="450802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00645" y="403939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00645" y="3572669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700645" y="3105944"/>
              <a:ext cx="3005455" cy="4632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8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229257" y="-1067261"/>
            <a:ext cx="5029201" cy="4953318"/>
            <a:chOff x="7162799" y="454024"/>
            <a:chExt cx="5029201" cy="4953318"/>
          </a:xfrm>
        </p:grpSpPr>
        <p:grpSp>
          <p:nvGrpSpPr>
            <p:cNvPr id="6" name="Group 5"/>
            <p:cNvGrpSpPr/>
            <p:nvPr/>
          </p:nvGrpSpPr>
          <p:grpSpPr>
            <a:xfrm>
              <a:off x="7509510" y="712946"/>
              <a:ext cx="4572000" cy="3657600"/>
              <a:chOff x="2316480" y="3098800"/>
              <a:chExt cx="4572000" cy="3657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316480" y="3098800"/>
                <a:ext cx="4572000" cy="3657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773680" y="3111500"/>
                <a:ext cx="1828800" cy="27432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545080" y="5854700"/>
                <a:ext cx="4572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162799" y="454024"/>
              <a:ext cx="5029201" cy="247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87790" y="2527617"/>
              <a:ext cx="3093719" cy="2879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87236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Viewport: [50, 100, 100, 100]</a:t>
            </a:r>
          </a:p>
          <a:p>
            <a:pPr lvl="1"/>
            <a:r>
              <a:rPr lang="en-US" dirty="0" smtClean="0"/>
              <a:t>We know … HTML reports: </a:t>
            </a:r>
            <a:r>
              <a:rPr lang="en-US" b="1" dirty="0" smtClean="0">
                <a:solidFill>
                  <a:srgbClr val="00B050"/>
                </a:solidFill>
              </a:rPr>
              <a:t>(50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smtClean="0">
                <a:solidFill>
                  <a:srgbClr val="00B050"/>
                </a:solidFill>
              </a:rPr>
              <a:t>100)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 Red DC: </a:t>
            </a:r>
            <a:r>
              <a:rPr lang="en-US" b="1" dirty="0" err="1">
                <a:solidFill>
                  <a:srgbClr val="FF0000"/>
                </a:solidFill>
              </a:rPr>
              <a:t>DCx</a:t>
            </a:r>
            <a:r>
              <a:rPr lang="en-US" b="1" dirty="0">
                <a:solidFill>
                  <a:srgbClr val="FF0000"/>
                </a:solidFill>
              </a:rPr>
              <a:t> = 0, </a:t>
            </a:r>
            <a:r>
              <a:rPr lang="en-US" b="1" dirty="0" err="1">
                <a:solidFill>
                  <a:srgbClr val="FF0000"/>
                </a:solidFill>
              </a:rPr>
              <a:t>DCy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</a:p>
          <a:p>
            <a:r>
              <a:rPr lang="en-US" dirty="0" smtClean="0"/>
              <a:t>Now for: </a:t>
            </a:r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/>
              <a:t> </a:t>
            </a:r>
            <a:r>
              <a:rPr lang="en-US" dirty="0" smtClean="0"/>
              <a:t>(over the Red DC)</a:t>
            </a:r>
          </a:p>
          <a:p>
            <a:pPr lvl="1"/>
            <a:r>
              <a:rPr lang="en-US" b="1" dirty="0" smtClean="0"/>
              <a:t>Center(100</a:t>
            </a:r>
            <a:r>
              <a:rPr lang="en-US" b="1" dirty="0"/>
              <a:t>, 100), </a:t>
            </a:r>
            <a:r>
              <a:rPr lang="en-US" b="1" dirty="0" smtClean="0"/>
              <a:t>Width=10</a:t>
            </a:r>
          </a:p>
          <a:p>
            <a:pPr lvl="1"/>
            <a:r>
              <a:rPr lang="en-US" b="1" dirty="0" smtClean="0"/>
              <a:t>Lower-left = (100-10/2, 100-10/2) = (95, 95)</a:t>
            </a:r>
          </a:p>
          <a:p>
            <a:r>
              <a:rPr lang="en-US" b="1" dirty="0" smtClean="0"/>
              <a:t>So, </a:t>
            </a:r>
            <a:r>
              <a:rPr lang="en-US" dirty="0" smtClean="0"/>
              <a:t>the following are the same point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Canvas-(50</a:t>
            </a:r>
            <a:r>
              <a:rPr lang="en-US" b="1" dirty="0">
                <a:solidFill>
                  <a:srgbClr val="00B050"/>
                </a:solidFill>
              </a:rPr>
              <a:t>, 100</a:t>
            </a:r>
            <a:r>
              <a:rPr lang="en-US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DC-(0, 0)</a:t>
            </a:r>
          </a:p>
          <a:p>
            <a:pPr lvl="1"/>
            <a:r>
              <a:rPr lang="en-US" b="1" dirty="0" smtClean="0"/>
              <a:t>WC-</a:t>
            </a:r>
            <a:r>
              <a:rPr lang="en-US" b="1" smtClean="0"/>
              <a:t>(95, </a:t>
            </a:r>
            <a:r>
              <a:rPr lang="en-US" b="1" dirty="0" smtClean="0"/>
              <a:t>95)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9" name="Flowchart: Summing Junction 18"/>
          <p:cNvSpPr/>
          <p:nvPr/>
        </p:nvSpPr>
        <p:spPr>
          <a:xfrm>
            <a:off x="6754526" y="2287681"/>
            <a:ext cx="180340" cy="188756"/>
          </a:xfrm>
          <a:prstGeom prst="flowChartSummingJunction">
            <a:avLst/>
          </a:prstGeom>
          <a:solidFill>
            <a:schemeClr val="accent1">
              <a:alpha val="12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23381" y="3886057"/>
            <a:ext cx="4001136" cy="2403396"/>
            <a:chOff x="3433760" y="3487264"/>
            <a:chExt cx="4001136" cy="2403396"/>
          </a:xfrm>
        </p:grpSpPr>
        <p:grpSp>
          <p:nvGrpSpPr>
            <p:cNvPr id="24" name="Group 23"/>
            <p:cNvGrpSpPr/>
            <p:nvPr/>
          </p:nvGrpSpPr>
          <p:grpSpPr>
            <a:xfrm>
              <a:off x="3433760" y="3487264"/>
              <a:ext cx="3958911" cy="2403396"/>
              <a:chOff x="2239960" y="3370581"/>
              <a:chExt cx="3958911" cy="240339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408045" y="3370581"/>
                <a:ext cx="2286000" cy="22860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Or 13"/>
              <p:cNvSpPr/>
              <p:nvPr/>
            </p:nvSpPr>
            <p:spPr>
              <a:xfrm>
                <a:off x="4446270" y="4418331"/>
                <a:ext cx="209550" cy="190500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Brace 15"/>
              <p:cNvSpPr/>
              <p:nvPr/>
            </p:nvSpPr>
            <p:spPr>
              <a:xfrm>
                <a:off x="2870834" y="3409315"/>
                <a:ext cx="418465" cy="2064623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Brace 16"/>
              <p:cNvSpPr/>
              <p:nvPr/>
            </p:nvSpPr>
            <p:spPr>
              <a:xfrm rot="5400000" flipH="1">
                <a:off x="4356814" y="2480926"/>
                <a:ext cx="349726" cy="2247266"/>
              </a:xfrm>
              <a:prstGeom prst="leftBrace">
                <a:avLst>
                  <a:gd name="adj1" fmla="val 140029"/>
                  <a:gd name="adj2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Summing Junction 17"/>
              <p:cNvSpPr/>
              <p:nvPr/>
            </p:nvSpPr>
            <p:spPr>
              <a:xfrm>
                <a:off x="3289299" y="5503466"/>
                <a:ext cx="314960" cy="270511"/>
              </a:xfrm>
              <a:prstGeom prst="flowChartSummingJunction">
                <a:avLst/>
              </a:prstGeom>
              <a:solidFill>
                <a:schemeClr val="accent1">
                  <a:alpha val="12000"/>
                </a:schemeClr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4446270" y="4574105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(100, 100)</a:t>
                </a:r>
                <a:endParaRPr lang="en-US" dirty="0"/>
              </a:p>
            </p:txBody>
          </p: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2239960" y="4255372"/>
                <a:ext cx="1752601" cy="6872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10</a:t>
                </a:r>
                <a:endParaRPr lang="en-US" dirty="0"/>
              </a:p>
            </p:txBody>
          </p:sp>
        </p:grp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82295" y="3808534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9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Center(50</a:t>
            </a:r>
            <a:r>
              <a:rPr lang="en-US" dirty="0"/>
              <a:t>, 50), </a:t>
            </a:r>
            <a:r>
              <a:rPr lang="en-US" dirty="0" smtClean="0"/>
              <a:t>Width=100 </a:t>
            </a:r>
            <a:r>
              <a:rPr lang="en-US" dirty="0" smtClean="0">
                <a:solidFill>
                  <a:schemeClr val="accent2"/>
                </a:solidFill>
              </a:rPr>
              <a:t>[100</a:t>
            </a:r>
            <a:r>
              <a:rPr lang="en-US" dirty="0">
                <a:solidFill>
                  <a:schemeClr val="accent2"/>
                </a:solidFill>
              </a:rPr>
              <a:t>, 200, 400, </a:t>
            </a:r>
            <a:r>
              <a:rPr lang="en-US" dirty="0" smtClean="0">
                <a:solidFill>
                  <a:schemeClr val="accent2"/>
                </a:solidFill>
              </a:rPr>
              <a:t>600]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</a:t>
            </a:r>
            <a:r>
              <a:rPr lang="en-US" b="1" dirty="0">
                <a:solidFill>
                  <a:srgbClr val="0070C0"/>
                </a:solidFill>
              </a:rPr>
              <a:t>, 400): </a:t>
            </a:r>
            <a:r>
              <a:rPr lang="en-US" b="1" dirty="0" smtClean="0">
                <a:solidFill>
                  <a:schemeClr val="accent2"/>
                </a:solidFill>
              </a:rPr>
              <a:t>Orange</a:t>
            </a:r>
            <a:r>
              <a:rPr lang="en-US" b="1" dirty="0">
                <a:solidFill>
                  <a:schemeClr val="accent2"/>
                </a:solidFill>
              </a:rPr>
              <a:t>: </a:t>
            </a:r>
            <a:r>
              <a:rPr lang="en-US" b="1" dirty="0" err="1">
                <a:solidFill>
                  <a:schemeClr val="accent2"/>
                </a:solidFill>
              </a:rPr>
              <a:t>DCx</a:t>
            </a:r>
            <a:r>
              <a:rPr lang="en-US" b="1" dirty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972297" y="2402691"/>
            <a:ext cx="4381503" cy="3197205"/>
            <a:chOff x="3467098" y="3197394"/>
            <a:chExt cx="4381503" cy="3197205"/>
          </a:xfrm>
        </p:grpSpPr>
        <p:sp>
          <p:nvSpPr>
            <p:cNvPr id="12" name="Rectangle 11"/>
            <p:cNvSpPr/>
            <p:nvPr/>
          </p:nvSpPr>
          <p:spPr>
            <a:xfrm>
              <a:off x="4903153" y="3197394"/>
              <a:ext cx="2385694" cy="319720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Or 13"/>
            <p:cNvSpPr/>
            <p:nvPr/>
          </p:nvSpPr>
          <p:spPr>
            <a:xfrm>
              <a:off x="5991225" y="4700746"/>
              <a:ext cx="209550" cy="190500"/>
            </a:xfrm>
            <a:prstGeom prst="flowChartOr">
              <a:avLst/>
            </a:prstGeom>
            <a:solidFill>
              <a:schemeClr val="accent1">
                <a:alpha val="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e 15"/>
            <p:cNvSpPr/>
            <p:nvPr/>
          </p:nvSpPr>
          <p:spPr>
            <a:xfrm>
              <a:off x="4330541" y="3276758"/>
              <a:ext cx="418465" cy="3117841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/>
            <p:cNvSpPr/>
            <p:nvPr/>
          </p:nvSpPr>
          <p:spPr>
            <a:xfrm rot="5400000" flipH="1">
              <a:off x="5921137" y="2380445"/>
              <a:ext cx="349726" cy="2247266"/>
            </a:xfrm>
            <a:prstGeom prst="leftBrace">
              <a:avLst>
                <a:gd name="adj1" fmla="val 140029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Summing Junction 17"/>
            <p:cNvSpPr/>
            <p:nvPr/>
          </p:nvSpPr>
          <p:spPr>
            <a:xfrm>
              <a:off x="5991225" y="5210922"/>
              <a:ext cx="314960" cy="270511"/>
            </a:xfrm>
            <a:prstGeom prst="flowChartSummingJunction">
              <a:avLst/>
            </a:prstGeom>
            <a:solidFill>
              <a:schemeClr val="accent1">
                <a:lumMod val="50000"/>
                <a:alpha val="12000"/>
              </a:schemeClr>
            </a:solidFill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6096000" y="4345616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(50, 50)</a:t>
              </a:r>
              <a:endParaRPr lang="en-US" dirty="0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467098" y="4658948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150</a:t>
              </a:r>
              <a:endParaRPr lang="en-US" dirty="0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5674676" y="3742451"/>
              <a:ext cx="1752601" cy="6872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0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DCx</a:t>
            </a:r>
            <a:r>
              <a:rPr lang="en-US" dirty="0" smtClean="0"/>
              <a:t> = </a:t>
            </a:r>
            <a:r>
              <a:rPr lang="en-US" dirty="0" err="1" smtClean="0"/>
              <a:t>mouseX</a:t>
            </a:r>
            <a:r>
              <a:rPr lang="en-US" dirty="0" smtClean="0"/>
              <a:t> – </a:t>
            </a:r>
            <a:r>
              <a:rPr lang="en-US" dirty="0" err="1" smtClean="0"/>
              <a:t>ViewportOrgX</a:t>
            </a:r>
            <a:endParaRPr lang="en-US" dirty="0" smtClean="0"/>
          </a:p>
          <a:p>
            <a:r>
              <a:rPr lang="en-US" dirty="0" err="1" smtClean="0"/>
              <a:t>WCx</a:t>
            </a:r>
            <a:r>
              <a:rPr lang="en-US" dirty="0" smtClean="0"/>
              <a:t> = </a:t>
            </a:r>
            <a:r>
              <a:rPr lang="en-US" dirty="0" err="1" smtClean="0"/>
              <a:t>LLx</a:t>
            </a:r>
            <a:r>
              <a:rPr lang="en-US" dirty="0" smtClean="0"/>
              <a:t> + WC-Width * </a:t>
            </a:r>
            <a:r>
              <a:rPr lang="en-US" dirty="0" err="1" smtClean="0"/>
              <a:t>DCx</a:t>
            </a:r>
            <a:r>
              <a:rPr lang="en-US" dirty="0" smtClean="0"/>
              <a:t> / </a:t>
            </a:r>
            <a:r>
              <a:rPr lang="en-US" dirty="0" err="1" smtClean="0"/>
              <a:t>ViewportWidth</a:t>
            </a:r>
            <a:endParaRPr lang="en-US" dirty="0"/>
          </a:p>
          <a:p>
            <a:pPr lvl="1"/>
            <a:r>
              <a:rPr lang="en-US" dirty="0" err="1" smtClean="0"/>
              <a:t>LLx</a:t>
            </a:r>
            <a:r>
              <a:rPr lang="en-US" dirty="0" smtClean="0"/>
              <a:t> = lower-left-x = Camera-X – (WC-Width / 2)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1371600" lvl="3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723075" y="630918"/>
            <a:ext cx="6298711" cy="3459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Center(50, 50), Width=100 </a:t>
            </a:r>
            <a:r>
              <a:rPr lang="en-US" dirty="0" smtClean="0">
                <a:solidFill>
                  <a:schemeClr val="accent2"/>
                </a:solidFill>
              </a:rPr>
              <a:t>[100, 200, 400, 600]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Canvas (300, 400): </a:t>
            </a:r>
            <a:r>
              <a:rPr lang="en-US" b="1" dirty="0" smtClean="0">
                <a:solidFill>
                  <a:schemeClr val="accent2"/>
                </a:solidFill>
              </a:rPr>
              <a:t>Orange: </a:t>
            </a:r>
            <a:r>
              <a:rPr lang="en-US" b="1" dirty="0" err="1" smtClean="0">
                <a:solidFill>
                  <a:schemeClr val="accent2"/>
                </a:solidFill>
              </a:rPr>
              <a:t>DCx</a:t>
            </a:r>
            <a:r>
              <a:rPr lang="en-US" b="1" dirty="0" smtClean="0">
                <a:solidFill>
                  <a:schemeClr val="accent2"/>
                </a:solidFill>
              </a:rPr>
              <a:t> = 200, </a:t>
            </a:r>
            <a:r>
              <a:rPr lang="en-US" b="1" dirty="0" err="1" smtClean="0">
                <a:solidFill>
                  <a:schemeClr val="accent2"/>
                </a:solidFill>
              </a:rPr>
              <a:t>DCy</a:t>
            </a:r>
            <a:r>
              <a:rPr lang="en-US" b="1" dirty="0" smtClean="0">
                <a:solidFill>
                  <a:schemeClr val="accent2"/>
                </a:solidFill>
              </a:rPr>
              <a:t>=200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Percent coverage in DC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X = 200 / 400 = 50%</a:t>
            </a:r>
          </a:p>
          <a:p>
            <a:pPr lvl="2"/>
            <a:r>
              <a:rPr lang="en-US" b="1" dirty="0" smtClean="0">
                <a:solidFill>
                  <a:schemeClr val="accent2"/>
                </a:solidFill>
              </a:rPr>
              <a:t>Y = 200 / 600 = 33.33%</a:t>
            </a:r>
          </a:p>
          <a:p>
            <a:pPr lvl="1"/>
            <a:r>
              <a:rPr lang="en-US" dirty="0" smtClean="0"/>
              <a:t>Amount in WC</a:t>
            </a:r>
          </a:p>
          <a:p>
            <a:pPr lvl="2"/>
            <a:r>
              <a:rPr lang="en-US" dirty="0" smtClean="0"/>
              <a:t>X = 50% * Width = 50% * 100 = 50</a:t>
            </a:r>
          </a:p>
          <a:p>
            <a:pPr lvl="2"/>
            <a:r>
              <a:rPr lang="en-US" dirty="0" smtClean="0"/>
              <a:t>Y = 33.3% * Height = 33.33% * 150 = 50</a:t>
            </a:r>
          </a:p>
          <a:p>
            <a:r>
              <a:rPr lang="en-US" dirty="0" smtClean="0"/>
              <a:t>WC: Lower-left = </a:t>
            </a:r>
            <a:r>
              <a:rPr lang="en-US" sz="2000" dirty="0" smtClean="0"/>
              <a:t>(50-100/2, 50-150/2)</a:t>
            </a:r>
            <a:r>
              <a:rPr lang="en-US" dirty="0" smtClean="0"/>
              <a:t> = (0, -25)</a:t>
            </a:r>
          </a:p>
          <a:p>
            <a:r>
              <a:rPr lang="en-US" dirty="0" err="1" smtClean="0"/>
              <a:t>WCx</a:t>
            </a:r>
            <a:r>
              <a:rPr lang="en-US" dirty="0" smtClean="0"/>
              <a:t>, </a:t>
            </a:r>
            <a:r>
              <a:rPr lang="en-US" dirty="0" err="1" smtClean="0"/>
              <a:t>WCy</a:t>
            </a:r>
            <a:r>
              <a:rPr lang="en-US" dirty="0" smtClean="0"/>
              <a:t> = (50, 25)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Mouse Input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 smtClean="0"/>
              <a:t>LMB in main view</a:t>
            </a:r>
            <a:r>
              <a:rPr lang="en-US" b="1" dirty="0" smtClean="0"/>
              <a:t>: </a:t>
            </a:r>
          </a:p>
          <a:p>
            <a:pPr lvl="1"/>
            <a:r>
              <a:rPr lang="en-US" dirty="0" smtClean="0"/>
              <a:t>Drags </a:t>
            </a:r>
            <a:r>
              <a:rPr lang="en-US" dirty="0"/>
              <a:t>the Portal object</a:t>
            </a:r>
          </a:p>
          <a:p>
            <a:pPr lvl="0"/>
            <a:r>
              <a:rPr lang="en-US" b="1" i="1" dirty="0" smtClean="0"/>
              <a:t>MMB the </a:t>
            </a:r>
            <a:r>
              <a:rPr lang="en-US" b="1" i="1" dirty="0" err="1"/>
              <a:t>HeroCam</a:t>
            </a:r>
            <a:r>
              <a:rPr lang="en-US" b="1" i="1" dirty="0"/>
              <a:t>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Drags </a:t>
            </a:r>
            <a:r>
              <a:rPr lang="en-US" dirty="0"/>
              <a:t>the Hero object</a:t>
            </a:r>
          </a:p>
          <a:p>
            <a:pPr lvl="0"/>
            <a:r>
              <a:rPr lang="en-US" b="1" i="1" dirty="0" smtClean="0"/>
              <a:t>RMB or MMB in </a:t>
            </a:r>
            <a:r>
              <a:rPr lang="en-US" b="1" i="1" dirty="0"/>
              <a:t>any view</a:t>
            </a:r>
            <a:r>
              <a:rPr lang="en-US"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Hides/shows </a:t>
            </a:r>
            <a:r>
              <a:rPr lang="en-US" dirty="0"/>
              <a:t>the </a:t>
            </a:r>
            <a:r>
              <a:rPr lang="en-US" dirty="0" smtClean="0"/>
              <a:t>Portal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77" y="1656204"/>
            <a:ext cx="5643979" cy="424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Camera Manipulations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8789" y="1570306"/>
            <a:ext cx="58262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understand the Canvas Coordinate space to WC space transform</a:t>
            </a:r>
          </a:p>
          <a:p>
            <a:pPr lvl="0"/>
            <a:r>
              <a:rPr lang="en-US" dirty="0"/>
              <a:t>To appreciate mouse clicks are specific to individual viewports</a:t>
            </a:r>
          </a:p>
          <a:p>
            <a:pPr lvl="0"/>
            <a:r>
              <a:rPr lang="en-US" dirty="0"/>
              <a:t>To implement transformation between coordinate spaces and support mouse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1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Input needs access to canvas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3" y="2263026"/>
            <a:ext cx="10515600" cy="2221738"/>
          </a:xfrm>
        </p:spPr>
      </p:pic>
      <p:sp>
        <p:nvSpPr>
          <p:cNvPr id="5" name="Rounded Rectangle 4"/>
          <p:cNvSpPr/>
          <p:nvPr/>
        </p:nvSpPr>
        <p:spPr>
          <a:xfrm>
            <a:off x="1365907" y="2958536"/>
            <a:ext cx="4340750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7836090" y="1845755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Engine_Core.js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919072" y="2224472"/>
            <a:ext cx="1460592" cy="298597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Arrays: to support left/mid/right</a:t>
            </a:r>
          </a:p>
          <a:p>
            <a:pPr lvl="1"/>
            <a:r>
              <a:rPr lang="en-US" dirty="0" smtClean="0"/>
              <a:t>Press/Click (just like keyboard)</a:t>
            </a:r>
          </a:p>
          <a:p>
            <a:r>
              <a:rPr lang="en-US" dirty="0" err="1" smtClean="0"/>
              <a:t>mMousePosX</a:t>
            </a:r>
            <a:r>
              <a:rPr lang="en-US" dirty="0" smtClean="0"/>
              <a:t>/Y</a:t>
            </a:r>
          </a:p>
          <a:p>
            <a:pPr lvl="1"/>
            <a:r>
              <a:rPr lang="en-US" dirty="0" smtClean="0"/>
              <a:t>In canvas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Engine_Input.js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53108"/>
            <a:ext cx="33147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6" y="2151967"/>
            <a:ext cx="23717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from web-page to canvas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68" y="2442119"/>
            <a:ext cx="8982075" cy="362902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606187" y="3412399"/>
            <a:ext cx="8518958" cy="504690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mouse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event.button</a:t>
            </a:r>
            <a:r>
              <a:rPr lang="en-US" dirty="0" smtClean="0"/>
              <a:t>: 0, 1, or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581" y="2622643"/>
            <a:ext cx="49434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 </a:t>
            </a:r>
            <a:r>
              <a:rPr lang="en-US" dirty="0" err="1" smtClean="0"/>
              <a:t>init</a:t>
            </a:r>
            <a:r>
              <a:rPr lang="en-US" dirty="0" smtClean="0"/>
              <a:t> and update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92" y="1470646"/>
            <a:ext cx="5962650" cy="36385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9" y="4824380"/>
            <a:ext cx="8515350" cy="2000250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04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 smtClean="0"/>
          </a:p>
          <a:p>
            <a:pPr marL="2743200" lvl="6" indent="0">
              <a:buNone/>
            </a:pPr>
            <a:endParaRPr lang="en-US" dirty="0"/>
          </a:p>
          <a:p>
            <a:r>
              <a:rPr lang="en-US" dirty="0" err="1" smtClean="0"/>
              <a:t>mousPos</a:t>
            </a:r>
            <a:r>
              <a:rPr lang="en-US" dirty="0" smtClean="0"/>
              <a:t> X/Y: in canvas coordinate </a:t>
            </a:r>
          </a:p>
          <a:p>
            <a:r>
              <a:rPr lang="en-US" dirty="0" smtClean="0"/>
              <a:t>Must transform to WC before can be used for selection!!</a:t>
            </a:r>
          </a:p>
          <a:p>
            <a:pPr lvl="1"/>
            <a:r>
              <a:rPr lang="en-US" dirty="0" smtClean="0"/>
              <a:t>DC is Viewport coordinate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Engine_Input</a:t>
            </a:r>
            <a:r>
              <a:rPr lang="en-US" dirty="0" smtClean="0"/>
              <a:t>:: query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53" y="1819410"/>
            <a:ext cx="58102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3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 Canvas to 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 is Viewport’s coordinate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mouse click is in the viewport of a camera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29" y="4387801"/>
            <a:ext cx="8143875" cy="143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879" y="2248872"/>
            <a:ext cx="8591550" cy="149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1410" t="2385" b="6711"/>
          <a:stretch/>
        </p:blipFill>
        <p:spPr>
          <a:xfrm>
            <a:off x="8298753" y="66745"/>
            <a:ext cx="3632262" cy="2339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235" y="2780764"/>
            <a:ext cx="3884780" cy="445718"/>
          </a:xfrm>
          <a:prstGeom prst="rect">
            <a:avLst/>
          </a:prstGeom>
          <a:ln w="412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1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Camera_Input.js:: DC to WC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18" y="2500400"/>
            <a:ext cx="5657259" cy="906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25" y="3523624"/>
            <a:ext cx="112490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209" t="-2554" r="1328" b="-1"/>
          <a:stretch/>
        </p:blipFill>
        <p:spPr>
          <a:xfrm>
            <a:off x="7428666" y="447189"/>
            <a:ext cx="4532127" cy="35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9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</a:t>
            </a:r>
            <a:r>
              <a:rPr lang="en-US" dirty="0" err="1" smtClean="0"/>
              <a:t>dcXY</a:t>
            </a:r>
            <a:r>
              <a:rPr lang="en-US" dirty="0" smtClean="0"/>
              <a:t>:</a:t>
            </a:r>
          </a:p>
          <a:p>
            <a:pPr lvl="6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Test button clicks: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21435"/>
            <a:ext cx="887730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10" y="3450725"/>
            <a:ext cx="745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common camera manipulation operations</a:t>
            </a:r>
          </a:p>
          <a:p>
            <a:r>
              <a:rPr lang="en-US" dirty="0" smtClean="0"/>
              <a:t>Understand the mapping from manipulation operations to camera parameters</a:t>
            </a:r>
          </a:p>
          <a:p>
            <a:r>
              <a:rPr lang="en-US" dirty="0" smtClean="0"/>
              <a:t>Implement the manipulation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MyGame.update</a:t>
            </a:r>
            <a:r>
              <a:rPr lang="en-US" dirty="0" smtClean="0"/>
              <a:t>(): Testing Mouse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/>
              <a:t>WC coordinate </a:t>
            </a:r>
            <a:r>
              <a:rPr lang="en-US" dirty="0" smtClean="0"/>
              <a:t>value and Button pressed (</a:t>
            </a:r>
            <a:r>
              <a:rPr lang="en-US" dirty="0" err="1" smtClean="0"/>
              <a:t>draggin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Note: </a:t>
            </a:r>
            <a:r>
              <a:rPr lang="en-US" dirty="0" err="1" smtClean="0"/>
              <a:t>isMouseInViewport</a:t>
            </a:r>
            <a:r>
              <a:rPr lang="en-US" dirty="0" smtClean="0"/>
              <a:t>() function call!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4586013"/>
            <a:ext cx="74009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65" y="2775988"/>
            <a:ext cx="7334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 input: notice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differentiate mouse click by viewport (camera)</a:t>
            </a:r>
          </a:p>
          <a:p>
            <a:r>
              <a:rPr lang="en-US" dirty="0" smtClean="0"/>
              <a:t>The actual interaction code should be hidden from </a:t>
            </a:r>
            <a:r>
              <a:rPr lang="en-US" dirty="0" err="1" smtClean="0"/>
              <a:t>MyGame</a:t>
            </a:r>
            <a:endParaRPr lang="en-US" dirty="0" smtClean="0"/>
          </a:p>
          <a:p>
            <a:pPr lvl="1"/>
            <a:r>
              <a:rPr lang="en-US" dirty="0" smtClean="0"/>
              <a:t>Define a </a:t>
            </a:r>
            <a:r>
              <a:rPr lang="en-US" dirty="0" err="1" smtClean="0"/>
              <a:t>MyCamera</a:t>
            </a:r>
            <a:r>
              <a:rPr lang="en-US" dirty="0" smtClean="0"/>
              <a:t> to subclass from Camera</a:t>
            </a:r>
          </a:p>
          <a:p>
            <a:pPr lvl="1"/>
            <a:r>
              <a:rPr lang="en-US" dirty="0" smtClean="0"/>
              <a:t>Implement mouse events in </a:t>
            </a:r>
            <a:r>
              <a:rPr lang="en-US" dirty="0" err="1" smtClean="0"/>
              <a:t>MyCamera.update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Right-mouse-click</a:t>
            </a:r>
          </a:p>
          <a:p>
            <a:pPr lvl="1"/>
            <a:r>
              <a:rPr lang="en-US" dirty="0" smtClean="0"/>
              <a:t>Browser hijacked this event!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7: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 manipulation:</a:t>
            </a:r>
          </a:p>
          <a:p>
            <a:pPr lvl="1"/>
            <a:r>
              <a:rPr lang="en-US" dirty="0" smtClean="0"/>
              <a:t>Manipulation of </a:t>
            </a:r>
            <a:r>
              <a:rPr lang="en-US" dirty="0" err="1" smtClean="0"/>
              <a:t>wcCenter</a:t>
            </a:r>
            <a:r>
              <a:rPr lang="en-US" dirty="0" smtClean="0"/>
              <a:t>, </a:t>
            </a:r>
            <a:r>
              <a:rPr lang="en-US" dirty="0" err="1" smtClean="0"/>
              <a:t>wcWidth</a:t>
            </a:r>
            <a:endParaRPr lang="en-US" dirty="0"/>
          </a:p>
          <a:p>
            <a:pPr lvl="1"/>
            <a:r>
              <a:rPr lang="en-US" dirty="0" smtClean="0"/>
              <a:t>Either change </a:t>
            </a:r>
            <a:r>
              <a:rPr lang="en-US" dirty="0" err="1" smtClean="0"/>
              <a:t>GameObject</a:t>
            </a:r>
            <a:r>
              <a:rPr lang="en-US" dirty="0" smtClean="0"/>
              <a:t>, or change camera values</a:t>
            </a:r>
          </a:p>
          <a:p>
            <a:r>
              <a:rPr lang="en-US" dirty="0" smtClean="0"/>
              <a:t>Math operation/expression</a:t>
            </a:r>
          </a:p>
          <a:p>
            <a:pPr lvl="1"/>
            <a:r>
              <a:rPr lang="en-US" dirty="0" smtClean="0"/>
              <a:t>For controlling smoothness</a:t>
            </a:r>
          </a:p>
          <a:p>
            <a:pPr lvl="1"/>
            <a:r>
              <a:rPr lang="en-US" dirty="0" smtClean="0"/>
              <a:t>For controlling movement</a:t>
            </a:r>
          </a:p>
          <a:p>
            <a:r>
              <a:rPr lang="en-US" dirty="0" smtClean="0"/>
              <a:t>Positional input device (mouse)</a:t>
            </a:r>
          </a:p>
          <a:p>
            <a:pPr lvl="1"/>
            <a:r>
              <a:rPr lang="en-US" dirty="0" smtClean="0"/>
              <a:t>Ability to support multiple views</a:t>
            </a:r>
          </a:p>
          <a:p>
            <a:pPr lvl="1"/>
            <a:r>
              <a:rPr lang="en-US" dirty="0" smtClean="0"/>
              <a:t>Coordinates:</a:t>
            </a:r>
          </a:p>
          <a:p>
            <a:pPr lvl="2"/>
            <a:r>
              <a:rPr lang="en-US" dirty="0" smtClean="0"/>
              <a:t>Canvas, Viewport (DC), World </a:t>
            </a:r>
          </a:p>
          <a:p>
            <a:pPr lvl="2"/>
            <a:r>
              <a:rPr lang="en-US" dirty="0" smtClean="0"/>
              <a:t>Image (pixels), UV (texture), </a:t>
            </a:r>
          </a:p>
          <a:p>
            <a:pPr lvl="2"/>
            <a:r>
              <a:rPr lang="en-US" dirty="0" smtClean="0"/>
              <a:t>NDC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7.6: You can draw lines!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3169" y="1534680"/>
            <a:ext cx="5860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832" y="2750292"/>
            <a:ext cx="4848288" cy="3561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Camera_Manipulation.js: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</a:t>
            </a:r>
            <a:br>
              <a:rPr lang="en-US" dirty="0" smtClean="0"/>
            </a:br>
            <a:r>
              <a:rPr lang="en-US" dirty="0" smtClean="0"/>
              <a:t>WC window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Zoom with </a:t>
            </a:r>
            <a:br>
              <a:rPr lang="en-US" dirty="0" smtClean="0"/>
            </a:br>
            <a:r>
              <a:rPr lang="en-US" dirty="0" smtClean="0"/>
              <a:t>respect to center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" y="2620396"/>
            <a:ext cx="4857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18" y="1497920"/>
            <a:ext cx="483870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6"/>
          <a:stretch/>
        </p:blipFill>
        <p:spPr>
          <a:xfrm>
            <a:off x="2833827" y="3916589"/>
            <a:ext cx="461200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towards a fix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5523" y="1568496"/>
            <a:ext cx="4711114" cy="40396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" y="1892568"/>
            <a:ext cx="5867400" cy="17621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Zoom </a:t>
            </a:r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 (Dye)</a:t>
            </a:r>
          </a:p>
          <a:p>
            <a:r>
              <a:rPr lang="en-US" dirty="0" smtClean="0"/>
              <a:t>Delta: from </a:t>
            </a:r>
            <a:r>
              <a:rPr lang="en-US" dirty="0" err="1" smtClean="0"/>
              <a:t>wcCenter</a:t>
            </a:r>
            <a:r>
              <a:rPr lang="en-US" dirty="0" smtClean="0"/>
              <a:t> towards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If zoom &gt;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away from </a:t>
            </a:r>
            <a:r>
              <a:rPr lang="en-US" dirty="0" err="1" smtClean="0"/>
              <a:t>pos</a:t>
            </a:r>
            <a:r>
              <a:rPr lang="en-US" dirty="0" smtClean="0"/>
              <a:t> (see more world)</a:t>
            </a:r>
          </a:p>
          <a:p>
            <a:r>
              <a:rPr lang="en-US" dirty="0" smtClean="0"/>
              <a:t>If zoom &lt; 1</a:t>
            </a:r>
          </a:p>
          <a:p>
            <a:pPr lvl="1"/>
            <a:r>
              <a:rPr lang="en-US" dirty="0" err="1" smtClean="0"/>
              <a:t>wcCenter</a:t>
            </a:r>
            <a:r>
              <a:rPr lang="en-US" dirty="0" smtClean="0"/>
              <a:t> moves towards </a:t>
            </a:r>
            <a:r>
              <a:rPr lang="en-US" dirty="0" err="1" smtClean="0"/>
              <a:t>pos</a:t>
            </a:r>
            <a:r>
              <a:rPr lang="en-US" dirty="0" smtClean="0"/>
              <a:t> (see less world)</a:t>
            </a:r>
          </a:p>
          <a:p>
            <a:r>
              <a:rPr lang="en-US" dirty="0" smtClean="0"/>
              <a:t>After moved </a:t>
            </a:r>
            <a:r>
              <a:rPr lang="en-US" dirty="0" err="1" smtClean="0"/>
              <a:t>wcCenter</a:t>
            </a:r>
            <a:r>
              <a:rPr lang="en-US" dirty="0" smtClean="0"/>
              <a:t>, change </a:t>
            </a:r>
            <a:r>
              <a:rPr lang="en-US" dirty="0" err="1" smtClean="0"/>
              <a:t>wcWidth</a:t>
            </a:r>
            <a:r>
              <a:rPr lang="en-US" dirty="0" smtClean="0"/>
              <a:t> as usual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430335" y="2773630"/>
            <a:ext cx="955400" cy="494748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9701028" y="1974001"/>
            <a:ext cx="2295727" cy="684716"/>
          </a:xfrm>
          <a:prstGeom prst="wedgeRoundRectCallout">
            <a:avLst>
              <a:gd name="adj1" fmla="val -41556"/>
              <a:gd name="adj2" fmla="val 1001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delta</a:t>
            </a:r>
            <a:r>
              <a:rPr lang="en-US" sz="1600" dirty="0" smtClean="0">
                <a:solidFill>
                  <a:schemeClr val="tx1"/>
                </a:solidFill>
              </a:rPr>
              <a:t>: from </a:t>
            </a:r>
            <a:r>
              <a:rPr lang="en-US" sz="1600" dirty="0" err="1" smtClean="0">
                <a:solidFill>
                  <a:schemeClr val="tx1"/>
                </a:solidFill>
              </a:rPr>
              <a:t>wcCenter</a:t>
            </a:r>
            <a:r>
              <a:rPr lang="en-US" sz="1600" dirty="0" smtClean="0">
                <a:solidFill>
                  <a:schemeClr val="tx1"/>
                </a:solidFill>
              </a:rPr>
              <a:t> towards </a:t>
            </a:r>
            <a:r>
              <a:rPr lang="en-US" sz="1600" dirty="0" err="1" smtClean="0">
                <a:solidFill>
                  <a:schemeClr val="tx1"/>
                </a:solidFill>
              </a:rPr>
              <a:t>pos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Clamp </a:t>
            </a:r>
            <a:r>
              <a:rPr lang="en-US" dirty="0" err="1"/>
              <a:t>O</a:t>
            </a:r>
            <a:r>
              <a:rPr lang="en-US" dirty="0" err="1" smtClean="0"/>
              <a:t>bj</a:t>
            </a:r>
            <a:r>
              <a:rPr lang="en-US" dirty="0" smtClean="0"/>
              <a:t> (</a:t>
            </a:r>
            <a:r>
              <a:rPr lang="en-US" dirty="0" err="1" smtClean="0"/>
              <a:t>xform</a:t>
            </a:r>
            <a:r>
              <a:rPr lang="en-US" dirty="0" smtClean="0"/>
              <a:t>) to Camera WC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1" y="1590737"/>
            <a:ext cx="11401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1868</Words>
  <Application>Microsoft Office PowerPoint</Application>
  <PresentationFormat>Widescreen</PresentationFormat>
  <Paragraphs>375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Cambria Math</vt:lpstr>
      <vt:lpstr>Wingdings</vt:lpstr>
      <vt:lpstr>Office Theme</vt:lpstr>
      <vt:lpstr>Chapter 7</vt:lpstr>
      <vt:lpstr>This Chapter</vt:lpstr>
      <vt:lpstr>Review</vt:lpstr>
      <vt:lpstr>Camera Manipulations</vt:lpstr>
      <vt:lpstr>7.1: Camera Manipulations Project</vt:lpstr>
      <vt:lpstr>7.1: Goals</vt:lpstr>
      <vt:lpstr>Camera_Manipulation.js: operations</vt:lpstr>
      <vt:lpstr>Zoom towards a fix location</vt:lpstr>
      <vt:lpstr>Clamp Obj (xform) to Camera WC Bounds</vt:lpstr>
      <vt:lpstr>Opposite of clamp: Pan Camera with Obj</vt:lpstr>
      <vt:lpstr>Testing: </vt:lpstr>
      <vt:lpstr>Powerful functionality, bad user experience</vt:lpstr>
      <vt:lpstr>Need for interpolation</vt:lpstr>
      <vt:lpstr>7.2: Camera Interpolation Project</vt:lpstr>
      <vt:lpstr>7.2: Goals</vt:lpstr>
      <vt:lpstr>Interpolate.js: A Utility</vt:lpstr>
      <vt:lpstr>Interpolate.js: get/set/configure</vt:lpstr>
      <vt:lpstr>Interpolate.js: compute intermediate value</vt:lpstr>
      <vt:lpstr>InterpolateVec2.js</vt:lpstr>
      <vt:lpstr>CameraState.js: current and final values</vt:lpstr>
      <vt:lpstr>CameraState.js: set/get, trigger interpolation</vt:lpstr>
      <vt:lpstr>Integrate CameraState</vt:lpstr>
      <vt:lpstr>Camera manipulation: to CameraState</vt:lpstr>
      <vt:lpstr>Camera_Manipulate: update + config</vt:lpstr>
      <vt:lpstr>Use CameraState when compute VPMatrix</vt:lpstr>
      <vt:lpstr>Testing interpolated manipulation</vt:lpstr>
      <vt:lpstr>Shaking the camera</vt:lpstr>
      <vt:lpstr>Damped Harmonic Motion</vt:lpstr>
      <vt:lpstr>7.3: Camera Shake Project</vt:lpstr>
      <vt:lpstr>7.3: Goals</vt:lpstr>
      <vt:lpstr>ShakePosition.js (Utility)</vt:lpstr>
      <vt:lpstr>Update shake position</vt:lpstr>
      <vt:lpstr>Update shake position</vt:lpstr>
      <vt:lpstr>Damp Harmonic</vt:lpstr>
      <vt:lpstr>CameraShake.js: Integrate shake into </vt:lpstr>
      <vt:lpstr>Modify the Camera</vt:lpstr>
      <vt:lpstr>Set and update Shake (Camera_Manipulation)</vt:lpstr>
      <vt:lpstr>Testing camera shake</vt:lpstr>
      <vt:lpstr>7.4: Multiple Camera and Viewport</vt:lpstr>
      <vt:lpstr>Working with Mouse Input (Selection!)</vt:lpstr>
      <vt:lpstr>Viewport (device) to World Coordinate!</vt:lpstr>
      <vt:lpstr>Questions</vt:lpstr>
      <vt:lpstr>Questions</vt:lpstr>
      <vt:lpstr>Questions</vt:lpstr>
      <vt:lpstr>Questions</vt:lpstr>
      <vt:lpstr>Questions</vt:lpstr>
      <vt:lpstr>Questions</vt:lpstr>
      <vt:lpstr>Summary</vt:lpstr>
      <vt:lpstr>7.5: Mouse Input Project</vt:lpstr>
      <vt:lpstr>7.5: Goals</vt:lpstr>
      <vt:lpstr>Implementation: Input needs access to canvas</vt:lpstr>
      <vt:lpstr>Engine_Input.js</vt:lpstr>
      <vt:lpstr>Engine_Input:: event handlers</vt:lpstr>
      <vt:lpstr>Engine_Input:: mouse clicks</vt:lpstr>
      <vt:lpstr>Engine_Input: init and update</vt:lpstr>
      <vt:lpstr>Engine_Input:: query</vt:lpstr>
      <vt:lpstr>Camera_Input.js: Canvas to DC</vt:lpstr>
      <vt:lpstr>Camera_Input.js:: DC to WC</vt:lpstr>
      <vt:lpstr>MyGame.update(): Testing Mouse Input</vt:lpstr>
      <vt:lpstr>MyGame.update(): Testing Mouse Input</vt:lpstr>
      <vt:lpstr>Mouse input: notice</vt:lpstr>
      <vt:lpstr>Chapter 7: Learned</vt:lpstr>
      <vt:lpstr>7.6: You can draw lines! 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Admin Kelvin Sung</cp:lastModifiedBy>
  <cp:revision>1041</cp:revision>
  <dcterms:created xsi:type="dcterms:W3CDTF">2015-10-15T20:24:08Z</dcterms:created>
  <dcterms:modified xsi:type="dcterms:W3CDTF">2017-07-25T22:51:31Z</dcterms:modified>
</cp:coreProperties>
</file>