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1" r:id="rId4"/>
    <p:sldId id="411" r:id="rId5"/>
    <p:sldId id="342" r:id="rId6"/>
    <p:sldId id="412" r:id="rId7"/>
    <p:sldId id="416" r:id="rId8"/>
    <p:sldId id="417" r:id="rId9"/>
    <p:sldId id="413" r:id="rId10"/>
    <p:sldId id="418" r:id="rId11"/>
    <p:sldId id="353" r:id="rId12"/>
    <p:sldId id="366" r:id="rId13"/>
    <p:sldId id="367" r:id="rId14"/>
    <p:sldId id="368" r:id="rId15"/>
    <p:sldId id="369" r:id="rId16"/>
    <p:sldId id="370" r:id="rId17"/>
    <p:sldId id="360" r:id="rId18"/>
    <p:sldId id="359" r:id="rId19"/>
    <p:sldId id="371" r:id="rId20"/>
    <p:sldId id="355" r:id="rId21"/>
    <p:sldId id="356" r:id="rId22"/>
    <p:sldId id="372" r:id="rId23"/>
    <p:sldId id="373" r:id="rId24"/>
    <p:sldId id="375" r:id="rId25"/>
    <p:sldId id="377" r:id="rId26"/>
    <p:sldId id="378" r:id="rId27"/>
    <p:sldId id="379" r:id="rId28"/>
    <p:sldId id="380" r:id="rId29"/>
    <p:sldId id="343" r:id="rId30"/>
    <p:sldId id="344" r:id="rId31"/>
    <p:sldId id="346" r:id="rId32"/>
    <p:sldId id="347" r:id="rId33"/>
    <p:sldId id="345" r:id="rId34"/>
    <p:sldId id="419" r:id="rId35"/>
    <p:sldId id="435" r:id="rId36"/>
    <p:sldId id="421" r:id="rId37"/>
    <p:sldId id="428" r:id="rId38"/>
    <p:sldId id="422" r:id="rId39"/>
    <p:sldId id="423" r:id="rId40"/>
    <p:sldId id="436" r:id="rId41"/>
    <p:sldId id="424" r:id="rId42"/>
    <p:sldId id="430" r:id="rId43"/>
    <p:sldId id="431" r:id="rId44"/>
    <p:sldId id="432" r:id="rId45"/>
    <p:sldId id="438" r:id="rId46"/>
    <p:sldId id="437" r:id="rId47"/>
    <p:sldId id="439" r:id="rId48"/>
    <p:sldId id="440" r:id="rId49"/>
    <p:sldId id="348" r:id="rId50"/>
    <p:sldId id="354" r:id="rId51"/>
    <p:sldId id="382" r:id="rId52"/>
    <p:sldId id="384" r:id="rId53"/>
    <p:sldId id="386" r:id="rId54"/>
    <p:sldId id="387" r:id="rId55"/>
    <p:sldId id="441" r:id="rId56"/>
    <p:sldId id="388" r:id="rId57"/>
    <p:sldId id="389" r:id="rId58"/>
    <p:sldId id="390" r:id="rId59"/>
    <p:sldId id="442" r:id="rId60"/>
    <p:sldId id="391" r:id="rId61"/>
    <p:sldId id="349" r:id="rId62"/>
    <p:sldId id="350" r:id="rId63"/>
    <p:sldId id="351" r:id="rId64"/>
    <p:sldId id="392" r:id="rId65"/>
    <p:sldId id="352" r:id="rId66"/>
    <p:sldId id="405" r:id="rId67"/>
    <p:sldId id="399" r:id="rId68"/>
    <p:sldId id="400" r:id="rId69"/>
    <p:sldId id="401" r:id="rId70"/>
    <p:sldId id="404" r:id="rId71"/>
    <p:sldId id="403" r:id="rId72"/>
    <p:sldId id="406" r:id="rId73"/>
    <p:sldId id="407" r:id="rId74"/>
    <p:sldId id="408" r:id="rId75"/>
    <p:sldId id="409" r:id="rId76"/>
    <p:sldId id="410" r:id="rId7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7"/>
            <p14:sldId id="341"/>
            <p14:sldId id="411"/>
            <p14:sldId id="342"/>
            <p14:sldId id="412"/>
            <p14:sldId id="416"/>
            <p14:sldId id="417"/>
            <p14:sldId id="413"/>
            <p14:sldId id="418"/>
            <p14:sldId id="353"/>
            <p14:sldId id="366"/>
            <p14:sldId id="367"/>
            <p14:sldId id="368"/>
            <p14:sldId id="369"/>
            <p14:sldId id="370"/>
            <p14:sldId id="360"/>
            <p14:sldId id="359"/>
            <p14:sldId id="371"/>
            <p14:sldId id="355"/>
            <p14:sldId id="356"/>
            <p14:sldId id="372"/>
            <p14:sldId id="373"/>
            <p14:sldId id="375"/>
            <p14:sldId id="377"/>
            <p14:sldId id="378"/>
            <p14:sldId id="379"/>
            <p14:sldId id="380"/>
            <p14:sldId id="343"/>
            <p14:sldId id="344"/>
            <p14:sldId id="346"/>
            <p14:sldId id="347"/>
            <p14:sldId id="345"/>
            <p14:sldId id="419"/>
            <p14:sldId id="435"/>
            <p14:sldId id="421"/>
            <p14:sldId id="428"/>
            <p14:sldId id="422"/>
            <p14:sldId id="423"/>
            <p14:sldId id="436"/>
            <p14:sldId id="424"/>
            <p14:sldId id="430"/>
            <p14:sldId id="431"/>
            <p14:sldId id="432"/>
            <p14:sldId id="438"/>
            <p14:sldId id="437"/>
            <p14:sldId id="439"/>
            <p14:sldId id="440"/>
            <p14:sldId id="348"/>
            <p14:sldId id="354"/>
            <p14:sldId id="382"/>
            <p14:sldId id="384"/>
            <p14:sldId id="386"/>
            <p14:sldId id="387"/>
            <p14:sldId id="441"/>
            <p14:sldId id="388"/>
            <p14:sldId id="389"/>
            <p14:sldId id="390"/>
            <p14:sldId id="442"/>
            <p14:sldId id="391"/>
            <p14:sldId id="349"/>
            <p14:sldId id="350"/>
            <p14:sldId id="351"/>
            <p14:sldId id="392"/>
            <p14:sldId id="352"/>
            <p14:sldId id="405"/>
            <p14:sldId id="399"/>
            <p14:sldId id="400"/>
            <p14:sldId id="401"/>
            <p14:sldId id="404"/>
            <p14:sldId id="403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9" d="100"/>
          <a:sy n="109" d="100"/>
        </p:scale>
        <p:origin x="81" y="15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 Detection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3.3: </a:t>
            </a:r>
            <a:r>
              <a:rPr lang="en-US" dirty="0" smtClean="0"/>
              <a:t>Rectangle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Projected edges</a:t>
            </a:r>
            <a:br>
              <a:rPr lang="en-US" dirty="0" smtClean="0"/>
            </a:br>
            <a:r>
              <a:rPr lang="en-US" dirty="0" smtClean="0"/>
              <a:t>DO NOT overlap!</a:t>
            </a:r>
          </a:p>
          <a:p>
            <a:r>
              <a:rPr lang="en-US" dirty="0" smtClean="0"/>
              <a:t>No intersection</a:t>
            </a:r>
            <a:br>
              <a:rPr lang="en-US" dirty="0" smtClean="0"/>
            </a:br>
            <a:r>
              <a:rPr lang="en-US" dirty="0" smtClean="0"/>
              <a:t>between the two</a:t>
            </a:r>
            <a:br>
              <a:rPr lang="en-US" dirty="0" smtClean="0"/>
            </a:br>
            <a:r>
              <a:rPr lang="en-US" dirty="0" smtClean="0"/>
              <a:t>rectangles!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68612" y="1013817"/>
            <a:ext cx="7442754" cy="4557202"/>
            <a:chOff x="3494362" y="1013817"/>
            <a:chExt cx="7442754" cy="4557202"/>
          </a:xfrm>
        </p:grpSpPr>
        <p:grpSp>
          <p:nvGrpSpPr>
            <p:cNvPr id="20" name="Group 19"/>
            <p:cNvGrpSpPr/>
            <p:nvPr/>
          </p:nvGrpSpPr>
          <p:grpSpPr>
            <a:xfrm>
              <a:off x="3494362" y="1013817"/>
              <a:ext cx="6891013" cy="4156921"/>
              <a:chOff x="1332328" y="1586743"/>
              <a:chExt cx="6891013" cy="4156921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3"/>
                <a:ext cx="3109062" cy="2968517"/>
                <a:chOff x="2458742" y="2510401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936588">
                  <a:off x="2857771" y="2712294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1"/>
                  <a:ext cx="1817849" cy="1719291"/>
                  <a:chOff x="891938" y="4157457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7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1332328" y="2104886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2621348" y="2204932"/>
                <a:ext cx="33270" cy="3381202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3529099" y="3202861"/>
              <a:ext cx="1270919" cy="2207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12437" y="5214310"/>
              <a:ext cx="1627734" cy="45174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004167" y="4741499"/>
              <a:ext cx="1692933" cy="3236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005192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776176" y="4478359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596388" y="5443539"/>
              <a:ext cx="7340728" cy="1274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429699" y="4420132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9728621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 again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926153" y="1933192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4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 this face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Edge/face normal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219290" y="4557246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42283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Overlap!</a:t>
            </a:r>
          </a:p>
          <a:p>
            <a:r>
              <a:rPr lang="en-US" dirty="0" smtClean="0"/>
              <a:t>Conclusion?</a:t>
            </a:r>
          </a:p>
          <a:p>
            <a:pPr lvl="1"/>
            <a:r>
              <a:rPr lang="en-US" dirty="0" smtClean="0"/>
              <a:t>NOTHING!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93531" y="942273"/>
            <a:ext cx="1443340" cy="370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93863" y="1027906"/>
            <a:ext cx="499668" cy="200459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this edge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Edge/Face normal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34379" y="1674078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between non-aligned Rectangles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Broad-phase</a:t>
            </a:r>
          </a:p>
          <a:p>
            <a:pPr lvl="1"/>
            <a:r>
              <a:rPr lang="en-US" dirty="0" smtClean="0"/>
              <a:t>Circle bound collision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Axis-aligned </a:t>
            </a:r>
            <a:r>
              <a:rPr lang="en-US" dirty="0" err="1" smtClean="0"/>
              <a:t>Bbox</a:t>
            </a:r>
            <a:endParaRPr lang="en-US" dirty="0" smtClean="0"/>
          </a:p>
          <a:p>
            <a:pPr lvl="1"/>
            <a:r>
              <a:rPr lang="en-US" dirty="0" smtClean="0"/>
              <a:t>Bound </a:t>
            </a:r>
            <a:r>
              <a:rPr lang="en-US" dirty="0" err="1" smtClean="0"/>
              <a:t>interersection</a:t>
            </a:r>
            <a:endParaRPr lang="en-US" dirty="0" smtClean="0"/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Now …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63412">
            <a:off x="6999874" y="1529947"/>
            <a:ext cx="3109062" cy="2968517"/>
            <a:chOff x="2458742" y="2510400"/>
            <a:chExt cx="1817849" cy="1719291"/>
          </a:xfrm>
        </p:grpSpPr>
        <p:sp>
          <p:nvSpPr>
            <p:cNvPr id="3" name="Rectangle 2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Or 10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61651" y="2181905"/>
            <a:ext cx="4286529" cy="3638778"/>
            <a:chOff x="4368638" y="3125011"/>
            <a:chExt cx="2286410" cy="2258797"/>
          </a:xfrm>
        </p:grpSpPr>
        <p:sp>
          <p:nvSpPr>
            <p:cNvPr id="6" name="Rectangle 5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47858" y="1206215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 flipV="1">
            <a:off x="5806346" y="938512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17567" y="2581887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69574" y="2748880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69625" y="5509866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269574" y="4095290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17567" y="938512"/>
            <a:ext cx="6877576" cy="5859624"/>
            <a:chOff x="3617567" y="938512"/>
            <a:chExt cx="6877576" cy="5859624"/>
          </a:xfrm>
        </p:grpSpPr>
        <p:grpSp>
          <p:nvGrpSpPr>
            <p:cNvPr id="20" name="Group 19"/>
            <p:cNvGrpSpPr/>
            <p:nvPr/>
          </p:nvGrpSpPr>
          <p:grpSpPr>
            <a:xfrm>
              <a:off x="5647858" y="1206215"/>
              <a:ext cx="4847285" cy="4290736"/>
              <a:chOff x="3376056" y="1586742"/>
              <a:chExt cx="4847285" cy="4290736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2"/>
                <a:ext cx="3109062" cy="2968517"/>
                <a:chOff x="2458742" y="2510400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1861469">
                  <a:off x="2850251" y="2716437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0"/>
                  <a:ext cx="1817849" cy="1719291"/>
                  <a:chOff x="891938" y="4157456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376056" y="2238700"/>
                <a:ext cx="4286529" cy="3638778"/>
                <a:chOff x="4368638" y="3125011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19478174">
                  <a:off x="5056195" y="3187116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4368638" y="3125011"/>
                  <a:ext cx="2286410" cy="2258797"/>
                  <a:chOff x="891938" y="4157456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3839460" y="2171226"/>
                <a:ext cx="1357285" cy="95818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5806346" y="938512"/>
              <a:ext cx="921531" cy="13312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617567" y="2581887"/>
              <a:ext cx="2918553" cy="42162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269574" y="2748880"/>
              <a:ext cx="1841688" cy="1302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69625" y="5509866"/>
              <a:ext cx="1822076" cy="128827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269574" y="4095290"/>
              <a:ext cx="1846245" cy="2667151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94182" y="3549804"/>
              <a:ext cx="2058814" cy="14556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601932" y="4070205"/>
              <a:ext cx="2870313" cy="202940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118366" y="4818964"/>
              <a:ext cx="728835" cy="105290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932148" y="1390243"/>
              <a:ext cx="3432265" cy="242672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894386" y="3875072"/>
              <a:ext cx="782471" cy="113038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Again,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17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5504635" y="1808541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199719" y="956354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10940" y="2599729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62947" y="2766722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998" y="5527708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62947" y="4113132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87555" y="3055434"/>
            <a:ext cx="2935067" cy="19678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95305" y="3537167"/>
            <a:ext cx="3724098" cy="25802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511739" y="4836806"/>
            <a:ext cx="728835" cy="105290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25521" y="799479"/>
            <a:ext cx="4293052" cy="303533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287759" y="3892914"/>
            <a:ext cx="782471" cy="1130385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Still,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BUT, if we look at this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Face normal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Conclusion?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28132" y="1644822"/>
            <a:ext cx="1029681" cy="140774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28132" y="10165"/>
            <a:ext cx="2255848" cy="1570671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27260" y="1026821"/>
            <a:ext cx="1800435" cy="246148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51371" y="579863"/>
            <a:ext cx="160637" cy="21961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34623" y="51629"/>
            <a:ext cx="910373" cy="124462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through ALL </a:t>
            </a:r>
            <a:r>
              <a:rPr lang="en-US" b="1" dirty="0" smtClean="0"/>
              <a:t>face normal</a:t>
            </a:r>
          </a:p>
          <a:p>
            <a:r>
              <a:rPr lang="en-US" dirty="0" smtClean="0"/>
              <a:t>Define a line</a:t>
            </a:r>
          </a:p>
          <a:p>
            <a:r>
              <a:rPr lang="en-US" dirty="0" smtClean="0"/>
              <a:t>Project all edges onto the line</a:t>
            </a:r>
          </a:p>
          <a:p>
            <a:r>
              <a:rPr lang="en-US" dirty="0" smtClean="0"/>
              <a:t>If no overlaps in the projected </a:t>
            </a:r>
            <a:r>
              <a:rPr lang="en-US" dirty="0" err="1" smtClean="0"/>
              <a:t>segements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Conclusion: no collision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reach the end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Collision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Compute edge normal (or face normal)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4" y="2334121"/>
            <a:ext cx="7754649" cy="36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 (SAT)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8" y="3307962"/>
            <a:ext cx="7350584" cy="3369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" y="1690688"/>
            <a:ext cx="10667431" cy="18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49" y="1875544"/>
            <a:ext cx="5482607" cy="322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Project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Establish bounds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14" y="2119953"/>
            <a:ext cx="5128286" cy="33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Determine overlaps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07" y="1744051"/>
            <a:ext cx="4695088" cy="3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simple 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43"/>
            <a:ext cx="10515600" cy="4351338"/>
          </a:xfrm>
        </p:spPr>
        <p:txBody>
          <a:bodyPr/>
          <a:lstStyle/>
          <a:p>
            <a:r>
              <a:rPr lang="en-US" dirty="0" smtClean="0"/>
              <a:t>Only capable of giving yes/no answer!</a:t>
            </a:r>
          </a:p>
          <a:p>
            <a:r>
              <a:rPr lang="en-US" dirty="0" smtClean="0"/>
              <a:t>We need to compute </a:t>
            </a:r>
            <a:r>
              <a:rPr lang="en-US" dirty="0" err="1" smtClean="0"/>
              <a:t>CollisionInfo</a:t>
            </a:r>
            <a:endParaRPr lang="en-US" dirty="0" smtClean="0"/>
          </a:p>
          <a:p>
            <a:pPr lvl="1"/>
            <a:r>
              <a:rPr lang="en-US" dirty="0" smtClean="0"/>
              <a:t>Normal, Depth, Start/End points</a:t>
            </a:r>
          </a:p>
          <a:p>
            <a:pPr lvl="1"/>
            <a:r>
              <a:rPr lang="en-US" dirty="0" smtClean="0"/>
              <a:t>To resolve interpenetration!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63412">
            <a:off x="7856288" y="1351528"/>
            <a:ext cx="3109062" cy="2968517"/>
            <a:chOff x="2458742" y="2510400"/>
            <a:chExt cx="1817849" cy="1719291"/>
          </a:xfrm>
        </p:grpSpPr>
        <p:sp>
          <p:nvSpPr>
            <p:cNvPr id="5" name="Rectangle 4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Or 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118065" y="2003486"/>
            <a:ext cx="4286529" cy="3638778"/>
            <a:chOff x="4368638" y="3125011"/>
            <a:chExt cx="2286410" cy="2258797"/>
          </a:xfrm>
        </p:grpSpPr>
        <p:sp>
          <p:nvSpPr>
            <p:cNvPr id="10" name="Rectangle 9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>
            <a:endCxn id="10" idx="3"/>
          </p:cNvCxnSpPr>
          <p:nvPr/>
        </p:nvCxnSpPr>
        <p:spPr>
          <a:xfrm flipV="1">
            <a:off x="8272009" y="3314688"/>
            <a:ext cx="639023" cy="408314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46449" y="3226512"/>
            <a:ext cx="152400" cy="176351"/>
          </a:xfrm>
          <a:prstGeom prst="ellips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this again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386081" y="1206215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647858" y="1858173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>
            <a:off x="7467204" y="1803005"/>
            <a:ext cx="1952083" cy="27480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 to ALL axis</a:t>
            </a:r>
          </a:p>
        </p:txBody>
      </p:sp>
    </p:spTree>
    <p:extLst>
      <p:ext uri="{BB962C8B-B14F-4D97-AF65-F5344CB8AC3E}">
        <p14:creationId xmlns:p14="http://schemas.microsoft.com/office/powerpoint/2010/main" val="14013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5726627" y="2524536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358130" y="3037820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767588" y="2986617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493265" y="3650268"/>
            <a:ext cx="451409" cy="30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22536" y="3217891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681271" y="2878452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2409" y="2032592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421073" y="2077748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640849" y="1203707"/>
            <a:ext cx="3495703" cy="24386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389260" y="2486082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837410" y="1689638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88720" y="2860676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30971" y="2400123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861780" y="2398454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119357" y="2655486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sp>
        <p:nvSpPr>
          <p:cNvPr id="148" name="Content Placeholder 1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6599728" y="1349318"/>
            <a:ext cx="2497872" cy="1008956"/>
          </a:xfrm>
          <a:prstGeom prst="wedgeRoundRectCallout">
            <a:avLst>
              <a:gd name="adj1" fmla="val -109591"/>
              <a:gd name="adj2" fmla="val 1036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Pay attention to the overlaps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131611" y="305830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763114" y="357158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187468" y="3532225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27520" y="375165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86255" y="341221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7393" y="256635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26057" y="261151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128305" y="1785049"/>
            <a:ext cx="4345033" cy="30312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94244" y="301984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42394" y="222340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3704" y="339444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935955" y="293388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66764" y="293221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524341" y="318925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 rot="3310761">
            <a:off x="4241572" y="2810957"/>
            <a:ext cx="1014846" cy="102749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289115" y="273454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920618" y="324782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344085" y="3206278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5024" y="342789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43759" y="308845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94897" y="224259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83561" y="228775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880511" y="1390950"/>
            <a:ext cx="3851156" cy="26866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951748" y="269608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399898" y="189964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451208" y="307068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93459" y="261012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424268" y="260845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681845" y="286549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924881">
            <a:off x="6333932" y="2690815"/>
            <a:ext cx="1380951" cy="1808738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931548" y="4643497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110030" y="2521670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603493" y="4244319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6111638" y="2270779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743141" y="2784063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6167977" y="2744703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07547" y="2964134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066282" y="2624695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17420" y="1778835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06084" y="1823991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374410" y="708196"/>
            <a:ext cx="4493692" cy="313491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74271" y="2232325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22421" y="1435881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73731" y="2606919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15982" y="2146366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246791" y="2144697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504368" y="2401729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 rot="19388001">
            <a:off x="5370805" y="2535518"/>
            <a:ext cx="914787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itle 5"/>
          <p:cNvSpPr txBox="1">
            <a:spLocks/>
          </p:cNvSpPr>
          <p:nvPr/>
        </p:nvSpPr>
        <p:spPr>
          <a:xfrm>
            <a:off x="3187178" y="708195"/>
            <a:ext cx="2886786" cy="1008956"/>
          </a:xfrm>
          <a:prstGeom prst="wedgeRoundRectCallout">
            <a:avLst>
              <a:gd name="adj1" fmla="val 37527"/>
              <a:gd name="adj2" fmla="val 132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push out” (along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Axis direction)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6243965" y="1711332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20663412">
            <a:off x="5715095" y="1434642"/>
            <a:ext cx="2425860" cy="2316200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Or 101"/>
          <p:cNvSpPr/>
          <p:nvPr/>
        </p:nvSpPr>
        <p:spPr>
          <a:xfrm rot="20663412">
            <a:off x="6794795" y="2442416"/>
            <a:ext cx="245215" cy="224621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9478174">
            <a:off x="5364603" y="2021397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58838" y="1943335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5862087" y="3176869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6047626" y="1560334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5277113" y="2139220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convex polygons, </a:t>
            </a:r>
          </a:p>
          <a:p>
            <a:r>
              <a:rPr lang="en-US" dirty="0" smtClean="0"/>
              <a:t>Iterate through each edge of the two </a:t>
            </a:r>
            <a:r>
              <a:rPr lang="en-US" dirty="0" err="1" smtClean="0"/>
              <a:t>polygones</a:t>
            </a:r>
            <a:endParaRPr lang="en-US" dirty="0" smtClean="0"/>
          </a:p>
          <a:p>
            <a:pPr lvl="1"/>
            <a:r>
              <a:rPr lang="en-US" dirty="0" smtClean="0"/>
              <a:t>Extend the edge to infinity</a:t>
            </a:r>
          </a:p>
          <a:p>
            <a:pPr lvl="1"/>
            <a:r>
              <a:rPr lang="en-US" dirty="0" smtClean="0"/>
              <a:t>If the extended edge separates the vertices of the two polygons then, the two polygons do not intersect</a:t>
            </a:r>
          </a:p>
          <a:p>
            <a:r>
              <a:rPr lang="en-US" dirty="0" smtClean="0"/>
              <a:t>If none of the edges satisfies the above, then, collision has occurred</a:t>
            </a:r>
          </a:p>
          <a:p>
            <a:r>
              <a:rPr lang="en-US" dirty="0" smtClean="0"/>
              <a:t>Able to exit early if find the edge early in the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8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386" y="1434642"/>
            <a:ext cx="4994569" cy="4541697"/>
            <a:chOff x="678819" y="673370"/>
            <a:chExt cx="4994569" cy="4541697"/>
          </a:xfrm>
        </p:grpSpPr>
        <p:grpSp>
          <p:nvGrpSpPr>
            <p:cNvPr id="92" name="Group 91"/>
            <p:cNvGrpSpPr/>
            <p:nvPr/>
          </p:nvGrpSpPr>
          <p:grpSpPr>
            <a:xfrm rot="20663412">
              <a:off x="3247528" y="673370"/>
              <a:ext cx="2425860" cy="2316200"/>
              <a:chOff x="2458742" y="2510400"/>
              <a:chExt cx="1817849" cy="1719291"/>
            </a:xfrm>
          </p:grpSpPr>
          <p:sp>
            <p:nvSpPr>
              <p:cNvPr id="99" name="Rectangle 98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Or 101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1891271" y="1182063"/>
              <a:ext cx="3344584" cy="2839175"/>
              <a:chOff x="4368638" y="3125011"/>
              <a:chExt cx="2286410" cy="2258797"/>
            </a:xfrm>
          </p:grpSpPr>
          <p:sp>
            <p:nvSpPr>
              <p:cNvPr id="95" name="Rectangle 9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Or 9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4" name="Straight Connector 93"/>
            <p:cNvCxnSpPr/>
            <p:nvPr/>
          </p:nvCxnSpPr>
          <p:spPr>
            <a:xfrm flipV="1">
              <a:off x="3580059" y="799062"/>
              <a:ext cx="466770" cy="171997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2809546" y="1377948"/>
              <a:ext cx="1027813" cy="24998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53612" y="2519319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169775" y="4224919"/>
              <a:ext cx="1298912" cy="32160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353761" y="3242644"/>
              <a:ext cx="522168" cy="183496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1647893" y="4205075"/>
              <a:ext cx="674588" cy="158673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678819" y="3845319"/>
              <a:ext cx="4008749" cy="9750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392768" y="2877503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3522619" y="3993176"/>
              <a:ext cx="256897" cy="90276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316460" y="1182064"/>
              <a:ext cx="972946" cy="34190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1550769" y="1796014"/>
              <a:ext cx="751052" cy="263928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3647010" y="4713574"/>
              <a:ext cx="677177" cy="16777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 flipV="1">
              <a:off x="2286121" y="4693637"/>
              <a:ext cx="2025658" cy="52143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 rot="20663412">
            <a:off x="5137580" y="1277135"/>
            <a:ext cx="2425860" cy="2316200"/>
            <a:chOff x="2458742" y="2510400"/>
            <a:chExt cx="1817849" cy="1719291"/>
          </a:xfrm>
        </p:grpSpPr>
        <p:sp>
          <p:nvSpPr>
            <p:cNvPr id="99" name="Rectangle 98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Or 101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81323" y="1785828"/>
            <a:ext cx="3344584" cy="2839175"/>
            <a:chOff x="4368638" y="3125011"/>
            <a:chExt cx="2286410" cy="2258797"/>
          </a:xfrm>
        </p:grpSpPr>
        <p:sp>
          <p:nvSpPr>
            <p:cNvPr id="95" name="Rectangle 9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Or 9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4" name="Straight Connector 93"/>
          <p:cNvCxnSpPr/>
          <p:nvPr/>
        </p:nvCxnSpPr>
        <p:spPr>
          <a:xfrm flipV="1">
            <a:off x="5470111" y="1402827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699598" y="1981713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43664" y="3123084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059827" y="4828684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243813" y="3846409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37945" y="4808840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2568871" y="4449084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282820" y="3481268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412671" y="4596941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206512" y="1785829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40821" y="2399779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5537062" y="5317339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4176173" y="5297402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4859327" y="4863837"/>
            <a:ext cx="1736395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7959012" y="1514450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 rot="20663412">
            <a:off x="7430142" y="1237760"/>
            <a:ext cx="2425860" cy="2316200"/>
            <a:chOff x="891938" y="4157456"/>
            <a:chExt cx="1817849" cy="1719291"/>
          </a:xfrm>
        </p:grpSpPr>
        <p:sp>
          <p:nvSpPr>
            <p:cNvPr id="101" name="Oval 100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Or 101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 rot="19478174">
            <a:off x="7079650" y="1824515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3885" y="1746453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7577134" y="2979987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762673" y="1363452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992160" y="1942338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36226" y="3083709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352389" y="4789309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536375" y="3807034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830507" y="4769465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4861433" y="4409709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575382" y="3441893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705233" y="4557566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499074" y="1746454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733383" y="2360404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7829624" y="5277964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468735" y="5258027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7110907" y="4819815"/>
            <a:ext cx="1777903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9478174">
            <a:off x="5702273" y="1492132"/>
            <a:ext cx="1292718" cy="26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19989" y="1407298"/>
            <a:ext cx="1191388" cy="28977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644728" y="4264460"/>
            <a:ext cx="1324768" cy="32221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Interesting? Does not quite work?</a:t>
            </a:r>
            <a:endParaRPr lang="en-US" dirty="0"/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… </a:t>
            </a:r>
            <a:br>
              <a:rPr lang="en-US" dirty="0" smtClean="0"/>
            </a:br>
            <a:r>
              <a:rPr lang="en-US" dirty="0" smtClean="0"/>
              <a:t>    Always push “the other”</a:t>
            </a:r>
          </a:p>
          <a:p>
            <a:r>
              <a:rPr lang="en-US" dirty="0" smtClean="0"/>
              <a:t>Resolved polygon no longer </a:t>
            </a:r>
            <a:br>
              <a:rPr lang="en-US" dirty="0" smtClean="0"/>
            </a:br>
            <a:r>
              <a:rPr lang="en-US" dirty="0" smtClean="0"/>
              <a:t>    collided with the edge!</a:t>
            </a:r>
          </a:p>
          <a:p>
            <a:pPr lvl="1"/>
            <a:r>
              <a:rPr lang="en-US" dirty="0" smtClean="0"/>
              <a:t>But pushed too far!</a:t>
            </a:r>
          </a:p>
          <a:p>
            <a:r>
              <a:rPr lang="en-US" dirty="0" smtClean="0"/>
              <a:t>Two observations:</a:t>
            </a:r>
          </a:p>
          <a:p>
            <a:pPr lvl="1"/>
            <a:r>
              <a:rPr lang="en-US" dirty="0" smtClean="0"/>
              <a:t>First. Per-edge operation!!</a:t>
            </a:r>
          </a:p>
          <a:p>
            <a:pPr lvl="1"/>
            <a:r>
              <a:rPr lang="en-US" dirty="0" smtClean="0"/>
              <a:t>Resolve in the</a:t>
            </a:r>
            <a:br>
              <a:rPr lang="en-US" dirty="0" smtClean="0"/>
            </a:br>
            <a:r>
              <a:rPr lang="en-US" dirty="0" smtClean="0"/>
              <a:t>direction of the axis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r>
              <a:rPr lang="en-US" dirty="0" smtClean="0"/>
              <a:t>For the red edge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5881455" y="2082403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4754436" y="2479793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5637020" y="4107572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74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71835" y="4072499"/>
            <a:ext cx="147243" cy="5563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003306" y="2028498"/>
            <a:ext cx="1172154" cy="44291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6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53310" y="4072499"/>
            <a:ext cx="165768" cy="6263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965096" y="1825625"/>
            <a:ext cx="1264064" cy="47764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776195">
            <a:off x="9043464" y="2331721"/>
            <a:ext cx="1029516" cy="2472887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9478174">
            <a:off x="4864676" y="4135643"/>
            <a:ext cx="1656789" cy="338120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062920" y="1814815"/>
            <a:ext cx="6263377" cy="5001621"/>
            <a:chOff x="4062920" y="1814815"/>
            <a:chExt cx="6263377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388828" y="2081155"/>
              <a:ext cx="503514" cy="193210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40202" y="4812070"/>
              <a:ext cx="503290" cy="18993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 rot="776195">
              <a:off x="9043464" y="2331721"/>
              <a:ext cx="1029516" cy="2472887"/>
            </a:xfrm>
            <a:prstGeom prst="roundRect">
              <a:avLst/>
            </a:prstGeom>
            <a:solidFill>
              <a:schemeClr val="accent4">
                <a:lumMod val="75000"/>
                <a:alpha val="50000"/>
              </a:schemeClr>
            </a:solidFill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62920" y="2903261"/>
              <a:ext cx="517350" cy="198520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97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edge of this polygon</a:t>
            </a:r>
          </a:p>
          <a:p>
            <a:pPr lvl="1"/>
            <a:r>
              <a:rPr lang="en-US" dirty="0" smtClean="0"/>
              <a:t>Compute distances of </a:t>
            </a:r>
            <a:r>
              <a:rPr lang="en-US" b="1" dirty="0" smtClean="0"/>
              <a:t>vertices from the other polygon to this edge</a:t>
            </a:r>
          </a:p>
          <a:p>
            <a:pPr lvl="1"/>
            <a:r>
              <a:rPr lang="en-US" b="1" dirty="0" smtClean="0"/>
              <a:t>The farthest distance</a:t>
            </a:r>
            <a:r>
              <a:rPr lang="en-US" dirty="0" smtClean="0"/>
              <a:t>, is the one we must push</a:t>
            </a:r>
          </a:p>
          <a:p>
            <a:r>
              <a:rPr lang="en-US" dirty="0" smtClean="0"/>
              <a:t>One of observation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252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edge of this polygon</a:t>
            </a:r>
          </a:p>
          <a:p>
            <a:pPr lvl="1"/>
            <a:r>
              <a:rPr lang="en-US" dirty="0" smtClean="0"/>
              <a:t>Compute distances of </a:t>
            </a:r>
            <a:r>
              <a:rPr lang="en-US" b="1" dirty="0" smtClean="0"/>
              <a:t>vertices from the other polygon to this edge</a:t>
            </a:r>
          </a:p>
          <a:p>
            <a:pPr lvl="1"/>
            <a:r>
              <a:rPr lang="en-US" b="1" dirty="0" smtClean="0"/>
              <a:t>The farthest distance</a:t>
            </a:r>
            <a:r>
              <a:rPr lang="en-US" dirty="0" smtClean="0"/>
              <a:t>, is the one we must push</a:t>
            </a:r>
          </a:p>
          <a:p>
            <a:r>
              <a:rPr lang="en-US" dirty="0" smtClean="0"/>
              <a:t>One of observation</a:t>
            </a:r>
          </a:p>
          <a:p>
            <a:pPr lvl="1"/>
            <a:r>
              <a:rPr lang="en-US" dirty="0" smtClean="0"/>
              <a:t>Only care about overlaps</a:t>
            </a:r>
          </a:p>
          <a:p>
            <a:pPr lvl="2"/>
            <a:r>
              <a:rPr lang="en-US" dirty="0" smtClean="0"/>
              <a:t>So, distance is negative (behind the edge)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 rot="776195">
            <a:off x="7756590" y="3187580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776195">
            <a:off x="7013393" y="3656489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Point: Efficient 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two convex polygons: A and B</a:t>
            </a:r>
          </a:p>
          <a:p>
            <a:r>
              <a:rPr lang="en-US" b="1" dirty="0" smtClean="0"/>
              <a:t>Support Point</a:t>
            </a:r>
          </a:p>
          <a:p>
            <a:pPr lvl="1"/>
            <a:r>
              <a:rPr lang="en-US" dirty="0" smtClean="0"/>
              <a:t>For an edge on </a:t>
            </a:r>
            <a:r>
              <a:rPr lang="en-US" b="1" dirty="0" smtClean="0"/>
              <a:t>A</a:t>
            </a:r>
            <a:r>
              <a:rPr lang="en-US" dirty="0" smtClean="0"/>
              <a:t> (will use the edge normal) [</a:t>
            </a:r>
            <a:r>
              <a:rPr lang="en-US" dirty="0" err="1" smtClean="0"/>
              <a:t>faceNormal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each Vertex on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Vertex-i on B is a support point for an edge-e on A when</a:t>
            </a:r>
          </a:p>
          <a:p>
            <a:pPr lvl="1"/>
            <a:r>
              <a:rPr lang="en-US" dirty="0" smtClean="0"/>
              <a:t>Vertex-i has the </a:t>
            </a:r>
            <a:r>
              <a:rPr lang="en-US" b="1" u="sng" dirty="0" smtClean="0"/>
              <a:t>MOST NEGATIVE </a:t>
            </a:r>
            <a:r>
              <a:rPr lang="en-US" dirty="0" smtClean="0"/>
              <a:t>distance from edge-e</a:t>
            </a:r>
          </a:p>
          <a:p>
            <a:pPr lvl="1"/>
            <a:r>
              <a:rPr lang="en-US" dirty="0" smtClean="0"/>
              <a:t>Distance measured along the face normal of edge-e</a:t>
            </a:r>
          </a:p>
          <a:p>
            <a:pPr lvl="1"/>
            <a:r>
              <a:rPr lang="en-US" dirty="0" smtClean="0"/>
              <a:t>Associated distance: </a:t>
            </a:r>
            <a:r>
              <a:rPr lang="en-US" b="1" dirty="0" smtClean="0"/>
              <a:t>support point distance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Support point relationship changes for each frame!!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</a:p>
          <a:p>
            <a:pPr lvl="1"/>
            <a:r>
              <a:rPr lang="en-US" dirty="0" smtClean="0"/>
              <a:t>Given two polygons (ANY convex-</a:t>
            </a:r>
            <a:r>
              <a:rPr lang="en-US" dirty="0" err="1" smtClean="0"/>
              <a:t>gons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Collided = true // </a:t>
            </a:r>
            <a:r>
              <a:rPr lang="en-US" dirty="0" smtClean="0">
                <a:sym typeface="Wingdings" panose="05000000000000000000" pitchFamily="2" charset="2"/>
              </a:rPr>
              <a:t> assume this is true</a:t>
            </a:r>
            <a:endParaRPr lang="en-US" dirty="0" smtClean="0"/>
          </a:p>
          <a:p>
            <a:pPr lvl="1"/>
            <a:r>
              <a:rPr lang="en-US" dirty="0" smtClean="0"/>
              <a:t>For each edge (of each </a:t>
            </a:r>
            <a:r>
              <a:rPr lang="en-US" dirty="0" err="1" smtClean="0"/>
              <a:t>gon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Compute a line that is perpendicular to the edge</a:t>
            </a:r>
          </a:p>
          <a:p>
            <a:pPr lvl="2"/>
            <a:r>
              <a:rPr lang="en-US" dirty="0" smtClean="0"/>
              <a:t>Project all other edges onto this line</a:t>
            </a:r>
          </a:p>
          <a:p>
            <a:pPr lvl="2"/>
            <a:r>
              <a:rPr lang="en-US" dirty="0" smtClean="0"/>
              <a:t>If the projected edges do not overlap</a:t>
            </a:r>
          </a:p>
          <a:p>
            <a:pPr lvl="3"/>
            <a:r>
              <a:rPr lang="en-US" dirty="0" smtClean="0"/>
              <a:t>Collided = false; // The two </a:t>
            </a:r>
            <a:r>
              <a:rPr lang="en-US" dirty="0" err="1" smtClean="0"/>
              <a:t>gons</a:t>
            </a:r>
            <a:r>
              <a:rPr lang="en-US" dirty="0" smtClean="0"/>
              <a:t> DO NOT collide!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For non-colliding shapes: early termination</a:t>
            </a:r>
          </a:p>
          <a:p>
            <a:pPr lvl="2"/>
            <a:r>
              <a:rPr lang="en-US" dirty="0"/>
              <a:t>Can terminate as soon as we find the first edge with no overlaps in projection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1999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3495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20326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</a:t>
            </a:r>
            <a:r>
              <a:rPr lang="en-US" dirty="0" smtClean="0"/>
              <a:t>Edge-e</a:t>
            </a: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17040" y="4400004"/>
            <a:ext cx="904454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</p:spTree>
    <p:extLst>
      <p:ext uri="{BB962C8B-B14F-4D97-AF65-F5344CB8AC3E}">
        <p14:creationId xmlns:p14="http://schemas.microsoft.com/office/powerpoint/2010/main" val="49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97445" y="4739722"/>
            <a:ext cx="594731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9256" y="1825626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9401" y="4245458"/>
              <a:ext cx="1773030" cy="368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59" y="3065412"/>
            <a:ext cx="5271344" cy="266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Support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Vertex-i </a:t>
            </a:r>
            <a:r>
              <a:rPr lang="en-US" dirty="0"/>
              <a:t>on B is a support point for an </a:t>
            </a:r>
            <a:r>
              <a:rPr lang="en-US" dirty="0" smtClean="0"/>
              <a:t>edge-e </a:t>
            </a:r>
            <a:r>
              <a:rPr lang="en-US" dirty="0"/>
              <a:t>on A when</a:t>
            </a:r>
          </a:p>
          <a:p>
            <a:pPr lvl="1"/>
            <a:r>
              <a:rPr lang="en-US" dirty="0"/>
              <a:t>Vertex-i has the </a:t>
            </a:r>
            <a:r>
              <a:rPr lang="en-US" b="1" u="sng" dirty="0"/>
              <a:t>MOST NEGATIVE </a:t>
            </a:r>
            <a:r>
              <a:rPr lang="en-US" dirty="0"/>
              <a:t>distance from </a:t>
            </a:r>
            <a:r>
              <a:rPr lang="en-US" dirty="0" smtClean="0"/>
              <a:t>edge-e</a:t>
            </a:r>
            <a:endParaRPr lang="en-US" dirty="0"/>
          </a:p>
          <a:p>
            <a:pPr lvl="1"/>
            <a:r>
              <a:rPr lang="en-US" dirty="0"/>
              <a:t>Distance measured along the normal of </a:t>
            </a:r>
            <a:r>
              <a:rPr lang="en-US" dirty="0" smtClean="0"/>
              <a:t>edge-e</a:t>
            </a:r>
          </a:p>
          <a:p>
            <a:r>
              <a:rPr lang="en-US" dirty="0" smtClean="0"/>
              <a:t>For edge e</a:t>
            </a:r>
            <a:r>
              <a:rPr lang="en-US" baseline="-25000" dirty="0" smtClean="0"/>
              <a:t>B1:</a:t>
            </a:r>
            <a:r>
              <a:rPr lang="en-US" dirty="0" smtClean="0"/>
              <a:t> no support point</a:t>
            </a:r>
          </a:p>
          <a:p>
            <a:pPr lvl="1"/>
            <a:r>
              <a:rPr lang="en-US" dirty="0" smtClean="0"/>
              <a:t>Because A is entirely </a:t>
            </a:r>
            <a:r>
              <a:rPr lang="en-US" i="1" dirty="0" smtClean="0"/>
              <a:t>in front </a:t>
            </a:r>
            <a:r>
              <a:rPr lang="en-US" dirty="0" smtClean="0"/>
              <a:t>of 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No support points: </a:t>
            </a:r>
            <a:r>
              <a:rPr lang="en-US" b="1" u="sng" dirty="0" smtClean="0">
                <a:sym typeface="Wingdings" panose="05000000000000000000" pitchFamily="2" charset="2"/>
              </a:rPr>
              <a:t>DO NOT collide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 soon as we find an edge without support points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Implementation note:</a:t>
            </a:r>
          </a:p>
          <a:p>
            <a:pPr lvl="1"/>
            <a:r>
              <a:rPr lang="en-US" dirty="0" smtClean="0"/>
              <a:t>Support Distance: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measured along negative normal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of least 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support points are defined for all edges of both polygons</a:t>
            </a:r>
          </a:p>
          <a:p>
            <a:r>
              <a:rPr lang="en-US" dirty="0" smtClean="0"/>
              <a:t>Axis of least penetration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face normal </a:t>
            </a:r>
            <a:r>
              <a:rPr lang="en-US" dirty="0" smtClean="0"/>
              <a:t>of the </a:t>
            </a:r>
            <a:r>
              <a:rPr lang="en-US" b="1" dirty="0" smtClean="0"/>
              <a:t>smallest support point distance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97" y="3459424"/>
            <a:ext cx="7068765" cy="3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 with Support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1" y="1599531"/>
            <a:ext cx="7500829" cy="41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Axis of least penetration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247338" y="1477326"/>
            <a:ext cx="2290746" cy="22512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5"/>
          <p:cNvSpPr txBox="1">
            <a:spLocks/>
          </p:cNvSpPr>
          <p:nvPr/>
        </p:nvSpPr>
        <p:spPr>
          <a:xfrm>
            <a:off x="4664940" y="1942430"/>
            <a:ext cx="1392402" cy="649113"/>
          </a:xfrm>
          <a:prstGeom prst="wedgeRoundRectCallout">
            <a:avLst>
              <a:gd name="adj1" fmla="val 21706"/>
              <a:gd name="adj2" fmla="val -815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Input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negative</a:t>
            </a:r>
            <a:r>
              <a:rPr lang="en-US" sz="1600" dirty="0" smtClean="0">
                <a:solidFill>
                  <a:schemeClr val="tx1"/>
                </a:solidFill>
              </a:rPr>
              <a:t> Face normal of other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494914" y="1979450"/>
            <a:ext cx="1524750" cy="781592"/>
          </a:xfrm>
          <a:prstGeom prst="wedgeRoundRectCallout">
            <a:avLst>
              <a:gd name="adj1" fmla="val -44756"/>
              <a:gd name="adj2" fmla="val -7798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Input</a:t>
            </a:r>
            <a:r>
              <a:rPr lang="en-US" sz="1600" dirty="0" smtClean="0">
                <a:solidFill>
                  <a:schemeClr val="tx1"/>
                </a:solidFill>
              </a:rPr>
              <a:t>: a vertex on the 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This: </a:t>
            </a:r>
            <a:r>
              <a:rPr lang="en-US" sz="1600" dirty="0" smtClean="0">
                <a:solidFill>
                  <a:schemeClr val="tx1"/>
                </a:solidFill>
              </a:rPr>
              <a:t>rectangle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b="1" dirty="0" err="1" smtClean="0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887951" y="2628273"/>
            <a:ext cx="1513690" cy="84803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This: </a:t>
            </a:r>
            <a:r>
              <a:rPr lang="en-US" sz="1600" dirty="0" smtClean="0">
                <a:solidFill>
                  <a:schemeClr val="tx1"/>
                </a:solidFill>
              </a:rPr>
              <a:t>rectangle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15325" y="3709777"/>
            <a:ext cx="488067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057076" y="2649378"/>
            <a:ext cx="1184936" cy="515621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projection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61782" y="3983453"/>
            <a:ext cx="3252229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29705" y="3281544"/>
            <a:ext cx="595627" cy="8090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276313" y="1013817"/>
            <a:ext cx="3109062" cy="2968517"/>
            <a:chOff x="2458742" y="2510401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936588">
              <a:off x="2857771" y="2712294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1"/>
              <a:ext cx="1817849" cy="1719291"/>
              <a:chOff x="891938" y="4157457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7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494362" y="1531960"/>
            <a:ext cx="4286529" cy="3638778"/>
            <a:chOff x="3278525" y="3041945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>
              <a:off x="3966081" y="3104049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78525" y="3041945"/>
              <a:ext cx="2286410" cy="2258797"/>
              <a:chOff x="25225" y="4094230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5225" y="4094230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842272" y="4841245"/>
                <a:ext cx="183755" cy="198100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7964593" y="3676217"/>
            <a:ext cx="17698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0843" y="3661004"/>
            <a:ext cx="1" cy="12701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" y="1587934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9039" y="3340964"/>
            <a:ext cx="3943973" cy="25876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9554365" y="2038444"/>
            <a:ext cx="1146977" cy="709364"/>
          </a:xfrm>
          <a:prstGeom prst="wedgeRoundRectCallout">
            <a:avLst>
              <a:gd name="adj1" fmla="val 7317"/>
              <a:gd name="adj2" fmla="val 976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otherRect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4" y="1332665"/>
            <a:ext cx="10877112" cy="49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3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8" y="1469536"/>
            <a:ext cx="1694985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2 has support points for every edge or 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r1, r2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r2, r1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r1, r2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r2, r1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4204" y="3533078"/>
            <a:ext cx="9366437" cy="2091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9978109" y="2682838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Choose one with smaller collision depth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Projected edges</a:t>
            </a:r>
            <a:br>
              <a:rPr lang="en-US" dirty="0" smtClean="0"/>
            </a:br>
            <a:r>
              <a:rPr lang="en-US" dirty="0" smtClean="0"/>
              <a:t>overlap</a:t>
            </a:r>
          </a:p>
          <a:p>
            <a:r>
              <a:rPr lang="en-US" dirty="0" smtClean="0"/>
              <a:t>No conclusion can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made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95295" y="1061596"/>
            <a:ext cx="6994412" cy="4830708"/>
            <a:chOff x="3390963" y="950084"/>
            <a:chExt cx="6994412" cy="4830708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7276313" y="1013817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3390963" y="950084"/>
              <a:ext cx="6343502" cy="4830708"/>
              <a:chOff x="3390963" y="950084"/>
              <a:chExt cx="6343502" cy="483070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94362" y="1531960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H="1">
                <a:off x="7964593" y="3676217"/>
                <a:ext cx="176987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830843" y="3661004"/>
                <a:ext cx="1" cy="1270145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014115" y="1681262"/>
                <a:ext cx="21549" cy="3331946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499146" y="1531960"/>
                <a:ext cx="661" cy="216617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380199" y="1394686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390963" y="5024655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442662" y="950084"/>
                <a:ext cx="0" cy="483070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477982" y="1653927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460161" y="3679134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88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94362" y="1013817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H="1">
            <a:off x="3529099" y="3202861"/>
            <a:ext cx="1270919" cy="2207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1168</Words>
  <Application>Microsoft Office PowerPoint</Application>
  <PresentationFormat>Widescreen</PresentationFormat>
  <Paragraphs>259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Wingdings</vt:lpstr>
      <vt:lpstr>Office Theme</vt:lpstr>
      <vt:lpstr>Chapter 3</vt:lpstr>
      <vt:lpstr>Collision between non-aligned Rectangles</vt:lpstr>
      <vt:lpstr>Separating Axis Theorem (SAT)</vt:lpstr>
      <vt:lpstr>SAT in English</vt:lpstr>
      <vt:lpstr>SAT Implementation</vt:lpstr>
      <vt:lpstr>Apply SAT</vt:lpstr>
      <vt:lpstr>Apply SAT</vt:lpstr>
      <vt:lpstr>Apply SAT</vt:lpstr>
      <vt:lpstr>Apply SAT</vt:lpstr>
      <vt:lpstr>Apply SAT</vt:lpstr>
      <vt:lpstr>Apply SAT again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What about now?</vt:lpstr>
      <vt:lpstr>What about now?</vt:lpstr>
      <vt:lpstr>What about now?</vt:lpstr>
      <vt:lpstr>What about now?</vt:lpstr>
      <vt:lpstr>What about now?</vt:lpstr>
      <vt:lpstr>What about now?</vt:lpstr>
      <vt:lpstr>SAT …</vt:lpstr>
      <vt:lpstr>SAT Implementation: Step 1</vt:lpstr>
      <vt:lpstr>SAT Implementation: Step 2</vt:lpstr>
      <vt:lpstr>SAT Implementation: Step 3</vt:lpstr>
      <vt:lpstr>SAT Implementation: Step 4</vt:lpstr>
      <vt:lpstr>Problem with simple SAT implementation</vt:lpstr>
      <vt:lpstr>Examine this again</vt:lpstr>
      <vt:lpstr>How to resolve overlap?</vt:lpstr>
      <vt:lpstr>How to resolve overlap?</vt:lpstr>
      <vt:lpstr>How to resolve overlap?</vt:lpstr>
      <vt:lpstr>PowerPoint Presentation</vt:lpstr>
      <vt:lpstr>Can we resolve based on other edges/axes?</vt:lpstr>
      <vt:lpstr>Can we resolve based on other edges/axes?</vt:lpstr>
      <vt:lpstr>PowerPoint Presentation</vt:lpstr>
      <vt:lpstr>Interesting? Does not quite work?</vt:lpstr>
      <vt:lpstr>Resolve the collision based on SAT results</vt:lpstr>
      <vt:lpstr>Resolve the collision based on SAT results</vt:lpstr>
      <vt:lpstr>Resolve the collision based on SAT results</vt:lpstr>
      <vt:lpstr>Resolve the collision based on SAT results</vt:lpstr>
      <vt:lpstr>Implementation Idea</vt:lpstr>
      <vt:lpstr>Implementation Idea</vt:lpstr>
      <vt:lpstr>Support Point: Efficient SAT Implementation</vt:lpstr>
      <vt:lpstr>Find all the support points</vt:lpstr>
      <vt:lpstr>Find all the support points</vt:lpstr>
      <vt:lpstr>Find all the support points</vt:lpstr>
      <vt:lpstr>Find all the support points</vt:lpstr>
      <vt:lpstr>Support point?</vt:lpstr>
      <vt:lpstr>Support point?</vt:lpstr>
      <vt:lpstr>What about this edge?</vt:lpstr>
      <vt:lpstr>What about this edge?</vt:lpstr>
      <vt:lpstr>What about this edge?</vt:lpstr>
      <vt:lpstr>What about this edge?</vt:lpstr>
      <vt:lpstr>Find all the support points</vt:lpstr>
      <vt:lpstr>No Support Point:</vt:lpstr>
      <vt:lpstr>Axis of least penetration</vt:lpstr>
      <vt:lpstr>SAT Implementation with Support Point</vt:lpstr>
      <vt:lpstr>Axis of least penetration</vt:lpstr>
      <vt:lpstr>SAT Implementation: FindSupportPoint</vt:lpstr>
      <vt:lpstr>SAT Implementation: FindSupportPoint</vt:lpstr>
      <vt:lpstr>SAT Implementation: FindSupportPoint</vt:lpstr>
      <vt:lpstr>SAT Implementation: FindSupportPoint</vt:lpstr>
      <vt:lpstr>SAT Implementation: Axis of Least Penetration</vt:lpstr>
      <vt:lpstr>SAT Implementation: Axis of Least Penetration</vt:lpstr>
      <vt:lpstr>SAT Implementation: Axis of Least Penetration</vt:lpstr>
      <vt:lpstr>SAT Implementation: Axis of Least Penetration</vt:lpstr>
      <vt:lpstr>SAT Implementation: everything together</vt:lpstr>
      <vt:lpstr>SAT Implementation: everything together</vt:lpstr>
      <vt:lpstr>SAT Implementation: everything together</vt:lpstr>
      <vt:lpstr>SAT Implementation: everything together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1373</cp:revision>
  <cp:lastPrinted>2017-02-14T01:13:23Z</cp:lastPrinted>
  <dcterms:created xsi:type="dcterms:W3CDTF">2015-10-15T20:24:08Z</dcterms:created>
  <dcterms:modified xsi:type="dcterms:W3CDTF">2017-02-14T01:22:31Z</dcterms:modified>
</cp:coreProperties>
</file>