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1" r:id="rId3"/>
    <p:sldId id="342" r:id="rId4"/>
    <p:sldId id="344" r:id="rId5"/>
    <p:sldId id="343" r:id="rId6"/>
    <p:sldId id="345" r:id="rId7"/>
    <p:sldId id="346" r:id="rId8"/>
    <p:sldId id="347" r:id="rId9"/>
    <p:sldId id="349" r:id="rId10"/>
    <p:sldId id="350" r:id="rId11"/>
    <p:sldId id="358" r:id="rId12"/>
    <p:sldId id="352" r:id="rId13"/>
    <p:sldId id="353" r:id="rId14"/>
    <p:sldId id="354" r:id="rId15"/>
    <p:sldId id="355" r:id="rId16"/>
    <p:sldId id="356" r:id="rId17"/>
    <p:sldId id="357" r:id="rId18"/>
    <p:sldId id="360" r:id="rId19"/>
    <p:sldId id="364" r:id="rId20"/>
    <p:sldId id="362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5" r:id="rId29"/>
    <p:sldId id="372" r:id="rId30"/>
    <p:sldId id="373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4" r:id="rId39"/>
    <p:sldId id="385" r:id="rId40"/>
    <p:sldId id="3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F05E56-0E69-464C-A098-80D3EF9DCA39}">
          <p14:sldIdLst>
            <p14:sldId id="256"/>
            <p14:sldId id="341"/>
            <p14:sldId id="342"/>
            <p14:sldId id="344"/>
            <p14:sldId id="343"/>
            <p14:sldId id="345"/>
            <p14:sldId id="346"/>
            <p14:sldId id="347"/>
            <p14:sldId id="349"/>
            <p14:sldId id="350"/>
            <p14:sldId id="358"/>
            <p14:sldId id="352"/>
            <p14:sldId id="353"/>
            <p14:sldId id="354"/>
            <p14:sldId id="355"/>
            <p14:sldId id="356"/>
            <p14:sldId id="357"/>
            <p14:sldId id="360"/>
            <p14:sldId id="364"/>
            <p14:sldId id="362"/>
            <p14:sldId id="365"/>
            <p14:sldId id="366"/>
            <p14:sldId id="367"/>
            <p14:sldId id="368"/>
            <p14:sldId id="369"/>
            <p14:sldId id="370"/>
            <p14:sldId id="371"/>
            <p14:sldId id="375"/>
            <p14:sldId id="372"/>
            <p14:sldId id="373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14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Ch</a:t>
            </a:r>
            <a:r>
              <a:rPr lang="en-US" dirty="0" smtClean="0"/>
              <a:t> 6: Behaviors and Collisions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faculty.washington.edu/ksung/2DGameEngine/BookChapters/Chapter6/6.5.GeneralPixelCollisions/public_html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faculty.washington.edu/ksung/2DGameEngine/BookChapters/Chapter6/6.4.PerPixelCollisions/public_html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Examples 4, 5, and 6</a:t>
            </a:r>
            <a:br>
              <a:rPr lang="en-US" dirty="0" smtClean="0"/>
            </a:br>
            <a:r>
              <a:rPr lang="en-US" dirty="0" smtClean="0"/>
              <a:t>Defining Behaviors and Detecting Collisions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45779" y="1150328"/>
            <a:ext cx="3290811" cy="3038165"/>
            <a:chOff x="6710900" y="2427392"/>
            <a:chExt cx="3290811" cy="3038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625" y="2427392"/>
              <a:ext cx="3038165" cy="3038165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710900" y="2581620"/>
              <a:ext cx="3290811" cy="2729707"/>
              <a:chOff x="6824366" y="863224"/>
              <a:chExt cx="3290811" cy="272970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824366" y="863224"/>
                <a:ext cx="3290810" cy="544540"/>
                <a:chOff x="6824366" y="863224"/>
                <a:chExt cx="3290810" cy="54454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824366" y="1422203"/>
                <a:ext cx="3290810" cy="544540"/>
                <a:chOff x="6824366" y="863224"/>
                <a:chExt cx="3290810" cy="54454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24367" y="196097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24367" y="250385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824366" y="3048391"/>
                <a:ext cx="3290810" cy="544540"/>
                <a:chOff x="6824366" y="863224"/>
                <a:chExt cx="3290810" cy="54454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3" name="Group 82"/>
          <p:cNvGrpSpPr/>
          <p:nvPr/>
        </p:nvGrpSpPr>
        <p:grpSpPr>
          <a:xfrm>
            <a:off x="5979457" y="2939557"/>
            <a:ext cx="1967449" cy="2170728"/>
            <a:chOff x="8536527" y="-433030"/>
            <a:chExt cx="1967449" cy="21707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527" y="-338317"/>
              <a:ext cx="1967449" cy="1967449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8697551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246845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93659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697552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246846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93660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97552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46846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93660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97551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246845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93659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Flowchart: Summing Junction 97"/>
          <p:cNvSpPr/>
          <p:nvPr/>
        </p:nvSpPr>
        <p:spPr>
          <a:xfrm>
            <a:off x="4402989" y="3954285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Flowchart: Summing Junction 136"/>
          <p:cNvSpPr/>
          <p:nvPr/>
        </p:nvSpPr>
        <p:spPr>
          <a:xfrm>
            <a:off x="3879681" y="3938303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8" name="Flowchart: Summing Junction 137"/>
          <p:cNvSpPr/>
          <p:nvPr/>
        </p:nvSpPr>
        <p:spPr>
          <a:xfrm>
            <a:off x="6070661" y="5027494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1" name="Flowchart: Summing Junction 140"/>
          <p:cNvSpPr/>
          <p:nvPr/>
        </p:nvSpPr>
        <p:spPr>
          <a:xfrm>
            <a:off x="7160378" y="1250186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2" name="Flowchart: Summing Junction 141"/>
          <p:cNvSpPr/>
          <p:nvPr/>
        </p:nvSpPr>
        <p:spPr>
          <a:xfrm>
            <a:off x="4153269" y="2600000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6" name="Rounded Rectangular Callout 85"/>
          <p:cNvSpPr/>
          <p:nvPr/>
        </p:nvSpPr>
        <p:spPr>
          <a:xfrm>
            <a:off x="7656272" y="916241"/>
            <a:ext cx="2088985" cy="443973"/>
          </a:xfrm>
          <a:prstGeom prst="wedgeRoundRectCallout">
            <a:avLst>
              <a:gd name="adj1" fmla="val -70535"/>
              <a:gd name="adj2" fmla="val 322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(65,55)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5" name="Flowchart: Summing Junction 84"/>
          <p:cNvSpPr/>
          <p:nvPr/>
        </p:nvSpPr>
        <p:spPr>
          <a:xfrm>
            <a:off x="6889019" y="3211827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7" name="Flowchart: Summing Junction 86"/>
          <p:cNvSpPr/>
          <p:nvPr/>
        </p:nvSpPr>
        <p:spPr>
          <a:xfrm>
            <a:off x="7441416" y="4776058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8" name="Group 47"/>
          <p:cNvGrpSpPr/>
          <p:nvPr/>
        </p:nvGrpSpPr>
        <p:grpSpPr>
          <a:xfrm>
            <a:off x="3595476" y="1711436"/>
            <a:ext cx="3641114" cy="2658902"/>
            <a:chOff x="3215032" y="2278764"/>
            <a:chExt cx="3641114" cy="265890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217858" y="4937666"/>
              <a:ext cx="36382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215032" y="2278764"/>
              <a:ext cx="0" cy="2638662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ounded Rectangular Callout 80"/>
          <p:cNvSpPr/>
          <p:nvPr/>
        </p:nvSpPr>
        <p:spPr>
          <a:xfrm>
            <a:off x="7394586" y="1631848"/>
            <a:ext cx="2273234" cy="934636"/>
          </a:xfrm>
          <a:prstGeom prst="wedgeRoundRectCallout">
            <a:avLst>
              <a:gd name="adj1" fmla="val -69281"/>
              <a:gd name="adj2" fmla="val 12544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Image-A Pixel: (5,1)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WC: (60, 20)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>
          <a:xfrm>
            <a:off x="8123237" y="2503583"/>
            <a:ext cx="2037345" cy="784357"/>
          </a:xfrm>
          <a:prstGeom prst="wedgeRoundRectCallout">
            <a:avLst>
              <a:gd name="adj1" fmla="val -109618"/>
              <a:gd name="adj2" fmla="val 4998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Image-B Pixel: (1, </a:t>
            </a:r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WC: (60, 20)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Rounded Rectangular Callout 94"/>
          <p:cNvSpPr/>
          <p:nvPr/>
        </p:nvSpPr>
        <p:spPr>
          <a:xfrm>
            <a:off x="1348320" y="1396217"/>
            <a:ext cx="2273234" cy="934636"/>
          </a:xfrm>
          <a:prstGeom prst="wedgeRoundRectCallout">
            <a:avLst>
              <a:gd name="adj1" fmla="val 74882"/>
              <a:gd name="adj2" fmla="val 8331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Image-A Pixel: (0,2)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WC: (10, 30)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Rounded Rectangular Callout 95"/>
          <p:cNvSpPr/>
          <p:nvPr/>
        </p:nvSpPr>
        <p:spPr>
          <a:xfrm>
            <a:off x="1741931" y="3580948"/>
            <a:ext cx="1677481" cy="443973"/>
          </a:xfrm>
          <a:prstGeom prst="wedgeRoundRectCallout">
            <a:avLst>
              <a:gd name="adj1" fmla="val 81527"/>
              <a:gd name="adj2" fmla="val 4581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(5,5)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Rounded Rectangular Callout 96"/>
          <p:cNvSpPr/>
          <p:nvPr/>
        </p:nvSpPr>
        <p:spPr>
          <a:xfrm>
            <a:off x="8675898" y="4075463"/>
            <a:ext cx="2037345" cy="784357"/>
          </a:xfrm>
          <a:prstGeom prst="wedgeRoundRectCallout">
            <a:avLst>
              <a:gd name="adj1" fmla="val -109618"/>
              <a:gd name="adj2" fmla="val 4998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Image-B Pixel: (2, 0)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WC: (70, -10)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9" name="Rounded Rectangular Callout 98"/>
          <p:cNvSpPr/>
          <p:nvPr/>
        </p:nvSpPr>
        <p:spPr>
          <a:xfrm>
            <a:off x="3727220" y="5141886"/>
            <a:ext cx="1863964" cy="443973"/>
          </a:xfrm>
          <a:prstGeom prst="wedgeRoundRectCallout">
            <a:avLst>
              <a:gd name="adj1" fmla="val 81090"/>
              <a:gd name="adj2" fmla="val -624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(45, -15)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3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95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45779" y="1150328"/>
            <a:ext cx="3290811" cy="3038165"/>
            <a:chOff x="6710900" y="2427392"/>
            <a:chExt cx="3290811" cy="3038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625" y="2427392"/>
              <a:ext cx="3038165" cy="3038165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710900" y="2581620"/>
              <a:ext cx="3290811" cy="2729707"/>
              <a:chOff x="6824366" y="863224"/>
              <a:chExt cx="3290811" cy="272970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824366" y="863224"/>
                <a:ext cx="3290810" cy="544540"/>
                <a:chOff x="6824366" y="863224"/>
                <a:chExt cx="3290810" cy="54454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824366" y="1422203"/>
                <a:ext cx="3290810" cy="544540"/>
                <a:chOff x="6824366" y="863224"/>
                <a:chExt cx="3290810" cy="54454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24367" y="196097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24367" y="250385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824366" y="3048391"/>
                <a:ext cx="3290810" cy="544540"/>
                <a:chOff x="6824366" y="863224"/>
                <a:chExt cx="3290810" cy="54454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3" name="Group 82"/>
          <p:cNvGrpSpPr/>
          <p:nvPr/>
        </p:nvGrpSpPr>
        <p:grpSpPr>
          <a:xfrm>
            <a:off x="5979457" y="2939557"/>
            <a:ext cx="1967449" cy="2170728"/>
            <a:chOff x="8536527" y="-433030"/>
            <a:chExt cx="1967449" cy="21707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527" y="-338317"/>
              <a:ext cx="1967449" cy="1967449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8697551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246845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93659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697552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246846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93660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97552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46846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93660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97551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246845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93659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Flowchart: Summing Junction 97"/>
          <p:cNvSpPr/>
          <p:nvPr/>
        </p:nvSpPr>
        <p:spPr>
          <a:xfrm>
            <a:off x="4402989" y="3954285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Flowchart: Summing Junction 136"/>
          <p:cNvSpPr/>
          <p:nvPr/>
        </p:nvSpPr>
        <p:spPr>
          <a:xfrm>
            <a:off x="3879681" y="3938303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8" name="Flowchart: Summing Junction 137"/>
          <p:cNvSpPr/>
          <p:nvPr/>
        </p:nvSpPr>
        <p:spPr>
          <a:xfrm>
            <a:off x="6070661" y="5027494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1" name="Flowchart: Summing Junction 140"/>
          <p:cNvSpPr/>
          <p:nvPr/>
        </p:nvSpPr>
        <p:spPr>
          <a:xfrm>
            <a:off x="7160378" y="1250186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2" name="Flowchart: Summing Junction 141"/>
          <p:cNvSpPr/>
          <p:nvPr/>
        </p:nvSpPr>
        <p:spPr>
          <a:xfrm>
            <a:off x="4153269" y="2600000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6" name="Rounded Rectangular Callout 85"/>
          <p:cNvSpPr/>
          <p:nvPr/>
        </p:nvSpPr>
        <p:spPr>
          <a:xfrm>
            <a:off x="7656272" y="916241"/>
            <a:ext cx="2088985" cy="443973"/>
          </a:xfrm>
          <a:prstGeom prst="wedgeRoundRectCallout">
            <a:avLst>
              <a:gd name="adj1" fmla="val -70535"/>
              <a:gd name="adj2" fmla="val 322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(65,55)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5" name="Flowchart: Summing Junction 84"/>
          <p:cNvSpPr/>
          <p:nvPr/>
        </p:nvSpPr>
        <p:spPr>
          <a:xfrm>
            <a:off x="6889019" y="3211827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7" name="Flowchart: Summing Junction 86"/>
          <p:cNvSpPr/>
          <p:nvPr/>
        </p:nvSpPr>
        <p:spPr>
          <a:xfrm>
            <a:off x="7441416" y="4776058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8" name="Group 47"/>
          <p:cNvGrpSpPr/>
          <p:nvPr/>
        </p:nvGrpSpPr>
        <p:grpSpPr>
          <a:xfrm>
            <a:off x="3595476" y="1711436"/>
            <a:ext cx="3641114" cy="2658902"/>
            <a:chOff x="3215032" y="2278764"/>
            <a:chExt cx="3641114" cy="265890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217858" y="4937666"/>
              <a:ext cx="36382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215032" y="2278764"/>
              <a:ext cx="0" cy="2638662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ounded Rectangular Callout 80"/>
          <p:cNvSpPr/>
          <p:nvPr/>
        </p:nvSpPr>
        <p:spPr>
          <a:xfrm>
            <a:off x="7394586" y="1631848"/>
            <a:ext cx="2273234" cy="934636"/>
          </a:xfrm>
          <a:prstGeom prst="wedgeRoundRectCallout">
            <a:avLst>
              <a:gd name="adj1" fmla="val -69281"/>
              <a:gd name="adj2" fmla="val 12544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Image-A Pixel: (5,1)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WC: (60, 20)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>
          <a:xfrm>
            <a:off x="8123237" y="2503583"/>
            <a:ext cx="2037345" cy="784357"/>
          </a:xfrm>
          <a:prstGeom prst="wedgeRoundRectCallout">
            <a:avLst>
              <a:gd name="adj1" fmla="val -109618"/>
              <a:gd name="adj2" fmla="val 4998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Image-B Pixel: (1, </a:t>
            </a:r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WC: (60, 20)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423044" y="1569191"/>
            <a:ext cx="2905017" cy="1698821"/>
          </a:xfrm>
          <a:prstGeom prst="roundRect">
            <a:avLst/>
          </a:prstGeom>
          <a:noFill/>
          <a:ln w="635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6680851" y="2935445"/>
            <a:ext cx="581169" cy="623870"/>
          </a:xfrm>
          <a:prstGeom prst="roundRect">
            <a:avLst/>
          </a:prstGeom>
          <a:solidFill>
            <a:schemeClr val="bg1">
              <a:alpha val="57000"/>
            </a:schemeClr>
          </a:solidFill>
          <a:ln w="635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2222" y="2354940"/>
            <a:ext cx="3792221" cy="2246769"/>
          </a:xfrm>
          <a:prstGeom prst="rect">
            <a:avLst/>
          </a:prstGeom>
          <a:solidFill>
            <a:schemeClr val="tx2">
              <a:lumMod val="20000"/>
              <a:lumOff val="80000"/>
              <a:alpha val="9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Image-A space</a:t>
            </a:r>
            <a:r>
              <a:rPr lang="en-US" sz="2000" dirty="0" smtClean="0"/>
              <a:t>: pixel (5,1)</a:t>
            </a:r>
          </a:p>
          <a:p>
            <a:r>
              <a:rPr lang="en-US" sz="2000" b="1" dirty="0" smtClean="0"/>
              <a:t>WC space</a:t>
            </a:r>
            <a:r>
              <a:rPr lang="en-US" sz="2000" dirty="0" smtClean="0"/>
              <a:t>: (60, 20)</a:t>
            </a:r>
          </a:p>
          <a:p>
            <a:r>
              <a:rPr lang="en-US" sz="2000" b="1" dirty="0" smtClean="0"/>
              <a:t>Image-B space</a:t>
            </a:r>
            <a:r>
              <a:rPr lang="en-US" sz="2000" dirty="0" smtClean="0"/>
              <a:t>: pixel (1, 3)</a:t>
            </a:r>
          </a:p>
          <a:p>
            <a:endParaRPr lang="en-US" sz="2000" dirty="0"/>
          </a:p>
          <a:p>
            <a:r>
              <a:rPr lang="en-US" sz="2000" dirty="0" smtClean="0"/>
              <a:t>Per-pixel collision Algorithm test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Image-A pixel (5,1) against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Image-B pixel (1,3)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0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29" y="2949547"/>
            <a:ext cx="9896475" cy="3200400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6126055" y="82430"/>
            <a:ext cx="4351430" cy="3959957"/>
            <a:chOff x="7416187" y="-364776"/>
            <a:chExt cx="4351430" cy="3959957"/>
          </a:xfrm>
        </p:grpSpPr>
        <p:grpSp>
          <p:nvGrpSpPr>
            <p:cNvPr id="61" name="Group 60"/>
            <p:cNvGrpSpPr/>
            <p:nvPr/>
          </p:nvGrpSpPr>
          <p:grpSpPr>
            <a:xfrm>
              <a:off x="7416187" y="-364776"/>
              <a:ext cx="4351430" cy="3959957"/>
              <a:chOff x="6848858" y="1310516"/>
              <a:chExt cx="4351430" cy="395995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199161" y="1310516"/>
                <a:ext cx="3290811" cy="3038165"/>
                <a:chOff x="6710900" y="2427392"/>
                <a:chExt cx="3290811" cy="3038165"/>
              </a:xfrm>
            </p:grpSpPr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2625" y="2427392"/>
                  <a:ext cx="3038165" cy="3038165"/>
                </a:xfrm>
                <a:prstGeom prst="rect">
                  <a:avLst/>
                </a:prstGeom>
              </p:spPr>
            </p:pic>
            <p:grpSp>
              <p:nvGrpSpPr>
                <p:cNvPr id="7" name="Group 6"/>
                <p:cNvGrpSpPr/>
                <p:nvPr/>
              </p:nvGrpSpPr>
              <p:grpSpPr>
                <a:xfrm>
                  <a:off x="6710900" y="2581620"/>
                  <a:ext cx="3290811" cy="2729707"/>
                  <a:chOff x="6824366" y="863224"/>
                  <a:chExt cx="3290811" cy="2729707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6824366" y="863224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824366" y="1422203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6824367" y="1960971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6824367" y="2503851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6824366" y="3048391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3" name="Group 42"/>
              <p:cNvGrpSpPr/>
              <p:nvPr/>
            </p:nvGrpSpPr>
            <p:grpSpPr>
              <a:xfrm>
                <a:off x="9232839" y="3099745"/>
                <a:ext cx="1967449" cy="2170728"/>
                <a:chOff x="8536527" y="-433030"/>
                <a:chExt cx="1967449" cy="2170728"/>
              </a:xfrm>
            </p:grpSpPr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36527" y="-338317"/>
                  <a:ext cx="1967449" cy="1967449"/>
                </a:xfrm>
                <a:prstGeom prst="rect">
                  <a:avLst/>
                </a:prstGeom>
              </p:spPr>
            </p:pic>
            <p:sp>
              <p:nvSpPr>
                <p:cNvPr id="45" name="Rectangle 44"/>
                <p:cNvSpPr/>
                <p:nvPr/>
              </p:nvSpPr>
              <p:spPr>
                <a:xfrm>
                  <a:off x="8697551" y="-433030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246845" y="-433030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793659" y="-433030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8697552" y="105738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9246846" y="105738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9793660" y="105738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697552" y="648618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9246846" y="648618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9793660" y="648618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8697551" y="1193158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9246845" y="1193158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9793659" y="1193158"/>
                  <a:ext cx="546814" cy="5445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848858" y="1871624"/>
                <a:ext cx="3641114" cy="2658902"/>
                <a:chOff x="3215032" y="2278764"/>
                <a:chExt cx="3641114" cy="2658902"/>
              </a:xfrm>
            </p:grpSpPr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217858" y="4937666"/>
                  <a:ext cx="3638288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headEnd type="none" w="sm" len="sm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3215032" y="2278764"/>
                  <a:ext cx="0" cy="2638662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headEnd type="none" w="sm" len="sm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Rounded Rectangle 61"/>
            <p:cNvSpPr/>
            <p:nvPr/>
          </p:nvSpPr>
          <p:spPr>
            <a:xfrm>
              <a:off x="10496401" y="1391244"/>
              <a:ext cx="581169" cy="623870"/>
            </a:xfrm>
            <a:prstGeom prst="roundRect">
              <a:avLst/>
            </a:prstGeom>
            <a:solidFill>
              <a:schemeClr val="bg1">
                <a:alpha val="57000"/>
              </a:schemeClr>
            </a:solidFill>
            <a:ln w="635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9128680" y="-126068"/>
            <a:ext cx="2974150" cy="1815882"/>
          </a:xfrm>
          <a:prstGeom prst="rect">
            <a:avLst/>
          </a:prstGeom>
          <a:solidFill>
            <a:schemeClr val="tx2">
              <a:lumMod val="20000"/>
              <a:lumOff val="80000"/>
              <a:alpha val="9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Image-A space</a:t>
            </a:r>
            <a:r>
              <a:rPr lang="en-US" sz="1600" dirty="0" smtClean="0"/>
              <a:t>: pixel (5,1)</a:t>
            </a:r>
          </a:p>
          <a:p>
            <a:r>
              <a:rPr lang="en-US" sz="1600" b="1" dirty="0" smtClean="0"/>
              <a:t>WC space</a:t>
            </a:r>
            <a:r>
              <a:rPr lang="en-US" sz="1600" dirty="0" smtClean="0"/>
              <a:t>: (60, 20)</a:t>
            </a:r>
          </a:p>
          <a:p>
            <a:r>
              <a:rPr lang="en-US" sz="1600" b="1" dirty="0" smtClean="0"/>
              <a:t>Image-B space</a:t>
            </a:r>
            <a:r>
              <a:rPr lang="en-US" sz="1600" dirty="0" smtClean="0"/>
              <a:t>: pixel (1, 3)</a:t>
            </a:r>
          </a:p>
          <a:p>
            <a:endParaRPr lang="en-US" sz="1600" dirty="0"/>
          </a:p>
          <a:p>
            <a:r>
              <a:rPr lang="en-US" sz="1600" dirty="0" smtClean="0"/>
              <a:t>Per-pixel collision Algorithm test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Image-A pixel (5,1) against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Image-B pixel (1,3)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5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Per-pixel accurate collision: run time?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Runtime:</a:t>
            </a:r>
          </a:p>
          <a:p>
            <a:pPr lvl="1"/>
            <a:r>
              <a:rPr lang="en-US" dirty="0" smtClean="0"/>
              <a:t>Worst case: O(W x H)</a:t>
            </a:r>
          </a:p>
          <a:p>
            <a:pPr lvl="2"/>
            <a:r>
              <a:rPr lang="en-US" dirty="0" err="1" smtClean="0"/>
              <a:t>WxH</a:t>
            </a:r>
            <a:r>
              <a:rPr lang="en-US" dirty="0" smtClean="0"/>
              <a:t> is the resolution of Image A</a:t>
            </a:r>
          </a:p>
          <a:p>
            <a:pPr lvl="1"/>
            <a:r>
              <a:rPr lang="en-US" dirty="0" smtClean="0"/>
              <a:t>Choose Image-A wisely!!</a:t>
            </a:r>
          </a:p>
          <a:p>
            <a:pPr lvl="2"/>
            <a:r>
              <a:rPr lang="en-US" dirty="0" smtClean="0"/>
              <a:t>Collision between a small projectile (16x32) and the hero (128x64)!</a:t>
            </a:r>
          </a:p>
          <a:p>
            <a:r>
              <a:rPr lang="en-US" dirty="0" smtClean="0"/>
              <a:t>Memory complexity?</a:t>
            </a:r>
          </a:p>
          <a:p>
            <a:pPr lvl="1"/>
            <a:r>
              <a:rPr lang="en-US" dirty="0" smtClean="0"/>
              <a:t>CPU need to have access to color!</a:t>
            </a:r>
          </a:p>
          <a:p>
            <a:pPr lvl="1"/>
            <a:r>
              <a:rPr lang="en-US" dirty="0" smtClean="0"/>
              <a:t>For both images!</a:t>
            </a:r>
          </a:p>
          <a:p>
            <a:pPr lvl="1"/>
            <a:r>
              <a:rPr lang="en-US" dirty="0" smtClean="0"/>
              <a:t>O(W x H): of the larger image! </a:t>
            </a:r>
          </a:p>
          <a:p>
            <a:pPr lvl="1"/>
            <a:r>
              <a:rPr lang="en-US" dirty="0" smtClean="0"/>
              <a:t>Expensive memory!</a:t>
            </a:r>
          </a:p>
        </p:txBody>
      </p:sp>
    </p:spTree>
    <p:extLst>
      <p:ext uri="{BB962C8B-B14F-4D97-AF65-F5344CB8AC3E}">
        <p14:creationId xmlns:p14="http://schemas.microsoft.com/office/powerpoint/2010/main" val="37332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88" y="1816876"/>
            <a:ext cx="11353800" cy="4848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color in CPU: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663" y="454546"/>
            <a:ext cx="4371975" cy="17907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ounded Rectangle 4"/>
          <p:cNvSpPr/>
          <p:nvPr/>
        </p:nvSpPr>
        <p:spPr>
          <a:xfrm>
            <a:off x="7752135" y="1668497"/>
            <a:ext cx="2718448" cy="296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433285" y="1331823"/>
            <a:ext cx="2029590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000" dirty="0" smtClean="0"/>
              <a:t>Engine_Texture.js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TextureRenderable</a:t>
            </a:r>
            <a:r>
              <a:rPr lang="en-US" dirty="0" smtClean="0"/>
              <a:t>: caching info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65" y="1625391"/>
            <a:ext cx="9141318" cy="4351338"/>
          </a:xfrm>
        </p:spPr>
      </p:pic>
      <p:sp>
        <p:nvSpPr>
          <p:cNvPr id="7" name="Rounded Rectangle 6"/>
          <p:cNvSpPr/>
          <p:nvPr/>
        </p:nvSpPr>
        <p:spPr>
          <a:xfrm>
            <a:off x="1578266" y="3010062"/>
            <a:ext cx="6537867" cy="90784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4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TextureRenderable_PixelCollision.js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99" y="1266825"/>
            <a:ext cx="9933532" cy="550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456" t="25124"/>
          <a:stretch/>
        </p:blipFill>
        <p:spPr>
          <a:xfrm>
            <a:off x="7133650" y="1681388"/>
            <a:ext cx="5415675" cy="1401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440" y="5448141"/>
            <a:ext cx="6927071" cy="120934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028179" y="1355201"/>
            <a:ext cx="5233777" cy="2699599"/>
            <a:chOff x="6028179" y="1355201"/>
            <a:chExt cx="5233777" cy="2699599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8765451" y="2235930"/>
              <a:ext cx="2496505" cy="749959"/>
            </a:xfrm>
            <a:prstGeom prst="wedgeRoundRectCallout">
              <a:avLst>
                <a:gd name="adj1" fmla="val -113114"/>
                <a:gd name="adj2" fmla="val 155615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First detected position: no other meaning!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744641" y="1355201"/>
              <a:ext cx="1084334" cy="265092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28179" y="3789708"/>
              <a:ext cx="1192743" cy="265092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8755926" y="2235930"/>
              <a:ext cx="2496505" cy="749959"/>
            </a:xfrm>
            <a:prstGeom prst="wedgeRoundRectCallout">
              <a:avLst>
                <a:gd name="adj1" fmla="val -85644"/>
                <a:gd name="adj2" fmla="val -140311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First detected position: no other meaning!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64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(Image Space) to WC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73" y="1558259"/>
            <a:ext cx="9010650" cy="1609725"/>
          </a:xfrm>
          <a:prstGeom prst="rect">
            <a:avLst/>
          </a:prstGeom>
        </p:spPr>
      </p:pic>
      <p:sp>
        <p:nvSpPr>
          <p:cNvPr id="86" name="Content Placeholder 8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Image: Resolution: </a:t>
            </a:r>
            <a:r>
              <a:rPr lang="en-US" dirty="0" err="1"/>
              <a:t>T</a:t>
            </a:r>
            <a:r>
              <a:rPr lang="en-US" dirty="0" err="1" smtClean="0"/>
              <a:t>exWidth</a:t>
            </a:r>
            <a:r>
              <a:rPr lang="en-US" dirty="0" smtClean="0"/>
              <a:t>  x  </a:t>
            </a:r>
            <a:r>
              <a:rPr lang="en-US" dirty="0" err="1" smtClean="0"/>
              <a:t>TexHeight</a:t>
            </a:r>
            <a:endParaRPr lang="en-US" dirty="0" smtClean="0"/>
          </a:p>
          <a:p>
            <a:r>
              <a:rPr lang="en-US" dirty="0" smtClean="0"/>
              <a:t>WC size: </a:t>
            </a:r>
            <a:r>
              <a:rPr lang="en-US" dirty="0" err="1" smtClean="0"/>
              <a:t>Xform.getWidth</a:t>
            </a:r>
            <a:r>
              <a:rPr lang="en-US" dirty="0" smtClean="0"/>
              <a:t>() x </a:t>
            </a:r>
            <a:r>
              <a:rPr lang="en-US" dirty="0" err="1" smtClean="0"/>
              <a:t>Xform.getHeight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Pixel width in WC  = </a:t>
            </a:r>
            <a:r>
              <a:rPr lang="en-US" dirty="0" err="1" smtClean="0"/>
              <a:t>TexWith</a:t>
            </a:r>
            <a:r>
              <a:rPr lang="en-US" dirty="0" smtClean="0"/>
              <a:t> / </a:t>
            </a:r>
            <a:r>
              <a:rPr lang="en-US" dirty="0" err="1"/>
              <a:t>Xform.getWidth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WC location for pixel (</a:t>
            </a:r>
            <a:r>
              <a:rPr lang="en-US" dirty="0" err="1" smtClean="0"/>
              <a:t>i</a:t>
            </a:r>
            <a:r>
              <a:rPr lang="en-US" dirty="0" smtClean="0"/>
              <a:t>, j): </a:t>
            </a:r>
          </a:p>
          <a:p>
            <a:pPr lvl="1"/>
            <a:r>
              <a:rPr lang="en-US" dirty="0" err="1" smtClean="0"/>
              <a:t>LowerLeft.x</a:t>
            </a:r>
            <a:r>
              <a:rPr lang="en-US" dirty="0" smtClean="0"/>
              <a:t> + </a:t>
            </a:r>
            <a:r>
              <a:rPr lang="en-US" dirty="0" err="1" smtClean="0"/>
              <a:t>i</a:t>
            </a:r>
            <a:r>
              <a:rPr lang="en-US" dirty="0" smtClean="0"/>
              <a:t> * Pixel-Width-in-WC</a:t>
            </a:r>
          </a:p>
          <a:p>
            <a:pPr lvl="1"/>
            <a:r>
              <a:rPr lang="en-US" dirty="0" err="1" smtClean="0"/>
              <a:t>LowerLeft.x</a:t>
            </a:r>
            <a:r>
              <a:rPr lang="en-US" dirty="0" smtClean="0"/>
              <a:t> = </a:t>
            </a:r>
            <a:r>
              <a:rPr lang="en-US" dirty="0" err="1" smtClean="0"/>
              <a:t>Xform.getXPos</a:t>
            </a:r>
            <a:r>
              <a:rPr lang="en-US" dirty="0" smtClean="0"/>
              <a:t>() – (</a:t>
            </a:r>
            <a:r>
              <a:rPr lang="en-US" dirty="0" err="1"/>
              <a:t>Xform.getWidth</a:t>
            </a:r>
            <a:r>
              <a:rPr lang="en-US" dirty="0"/>
              <a:t>() </a:t>
            </a:r>
            <a:r>
              <a:rPr lang="en-US" dirty="0" smtClean="0"/>
              <a:t> * 0.5)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 position to Image 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814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normalizeSize</a:t>
            </a:r>
            <a:r>
              <a:rPr lang="en-US" dirty="0" smtClean="0"/>
              <a:t>: delta / WC-Size</a:t>
            </a:r>
          </a:p>
          <a:p>
            <a:r>
              <a:rPr lang="en-US" dirty="0" smtClean="0"/>
              <a:t>Pixel-x = Image resolution * </a:t>
            </a:r>
            <a:r>
              <a:rPr lang="en-US" dirty="0" err="1" smtClean="0"/>
              <a:t>normalizeSize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2" y="1437735"/>
            <a:ext cx="8743950" cy="369570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849074" y="3138429"/>
            <a:ext cx="3076702" cy="2528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076802" y="3138429"/>
            <a:ext cx="4187915" cy="3220010"/>
            <a:chOff x="3357607" y="1150328"/>
            <a:chExt cx="4187915" cy="3220010"/>
          </a:xfrm>
        </p:grpSpPr>
        <p:grpSp>
          <p:nvGrpSpPr>
            <p:cNvPr id="7" name="Group 6"/>
            <p:cNvGrpSpPr/>
            <p:nvPr/>
          </p:nvGrpSpPr>
          <p:grpSpPr>
            <a:xfrm>
              <a:off x="3945779" y="1150328"/>
              <a:ext cx="3290811" cy="3038165"/>
              <a:chOff x="6710900" y="2427392"/>
              <a:chExt cx="3290811" cy="303816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2625" y="2427392"/>
                <a:ext cx="3038165" cy="3038165"/>
              </a:xfrm>
              <a:prstGeom prst="rect">
                <a:avLst/>
              </a:prstGeom>
            </p:spPr>
          </p:pic>
          <p:grpSp>
            <p:nvGrpSpPr>
              <p:cNvPr id="18" name="Group 17"/>
              <p:cNvGrpSpPr/>
              <p:nvPr/>
            </p:nvGrpSpPr>
            <p:grpSpPr>
              <a:xfrm>
                <a:off x="6710900" y="2581620"/>
                <a:ext cx="3290811" cy="2729707"/>
                <a:chOff x="6824366" y="863224"/>
                <a:chExt cx="3290811" cy="2729707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6824366" y="863224"/>
                  <a:ext cx="3290810" cy="544540"/>
                  <a:chOff x="6824366" y="863224"/>
                  <a:chExt cx="3290810" cy="544540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6824366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73736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792295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8472254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902154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95683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6824366" y="1422203"/>
                  <a:ext cx="3290810" cy="544540"/>
                  <a:chOff x="6824366" y="863224"/>
                  <a:chExt cx="3290810" cy="544540"/>
                </a:xfrm>
              </p:grpSpPr>
              <p:sp>
                <p:nvSpPr>
                  <p:cNvPr id="42" name="Rectangle 41"/>
                  <p:cNvSpPr/>
                  <p:nvPr/>
                </p:nvSpPr>
                <p:spPr>
                  <a:xfrm>
                    <a:off x="6824366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3736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792295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8472254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902154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95683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6824367" y="1960971"/>
                  <a:ext cx="3290810" cy="544540"/>
                  <a:chOff x="6824366" y="863224"/>
                  <a:chExt cx="3290810" cy="544540"/>
                </a:xfrm>
              </p:grpSpPr>
              <p:sp>
                <p:nvSpPr>
                  <p:cNvPr id="36" name="Rectangle 35"/>
                  <p:cNvSpPr/>
                  <p:nvPr/>
                </p:nvSpPr>
                <p:spPr>
                  <a:xfrm>
                    <a:off x="6824366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73736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792295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472254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902154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95683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6824367" y="2503851"/>
                  <a:ext cx="3290810" cy="544540"/>
                  <a:chOff x="6824366" y="863224"/>
                  <a:chExt cx="3290810" cy="544540"/>
                </a:xfrm>
              </p:grpSpPr>
              <p:sp>
                <p:nvSpPr>
                  <p:cNvPr id="30" name="Rectangle 29"/>
                  <p:cNvSpPr/>
                  <p:nvPr/>
                </p:nvSpPr>
                <p:spPr>
                  <a:xfrm>
                    <a:off x="6824366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73736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/>
                  <p:cNvSpPr/>
                  <p:nvPr/>
                </p:nvSpPr>
                <p:spPr>
                  <a:xfrm>
                    <a:off x="792295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8472254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902154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95683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6824366" y="3048391"/>
                  <a:ext cx="3290810" cy="544540"/>
                  <a:chOff x="6824366" y="863224"/>
                  <a:chExt cx="3290810" cy="544540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6824366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73736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792295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8472254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9021548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>
                    <a:off x="9568362" y="863224"/>
                    <a:ext cx="546814" cy="544540"/>
                  </a:xfrm>
                  <a:prstGeom prst="rect">
                    <a:avLst/>
                  </a:prstGeom>
                  <a:noFill/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8" name="Flowchart: Summing Junction 7"/>
            <p:cNvSpPr/>
            <p:nvPr/>
          </p:nvSpPr>
          <p:spPr>
            <a:xfrm>
              <a:off x="5529118" y="2625472"/>
              <a:ext cx="137160" cy="13716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9" name="Flowchart: Summing Junction 8"/>
            <p:cNvSpPr/>
            <p:nvPr/>
          </p:nvSpPr>
          <p:spPr>
            <a:xfrm>
              <a:off x="4702384" y="2049070"/>
              <a:ext cx="137160" cy="137160"/>
            </a:xfrm>
            <a:prstGeom prst="flowChartSummingJuncti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529460" y="3021330"/>
              <a:ext cx="2016062" cy="700911"/>
            </a:xfrm>
            <a:prstGeom prst="wedgeRoundRectCallout">
              <a:avLst>
                <a:gd name="adj1" fmla="val -45780"/>
                <a:gd name="adj2" fmla="val -92210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Xform.getPosition</a:t>
              </a:r>
              <a:r>
                <a:rPr lang="en-US" sz="16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(center of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obj</a:t>
              </a:r>
              <a:r>
                <a:rPr lang="en-US" sz="1600" dirty="0" smtClean="0">
                  <a:solidFill>
                    <a:schemeClr val="tx1"/>
                  </a:solidFill>
                </a:rPr>
                <a:t>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595476" y="1711436"/>
              <a:ext cx="3641114" cy="2658902"/>
              <a:chOff x="3215032" y="2278764"/>
              <a:chExt cx="3641114" cy="265890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3217858" y="4937666"/>
                <a:ext cx="3638288" cy="0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3215032" y="2278764"/>
                <a:ext cx="0" cy="2638662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8" idx="1"/>
              <a:endCxn id="9" idx="5"/>
            </p:cNvCxnSpPr>
            <p:nvPr/>
          </p:nvCxnSpPr>
          <p:spPr>
            <a:xfrm flipH="1" flipV="1">
              <a:off x="4819457" y="2166143"/>
              <a:ext cx="729748" cy="47941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ular Callout 12"/>
            <p:cNvSpPr/>
            <p:nvPr/>
          </p:nvSpPr>
          <p:spPr>
            <a:xfrm>
              <a:off x="4020485" y="2589551"/>
              <a:ext cx="956138" cy="362474"/>
            </a:xfrm>
            <a:prstGeom prst="wedgeRoundRectCallout">
              <a:avLst>
                <a:gd name="adj1" fmla="val 79433"/>
                <a:gd name="adj2" fmla="val -70190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delta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ular Callout 13"/>
            <p:cNvSpPr/>
            <p:nvPr/>
          </p:nvSpPr>
          <p:spPr>
            <a:xfrm>
              <a:off x="3357607" y="1714280"/>
              <a:ext cx="1068763" cy="443973"/>
            </a:xfrm>
            <a:prstGeom prst="wedgeRoundRectCallout">
              <a:avLst>
                <a:gd name="adj1" fmla="val 81527"/>
                <a:gd name="adj2" fmla="val 45816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wcPos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5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Remember,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83461" y="1825625"/>
            <a:ext cx="7775408" cy="3906103"/>
            <a:chOff x="3896202" y="1400985"/>
            <a:chExt cx="7707041" cy="24659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974" y="1400985"/>
              <a:ext cx="7625269" cy="246592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3896202" y="1731717"/>
              <a:ext cx="7091466" cy="349496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724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579" y="3195506"/>
            <a:ext cx="5039007" cy="2864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</a:t>
            </a:r>
            <a:r>
              <a:rPr lang="en-US" dirty="0" err="1" smtClean="0"/>
              <a:t>Bbox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seen:</a:t>
            </a:r>
            <a:br>
              <a:rPr lang="en-US" dirty="0" smtClean="0"/>
            </a:br>
            <a:r>
              <a:rPr lang="en-US" dirty="0" smtClean="0"/>
              <a:t>     does not support rotation (at all!)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in the </a:t>
            </a:r>
            <a:br>
              <a:rPr lang="en-US" dirty="0" smtClean="0"/>
            </a:br>
            <a:r>
              <a:rPr lang="en-US" dirty="0" smtClean="0"/>
              <a:t>    absence of rotation</a:t>
            </a:r>
          </a:p>
          <a:p>
            <a:r>
              <a:rPr lang="en-US" dirty="0" smtClean="0"/>
              <a:t>Does not approximate </a:t>
            </a:r>
            <a:br>
              <a:rPr lang="en-US" dirty="0" smtClean="0"/>
            </a:br>
            <a:r>
              <a:rPr lang="en-US" dirty="0" smtClean="0"/>
              <a:t>   collision well</a:t>
            </a:r>
          </a:p>
          <a:p>
            <a:r>
              <a:rPr lang="en-US" dirty="0" smtClean="0"/>
              <a:t>Too much </a:t>
            </a:r>
            <a:r>
              <a:rPr lang="en-US" b="1" u="sng" dirty="0" smtClean="0"/>
              <a:t>void space</a:t>
            </a:r>
            <a:r>
              <a:rPr lang="en-US" dirty="0" smtClean="0"/>
              <a:t>!</a:t>
            </a:r>
          </a:p>
          <a:p>
            <a:r>
              <a:rPr lang="en-US" dirty="0" smtClean="0"/>
              <a:t>Collision: pixel overlaps!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8" y="707845"/>
            <a:ext cx="3445310" cy="235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GameObject_PixelCollision.js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56504" y="1825625"/>
            <a:ext cx="11087100" cy="4095750"/>
            <a:chOff x="133479" y="2331720"/>
            <a:chExt cx="11087100" cy="40957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79" y="2331720"/>
              <a:ext cx="11087100" cy="409575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955997" y="4238868"/>
              <a:ext cx="5288686" cy="504690"/>
            </a:xfrm>
            <a:prstGeom prst="roundRect">
              <a:avLst/>
            </a:prstGeom>
            <a:noFill/>
            <a:ln w="508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075" y="4956493"/>
            <a:ext cx="7905750" cy="14287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Content Placeholder 6"/>
          <p:cNvSpPr txBox="1">
            <a:spLocks/>
          </p:cNvSpPr>
          <p:nvPr/>
        </p:nvSpPr>
        <p:spPr>
          <a:xfrm>
            <a:off x="6011049" y="5921375"/>
            <a:ext cx="3591769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TextureRenderable_PixelCollision.js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600200" y="4190998"/>
            <a:ext cx="2886075" cy="55245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per-pixel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the Image-A</a:t>
            </a:r>
          </a:p>
          <a:p>
            <a:pPr lvl="1"/>
            <a:r>
              <a:rPr lang="en-US" dirty="0" smtClean="0"/>
              <a:t>Try changing “image-A”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724" y="996156"/>
            <a:ext cx="1928812" cy="1928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966" y="2154360"/>
            <a:ext cx="531758" cy="531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10" y="2924968"/>
            <a:ext cx="9077325" cy="2505075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6011049" y="4796611"/>
            <a:ext cx="3591769" cy="63343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MyGame.js  update()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373159" y="3253703"/>
            <a:ext cx="5875134" cy="531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Per-Pixel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 Yes/No result</a:t>
            </a:r>
          </a:p>
          <a:p>
            <a:pPr lvl="1"/>
            <a:r>
              <a:rPr lang="en-US" dirty="0" smtClean="0"/>
              <a:t>Cannot tell where (not well at least)</a:t>
            </a:r>
          </a:p>
          <a:p>
            <a:r>
              <a:rPr lang="en-US" dirty="0" smtClean="0"/>
              <a:t>Computation cost:</a:t>
            </a:r>
          </a:p>
          <a:p>
            <a:pPr lvl="1"/>
            <a:r>
              <a:rPr lang="en-US" dirty="0" smtClean="0"/>
              <a:t>O(Smaller image resolution)</a:t>
            </a:r>
          </a:p>
          <a:p>
            <a:r>
              <a:rPr lang="en-US" dirty="0" smtClean="0"/>
              <a:t>Memory cost</a:t>
            </a:r>
          </a:p>
          <a:p>
            <a:pPr lvl="1"/>
            <a:r>
              <a:rPr lang="en-US" dirty="0" smtClean="0"/>
              <a:t>O(Larger image resolution)</a:t>
            </a:r>
          </a:p>
          <a:p>
            <a:pPr lvl="1"/>
            <a:r>
              <a:rPr lang="en-US" dirty="0" smtClean="0"/>
              <a:t>Can be costly!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Does not support rotated image!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9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Review: component &amp; 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Vector: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Perpendicular component vectors: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 smtClean="0"/>
              </a:p>
              <a:p>
                <a:r>
                  <a:rPr lang="en-US" dirty="0" smtClean="0"/>
                  <a:t>Decompose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 smtClean="0"/>
                  <a:t> for components</a:t>
                </a:r>
                <a:br>
                  <a:rPr lang="en-US" dirty="0" smtClean="0"/>
                </a:br>
                <a:r>
                  <a:rPr lang="en-US" dirty="0" smtClean="0"/>
                  <a:t>   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Component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Component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Always true: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796" y="1608912"/>
            <a:ext cx="4850850" cy="43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rotated component vectors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97" y="1398127"/>
            <a:ext cx="8616059" cy="45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our case: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7912" y="1428324"/>
            <a:ext cx="4804197" cy="49120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272" y="2170772"/>
            <a:ext cx="3812084" cy="37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6.5: General Pixel Collisions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09" y="1579175"/>
            <a:ext cx="6549484" cy="49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8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6.5: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vector component and decomposition concepts to access pixels in rotated image</a:t>
            </a:r>
          </a:p>
          <a:p>
            <a:r>
              <a:rPr lang="en-US" dirty="0" smtClean="0"/>
              <a:t>Derive and solve per-pixel collisions for rotated textured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</a:t>
            </a:r>
            <a:r>
              <a:rPr lang="en-US" dirty="0" err="1"/>
              <a:t>pixelTouches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the rotated components: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rotating the default X and Y component vectors: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08" y="2698110"/>
            <a:ext cx="84105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(image space) to WC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 smtClean="0"/>
                  <a:t>xDir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yDir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3010694"/>
            <a:ext cx="10922890" cy="3219450"/>
            <a:chOff x="688704" y="1373226"/>
            <a:chExt cx="10922890" cy="32194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704" y="1373226"/>
              <a:ext cx="9744075" cy="3219450"/>
            </a:xfrm>
            <a:prstGeom prst="rect">
              <a:avLst/>
            </a:prstGeom>
          </p:spPr>
        </p:pic>
        <p:sp>
          <p:nvSpPr>
            <p:cNvPr id="6" name="Rounded Rectangular Callout 5"/>
            <p:cNvSpPr/>
            <p:nvPr/>
          </p:nvSpPr>
          <p:spPr>
            <a:xfrm>
              <a:off x="9115089" y="1732872"/>
              <a:ext cx="2496505" cy="749959"/>
            </a:xfrm>
            <a:prstGeom prst="wedgeRoundRectCallout">
              <a:avLst>
                <a:gd name="adj1" fmla="val -118148"/>
                <a:gd name="adj2" fmla="val -23620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x y : (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i,j</a:t>
              </a:r>
              <a:r>
                <a:rPr lang="en-US" sz="1600" dirty="0" smtClean="0">
                  <a:solidFill>
                    <a:schemeClr val="tx1"/>
                  </a:solidFill>
                </a:rPr>
                <a:t>) * pixel size in WC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7936274" y="2543145"/>
              <a:ext cx="2496505" cy="749959"/>
            </a:xfrm>
            <a:prstGeom prst="wedgeRoundRectCallout">
              <a:avLst>
                <a:gd name="adj1" fmla="val -121424"/>
                <a:gd name="adj2" fmla="val -56332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xDisp</a:t>
              </a:r>
              <a:r>
                <a:rPr lang="en-US" sz="1600" dirty="0" smtClean="0">
                  <a:solidFill>
                    <a:schemeClr val="tx1"/>
                  </a:solidFill>
                </a:rPr>
                <a:t>/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yDisp</a:t>
              </a:r>
              <a:r>
                <a:rPr lang="en-US" sz="1600" dirty="0" smtClean="0">
                  <a:solidFill>
                    <a:schemeClr val="tx1"/>
                  </a:solidFill>
                </a:rPr>
                <a:t>: distance to the center of object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8525681" y="3710268"/>
              <a:ext cx="2496505" cy="749959"/>
            </a:xfrm>
            <a:prstGeom prst="wedgeRoundRectCallout">
              <a:avLst>
                <a:gd name="adj1" fmla="val -121424"/>
                <a:gd name="adj2" fmla="val -56332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Offset from center of object along 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xDir</a:t>
              </a:r>
              <a:r>
                <a:rPr lang="en-US" sz="1600" dirty="0" smtClean="0">
                  <a:solidFill>
                    <a:schemeClr val="tx1"/>
                  </a:solidFill>
                </a:rPr>
                <a:t>/</a:t>
              </a:r>
              <a:r>
                <a:rPr lang="en-US" sz="1600" dirty="0" err="1" smtClean="0">
                  <a:solidFill>
                    <a:schemeClr val="tx1"/>
                  </a:solidFill>
                </a:rPr>
                <a:t>yDir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Rounded Rectangular Callout 97"/>
          <p:cNvSpPr/>
          <p:nvPr/>
        </p:nvSpPr>
        <p:spPr>
          <a:xfrm>
            <a:off x="10791705" y="2083269"/>
            <a:ext cx="924045" cy="515069"/>
          </a:xfrm>
          <a:prstGeom prst="wedgeRoundRectCallout">
            <a:avLst>
              <a:gd name="adj1" fmla="val -45780"/>
              <a:gd name="adj2" fmla="val -9221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xDir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97659" y="333375"/>
            <a:ext cx="2384641" cy="2402823"/>
            <a:chOff x="8026184" y="0"/>
            <a:chExt cx="3683532" cy="3526773"/>
          </a:xfrm>
        </p:grpSpPr>
        <p:grpSp>
          <p:nvGrpSpPr>
            <p:cNvPr id="99" name="Group 98"/>
            <p:cNvGrpSpPr/>
            <p:nvPr/>
          </p:nvGrpSpPr>
          <p:grpSpPr>
            <a:xfrm rot="20034941">
              <a:off x="8026184" y="0"/>
              <a:ext cx="3683532" cy="3038165"/>
              <a:chOff x="5802094" y="2138304"/>
              <a:chExt cx="3683532" cy="3038165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5864749" y="2138304"/>
                <a:ext cx="3290811" cy="3038165"/>
                <a:chOff x="6710900" y="2427392"/>
                <a:chExt cx="3290811" cy="3038165"/>
              </a:xfrm>
            </p:grpSpPr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12625" y="2427392"/>
                  <a:ext cx="3038165" cy="3038165"/>
                </a:xfrm>
                <a:prstGeom prst="rect">
                  <a:avLst/>
                </a:prstGeom>
              </p:spPr>
            </p:pic>
            <p:grpSp>
              <p:nvGrpSpPr>
                <p:cNvPr id="109" name="Group 108"/>
                <p:cNvGrpSpPr/>
                <p:nvPr/>
              </p:nvGrpSpPr>
              <p:grpSpPr>
                <a:xfrm>
                  <a:off x="6710900" y="2581620"/>
                  <a:ext cx="3290811" cy="2729707"/>
                  <a:chOff x="6824366" y="863224"/>
                  <a:chExt cx="3290811" cy="2729707"/>
                </a:xfrm>
              </p:grpSpPr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6824366" y="863224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Rectangle 141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1" name="Group 110"/>
                  <p:cNvGrpSpPr/>
                  <p:nvPr/>
                </p:nvGrpSpPr>
                <p:grpSpPr>
                  <a:xfrm>
                    <a:off x="6824366" y="1422203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" name="Group 111"/>
                  <p:cNvGrpSpPr/>
                  <p:nvPr/>
                </p:nvGrpSpPr>
                <p:grpSpPr>
                  <a:xfrm>
                    <a:off x="6824367" y="1960971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3" name="Group 112"/>
                  <p:cNvGrpSpPr/>
                  <p:nvPr/>
                </p:nvGrpSpPr>
                <p:grpSpPr>
                  <a:xfrm>
                    <a:off x="6824367" y="2503851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6824366" y="3048391"/>
                    <a:ext cx="3290810" cy="544540"/>
                    <a:chOff x="6824366" y="863224"/>
                    <a:chExt cx="3290810" cy="544540"/>
                  </a:xfrm>
                </p:grpSpPr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6824366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73736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792295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8472254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9021548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9568362" y="863224"/>
                      <a:ext cx="546814" cy="544540"/>
                    </a:xfrm>
                    <a:prstGeom prst="rect">
                      <a:avLst/>
                    </a:prstGeom>
                    <a:noFill/>
                    <a:ln w="190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04" name="Flowchart: Summing Junction 103"/>
              <p:cNvSpPr/>
              <p:nvPr/>
            </p:nvSpPr>
            <p:spPr>
              <a:xfrm>
                <a:off x="6621354" y="3037046"/>
                <a:ext cx="137160" cy="137160"/>
              </a:xfrm>
              <a:prstGeom prst="flowChartSummingJunction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5802094" y="2458446"/>
                <a:ext cx="3683532" cy="2638662"/>
                <a:chOff x="3502680" y="2037798"/>
                <a:chExt cx="3683532" cy="2638662"/>
              </a:xfrm>
            </p:grpSpPr>
            <p:cxnSp>
              <p:nvCxnSpPr>
                <p:cNvPr id="106" name="Straight Arrow Connector 105"/>
                <p:cNvCxnSpPr/>
                <p:nvPr/>
              </p:nvCxnSpPr>
              <p:spPr>
                <a:xfrm>
                  <a:off x="3547924" y="4675044"/>
                  <a:ext cx="3638288" cy="0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headEnd type="none" w="sm" len="sm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/>
                <p:nvPr/>
              </p:nvCxnSpPr>
              <p:spPr>
                <a:xfrm flipV="1">
                  <a:off x="3502680" y="2037798"/>
                  <a:ext cx="0" cy="2638662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prstDash val="solid"/>
                  <a:headEnd type="none" w="sm" len="sm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0" name="Straight Arrow Connector 99"/>
            <p:cNvCxnSpPr>
              <a:endCxn id="104" idx="3"/>
            </p:cNvCxnSpPr>
            <p:nvPr/>
          </p:nvCxnSpPr>
          <p:spPr>
            <a:xfrm flipH="1" flipV="1">
              <a:off x="8746345" y="1507831"/>
              <a:ext cx="150580" cy="201894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ounded Rectangular Callout 100"/>
          <p:cNvSpPr/>
          <p:nvPr/>
        </p:nvSpPr>
        <p:spPr>
          <a:xfrm>
            <a:off x="7225330" y="1841990"/>
            <a:ext cx="956138" cy="362474"/>
          </a:xfrm>
          <a:prstGeom prst="wedgeRoundRectCallout">
            <a:avLst>
              <a:gd name="adj1" fmla="val 79433"/>
              <a:gd name="adj2" fmla="val -7019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yDir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2" name="Rounded Rectangular Callout 101"/>
          <p:cNvSpPr/>
          <p:nvPr/>
        </p:nvSpPr>
        <p:spPr>
          <a:xfrm>
            <a:off x="7429227" y="509519"/>
            <a:ext cx="1068763" cy="443973"/>
          </a:xfrm>
          <a:prstGeom prst="wedgeRoundRectCallout">
            <a:avLst>
              <a:gd name="adj1" fmla="val 80636"/>
              <a:gd name="adj2" fmla="val 12734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(i, j)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6.4: Per Pixel Collisions Project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2957" y="1616394"/>
            <a:ext cx="51054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07"/>
          <a:stretch/>
        </p:blipFill>
        <p:spPr>
          <a:xfrm>
            <a:off x="5042442" y="1653056"/>
            <a:ext cx="7030979" cy="1402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WC </a:t>
            </a:r>
            <a:r>
              <a:rPr lang="en-US" dirty="0" smtClean="0"/>
              <a:t>to image space (index):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064" y="3110028"/>
            <a:ext cx="10163175" cy="21145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5" b="104"/>
          <a:stretch/>
        </p:blipFill>
        <p:spPr>
          <a:xfrm>
            <a:off x="2439095" y="5127882"/>
            <a:ext cx="7902033" cy="1959183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8284969" y="1288895"/>
            <a:ext cx="3591769" cy="954711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Old way: decompose assuming x/y components</a:t>
            </a:r>
            <a:endParaRPr lang="en-US" sz="2000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8326554" y="3436129"/>
            <a:ext cx="3591769" cy="107221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New way: decompose explicitly with dot products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8424979" y="2396023"/>
            <a:ext cx="810322" cy="531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8479883" y="5441060"/>
            <a:ext cx="3591769" cy="107221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No change!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817987" y="4081716"/>
            <a:ext cx="3743093" cy="531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561080" y="4582807"/>
            <a:ext cx="766541" cy="531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95880" y="590550"/>
            <a:ext cx="4490420" cy="2402823"/>
            <a:chOff x="281605" y="133350"/>
            <a:chExt cx="4490420" cy="2402823"/>
          </a:xfrm>
        </p:grpSpPr>
        <p:sp>
          <p:nvSpPr>
            <p:cNvPr id="13" name="Rounded Rectangular Callout 12"/>
            <p:cNvSpPr/>
            <p:nvPr/>
          </p:nvSpPr>
          <p:spPr>
            <a:xfrm>
              <a:off x="3847980" y="1883244"/>
              <a:ext cx="924045" cy="515069"/>
            </a:xfrm>
            <a:prstGeom prst="wedgeRoundRectCallout">
              <a:avLst>
                <a:gd name="adj1" fmla="val -45780"/>
                <a:gd name="adj2" fmla="val -92210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xDir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453934" y="133350"/>
              <a:ext cx="2384641" cy="2402823"/>
              <a:chOff x="8026184" y="0"/>
              <a:chExt cx="3683532" cy="3526773"/>
            </a:xfrm>
          </p:grpSpPr>
          <p:grpSp>
            <p:nvGrpSpPr>
              <p:cNvPr id="15" name="Group 14"/>
              <p:cNvGrpSpPr/>
              <p:nvPr/>
            </p:nvGrpSpPr>
            <p:grpSpPr>
              <a:xfrm rot="20034941">
                <a:off x="8026184" y="0"/>
                <a:ext cx="3683532" cy="3038165"/>
                <a:chOff x="5802094" y="2138304"/>
                <a:chExt cx="3683532" cy="3038165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5864749" y="2138304"/>
                  <a:ext cx="3290811" cy="3038165"/>
                  <a:chOff x="6710900" y="2427392"/>
                  <a:chExt cx="3290811" cy="3038165"/>
                </a:xfrm>
              </p:grpSpPr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lum bright="70000" contrast="-7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12625" y="2427392"/>
                    <a:ext cx="3038165" cy="3038165"/>
                  </a:xfrm>
                  <a:prstGeom prst="rect">
                    <a:avLst/>
                  </a:prstGeom>
                </p:spPr>
              </p:pic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6710900" y="2581620"/>
                    <a:ext cx="3290811" cy="2729707"/>
                    <a:chOff x="6824366" y="863224"/>
                    <a:chExt cx="3290811" cy="2729707"/>
                  </a:xfrm>
                </p:grpSpPr>
                <p:grpSp>
                  <p:nvGrpSpPr>
                    <p:cNvPr id="24" name="Group 23"/>
                    <p:cNvGrpSpPr/>
                    <p:nvPr/>
                  </p:nvGrpSpPr>
                  <p:grpSpPr>
                    <a:xfrm>
                      <a:off x="6824366" y="863224"/>
                      <a:ext cx="3290810" cy="544540"/>
                      <a:chOff x="6824366" y="863224"/>
                      <a:chExt cx="3290810" cy="544540"/>
                    </a:xfrm>
                  </p:grpSpPr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6824366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73736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792295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>
                      <a:xfrm>
                        <a:off x="8472254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902154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95683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6824366" y="1422203"/>
                      <a:ext cx="3290810" cy="544540"/>
                      <a:chOff x="6824366" y="863224"/>
                      <a:chExt cx="3290810" cy="544540"/>
                    </a:xfrm>
                  </p:grpSpPr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6824366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73736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792295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8472254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902154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95683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6824367" y="1960971"/>
                      <a:ext cx="3290810" cy="544540"/>
                      <a:chOff x="6824366" y="863224"/>
                      <a:chExt cx="3290810" cy="544540"/>
                    </a:xfrm>
                  </p:grpSpPr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824366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73736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792295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8472254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902154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95683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7" name="Group 26"/>
                    <p:cNvGrpSpPr/>
                    <p:nvPr/>
                  </p:nvGrpSpPr>
                  <p:grpSpPr>
                    <a:xfrm>
                      <a:off x="6824367" y="2503851"/>
                      <a:ext cx="3290810" cy="544540"/>
                      <a:chOff x="6824366" y="863224"/>
                      <a:chExt cx="3290810" cy="544540"/>
                    </a:xfrm>
                  </p:grpSpPr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6824366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73736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792295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8472254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902154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95683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6824366" y="3048391"/>
                      <a:ext cx="3290810" cy="544540"/>
                      <a:chOff x="6824366" y="863224"/>
                      <a:chExt cx="3290810" cy="544540"/>
                    </a:xfrm>
                  </p:grpSpPr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6824366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73736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792295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8472254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9021548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9568362" y="863224"/>
                        <a:ext cx="546814" cy="544540"/>
                      </a:xfrm>
                      <a:prstGeom prst="rect">
                        <a:avLst/>
                      </a:prstGeom>
                      <a:noFill/>
                      <a:ln w="190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8" name="Flowchart: Summing Junction 17"/>
                <p:cNvSpPr/>
                <p:nvPr/>
              </p:nvSpPr>
              <p:spPr>
                <a:xfrm>
                  <a:off x="6621354" y="3037046"/>
                  <a:ext cx="137160" cy="137160"/>
                </a:xfrm>
                <a:prstGeom prst="flowChartSummingJunction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5802094" y="2458446"/>
                  <a:ext cx="3683532" cy="2638662"/>
                  <a:chOff x="3502680" y="2037798"/>
                  <a:chExt cx="3683532" cy="2638662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3547924" y="4675044"/>
                    <a:ext cx="3638288" cy="0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prstDash val="solid"/>
                    <a:headEnd type="none" w="sm" len="sm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3502680" y="2037798"/>
                    <a:ext cx="0" cy="2638662"/>
                  </a:xfrm>
                  <a:prstGeom prst="straightConnector1">
                    <a:avLst/>
                  </a:prstGeom>
                  <a:ln w="41275">
                    <a:solidFill>
                      <a:schemeClr val="tx1"/>
                    </a:solidFill>
                    <a:prstDash val="solid"/>
                    <a:headEnd type="none" w="sm" len="sm"/>
                    <a:tailEnd type="triangl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" name="Straight Arrow Connector 15"/>
              <p:cNvCxnSpPr>
                <a:endCxn id="18" idx="3"/>
              </p:cNvCxnSpPr>
              <p:nvPr/>
            </p:nvCxnSpPr>
            <p:spPr>
              <a:xfrm flipH="1" flipV="1">
                <a:off x="8746345" y="1507831"/>
                <a:ext cx="150580" cy="20189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Rounded Rectangular Callout 58"/>
            <p:cNvSpPr/>
            <p:nvPr/>
          </p:nvSpPr>
          <p:spPr>
            <a:xfrm>
              <a:off x="281605" y="1641965"/>
              <a:ext cx="956138" cy="362474"/>
            </a:xfrm>
            <a:prstGeom prst="wedgeRoundRectCallout">
              <a:avLst>
                <a:gd name="adj1" fmla="val 79433"/>
                <a:gd name="adj2" fmla="val -70190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yDir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ular Callout 59"/>
            <p:cNvSpPr/>
            <p:nvPr/>
          </p:nvSpPr>
          <p:spPr>
            <a:xfrm>
              <a:off x="485502" y="309494"/>
              <a:ext cx="1068763" cy="443973"/>
            </a:xfrm>
            <a:prstGeom prst="wedgeRoundRectCallout">
              <a:avLst>
                <a:gd name="adj1" fmla="val 80636"/>
                <a:gd name="adj2" fmla="val 127341"/>
                <a:gd name="adj3" fmla="val 1666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wcPos</a:t>
              </a:r>
              <a:r>
                <a:rPr lang="en-US" sz="1600" dirty="0" smtClean="0">
                  <a:solidFill>
                    <a:schemeClr val="tx1"/>
                  </a:solidFill>
                </a:rPr>
                <a:t> 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4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GameObject</a:t>
            </a:r>
            <a:r>
              <a:rPr lang="en-US" dirty="0" smtClean="0"/>
              <a:t>: </a:t>
            </a:r>
            <a:r>
              <a:rPr lang="en-US" dirty="0" err="1" smtClean="0"/>
              <a:t>Bbox</a:t>
            </a:r>
            <a:r>
              <a:rPr lang="en-US" dirty="0" smtClean="0"/>
              <a:t> test!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6" y="1323975"/>
            <a:ext cx="9550456" cy="543605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1233129">
            <a:off x="9067800" y="2590800"/>
            <a:ext cx="2741530" cy="2521981"/>
            <a:chOff x="3059659" y="2404965"/>
            <a:chExt cx="2006398" cy="20070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66202">
              <a:off x="3425991" y="2723508"/>
              <a:ext cx="1396577" cy="1396577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 flipV="1">
              <a:off x="3944676" y="3499452"/>
              <a:ext cx="1084985" cy="82444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3199941" y="3358549"/>
              <a:ext cx="744735" cy="98008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9366202">
              <a:off x="3059659" y="2943805"/>
              <a:ext cx="1372183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9366202" flipV="1">
              <a:off x="4659403" y="2404965"/>
              <a:ext cx="0" cy="121443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087431" y="3012184"/>
              <a:ext cx="557735" cy="42380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722511" y="2951726"/>
              <a:ext cx="367989" cy="48428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84551" y="2524917"/>
              <a:ext cx="204594" cy="91107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145817" y="2491799"/>
              <a:ext cx="1920240" cy="19202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ounded Rectangular Callout 29"/>
          <p:cNvSpPr/>
          <p:nvPr/>
        </p:nvSpPr>
        <p:spPr>
          <a:xfrm>
            <a:off x="9310826" y="2119327"/>
            <a:ext cx="1469749" cy="331479"/>
          </a:xfrm>
          <a:prstGeom prst="wedgeRoundRectCallout">
            <a:avLst>
              <a:gd name="adj1" fmla="val 56799"/>
              <a:gd name="adj2" fmla="val 29157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myR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9655458" y="4544381"/>
            <a:ext cx="1469749" cy="331479"/>
          </a:xfrm>
          <a:prstGeom prst="wedgeRoundRectCallout">
            <a:avLst>
              <a:gd name="adj1" fmla="val 36925"/>
              <a:gd name="adj2" fmla="val -277373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myR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9642365" y="4560685"/>
            <a:ext cx="1469749" cy="331479"/>
          </a:xfrm>
          <a:prstGeom prst="wedgeRoundRectCallout">
            <a:avLst>
              <a:gd name="adj1" fmla="val -3254"/>
              <a:gd name="adj2" fmla="val -33867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mySize</a:t>
            </a:r>
            <a:r>
              <a:rPr lang="en-US" sz="1600" dirty="0" smtClean="0">
                <a:solidFill>
                  <a:schemeClr val="tx1"/>
                </a:solidFill>
              </a:rPr>
              <a:t>[0] [1]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Per-pixel accurate collision algorithm implemented</a:t>
            </a:r>
          </a:p>
          <a:p>
            <a:r>
              <a:rPr lang="en-US" dirty="0" smtClean="0"/>
              <a:t>Reviewed vector component and decomposition concept</a:t>
            </a:r>
          </a:p>
          <a:p>
            <a:r>
              <a:rPr lang="en-US" dirty="0" smtClean="0"/>
              <a:t>Support rotated textures for per-pixel accurate collision</a:t>
            </a:r>
          </a:p>
          <a:p>
            <a:r>
              <a:rPr lang="en-US" dirty="0" smtClean="0"/>
              <a:t>Last refinement: Support for Sprite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6.6: Sprite Pixel Collisions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generalize </a:t>
            </a:r>
            <a:br>
              <a:rPr lang="en-US" dirty="0" smtClean="0"/>
            </a:br>
            <a:r>
              <a:rPr lang="en-US" dirty="0" smtClean="0"/>
              <a:t>    per-pixel for </a:t>
            </a:r>
            <a:br>
              <a:rPr lang="en-US" dirty="0" smtClean="0"/>
            </a:br>
            <a:r>
              <a:rPr lang="en-US" dirty="0" smtClean="0"/>
              <a:t>    sprite elements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11" y="1581149"/>
            <a:ext cx="5996051" cy="43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24" y="4787900"/>
            <a:ext cx="3046960" cy="1804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 matter of reference position: the origin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index (</a:t>
            </a:r>
            <a:r>
              <a:rPr lang="en-US" dirty="0" err="1" smtClean="0"/>
              <a:t>i</a:t>
            </a:r>
            <a:r>
              <a:rPr lang="en-US" dirty="0" smtClean="0"/>
              <a:t>, j): offset from </a:t>
            </a:r>
            <a:br>
              <a:rPr lang="en-US" dirty="0" smtClean="0"/>
            </a:br>
            <a:r>
              <a:rPr lang="en-US" dirty="0" smtClean="0"/>
              <a:t>       the “Origin”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TextureRenderable</a:t>
            </a:r>
            <a:r>
              <a:rPr lang="en-US" dirty="0" smtClean="0"/>
              <a:t>: Offset </a:t>
            </a:r>
          </a:p>
          <a:p>
            <a:pPr lvl="1"/>
            <a:r>
              <a:rPr lang="en-US" dirty="0" smtClean="0"/>
              <a:t>Offset reference is: (0,0)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SpriteRenderable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Offset reference is </a:t>
            </a:r>
            <a:br>
              <a:rPr lang="en-US" dirty="0" smtClean="0"/>
            </a:br>
            <a:r>
              <a:rPr lang="en-US" dirty="0" smtClean="0"/>
              <a:t>lower-left corner</a:t>
            </a:r>
          </a:p>
          <a:p>
            <a:pPr lv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868283" y="1968497"/>
            <a:ext cx="1853567" cy="1676403"/>
            <a:chOff x="7284083" y="1511297"/>
            <a:chExt cx="2133477" cy="203835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083" y="1511297"/>
              <a:ext cx="2133477" cy="2038353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284083" y="1511297"/>
              <a:ext cx="2133477" cy="203835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ed Rectangular Callout 10"/>
          <p:cNvSpPr/>
          <p:nvPr/>
        </p:nvSpPr>
        <p:spPr>
          <a:xfrm>
            <a:off x="9435019" y="1931982"/>
            <a:ext cx="1677481" cy="443973"/>
          </a:xfrm>
          <a:prstGeom prst="wedgeRoundRectCallout">
            <a:avLst>
              <a:gd name="adj1" fmla="val -60803"/>
              <a:gd name="adj2" fmla="val 11732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Index (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, j)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Flowchart: Summing Junction 11"/>
          <p:cNvSpPr/>
          <p:nvPr/>
        </p:nvSpPr>
        <p:spPr>
          <a:xfrm>
            <a:off x="9122635" y="2669538"/>
            <a:ext cx="137160" cy="137160"/>
          </a:xfrm>
          <a:prstGeom prst="flowChartSummingJunction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191215" y="2702484"/>
            <a:ext cx="0" cy="94241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6710869" y="1341963"/>
            <a:ext cx="1677481" cy="443973"/>
          </a:xfrm>
          <a:prstGeom prst="wedgeRoundRectCallout">
            <a:avLst>
              <a:gd name="adj1" fmla="val 42918"/>
              <a:gd name="adj2" fmla="val 9873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 Texture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868283" y="2728990"/>
            <a:ext cx="1288642" cy="207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5607050" y="2501901"/>
            <a:ext cx="2083959" cy="812532"/>
          </a:xfrm>
          <a:prstGeom prst="wedgeRoundRectCallout">
            <a:avLst>
              <a:gd name="adj1" fmla="val 57874"/>
              <a:gd name="adj2" fmla="val 890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i-</a:t>
            </a:r>
            <a:r>
              <a:rPr lang="en-US" sz="1600" baseline="30000" dirty="0" err="1" smtClean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dirty="0" smtClean="0">
                <a:solidFill>
                  <a:schemeClr val="tx1"/>
                </a:solidFill>
              </a:rPr>
              <a:t>j-</a:t>
            </a:r>
            <a:r>
              <a:rPr lang="en-US" sz="1600" baseline="30000" dirty="0" err="1" smtClean="0">
                <a:solidFill>
                  <a:schemeClr val="tx1"/>
                </a:solidFill>
              </a:rPr>
              <a:t>th</a:t>
            </a:r>
            <a:r>
              <a:rPr lang="en-US" sz="1600" baseline="30000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pixel with respect to lower-left corner, or (0, 0)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4682836" y="4132246"/>
            <a:ext cx="1677481" cy="443973"/>
          </a:xfrm>
          <a:prstGeom prst="wedgeRoundRectCallout">
            <a:avLst>
              <a:gd name="adj1" fmla="val -11593"/>
              <a:gd name="adj2" fmla="val 150226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 Sprite Sheet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70894" y="5796449"/>
            <a:ext cx="499656" cy="515451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69" y="4168507"/>
            <a:ext cx="1928812" cy="192881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7614669" y="4296831"/>
            <a:ext cx="1853567" cy="1676403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Summing Junction 27"/>
          <p:cNvSpPr/>
          <p:nvPr/>
        </p:nvSpPr>
        <p:spPr>
          <a:xfrm>
            <a:off x="8869021" y="4997872"/>
            <a:ext cx="137160" cy="137160"/>
          </a:xfrm>
          <a:prstGeom prst="flowChartSummingJunction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937601" y="5030818"/>
            <a:ext cx="0" cy="94241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614669" y="5057324"/>
            <a:ext cx="1288642" cy="207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sm" len="sm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9609900" y="3981314"/>
            <a:ext cx="1677481" cy="443973"/>
          </a:xfrm>
          <a:prstGeom prst="wedgeRoundRectCallout">
            <a:avLst>
              <a:gd name="adj1" fmla="val -57396"/>
              <a:gd name="adj2" fmla="val 11017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 Sprite Element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170894" y="4296832"/>
            <a:ext cx="2443775" cy="149961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sm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638800" y="6049686"/>
            <a:ext cx="3736988" cy="212219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none" w="sm" len="sm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ular Callout 37"/>
          <p:cNvSpPr/>
          <p:nvPr/>
        </p:nvSpPr>
        <p:spPr>
          <a:xfrm>
            <a:off x="9479812" y="4856085"/>
            <a:ext cx="2293474" cy="1357393"/>
          </a:xfrm>
          <a:prstGeom prst="wedgeRoundRectCallout">
            <a:avLst>
              <a:gd name="adj1" fmla="val -70288"/>
              <a:gd name="adj2" fmla="val -34678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Index (</a:t>
            </a:r>
            <a:r>
              <a:rPr lang="en-US" sz="1600" dirty="0" err="1" smtClean="0">
                <a:solidFill>
                  <a:schemeClr val="tx1"/>
                </a:solidFill>
              </a:rPr>
              <a:t>i</a:t>
            </a:r>
            <a:r>
              <a:rPr lang="en-US" sz="1600" dirty="0" smtClean="0">
                <a:solidFill>
                  <a:schemeClr val="tx1"/>
                </a:solidFill>
              </a:rPr>
              <a:t>, j): identifies a pixel with respect to the lower-left corner of element and </a:t>
            </a:r>
            <a:r>
              <a:rPr lang="en-US" sz="1600" b="1" dirty="0" smtClean="0">
                <a:solidFill>
                  <a:schemeClr val="tx1"/>
                </a:solidFill>
              </a:rPr>
              <a:t>not (0,0)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SpriteRenderable_PixelCollision.js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 sprite information: lower-left corner and size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15" y="2488870"/>
            <a:ext cx="7829550" cy="2438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03566" y="3442191"/>
            <a:ext cx="5371655" cy="531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96590" y="4108886"/>
            <a:ext cx="7053992" cy="531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8421502" y="2240643"/>
            <a:ext cx="2313792" cy="812532"/>
          </a:xfrm>
          <a:prstGeom prst="wedgeRoundRectCallout">
            <a:avLst>
              <a:gd name="adj1" fmla="val -67492"/>
              <a:gd name="adj2" fmla="val 9562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Index of lower-left corner of current sprite element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974769" y="4997664"/>
            <a:ext cx="6196941" cy="1314236"/>
          </a:xfrm>
          <a:prstGeom prst="wedgeRoundRectCallout">
            <a:avLst>
              <a:gd name="adj1" fmla="val -36814"/>
              <a:gd name="adj2" fmla="val -7759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mTexWidth</a:t>
            </a:r>
            <a:r>
              <a:rPr lang="en-US" sz="1600" dirty="0" smtClean="0">
                <a:solidFill>
                  <a:schemeClr val="tx1"/>
                </a:solidFill>
              </a:rPr>
              <a:t>/Height: size of sprite element (instead of the entire texture).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 err="1" smtClean="0">
                <a:solidFill>
                  <a:schemeClr val="tx1"/>
                </a:solidFill>
              </a:rPr>
              <a:t>mTexWidth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dirty="0" err="1" smtClean="0">
                <a:solidFill>
                  <a:schemeClr val="tx1"/>
                </a:solidFill>
              </a:rPr>
              <a:t>mTexHeight</a:t>
            </a:r>
            <a:r>
              <a:rPr lang="en-US" sz="1600" dirty="0" smtClean="0">
                <a:solidFill>
                  <a:schemeClr val="tx1"/>
                </a:solidFill>
              </a:rPr>
              <a:t>: are used throughout </a:t>
            </a:r>
            <a:r>
              <a:rPr lang="en-US" sz="1600" dirty="0" err="1" smtClean="0">
                <a:solidFill>
                  <a:schemeClr val="tx1"/>
                </a:solidFill>
              </a:rPr>
              <a:t>TextureRenderable</a:t>
            </a:r>
            <a:r>
              <a:rPr lang="en-US" sz="1600" dirty="0" smtClean="0">
                <a:solidFill>
                  <a:schemeClr val="tx1"/>
                </a:solidFill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</a:rPr>
              <a:t>SpriteRenderable</a:t>
            </a:r>
            <a:r>
              <a:rPr lang="en-US" sz="1600" dirty="0" smtClean="0">
                <a:solidFill>
                  <a:schemeClr val="tx1"/>
                </a:solidFill>
              </a:rPr>
              <a:t>, and </a:t>
            </a:r>
            <a:r>
              <a:rPr lang="en-US" sz="1600" dirty="0" err="1" smtClean="0">
                <a:solidFill>
                  <a:schemeClr val="tx1"/>
                </a:solidFill>
              </a:rPr>
              <a:t>SpriteAnimateRenderable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06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Ensure to use </a:t>
            </a:r>
            <a:r>
              <a:rPr lang="en-US" dirty="0"/>
              <a:t>s</a:t>
            </a:r>
            <a:r>
              <a:rPr lang="en-US" dirty="0" smtClean="0"/>
              <a:t>prite lower-left corner and size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" y="1285060"/>
            <a:ext cx="8846426" cy="2413451"/>
          </a:xfrm>
          <a:ln>
            <a:solidFill>
              <a:schemeClr val="bg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054" y="3099187"/>
            <a:ext cx="8681478" cy="1519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8" y="4439887"/>
            <a:ext cx="8898515" cy="229191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541044" y="3031388"/>
            <a:ext cx="2015272" cy="531758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631375" y="4174008"/>
            <a:ext cx="1955142" cy="265879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00119" y="6200039"/>
            <a:ext cx="1856197" cy="294203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00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information during color lookup!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605" y="3141194"/>
            <a:ext cx="7458075" cy="17335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953612" y="3141194"/>
            <a:ext cx="1735356" cy="3161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313754" y="3400385"/>
            <a:ext cx="3037989" cy="477472"/>
          </a:xfrm>
          <a:prstGeom prst="round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834150" y="2009675"/>
            <a:ext cx="2313792" cy="812532"/>
          </a:xfrm>
          <a:prstGeom prst="wedgeRoundRectCallout">
            <a:avLst>
              <a:gd name="adj1" fmla="val -67492"/>
              <a:gd name="adj2" fmla="val 9562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Index of texel for alpha look up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834150" y="3471591"/>
            <a:ext cx="3045208" cy="812532"/>
          </a:xfrm>
          <a:prstGeom prst="wedgeRoundRectCallout">
            <a:avLst>
              <a:gd name="adj1" fmla="val -165521"/>
              <a:gd name="adj2" fmla="val -300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/>
                </a:solidFill>
              </a:rPr>
              <a:t>mTexBottomIndex</a:t>
            </a:r>
            <a:r>
              <a:rPr lang="en-US" sz="1600" dirty="0" smtClean="0">
                <a:solidFill>
                  <a:schemeClr val="tx1"/>
                </a:solidFill>
              </a:rPr>
              <a:t>/</a:t>
            </a:r>
            <a:r>
              <a:rPr lang="en-US" sz="1600" dirty="0" err="1" smtClean="0">
                <a:solidFill>
                  <a:schemeClr val="tx1"/>
                </a:solidFill>
              </a:rPr>
              <a:t>LeftIndex</a:t>
            </a:r>
            <a:r>
              <a:rPr lang="en-US" sz="1600" dirty="0" smtClean="0">
                <a:solidFill>
                  <a:schemeClr val="tx1"/>
                </a:solidFill>
              </a:rPr>
              <a:t>: are initialized to (0,0) for </a:t>
            </a:r>
            <a:r>
              <a:rPr lang="en-US" sz="1600" dirty="0" err="1" smtClean="0">
                <a:solidFill>
                  <a:schemeClr val="tx1"/>
                </a:solidFill>
              </a:rPr>
              <a:t>TextureRenderables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98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test of per-pixel collision: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for support of </a:t>
            </a:r>
            <a:br>
              <a:rPr lang="en-US" dirty="0" smtClean="0"/>
            </a:br>
            <a:r>
              <a:rPr lang="en-US" dirty="0" smtClean="0"/>
              <a:t>all Texture</a:t>
            </a:r>
            <a:br>
              <a:rPr lang="en-US" dirty="0" smtClean="0"/>
            </a:br>
            <a:r>
              <a:rPr lang="en-US" dirty="0" smtClean="0"/>
              <a:t>sub-classes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L/R/H/B: </a:t>
            </a:r>
            <a:r>
              <a:rPr lang="en-US" dirty="0" err="1" smtClean="0"/>
              <a:t>Colide</a:t>
            </a:r>
            <a:r>
              <a:rPr lang="en-US" dirty="0" smtClean="0"/>
              <a:t> with Portal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Brain: chase Hero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377267" y="1510143"/>
            <a:ext cx="6786562" cy="4565748"/>
            <a:chOff x="1998133" y="1467809"/>
            <a:chExt cx="6786562" cy="456574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8644" y="1725082"/>
              <a:ext cx="5996051" cy="4308475"/>
            </a:xfrm>
            <a:prstGeom prst="rect">
              <a:avLst/>
            </a:prstGeom>
          </p:spPr>
        </p:pic>
        <p:sp>
          <p:nvSpPr>
            <p:cNvPr id="6" name="Rounded Rectangular Callout 5"/>
            <p:cNvSpPr/>
            <p:nvPr/>
          </p:nvSpPr>
          <p:spPr>
            <a:xfrm>
              <a:off x="1998133" y="2382209"/>
              <a:ext cx="2494076" cy="812532"/>
            </a:xfrm>
            <a:prstGeom prst="wedgeRoundRectCallout">
              <a:avLst>
                <a:gd name="adj1" fmla="val 62115"/>
                <a:gd name="adj2" fmla="val 111254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Minions: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err="1" smtClean="0">
                  <a:solidFill>
                    <a:schemeClr val="tx1"/>
                  </a:solidFill>
                </a:rPr>
                <a:t>SpriteAnimateRenderable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6121400" y="1476275"/>
              <a:ext cx="2494076" cy="812532"/>
            </a:xfrm>
            <a:prstGeom prst="wedgeRoundRectCallout">
              <a:avLst>
                <a:gd name="adj1" fmla="val -62811"/>
                <a:gd name="adj2" fmla="val 42482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err="1" smtClean="0">
                  <a:solidFill>
                    <a:schemeClr val="tx1"/>
                  </a:solidFill>
                </a:rPr>
                <a:t>SpriteRenderable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6155266" y="1467809"/>
              <a:ext cx="2494076" cy="812532"/>
            </a:xfrm>
            <a:prstGeom prst="wedgeRoundRectCallout">
              <a:avLst>
                <a:gd name="adj1" fmla="val -65527"/>
                <a:gd name="adj2" fmla="val 136263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Hero/Brain:</a:t>
              </a:r>
            </a:p>
            <a:p>
              <a:r>
                <a:rPr lang="en-US" sz="1600" dirty="0" err="1" smtClean="0">
                  <a:solidFill>
                    <a:schemeClr val="tx1"/>
                  </a:solidFill>
                </a:rPr>
                <a:t>SpriteRenderable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5850466" y="4388809"/>
              <a:ext cx="2494076" cy="812532"/>
            </a:xfrm>
            <a:prstGeom prst="wedgeRoundRectCallout">
              <a:avLst>
                <a:gd name="adj1" fmla="val -61453"/>
                <a:gd name="adj2" fmla="val -8047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Portal:</a:t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err="1" smtClean="0">
                  <a:solidFill>
                    <a:schemeClr val="tx1"/>
                  </a:solidFill>
                </a:rPr>
                <a:t>TextureRenderable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139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6: What did we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vectors: size, direction, dot/cross, component, decomposition</a:t>
            </a:r>
          </a:p>
          <a:p>
            <a:r>
              <a:rPr lang="en-US" dirty="0"/>
              <a:t>Applying simple vector concepts</a:t>
            </a:r>
          </a:p>
          <a:p>
            <a:pPr lvl="1"/>
            <a:r>
              <a:rPr lang="en-US" dirty="0" smtClean="0"/>
              <a:t>Chasing, Position calculation for pixels on rotated textures</a:t>
            </a:r>
          </a:p>
          <a:p>
            <a:r>
              <a:rPr lang="en-US" dirty="0" smtClean="0"/>
              <a:t>Importance of </a:t>
            </a:r>
            <a:r>
              <a:rPr lang="en-US" dirty="0" err="1" smtClean="0"/>
              <a:t>GameObject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 clear of specific object updates</a:t>
            </a:r>
          </a:p>
          <a:p>
            <a:pPr lvl="1"/>
            <a:r>
              <a:rPr lang="en-US" dirty="0" err="1" smtClean="0"/>
              <a:t>MyGame</a:t>
            </a:r>
            <a:r>
              <a:rPr lang="en-US" dirty="0" smtClean="0"/>
              <a:t> can focus on inter-object relationships</a:t>
            </a:r>
          </a:p>
          <a:p>
            <a:r>
              <a:rPr lang="en-US" dirty="0" err="1" smtClean="0"/>
              <a:t>Boundingbox</a:t>
            </a:r>
            <a:r>
              <a:rPr lang="en-US" dirty="0" smtClean="0"/>
              <a:t>: cheap, lousy accuracy, useful as a </a:t>
            </a:r>
            <a:r>
              <a:rPr lang="en-US" smtClean="0"/>
              <a:t>rough test</a:t>
            </a:r>
            <a:endParaRPr lang="en-US" dirty="0" smtClean="0"/>
          </a:p>
          <a:p>
            <a:r>
              <a:rPr lang="en-US" dirty="0" smtClean="0"/>
              <a:t>Per-Pixel accurate collision detection</a:t>
            </a:r>
          </a:p>
          <a:p>
            <a:pPr lvl="1"/>
            <a:r>
              <a:rPr lang="en-US" dirty="0" smtClean="0"/>
              <a:t>For rotated images, for sprites, </a:t>
            </a:r>
          </a:p>
        </p:txBody>
      </p:sp>
    </p:spTree>
    <p:extLst>
      <p:ext uri="{BB962C8B-B14F-4D97-AF65-F5344CB8AC3E}">
        <p14:creationId xmlns:p14="http://schemas.microsoft.com/office/powerpoint/2010/main" val="408583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6.4: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 per-pixel collision detection algorithm</a:t>
            </a:r>
          </a:p>
          <a:p>
            <a:r>
              <a:rPr lang="en-US" dirty="0" smtClean="0"/>
              <a:t>Implement the algorithm</a:t>
            </a:r>
          </a:p>
          <a:p>
            <a:r>
              <a:rPr lang="en-US" dirty="0" smtClean="0"/>
              <a:t>Understand the limitations and run-time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55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Per-Pixel Accurate 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Costly: both computationally and memory-wise</a:t>
            </a:r>
          </a:p>
          <a:p>
            <a:pPr lvl="1"/>
            <a:r>
              <a:rPr lang="en-US" dirty="0" smtClean="0"/>
              <a:t>Computation: O(smaller image)</a:t>
            </a:r>
          </a:p>
          <a:p>
            <a:pPr lvl="1"/>
            <a:r>
              <a:rPr lang="en-US" dirty="0" smtClean="0"/>
              <a:t>Memory: O(larger image)</a:t>
            </a:r>
          </a:p>
          <a:p>
            <a:r>
              <a:rPr lang="en-US" dirty="0" smtClean="0"/>
              <a:t>Functionality:</a:t>
            </a:r>
          </a:p>
          <a:p>
            <a:pPr lvl="1"/>
            <a:r>
              <a:rPr lang="en-US" dirty="0" smtClean="0"/>
              <a:t>Yes/No answer to collision: very accurate! (at pixel level!)</a:t>
            </a:r>
          </a:p>
          <a:p>
            <a:pPr lvl="1"/>
            <a:r>
              <a:rPr lang="en-US" dirty="0" smtClean="0"/>
              <a:t>Does not provide much insights into collision position</a:t>
            </a:r>
          </a:p>
          <a:p>
            <a:pPr lvl="2"/>
            <a:r>
              <a:rPr lang="en-US" dirty="0" smtClean="0"/>
              <a:t>e.g., no support for first point of contact (difficult problem in general)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9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Per-pixel accurate collision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</a:t>
            </a:r>
            <a:r>
              <a:rPr lang="en-US" b="1" i="1" dirty="0" smtClean="0"/>
              <a:t>one of the </a:t>
            </a:r>
            <a:r>
              <a:rPr lang="en-US" dirty="0" smtClean="0"/>
              <a:t>non-transparent pixel overlaps</a:t>
            </a:r>
          </a:p>
          <a:p>
            <a:pPr lvl="1"/>
            <a:r>
              <a:rPr lang="en-US" dirty="0" smtClean="0"/>
              <a:t>Good at answer: yes or no</a:t>
            </a:r>
          </a:p>
          <a:p>
            <a:pPr lvl="1"/>
            <a:r>
              <a:rPr lang="en-US" dirty="0" smtClean="0"/>
              <a:t>BAD at answering: where</a:t>
            </a:r>
          </a:p>
          <a:p>
            <a:pPr lvl="1"/>
            <a:r>
              <a:rPr lang="en-US" dirty="0" smtClean="0"/>
              <a:t>Does not answer: “</a:t>
            </a:r>
            <a:r>
              <a:rPr lang="en-US" i="1" dirty="0" smtClean="0"/>
              <a:t>first collision point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Runtime:</a:t>
            </a:r>
          </a:p>
          <a:p>
            <a:pPr lvl="1"/>
            <a:r>
              <a:rPr lang="en-US" dirty="0" smtClean="0"/>
              <a:t>VERY sensitive to image resolution (as expected)</a:t>
            </a:r>
          </a:p>
          <a:p>
            <a:pPr lvl="1"/>
            <a:r>
              <a:rPr lang="en-US" dirty="0" smtClean="0"/>
              <a:t>VERY sensitive to which image collide with which!? </a:t>
            </a:r>
            <a:r>
              <a:rPr lang="en-US" b="1" dirty="0" smtClean="0">
                <a:sym typeface="Wingdings" panose="05000000000000000000" pitchFamily="2" charset="2"/>
              </a:rPr>
              <a:t>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110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Colliding pixels of two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of images, A and B are in WC space</a:t>
            </a:r>
          </a:p>
          <a:p>
            <a:r>
              <a:rPr lang="en-US" dirty="0" smtClean="0"/>
              <a:t>Algorithm: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81" y="2856016"/>
            <a:ext cx="9896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Image-A, 6x5pixels</a:t>
            </a:r>
          </a:p>
          <a:p>
            <a:pPr lvl="1"/>
            <a:r>
              <a:rPr lang="en-US" dirty="0" smtClean="0"/>
              <a:t>WC Size: 60x50</a:t>
            </a:r>
          </a:p>
          <a:p>
            <a:pPr lvl="1"/>
            <a:r>
              <a:rPr lang="en-US" dirty="0" smtClean="0"/>
              <a:t>Lower-Left corner at WC (5,5)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Image-B, 3x4 pixels</a:t>
            </a:r>
          </a:p>
          <a:p>
            <a:pPr lvl="1"/>
            <a:r>
              <a:rPr lang="en-US" dirty="0" smtClean="0"/>
              <a:t>WC size: 30x40</a:t>
            </a:r>
          </a:p>
          <a:p>
            <a:pPr lvl="1"/>
            <a:r>
              <a:rPr lang="en-US" dirty="0" smtClean="0"/>
              <a:t>Lower-Left corner at WC (45, -15) 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897425" y="943547"/>
            <a:ext cx="3290811" cy="3038165"/>
            <a:chOff x="6710900" y="2427392"/>
            <a:chExt cx="3290811" cy="3038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625" y="2427392"/>
              <a:ext cx="3038165" cy="3038165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710900" y="2581620"/>
              <a:ext cx="3290811" cy="2729707"/>
              <a:chOff x="6824366" y="863224"/>
              <a:chExt cx="3290811" cy="272970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824366" y="863224"/>
                <a:ext cx="3290810" cy="544540"/>
                <a:chOff x="6824366" y="863224"/>
                <a:chExt cx="3290810" cy="54454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824366" y="1422203"/>
                <a:ext cx="3290810" cy="544540"/>
                <a:chOff x="6824366" y="863224"/>
                <a:chExt cx="3290810" cy="54454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24367" y="196097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24367" y="250385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824366" y="3048391"/>
                <a:ext cx="3290810" cy="544540"/>
                <a:chOff x="6824366" y="863224"/>
                <a:chExt cx="3290810" cy="54454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3" name="Group 82"/>
          <p:cNvGrpSpPr/>
          <p:nvPr/>
        </p:nvGrpSpPr>
        <p:grpSpPr>
          <a:xfrm>
            <a:off x="6096000" y="4071088"/>
            <a:ext cx="1967449" cy="2170728"/>
            <a:chOff x="8536527" y="-433030"/>
            <a:chExt cx="1967449" cy="21707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527" y="-338317"/>
              <a:ext cx="1967449" cy="1967449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8697551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246845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93659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697552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246846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93660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97552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46846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93660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97551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246845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93659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15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WC: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945779" y="1150328"/>
            <a:ext cx="3290811" cy="3038165"/>
            <a:chOff x="6710900" y="2427392"/>
            <a:chExt cx="3290811" cy="3038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625" y="2427392"/>
              <a:ext cx="3038165" cy="3038165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710900" y="2581620"/>
              <a:ext cx="3290811" cy="2729707"/>
              <a:chOff x="6824366" y="863224"/>
              <a:chExt cx="3290811" cy="272970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824366" y="863224"/>
                <a:ext cx="3290810" cy="544540"/>
                <a:chOff x="6824366" y="863224"/>
                <a:chExt cx="3290810" cy="54454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824366" y="1422203"/>
                <a:ext cx="3290810" cy="544540"/>
                <a:chOff x="6824366" y="863224"/>
                <a:chExt cx="3290810" cy="54454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24367" y="196097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24367" y="250385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824366" y="3048391"/>
                <a:ext cx="3290810" cy="544540"/>
                <a:chOff x="6824366" y="863224"/>
                <a:chExt cx="3290810" cy="54454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3" name="Group 82"/>
          <p:cNvGrpSpPr/>
          <p:nvPr/>
        </p:nvGrpSpPr>
        <p:grpSpPr>
          <a:xfrm>
            <a:off x="5979457" y="2939557"/>
            <a:ext cx="1967449" cy="2170728"/>
            <a:chOff x="8536527" y="-433030"/>
            <a:chExt cx="1967449" cy="21707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527" y="-338317"/>
              <a:ext cx="1967449" cy="1967449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8697551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246845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93659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697552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246846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93660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97552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46846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93660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97551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246845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93659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V="1">
            <a:off x="3819115" y="1299133"/>
            <a:ext cx="0" cy="270831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945779" y="1150328"/>
            <a:ext cx="3290810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Summing Junction 136"/>
          <p:cNvSpPr/>
          <p:nvPr/>
        </p:nvSpPr>
        <p:spPr>
          <a:xfrm>
            <a:off x="3879681" y="3938303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8" name="Flowchart: Summing Junction 137"/>
          <p:cNvSpPr/>
          <p:nvPr/>
        </p:nvSpPr>
        <p:spPr>
          <a:xfrm>
            <a:off x="6070661" y="5027494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" name="Rounded Rectangular Callout 83"/>
          <p:cNvSpPr/>
          <p:nvPr/>
        </p:nvSpPr>
        <p:spPr>
          <a:xfrm>
            <a:off x="1741931" y="3580948"/>
            <a:ext cx="1677481" cy="443973"/>
          </a:xfrm>
          <a:prstGeom prst="wedgeRoundRectCallout">
            <a:avLst>
              <a:gd name="adj1" fmla="val 81527"/>
              <a:gd name="adj2" fmla="val 4581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(5,5)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0" name="Rounded Rectangular Callout 89"/>
          <p:cNvSpPr/>
          <p:nvPr/>
        </p:nvSpPr>
        <p:spPr>
          <a:xfrm>
            <a:off x="1853797" y="2431303"/>
            <a:ext cx="1677481" cy="443973"/>
          </a:xfrm>
          <a:prstGeom prst="wedgeRoundRectCallout">
            <a:avLst>
              <a:gd name="adj1" fmla="val 66009"/>
              <a:gd name="adj2" fmla="val 4581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Height  = 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1" name="Rounded Rectangular Callout 90"/>
          <p:cNvSpPr/>
          <p:nvPr/>
        </p:nvSpPr>
        <p:spPr>
          <a:xfrm>
            <a:off x="4114793" y="461994"/>
            <a:ext cx="1677481" cy="443973"/>
          </a:xfrm>
          <a:prstGeom prst="wedgeRoundRectCallout">
            <a:avLst>
              <a:gd name="adj1" fmla="val -6008"/>
              <a:gd name="adj2" fmla="val 10144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Width  = 60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3" name="Rounded Rectangular Callout 92"/>
          <p:cNvSpPr/>
          <p:nvPr/>
        </p:nvSpPr>
        <p:spPr>
          <a:xfrm>
            <a:off x="3727220" y="5141886"/>
            <a:ext cx="1863964" cy="443973"/>
          </a:xfrm>
          <a:prstGeom prst="wedgeRoundRectCallout">
            <a:avLst>
              <a:gd name="adj1" fmla="val 81090"/>
              <a:gd name="adj2" fmla="val -624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(45, -15)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8009559" y="2946420"/>
            <a:ext cx="0" cy="219546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39241" y="5316697"/>
            <a:ext cx="1575582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ular Callout 144"/>
          <p:cNvSpPr/>
          <p:nvPr/>
        </p:nvSpPr>
        <p:spPr>
          <a:xfrm>
            <a:off x="8303103" y="4394042"/>
            <a:ext cx="1677481" cy="443973"/>
          </a:xfrm>
          <a:prstGeom prst="wedgeRoundRectCallout">
            <a:avLst>
              <a:gd name="adj1" fmla="val -70068"/>
              <a:gd name="adj2" fmla="val -4889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Height  = 40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6" name="Rounded Rectangular Callout 145"/>
          <p:cNvSpPr/>
          <p:nvPr/>
        </p:nvSpPr>
        <p:spPr>
          <a:xfrm>
            <a:off x="6257803" y="5538827"/>
            <a:ext cx="1677481" cy="443973"/>
          </a:xfrm>
          <a:prstGeom prst="wedgeRoundRectCallout">
            <a:avLst>
              <a:gd name="adj1" fmla="val 3939"/>
              <a:gd name="adj2" fmla="val -10301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Width  = 30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95476" y="1711436"/>
            <a:ext cx="3641114" cy="2658902"/>
            <a:chOff x="3215032" y="2278764"/>
            <a:chExt cx="3641114" cy="265890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217858" y="4937666"/>
              <a:ext cx="36382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215032" y="2278764"/>
              <a:ext cx="0" cy="2638662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ounded Rectangular Callout 69"/>
          <p:cNvSpPr/>
          <p:nvPr/>
        </p:nvSpPr>
        <p:spPr>
          <a:xfrm>
            <a:off x="1487931" y="4283681"/>
            <a:ext cx="1677481" cy="443973"/>
          </a:xfrm>
          <a:prstGeom prst="wedgeRoundRectCallout">
            <a:avLst>
              <a:gd name="adj1" fmla="val 75470"/>
              <a:gd name="adj2" fmla="val -361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</a:t>
            </a:r>
            <a:r>
              <a:rPr lang="en-US" sz="1600" dirty="0" smtClean="0">
                <a:solidFill>
                  <a:schemeClr val="tx1"/>
                </a:solidFill>
              </a:rPr>
              <a:t>origin: (</a:t>
            </a:r>
            <a:r>
              <a:rPr lang="en-US" sz="1600" dirty="0" smtClean="0">
                <a:solidFill>
                  <a:schemeClr val="tx1"/>
                </a:solidFill>
              </a:rPr>
              <a:t>0, 0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0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WC: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3945779" y="1150328"/>
            <a:ext cx="3290811" cy="3038165"/>
            <a:chOff x="6710900" y="2427392"/>
            <a:chExt cx="3290811" cy="30381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2625" y="2427392"/>
              <a:ext cx="3038165" cy="3038165"/>
            </a:xfrm>
            <a:prstGeom prst="rect">
              <a:avLst/>
            </a:prstGeom>
          </p:spPr>
        </p:pic>
        <p:grpSp>
          <p:nvGrpSpPr>
            <p:cNvPr id="42" name="Group 41"/>
            <p:cNvGrpSpPr/>
            <p:nvPr/>
          </p:nvGrpSpPr>
          <p:grpSpPr>
            <a:xfrm>
              <a:off x="6710900" y="2581620"/>
              <a:ext cx="3290811" cy="2729707"/>
              <a:chOff x="6824366" y="863224"/>
              <a:chExt cx="3290811" cy="272970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824366" y="863224"/>
                <a:ext cx="3290810" cy="544540"/>
                <a:chOff x="6824366" y="863224"/>
                <a:chExt cx="3290810" cy="54454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824366" y="1422203"/>
                <a:ext cx="3290810" cy="544540"/>
                <a:chOff x="6824366" y="863224"/>
                <a:chExt cx="3290810" cy="54454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6824367" y="196097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6824367" y="2503851"/>
                <a:ext cx="3290810" cy="544540"/>
                <a:chOff x="6824366" y="863224"/>
                <a:chExt cx="3290810" cy="54454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6824366" y="3048391"/>
                <a:ext cx="3290810" cy="544540"/>
                <a:chOff x="6824366" y="863224"/>
                <a:chExt cx="3290810" cy="54454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824366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73736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792295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8472254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9021548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9568362" y="863224"/>
                  <a:ext cx="546814" cy="54454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3" name="Group 82"/>
          <p:cNvGrpSpPr/>
          <p:nvPr/>
        </p:nvGrpSpPr>
        <p:grpSpPr>
          <a:xfrm>
            <a:off x="5979457" y="2939557"/>
            <a:ext cx="1967449" cy="2170728"/>
            <a:chOff x="8536527" y="-433030"/>
            <a:chExt cx="1967449" cy="21707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6527" y="-338317"/>
              <a:ext cx="1967449" cy="1967449"/>
            </a:xfrm>
            <a:prstGeom prst="rect">
              <a:avLst/>
            </a:prstGeom>
          </p:spPr>
        </p:pic>
        <p:sp>
          <p:nvSpPr>
            <p:cNvPr id="73" name="Rectangle 72"/>
            <p:cNvSpPr/>
            <p:nvPr/>
          </p:nvSpPr>
          <p:spPr>
            <a:xfrm>
              <a:off x="8697551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246845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793659" y="-433030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697552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246846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793660" y="10573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97552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246846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793660" y="64861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697551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246845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793659" y="1193158"/>
              <a:ext cx="546814" cy="5445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V="1">
            <a:off x="3819115" y="1299133"/>
            <a:ext cx="0" cy="2708315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3945779" y="1150328"/>
            <a:ext cx="3290810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Summing Junction 97"/>
          <p:cNvSpPr/>
          <p:nvPr/>
        </p:nvSpPr>
        <p:spPr>
          <a:xfrm>
            <a:off x="4402989" y="3954285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Flowchart: Summing Junction 136"/>
          <p:cNvSpPr/>
          <p:nvPr/>
        </p:nvSpPr>
        <p:spPr>
          <a:xfrm>
            <a:off x="3879681" y="3938303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8" name="Flowchart: Summing Junction 137"/>
          <p:cNvSpPr/>
          <p:nvPr/>
        </p:nvSpPr>
        <p:spPr>
          <a:xfrm>
            <a:off x="6070661" y="5027494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0" name="Flowchart: Summing Junction 139"/>
          <p:cNvSpPr/>
          <p:nvPr/>
        </p:nvSpPr>
        <p:spPr>
          <a:xfrm>
            <a:off x="7714823" y="2877839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1" name="Flowchart: Summing Junction 140"/>
          <p:cNvSpPr/>
          <p:nvPr/>
        </p:nvSpPr>
        <p:spPr>
          <a:xfrm>
            <a:off x="7160378" y="1250186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2" name="Flowchart: Summing Junction 141"/>
          <p:cNvSpPr/>
          <p:nvPr/>
        </p:nvSpPr>
        <p:spPr>
          <a:xfrm>
            <a:off x="4153269" y="2600000"/>
            <a:ext cx="137160" cy="137160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4" name="Rounded Rectangular Callout 83"/>
          <p:cNvSpPr/>
          <p:nvPr/>
        </p:nvSpPr>
        <p:spPr>
          <a:xfrm>
            <a:off x="1741931" y="3580948"/>
            <a:ext cx="1677481" cy="443973"/>
          </a:xfrm>
          <a:prstGeom prst="wedgeRoundRectCallout">
            <a:avLst>
              <a:gd name="adj1" fmla="val 81527"/>
              <a:gd name="adj2" fmla="val 4581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(5,5)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6" name="Rounded Rectangular Callout 85"/>
          <p:cNvSpPr/>
          <p:nvPr/>
        </p:nvSpPr>
        <p:spPr>
          <a:xfrm>
            <a:off x="7656272" y="916241"/>
            <a:ext cx="2088985" cy="443973"/>
          </a:xfrm>
          <a:prstGeom prst="wedgeRoundRectCallout">
            <a:avLst>
              <a:gd name="adj1" fmla="val -70535"/>
              <a:gd name="adj2" fmla="val 3228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(65,55)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0" name="Rounded Rectangular Callout 89"/>
          <p:cNvSpPr/>
          <p:nvPr/>
        </p:nvSpPr>
        <p:spPr>
          <a:xfrm>
            <a:off x="1853797" y="2431303"/>
            <a:ext cx="1677481" cy="443973"/>
          </a:xfrm>
          <a:prstGeom prst="wedgeRoundRectCallout">
            <a:avLst>
              <a:gd name="adj1" fmla="val 66009"/>
              <a:gd name="adj2" fmla="val 4581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Height  = 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1" name="Rounded Rectangular Callout 90"/>
          <p:cNvSpPr/>
          <p:nvPr/>
        </p:nvSpPr>
        <p:spPr>
          <a:xfrm>
            <a:off x="4114793" y="461994"/>
            <a:ext cx="1677481" cy="443973"/>
          </a:xfrm>
          <a:prstGeom prst="wedgeRoundRectCallout">
            <a:avLst>
              <a:gd name="adj1" fmla="val -6008"/>
              <a:gd name="adj2" fmla="val 10144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Width  = 60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2" name="Rounded Rectangular Callout 91"/>
          <p:cNvSpPr/>
          <p:nvPr/>
        </p:nvSpPr>
        <p:spPr>
          <a:xfrm>
            <a:off x="2268298" y="4469245"/>
            <a:ext cx="1677481" cy="443973"/>
          </a:xfrm>
          <a:prstGeom prst="wedgeRoundRectCallout">
            <a:avLst>
              <a:gd name="adj1" fmla="val 82721"/>
              <a:gd name="adj2" fmla="val -148116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(15,5)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3" name="Rounded Rectangular Callout 92"/>
          <p:cNvSpPr/>
          <p:nvPr/>
        </p:nvSpPr>
        <p:spPr>
          <a:xfrm>
            <a:off x="3727220" y="5141886"/>
            <a:ext cx="1863964" cy="443973"/>
          </a:xfrm>
          <a:prstGeom prst="wedgeRoundRectCallout">
            <a:avLst>
              <a:gd name="adj1" fmla="val 81090"/>
              <a:gd name="adj2" fmla="val -6242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(45, -15)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8009559" y="2946420"/>
            <a:ext cx="0" cy="219546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139241" y="5316697"/>
            <a:ext cx="1575582" cy="0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ular Callout 144"/>
          <p:cNvSpPr/>
          <p:nvPr/>
        </p:nvSpPr>
        <p:spPr>
          <a:xfrm>
            <a:off x="8303103" y="4394042"/>
            <a:ext cx="1677481" cy="443973"/>
          </a:xfrm>
          <a:prstGeom prst="wedgeRoundRectCallout">
            <a:avLst>
              <a:gd name="adj1" fmla="val -70068"/>
              <a:gd name="adj2" fmla="val -4889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Height  = 40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6" name="Rounded Rectangular Callout 145"/>
          <p:cNvSpPr/>
          <p:nvPr/>
        </p:nvSpPr>
        <p:spPr>
          <a:xfrm>
            <a:off x="6257803" y="5538827"/>
            <a:ext cx="1677481" cy="443973"/>
          </a:xfrm>
          <a:prstGeom prst="wedgeRoundRectCallout">
            <a:avLst>
              <a:gd name="adj1" fmla="val 3939"/>
              <a:gd name="adj2" fmla="val -10301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Width  = 30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7" name="Rounded Rectangular Callout 146"/>
          <p:cNvSpPr/>
          <p:nvPr/>
        </p:nvSpPr>
        <p:spPr>
          <a:xfrm>
            <a:off x="8097350" y="2162810"/>
            <a:ext cx="2088985" cy="443973"/>
          </a:xfrm>
          <a:prstGeom prst="wedgeRoundRectCallout">
            <a:avLst>
              <a:gd name="adj1" fmla="val -64145"/>
              <a:gd name="adj2" fmla="val 11497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(75,25)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8" name="Rounded Rectangular Callout 147"/>
          <p:cNvSpPr/>
          <p:nvPr/>
        </p:nvSpPr>
        <p:spPr>
          <a:xfrm>
            <a:off x="1681962" y="1489449"/>
            <a:ext cx="1801645" cy="443973"/>
          </a:xfrm>
          <a:prstGeom prst="wedgeRoundRectCallout">
            <a:avLst>
              <a:gd name="adj1" fmla="val 90897"/>
              <a:gd name="adj2" fmla="val 21118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WC Space: (10,30)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595476" y="1711436"/>
            <a:ext cx="3641114" cy="2658902"/>
            <a:chOff x="3215032" y="2278764"/>
            <a:chExt cx="3641114" cy="2658902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3217858" y="4937666"/>
              <a:ext cx="3638288" cy="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3215032" y="2278764"/>
              <a:ext cx="0" cy="2638662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17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1192</Words>
  <Application>Microsoft Office PowerPoint</Application>
  <PresentationFormat>Custom</PresentationFormat>
  <Paragraphs>239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Chapter 6</vt:lpstr>
      <vt:lpstr>Problem with Bbox</vt:lpstr>
      <vt:lpstr>6.4: Per Pixel Collisions Project</vt:lpstr>
      <vt:lpstr>6.4: Goals</vt:lpstr>
      <vt:lpstr>Per-pixel accurate collision detection</vt:lpstr>
      <vt:lpstr>Colliding pixels of two images</vt:lpstr>
      <vt:lpstr>Algorithm: explained</vt:lpstr>
      <vt:lpstr>In WC:</vt:lpstr>
      <vt:lpstr>In WC:</vt:lpstr>
      <vt:lpstr>PowerPoint Presentation</vt:lpstr>
      <vt:lpstr>PowerPoint Presentation</vt:lpstr>
      <vt:lpstr>The algorithm again</vt:lpstr>
      <vt:lpstr>Per-pixel accurate collision: run time?</vt:lpstr>
      <vt:lpstr>Store color in CPU:</vt:lpstr>
      <vt:lpstr>TextureRenderable: caching info </vt:lpstr>
      <vt:lpstr>TextureRenderable_PixelCollision.js</vt:lpstr>
      <vt:lpstr>Index (Image Space) to WC</vt:lpstr>
      <vt:lpstr>WC position to Image pixel</vt:lpstr>
      <vt:lpstr>Remember, the algorithm</vt:lpstr>
      <vt:lpstr>GameObject_PixelCollision.js</vt:lpstr>
      <vt:lpstr>Testing: per-pixel</vt:lpstr>
      <vt:lpstr>Per-Pixel Collision</vt:lpstr>
      <vt:lpstr>Vector Review: component &amp; decomposition</vt:lpstr>
      <vt:lpstr>With rotated component vectors …</vt:lpstr>
      <vt:lpstr>In our case: </vt:lpstr>
      <vt:lpstr>6.5: General Pixel Collisions Project</vt:lpstr>
      <vt:lpstr>6.5: Goals</vt:lpstr>
      <vt:lpstr>The new pixelTouches function</vt:lpstr>
      <vt:lpstr>Index (image space) to WC</vt:lpstr>
      <vt:lpstr>                    WC to image space (index):</vt:lpstr>
      <vt:lpstr>GameObject: Bbox test!</vt:lpstr>
      <vt:lpstr>Where are we?</vt:lpstr>
      <vt:lpstr>6.6: Sprite Pixel Collisions Project</vt:lpstr>
      <vt:lpstr>All a matter of reference position: the origin </vt:lpstr>
      <vt:lpstr>SpriteRenderable_PixelCollision.js</vt:lpstr>
      <vt:lpstr>Ensure to use sprite lower-left corner and size </vt:lpstr>
      <vt:lpstr>Use the information during color lookup!</vt:lpstr>
      <vt:lpstr>Ultimate test of per-pixel collision:</vt:lpstr>
      <vt:lpstr>Chapter 6: What did we learn?</vt:lpstr>
      <vt:lpstr>Per-Pixel Accurate Collision</vt:lpstr>
    </vt:vector>
  </TitlesOfParts>
  <Company>UWB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828</cp:revision>
  <dcterms:created xsi:type="dcterms:W3CDTF">2015-10-15T20:24:08Z</dcterms:created>
  <dcterms:modified xsi:type="dcterms:W3CDTF">2015-10-30T02:45:29Z</dcterms:modified>
</cp:coreProperties>
</file>