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206" y="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1: Introduction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</a:t>
            </a:r>
            <a:r>
              <a:rPr lang="en-US" dirty="0"/>
              <a:t>+ Deployment platform (</a:t>
            </a:r>
            <a:r>
              <a:rPr lang="en-US" dirty="0" smtClean="0"/>
              <a:t>Chrome)</a:t>
            </a:r>
          </a:p>
          <a:p>
            <a:pPr lvl="1"/>
            <a:r>
              <a:rPr lang="en-US" dirty="0" smtClean="0"/>
              <a:t>What is an IDE? </a:t>
            </a:r>
          </a:p>
          <a:p>
            <a:r>
              <a:rPr lang="en-US" dirty="0" smtClean="0"/>
              <a:t>Need </a:t>
            </a:r>
            <a:r>
              <a:rPr lang="en-US" dirty="0"/>
              <a:t>to make the connection between Chrome and the IDE</a:t>
            </a:r>
            <a:endParaRPr lang="en-US" sz="1500" dirty="0"/>
          </a:p>
          <a:p>
            <a:r>
              <a:rPr lang="en-US" dirty="0" smtClean="0"/>
              <a:t>GLSL Syntax Checker</a:t>
            </a:r>
          </a:p>
          <a:p>
            <a:r>
              <a:rPr lang="en-US" dirty="0" err="1" smtClean="0"/>
              <a:t>JSLint</a:t>
            </a:r>
            <a:endParaRPr lang="en-US" dirty="0" smtClean="0"/>
          </a:p>
          <a:p>
            <a:r>
              <a:rPr lang="en-US" dirty="0" smtClean="0"/>
              <a:t>Eventually</a:t>
            </a:r>
            <a:r>
              <a:rPr lang="en-US" dirty="0"/>
              <a:t>: needs a math library</a:t>
            </a:r>
            <a:endParaRPr lang="en-US" sz="1500" dirty="0"/>
          </a:p>
          <a:p>
            <a:pPr lvl="1"/>
            <a:r>
              <a:rPr lang="en-US" dirty="0" smtClean="0"/>
              <a:t>You do need a </a:t>
            </a:r>
            <a:r>
              <a:rPr lang="en-US" smtClean="0"/>
              <a:t>math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4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Game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some examples of game engines?</a:t>
            </a:r>
          </a:p>
          <a:p>
            <a:pPr lvl="1"/>
            <a:r>
              <a:rPr lang="en-US" dirty="0" smtClean="0"/>
              <a:t>Unity3D, Unreal, Panda3D …</a:t>
            </a:r>
          </a:p>
          <a:p>
            <a:r>
              <a:rPr lang="en-US" dirty="0" smtClean="0"/>
              <a:t>What make these game engines?</a:t>
            </a:r>
          </a:p>
          <a:p>
            <a:pPr lvl="1"/>
            <a:r>
              <a:rPr lang="en-US" dirty="0" smtClean="0"/>
              <a:t>From the user (Game Designer) perspective</a:t>
            </a:r>
          </a:p>
          <a:p>
            <a:pPr lvl="1"/>
            <a:r>
              <a:rPr lang="en-US" dirty="0" smtClean="0"/>
              <a:t>From the developer (you) perspective</a:t>
            </a:r>
          </a:p>
          <a:p>
            <a:r>
              <a:rPr lang="en-US" dirty="0" smtClean="0"/>
              <a:t>What is behind the GUI?</a:t>
            </a:r>
          </a:p>
          <a:p>
            <a:r>
              <a:rPr lang="en-US" dirty="0" smtClean="0"/>
              <a:t>What if there is no GUI?</a:t>
            </a:r>
          </a:p>
          <a:p>
            <a:r>
              <a:rPr lang="en-US" dirty="0" smtClean="0"/>
              <a:t>Remember: we are limited to 2D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required of a game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Ask: why do we need a game engine?</a:t>
            </a:r>
          </a:p>
          <a:p>
            <a:pPr lvl="1"/>
            <a:r>
              <a:rPr lang="en-US" dirty="0" smtClean="0"/>
              <a:t>Simple: Make building games easier!</a:t>
            </a:r>
          </a:p>
          <a:p>
            <a:pPr lvl="1"/>
            <a:r>
              <a:rPr lang="en-US" dirty="0" smtClean="0"/>
              <a:t>Then: what is/are required to make building games easier?</a:t>
            </a:r>
          </a:p>
          <a:p>
            <a:r>
              <a:rPr lang="en-US" dirty="0" smtClean="0"/>
              <a:t>Two perspectives (for us, CS people):</a:t>
            </a:r>
          </a:p>
          <a:p>
            <a:pPr lvl="1"/>
            <a:r>
              <a:rPr lang="en-US" dirty="0" smtClean="0"/>
              <a:t>As a tool: use to build games</a:t>
            </a:r>
          </a:p>
          <a:p>
            <a:pPr lvl="2"/>
            <a:r>
              <a:rPr lang="en-US" dirty="0" smtClean="0"/>
              <a:t>Do the mundane</a:t>
            </a:r>
          </a:p>
          <a:p>
            <a:pPr lvl="2"/>
            <a:r>
              <a:rPr lang="en-US" dirty="0" smtClean="0"/>
              <a:t>Hide the complex</a:t>
            </a:r>
          </a:p>
          <a:p>
            <a:pPr lvl="1"/>
            <a:r>
              <a:rPr lang="en-US" dirty="0" smtClean="0"/>
              <a:t>As a software system: </a:t>
            </a:r>
          </a:p>
          <a:p>
            <a:pPr lvl="2"/>
            <a:r>
              <a:rPr lang="en-US" dirty="0" smtClean="0"/>
              <a:t>Maintain, Refine (improve what’s there), Expand (support additional functionality)</a:t>
            </a:r>
          </a:p>
          <a:p>
            <a:pPr lvl="2"/>
            <a:r>
              <a:rPr lang="en-US" dirty="0" smtClean="0"/>
              <a:t>Care about: software architecture and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mundane?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interface for </a:t>
            </a:r>
            <a:endParaRPr lang="en-US" dirty="0" smtClean="0"/>
          </a:p>
          <a:p>
            <a:pPr lvl="1"/>
            <a:r>
              <a:rPr lang="en-US" dirty="0" smtClean="0"/>
              <a:t>Resource </a:t>
            </a:r>
            <a:r>
              <a:rPr lang="en-US" dirty="0"/>
              <a:t>loading (image, audio, scene files, any files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Input </a:t>
            </a:r>
            <a:r>
              <a:rPr lang="en-US" dirty="0"/>
              <a:t>from </a:t>
            </a:r>
            <a:r>
              <a:rPr lang="en-US" dirty="0" smtClean="0"/>
              <a:t>mouse/keyboard</a:t>
            </a:r>
          </a:p>
          <a:p>
            <a:pPr lvl="1"/>
            <a:r>
              <a:rPr lang="en-US" dirty="0" smtClean="0"/>
              <a:t>Audio output</a:t>
            </a:r>
          </a:p>
          <a:p>
            <a:r>
              <a:rPr lang="en-US" dirty="0" smtClean="0"/>
              <a:t>Some </a:t>
            </a:r>
            <a:r>
              <a:rPr lang="en-US" dirty="0"/>
              <a:t>kind of real-time looping </a:t>
            </a:r>
            <a:r>
              <a:rPr lang="en-US" dirty="0" smtClean="0"/>
              <a:t>mechanism</a:t>
            </a:r>
          </a:p>
          <a:p>
            <a:r>
              <a:rPr lang="en-US" dirty="0" smtClean="0"/>
              <a:t>Drawing </a:t>
            </a:r>
            <a:r>
              <a:rPr lang="en-US" dirty="0"/>
              <a:t>of objects: simple image, </a:t>
            </a:r>
            <a:r>
              <a:rPr lang="en-US" dirty="0" smtClean="0"/>
              <a:t>text/fonts</a:t>
            </a:r>
          </a:p>
          <a:p>
            <a:r>
              <a:rPr lang="en-US" dirty="0" smtClean="0"/>
              <a:t>Dealing </a:t>
            </a:r>
            <a:r>
              <a:rPr lang="en-US" dirty="0"/>
              <a:t>with pixels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9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complex?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Manipulation</a:t>
            </a:r>
          </a:p>
          <a:p>
            <a:r>
              <a:rPr lang="en-US" dirty="0" smtClean="0"/>
              <a:t>Illumination:</a:t>
            </a:r>
          </a:p>
          <a:p>
            <a:pPr lvl="1"/>
            <a:r>
              <a:rPr lang="en-US" dirty="0" smtClean="0"/>
              <a:t>Lighting effects, shadows</a:t>
            </a:r>
            <a:endParaRPr lang="en-US" dirty="0"/>
          </a:p>
          <a:p>
            <a:r>
              <a:rPr lang="en-US" dirty="0" smtClean="0"/>
              <a:t>Physics:</a:t>
            </a:r>
          </a:p>
          <a:p>
            <a:pPr lvl="1"/>
            <a:r>
              <a:rPr lang="en-US" dirty="0" smtClean="0"/>
              <a:t>Collision detection</a:t>
            </a:r>
            <a:r>
              <a:rPr lang="en-US" dirty="0"/>
              <a:t>: per-pixel accurate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Collision responses</a:t>
            </a:r>
            <a:endParaRPr lang="en-US" dirty="0"/>
          </a:p>
          <a:p>
            <a:r>
              <a:rPr lang="en-US" dirty="0" smtClean="0"/>
              <a:t>Special effects</a:t>
            </a:r>
          </a:p>
          <a:p>
            <a:pPr lvl="1"/>
            <a:r>
              <a:rPr lang="en-US" dirty="0" smtClean="0"/>
              <a:t>Fire, Explosion,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smtClean="0"/>
              <a:t>as a software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utility objects: </a:t>
            </a:r>
          </a:p>
          <a:p>
            <a:pPr lvl="1"/>
            <a:r>
              <a:rPr lang="en-US" dirty="0"/>
              <a:t>Random, Interpolate, Shake</a:t>
            </a:r>
            <a:endParaRPr lang="en-US" sz="1450" dirty="0"/>
          </a:p>
          <a:p>
            <a:r>
              <a:rPr lang="en-US" dirty="0" smtClean="0"/>
              <a:t>Functions </a:t>
            </a:r>
            <a:r>
              <a:rPr lang="en-US" dirty="0"/>
              <a:t>to relieve from math </a:t>
            </a:r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Chase</a:t>
            </a:r>
            <a:r>
              <a:rPr lang="en-US" dirty="0"/>
              <a:t>, </a:t>
            </a:r>
            <a:r>
              <a:rPr lang="en-US" dirty="0" smtClean="0"/>
              <a:t>Follow</a:t>
            </a:r>
            <a:endParaRPr lang="en-US" sz="1450" dirty="0"/>
          </a:p>
          <a:p>
            <a:r>
              <a:rPr lang="en-US" dirty="0" smtClean="0"/>
              <a:t>Abstraction </a:t>
            </a:r>
            <a:r>
              <a:rPr lang="en-US" dirty="0"/>
              <a:t>to relieve from details: </a:t>
            </a:r>
            <a:endParaRPr lang="en-US" dirty="0" smtClean="0"/>
          </a:p>
          <a:p>
            <a:pPr lvl="1"/>
            <a:r>
              <a:rPr lang="en-US" dirty="0" smtClean="0"/>
              <a:t>Transforms</a:t>
            </a:r>
            <a:r>
              <a:rPr lang="en-US" dirty="0"/>
              <a:t>, Materials, Cameras</a:t>
            </a:r>
            <a:endParaRPr lang="en-US" sz="1450" dirty="0"/>
          </a:p>
          <a:p>
            <a:r>
              <a:rPr lang="en-US" dirty="0" smtClean="0"/>
              <a:t>Object </a:t>
            </a:r>
            <a:r>
              <a:rPr lang="en-US" dirty="0"/>
              <a:t>hierarchy to facility reuse</a:t>
            </a:r>
            <a:endParaRPr lang="en-US" sz="1850" dirty="0"/>
          </a:p>
          <a:p>
            <a:r>
              <a:rPr lang="en-US" dirty="0"/>
              <a:t>Architectural framework to present all of the above coherently and facilitate changing and update</a:t>
            </a:r>
            <a:endParaRPr lang="en-US" sz="185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and hide the mundane</a:t>
            </a:r>
          </a:p>
          <a:p>
            <a:r>
              <a:rPr lang="en-US" dirty="0" smtClean="0"/>
              <a:t>Support the complex and present </a:t>
            </a:r>
            <a:r>
              <a:rPr lang="en-US" i="1" dirty="0" smtClean="0"/>
              <a:t>simple </a:t>
            </a:r>
            <a:r>
              <a:rPr lang="en-US" dirty="0" smtClean="0"/>
              <a:t>programming </a:t>
            </a:r>
            <a:r>
              <a:rPr lang="en-US" dirty="0" smtClean="0"/>
              <a:t>API</a:t>
            </a:r>
            <a:endParaRPr lang="en-US" dirty="0" smtClean="0"/>
          </a:p>
          <a:p>
            <a:r>
              <a:rPr lang="en-US" dirty="0" smtClean="0"/>
              <a:t>All with a software architecture that supports</a:t>
            </a:r>
          </a:p>
          <a:p>
            <a:pPr lvl="1"/>
            <a:r>
              <a:rPr lang="en-US" dirty="0" smtClean="0"/>
              <a:t>Maintain, refine, and expand</a:t>
            </a:r>
          </a:p>
        </p:txBody>
      </p:sp>
    </p:spTree>
    <p:extLst>
      <p:ext uri="{BB962C8B-B14F-4D97-AF65-F5344CB8AC3E}">
        <p14:creationId xmlns:p14="http://schemas.microsoft.com/office/powerpoint/2010/main" val="96659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technology: tools for learning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we need?</a:t>
            </a:r>
            <a:endParaRPr lang="en-US" sz="1500" dirty="0"/>
          </a:p>
          <a:p>
            <a:pPr lvl="1"/>
            <a:r>
              <a:rPr lang="en-US" dirty="0"/>
              <a:t>Programming language</a:t>
            </a:r>
            <a:endParaRPr lang="en-US" sz="1450" dirty="0"/>
          </a:p>
          <a:p>
            <a:pPr lvl="1"/>
            <a:r>
              <a:rPr lang="en-US" dirty="0"/>
              <a:t>Graphics Support</a:t>
            </a:r>
            <a:endParaRPr lang="en-US" sz="1450" dirty="0"/>
          </a:p>
          <a:p>
            <a:pPr lvl="1"/>
            <a:r>
              <a:rPr lang="en-US" dirty="0"/>
              <a:t>System Support</a:t>
            </a:r>
            <a:endParaRPr lang="en-US" sz="1450" dirty="0"/>
          </a:p>
          <a:p>
            <a:pPr lvl="2"/>
            <a:r>
              <a:rPr lang="en-US" dirty="0"/>
              <a:t>Loading/</a:t>
            </a:r>
            <a:r>
              <a:rPr lang="en-US" dirty="0" err="1"/>
              <a:t>Input/Output</a:t>
            </a:r>
            <a:endParaRPr lang="en-US" sz="1200" dirty="0"/>
          </a:p>
          <a:p>
            <a:r>
              <a:rPr lang="en-US" dirty="0"/>
              <a:t>What are viable?</a:t>
            </a:r>
            <a:endParaRPr lang="en-US" sz="1500" dirty="0"/>
          </a:p>
          <a:p>
            <a:pPr lvl="1"/>
            <a:r>
              <a:rPr lang="en-US" dirty="0"/>
              <a:t>C++ / OpenGL / GLUT (or whatever)</a:t>
            </a:r>
            <a:endParaRPr lang="en-US" sz="1450" dirty="0"/>
          </a:p>
          <a:p>
            <a:pPr lvl="1"/>
            <a:r>
              <a:rPr lang="en-US" dirty="0"/>
              <a:t>C++ / D3D / WPF</a:t>
            </a:r>
            <a:endParaRPr lang="en-US" sz="1450" dirty="0"/>
          </a:p>
          <a:p>
            <a:pPr lvl="1"/>
            <a:r>
              <a:rPr lang="en-US" dirty="0"/>
              <a:t>C# / </a:t>
            </a:r>
            <a:r>
              <a:rPr lang="en-US" dirty="0" err="1"/>
              <a:t>MonoGame</a:t>
            </a:r>
            <a:r>
              <a:rPr lang="en-US" dirty="0"/>
              <a:t> / </a:t>
            </a:r>
            <a:r>
              <a:rPr lang="en-US" dirty="0" err="1"/>
              <a:t>WindForm</a:t>
            </a:r>
            <a:endParaRPr lang="en-US" sz="1450" dirty="0"/>
          </a:p>
          <a:p>
            <a:pPr lvl="1"/>
            <a:r>
              <a:rPr lang="en-US" dirty="0"/>
              <a:t>Java / JOGL / Swing</a:t>
            </a:r>
            <a:endParaRPr lang="en-US" sz="1450" dirty="0"/>
          </a:p>
          <a:p>
            <a:pPr lvl="1"/>
            <a:r>
              <a:rPr lang="en-US" dirty="0"/>
              <a:t>JavaScript / WebGL / </a:t>
            </a:r>
            <a:r>
              <a:rPr lang="en-US" dirty="0" smtClean="0"/>
              <a:t>HTML5</a:t>
            </a:r>
            <a:endParaRPr lang="en-US" sz="1400" dirty="0"/>
          </a:p>
          <a:p>
            <a:pPr lvl="2"/>
            <a:r>
              <a:rPr lang="en-US" dirty="0" smtClean="0"/>
              <a:t>Our choice:</a:t>
            </a:r>
            <a:endParaRPr lang="en-US" sz="1050" dirty="0"/>
          </a:p>
          <a:p>
            <a:pPr lvl="2"/>
            <a:r>
              <a:rPr lang="en-US" dirty="0" smtClean="0"/>
              <a:t>Web-play </a:t>
            </a:r>
            <a:r>
              <a:rPr lang="en-US" dirty="0"/>
              <a:t>anywhere</a:t>
            </a:r>
            <a:r>
              <a:rPr lang="en-US" dirty="0" smtClean="0"/>
              <a:t>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063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Non-goals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Learn </a:t>
            </a:r>
            <a:r>
              <a:rPr lang="en-US" dirty="0"/>
              <a:t>concepts, see how implemented</a:t>
            </a:r>
            <a:endParaRPr lang="en-US" sz="1100" dirty="0"/>
          </a:p>
          <a:p>
            <a:pPr lvl="1"/>
            <a:r>
              <a:rPr lang="en-US" dirty="0"/>
              <a:t>Should: transport  your knowledge to another platform</a:t>
            </a:r>
            <a:endParaRPr lang="en-US" sz="1100" dirty="0"/>
          </a:p>
          <a:p>
            <a:pPr lvl="0"/>
            <a:r>
              <a:rPr lang="en-US" dirty="0"/>
              <a:t>Non-Goals:</a:t>
            </a:r>
            <a:endParaRPr lang="en-US" sz="1200" dirty="0"/>
          </a:p>
          <a:p>
            <a:pPr lvl="1"/>
            <a:r>
              <a:rPr lang="en-US" dirty="0"/>
              <a:t>Learn JavaScript, HTML5, or WebGL</a:t>
            </a:r>
            <a:endParaRPr lang="en-US" sz="1100" dirty="0"/>
          </a:p>
          <a:p>
            <a:pPr lvl="1"/>
            <a:r>
              <a:rPr lang="en-US" dirty="0"/>
              <a:t>I know WebGL (barely), do not know </a:t>
            </a:r>
            <a:r>
              <a:rPr lang="en-US" dirty="0" smtClean="0"/>
              <a:t>JavaScript or 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4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451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Chapter 1</vt:lpstr>
      <vt:lpstr>What is a Game Engine?</vt:lpstr>
      <vt:lpstr>What are required of a game engine?</vt:lpstr>
      <vt:lpstr>What are the mundane?</vt:lpstr>
      <vt:lpstr>What are the complex?</vt:lpstr>
      <vt:lpstr>What about as a software system?</vt:lpstr>
      <vt:lpstr>So we will learn</vt:lpstr>
      <vt:lpstr>The technology: tools for learning … </vt:lpstr>
      <vt:lpstr>Goals and Non-goals</vt:lpstr>
      <vt:lpstr>Development Environment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180</cp:revision>
  <dcterms:created xsi:type="dcterms:W3CDTF">2015-10-15T20:24:08Z</dcterms:created>
  <dcterms:modified xsi:type="dcterms:W3CDTF">2017-01-05T00:08:09Z</dcterms:modified>
</cp:coreProperties>
</file>