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32" r:id="rId19"/>
    <p:sldId id="341" r:id="rId20"/>
    <p:sldId id="327" r:id="rId21"/>
    <p:sldId id="329" r:id="rId22"/>
    <p:sldId id="330" r:id="rId23"/>
    <p:sldId id="328" r:id="rId24"/>
    <p:sldId id="333" r:id="rId25"/>
    <p:sldId id="334" r:id="rId26"/>
    <p:sldId id="335" r:id="rId27"/>
    <p:sldId id="336" r:id="rId28"/>
    <p:sldId id="337" r:id="rId29"/>
    <p:sldId id="338" r:id="rId30"/>
    <p:sldId id="354" r:id="rId31"/>
    <p:sldId id="353" r:id="rId32"/>
    <p:sldId id="339" r:id="rId33"/>
    <p:sldId id="340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09" r:id="rId42"/>
    <p:sldId id="349" r:id="rId43"/>
    <p:sldId id="350" r:id="rId44"/>
    <p:sldId id="351" r:id="rId45"/>
    <p:sldId id="35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2"/>
            <p14:sldId id="341"/>
            <p14:sldId id="327"/>
            <p14:sldId id="329"/>
            <p14:sldId id="330"/>
            <p14:sldId id="328"/>
            <p14:sldId id="333"/>
            <p14:sldId id="334"/>
            <p14:sldId id="335"/>
            <p14:sldId id="336"/>
            <p14:sldId id="337"/>
            <p14:sldId id="338"/>
            <p14:sldId id="354"/>
            <p14:sldId id="353"/>
            <p14:sldId id="339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09"/>
            <p14:sldId id="349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3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6: Behaviors and Collisions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faculty.washington.edu/ksung/2DGameEngine/BookChapters/Chapter6/6.2.FrontAndChase/public_html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faculty.washington.edu/ksung/2DGameEngine/BookChapters/Chapter6/6.3.BBoxAndCollisions/public_html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aculty.washington.edu/ksung/2DGameEngine/BookChapters/Chapter6/6.1.GameObjects/public_html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Examples 1, 2, and 3</a:t>
            </a:r>
          </a:p>
          <a:p>
            <a:r>
              <a:rPr lang="en-US" dirty="0" smtClean="0"/>
              <a:t>Defining Behaviors and Detecting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err="1" smtClean="0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object: </a:t>
            </a:r>
            <a:r>
              <a:rPr lang="en-US" dirty="0" err="1" smtClean="0"/>
              <a:t>DyePack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3" y="2501106"/>
            <a:ext cx="8524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Behavior!</a:t>
            </a:r>
          </a:p>
          <a:p>
            <a:pPr lvl="1"/>
            <a:r>
              <a:rPr lang="en-US" dirty="0" smtClean="0"/>
              <a:t>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Avoid code clustering</a:t>
            </a:r>
            <a:br>
              <a:rPr lang="en-US" dirty="0" smtClean="0"/>
            </a:br>
            <a:r>
              <a:rPr lang="en-US" dirty="0" smtClean="0"/>
              <a:t>    in </a:t>
            </a:r>
            <a:r>
              <a:rPr lang="en-US" dirty="0" err="1" smtClean="0"/>
              <a:t>MyGame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32" y="794990"/>
            <a:ext cx="60388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62" y="3701702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29" y="18256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Minion’s interesting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: no need to have any knowledge </a:t>
            </a:r>
            <a:r>
              <a:rPr lang="en-US" smtClean="0"/>
              <a:t>of how minion’s </a:t>
            </a:r>
            <a:r>
              <a:rPr lang="en-US" dirty="0" smtClean="0"/>
              <a:t>behave!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43" y="2333347"/>
            <a:ext cx="5848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::initialization()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2" y="1428048"/>
            <a:ext cx="6210300" cy="2276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25" y="3021511"/>
            <a:ext cx="5876925" cy="29908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34" y="5586134"/>
            <a:ext cx="4648200" cy="6381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149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 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draw()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camera</a:t>
            </a:r>
          </a:p>
          <a:p>
            <a:pPr lvl="1"/>
            <a:r>
              <a:rPr lang="en-US" dirty="0" smtClean="0"/>
              <a:t>Pass camera to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62" y="3187700"/>
            <a:ext cx="5457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/>
              <a:t> </a:t>
            </a:r>
            <a:r>
              <a:rPr lang="en-US" dirty="0" smtClean="0"/>
              <a:t>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of game logic:</a:t>
            </a:r>
          </a:p>
          <a:p>
            <a:pPr lvl="1"/>
            <a:r>
              <a:rPr lang="en-US" dirty="0" smtClean="0"/>
              <a:t>Each object updates state</a:t>
            </a:r>
          </a:p>
          <a:p>
            <a:r>
              <a:rPr lang="en-US" dirty="0" smtClean="0"/>
              <a:t>No object interact:</a:t>
            </a:r>
          </a:p>
          <a:p>
            <a:pPr lvl="1"/>
            <a:r>
              <a:rPr lang="en-US" dirty="0" smtClean="0"/>
              <a:t>So, that’s that!</a:t>
            </a:r>
          </a:p>
          <a:p>
            <a:r>
              <a:rPr lang="en-US" dirty="0" smtClean="0"/>
              <a:t>Notice: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does not know anything about each object</a:t>
            </a:r>
          </a:p>
          <a:p>
            <a:pPr lvl="1"/>
            <a:r>
              <a:rPr lang="en-US" dirty="0" smtClean="0"/>
              <a:t>Control/Behavior: all hidden inside each object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will take care of interaction of objects (to come)!</a:t>
            </a:r>
          </a:p>
          <a:p>
            <a:r>
              <a:rPr lang="en-US" dirty="0" smtClean="0"/>
              <a:t>For objects to interact: need to be aware of other objects!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25" y="2232684"/>
            <a:ext cx="4429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Review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89" y="4194948"/>
            <a:ext cx="5122941" cy="192366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28" y="2567510"/>
            <a:ext cx="6373154" cy="2902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point to point</a:t>
            </a:r>
          </a:p>
          <a:p>
            <a:r>
              <a:rPr lang="en-US" dirty="0" smtClean="0"/>
              <a:t>Has a size</a:t>
            </a:r>
          </a:p>
          <a:p>
            <a:pPr lvl="1"/>
            <a:r>
              <a:rPr lang="en-US" dirty="0" smtClean="0"/>
              <a:t>Magnitude, length, distance</a:t>
            </a:r>
          </a:p>
        </p:txBody>
      </p:sp>
    </p:spTree>
    <p:extLst>
      <p:ext uri="{BB962C8B-B14F-4D97-AF65-F5344CB8AC3E}">
        <p14:creationId xmlns:p14="http://schemas.microsoft.com/office/powerpoint/2010/main" val="31818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87" y="2653990"/>
            <a:ext cx="8417312" cy="3018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direction and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059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Point +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Two points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059"/>
                <a:ext cx="10515600" cy="4351338"/>
              </a:xfrm>
              <a:blipFill rotWithShape="0"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rotation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dirty="0" smtClean="0"/>
                  <a:t>Add to </a:t>
                </a:r>
                <a:r>
                  <a:rPr lang="en-US" dirty="0" err="1" smtClean="0"/>
                  <a:t>gl_matrix</a:t>
                </a:r>
                <a:r>
                  <a:rPr lang="en-US" dirty="0" smtClean="0"/>
                  <a:t> library:   </a:t>
                </a:r>
                <a:r>
                  <a:rPr lang="en-US" b="1" dirty="0" smtClean="0"/>
                  <a:t>vec2.rotate(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zh-TW" altLang="en-US" b="1" i="1">
                        <a:latin typeface="Cambria Math"/>
                      </a:rPr>
                      <m:t>𝜽</m:t>
                    </m:r>
                  </m:oMath>
                </a14:m>
                <a:r>
                  <a:rPr lang="en-US" b="1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in radian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043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81" y="2929965"/>
            <a:ext cx="8961437" cy="3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6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thinking about behavior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autonomous, controlled, gradual turning and target-locked chasing behaviors </a:t>
            </a:r>
          </a:p>
          <a:p>
            <a:r>
              <a:rPr lang="en-US" dirty="0" smtClean="0"/>
              <a:t>Needs for collision detection</a:t>
            </a:r>
          </a:p>
          <a:p>
            <a:r>
              <a:rPr lang="en-US" dirty="0" smtClean="0"/>
              <a:t>Simple: Axis-Aligned BBOX</a:t>
            </a:r>
          </a:p>
          <a:p>
            <a:r>
              <a:rPr lang="en-US" dirty="0" smtClean="0"/>
              <a:t>Collide </a:t>
            </a:r>
            <a:r>
              <a:rPr lang="en-US" dirty="0"/>
              <a:t>textured objects accurately </a:t>
            </a:r>
            <a:endParaRPr lang="en-US" dirty="0" smtClean="0"/>
          </a:p>
          <a:p>
            <a:pPr lvl="1"/>
            <a:r>
              <a:rPr lang="en-US" dirty="0" smtClean="0"/>
              <a:t>Per-Pixel-accurate collision</a:t>
            </a:r>
          </a:p>
          <a:p>
            <a:pPr lvl="1"/>
            <a:r>
              <a:rPr lang="en-US" dirty="0" smtClean="0"/>
              <a:t>Understand algorithm and efficiency </a:t>
            </a:r>
          </a:p>
          <a:p>
            <a:pPr lvl="1"/>
            <a:r>
              <a:rPr lang="en-US" dirty="0" smtClean="0"/>
              <a:t>Derive and implement general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64" y="2449969"/>
            <a:ext cx="5545292" cy="31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64" y="2449969"/>
            <a:ext cx="5545292" cy="31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dot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194924" y="1631567"/>
                <a:ext cx="8532948" cy="4572000"/>
              </a:xfrm>
            </p:spPr>
            <p:txBody>
              <a:bodyPr/>
              <a:lstStyle/>
              <a:p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iven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dot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both vectors are normalized: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Some interesting properties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  </a:t>
                </a:r>
                <a:r>
                  <a:rPr lang="en-US" b="0" dirty="0" smtClean="0">
                    <a:sym typeface="Wingdings" pitchFamily="2" charset="2"/>
                  </a:rPr>
                  <a:t> </a:t>
                </a:r>
                <a:r>
                  <a:rPr lang="en-US" b="0" dirty="0" smtClean="0"/>
                  <a:t>two vectors are perpendicular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 projected size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4924" y="1631567"/>
                <a:ext cx="8532948" cy="4572000"/>
              </a:xfrm>
              <a:blipFill rotWithShape="0">
                <a:blip r:embed="rId2"/>
                <a:stretch>
                  <a:fillRect l="-128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6667532" y="1703575"/>
            <a:ext cx="1710190" cy="1548172"/>
          </a:xfrm>
          <a:prstGeom prst="straightConnector1">
            <a:avLst/>
          </a:prstGeom>
          <a:ln w="666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667532" y="2315643"/>
            <a:ext cx="2196244" cy="936104"/>
          </a:xfrm>
          <a:prstGeom prst="straightConnector1">
            <a:avLst/>
          </a:prstGeom>
          <a:ln w="666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8"/>
          <p:cNvSpPr/>
          <p:nvPr/>
        </p:nvSpPr>
        <p:spPr>
          <a:xfrm rot="2009572">
            <a:off x="7465816" y="2425140"/>
            <a:ext cx="394482" cy="454651"/>
          </a:xfrm>
          <a:custGeom>
            <a:avLst/>
            <a:gdLst>
              <a:gd name="connsiteX0" fmla="*/ 505413 w 914400"/>
              <a:gd name="connsiteY0" fmla="*/ 2549 h 914400"/>
              <a:gd name="connsiteX1" fmla="*/ 835795 w 914400"/>
              <a:gd name="connsiteY1" fmla="*/ 200883 h 914400"/>
              <a:gd name="connsiteX2" fmla="*/ 457200 w 914400"/>
              <a:gd name="connsiteY2" fmla="*/ 457200 h 914400"/>
              <a:gd name="connsiteX3" fmla="*/ 505413 w 914400"/>
              <a:gd name="connsiteY3" fmla="*/ 2549 h 914400"/>
              <a:gd name="connsiteX0" fmla="*/ 505413 w 914400"/>
              <a:gd name="connsiteY0" fmla="*/ 2549 h 914400"/>
              <a:gd name="connsiteX1" fmla="*/ 835795 w 914400"/>
              <a:gd name="connsiteY1" fmla="*/ 200883 h 914400"/>
              <a:gd name="connsiteX0" fmla="*/ 48213 w 394482"/>
              <a:gd name="connsiteY0" fmla="*/ 0 h 454651"/>
              <a:gd name="connsiteX1" fmla="*/ 378595 w 394482"/>
              <a:gd name="connsiteY1" fmla="*/ 198334 h 454651"/>
              <a:gd name="connsiteX2" fmla="*/ 0 w 394482"/>
              <a:gd name="connsiteY2" fmla="*/ 454651 h 454651"/>
              <a:gd name="connsiteX3" fmla="*/ 48213 w 394482"/>
              <a:gd name="connsiteY3" fmla="*/ 0 h 454651"/>
              <a:gd name="connsiteX0" fmla="*/ 48213 w 394482"/>
              <a:gd name="connsiteY0" fmla="*/ 0 h 454651"/>
              <a:gd name="connsiteX1" fmla="*/ 394482 w 394482"/>
              <a:gd name="connsiteY1" fmla="*/ 187822 h 454651"/>
              <a:gd name="connsiteX0" fmla="*/ 48213 w 394482"/>
              <a:gd name="connsiteY0" fmla="*/ 0 h 454651"/>
              <a:gd name="connsiteX1" fmla="*/ 378595 w 394482"/>
              <a:gd name="connsiteY1" fmla="*/ 198334 h 454651"/>
              <a:gd name="connsiteX2" fmla="*/ 0 w 394482"/>
              <a:gd name="connsiteY2" fmla="*/ 454651 h 454651"/>
              <a:gd name="connsiteX3" fmla="*/ 48213 w 394482"/>
              <a:gd name="connsiteY3" fmla="*/ 0 h 454651"/>
              <a:gd name="connsiteX0" fmla="*/ 48213 w 394482"/>
              <a:gd name="connsiteY0" fmla="*/ 0 h 454651"/>
              <a:gd name="connsiteX1" fmla="*/ 394482 w 394482"/>
              <a:gd name="connsiteY1" fmla="*/ 187822 h 45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4482" h="454651" stroke="0" extrusionOk="0">
                <a:moveTo>
                  <a:pt x="48213" y="0"/>
                </a:moveTo>
                <a:cubicBezTo>
                  <a:pt x="182183" y="14207"/>
                  <a:pt x="303067" y="86776"/>
                  <a:pt x="378595" y="198334"/>
                </a:cubicBezTo>
                <a:lnTo>
                  <a:pt x="0" y="454651"/>
                </a:lnTo>
                <a:lnTo>
                  <a:pt x="48213" y="0"/>
                </a:lnTo>
                <a:close/>
              </a:path>
              <a:path w="394482" h="454651" fill="none">
                <a:moveTo>
                  <a:pt x="48213" y="0"/>
                </a:moveTo>
                <a:cubicBezTo>
                  <a:pt x="182183" y="14207"/>
                  <a:pt x="210089" y="-19215"/>
                  <a:pt x="394482" y="187822"/>
                </a:cubicBezTo>
              </a:path>
            </a:pathLst>
          </a:cu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51932" y="2423655"/>
                <a:ext cx="367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932" y="2423655"/>
                <a:ext cx="36772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51708" y="1487551"/>
                <a:ext cx="45320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708" y="1487551"/>
                <a:ext cx="453201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1613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75744" y="2027611"/>
                <a:ext cx="458522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44" y="2027611"/>
                <a:ext cx="458522" cy="376770"/>
              </a:xfrm>
              <a:prstGeom prst="rect">
                <a:avLst/>
              </a:prstGeom>
              <a:blipFill rotWithShape="0">
                <a:blip r:embed="rId5"/>
                <a:stretch>
                  <a:fillRect t="-1639" r="-800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449" y="3016251"/>
            <a:ext cx="5781304" cy="216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 cross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48195" y="1690688"/>
                <a:ext cx="8683116" cy="4572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ross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A Vector perpendicular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Cross product of two vectors in X/Y space </a:t>
                </a:r>
              </a:p>
              <a:p>
                <a:pPr lvl="1"/>
                <a:r>
                  <a:rPr lang="en-US" dirty="0" smtClean="0"/>
                  <a:t>Result is a vector along Z-direction</a:t>
                </a:r>
              </a:p>
              <a:p>
                <a:r>
                  <a:rPr lang="en-US" dirty="0" smtClean="0"/>
                  <a:t>Convention: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results in: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+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Z direction: 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in the clockwise direction from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/>
                  <a:t>-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</a:t>
                </a:r>
                <a:r>
                  <a:rPr lang="en-US" dirty="0"/>
                  <a:t>Z direction: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in the </a:t>
                </a:r>
                <a:r>
                  <a:rPr lang="en-US" dirty="0" smtClean="0"/>
                  <a:t>counter-clockwise </a:t>
                </a:r>
                <a:r>
                  <a:rPr lang="en-US" dirty="0"/>
                  <a:t>direction </a:t>
                </a:r>
                <a:r>
                  <a:rPr lang="en-US" dirty="0" smtClean="0"/>
                  <a:t>from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195" y="1690688"/>
                <a:ext cx="8683116" cy="4572000"/>
              </a:xfrm>
              <a:blipFill rotWithShape="0">
                <a:blip r:embed="rId3"/>
                <a:stretch>
                  <a:fillRect l="-126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6.2: Front and Chase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5276" y="1536309"/>
            <a:ext cx="6723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4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work with velocity: as speed </a:t>
            </a:r>
            <a:r>
              <a:rPr lang="en-US" dirty="0"/>
              <a:t>and direction </a:t>
            </a:r>
          </a:p>
          <a:p>
            <a:pPr lvl="0"/>
            <a:r>
              <a:rPr lang="en-US" dirty="0" smtClean="0"/>
              <a:t>practice </a:t>
            </a:r>
            <a:r>
              <a:rPr lang="en-US" dirty="0"/>
              <a:t>traveling along a predefined direction</a:t>
            </a:r>
          </a:p>
          <a:p>
            <a:pPr lvl="0"/>
            <a:r>
              <a:rPr lang="en-US" dirty="0" smtClean="0"/>
              <a:t>implement chasing or home-in behavior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9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: initial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23" y="2197853"/>
            <a:ext cx="5419725" cy="1504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762" y="3273879"/>
            <a:ext cx="876300" cy="1485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354763" y="1527193"/>
            <a:ext cx="2001" cy="1746686"/>
          </a:xfrm>
          <a:prstGeom prst="straightConnector1">
            <a:avLst/>
          </a:prstGeom>
          <a:ln w="666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3500151" y="4083739"/>
                <a:ext cx="2736304" cy="648072"/>
              </a:xfrm>
              <a:prstGeom prst="wedgeRoundRectCallout">
                <a:avLst>
                  <a:gd name="adj1" fmla="val -50543"/>
                  <a:gd name="adj2" fmla="val -185577"/>
                  <a:gd name="adj3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angle between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FrontDrection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targetDir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51" y="4083739"/>
                <a:ext cx="2736304" cy="648072"/>
              </a:xfrm>
              <a:prstGeom prst="wedgeRoundRectCallout">
                <a:avLst>
                  <a:gd name="adj1" fmla="val -50543"/>
                  <a:gd name="adj2" fmla="val -185577"/>
                  <a:gd name="adj3" fmla="val 16667"/>
                </a:avLst>
              </a:prstGeom>
              <a:blipFill rotWithShape="0">
                <a:blip r:embed="rId4"/>
                <a:stretch>
                  <a:fillRect b="-32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/>
          <p:cNvSpPr/>
          <p:nvPr/>
        </p:nvSpPr>
        <p:spPr>
          <a:xfrm>
            <a:off x="3589215" y="4083739"/>
            <a:ext cx="2736304" cy="648072"/>
          </a:xfrm>
          <a:prstGeom prst="wedgeRoundRectCallout">
            <a:avLst>
              <a:gd name="adj1" fmla="val 85513"/>
              <a:gd name="adj2" fmla="val -2432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Initial front direction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::</a:t>
            </a:r>
            <a:r>
              <a:rPr lang="en-US" dirty="0" err="1" smtClean="0"/>
              <a:t>rotateObjPointTo</a:t>
            </a:r>
            <a:r>
              <a:rPr lang="en-US" dirty="0" smtClean="0"/>
              <a:t>(p)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10" y="1615961"/>
            <a:ext cx="6019800" cy="15049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35862" y="1867989"/>
            <a:ext cx="2744041" cy="2904444"/>
            <a:chOff x="8862244" y="1076277"/>
            <a:chExt cx="2744041" cy="290444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2244" y="1076277"/>
              <a:ext cx="2744041" cy="2904444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11086847" y="2169612"/>
              <a:ext cx="4911" cy="1186543"/>
            </a:xfrm>
            <a:prstGeom prst="straightConnector1">
              <a:avLst/>
            </a:prstGeom>
            <a:ln w="666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9709674" y="1929807"/>
              <a:ext cx="1377173" cy="1417443"/>
            </a:xfrm>
            <a:prstGeom prst="straightConnector1">
              <a:avLst/>
            </a:prstGeom>
            <a:ln w="666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8"/>
            <p:cNvSpPr/>
            <p:nvPr/>
          </p:nvSpPr>
          <p:spPr>
            <a:xfrm rot="18740188">
              <a:off x="10653838" y="2573860"/>
              <a:ext cx="568940" cy="526006"/>
            </a:xfrm>
            <a:custGeom>
              <a:avLst/>
              <a:gdLst>
                <a:gd name="connsiteX0" fmla="*/ 505413 w 914400"/>
                <a:gd name="connsiteY0" fmla="*/ 2549 h 914400"/>
                <a:gd name="connsiteX1" fmla="*/ 835795 w 914400"/>
                <a:gd name="connsiteY1" fmla="*/ 200883 h 914400"/>
                <a:gd name="connsiteX2" fmla="*/ 457200 w 914400"/>
                <a:gd name="connsiteY2" fmla="*/ 457200 h 914400"/>
                <a:gd name="connsiteX3" fmla="*/ 505413 w 914400"/>
                <a:gd name="connsiteY3" fmla="*/ 2549 h 914400"/>
                <a:gd name="connsiteX0" fmla="*/ 505413 w 914400"/>
                <a:gd name="connsiteY0" fmla="*/ 2549 h 914400"/>
                <a:gd name="connsiteX1" fmla="*/ 835795 w 914400"/>
                <a:gd name="connsiteY1" fmla="*/ 200883 h 914400"/>
                <a:gd name="connsiteX0" fmla="*/ 48213 w 394482"/>
                <a:gd name="connsiteY0" fmla="*/ 0 h 454651"/>
                <a:gd name="connsiteX1" fmla="*/ 378595 w 394482"/>
                <a:gd name="connsiteY1" fmla="*/ 198334 h 454651"/>
                <a:gd name="connsiteX2" fmla="*/ 0 w 394482"/>
                <a:gd name="connsiteY2" fmla="*/ 454651 h 454651"/>
                <a:gd name="connsiteX3" fmla="*/ 48213 w 394482"/>
                <a:gd name="connsiteY3" fmla="*/ 0 h 454651"/>
                <a:gd name="connsiteX0" fmla="*/ 48213 w 394482"/>
                <a:gd name="connsiteY0" fmla="*/ 0 h 454651"/>
                <a:gd name="connsiteX1" fmla="*/ 394482 w 394482"/>
                <a:gd name="connsiteY1" fmla="*/ 187822 h 454651"/>
                <a:gd name="connsiteX0" fmla="*/ 48213 w 394482"/>
                <a:gd name="connsiteY0" fmla="*/ 0 h 454651"/>
                <a:gd name="connsiteX1" fmla="*/ 378595 w 394482"/>
                <a:gd name="connsiteY1" fmla="*/ 198334 h 454651"/>
                <a:gd name="connsiteX2" fmla="*/ 0 w 394482"/>
                <a:gd name="connsiteY2" fmla="*/ 454651 h 454651"/>
                <a:gd name="connsiteX3" fmla="*/ 48213 w 394482"/>
                <a:gd name="connsiteY3" fmla="*/ 0 h 454651"/>
                <a:gd name="connsiteX0" fmla="*/ 48213 w 394482"/>
                <a:gd name="connsiteY0" fmla="*/ 0 h 454651"/>
                <a:gd name="connsiteX1" fmla="*/ 394482 w 394482"/>
                <a:gd name="connsiteY1" fmla="*/ 187822 h 45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482" h="454651" stroke="0" extrusionOk="0">
                  <a:moveTo>
                    <a:pt x="48213" y="0"/>
                  </a:moveTo>
                  <a:cubicBezTo>
                    <a:pt x="182183" y="14207"/>
                    <a:pt x="303067" y="86776"/>
                    <a:pt x="378595" y="198334"/>
                  </a:cubicBezTo>
                  <a:lnTo>
                    <a:pt x="0" y="454651"/>
                  </a:lnTo>
                  <a:lnTo>
                    <a:pt x="48213" y="0"/>
                  </a:lnTo>
                  <a:close/>
                </a:path>
                <a:path w="394482" h="454651" fill="none">
                  <a:moveTo>
                    <a:pt x="48213" y="0"/>
                  </a:moveTo>
                  <a:cubicBezTo>
                    <a:pt x="182183" y="14207"/>
                    <a:pt x="210089" y="-19215"/>
                    <a:pt x="394482" y="187822"/>
                  </a:cubicBezTo>
                </a:path>
              </a:pathLst>
            </a:cu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9508352" y="2151997"/>
              <a:ext cx="1429956" cy="131854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ular Callout 20"/>
          <p:cNvSpPr/>
          <p:nvPr/>
        </p:nvSpPr>
        <p:spPr>
          <a:xfrm>
            <a:off x="6938554" y="4600053"/>
            <a:ext cx="2622203" cy="468052"/>
          </a:xfrm>
          <a:prstGeom prst="wedgeRoundRectCallout">
            <a:avLst>
              <a:gd name="adj1" fmla="val 70234"/>
              <a:gd name="adj2" fmla="val -10891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this.getXform</a:t>
            </a:r>
            <a:r>
              <a:rPr lang="en-US" sz="1600" dirty="0" smtClean="0">
                <a:solidFill>
                  <a:schemeClr val="tx1"/>
                </a:solidFill>
              </a:rPr>
              <a:t>().</a:t>
            </a:r>
            <a:r>
              <a:rPr lang="en-US" sz="1600" dirty="0" err="1" smtClean="0">
                <a:solidFill>
                  <a:schemeClr val="tx1"/>
                </a:solidFill>
              </a:rPr>
              <a:t>getPosition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766703" y="3679815"/>
            <a:ext cx="1689922" cy="468052"/>
          </a:xfrm>
          <a:prstGeom prst="wedgeRoundRectCallout">
            <a:avLst>
              <a:gd name="adj1" fmla="val 91067"/>
              <a:gd name="adj2" fmla="val -7612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len</a:t>
            </a:r>
            <a:r>
              <a:rPr lang="en-US" sz="1600" dirty="0" smtClean="0">
                <a:solidFill>
                  <a:schemeClr val="tx1"/>
                </a:solidFill>
              </a:rPr>
              <a:t> (length of </a:t>
            </a:r>
            <a:r>
              <a:rPr lang="en-US" sz="1600" dirty="0" err="1" smtClean="0">
                <a:solidFill>
                  <a:schemeClr val="tx1"/>
                </a:solidFill>
              </a:rPr>
              <a:t>dir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710936" y="1456662"/>
            <a:ext cx="1224136" cy="468052"/>
          </a:xfrm>
          <a:prstGeom prst="wedgeRoundRectCallout">
            <a:avLst>
              <a:gd name="adj1" fmla="val 25147"/>
              <a:gd name="adj2" fmla="val 12351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Position: 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696614" y="2449453"/>
            <a:ext cx="1502099" cy="468052"/>
          </a:xfrm>
          <a:prstGeom prst="wedgeRoundRectCallout">
            <a:avLst>
              <a:gd name="adj1" fmla="val 88393"/>
              <a:gd name="adj2" fmla="val 3225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dir</a:t>
            </a:r>
            <a:r>
              <a:rPr lang="en-US" sz="1600" dirty="0" smtClean="0">
                <a:solidFill>
                  <a:schemeClr val="tx1"/>
                </a:solidFill>
              </a:rPr>
              <a:t>: towards p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935862" y="1867989"/>
            <a:ext cx="2744041" cy="2904444"/>
            <a:chOff x="8862244" y="1076277"/>
            <a:chExt cx="2744041" cy="29044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244" y="1076277"/>
              <a:ext cx="2744041" cy="290444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1086847" y="2169612"/>
              <a:ext cx="4911" cy="1186543"/>
            </a:xfrm>
            <a:prstGeom prst="straightConnector1">
              <a:avLst/>
            </a:prstGeom>
            <a:ln w="666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9709674" y="1929807"/>
              <a:ext cx="1377173" cy="1417443"/>
            </a:xfrm>
            <a:prstGeom prst="straightConnector1">
              <a:avLst/>
            </a:prstGeom>
            <a:ln w="666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8"/>
            <p:cNvSpPr/>
            <p:nvPr/>
          </p:nvSpPr>
          <p:spPr>
            <a:xfrm rot="18740188">
              <a:off x="10653838" y="2573860"/>
              <a:ext cx="568940" cy="526006"/>
            </a:xfrm>
            <a:custGeom>
              <a:avLst/>
              <a:gdLst>
                <a:gd name="connsiteX0" fmla="*/ 505413 w 914400"/>
                <a:gd name="connsiteY0" fmla="*/ 2549 h 914400"/>
                <a:gd name="connsiteX1" fmla="*/ 835795 w 914400"/>
                <a:gd name="connsiteY1" fmla="*/ 200883 h 914400"/>
                <a:gd name="connsiteX2" fmla="*/ 457200 w 914400"/>
                <a:gd name="connsiteY2" fmla="*/ 457200 h 914400"/>
                <a:gd name="connsiteX3" fmla="*/ 505413 w 914400"/>
                <a:gd name="connsiteY3" fmla="*/ 2549 h 914400"/>
                <a:gd name="connsiteX0" fmla="*/ 505413 w 914400"/>
                <a:gd name="connsiteY0" fmla="*/ 2549 h 914400"/>
                <a:gd name="connsiteX1" fmla="*/ 835795 w 914400"/>
                <a:gd name="connsiteY1" fmla="*/ 200883 h 914400"/>
                <a:gd name="connsiteX0" fmla="*/ 48213 w 394482"/>
                <a:gd name="connsiteY0" fmla="*/ 0 h 454651"/>
                <a:gd name="connsiteX1" fmla="*/ 378595 w 394482"/>
                <a:gd name="connsiteY1" fmla="*/ 198334 h 454651"/>
                <a:gd name="connsiteX2" fmla="*/ 0 w 394482"/>
                <a:gd name="connsiteY2" fmla="*/ 454651 h 454651"/>
                <a:gd name="connsiteX3" fmla="*/ 48213 w 394482"/>
                <a:gd name="connsiteY3" fmla="*/ 0 h 454651"/>
                <a:gd name="connsiteX0" fmla="*/ 48213 w 394482"/>
                <a:gd name="connsiteY0" fmla="*/ 0 h 454651"/>
                <a:gd name="connsiteX1" fmla="*/ 394482 w 394482"/>
                <a:gd name="connsiteY1" fmla="*/ 187822 h 454651"/>
                <a:gd name="connsiteX0" fmla="*/ 48213 w 394482"/>
                <a:gd name="connsiteY0" fmla="*/ 0 h 454651"/>
                <a:gd name="connsiteX1" fmla="*/ 378595 w 394482"/>
                <a:gd name="connsiteY1" fmla="*/ 198334 h 454651"/>
                <a:gd name="connsiteX2" fmla="*/ 0 w 394482"/>
                <a:gd name="connsiteY2" fmla="*/ 454651 h 454651"/>
                <a:gd name="connsiteX3" fmla="*/ 48213 w 394482"/>
                <a:gd name="connsiteY3" fmla="*/ 0 h 454651"/>
                <a:gd name="connsiteX0" fmla="*/ 48213 w 394482"/>
                <a:gd name="connsiteY0" fmla="*/ 0 h 454651"/>
                <a:gd name="connsiteX1" fmla="*/ 394482 w 394482"/>
                <a:gd name="connsiteY1" fmla="*/ 187822 h 45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482" h="454651" stroke="0" extrusionOk="0">
                  <a:moveTo>
                    <a:pt x="48213" y="0"/>
                  </a:moveTo>
                  <a:cubicBezTo>
                    <a:pt x="182183" y="14207"/>
                    <a:pt x="303067" y="86776"/>
                    <a:pt x="378595" y="198334"/>
                  </a:cubicBezTo>
                  <a:lnTo>
                    <a:pt x="0" y="454651"/>
                  </a:lnTo>
                  <a:lnTo>
                    <a:pt x="48213" y="0"/>
                  </a:lnTo>
                  <a:close/>
                </a:path>
                <a:path w="394482" h="454651" fill="none">
                  <a:moveTo>
                    <a:pt x="48213" y="0"/>
                  </a:moveTo>
                  <a:cubicBezTo>
                    <a:pt x="182183" y="14207"/>
                    <a:pt x="210089" y="-19215"/>
                    <a:pt x="394482" y="187822"/>
                  </a:cubicBezTo>
                </a:path>
              </a:pathLst>
            </a:cu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9508352" y="2151997"/>
              <a:ext cx="1429956" cy="131854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::</a:t>
            </a:r>
            <a:r>
              <a:rPr lang="en-US" dirty="0" err="1" smtClean="0"/>
              <a:t>rotateObjPointTo</a:t>
            </a:r>
            <a:r>
              <a:rPr lang="en-US" dirty="0" smtClean="0"/>
              <a:t>(p)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569" y="1696978"/>
            <a:ext cx="6019800" cy="1504950"/>
          </a:xfrm>
          <a:prstGeom prst="rect">
            <a:avLst/>
          </a:prstGeom>
        </p:spPr>
      </p:pic>
      <p:sp>
        <p:nvSpPr>
          <p:cNvPr id="22" name="Rounded Rectangular Callout 21"/>
          <p:cNvSpPr/>
          <p:nvPr/>
        </p:nvSpPr>
        <p:spPr>
          <a:xfrm>
            <a:off x="6938554" y="4600053"/>
            <a:ext cx="2622203" cy="468052"/>
          </a:xfrm>
          <a:prstGeom prst="wedgeRoundRectCallout">
            <a:avLst>
              <a:gd name="adj1" fmla="val 70234"/>
              <a:gd name="adj2" fmla="val -10891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this.getXform</a:t>
            </a:r>
            <a:r>
              <a:rPr lang="en-US" sz="1600" dirty="0" smtClean="0">
                <a:solidFill>
                  <a:schemeClr val="tx1"/>
                </a:solidFill>
              </a:rPr>
              <a:t>().</a:t>
            </a:r>
            <a:r>
              <a:rPr lang="en-US" sz="1600" dirty="0" err="1" smtClean="0">
                <a:solidFill>
                  <a:schemeClr val="tx1"/>
                </a:solidFill>
              </a:rPr>
              <a:t>getPosition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766703" y="3679815"/>
            <a:ext cx="1689922" cy="468052"/>
          </a:xfrm>
          <a:prstGeom prst="wedgeRoundRectCallout">
            <a:avLst>
              <a:gd name="adj1" fmla="val 91067"/>
              <a:gd name="adj2" fmla="val -7612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len</a:t>
            </a:r>
            <a:r>
              <a:rPr lang="en-US" sz="1600" dirty="0" smtClean="0">
                <a:solidFill>
                  <a:schemeClr val="tx1"/>
                </a:solidFill>
              </a:rPr>
              <a:t> (length of </a:t>
            </a:r>
            <a:r>
              <a:rPr lang="en-US" sz="1600" dirty="0" err="1" smtClean="0">
                <a:solidFill>
                  <a:schemeClr val="tx1"/>
                </a:solidFill>
              </a:rPr>
              <a:t>dir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63" y="3320211"/>
            <a:ext cx="5981700" cy="274320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7710936" y="1456662"/>
            <a:ext cx="1224136" cy="468052"/>
          </a:xfrm>
          <a:prstGeom prst="wedgeRoundRectCallout">
            <a:avLst>
              <a:gd name="adj1" fmla="val 25147"/>
              <a:gd name="adj2" fmla="val 12351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Position: p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/>
              <p:cNvSpPr/>
              <p:nvPr/>
            </p:nvSpPr>
            <p:spPr>
              <a:xfrm>
                <a:off x="9159998" y="1572317"/>
                <a:ext cx="2622203" cy="443973"/>
              </a:xfrm>
              <a:prstGeom prst="wedgeRoundRectCallout">
                <a:avLst>
                  <a:gd name="adj1" fmla="val -24708"/>
                  <a:gd name="adj2" fmla="val 358512"/>
                  <a:gd name="adj3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angle between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dir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and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fdir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998" y="1572317"/>
                <a:ext cx="2622203" cy="443973"/>
              </a:xfrm>
              <a:prstGeom prst="wedgeRoundRectCallout">
                <a:avLst>
                  <a:gd name="adj1" fmla="val -24708"/>
                  <a:gd name="adj2" fmla="val 358512"/>
                  <a:gd name="adj3" fmla="val 16667"/>
                </a:avLst>
              </a:prstGeom>
              <a:blipFill rotWithShape="0">
                <a:blip r:embed="rId5"/>
                <a:stretch>
                  <a:fillRect r="-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ular Callout 15"/>
          <p:cNvSpPr/>
          <p:nvPr/>
        </p:nvSpPr>
        <p:spPr>
          <a:xfrm>
            <a:off x="6696614" y="2449453"/>
            <a:ext cx="1502099" cy="468052"/>
          </a:xfrm>
          <a:prstGeom prst="wedgeRoundRectCallout">
            <a:avLst>
              <a:gd name="adj1" fmla="val 88393"/>
              <a:gd name="adj2" fmla="val 3225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dir</a:t>
            </a:r>
            <a:r>
              <a:rPr lang="en-US" sz="1600" dirty="0" smtClean="0">
                <a:solidFill>
                  <a:schemeClr val="tx1"/>
                </a:solidFill>
              </a:rPr>
              <a:t>: towards 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0513432" y="3320211"/>
            <a:ext cx="1502099" cy="827656"/>
          </a:xfrm>
          <a:prstGeom prst="wedgeRoundRectCallout">
            <a:avLst>
              <a:gd name="adj1" fmla="val -71911"/>
              <a:gd name="adj2" fmla="val 3388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fdir</a:t>
            </a:r>
            <a:r>
              <a:rPr lang="en-US" sz="1600" dirty="0" smtClean="0">
                <a:solidFill>
                  <a:schemeClr val="tx1"/>
                </a:solidFill>
              </a:rPr>
              <a:t>: front of object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54" y="2240028"/>
            <a:ext cx="7743825" cy="31908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456625" y="1766785"/>
            <a:ext cx="2744041" cy="2904444"/>
            <a:chOff x="8862244" y="1076277"/>
            <a:chExt cx="2744041" cy="29044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2244" y="1076277"/>
              <a:ext cx="2744041" cy="290444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1086847" y="2169612"/>
              <a:ext cx="4911" cy="1186543"/>
            </a:xfrm>
            <a:prstGeom prst="straightConnector1">
              <a:avLst/>
            </a:prstGeom>
            <a:ln w="666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9709674" y="1929807"/>
              <a:ext cx="1377173" cy="1417443"/>
            </a:xfrm>
            <a:prstGeom prst="straightConnector1">
              <a:avLst/>
            </a:prstGeom>
            <a:ln w="666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8"/>
            <p:cNvSpPr/>
            <p:nvPr/>
          </p:nvSpPr>
          <p:spPr>
            <a:xfrm rot="18740188">
              <a:off x="10653838" y="2573860"/>
              <a:ext cx="568940" cy="526006"/>
            </a:xfrm>
            <a:custGeom>
              <a:avLst/>
              <a:gdLst>
                <a:gd name="connsiteX0" fmla="*/ 505413 w 914400"/>
                <a:gd name="connsiteY0" fmla="*/ 2549 h 914400"/>
                <a:gd name="connsiteX1" fmla="*/ 835795 w 914400"/>
                <a:gd name="connsiteY1" fmla="*/ 200883 h 914400"/>
                <a:gd name="connsiteX2" fmla="*/ 457200 w 914400"/>
                <a:gd name="connsiteY2" fmla="*/ 457200 h 914400"/>
                <a:gd name="connsiteX3" fmla="*/ 505413 w 914400"/>
                <a:gd name="connsiteY3" fmla="*/ 2549 h 914400"/>
                <a:gd name="connsiteX0" fmla="*/ 505413 w 914400"/>
                <a:gd name="connsiteY0" fmla="*/ 2549 h 914400"/>
                <a:gd name="connsiteX1" fmla="*/ 835795 w 914400"/>
                <a:gd name="connsiteY1" fmla="*/ 200883 h 914400"/>
                <a:gd name="connsiteX0" fmla="*/ 48213 w 394482"/>
                <a:gd name="connsiteY0" fmla="*/ 0 h 454651"/>
                <a:gd name="connsiteX1" fmla="*/ 378595 w 394482"/>
                <a:gd name="connsiteY1" fmla="*/ 198334 h 454651"/>
                <a:gd name="connsiteX2" fmla="*/ 0 w 394482"/>
                <a:gd name="connsiteY2" fmla="*/ 454651 h 454651"/>
                <a:gd name="connsiteX3" fmla="*/ 48213 w 394482"/>
                <a:gd name="connsiteY3" fmla="*/ 0 h 454651"/>
                <a:gd name="connsiteX0" fmla="*/ 48213 w 394482"/>
                <a:gd name="connsiteY0" fmla="*/ 0 h 454651"/>
                <a:gd name="connsiteX1" fmla="*/ 394482 w 394482"/>
                <a:gd name="connsiteY1" fmla="*/ 187822 h 454651"/>
                <a:gd name="connsiteX0" fmla="*/ 48213 w 394482"/>
                <a:gd name="connsiteY0" fmla="*/ 0 h 454651"/>
                <a:gd name="connsiteX1" fmla="*/ 378595 w 394482"/>
                <a:gd name="connsiteY1" fmla="*/ 198334 h 454651"/>
                <a:gd name="connsiteX2" fmla="*/ 0 w 394482"/>
                <a:gd name="connsiteY2" fmla="*/ 454651 h 454651"/>
                <a:gd name="connsiteX3" fmla="*/ 48213 w 394482"/>
                <a:gd name="connsiteY3" fmla="*/ 0 h 454651"/>
                <a:gd name="connsiteX0" fmla="*/ 48213 w 394482"/>
                <a:gd name="connsiteY0" fmla="*/ 0 h 454651"/>
                <a:gd name="connsiteX1" fmla="*/ 394482 w 394482"/>
                <a:gd name="connsiteY1" fmla="*/ 187822 h 45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482" h="454651" stroke="0" extrusionOk="0">
                  <a:moveTo>
                    <a:pt x="48213" y="0"/>
                  </a:moveTo>
                  <a:cubicBezTo>
                    <a:pt x="182183" y="14207"/>
                    <a:pt x="303067" y="86776"/>
                    <a:pt x="378595" y="198334"/>
                  </a:cubicBezTo>
                  <a:lnTo>
                    <a:pt x="0" y="454651"/>
                  </a:lnTo>
                  <a:lnTo>
                    <a:pt x="48213" y="0"/>
                  </a:lnTo>
                  <a:close/>
                </a:path>
                <a:path w="394482" h="454651" fill="none">
                  <a:moveTo>
                    <a:pt x="48213" y="0"/>
                  </a:moveTo>
                  <a:cubicBezTo>
                    <a:pt x="182183" y="14207"/>
                    <a:pt x="210089" y="-19215"/>
                    <a:pt x="394482" y="187822"/>
                  </a:cubicBezTo>
                </a:path>
              </a:pathLst>
            </a:cu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9508352" y="2151997"/>
              <a:ext cx="1429956" cy="131854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::</a:t>
            </a:r>
            <a:r>
              <a:rPr lang="en-US" dirty="0" err="1" smtClean="0"/>
              <a:t>rotateObjPointTo</a:t>
            </a:r>
            <a:r>
              <a:rPr lang="en-US" dirty="0" smtClean="0"/>
              <a:t>(p) </a:t>
            </a:r>
            <a:r>
              <a:rPr lang="en-US" dirty="0" err="1" smtClean="0"/>
              <a:t>cont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8296485" y="5236770"/>
            <a:ext cx="2622203" cy="468052"/>
          </a:xfrm>
          <a:prstGeom prst="wedgeRoundRectCallout">
            <a:avLst>
              <a:gd name="adj1" fmla="val 39237"/>
              <a:gd name="adj2" fmla="val -243231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this.getXform</a:t>
            </a:r>
            <a:r>
              <a:rPr lang="en-US" sz="1600" dirty="0" smtClean="0">
                <a:solidFill>
                  <a:schemeClr val="tx1"/>
                </a:solidFill>
              </a:rPr>
              <a:t>(): set rotation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Chapter 2+3: Hides Drawing</a:t>
            </a:r>
          </a:p>
          <a:p>
            <a:pPr lvl="1"/>
            <a:r>
              <a:rPr lang="en-US" dirty="0" smtClean="0"/>
              <a:t>GLSL Shader, SimpleShader, Renderable</a:t>
            </a:r>
          </a:p>
          <a:p>
            <a:r>
              <a:rPr lang="en-US" dirty="0" smtClean="0"/>
              <a:t>Chapter 4: Utility components</a:t>
            </a:r>
          </a:p>
          <a:p>
            <a:pPr lvl="1"/>
            <a:r>
              <a:rPr lang="en-US" dirty="0" smtClean="0"/>
              <a:t>Loop, Keyboard input</a:t>
            </a:r>
          </a:p>
          <a:p>
            <a:pPr lvl="1"/>
            <a:r>
              <a:rPr lang="en-US" dirty="0" smtClean="0"/>
              <a:t>Scene object: API interface</a:t>
            </a:r>
          </a:p>
          <a:p>
            <a:pPr lvl="1"/>
            <a:r>
              <a:rPr lang="en-US" dirty="0"/>
              <a:t>Resources management, </a:t>
            </a:r>
            <a:r>
              <a:rPr lang="en-US" dirty="0" smtClean="0"/>
              <a:t>Audio</a:t>
            </a:r>
          </a:p>
          <a:p>
            <a:r>
              <a:rPr lang="en-US" dirty="0" smtClean="0"/>
              <a:t>Chapter 5: Drawing of “objects” as textures and animation</a:t>
            </a:r>
          </a:p>
          <a:p>
            <a:pPr lvl="1"/>
            <a:r>
              <a:rPr lang="en-US" dirty="0" err="1" smtClean="0"/>
              <a:t>TextutreShader</a:t>
            </a:r>
            <a:r>
              <a:rPr lang="en-US" dirty="0" smtClean="0"/>
              <a:t> and </a:t>
            </a:r>
            <a:r>
              <a:rPr lang="en-US" dirty="0" err="1" smtClean="0"/>
              <a:t>TextureRenderable</a:t>
            </a:r>
            <a:endParaRPr lang="en-US" dirty="0" smtClean="0"/>
          </a:p>
          <a:p>
            <a:pPr lvl="1"/>
            <a:r>
              <a:rPr lang="en-US" dirty="0" smtClean="0"/>
              <a:t>Sprite animation</a:t>
            </a:r>
          </a:p>
          <a:p>
            <a:pPr lvl="1"/>
            <a:r>
              <a:rPr lang="en-US" dirty="0" smtClean="0"/>
              <a:t>Font</a:t>
            </a:r>
          </a:p>
          <a:p>
            <a:r>
              <a:rPr lang="en-US" dirty="0" smtClean="0"/>
              <a:t>Need: Abstract behavior wrapping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: set/get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speed</a:t>
            </a:r>
          </a:p>
          <a:p>
            <a:endParaRPr lang="en-US" dirty="0" smtClean="0"/>
          </a:p>
          <a:p>
            <a:r>
              <a:rPr lang="en-US" dirty="0" smtClean="0"/>
              <a:t>Set Front Dir: maintain normalized vector!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8" y="3522663"/>
            <a:ext cx="10725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116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: update and draw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0" y="2296584"/>
            <a:ext cx="80486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40" t="8776" r="54026" b="20718"/>
          <a:stretch/>
        </p:blipFill>
        <p:spPr>
          <a:xfrm>
            <a:off x="6513831" y="3572932"/>
            <a:ext cx="3629234" cy="2142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29398" y="4498037"/>
            <a:ext cx="1753936" cy="1589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rotate towards object: the Brain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00" y="2075656"/>
            <a:ext cx="655320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112" y="3822342"/>
            <a:ext cx="876300" cy="1485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139113" y="2075656"/>
            <a:ext cx="2001" cy="1746686"/>
          </a:xfrm>
          <a:prstGeom prst="straightConnector1">
            <a:avLst/>
          </a:prstGeom>
          <a:ln w="666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8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Brian: private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</a:t>
            </a:r>
            <a:r>
              <a:rPr lang="en-US" dirty="0"/>
              <a:t> </a:t>
            </a:r>
            <a:r>
              <a:rPr lang="en-US" dirty="0" smtClean="0"/>
              <a:t>the brain</a:t>
            </a:r>
          </a:p>
          <a:p>
            <a:r>
              <a:rPr lang="en-US" dirty="0" smtClean="0"/>
              <a:t>Change speed</a:t>
            </a:r>
          </a:p>
          <a:p>
            <a:r>
              <a:rPr lang="en-US" dirty="0" smtClean="0"/>
              <a:t>Direction and Speed</a:t>
            </a:r>
            <a:br>
              <a:rPr lang="en-US" dirty="0" smtClean="0"/>
            </a:br>
            <a:r>
              <a:rPr lang="en-US" dirty="0" smtClean="0"/>
              <a:t>   are independent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5" y="1435100"/>
            <a:ext cx="78295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::update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555750"/>
            <a:ext cx="91059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59000" y="3190968"/>
            <a:ext cx="7848600" cy="58093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4109244"/>
            <a:ext cx="5848350" cy="22574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ounded Rectangular Callout 6"/>
          <p:cNvSpPr/>
          <p:nvPr/>
        </p:nvSpPr>
        <p:spPr>
          <a:xfrm>
            <a:off x="5570219" y="1079636"/>
            <a:ext cx="2622203" cy="468052"/>
          </a:xfrm>
          <a:prstGeom prst="wedgeRoundRectCallout">
            <a:avLst>
              <a:gd name="adj1" fmla="val -133183"/>
              <a:gd name="adj2" fmla="val 27954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Defaul</a:t>
            </a:r>
            <a:r>
              <a:rPr lang="en-US" sz="1600" dirty="0" smtClean="0">
                <a:solidFill>
                  <a:schemeClr val="tx1"/>
                </a:solidFill>
              </a:rPr>
              <a:t>t  is: 1.0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6.3: BBOX and Collision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0208" y="1800225"/>
            <a:ext cx="7992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3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understand bounding box and its implementation</a:t>
            </a:r>
            <a:endParaRPr lang="en-US" dirty="0"/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working with </a:t>
            </a:r>
            <a:r>
              <a:rPr lang="en-US" dirty="0" smtClean="0"/>
              <a:t>bounding </a:t>
            </a:r>
            <a:r>
              <a:rPr lang="en-US" dirty="0"/>
              <a:t>box of a </a:t>
            </a:r>
            <a:r>
              <a:rPr lang="en-US" dirty="0" err="1" smtClean="0"/>
              <a:t>GameObject</a:t>
            </a:r>
            <a:endParaRPr lang="en-US" dirty="0"/>
          </a:p>
          <a:p>
            <a:pPr lvl="0"/>
            <a:r>
              <a:rPr lang="en-US" dirty="0" smtClean="0"/>
              <a:t>compute </a:t>
            </a:r>
            <a:r>
              <a:rPr lang="en-US" dirty="0"/>
              <a:t>and work with the bounds of a Camera WC window</a:t>
            </a:r>
          </a:p>
          <a:p>
            <a:pPr lvl="0"/>
            <a:r>
              <a:rPr lang="en-US" dirty="0" smtClean="0"/>
              <a:t>program </a:t>
            </a:r>
            <a:r>
              <a:rPr lang="en-US" dirty="0"/>
              <a:t>with </a:t>
            </a:r>
            <a:r>
              <a:rPr lang="en-US" dirty="0" smtClean="0"/>
              <a:t>collisions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38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84" y="1377950"/>
            <a:ext cx="4762716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major-axis aligned</a:t>
            </a:r>
          </a:p>
          <a:p>
            <a:r>
              <a:rPr lang="en-US" dirty="0" smtClean="0"/>
              <a:t>4 floats in 2D</a:t>
            </a:r>
          </a:p>
          <a:p>
            <a:pPr lvl="1"/>
            <a:r>
              <a:rPr lang="en-US" dirty="0" smtClean="0"/>
              <a:t>Point + Dimension</a:t>
            </a:r>
          </a:p>
          <a:p>
            <a:pPr lvl="2"/>
            <a:r>
              <a:rPr lang="en-US" dirty="0" smtClean="0"/>
              <a:t>Center + W x H</a:t>
            </a:r>
          </a:p>
          <a:p>
            <a:pPr lvl="2"/>
            <a:r>
              <a:rPr lang="en-US" dirty="0" smtClean="0"/>
              <a:t>Lower Left + W x H</a:t>
            </a:r>
          </a:p>
          <a:p>
            <a:pPr lvl="1"/>
            <a:r>
              <a:rPr lang="en-US" dirty="0" smtClean="0"/>
              <a:t>2 points</a:t>
            </a:r>
          </a:p>
          <a:p>
            <a:pPr lvl="2"/>
            <a:r>
              <a:rPr lang="en-US" dirty="0" smtClean="0"/>
              <a:t>Lower Left + Upper Right</a:t>
            </a:r>
          </a:p>
          <a:p>
            <a:r>
              <a:rPr lang="en-US" dirty="0" smtClean="0"/>
              <a:t>“Easy” (efficient) to compute overlaps!!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56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34" y="0"/>
            <a:ext cx="4762716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BoundingBox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850" y="1828006"/>
            <a:ext cx="6667500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25" y="4540250"/>
            <a:ext cx="5391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56" y="1693662"/>
            <a:ext cx="6877050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82096" y="3054350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minX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minY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22425" y="658579"/>
            <a:ext cx="15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maxX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8775700" y="1027906"/>
            <a:ext cx="1616890" cy="2026444"/>
            <a:chOff x="8653780" y="1649959"/>
            <a:chExt cx="2331720" cy="3173660"/>
          </a:xfrm>
        </p:grpSpPr>
        <p:grpSp>
          <p:nvGrpSpPr>
            <p:cNvPr id="14" name="Group 13"/>
            <p:cNvGrpSpPr/>
            <p:nvPr/>
          </p:nvGrpSpPr>
          <p:grpSpPr>
            <a:xfrm>
              <a:off x="8699500" y="1690688"/>
              <a:ext cx="2286000" cy="3106224"/>
              <a:chOff x="9190938" y="1033976"/>
              <a:chExt cx="810312" cy="106549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935" r="86667"/>
              <a:stretch/>
            </p:blipFill>
            <p:spPr>
              <a:xfrm>
                <a:off x="9190938" y="1033976"/>
                <a:ext cx="810312" cy="106549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9190938" y="1033976"/>
                <a:ext cx="734112" cy="1065493"/>
              </a:xfrm>
              <a:prstGeom prst="rect">
                <a:avLst/>
              </a:prstGeom>
              <a:noFill/>
              <a:ln w="95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8653780" y="4732179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724809" y="1649959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898545" y="4288047"/>
            <a:ext cx="1376680" cy="1810221"/>
            <a:chOff x="5867590" y="4805975"/>
            <a:chExt cx="1376680" cy="18102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5867590" y="4805976"/>
              <a:ext cx="1376680" cy="181022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867590" y="4805975"/>
              <a:ext cx="1225359" cy="1765621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55121" y="5440125"/>
            <a:ext cx="486847" cy="823896"/>
            <a:chOff x="6862226" y="4759122"/>
            <a:chExt cx="486847" cy="8238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32" t="63334" r="30835" b="-1"/>
            <a:stretch/>
          </p:blipFill>
          <p:spPr>
            <a:xfrm>
              <a:off x="6862226" y="4759122"/>
              <a:ext cx="486847" cy="82389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865724" y="4802261"/>
              <a:ext cx="457378" cy="768182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944860" y="3646846"/>
            <a:ext cx="486847" cy="823896"/>
            <a:chOff x="6862226" y="4759122"/>
            <a:chExt cx="486847" cy="82389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32" t="63334" r="30835" b="-1"/>
            <a:stretch/>
          </p:blipFill>
          <p:spPr>
            <a:xfrm>
              <a:off x="6862226" y="4759122"/>
              <a:ext cx="486847" cy="823896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865724" y="4802261"/>
              <a:ext cx="457378" cy="768182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6933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6.1: </a:t>
            </a:r>
            <a:r>
              <a:rPr lang="en-US" dirty="0" err="1" smtClean="0"/>
              <a:t>GameObjects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55" y="1488333"/>
            <a:ext cx="6500751" cy="48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Bbox</a:t>
            </a:r>
            <a:r>
              <a:rPr lang="en-US" dirty="0" smtClean="0"/>
              <a:t>: Collision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55" y="1576388"/>
            <a:ext cx="7591089" cy="435133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977042" y="2819400"/>
            <a:ext cx="1222152" cy="1252210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2528" y="2158749"/>
            <a:ext cx="1223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err="1" smtClean="0"/>
              <a:t>eCollideLeft</a:t>
            </a:r>
            <a:endParaRPr lang="en-US" altLang="zh-TW" sz="1400" dirty="0" smtClean="0"/>
          </a:p>
        </p:txBody>
      </p:sp>
      <p:cxnSp>
        <p:nvCxnSpPr>
          <p:cNvPr id="47" name="Straight Arrow Connector 46"/>
          <p:cNvCxnSpPr>
            <a:stCxn id="66" idx="3"/>
            <a:endCxn id="45" idx="0"/>
          </p:cNvCxnSpPr>
          <p:nvPr/>
        </p:nvCxnSpPr>
        <p:spPr>
          <a:xfrm>
            <a:off x="2227790" y="1924719"/>
            <a:ext cx="360328" cy="89468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747153" y="4186163"/>
            <a:ext cx="320040" cy="420826"/>
            <a:chOff x="1085088" y="2286001"/>
            <a:chExt cx="452152" cy="594543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1955204" y="2934083"/>
            <a:ext cx="320040" cy="420826"/>
            <a:chOff x="1085088" y="2286001"/>
            <a:chExt cx="452152" cy="59454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1936551" y="3688560"/>
            <a:ext cx="320040" cy="420826"/>
            <a:chOff x="1085088" y="2286001"/>
            <a:chExt cx="452152" cy="594543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2554790" y="2792650"/>
            <a:ext cx="320040" cy="420826"/>
            <a:chOff x="1085088" y="2286001"/>
            <a:chExt cx="452152" cy="594543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2416879" y="3688690"/>
            <a:ext cx="320040" cy="420826"/>
            <a:chOff x="1085088" y="2286001"/>
            <a:chExt cx="452152" cy="594543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2939991" y="3407892"/>
            <a:ext cx="320040" cy="420826"/>
            <a:chOff x="1085088" y="2286001"/>
            <a:chExt cx="452152" cy="594543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03700" y="1770830"/>
            <a:ext cx="1224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err="1" smtClean="0"/>
              <a:t>eCollideTop</a:t>
            </a:r>
            <a:endParaRPr lang="en-US" altLang="zh-TW" sz="1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3551" y="3328677"/>
            <a:ext cx="1449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err="1" smtClean="0"/>
              <a:t>eCollideLeft</a:t>
            </a:r>
            <a:r>
              <a:rPr lang="en-US" altLang="zh-TW" sz="1400" dirty="0" smtClean="0"/>
              <a:t> | </a:t>
            </a:r>
            <a:r>
              <a:rPr lang="en-US" altLang="zh-TW" sz="1400" dirty="0" err="1" smtClean="0"/>
              <a:t>eCollideBottom</a:t>
            </a:r>
            <a:endParaRPr lang="en-US" altLang="zh-TW" sz="14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271877" y="4849355"/>
            <a:ext cx="110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err="1" smtClean="0"/>
              <a:t>eOutside</a:t>
            </a:r>
            <a:endParaRPr lang="en-US" altLang="zh-TW" sz="14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2335035" y="1530643"/>
            <a:ext cx="119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eCollideRight</a:t>
            </a:r>
            <a:endParaRPr lang="en-US" altLang="zh-TW" sz="14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94218" y="4392935"/>
            <a:ext cx="156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err="1" smtClean="0"/>
              <a:t>eCollideBottom</a:t>
            </a:r>
            <a:endParaRPr lang="en-US" altLang="zh-TW" sz="1400" dirty="0" smtClean="0"/>
          </a:p>
        </p:txBody>
      </p:sp>
      <p:cxnSp>
        <p:nvCxnSpPr>
          <p:cNvPr id="71" name="Straight Arrow Connector 70"/>
          <p:cNvCxnSpPr>
            <a:stCxn id="46" idx="3"/>
            <a:endCxn id="52" idx="0"/>
          </p:cNvCxnSpPr>
          <p:nvPr/>
        </p:nvCxnSpPr>
        <p:spPr>
          <a:xfrm>
            <a:off x="1826038" y="2312638"/>
            <a:ext cx="289186" cy="62144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2"/>
            <a:endCxn id="65" idx="0"/>
          </p:cNvCxnSpPr>
          <p:nvPr/>
        </p:nvCxnSpPr>
        <p:spPr>
          <a:xfrm>
            <a:off x="2933031" y="1838420"/>
            <a:ext cx="155822" cy="156947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3"/>
          </p:cNvCxnSpPr>
          <p:nvPr/>
        </p:nvCxnSpPr>
        <p:spPr>
          <a:xfrm>
            <a:off x="1483510" y="3590287"/>
            <a:ext cx="453041" cy="10161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</p:cNvCxnSpPr>
          <p:nvPr/>
        </p:nvCxnSpPr>
        <p:spPr>
          <a:xfrm flipV="1">
            <a:off x="1959739" y="4167576"/>
            <a:ext cx="512878" cy="37924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3"/>
            <a:endCxn id="50" idx="1"/>
          </p:cNvCxnSpPr>
          <p:nvPr/>
        </p:nvCxnSpPr>
        <p:spPr>
          <a:xfrm flipV="1">
            <a:off x="2380198" y="4396511"/>
            <a:ext cx="366955" cy="60673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93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Bbox</a:t>
            </a:r>
            <a:r>
              <a:rPr lang="en-US" dirty="0" smtClean="0"/>
              <a:t> in </a:t>
            </a:r>
            <a:r>
              <a:rPr lang="en-US" dirty="0" err="1" smtClean="0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decision: compute on the fly!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Good: </a:t>
            </a:r>
          </a:p>
          <a:p>
            <a:pPr lvl="1"/>
            <a:r>
              <a:rPr lang="en-US" dirty="0" smtClean="0"/>
              <a:t>No state to maintain (no need to update after </a:t>
            </a:r>
            <a:r>
              <a:rPr lang="en-US" dirty="0" err="1" smtClean="0"/>
              <a:t>xform</a:t>
            </a:r>
            <a:r>
              <a:rPr lang="en-US" dirty="0" smtClean="0"/>
              <a:t> change)!</a:t>
            </a:r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Not free to create</a:t>
            </a:r>
          </a:p>
          <a:p>
            <a:pPr lvl="1"/>
            <a:r>
              <a:rPr lang="en-US" dirty="0" err="1" smtClean="0"/>
              <a:t>Bbox</a:t>
            </a:r>
            <a:r>
              <a:rPr lang="en-US" dirty="0" smtClean="0"/>
              <a:t> inquiry should be done </a:t>
            </a:r>
            <a:r>
              <a:rPr lang="en-US" dirty="0" smtClean="0"/>
              <a:t>no more than once </a:t>
            </a:r>
            <a:r>
              <a:rPr lang="en-US" dirty="0" smtClean="0"/>
              <a:t>per object per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392362"/>
            <a:ext cx="9172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Bbox</a:t>
            </a:r>
            <a:r>
              <a:rPr lang="en-US" dirty="0" smtClean="0"/>
              <a:t> in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Collide a </a:t>
            </a:r>
            <a:r>
              <a:rPr lang="en-US" dirty="0" err="1" smtClean="0"/>
              <a:t>xform</a:t>
            </a:r>
            <a:r>
              <a:rPr lang="en-US" dirty="0" smtClean="0"/>
              <a:t> with </a:t>
            </a:r>
            <a:r>
              <a:rPr lang="en-US" dirty="0" err="1" smtClean="0"/>
              <a:t>WCBounds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Zone: a percentage of WC Bounds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2370137"/>
            <a:ext cx="9848850" cy="17240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95065" y="5427354"/>
            <a:ext cx="200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 smtClean="0"/>
              <a:t>eOutside</a:t>
            </a:r>
            <a:endParaRPr lang="en-US" altLang="zh-TW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5667304" y="4161630"/>
            <a:ext cx="6723143" cy="1947864"/>
            <a:chOff x="3463854" y="4229099"/>
            <a:chExt cx="6723143" cy="1947864"/>
          </a:xfrm>
        </p:grpSpPr>
        <p:sp>
          <p:nvSpPr>
            <p:cNvPr id="5" name="Rectangle 4"/>
            <p:cNvSpPr/>
            <p:nvPr/>
          </p:nvSpPr>
          <p:spPr>
            <a:xfrm>
              <a:off x="5626491" y="4676499"/>
              <a:ext cx="1222152" cy="1252210"/>
            </a:xfrm>
            <a:prstGeom prst="rect">
              <a:avLst/>
            </a:pr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3854" y="4396837"/>
              <a:ext cx="1663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err="1" smtClean="0"/>
                <a:t>eCollideLeft</a:t>
              </a:r>
              <a:endParaRPr lang="en-US" altLang="zh-TW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882" y="5225433"/>
              <a:ext cx="1515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zone</a:t>
              </a:r>
            </a:p>
          </p:txBody>
        </p:sp>
        <p:cxnSp>
          <p:nvCxnSpPr>
            <p:cNvPr id="9" name="Straight Arrow Connector 8"/>
            <p:cNvCxnSpPr>
              <a:endCxn id="14" idx="7"/>
            </p:cNvCxnSpPr>
            <p:nvPr/>
          </p:nvCxnSpPr>
          <p:spPr>
            <a:xfrm flipH="1">
              <a:off x="6374337" y="4482887"/>
              <a:ext cx="938606" cy="754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5288715" y="5354679"/>
              <a:ext cx="320040" cy="420826"/>
              <a:chOff x="1085088" y="2286001"/>
              <a:chExt cx="452152" cy="59454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935" r="86667"/>
              <a:stretch/>
            </p:blipFill>
            <p:spPr>
              <a:xfrm>
                <a:off x="1085088" y="2286001"/>
                <a:ext cx="452152" cy="594543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85088" y="2286001"/>
                <a:ext cx="420624" cy="594360"/>
              </a:xfrm>
              <a:prstGeom prst="rect">
                <a:avLst/>
              </a:prstGeom>
              <a:noFill/>
              <a:ln w="95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242663" y="4389482"/>
              <a:ext cx="1960576" cy="1787481"/>
            </a:xfrm>
            <a:prstGeom prst="rect">
              <a:avLst/>
            </a:prstGeom>
            <a:noFill/>
            <a:ln w="158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6257264" y="5217519"/>
              <a:ext cx="137160" cy="137160"/>
            </a:xfrm>
            <a:prstGeom prst="flowChartO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5604653" y="4791182"/>
              <a:ext cx="320040" cy="420826"/>
              <a:chOff x="1085088" y="2286001"/>
              <a:chExt cx="452152" cy="59454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935" r="86667"/>
              <a:stretch/>
            </p:blipFill>
            <p:spPr>
              <a:xfrm>
                <a:off x="1085088" y="2286001"/>
                <a:ext cx="452152" cy="594543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85088" y="2286001"/>
                <a:ext cx="420624" cy="594360"/>
              </a:xfrm>
              <a:prstGeom prst="rect">
                <a:avLst/>
              </a:prstGeom>
              <a:noFill/>
              <a:ln w="95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81408" y="4229099"/>
              <a:ext cx="181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WC Center</a:t>
              </a:r>
            </a:p>
          </p:txBody>
        </p:sp>
        <p:cxnSp>
          <p:nvCxnSpPr>
            <p:cNvPr id="36" name="Straight Arrow Connector 35"/>
            <p:cNvCxnSpPr>
              <a:stCxn id="6" idx="3"/>
            </p:cNvCxnSpPr>
            <p:nvPr/>
          </p:nvCxnSpPr>
          <p:spPr>
            <a:xfrm>
              <a:off x="5126960" y="4581503"/>
              <a:ext cx="459040" cy="2009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3"/>
              <a:endCxn id="12" idx="1"/>
            </p:cNvCxnSpPr>
            <p:nvPr/>
          </p:nvCxnSpPr>
          <p:spPr>
            <a:xfrm flipV="1">
              <a:off x="4893485" y="5565027"/>
              <a:ext cx="395230" cy="11446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6860948" y="5079060"/>
              <a:ext cx="561176" cy="318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403746" y="4596308"/>
              <a:ext cx="278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Camera WC Bounds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216350" y="4763786"/>
              <a:ext cx="225119" cy="1271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678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Bbox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brain</a:t>
            </a:r>
          </a:p>
          <a:p>
            <a:r>
              <a:rPr lang="en-US" dirty="0" smtClean="0"/>
              <a:t>Print status as a number: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170237"/>
            <a:ext cx="10982325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75" y="1027906"/>
            <a:ext cx="5391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8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Hero bound status:</a:t>
            </a:r>
          </a:p>
          <a:p>
            <a:pPr lvl="1"/>
            <a:r>
              <a:rPr lang="en-US" dirty="0" smtClean="0"/>
              <a:t>16 is outside</a:t>
            </a:r>
          </a:p>
          <a:p>
            <a:pPr lvl="1"/>
            <a:r>
              <a:rPr lang="en-US" dirty="0" smtClean="0"/>
              <a:t>What is 6? = 2 + 4</a:t>
            </a:r>
          </a:p>
          <a:p>
            <a:pPr lvl="1"/>
            <a:r>
              <a:rPr lang="en-US" dirty="0" smtClean="0"/>
              <a:t>How about 12? = 4 + 8</a:t>
            </a:r>
          </a:p>
          <a:p>
            <a:pPr lvl="1"/>
            <a:r>
              <a:rPr lang="en-US" dirty="0" smtClean="0"/>
              <a:t>Try change the bound % from 0.8 to 0.2</a:t>
            </a:r>
          </a:p>
          <a:p>
            <a:r>
              <a:rPr lang="en-US" b="1" u="sng" dirty="0" smtClean="0"/>
              <a:t>rate</a:t>
            </a:r>
            <a:r>
              <a:rPr lang="en-US" b="1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MyGame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Try change from 0.02 to something much slower (like 0.001)</a:t>
            </a:r>
          </a:p>
          <a:p>
            <a:pPr lvl="1"/>
            <a:r>
              <a:rPr lang="en-US" dirty="0" smtClean="0"/>
              <a:t>Notice the tendency/potentials of “orbiting”</a:t>
            </a:r>
          </a:p>
          <a:p>
            <a:r>
              <a:rPr lang="en-US" dirty="0" smtClean="0"/>
              <a:t>Increase/decrease Brain speed (Up/Down arrows) </a:t>
            </a:r>
          </a:p>
          <a:p>
            <a:pPr lvl="1"/>
            <a:r>
              <a:rPr lang="en-US" dirty="0" smtClean="0"/>
              <a:t>To see different orbiting behaviors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14" y="1233488"/>
            <a:ext cx="53911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1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1" y="2401357"/>
            <a:ext cx="6681787" cy="4562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limitation of </a:t>
            </a:r>
            <a:r>
              <a:rPr lang="en-US" dirty="0" err="1" smtClean="0"/>
              <a:t>Bbox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4708"/>
          </a:xfrm>
        </p:spPr>
        <p:txBody>
          <a:bodyPr/>
          <a:lstStyle/>
          <a:p>
            <a:r>
              <a:rPr lang="en-US" dirty="0" smtClean="0"/>
              <a:t>Axis </a:t>
            </a:r>
            <a:r>
              <a:rPr lang="en-US" dirty="0" smtClean="0"/>
              <a:t>aligned</a:t>
            </a:r>
          </a:p>
          <a:p>
            <a:r>
              <a:rPr lang="en-US" dirty="0" smtClean="0"/>
              <a:t>Void space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no support for rotation!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52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</a:t>
            </a:r>
            <a:r>
              <a:rPr lang="en-US" dirty="0" err="1" smtClean="0"/>
              <a:t>GameObject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To begin abstract/hide behavior implementation</a:t>
            </a:r>
          </a:p>
          <a:p>
            <a:r>
              <a:rPr lang="en-US" dirty="0" smtClean="0"/>
              <a:t>Clean up drawing interface: should pass in Camera</a:t>
            </a:r>
          </a:p>
        </p:txBody>
      </p:sp>
    </p:spTree>
    <p:extLst>
      <p:ext uri="{BB962C8B-B14F-4D97-AF65-F5344CB8AC3E}">
        <p14:creationId xmlns:p14="http://schemas.microsoft.com/office/powerpoint/2010/main" val="26530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sprite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316694"/>
            <a:ext cx="7754029" cy="45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Draw: with a Camera (instead of </a:t>
            </a:r>
            <a:r>
              <a:rPr lang="en-US" dirty="0" err="1" smtClean="0"/>
              <a:t>vpMatrix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3" y="1465057"/>
            <a:ext cx="8477250" cy="1695450"/>
          </a:xfrm>
        </p:spPr>
      </p:pic>
      <p:sp>
        <p:nvSpPr>
          <p:cNvPr id="7" name="Rounded Rectangle 6"/>
          <p:cNvSpPr/>
          <p:nvPr/>
        </p:nvSpPr>
        <p:spPr>
          <a:xfrm>
            <a:off x="6745926" y="1460790"/>
            <a:ext cx="901783" cy="296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96000" y="2162269"/>
            <a:ext cx="2387229" cy="296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37" y="3403067"/>
            <a:ext cx="7924800" cy="14668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3203" y="3403067"/>
            <a:ext cx="1078392" cy="296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45926" y="3874648"/>
            <a:ext cx="1078392" cy="296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: capturing behaviors!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update()</a:t>
            </a:r>
          </a:p>
          <a:p>
            <a:pPr lvl="1"/>
            <a:r>
              <a:rPr lang="en-US" dirty="0" smtClean="0"/>
              <a:t>Implements object behaviors</a:t>
            </a:r>
          </a:p>
          <a:p>
            <a:r>
              <a:rPr lang="en-US" dirty="0" smtClean="0"/>
              <a:t>Has a </a:t>
            </a:r>
            <a:r>
              <a:rPr lang="en-US" dirty="0" err="1" smtClean="0"/>
              <a:t>renderable</a:t>
            </a:r>
            <a:endParaRPr lang="en-US" dirty="0" smtClean="0"/>
          </a:p>
          <a:p>
            <a:pPr lvl="1"/>
            <a:r>
              <a:rPr lang="en-US" dirty="0" smtClean="0"/>
              <a:t>Can be drawn</a:t>
            </a:r>
          </a:p>
          <a:p>
            <a:r>
              <a:rPr lang="en-US" dirty="0" smtClean="0"/>
              <a:t>Has a </a:t>
            </a:r>
            <a:r>
              <a:rPr lang="en-US" dirty="0" err="1" smtClean="0"/>
              <a:t>xform</a:t>
            </a:r>
            <a:endParaRPr lang="en-US" dirty="0" smtClean="0"/>
          </a:p>
          <a:p>
            <a:pPr lvl="1"/>
            <a:r>
              <a:rPr lang="en-US" dirty="0" smtClean="0"/>
              <a:t>Can be </a:t>
            </a:r>
            <a:r>
              <a:rPr lang="en-US" dirty="0" err="1" smtClean="0"/>
              <a:t>maniuplated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31" y="1638739"/>
            <a:ext cx="53816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GameObjectSet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r>
              <a:rPr lang="en-US" dirty="0" smtClean="0"/>
              <a:t>Set maintenance</a:t>
            </a:r>
          </a:p>
          <a:p>
            <a:pPr lvl="1"/>
            <a:r>
              <a:rPr lang="en-US" dirty="0" smtClean="0"/>
              <a:t>Add/Size/Access</a:t>
            </a:r>
          </a:p>
          <a:p>
            <a:r>
              <a:rPr lang="en-US" dirty="0" err="1" smtClean="0"/>
              <a:t>GameObjects</a:t>
            </a:r>
            <a:r>
              <a:rPr lang="en-US" dirty="0" smtClean="0"/>
              <a:t> support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pdate/draw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86" y="1625298"/>
            <a:ext cx="60960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1042</Words>
  <Application>Microsoft Office PowerPoint</Application>
  <PresentationFormat>Custom</PresentationFormat>
  <Paragraphs>209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Chapter 6</vt:lpstr>
      <vt:lpstr>This Chapter</vt:lpstr>
      <vt:lpstr>Review: Where are we?</vt:lpstr>
      <vt:lpstr>6.1: GameObjects Project</vt:lpstr>
      <vt:lpstr>6.1: Goals</vt:lpstr>
      <vt:lpstr>New sprite element</vt:lpstr>
      <vt:lpstr>Draw: with a Camera (instead of vpMatrix)</vt:lpstr>
      <vt:lpstr>GameObject: capturing behaviors!</vt:lpstr>
      <vt:lpstr>GameObjectSet:</vt:lpstr>
      <vt:lpstr>Work with GameObject</vt:lpstr>
      <vt:lpstr>The Hero</vt:lpstr>
      <vt:lpstr>Minion</vt:lpstr>
      <vt:lpstr>Minion’s interesting behavior</vt:lpstr>
      <vt:lpstr>MyGame::initialization()</vt:lpstr>
      <vt:lpstr>MyGame draw()</vt:lpstr>
      <vt:lpstr>MyGame update()</vt:lpstr>
      <vt:lpstr>Vectors: Review </vt:lpstr>
      <vt:lpstr>Vectors: direction and size</vt:lpstr>
      <vt:lpstr>Vector: rotation</vt:lpstr>
      <vt:lpstr>Vectors: normalization</vt:lpstr>
      <vt:lpstr>Vectors: normalization</vt:lpstr>
      <vt:lpstr>Vector: dot product</vt:lpstr>
      <vt:lpstr>Vector: cross product</vt:lpstr>
      <vt:lpstr>6.2: Front and Chase Project</vt:lpstr>
      <vt:lpstr>6.2: Goals</vt:lpstr>
      <vt:lpstr>GameObject: initial state</vt:lpstr>
      <vt:lpstr>GameObject::rotateObjPointTo(p)</vt:lpstr>
      <vt:lpstr>GameObject::rotateObjPointTo(p)</vt:lpstr>
      <vt:lpstr>GameObject::rotateObjPointTo(p) cont …</vt:lpstr>
      <vt:lpstr>MyGame: set/get</vt:lpstr>
      <vt:lpstr>GameObject: update and draw</vt:lpstr>
      <vt:lpstr>Testing rotate towards object: the Brain</vt:lpstr>
      <vt:lpstr>Brian: private behavior</vt:lpstr>
      <vt:lpstr>MyGame::update</vt:lpstr>
      <vt:lpstr>6.3: BBOX and Collision Project</vt:lpstr>
      <vt:lpstr>6.3: Goals</vt:lpstr>
      <vt:lpstr>Bounding Box</vt:lpstr>
      <vt:lpstr>BoundingBox class</vt:lpstr>
      <vt:lpstr>Bounds tests</vt:lpstr>
      <vt:lpstr>Bbox: Collision status</vt:lpstr>
      <vt:lpstr>Using Bbox in GameObject</vt:lpstr>
      <vt:lpstr>Using Bbox in Camera</vt:lpstr>
      <vt:lpstr>Testing Bbox</vt:lpstr>
      <vt:lpstr>Try</vt:lpstr>
      <vt:lpstr>Important limitation of Bbox</vt:lpstr>
    </vt:vector>
  </TitlesOfParts>
  <Company>UWB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621</cp:revision>
  <dcterms:created xsi:type="dcterms:W3CDTF">2015-10-15T20:24:08Z</dcterms:created>
  <dcterms:modified xsi:type="dcterms:W3CDTF">2015-10-30T02:20:29Z</dcterms:modified>
</cp:coreProperties>
</file>