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3" r:id="rId18"/>
    <p:sldId id="374" r:id="rId19"/>
    <p:sldId id="375" r:id="rId20"/>
    <p:sldId id="376" r:id="rId21"/>
    <p:sldId id="377" r:id="rId22"/>
    <p:sldId id="380" r:id="rId23"/>
    <p:sldId id="379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429" r:id="rId33"/>
    <p:sldId id="389" r:id="rId34"/>
    <p:sldId id="390" r:id="rId35"/>
    <p:sldId id="391" r:id="rId36"/>
    <p:sldId id="392" r:id="rId37"/>
    <p:sldId id="393" r:id="rId38"/>
    <p:sldId id="394" r:id="rId39"/>
    <p:sldId id="395" r:id="rId40"/>
    <p:sldId id="397" r:id="rId41"/>
    <p:sldId id="430" r:id="rId42"/>
    <p:sldId id="396" r:id="rId43"/>
    <p:sldId id="398" r:id="rId44"/>
    <p:sldId id="402" r:id="rId45"/>
    <p:sldId id="403" r:id="rId46"/>
    <p:sldId id="404" r:id="rId47"/>
    <p:sldId id="431" r:id="rId48"/>
    <p:sldId id="432" r:id="rId49"/>
    <p:sldId id="433" r:id="rId50"/>
    <p:sldId id="434" r:id="rId51"/>
    <p:sldId id="407" r:id="rId52"/>
    <p:sldId id="436" r:id="rId53"/>
    <p:sldId id="400" r:id="rId54"/>
    <p:sldId id="437" r:id="rId55"/>
    <p:sldId id="438" r:id="rId56"/>
    <p:sldId id="408" r:id="rId57"/>
    <p:sldId id="435" r:id="rId58"/>
    <p:sldId id="409" r:id="rId59"/>
    <p:sldId id="410" r:id="rId60"/>
    <p:sldId id="411" r:id="rId61"/>
    <p:sldId id="412" r:id="rId62"/>
    <p:sldId id="413" r:id="rId63"/>
    <p:sldId id="414" r:id="rId64"/>
    <p:sldId id="415" r:id="rId65"/>
    <p:sldId id="416" r:id="rId66"/>
    <p:sldId id="417" r:id="rId67"/>
    <p:sldId id="420" r:id="rId68"/>
    <p:sldId id="439" r:id="rId69"/>
    <p:sldId id="440" r:id="rId70"/>
    <p:sldId id="419" r:id="rId71"/>
    <p:sldId id="418" r:id="rId72"/>
    <p:sldId id="421" r:id="rId73"/>
    <p:sldId id="422" r:id="rId74"/>
    <p:sldId id="423" r:id="rId75"/>
    <p:sldId id="424" r:id="rId76"/>
    <p:sldId id="426" r:id="rId77"/>
    <p:sldId id="441" r:id="rId78"/>
    <p:sldId id="442" r:id="rId79"/>
    <p:sldId id="427" r:id="rId80"/>
    <p:sldId id="356" r:id="rId81"/>
    <p:sldId id="428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273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Build your own 2D Game Engine and Create Great Web Games using HTML5, JavaScript, and WebGL. Sung, Pavleas, Arnez, and Pace, 2015.</a:t>
            </a:r>
          </a:p>
          <a:p>
            <a:pPr algn="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Ch</a:t>
            </a:r>
            <a:r>
              <a:rPr lang="en-US" dirty="0" smtClean="0"/>
              <a:t> 1: Introduction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9" y="6356348"/>
            <a:ext cx="4619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Build your own 2D Game Engine. Sung, Pavleas, Arnez, and Pace, 2015.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glmarix.ne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glmarix.ne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glmarix.net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glmarix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28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ents.washington.edu/metablu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Drawing</a:t>
            </a:r>
            <a:r>
              <a:rPr lang="en-US" dirty="0"/>
              <a:t> </a:t>
            </a:r>
            <a:r>
              <a:rPr lang="en-US" dirty="0" smtClean="0"/>
              <a:t>In the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3.1: Testing the </a:t>
            </a:r>
            <a:r>
              <a:rPr lang="en-US" dirty="0" err="1" smtClean="0"/>
              <a:t>Renderable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28" y="1368760"/>
            <a:ext cx="6757103" cy="538609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218727" y="3382109"/>
            <a:ext cx="6130550" cy="128644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95104" y="5450004"/>
            <a:ext cx="6130550" cy="128644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Diagonal Corner Rectangle 6"/>
          <p:cNvSpPr/>
          <p:nvPr/>
        </p:nvSpPr>
        <p:spPr>
          <a:xfrm>
            <a:off x="6096000" y="1208357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MyGame.js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08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3.1: Observations and Problems?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squares are drawn, only see one?!</a:t>
            </a:r>
          </a:p>
          <a:p>
            <a:pPr lvl="1"/>
            <a:r>
              <a:rPr lang="en-US" dirty="0" smtClean="0"/>
              <a:t>Overlapped</a:t>
            </a:r>
          </a:p>
          <a:p>
            <a:r>
              <a:rPr lang="en-US" dirty="0" smtClean="0"/>
              <a:t>Later drawn overlaps on earlier drawn</a:t>
            </a:r>
          </a:p>
          <a:p>
            <a:r>
              <a:rPr lang="en-US" dirty="0" smtClean="0"/>
              <a:t>What can be done?</a:t>
            </a:r>
          </a:p>
          <a:p>
            <a:pPr lvl="1"/>
            <a:r>
              <a:rPr lang="en-US" dirty="0" smtClean="0"/>
              <a:t>Draw to different locations</a:t>
            </a:r>
          </a:p>
          <a:p>
            <a:r>
              <a:rPr lang="en-US" dirty="0" smtClean="0"/>
              <a:t>Approach:</a:t>
            </a:r>
          </a:p>
          <a:p>
            <a:pPr lvl="1"/>
            <a:r>
              <a:rPr lang="en-US" dirty="0" smtClean="0"/>
              <a:t>A: Define new square geometries (must transform from CPU to GPU)</a:t>
            </a:r>
          </a:p>
          <a:p>
            <a:pPr lvl="1"/>
            <a:r>
              <a:rPr lang="en-US" dirty="0" smtClean="0"/>
              <a:t>B: Define ways of </a:t>
            </a:r>
            <a:r>
              <a:rPr lang="en-US" b="1" i="1" dirty="0" smtClean="0"/>
              <a:t>transforming </a:t>
            </a:r>
            <a:r>
              <a:rPr lang="en-US" dirty="0" smtClean="0"/>
              <a:t>the defined geometry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26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Transformation: Translate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Matrix: black box operator</a:t>
            </a:r>
          </a:p>
          <a:p>
            <a:r>
              <a:rPr lang="en-US" dirty="0" smtClean="0"/>
              <a:t>Translation: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3014299"/>
            <a:ext cx="7108059" cy="21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01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Transformation: Scale and Rotate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Rotation: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873" y="1304925"/>
            <a:ext cx="7105101" cy="21383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440" y="3578224"/>
            <a:ext cx="6362472" cy="221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95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Transformation: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Identity: no-op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Always transform on vertices:</a:t>
            </a:r>
          </a:p>
          <a:p>
            <a:pPr lvl="1"/>
            <a:r>
              <a:rPr lang="en-US" b="1" dirty="0" smtClean="0"/>
              <a:t>M</a:t>
            </a:r>
            <a:r>
              <a:rPr lang="en-US" dirty="0" smtClean="0"/>
              <a:t>: a matrix operator</a:t>
            </a:r>
          </a:p>
          <a:p>
            <a:pPr lvl="1"/>
            <a:r>
              <a:rPr lang="en-US" b="1" dirty="0" smtClean="0"/>
              <a:t>p</a:t>
            </a:r>
            <a:r>
              <a:rPr lang="en-US" dirty="0" smtClean="0"/>
              <a:t>: a vertex position</a:t>
            </a:r>
          </a:p>
          <a:p>
            <a:pPr lvl="1"/>
            <a:r>
              <a:rPr lang="en-US" b="1" dirty="0" smtClean="0"/>
              <a:t>p' </a:t>
            </a:r>
            <a:r>
              <a:rPr lang="en-US" dirty="0" smtClean="0"/>
              <a:t>is the transform of </a:t>
            </a:r>
            <a:r>
              <a:rPr lang="en-US" b="1" dirty="0" smtClean="0"/>
              <a:t>p</a:t>
            </a:r>
            <a:r>
              <a:rPr lang="en-US" dirty="0" smtClean="0"/>
              <a:t> by </a:t>
            </a:r>
            <a:r>
              <a:rPr lang="en-US" b="1" dirty="0" smtClean="0"/>
              <a:t>M</a:t>
            </a:r>
            <a:r>
              <a:rPr lang="en-US" dirty="0" smtClean="0"/>
              <a:t>: </a:t>
            </a:r>
          </a:p>
          <a:p>
            <a:pPr lvl="2"/>
            <a:r>
              <a:rPr lang="en-US" b="1" dirty="0"/>
              <a:t>p' </a:t>
            </a:r>
            <a:r>
              <a:rPr lang="en-US" b="1" dirty="0" smtClean="0"/>
              <a:t>= </a:t>
            </a:r>
            <a:r>
              <a:rPr lang="en-US" b="1" dirty="0" err="1" smtClean="0"/>
              <a:t>Mp</a:t>
            </a:r>
            <a:endParaRPr lang="en-US" b="1" dirty="0" smtClean="0"/>
          </a:p>
          <a:p>
            <a:pPr lvl="2"/>
            <a:r>
              <a:rPr lang="en-US" dirty="0" smtClean="0"/>
              <a:t>(Multiple </a:t>
            </a:r>
            <a:r>
              <a:rPr lang="en-US" b="1" dirty="0" smtClean="0"/>
              <a:t>p</a:t>
            </a:r>
            <a:r>
              <a:rPr lang="en-US" dirty="0" smtClean="0"/>
              <a:t> by </a:t>
            </a:r>
            <a:r>
              <a:rPr lang="en-US" b="1" dirty="0" smtClean="0"/>
              <a:t>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381125"/>
            <a:ext cx="1990725" cy="159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29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Transformation: Concatenation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</a:t>
            </a:r>
          </a:p>
          <a:p>
            <a:pPr lvl="1"/>
            <a:r>
              <a:rPr lang="en-US" b="1" dirty="0" smtClean="0"/>
              <a:t>p</a:t>
            </a:r>
            <a:r>
              <a:rPr lang="en-US" dirty="0" smtClean="0"/>
              <a:t> is a vertex position</a:t>
            </a:r>
          </a:p>
          <a:p>
            <a:pPr lvl="1"/>
            <a:r>
              <a:rPr lang="en-US" b="1" dirty="0" smtClean="0"/>
              <a:t>T</a:t>
            </a:r>
            <a:r>
              <a:rPr lang="en-US" dirty="0" smtClean="0"/>
              <a:t>, </a:t>
            </a:r>
            <a:r>
              <a:rPr lang="en-US" b="1" dirty="0" smtClean="0"/>
              <a:t>R</a:t>
            </a:r>
            <a:r>
              <a:rPr lang="en-US" dirty="0" smtClean="0"/>
              <a:t>, </a:t>
            </a:r>
            <a:r>
              <a:rPr lang="en-US" b="1" dirty="0" smtClean="0"/>
              <a:t>S</a:t>
            </a:r>
            <a:r>
              <a:rPr lang="en-US" dirty="0" smtClean="0"/>
              <a:t>: three matrix operators</a:t>
            </a:r>
          </a:p>
          <a:p>
            <a:pPr lvl="1"/>
            <a:r>
              <a:rPr lang="en-US" b="1" dirty="0" smtClean="0"/>
              <a:t>p‘</a:t>
            </a:r>
            <a:r>
              <a:rPr lang="en-US" dirty="0" smtClean="0"/>
              <a:t> = </a:t>
            </a:r>
            <a:r>
              <a:rPr lang="en-US" b="1" dirty="0" smtClean="0"/>
              <a:t>T R S p</a:t>
            </a:r>
          </a:p>
          <a:p>
            <a:pPr lvl="2"/>
            <a:r>
              <a:rPr lang="en-US" b="1" dirty="0" err="1" smtClean="0"/>
              <a:t>vp</a:t>
            </a:r>
            <a:r>
              <a:rPr lang="en-US" b="1" dirty="0" smtClean="0"/>
              <a:t>‘</a:t>
            </a:r>
            <a:r>
              <a:rPr lang="en-US" dirty="0" smtClean="0"/>
              <a:t> is the result of </a:t>
            </a:r>
            <a:r>
              <a:rPr lang="en-US" b="1" dirty="0" smtClean="0"/>
              <a:t>S</a:t>
            </a:r>
            <a:r>
              <a:rPr lang="en-US" dirty="0" smtClean="0"/>
              <a:t> operating on </a:t>
            </a:r>
            <a:r>
              <a:rPr lang="en-US" b="1" dirty="0" smtClean="0"/>
              <a:t>p</a:t>
            </a:r>
            <a:r>
              <a:rPr lang="en-US" dirty="0" smtClean="0"/>
              <a:t>, followed by </a:t>
            </a:r>
            <a:r>
              <a:rPr lang="en-US" b="1" dirty="0" smtClean="0"/>
              <a:t>R</a:t>
            </a:r>
            <a:r>
              <a:rPr lang="en-US" dirty="0" smtClean="0"/>
              <a:t>, and lastly by </a:t>
            </a:r>
            <a:r>
              <a:rPr lang="en-US" b="1" dirty="0" smtClean="0"/>
              <a:t>T</a:t>
            </a:r>
          </a:p>
          <a:p>
            <a:r>
              <a:rPr lang="en-US" dirty="0" smtClean="0"/>
              <a:t>Then</a:t>
            </a:r>
          </a:p>
          <a:p>
            <a:pPr lvl="1"/>
            <a:r>
              <a:rPr lang="en-US" dirty="0" smtClean="0"/>
              <a:t>Compute new operator: </a:t>
            </a:r>
            <a:r>
              <a:rPr lang="en-US" b="1" dirty="0" smtClean="0"/>
              <a:t>M</a:t>
            </a:r>
            <a:r>
              <a:rPr lang="en-US" dirty="0" smtClean="0"/>
              <a:t> = </a:t>
            </a:r>
            <a:r>
              <a:rPr lang="en-US" b="1" dirty="0" smtClean="0"/>
              <a:t>T R S</a:t>
            </a:r>
          </a:p>
          <a:p>
            <a:pPr lvl="1"/>
            <a:r>
              <a:rPr lang="en-US" b="1" dirty="0"/>
              <a:t>p‘</a:t>
            </a:r>
            <a:r>
              <a:rPr lang="en-US" dirty="0"/>
              <a:t> = </a:t>
            </a:r>
            <a:r>
              <a:rPr lang="en-US" b="1" dirty="0" smtClean="0"/>
              <a:t>M p</a:t>
            </a:r>
          </a:p>
          <a:p>
            <a:r>
              <a:rPr lang="en-US" b="1" dirty="0" smtClean="0"/>
              <a:t>M </a:t>
            </a:r>
            <a:r>
              <a:rPr lang="en-US" dirty="0" smtClean="0"/>
              <a:t>can be applied to any vertex position (same effect as </a:t>
            </a:r>
            <a:r>
              <a:rPr lang="en-US" b="1" dirty="0" smtClean="0"/>
              <a:t>T R 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More efficient then applying </a:t>
            </a:r>
            <a:r>
              <a:rPr lang="en-US" b="1" dirty="0" smtClean="0"/>
              <a:t>T R S</a:t>
            </a:r>
            <a:r>
              <a:rPr lang="en-US" dirty="0" smtClean="0"/>
              <a:t> separately!</a:t>
            </a:r>
          </a:p>
          <a:p>
            <a:pPr lvl="1"/>
            <a:r>
              <a:rPr lang="en-US" dirty="0" smtClean="0"/>
              <a:t>Order is important! </a:t>
            </a:r>
            <a:r>
              <a:rPr lang="en-US" dirty="0"/>
              <a:t>	</a:t>
            </a:r>
            <a:endParaRPr lang="en-US" dirty="0" smtClean="0"/>
          </a:p>
          <a:p>
            <a:pPr lvl="2"/>
            <a:r>
              <a:rPr lang="en-US" b="1" dirty="0" smtClean="0"/>
              <a:t>T S &lt;&gt; S T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6180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glMatrix.js: Matrix operator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from </a:t>
            </a:r>
            <a:r>
              <a:rPr lang="en-US" dirty="0" smtClean="0">
                <a:hlinkClick r:id="rId2"/>
              </a:rPr>
              <a:t>http://glMarix.net</a:t>
            </a:r>
            <a:endParaRPr lang="en-US" dirty="0"/>
          </a:p>
          <a:p>
            <a:r>
              <a:rPr lang="en-US" dirty="0" smtClean="0"/>
              <a:t>Load into project: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550" y="1547812"/>
            <a:ext cx="26193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73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glMatrix.js: Matrix operator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from </a:t>
            </a:r>
            <a:r>
              <a:rPr lang="en-US" dirty="0" smtClean="0">
                <a:hlinkClick r:id="rId2"/>
              </a:rPr>
              <a:t>http://glMarix.net</a:t>
            </a:r>
            <a:endParaRPr lang="en-US" dirty="0"/>
          </a:p>
          <a:p>
            <a:r>
              <a:rPr lang="en-US" dirty="0" smtClean="0"/>
              <a:t>Load into project: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550" y="1547812"/>
            <a:ext cx="2619375" cy="357187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686550" y="3771198"/>
            <a:ext cx="2476500" cy="75317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31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glMatrix.js: Matrix operator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from </a:t>
            </a:r>
            <a:r>
              <a:rPr lang="en-US" dirty="0" smtClean="0">
                <a:hlinkClick r:id="rId2"/>
              </a:rPr>
              <a:t>http://glMarix.net</a:t>
            </a:r>
            <a:endParaRPr lang="en-US" dirty="0"/>
          </a:p>
          <a:p>
            <a:r>
              <a:rPr lang="en-US" dirty="0" smtClean="0"/>
              <a:t>Load into project:</a:t>
            </a:r>
          </a:p>
          <a:p>
            <a:r>
              <a:rPr lang="en-US" dirty="0" smtClean="0"/>
              <a:t>Load glMarix.js in index.html: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3414699"/>
            <a:ext cx="10267950" cy="3527451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9332397" y="3053136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Index.html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128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glMatrix.js: Matrix operator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from </a:t>
            </a:r>
            <a:r>
              <a:rPr lang="en-US" dirty="0" smtClean="0">
                <a:hlinkClick r:id="rId2"/>
              </a:rPr>
              <a:t>http://glMarix.net</a:t>
            </a:r>
            <a:endParaRPr lang="en-US" dirty="0"/>
          </a:p>
          <a:p>
            <a:r>
              <a:rPr lang="en-US" dirty="0" smtClean="0"/>
              <a:t>Load into project:</a:t>
            </a:r>
          </a:p>
          <a:p>
            <a:r>
              <a:rPr lang="en-US" dirty="0" smtClean="0"/>
              <a:t>Load glMarix.js in index.html: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3414699"/>
            <a:ext cx="10267950" cy="3527451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9332397" y="3053136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Index.html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76400" y="5178424"/>
            <a:ext cx="9067800" cy="75317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6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Create and draw multiple rectangular objects </a:t>
            </a:r>
          </a:p>
          <a:p>
            <a:pPr lvl="0"/>
            <a:r>
              <a:rPr lang="en-US" dirty="0"/>
              <a:t>Control the position, size, rotation, and color of the created rectangular objects</a:t>
            </a:r>
          </a:p>
          <a:p>
            <a:pPr lvl="0"/>
            <a:r>
              <a:rPr lang="en-US" dirty="0"/>
              <a:t>Define a coordinate system to draw from</a:t>
            </a:r>
          </a:p>
          <a:p>
            <a:pPr lvl="0"/>
            <a:r>
              <a:rPr lang="en-US" dirty="0"/>
              <a:t>Define a target subarea on the canvas to draw to</a:t>
            </a:r>
          </a:p>
          <a:p>
            <a:pPr lvl="0"/>
            <a:r>
              <a:rPr lang="en-US" dirty="0"/>
              <a:t>Work with abstract representations of </a:t>
            </a:r>
            <a:r>
              <a:rPr lang="en-US" dirty="0" err="1"/>
              <a:t>renderable</a:t>
            </a:r>
            <a:r>
              <a:rPr lang="en-US" dirty="0"/>
              <a:t> objects, transformation operators, and cameras </a:t>
            </a:r>
          </a:p>
        </p:txBody>
      </p:sp>
    </p:spTree>
    <p:extLst>
      <p:ext uri="{BB962C8B-B14F-4D97-AF65-F5344CB8AC3E}">
        <p14:creationId xmlns:p14="http://schemas.microsoft.com/office/powerpoint/2010/main" val="141612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3.2: Matrix Transform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3246" y="1825625"/>
            <a:ext cx="59855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46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introduce transformation matrices as operators for drawing a </a:t>
            </a:r>
            <a:r>
              <a:rPr lang="en-US" dirty="0" err="1"/>
              <a:t>Renderable</a:t>
            </a:r>
            <a:endParaRPr lang="en-US" dirty="0"/>
          </a:p>
          <a:p>
            <a:pPr lvl="0"/>
            <a:r>
              <a:rPr lang="en-US" dirty="0"/>
              <a:t>To understand how to work with the transform operators to manipulate a </a:t>
            </a:r>
            <a:r>
              <a:rPr lang="en-US" dirty="0" err="1"/>
              <a:t>Renderable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81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65" y="1825625"/>
            <a:ext cx="11859610" cy="43886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3.2: Vertex </a:t>
            </a:r>
            <a:r>
              <a:rPr lang="en-US" dirty="0" err="1" smtClean="0"/>
              <a:t>Shader</a:t>
            </a:r>
            <a:r>
              <a:rPr lang="en-US" dirty="0" smtClean="0"/>
              <a:t> with Transform Support</a:t>
            </a:r>
            <a:endParaRPr lang="en-US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7800975" y="1443425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SimpleVS.glsl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611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65" y="1825625"/>
            <a:ext cx="11859610" cy="43886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3.2: Vertex </a:t>
            </a:r>
            <a:r>
              <a:rPr lang="en-US" dirty="0" err="1" smtClean="0"/>
              <a:t>Shader</a:t>
            </a:r>
            <a:r>
              <a:rPr lang="en-US" dirty="0" smtClean="0"/>
              <a:t> with Transform Support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42875" y="2619271"/>
            <a:ext cx="5172075" cy="819852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/>
          <p:cNvSpPr/>
          <p:nvPr/>
        </p:nvSpPr>
        <p:spPr>
          <a:xfrm>
            <a:off x="7800975" y="1443425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SimpleVS.glsl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179456" y="1302154"/>
            <a:ext cx="4497694" cy="14944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New uniform (load once) variable for matrix operator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588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65" y="1825625"/>
            <a:ext cx="11859610" cy="43886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3.2: Vertex </a:t>
            </a:r>
            <a:r>
              <a:rPr lang="en-US" dirty="0" err="1" smtClean="0"/>
              <a:t>Shader</a:t>
            </a:r>
            <a:r>
              <a:rPr lang="en-US" dirty="0" smtClean="0"/>
              <a:t> with Transform Support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42875" y="2619271"/>
            <a:ext cx="5172075" cy="819852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/>
          <p:cNvSpPr/>
          <p:nvPr/>
        </p:nvSpPr>
        <p:spPr>
          <a:xfrm>
            <a:off x="7800975" y="1443425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SimpleVS.glsl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00374" y="5184952"/>
            <a:ext cx="8810625" cy="819852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79456" y="1302154"/>
            <a:ext cx="4497694" cy="14944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New uniform (load once) variable for matrix operator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920887" y="3795221"/>
            <a:ext cx="4270987" cy="14944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Transform vertex by the uniform matrix operator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079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3.2: </a:t>
            </a:r>
            <a:r>
              <a:rPr lang="en-US" dirty="0" err="1" smtClean="0"/>
              <a:t>SimpleShader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371600"/>
            <a:ext cx="11238320" cy="4905375"/>
          </a:xfrm>
          <a:prstGeom prst="rect">
            <a:avLst/>
          </a:prstGeom>
        </p:spPr>
      </p:pic>
      <p:sp>
        <p:nvSpPr>
          <p:cNvPr id="7" name="Round Diagonal Corner Rectangle 6"/>
          <p:cNvSpPr/>
          <p:nvPr/>
        </p:nvSpPr>
        <p:spPr>
          <a:xfrm>
            <a:off x="8296275" y="767150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SimpleShader.js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603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3.2: </a:t>
            </a:r>
            <a:r>
              <a:rPr lang="en-US" dirty="0" err="1" smtClean="0"/>
              <a:t>SimpleShader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371600"/>
            <a:ext cx="11238320" cy="490537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985192" y="3318917"/>
            <a:ext cx="10767478" cy="67969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572125" y="1725613"/>
            <a:ext cx="5628817" cy="14944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Keep a reference to the uniform variable transform operator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8296275" y="767150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SimpleShader.js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636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3.2: </a:t>
            </a:r>
            <a:r>
              <a:rPr lang="en-US" dirty="0" err="1" smtClean="0"/>
              <a:t>SimpleShader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371600"/>
            <a:ext cx="11238320" cy="4905375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8296275" y="767150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SimpleShader.js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6322" y="4623842"/>
            <a:ext cx="9005353" cy="165194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88998" y="3230509"/>
            <a:ext cx="5628817" cy="14944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Support loading of operator to the </a:t>
            </a:r>
            <a:r>
              <a:rPr lang="en-US" sz="2800" dirty="0" err="1" smtClean="0">
                <a:solidFill>
                  <a:schemeClr val="tx1"/>
                </a:solidFill>
              </a:rPr>
              <a:t>unform</a:t>
            </a:r>
            <a:r>
              <a:rPr lang="en-US" sz="2800" dirty="0" smtClean="0">
                <a:solidFill>
                  <a:schemeClr val="tx1"/>
                </a:solidFill>
              </a:rPr>
              <a:t> variable during runtime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027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3.2: </a:t>
            </a:r>
            <a:r>
              <a:rPr lang="en-US" dirty="0" err="1" smtClean="0"/>
              <a:t>Renderable</a:t>
            </a:r>
            <a:r>
              <a:rPr lang="en-US" dirty="0" smtClean="0"/>
              <a:t> Support for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149549" cy="4357687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8058150" y="1329125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Renderable.js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480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3.2: </a:t>
            </a:r>
            <a:r>
              <a:rPr lang="en-US" dirty="0" err="1" smtClean="0"/>
              <a:t>Renderable</a:t>
            </a:r>
            <a:r>
              <a:rPr lang="en-US" dirty="0" smtClean="0"/>
              <a:t> Support for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149549" cy="435768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266825" y="4981574"/>
            <a:ext cx="9324975" cy="457201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 flipV="1">
            <a:off x="7458074" y="3705222"/>
            <a:ext cx="2952751" cy="647701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Diagonal Corner Rectangle 7"/>
          <p:cNvSpPr/>
          <p:nvPr/>
        </p:nvSpPr>
        <p:spPr>
          <a:xfrm>
            <a:off x="8058150" y="1329125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Renderable.js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45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Space and Pixels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Bad to think pixels:</a:t>
            </a:r>
          </a:p>
          <a:p>
            <a:pPr lvl="1"/>
            <a:r>
              <a:rPr lang="en-US" dirty="0" smtClean="0"/>
              <a:t>Same game to run on a phone (low pixel count) and high resolution desk top monitor</a:t>
            </a:r>
          </a:p>
          <a:p>
            <a:r>
              <a:rPr lang="en-US" dirty="0" smtClean="0"/>
              <a:t>Game object reference …</a:t>
            </a:r>
          </a:p>
          <a:p>
            <a:pPr lvl="1"/>
            <a:r>
              <a:rPr lang="en-US" dirty="0" smtClean="0"/>
              <a:t>In a chess game</a:t>
            </a:r>
          </a:p>
          <a:p>
            <a:pPr lvl="1"/>
            <a:r>
              <a:rPr lang="en-US" dirty="0" smtClean="0"/>
              <a:t>In a soccer game</a:t>
            </a:r>
          </a:p>
          <a:p>
            <a:r>
              <a:rPr lang="en-US" dirty="0" smtClean="0"/>
              <a:t>Need for coordinate system support</a:t>
            </a:r>
          </a:p>
          <a:p>
            <a:pPr lvl="1"/>
            <a:r>
              <a:rPr lang="en-US" dirty="0" smtClean="0"/>
              <a:t>Cartesian Coordinate System: origin and axes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67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3.2: </a:t>
            </a:r>
            <a:r>
              <a:rPr lang="en-US" dirty="0" err="1" smtClean="0"/>
              <a:t>MyGame</a:t>
            </a:r>
            <a:r>
              <a:rPr lang="en-US" dirty="0" smtClean="0"/>
              <a:t> Testing of Transform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371601"/>
            <a:ext cx="9557854" cy="5133974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8058150" y="1329125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MyGame.hs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141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3.2: </a:t>
            </a:r>
            <a:r>
              <a:rPr lang="en-US" dirty="0" err="1" smtClean="0"/>
              <a:t>MyGame</a:t>
            </a:r>
            <a:r>
              <a:rPr lang="en-US" dirty="0" smtClean="0"/>
              <a:t> Testing of Transform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371601"/>
            <a:ext cx="9557854" cy="5133974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638300" y="2697164"/>
            <a:ext cx="7629525" cy="1608136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8058150" y="1329125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MyGame.hs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4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3.2: </a:t>
            </a:r>
            <a:r>
              <a:rPr lang="en-US" dirty="0" err="1" smtClean="0"/>
              <a:t>MyGame</a:t>
            </a:r>
            <a:r>
              <a:rPr lang="en-US" dirty="0" smtClean="0"/>
              <a:t> Testing of Transform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371601"/>
            <a:ext cx="9557854" cy="5133974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638300" y="2697164"/>
            <a:ext cx="7629525" cy="1608136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8058150" y="1329125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MyGame.hs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35061" y="4591665"/>
            <a:ext cx="7629525" cy="1660422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48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3.3: Encapsulating Transform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3246" y="1825625"/>
            <a:ext cx="59855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136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create the Transform object so it can encapsulate the matrix transformation functionality</a:t>
            </a:r>
          </a:p>
          <a:p>
            <a:pPr lvl="0"/>
            <a:r>
              <a:rPr lang="en-US" dirty="0"/>
              <a:t>To integrate the Transform object into the game engine</a:t>
            </a:r>
          </a:p>
          <a:p>
            <a:pPr lvl="0"/>
            <a:r>
              <a:rPr lang="en-US" dirty="0"/>
              <a:t>To demonstrate how to work with the Transform object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3.3: The  Transform object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609725"/>
            <a:ext cx="11906250" cy="26860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582313" y="4295775"/>
            <a:ext cx="4885162" cy="18478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Other set/get functions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8458200" y="1119575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Transform.js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103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3.3: The Transform </a:t>
            </a:r>
            <a:r>
              <a:rPr lang="en-US" dirty="0"/>
              <a:t>O</a:t>
            </a:r>
            <a:r>
              <a:rPr lang="en-US" dirty="0" smtClean="0"/>
              <a:t>bject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50" y="1690688"/>
            <a:ext cx="11476846" cy="441055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947973" y="1260864"/>
            <a:ext cx="4270987" cy="14944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Computes: </a:t>
            </a:r>
            <a:r>
              <a:rPr lang="en-US" sz="2800" b="1" dirty="0" smtClean="0">
                <a:solidFill>
                  <a:schemeClr val="tx1"/>
                </a:solidFill>
              </a:rPr>
              <a:t>T R 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Most intuitive for users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7002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3.3: </a:t>
            </a:r>
            <a:r>
              <a:rPr lang="en-US" dirty="0" err="1" smtClean="0"/>
              <a:t>Renderable</a:t>
            </a:r>
            <a:r>
              <a:rPr lang="en-US" dirty="0" smtClean="0"/>
              <a:t> Object with Transform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209" y="1435099"/>
            <a:ext cx="10753100" cy="4727575"/>
          </a:xfrm>
          <a:prstGeom prst="rect">
            <a:avLst/>
          </a:prstGeom>
        </p:spPr>
      </p:pic>
      <p:sp>
        <p:nvSpPr>
          <p:cNvPr id="7" name="Round Diagonal Corner Rectangle 6"/>
          <p:cNvSpPr/>
          <p:nvPr/>
        </p:nvSpPr>
        <p:spPr>
          <a:xfrm>
            <a:off x="9667875" y="824300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Renderable.js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62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3.3: </a:t>
            </a:r>
            <a:r>
              <a:rPr lang="en-US" dirty="0" err="1" smtClean="0"/>
              <a:t>Renderable</a:t>
            </a:r>
            <a:r>
              <a:rPr lang="en-US" dirty="0" smtClean="0"/>
              <a:t> Object with Transform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209" y="1435099"/>
            <a:ext cx="10753100" cy="472757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304925" y="2143125"/>
            <a:ext cx="5076825" cy="39052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9667875" y="824300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Renderable.js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47800" y="4438650"/>
            <a:ext cx="9048750" cy="400050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38199" y="5743575"/>
            <a:ext cx="10824109" cy="41909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1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3.3: Testing </a:t>
            </a:r>
            <a:r>
              <a:rPr lang="en-US" dirty="0" err="1" smtClean="0"/>
              <a:t>Renderable</a:t>
            </a:r>
            <a:r>
              <a:rPr lang="en-US" dirty="0" smtClean="0"/>
              <a:t> with Transform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246" y="1435100"/>
            <a:ext cx="8739253" cy="5151370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8639175" y="1329125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MyGame.js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74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</a:t>
            </a:r>
            <a:r>
              <a:rPr lang="en-US" dirty="0" smtClean="0"/>
              <a:t>World </a:t>
            </a:r>
            <a:r>
              <a:rPr lang="en-US" dirty="0" smtClean="0"/>
              <a:t>and Viewport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coordinate system the game objects should be defined in?</a:t>
            </a:r>
          </a:p>
          <a:p>
            <a:pPr lvl="1"/>
            <a:r>
              <a:rPr lang="en-US" dirty="0" smtClean="0"/>
              <a:t>Idea: need a “Game world coordinate system”</a:t>
            </a:r>
          </a:p>
          <a:p>
            <a:r>
              <a:rPr lang="en-US" dirty="0" smtClean="0"/>
              <a:t>Which of the game objects should be drawn?</a:t>
            </a:r>
          </a:p>
          <a:p>
            <a:pPr lvl="1"/>
            <a:r>
              <a:rPr lang="en-US" dirty="0" smtClean="0"/>
              <a:t>Idea: need a “Camera”</a:t>
            </a:r>
          </a:p>
          <a:p>
            <a:r>
              <a:rPr lang="en-US" dirty="0" smtClean="0"/>
              <a:t>Where should the game objects be drawn to?</a:t>
            </a:r>
          </a:p>
          <a:p>
            <a:pPr lvl="1"/>
            <a:r>
              <a:rPr lang="en-US" dirty="0" smtClean="0"/>
              <a:t>Idea: need a “Viewport”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634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3.3: Testing </a:t>
            </a:r>
            <a:r>
              <a:rPr lang="en-US" dirty="0" err="1" smtClean="0"/>
              <a:t>Renderable</a:t>
            </a:r>
            <a:r>
              <a:rPr lang="en-US" dirty="0" smtClean="0"/>
              <a:t> with Transform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246" y="1435100"/>
            <a:ext cx="8739253" cy="5151370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8639175" y="1329125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MyGame.js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73200" y="2052251"/>
            <a:ext cx="7607300" cy="116084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9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3.3: Testing </a:t>
            </a:r>
            <a:r>
              <a:rPr lang="en-US" dirty="0" err="1" smtClean="0"/>
              <a:t>Renderable</a:t>
            </a:r>
            <a:r>
              <a:rPr lang="en-US" dirty="0" smtClean="0"/>
              <a:t> with Transform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246" y="1435100"/>
            <a:ext cx="8739253" cy="5151370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8639175" y="1329125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MyGame.js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73200" y="2052251"/>
            <a:ext cx="7607300" cy="116084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473200" y="4195683"/>
            <a:ext cx="7656052" cy="1851156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9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Systems and Viewport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soccer game</a:t>
            </a:r>
          </a:p>
          <a:p>
            <a:pPr lvl="1"/>
            <a:r>
              <a:rPr lang="en-US" dirty="0" smtClean="0"/>
              <a:t>Where are the center of the field, goal posts? What unit should you use?</a:t>
            </a:r>
          </a:p>
          <a:p>
            <a:pPr lvl="1"/>
            <a:r>
              <a:rPr lang="en-US" dirty="0" smtClean="0"/>
              <a:t>You probably want: units in Meters?</a:t>
            </a:r>
          </a:p>
          <a:p>
            <a:pPr lvl="1"/>
            <a:r>
              <a:rPr lang="en-US" dirty="0" smtClean="0"/>
              <a:t>Center of field at (0,0) or Left court boundary is X=0?</a:t>
            </a:r>
          </a:p>
          <a:p>
            <a:r>
              <a:rPr lang="en-US" dirty="0" smtClean="0"/>
              <a:t>Design a chess game</a:t>
            </a:r>
          </a:p>
          <a:p>
            <a:pPr lvl="1"/>
            <a:r>
              <a:rPr lang="en-US" dirty="0" smtClean="0"/>
              <a:t>Where are the locations of the King, Queen, and Knight?</a:t>
            </a:r>
          </a:p>
          <a:p>
            <a:pPr lvl="1"/>
            <a:r>
              <a:rPr lang="en-US" dirty="0" smtClean="0"/>
              <a:t>Probably coordinate in discrete locations (1.5, 1.5) does _NOT_ make sense?!</a:t>
            </a:r>
          </a:p>
          <a:p>
            <a:r>
              <a:rPr lang="en-US" dirty="0" smtClean="0"/>
              <a:t>Display to where in the canvas?</a:t>
            </a:r>
          </a:p>
          <a:p>
            <a:pPr lvl="1"/>
            <a:r>
              <a:rPr lang="en-US" dirty="0" smtClean="0"/>
              <a:t>What if you want to reserve part of canvas for UI?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900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Coordinate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want?</a:t>
            </a:r>
          </a:p>
          <a:p>
            <a:pPr lvl="1"/>
            <a:r>
              <a:rPr lang="en-US" dirty="0"/>
              <a:t>Game coordinate system should be user defined!</a:t>
            </a:r>
          </a:p>
          <a:p>
            <a:pPr lvl="1"/>
            <a:r>
              <a:rPr lang="en-US" dirty="0"/>
              <a:t>Origin, Axes (x/y), units are </a:t>
            </a:r>
            <a:r>
              <a:rPr lang="en-US" b="1" i="1" dirty="0"/>
              <a:t>implicit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899" y="3111648"/>
            <a:ext cx="3311525" cy="306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036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251" y="1232298"/>
            <a:ext cx="7142549" cy="2641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5293"/>
            <a:ext cx="10515600" cy="1325563"/>
          </a:xfrm>
        </p:spPr>
        <p:txBody>
          <a:bodyPr/>
          <a:lstStyle/>
          <a:p>
            <a:r>
              <a:rPr lang="en-US" dirty="0" smtClean="0"/>
              <a:t>Currently: 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space:</a:t>
            </a:r>
          </a:p>
          <a:p>
            <a:pPr lvl="1"/>
            <a:r>
              <a:rPr lang="en-US" dirty="0" smtClean="0"/>
              <a:t>Defines the unit square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Vertex Buffer “</a:t>
            </a:r>
            <a:r>
              <a:rPr lang="en-US" dirty="0" err="1" smtClean="0"/>
              <a:t>uModelTransform</a:t>
            </a:r>
            <a:r>
              <a:rPr lang="en-US" dirty="0" smtClean="0"/>
              <a:t>” transforms into NDC</a:t>
            </a:r>
          </a:p>
          <a:p>
            <a:endParaRPr lang="en-US" dirty="0" smtClean="0"/>
          </a:p>
          <a:p>
            <a:r>
              <a:rPr lang="en-US" dirty="0" smtClean="0"/>
              <a:t>NDC is drawn on to the canvas automatically!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6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251" y="1232298"/>
            <a:ext cx="7142549" cy="2641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Currently: 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space:</a:t>
            </a:r>
          </a:p>
          <a:p>
            <a:pPr lvl="1"/>
            <a:r>
              <a:rPr lang="en-US" dirty="0" smtClean="0"/>
              <a:t>Defines the unit square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Vertex Buffer “</a:t>
            </a:r>
            <a:r>
              <a:rPr lang="en-US" dirty="0" err="1" smtClean="0"/>
              <a:t>uModelTransform</a:t>
            </a:r>
            <a:r>
              <a:rPr lang="en-US" dirty="0" smtClean="0"/>
              <a:t>” transforms into NDC</a:t>
            </a:r>
          </a:p>
          <a:p>
            <a:endParaRPr lang="en-US" dirty="0" smtClean="0"/>
          </a:p>
          <a:p>
            <a:r>
              <a:rPr lang="en-US" dirty="0" smtClean="0"/>
              <a:t>NDC is drawn on to the canvas automatically!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83770" y="1232298"/>
            <a:ext cx="3083829" cy="2476102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168370" y="2921398"/>
            <a:ext cx="3083829" cy="108703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3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251" y="1232298"/>
            <a:ext cx="7142549" cy="2641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Currently: 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space:</a:t>
            </a:r>
          </a:p>
          <a:p>
            <a:pPr lvl="1"/>
            <a:r>
              <a:rPr lang="en-US" dirty="0" smtClean="0"/>
              <a:t>Defines the unit square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Vertex Buffer “</a:t>
            </a:r>
            <a:r>
              <a:rPr lang="en-US" dirty="0" err="1" smtClean="0"/>
              <a:t>uModelTransform</a:t>
            </a:r>
            <a:r>
              <a:rPr lang="en-US" dirty="0" smtClean="0"/>
              <a:t>” transforms into NDC</a:t>
            </a:r>
          </a:p>
          <a:p>
            <a:endParaRPr lang="en-US" dirty="0" smtClean="0"/>
          </a:p>
          <a:p>
            <a:r>
              <a:rPr lang="en-US" dirty="0" smtClean="0"/>
              <a:t>NDC is drawn on to the canvas automatically!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08320" y="1483360"/>
            <a:ext cx="1859279" cy="965200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2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251" y="1232298"/>
            <a:ext cx="7142549" cy="2641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Currently: 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space:</a:t>
            </a:r>
          </a:p>
          <a:p>
            <a:pPr lvl="1"/>
            <a:r>
              <a:rPr lang="en-US" dirty="0" smtClean="0"/>
              <a:t>Defines the unit square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Vertex Buffer “</a:t>
            </a:r>
            <a:r>
              <a:rPr lang="en-US" dirty="0" err="1" smtClean="0"/>
              <a:t>uModelTransform</a:t>
            </a:r>
            <a:r>
              <a:rPr lang="en-US" dirty="0" smtClean="0"/>
              <a:t>” transforms into NDC</a:t>
            </a:r>
          </a:p>
          <a:p>
            <a:endParaRPr lang="en-US" dirty="0" smtClean="0"/>
          </a:p>
          <a:p>
            <a:r>
              <a:rPr lang="en-US" dirty="0" smtClean="0"/>
              <a:t>NDC is drawn on to the canvas automatically!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08320" y="1483360"/>
            <a:ext cx="1859279" cy="965200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/>
          <a:srcRect t="12574" r="843" b="51925"/>
          <a:stretch/>
        </p:blipFill>
        <p:spPr>
          <a:xfrm>
            <a:off x="433764" y="2007590"/>
            <a:ext cx="6688394" cy="1411529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5937194" y="2742793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MyGame.js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62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251" y="1232298"/>
            <a:ext cx="7142549" cy="2641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Currently: 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space:</a:t>
            </a:r>
          </a:p>
          <a:p>
            <a:pPr lvl="1"/>
            <a:r>
              <a:rPr lang="en-US" dirty="0" smtClean="0"/>
              <a:t>Defines the unit square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Vertex Buffer “</a:t>
            </a:r>
            <a:r>
              <a:rPr lang="en-US" dirty="0" err="1" smtClean="0"/>
              <a:t>uModelTransform</a:t>
            </a:r>
            <a:r>
              <a:rPr lang="en-US" dirty="0" smtClean="0"/>
              <a:t>” transforms into NDC</a:t>
            </a:r>
          </a:p>
          <a:p>
            <a:endParaRPr lang="en-US" dirty="0" smtClean="0"/>
          </a:p>
          <a:p>
            <a:r>
              <a:rPr lang="en-US" dirty="0" smtClean="0"/>
              <a:t>NDC is drawn on to the canvas automatically!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08320" y="1483360"/>
            <a:ext cx="1859279" cy="965200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/>
          <a:srcRect t="12574" r="843" b="51925"/>
          <a:stretch/>
        </p:blipFill>
        <p:spPr>
          <a:xfrm>
            <a:off x="433764" y="2007590"/>
            <a:ext cx="6688394" cy="1411529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4"/>
          <a:srcRect t="41424" r="11326" b="14304"/>
          <a:stretch/>
        </p:blipFill>
        <p:spPr>
          <a:xfrm>
            <a:off x="1966452" y="3538654"/>
            <a:ext cx="6270658" cy="1376388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5937194" y="2742793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MyGame.js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7693089" y="3465919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Renderable.js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69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251" y="1232298"/>
            <a:ext cx="7142549" cy="2641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Currently: 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space:</a:t>
            </a:r>
          </a:p>
          <a:p>
            <a:pPr lvl="1"/>
            <a:r>
              <a:rPr lang="en-US" dirty="0" smtClean="0"/>
              <a:t>Defines the unit square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Vertex Buffer “</a:t>
            </a:r>
            <a:r>
              <a:rPr lang="en-US" dirty="0" err="1" smtClean="0"/>
              <a:t>uModelTransform</a:t>
            </a:r>
            <a:r>
              <a:rPr lang="en-US" dirty="0" smtClean="0"/>
              <a:t>” transforms into NDC</a:t>
            </a:r>
          </a:p>
          <a:p>
            <a:endParaRPr lang="en-US" dirty="0" smtClean="0"/>
          </a:p>
          <a:p>
            <a:r>
              <a:rPr lang="en-US" dirty="0" smtClean="0"/>
              <a:t>NDC is drawn on to the canvas automatically!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08320" y="1483360"/>
            <a:ext cx="1859279" cy="965200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/>
          <a:srcRect t="12574" r="843" b="51925"/>
          <a:stretch/>
        </p:blipFill>
        <p:spPr>
          <a:xfrm>
            <a:off x="433764" y="2007590"/>
            <a:ext cx="6688394" cy="1411529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4"/>
          <a:srcRect t="41424" r="11326" b="14304"/>
          <a:stretch/>
        </p:blipFill>
        <p:spPr>
          <a:xfrm>
            <a:off x="1966452" y="3538654"/>
            <a:ext cx="6270658" cy="1376388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5937194" y="2742793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MyGame.js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7693089" y="3465919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Renderable.js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7961" y="5035747"/>
            <a:ext cx="7332431" cy="1141216"/>
          </a:xfrm>
          <a:prstGeom prst="rect">
            <a:avLst/>
          </a:prstGeom>
        </p:spPr>
      </p:pic>
      <p:sp>
        <p:nvSpPr>
          <p:cNvPr id="11" name="Round Diagonal Corner Rectangle 10"/>
          <p:cNvSpPr/>
          <p:nvPr/>
        </p:nvSpPr>
        <p:spPr>
          <a:xfrm>
            <a:off x="9187592" y="4663668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SimpleVS.glsl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67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Encapsulating 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Drawing with </a:t>
            </a:r>
            <a:r>
              <a:rPr lang="en-US" dirty="0" err="1" smtClean="0"/>
              <a:t>WebGL</a:t>
            </a:r>
            <a:r>
              <a:rPr lang="en-US" dirty="0" smtClean="0"/>
              <a:t> is messy and non-trivial</a:t>
            </a:r>
          </a:p>
          <a:p>
            <a:r>
              <a:rPr lang="en-US" dirty="0" smtClean="0"/>
              <a:t>Define object to hide the drawing operation</a:t>
            </a:r>
          </a:p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No need to worry about drawing</a:t>
            </a:r>
          </a:p>
          <a:p>
            <a:pPr lvl="1"/>
            <a:r>
              <a:rPr lang="en-US" dirty="0" smtClean="0"/>
              <a:t>Can focus on thinking and building game-specific support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873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the Coordinate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Modeling Coordinate: </a:t>
            </a:r>
          </a:p>
          <a:p>
            <a:pPr lvl="1"/>
            <a:r>
              <a:rPr lang="en-US" dirty="0" smtClean="0"/>
              <a:t>The unit square between (-0.5, -0.5) to (0.5, 0.5)</a:t>
            </a:r>
          </a:p>
          <a:p>
            <a:r>
              <a:rPr lang="en-US" dirty="0" smtClean="0"/>
              <a:t>Normalized Device Coordinate (NDC)</a:t>
            </a:r>
          </a:p>
          <a:p>
            <a:pPr lvl="1"/>
            <a:r>
              <a:rPr lang="en-US" dirty="0" smtClean="0"/>
              <a:t>(-1, -1) to (1, 1)</a:t>
            </a:r>
          </a:p>
          <a:p>
            <a:pPr lvl="1"/>
            <a:r>
              <a:rPr lang="en-US" dirty="0" smtClean="0"/>
              <a:t>The default drawing space for </a:t>
            </a:r>
            <a:r>
              <a:rPr lang="en-US" dirty="0" err="1" smtClean="0"/>
              <a:t>WebGL</a:t>
            </a:r>
            <a:endParaRPr lang="en-US" dirty="0" smtClean="0"/>
          </a:p>
          <a:p>
            <a:r>
              <a:rPr lang="en-US" dirty="0" smtClean="0"/>
              <a:t>Canvas Coordinate Space (or Device Coordinate Space)</a:t>
            </a:r>
          </a:p>
          <a:p>
            <a:pPr lvl="1"/>
            <a:r>
              <a:rPr lang="en-US" dirty="0" smtClean="0"/>
              <a:t>Hardware pixel drawing area,</a:t>
            </a:r>
            <a:r>
              <a:rPr lang="en-US" dirty="0"/>
              <a:t> units in pixels</a:t>
            </a:r>
            <a:endParaRPr lang="en-US" dirty="0" smtClean="0"/>
          </a:p>
          <a:p>
            <a:r>
              <a:rPr lang="en-US" dirty="0" smtClean="0"/>
              <a:t>BUT … we need more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7332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700716"/>
            <a:ext cx="5267632" cy="19478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user (MyGame.js) must think in terms of NDC</a:t>
            </a:r>
          </a:p>
          <a:p>
            <a:pPr lvl="1"/>
            <a:r>
              <a:rPr lang="en-US" dirty="0" smtClean="0"/>
              <a:t>Everything must be between -1 to 1</a:t>
            </a:r>
          </a:p>
          <a:p>
            <a:r>
              <a:rPr lang="en-US" dirty="0" smtClean="0"/>
              <a:t>Does not work with Soccer or Chess!</a:t>
            </a:r>
          </a:p>
          <a:p>
            <a:r>
              <a:rPr lang="en-US" dirty="0" smtClean="0"/>
              <a:t>Need something in between </a:t>
            </a:r>
          </a:p>
          <a:p>
            <a:pPr lvl="1"/>
            <a:r>
              <a:rPr lang="en-US" dirty="0" smtClean="0"/>
              <a:t>Model Coordinate (the unit square)</a:t>
            </a:r>
          </a:p>
          <a:p>
            <a:pPr marL="457200" lvl="1" indent="0">
              <a:buNone/>
            </a:pPr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NDC (-1 to </a:t>
            </a:r>
            <a:r>
              <a:rPr lang="en-US" dirty="0" smtClean="0"/>
              <a:t>1)</a:t>
            </a:r>
          </a:p>
          <a:p>
            <a:r>
              <a:rPr lang="en-US" dirty="0" smtClean="0"/>
              <a:t>Need: … </a:t>
            </a:r>
            <a:r>
              <a:rPr lang="en-US" b="1" dirty="0" smtClean="0"/>
              <a:t>World </a:t>
            </a:r>
            <a:r>
              <a:rPr lang="en-US" b="1" dirty="0" smtClean="0"/>
              <a:t>Coordinate System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750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 Coordinate (WC)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our user define a convenient coordinate system</a:t>
            </a:r>
          </a:p>
          <a:p>
            <a:pPr lvl="1"/>
            <a:r>
              <a:rPr lang="en-US" dirty="0" smtClean="0"/>
              <a:t>E.g., (0, 0) to (100, 60) for a soccer field</a:t>
            </a:r>
          </a:p>
          <a:p>
            <a:pPr lvl="1"/>
            <a:r>
              <a:rPr lang="en-US" dirty="0" smtClean="0"/>
              <a:t>E.g., (0, 0) to (24, 24) for  chess board</a:t>
            </a:r>
          </a:p>
          <a:p>
            <a:r>
              <a:rPr lang="en-US" dirty="0" smtClean="0"/>
              <a:t>Let our user move their objects in their coordinate system</a:t>
            </a:r>
          </a:p>
          <a:p>
            <a:pPr lvl="1"/>
            <a:r>
              <a:rPr lang="en-US" dirty="0" smtClean="0"/>
              <a:t>E.g., a play on the soccer field has a size of 1x2, located at (50, 30)</a:t>
            </a:r>
          </a:p>
          <a:p>
            <a:pPr lvl="1"/>
            <a:r>
              <a:rPr lang="en-US" dirty="0" smtClean="0"/>
              <a:t>E.g., a chess piece is of size 0.8x0.8, and located at position (3, 5)</a:t>
            </a:r>
          </a:p>
          <a:p>
            <a:r>
              <a:rPr lang="en-US" dirty="0" smtClean="0"/>
              <a:t>Remember: </a:t>
            </a:r>
          </a:p>
          <a:p>
            <a:pPr lvl="1"/>
            <a:r>
              <a:rPr lang="en-US" dirty="0" err="1" smtClean="0"/>
              <a:t>WebGL</a:t>
            </a:r>
            <a:r>
              <a:rPr lang="en-US" dirty="0" smtClean="0"/>
              <a:t> only knows how to draw everything within NDC</a:t>
            </a:r>
          </a:p>
          <a:p>
            <a:pPr lvl="1"/>
            <a:r>
              <a:rPr lang="en-US" dirty="0" smtClean="0"/>
              <a:t>MUST: transform user defined coordinate system (WC) to NDC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4418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Coordinate System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572724"/>
            <a:ext cx="9010650" cy="485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3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View-Projection Transform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191508"/>
            <a:ext cx="11645578" cy="324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800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View-Projection Transform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191508"/>
            <a:ext cx="11645578" cy="324726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074670" y="2191507"/>
            <a:ext cx="5297805" cy="299961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411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620" y="876300"/>
            <a:ext cx="4968930" cy="3033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vpMatrix</a:t>
            </a:r>
            <a:r>
              <a:rPr lang="en-US" dirty="0" smtClean="0"/>
              <a:t>: </a:t>
            </a:r>
            <a:r>
              <a:rPr lang="en-US" dirty="0" err="1" smtClean="0"/>
              <a:t>lookAt</a:t>
            </a:r>
            <a:r>
              <a:rPr lang="en-US" dirty="0" smtClean="0"/>
              <a:t>() and </a:t>
            </a:r>
            <a:r>
              <a:rPr lang="en-US" dirty="0" err="1" smtClean="0"/>
              <a:t>ortho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9145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mat4.lookAt(</a:t>
            </a:r>
            <a:r>
              <a:rPr lang="en-US" b="1" i="1" dirty="0" err="1"/>
              <a:t>viewMatrix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[</a:t>
            </a:r>
            <a:r>
              <a:rPr lang="en-US" dirty="0"/>
              <a:t>cx, cy, 10],   // (</a:t>
            </a:r>
            <a:r>
              <a:rPr lang="en-US" dirty="0" err="1"/>
              <a:t>cx,cy</a:t>
            </a:r>
            <a:r>
              <a:rPr lang="en-US" dirty="0"/>
              <a:t>) is center of the </a:t>
            </a:r>
            <a:r>
              <a:rPr lang="en-US" dirty="0" smtClean="0"/>
              <a:t>WC</a:t>
            </a:r>
            <a:br>
              <a:rPr lang="en-US" dirty="0" smtClean="0"/>
            </a:br>
            <a:r>
              <a:rPr lang="en-US" dirty="0" smtClean="0"/>
              <a:t>	[cx</a:t>
            </a:r>
            <a:r>
              <a:rPr lang="en-US" dirty="0"/>
              <a:t>, cy, 0], 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[</a:t>
            </a:r>
            <a:r>
              <a:rPr lang="en-US" dirty="0"/>
              <a:t>0, 1, 0]);     // orientation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mat4.ortho(</a:t>
            </a:r>
            <a:r>
              <a:rPr lang="en-US" b="1" i="1" dirty="0" err="1" smtClean="0"/>
              <a:t>projMatrix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	-W/2,  </a:t>
            </a:r>
            <a:r>
              <a:rPr lang="en-US" dirty="0"/>
              <a:t>// distant from (</a:t>
            </a:r>
            <a:r>
              <a:rPr lang="en-US" dirty="0" err="1"/>
              <a:t>cx,cy</a:t>
            </a:r>
            <a:r>
              <a:rPr lang="en-US" dirty="0"/>
              <a:t>) to left of </a:t>
            </a:r>
            <a:r>
              <a:rPr lang="en-US" dirty="0" smtClean="0"/>
              <a:t>WC</a:t>
            </a:r>
            <a:br>
              <a:rPr lang="en-US" dirty="0" smtClean="0"/>
            </a:br>
            <a:r>
              <a:rPr lang="en-US" dirty="0" smtClean="0"/>
              <a:t>	W/2,   </a:t>
            </a:r>
            <a:r>
              <a:rPr lang="en-US" dirty="0"/>
              <a:t>// distant from (</a:t>
            </a:r>
            <a:r>
              <a:rPr lang="en-US" dirty="0" err="1"/>
              <a:t>cx,cy</a:t>
            </a:r>
            <a:r>
              <a:rPr lang="en-US" dirty="0"/>
              <a:t>) to right of </a:t>
            </a:r>
            <a:r>
              <a:rPr lang="en-US" dirty="0" smtClean="0"/>
              <a:t>WC</a:t>
            </a:r>
            <a:br>
              <a:rPr lang="en-US" dirty="0" smtClean="0"/>
            </a:br>
            <a:r>
              <a:rPr lang="en-US" dirty="0" smtClean="0"/>
              <a:t>	-H/2,   // </a:t>
            </a:r>
            <a:r>
              <a:rPr lang="en-US" dirty="0"/>
              <a:t>distant from (</a:t>
            </a:r>
            <a:r>
              <a:rPr lang="en-US" dirty="0" err="1"/>
              <a:t>cx,cy</a:t>
            </a:r>
            <a:r>
              <a:rPr lang="en-US" dirty="0"/>
              <a:t>) to bottom of </a:t>
            </a:r>
            <a:r>
              <a:rPr lang="en-US" dirty="0" smtClean="0"/>
              <a:t>WC</a:t>
            </a:r>
            <a:br>
              <a:rPr lang="en-US" dirty="0" smtClean="0"/>
            </a:br>
            <a:r>
              <a:rPr lang="en-US" dirty="0" smtClean="0"/>
              <a:t>	H/2,    // </a:t>
            </a:r>
            <a:r>
              <a:rPr lang="en-US" dirty="0"/>
              <a:t>distant from (</a:t>
            </a:r>
            <a:r>
              <a:rPr lang="en-US" dirty="0" err="1"/>
              <a:t>cx,cy</a:t>
            </a:r>
            <a:r>
              <a:rPr lang="en-US" dirty="0"/>
              <a:t>) to top of </a:t>
            </a:r>
            <a:r>
              <a:rPr lang="en-US" dirty="0" smtClean="0"/>
              <a:t>WC</a:t>
            </a:r>
            <a:br>
              <a:rPr lang="en-US" dirty="0" smtClean="0"/>
            </a:br>
            <a:r>
              <a:rPr lang="en-US" dirty="0" smtClean="0"/>
              <a:t>	0</a:t>
            </a:r>
            <a:r>
              <a:rPr lang="en-US" dirty="0"/>
              <a:t>,        </a:t>
            </a:r>
            <a:r>
              <a:rPr lang="en-US" dirty="0" smtClean="0"/>
              <a:t>// </a:t>
            </a:r>
            <a:r>
              <a:rPr lang="en-US" dirty="0"/>
              <a:t>the z-distant to near </a:t>
            </a:r>
            <a:r>
              <a:rPr lang="en-US" dirty="0" smtClean="0"/>
              <a:t>plane</a:t>
            </a:r>
            <a:br>
              <a:rPr lang="en-US" dirty="0" smtClean="0"/>
            </a:br>
            <a:r>
              <a:rPr lang="en-US" dirty="0" smtClean="0"/>
              <a:t>	1000  // </a:t>
            </a:r>
            <a:r>
              <a:rPr lang="en-US" dirty="0"/>
              <a:t>the z-distant to far </a:t>
            </a:r>
            <a:r>
              <a:rPr lang="en-US" dirty="0" smtClean="0"/>
              <a:t>plane</a:t>
            </a:r>
            <a:br>
              <a:rPr lang="en-US" dirty="0" smtClean="0"/>
            </a:b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vpMatrix</a:t>
            </a:r>
            <a:r>
              <a:rPr lang="en-US" b="1" dirty="0" smtClean="0"/>
              <a:t> = </a:t>
            </a:r>
            <a:r>
              <a:rPr lang="en-US" b="1" dirty="0" err="1" smtClean="0"/>
              <a:t>projMatrix</a:t>
            </a:r>
            <a:r>
              <a:rPr lang="en-US" b="1" dirty="0" smtClean="0"/>
              <a:t> × </a:t>
            </a:r>
            <a:r>
              <a:rPr lang="en-US" b="1" dirty="0" err="1" smtClean="0"/>
              <a:t>viewMatrix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56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vpMatrix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err="1"/>
              <a:t>projMatrix</a:t>
            </a:r>
            <a:r>
              <a:rPr lang="en-US" b="1" dirty="0"/>
              <a:t> × </a:t>
            </a:r>
            <a:r>
              <a:rPr lang="en-US" b="1" dirty="0" err="1" smtClean="0"/>
              <a:t>viewMatrix</a:t>
            </a:r>
            <a:r>
              <a:rPr lang="en-US" b="1" dirty="0" smtClean="0"/>
              <a:t>  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 smtClean="0"/>
              <a:t>… is simply … 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translating (</a:t>
            </a:r>
            <a:r>
              <a:rPr lang="en-US" dirty="0" err="1" smtClean="0"/>
              <a:t>Cx</a:t>
            </a:r>
            <a:r>
              <a:rPr lang="en-US" dirty="0" smtClean="0"/>
              <a:t>, Cy) to (0, 0)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scaling </a:t>
            </a:r>
            <a:r>
              <a:rPr lang="en-US" dirty="0" err="1"/>
              <a:t>WxH</a:t>
            </a:r>
            <a:r>
              <a:rPr lang="en-US" dirty="0"/>
              <a:t> to </a:t>
            </a:r>
            <a:r>
              <a:rPr lang="en-US" dirty="0" smtClean="0"/>
              <a:t>2x2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 …  </a:t>
            </a:r>
            <a:r>
              <a:rPr lang="en-US" dirty="0" err="1" smtClean="0"/>
              <a:t>vpMatrix</a:t>
            </a:r>
            <a:r>
              <a:rPr lang="en-US" dirty="0" smtClean="0"/>
              <a:t> = S(2/W, 2/H) T(-</a:t>
            </a:r>
            <a:r>
              <a:rPr lang="en-US" dirty="0" err="1" smtClean="0"/>
              <a:t>Cx</a:t>
            </a:r>
            <a:r>
              <a:rPr lang="en-US" dirty="0" smtClean="0"/>
              <a:t>, -Cy)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444" y="1269272"/>
            <a:ext cx="5090637" cy="2521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done by </a:t>
            </a:r>
            <a:r>
              <a:rPr lang="en-US" dirty="0" err="1" smtClean="0"/>
              <a:t>lookAt</a:t>
            </a:r>
            <a:r>
              <a:rPr lang="en-US" dirty="0" smtClean="0"/>
              <a:t>() and </a:t>
            </a:r>
            <a:r>
              <a:rPr lang="en-US" dirty="0" err="1" smtClean="0"/>
              <a:t>ortho</a:t>
            </a:r>
            <a:r>
              <a:rPr lang="en-US" dirty="0" smtClean="0"/>
              <a:t>()?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567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837" y="3233435"/>
            <a:ext cx="8329863" cy="3386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WebGL</a:t>
            </a:r>
            <a:r>
              <a:rPr lang="en-US" dirty="0" smtClean="0"/>
              <a:t> Viewport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 err="1" smtClean="0"/>
              <a:t>gl.viewport</a:t>
            </a:r>
            <a:r>
              <a:rPr lang="en-US" sz="1600" dirty="0" smtClean="0"/>
              <a:t>(</a:t>
            </a:r>
            <a:br>
              <a:rPr lang="en-US" sz="1600" dirty="0" smtClean="0"/>
            </a:br>
            <a:r>
              <a:rPr lang="en-US" sz="1600" dirty="0" smtClean="0"/>
              <a:t>	x</a:t>
            </a:r>
            <a:r>
              <a:rPr lang="en-US" sz="1600" dirty="0"/>
              <a:t>,     // x position of bottom-left corner of the area to be </a:t>
            </a:r>
            <a:r>
              <a:rPr lang="en-US" sz="1600" dirty="0" smtClean="0"/>
              <a:t>drawn</a:t>
            </a:r>
            <a:br>
              <a:rPr lang="en-US" sz="1600" dirty="0" smtClean="0"/>
            </a:br>
            <a:r>
              <a:rPr lang="en-US" sz="1600" dirty="0" smtClean="0"/>
              <a:t>	y</a:t>
            </a:r>
            <a:r>
              <a:rPr lang="en-US" sz="1600" dirty="0"/>
              <a:t>,     // y position of bottom-left corner of the area to be </a:t>
            </a:r>
            <a:r>
              <a:rPr lang="en-US" sz="1600" dirty="0" smtClean="0"/>
              <a:t>drawn</a:t>
            </a:r>
            <a:br>
              <a:rPr lang="en-US" sz="1600" dirty="0" smtClean="0"/>
            </a:br>
            <a:r>
              <a:rPr lang="en-US" sz="1600" dirty="0" smtClean="0"/>
              <a:t>	width</a:t>
            </a:r>
            <a:r>
              <a:rPr lang="en-US" sz="1600" dirty="0"/>
              <a:t>, // width of the area to be </a:t>
            </a:r>
            <a:r>
              <a:rPr lang="en-US" sz="1600" dirty="0" smtClean="0"/>
              <a:t>drawn</a:t>
            </a:r>
            <a:br>
              <a:rPr lang="en-US" sz="1600" dirty="0" smtClean="0"/>
            </a:br>
            <a:r>
              <a:rPr lang="en-US" sz="1600" dirty="0" smtClean="0"/>
              <a:t>	height </a:t>
            </a:r>
            <a:r>
              <a:rPr lang="en-US" sz="1600" dirty="0"/>
              <a:t>// height of the area to be </a:t>
            </a:r>
            <a:r>
              <a:rPr lang="en-US" sz="1600" dirty="0" smtClean="0"/>
              <a:t>drawn</a:t>
            </a:r>
            <a:br>
              <a:rPr lang="en-US" sz="1600" dirty="0" smtClean="0"/>
            </a:br>
            <a:r>
              <a:rPr lang="en-US" sz="1600" dirty="0" smtClean="0"/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321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3.4: View Projection and Viewport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1475627"/>
            <a:ext cx="7439025" cy="561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8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3.1: </a:t>
            </a:r>
            <a:r>
              <a:rPr lang="en-US" dirty="0" err="1" smtClean="0"/>
              <a:t>Renderable</a:t>
            </a:r>
            <a:r>
              <a:rPr lang="en-US" dirty="0" smtClean="0"/>
              <a:t> Object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4493" y="1825625"/>
            <a:ext cx="59030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675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3.4: Vertex </a:t>
            </a:r>
            <a:r>
              <a:rPr lang="en-US" dirty="0" err="1" smtClean="0"/>
              <a:t>Shader</a:t>
            </a:r>
            <a:r>
              <a:rPr lang="en-US" dirty="0" smtClean="0"/>
              <a:t> Support for </a:t>
            </a:r>
            <a:r>
              <a:rPr lang="en-US" dirty="0" err="1" smtClean="0"/>
              <a:t>ViewProjection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90" y="1857224"/>
            <a:ext cx="11763119" cy="3453683"/>
          </a:xfrm>
        </p:spPr>
      </p:pic>
      <p:sp>
        <p:nvSpPr>
          <p:cNvPr id="8" name="Round Diagonal Corner Rectangle 7"/>
          <p:cNvSpPr/>
          <p:nvPr/>
        </p:nvSpPr>
        <p:spPr>
          <a:xfrm>
            <a:off x="6520873" y="1495661"/>
            <a:ext cx="2770909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SimpleVS.glsl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67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3.4: Vertex </a:t>
            </a:r>
            <a:r>
              <a:rPr lang="en-US" dirty="0" err="1" smtClean="0"/>
              <a:t>Shader</a:t>
            </a:r>
            <a:r>
              <a:rPr lang="en-US" dirty="0" smtClean="0"/>
              <a:t> Support for </a:t>
            </a:r>
            <a:r>
              <a:rPr lang="en-US" dirty="0" err="1" smtClean="0"/>
              <a:t>ViewProjection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90" y="1857224"/>
            <a:ext cx="11763119" cy="3453683"/>
          </a:xfrm>
        </p:spPr>
      </p:pic>
      <p:sp>
        <p:nvSpPr>
          <p:cNvPr id="8" name="Round Diagonal Corner Rectangle 7"/>
          <p:cNvSpPr/>
          <p:nvPr/>
        </p:nvSpPr>
        <p:spPr>
          <a:xfrm>
            <a:off x="6520873" y="1495661"/>
            <a:ext cx="2770909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SimpleVS.glsl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9470" y="2923647"/>
            <a:ext cx="4371148" cy="53998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8887" y="4530059"/>
            <a:ext cx="11296721" cy="53998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3.4: </a:t>
            </a:r>
            <a:r>
              <a:rPr lang="en-US" dirty="0" err="1" smtClean="0"/>
              <a:t>SimpleShader</a:t>
            </a:r>
            <a:r>
              <a:rPr lang="en-US" dirty="0" smtClean="0"/>
              <a:t> modification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9" y="1372446"/>
            <a:ext cx="8677677" cy="504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0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3.4: </a:t>
            </a:r>
            <a:r>
              <a:rPr lang="en-US" dirty="0" err="1" smtClean="0"/>
              <a:t>SimpleShader</a:t>
            </a:r>
            <a:r>
              <a:rPr lang="en-US" dirty="0" smtClean="0"/>
              <a:t> modification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9" y="1372446"/>
            <a:ext cx="8677677" cy="504682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74988" y="2623127"/>
            <a:ext cx="8409088" cy="42487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763491" y="3629891"/>
            <a:ext cx="1246910" cy="35054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74988" y="4207814"/>
            <a:ext cx="5882830" cy="354516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9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3.4: Modify </a:t>
            </a:r>
            <a:r>
              <a:rPr lang="en-US" dirty="0" err="1" smtClean="0"/>
              <a:t>Renderable.draw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310" y="2313820"/>
            <a:ext cx="10515600" cy="1878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913" y="2328862"/>
            <a:ext cx="123158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3.4: Modify </a:t>
            </a:r>
            <a:r>
              <a:rPr lang="en-US" dirty="0" err="1" smtClean="0"/>
              <a:t>Renderable.draw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310" y="2313820"/>
            <a:ext cx="10515600" cy="1878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913" y="2328862"/>
            <a:ext cx="12315825" cy="220027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661538" y="2143645"/>
            <a:ext cx="1625953" cy="67969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99564" y="2913298"/>
            <a:ext cx="1681018" cy="67969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5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97017"/>
            <a:ext cx="4806587" cy="32229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10" y="2240685"/>
            <a:ext cx="4895327" cy="3816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3.4: Testing View Projection and Viewport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of the test: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8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3.4: Setup Viewport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480" y="1391514"/>
            <a:ext cx="6616842" cy="4408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303" y="2338240"/>
            <a:ext cx="3751515" cy="2515467"/>
          </a:xfrm>
          <a:prstGeom prst="rect">
            <a:avLst/>
          </a:prstGeom>
        </p:spPr>
      </p:pic>
      <p:sp>
        <p:nvSpPr>
          <p:cNvPr id="7" name="Round Diagonal Corner Rectangle 6"/>
          <p:cNvSpPr/>
          <p:nvPr/>
        </p:nvSpPr>
        <p:spPr>
          <a:xfrm>
            <a:off x="5621070" y="860378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MyGame.js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0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3.4: </a:t>
            </a:r>
            <a:r>
              <a:rPr lang="en-US" dirty="0" smtClean="0"/>
              <a:t>Note on </a:t>
            </a:r>
            <a:r>
              <a:rPr lang="en-US" dirty="0" err="1" smtClean="0"/>
              <a:t>gl.scissor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480" y="1391514"/>
            <a:ext cx="6616842" cy="4408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303" y="2338240"/>
            <a:ext cx="3751515" cy="251546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83177" y="3313684"/>
            <a:ext cx="1697907" cy="1336974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37796" y="4650658"/>
            <a:ext cx="6023559" cy="1336974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5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Viewport vs. Scissor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gl.viewport</a:t>
            </a:r>
            <a:r>
              <a:rPr lang="en-US" dirty="0" smtClean="0"/>
              <a:t>() defines where NDC is mapped to</a:t>
            </a:r>
          </a:p>
          <a:p>
            <a:pPr lvl="1"/>
            <a:r>
              <a:rPr lang="en-US" dirty="0" smtClean="0"/>
              <a:t>Implicitly performed by </a:t>
            </a:r>
            <a:r>
              <a:rPr lang="en-US" dirty="0" err="1" smtClean="0"/>
              <a:t>WebGL</a:t>
            </a:r>
            <a:endParaRPr lang="en-US" dirty="0" smtClean="0"/>
          </a:p>
          <a:p>
            <a:r>
              <a:rPr lang="en-US" dirty="0" err="1" smtClean="0"/>
              <a:t>gl.scissor</a:t>
            </a:r>
            <a:r>
              <a:rPr lang="en-US" dirty="0" smtClean="0"/>
              <a:t>() defines area that can be drawn to!</a:t>
            </a:r>
          </a:p>
          <a:p>
            <a:pPr lvl="1"/>
            <a:r>
              <a:rPr lang="en-US" dirty="0" smtClean="0"/>
              <a:t>Does not affect anything else</a:t>
            </a:r>
          </a:p>
          <a:p>
            <a:pPr lvl="1"/>
            <a:r>
              <a:rPr lang="en-US" dirty="0" smtClean="0"/>
              <a:t>Expensive operation!</a:t>
            </a:r>
          </a:p>
          <a:p>
            <a:pPr lvl="1"/>
            <a:r>
              <a:rPr lang="en-US" dirty="0" smtClean="0"/>
              <a:t>That’s why, enable/clear/disable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t="36122"/>
          <a:stretch/>
        </p:blipFill>
        <p:spPr>
          <a:xfrm>
            <a:off x="5752758" y="3165987"/>
            <a:ext cx="6616842" cy="281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71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begin the process of building an object to encapsulate the drawing operations by first abstracting the drawing functionality</a:t>
            </a:r>
          </a:p>
          <a:p>
            <a:pPr lvl="0"/>
            <a:r>
              <a:rPr lang="en-US" dirty="0"/>
              <a:t>To demonstrate how to create different instances of </a:t>
            </a:r>
            <a:r>
              <a:rPr lang="en-US" dirty="0" err="1"/>
              <a:t>SimpleShader</a:t>
            </a:r>
            <a:endParaRPr lang="en-US" dirty="0"/>
          </a:p>
          <a:p>
            <a:pPr lvl="0"/>
            <a:r>
              <a:rPr lang="en-US" dirty="0"/>
              <a:t>To demonstrate the ability to create multiple </a:t>
            </a:r>
            <a:r>
              <a:rPr lang="en-US" dirty="0" err="1"/>
              <a:t>Renderable</a:t>
            </a:r>
            <a:r>
              <a:rPr lang="en-US" dirty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16147344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3.4: Setup View Projection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22" y="1596877"/>
            <a:ext cx="6549449" cy="5221024"/>
          </a:xfrm>
          <a:prstGeom prst="rect">
            <a:avLst/>
          </a:prstGeom>
        </p:spPr>
      </p:pic>
      <p:sp>
        <p:nvSpPr>
          <p:cNvPr id="7" name="Round Diagonal Corner Rectangle 6"/>
          <p:cNvSpPr/>
          <p:nvPr/>
        </p:nvSpPr>
        <p:spPr>
          <a:xfrm>
            <a:off x="5672353" y="1329125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MyGame.js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379" y="2293213"/>
            <a:ext cx="4094421" cy="287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4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729" y="2289337"/>
            <a:ext cx="4895327" cy="3816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3.4: Implementing the test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18" y="1313152"/>
            <a:ext cx="3964648" cy="2205109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890" t="26394" r="3530" b="6106"/>
          <a:stretch/>
        </p:blipFill>
        <p:spPr>
          <a:xfrm>
            <a:off x="7426035" y="907995"/>
            <a:ext cx="3770717" cy="2053233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4134366" y="2795135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MyGame.js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2907" y="3518261"/>
            <a:ext cx="3608502" cy="297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9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3.5: The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 from 3.4</a:t>
            </a:r>
          </a:p>
          <a:p>
            <a:pPr lvl="1"/>
            <a:r>
              <a:rPr lang="en-US" dirty="0" smtClean="0"/>
              <a:t>Viewport and View Projection setting</a:t>
            </a:r>
          </a:p>
          <a:p>
            <a:pPr lvl="2"/>
            <a:r>
              <a:rPr lang="en-US" dirty="0" smtClean="0"/>
              <a:t>Messy and makes MyGame.js difficult to read</a:t>
            </a:r>
          </a:p>
          <a:p>
            <a:pPr lvl="1"/>
            <a:r>
              <a:rPr lang="en-US" dirty="0" smtClean="0"/>
              <a:t>Need an abstraction … the Camera!</a:t>
            </a:r>
          </a:p>
          <a:p>
            <a:r>
              <a:rPr lang="en-US" dirty="0" smtClean="0"/>
              <a:t>Camera:</a:t>
            </a:r>
          </a:p>
          <a:p>
            <a:pPr lvl="1"/>
            <a:r>
              <a:rPr lang="en-US" dirty="0" smtClean="0"/>
              <a:t>WC Center: where is the camera viewfinder</a:t>
            </a:r>
          </a:p>
          <a:p>
            <a:pPr lvl="1"/>
            <a:r>
              <a:rPr lang="en-US" dirty="0" smtClean="0"/>
              <a:t>WC Width/Height: what can be seen through the camera</a:t>
            </a:r>
          </a:p>
          <a:p>
            <a:pPr lvl="1"/>
            <a:r>
              <a:rPr lang="en-US" dirty="0" smtClean="0"/>
              <a:t>Viewport: where to show the WC on the film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define the Camera object to encapsulate the definition of WC and the viewport functionality</a:t>
            </a:r>
          </a:p>
          <a:p>
            <a:pPr lvl="0"/>
            <a:r>
              <a:rPr lang="en-US" dirty="0"/>
              <a:t>To integrate the Camera object into the game engine</a:t>
            </a:r>
          </a:p>
          <a:p>
            <a:r>
              <a:rPr lang="en-US" dirty="0"/>
              <a:t>To demonstrate how to work with the Camera object</a:t>
            </a:r>
          </a:p>
        </p:txBody>
      </p:sp>
    </p:spTree>
    <p:extLst>
      <p:ext uri="{BB962C8B-B14F-4D97-AF65-F5344CB8AC3E}">
        <p14:creationId xmlns:p14="http://schemas.microsoft.com/office/powerpoint/2010/main" val="98614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3.5: The Camera Object -- Constructor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330" y="1520825"/>
            <a:ext cx="74002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0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3.5: The Camera – Utility functions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7368"/>
            <a:ext cx="10515600" cy="3804505"/>
          </a:xfrm>
        </p:spPr>
      </p:pic>
    </p:spTree>
    <p:extLst>
      <p:ext uri="{BB962C8B-B14F-4D97-AF65-F5344CB8AC3E}">
        <p14:creationId xmlns:p14="http://schemas.microsoft.com/office/powerpoint/2010/main" val="384545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3.5: The Camera – compute </a:t>
            </a:r>
            <a:r>
              <a:rPr lang="en-US" dirty="0" err="1" smtClean="0"/>
              <a:t>vpMatrix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61" y="1363807"/>
            <a:ext cx="7282330" cy="5353204"/>
          </a:xfrm>
        </p:spPr>
      </p:pic>
    </p:spTree>
    <p:extLst>
      <p:ext uri="{BB962C8B-B14F-4D97-AF65-F5344CB8AC3E}">
        <p14:creationId xmlns:p14="http://schemas.microsoft.com/office/powerpoint/2010/main" val="32048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3.5: The Camera </a:t>
            </a:r>
            <a:r>
              <a:rPr lang="en-US" dirty="0" smtClean="0"/>
              <a:t>–Aspect Ratio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61" y="1363807"/>
            <a:ext cx="7282330" cy="5353204"/>
          </a:xfrm>
        </p:spPr>
      </p:pic>
      <p:sp>
        <p:nvSpPr>
          <p:cNvPr id="5" name="Rounded Rectangle 4"/>
          <p:cNvSpPr/>
          <p:nvPr/>
        </p:nvSpPr>
        <p:spPr>
          <a:xfrm>
            <a:off x="1694222" y="4798355"/>
            <a:ext cx="7071236" cy="1105916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9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 Ratio of WC and DC </a:t>
            </a:r>
            <a:r>
              <a:rPr lang="en-US" smtClean="0"/>
              <a:t>must match!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191508"/>
            <a:ext cx="11645578" cy="324726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074670" y="2191507"/>
            <a:ext cx="3040995" cy="299961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757715" y="2191507"/>
            <a:ext cx="3040995" cy="299961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445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3.5: Testing The Camera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3441"/>
          <a:stretch/>
        </p:blipFill>
        <p:spPr>
          <a:xfrm>
            <a:off x="558671" y="1436413"/>
            <a:ext cx="10756323" cy="1440524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98" y="3155950"/>
            <a:ext cx="10334625" cy="3429000"/>
          </a:xfrm>
        </p:spPr>
      </p:pic>
      <p:sp>
        <p:nvSpPr>
          <p:cNvPr id="7" name="Round Diagonal Corner Rectangle 6"/>
          <p:cNvSpPr/>
          <p:nvPr/>
        </p:nvSpPr>
        <p:spPr>
          <a:xfrm>
            <a:off x="9921617" y="2515374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MyGame.js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30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3.1: The </a:t>
            </a:r>
            <a:r>
              <a:rPr lang="en-US" dirty="0" err="1" smtClean="0"/>
              <a:t>Renderable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0062"/>
            <a:ext cx="4943475" cy="1381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99" y="3473450"/>
            <a:ext cx="11506200" cy="2381250"/>
          </a:xfrm>
          <a:prstGeom prst="rect">
            <a:avLst/>
          </a:prstGeom>
        </p:spPr>
      </p:pic>
      <p:sp>
        <p:nvSpPr>
          <p:cNvPr id="9" name="Round Diagonal Corner Rectangle 8"/>
          <p:cNvSpPr/>
          <p:nvPr/>
        </p:nvSpPr>
        <p:spPr>
          <a:xfrm>
            <a:off x="5324592" y="2789624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Renderable.js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8260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3: Learned?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Transformation and drawing of objects</a:t>
            </a:r>
          </a:p>
          <a:p>
            <a:pPr lvl="0"/>
            <a:r>
              <a:rPr lang="en-US" dirty="0" smtClean="0"/>
              <a:t>Coordinate system: </a:t>
            </a:r>
          </a:p>
          <a:p>
            <a:pPr lvl="1"/>
            <a:r>
              <a:rPr lang="en-US" dirty="0" smtClean="0"/>
              <a:t>World space </a:t>
            </a:r>
          </a:p>
          <a:p>
            <a:pPr lvl="1"/>
            <a:r>
              <a:rPr lang="en-US" dirty="0" smtClean="0"/>
              <a:t>Camera: where to draw from</a:t>
            </a:r>
          </a:p>
          <a:p>
            <a:pPr lvl="0"/>
            <a:r>
              <a:rPr lang="en-US" dirty="0" smtClean="0"/>
              <a:t>Viewports: where to draw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5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 Engine with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smtClean="0">
                <a:hlinkClick r:id="rId2"/>
              </a:rPr>
              <a:t>https</a:t>
            </a:r>
            <a:r>
              <a:rPr lang="en-US" u="sng">
                <a:hlinkClick r:id="rId2"/>
              </a:rPr>
              <a:t>://students.washington.edu/metablue/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37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3.1: Testing the </a:t>
            </a:r>
            <a:r>
              <a:rPr lang="en-US" dirty="0" err="1" smtClean="0"/>
              <a:t>Renderable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28" y="1368760"/>
            <a:ext cx="6757103" cy="5386096"/>
          </a:xfrm>
          <a:prstGeom prst="rect">
            <a:avLst/>
          </a:prstGeom>
        </p:spPr>
      </p:pic>
      <p:sp>
        <p:nvSpPr>
          <p:cNvPr id="7" name="Round Diagonal Corner Rectangle 6"/>
          <p:cNvSpPr/>
          <p:nvPr/>
        </p:nvSpPr>
        <p:spPr>
          <a:xfrm>
            <a:off x="6096000" y="1208357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MyGame.js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05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</TotalTime>
  <Words>1675</Words>
  <Application>Microsoft Office PowerPoint</Application>
  <PresentationFormat>Widescreen</PresentationFormat>
  <Paragraphs>320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5" baseType="lpstr">
      <vt:lpstr>Arial</vt:lpstr>
      <vt:lpstr>Calibri</vt:lpstr>
      <vt:lpstr>Calibri Light</vt:lpstr>
      <vt:lpstr>Office Theme</vt:lpstr>
      <vt:lpstr>Chapter 3</vt:lpstr>
      <vt:lpstr>This Chapter</vt:lpstr>
      <vt:lpstr>Coordinate Space and Pixels</vt:lpstr>
      <vt:lpstr>Game World and Viewport</vt:lpstr>
      <vt:lpstr>Encapsulating Drawing</vt:lpstr>
      <vt:lpstr>3.1: Renderable Object Project</vt:lpstr>
      <vt:lpstr>PowerPoint Presentation</vt:lpstr>
      <vt:lpstr>3.1: The Renderable Object</vt:lpstr>
      <vt:lpstr>3.1: Testing the Renderable Object</vt:lpstr>
      <vt:lpstr>3.1: Testing the Renderable Object</vt:lpstr>
      <vt:lpstr>3.1: Observations and Problems?</vt:lpstr>
      <vt:lpstr>Matrix Transformation: Translate</vt:lpstr>
      <vt:lpstr>Matrix Transformation: Scale and Rotate</vt:lpstr>
      <vt:lpstr>Matrix Transformation: Identity</vt:lpstr>
      <vt:lpstr>Matrix Transformation: Concatenation</vt:lpstr>
      <vt:lpstr>glMatrix.js: Matrix operator library</vt:lpstr>
      <vt:lpstr>glMatrix.js: Matrix operator library</vt:lpstr>
      <vt:lpstr>glMatrix.js: Matrix operator library</vt:lpstr>
      <vt:lpstr>glMatrix.js: Matrix operator library</vt:lpstr>
      <vt:lpstr>3.2: Matrix Transform Project</vt:lpstr>
      <vt:lpstr>3.2: Goals</vt:lpstr>
      <vt:lpstr>3.2: Vertex Shader with Transform Support</vt:lpstr>
      <vt:lpstr>3.2: Vertex Shader with Transform Support</vt:lpstr>
      <vt:lpstr>3.2: Vertex Shader with Transform Support</vt:lpstr>
      <vt:lpstr>3.2: SimpleShader object</vt:lpstr>
      <vt:lpstr>3.2: SimpleShader object</vt:lpstr>
      <vt:lpstr>3.2: SimpleShader object</vt:lpstr>
      <vt:lpstr>3.2: Renderable Support for Transformation</vt:lpstr>
      <vt:lpstr>3.2: Renderable Support for Transformation</vt:lpstr>
      <vt:lpstr>3.2: MyGame Testing of Transform</vt:lpstr>
      <vt:lpstr>3.2: MyGame Testing of Transform</vt:lpstr>
      <vt:lpstr>3.2: MyGame Testing of Transform</vt:lpstr>
      <vt:lpstr>3.3: Encapsulating Transform</vt:lpstr>
      <vt:lpstr>3.3: Goals</vt:lpstr>
      <vt:lpstr>3.3: The  Transform object</vt:lpstr>
      <vt:lpstr>3.3: The Transform Object</vt:lpstr>
      <vt:lpstr>3.3: Renderable Object with Transform</vt:lpstr>
      <vt:lpstr>3.3: Renderable Object with Transform</vt:lpstr>
      <vt:lpstr>3.3: Testing Renderable with Transform</vt:lpstr>
      <vt:lpstr>3.3: Testing Renderable with Transform</vt:lpstr>
      <vt:lpstr>3.3: Testing Renderable with Transform</vt:lpstr>
      <vt:lpstr>Coordinate Systems and Viewport</vt:lpstr>
      <vt:lpstr>Cartesian Coordinate System</vt:lpstr>
      <vt:lpstr>Currently: Drawing</vt:lpstr>
      <vt:lpstr>Currently: Drawing</vt:lpstr>
      <vt:lpstr>Currently: Drawing</vt:lpstr>
      <vt:lpstr>Currently: Drawing</vt:lpstr>
      <vt:lpstr>Currently: Drawing</vt:lpstr>
      <vt:lpstr>Currently: Drawing</vt:lpstr>
      <vt:lpstr>All the Coordinate Systems</vt:lpstr>
      <vt:lpstr>What’s wrong</vt:lpstr>
      <vt:lpstr>The World Coordinate (WC) System</vt:lpstr>
      <vt:lpstr>World Coordinate System</vt:lpstr>
      <vt:lpstr>The View-Projection Transform</vt:lpstr>
      <vt:lpstr>The View-Projection Transform</vt:lpstr>
      <vt:lpstr>vpMatrix: lookAt() and ortho()</vt:lpstr>
      <vt:lpstr>What is done by lookAt() and ortho()? </vt:lpstr>
      <vt:lpstr>WebGL Viewport</vt:lpstr>
      <vt:lpstr>3.4: View Projection and Viewport</vt:lpstr>
      <vt:lpstr>3.4: Vertex Shader Support for ViewProjection</vt:lpstr>
      <vt:lpstr>3.4: Vertex Shader Support for ViewProjection</vt:lpstr>
      <vt:lpstr>3.4: SimpleShader modification</vt:lpstr>
      <vt:lpstr>3.4: SimpleShader modification</vt:lpstr>
      <vt:lpstr>3.4: Modify Renderable.draw()</vt:lpstr>
      <vt:lpstr>3.4: Modify Renderable.draw()</vt:lpstr>
      <vt:lpstr>3.4: Testing View Projection and Viewport</vt:lpstr>
      <vt:lpstr>3.4: Setup Viewport</vt:lpstr>
      <vt:lpstr>3.4: Note on gl.scissor()</vt:lpstr>
      <vt:lpstr>Viewport vs. Scissor</vt:lpstr>
      <vt:lpstr>3.4: Setup View Projection</vt:lpstr>
      <vt:lpstr>3.4: Implementing the test</vt:lpstr>
      <vt:lpstr>3.5: The Camera</vt:lpstr>
      <vt:lpstr>3.5: Goals</vt:lpstr>
      <vt:lpstr>3.5: The Camera Object -- Constructor</vt:lpstr>
      <vt:lpstr>3.5: The Camera – Utility functions</vt:lpstr>
      <vt:lpstr>3.5: The Camera – compute vpMatrix</vt:lpstr>
      <vt:lpstr>3.5: The Camera –Aspect Ratio</vt:lpstr>
      <vt:lpstr>Aspect Ratio of WC and DC must match!</vt:lpstr>
      <vt:lpstr>3.5: Testing The Camera</vt:lpstr>
      <vt:lpstr>Chapter 3: Learned?</vt:lpstr>
      <vt:lpstr>The Game Engine with UI</vt:lpstr>
    </vt:vector>
  </TitlesOfParts>
  <Company>UWB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Admin Kelvin Sung</cp:lastModifiedBy>
  <cp:revision>589</cp:revision>
  <dcterms:created xsi:type="dcterms:W3CDTF">2015-10-15T20:24:08Z</dcterms:created>
  <dcterms:modified xsi:type="dcterms:W3CDTF">2016-07-27T01:04:38Z</dcterms:modified>
</cp:coreProperties>
</file>