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258" r:id="rId5"/>
    <p:sldId id="309" r:id="rId6"/>
    <p:sldId id="311" r:id="rId7"/>
    <p:sldId id="302" r:id="rId8"/>
    <p:sldId id="259" r:id="rId9"/>
    <p:sldId id="260" r:id="rId10"/>
    <p:sldId id="308" r:id="rId11"/>
    <p:sldId id="261" r:id="rId12"/>
    <p:sldId id="262" r:id="rId13"/>
    <p:sldId id="263" r:id="rId14"/>
    <p:sldId id="264" r:id="rId15"/>
    <p:sldId id="310" r:id="rId16"/>
    <p:sldId id="312" r:id="rId17"/>
    <p:sldId id="303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313" r:id="rId28"/>
    <p:sldId id="274" r:id="rId29"/>
    <p:sldId id="304" r:id="rId30"/>
    <p:sldId id="275" r:id="rId31"/>
    <p:sldId id="276" r:id="rId32"/>
    <p:sldId id="277" r:id="rId33"/>
    <p:sldId id="278" r:id="rId34"/>
    <p:sldId id="280" r:id="rId35"/>
    <p:sldId id="281" r:id="rId36"/>
    <p:sldId id="279" r:id="rId37"/>
    <p:sldId id="282" r:id="rId38"/>
    <p:sldId id="283" r:id="rId39"/>
    <p:sldId id="284" r:id="rId40"/>
    <p:sldId id="314" r:id="rId41"/>
    <p:sldId id="318" r:id="rId42"/>
    <p:sldId id="319" r:id="rId43"/>
    <p:sldId id="305" r:id="rId44"/>
    <p:sldId id="285" r:id="rId45"/>
    <p:sldId id="286" r:id="rId46"/>
    <p:sldId id="287" r:id="rId47"/>
    <p:sldId id="288" r:id="rId48"/>
    <p:sldId id="290" r:id="rId49"/>
    <p:sldId id="291" r:id="rId50"/>
    <p:sldId id="306" r:id="rId51"/>
    <p:sldId id="289" r:id="rId52"/>
    <p:sldId id="292" r:id="rId53"/>
    <p:sldId id="293" r:id="rId54"/>
    <p:sldId id="294" r:id="rId55"/>
    <p:sldId id="316" r:id="rId56"/>
    <p:sldId id="317" r:id="rId57"/>
    <p:sldId id="295" r:id="rId58"/>
    <p:sldId id="296" r:id="rId59"/>
    <p:sldId id="297" r:id="rId60"/>
    <p:sldId id="298" r:id="rId61"/>
    <p:sldId id="299" r:id="rId62"/>
    <p:sldId id="300" r:id="rId63"/>
    <p:sldId id="307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4: Common</a:t>
            </a:r>
            <a:r>
              <a:rPr lang="en-US" baseline="0" dirty="0" smtClean="0"/>
              <a:t> </a:t>
            </a:r>
            <a:r>
              <a:rPr lang="en-US" dirty="0" smtClean="0"/>
              <a:t>Components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aculty.washington.edu/ksung/CSS490D/MP/MP1/mp1.ht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Common Components of Video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2" y="493713"/>
            <a:ext cx="7747778" cy="5683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_</a:t>
            </a:r>
            <a:r>
              <a:rPr lang="en-US" dirty="0" err="1" smtClean="0"/>
              <a:t>runLoop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requestAnimationFrame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.call(class) </a:t>
            </a:r>
            <a:r>
              <a:rPr lang="en-US" dirty="0" smtClean="0">
                <a:sym typeface="Wingdings" panose="05000000000000000000" pitchFamily="2" charset="2"/>
              </a:rPr>
              <a:t> syntax!</a:t>
            </a:r>
            <a:endParaRPr lang="en-US" dirty="0" smtClean="0"/>
          </a:p>
          <a:p>
            <a:r>
              <a:rPr lang="en-US" dirty="0" err="1" smtClean="0"/>
              <a:t>mIsLoopRunning</a:t>
            </a:r>
            <a:r>
              <a:rPr lang="en-US" dirty="0" smtClean="0"/>
              <a:t> not checked</a:t>
            </a:r>
          </a:p>
          <a:p>
            <a:pPr lvl="1"/>
            <a:r>
              <a:rPr lang="en-US" dirty="0" smtClean="0"/>
              <a:t>Will do so later</a:t>
            </a:r>
          </a:p>
          <a:p>
            <a:r>
              <a:rPr lang="en-US" dirty="0" smtClean="0"/>
              <a:t>No input() checking yet</a:t>
            </a:r>
          </a:p>
          <a:p>
            <a:r>
              <a:rPr lang="en-US" dirty="0" smtClean="0"/>
              <a:t>update() and draw()</a:t>
            </a:r>
          </a:p>
          <a:p>
            <a:pPr lvl="1"/>
            <a:r>
              <a:rPr lang="en-US" dirty="0" smtClean="0"/>
              <a:t>Separated!!</a:t>
            </a:r>
          </a:p>
          <a:p>
            <a:pPr lvl="1"/>
            <a:r>
              <a:rPr lang="en-US" dirty="0" smtClean="0"/>
              <a:t>No update in draw</a:t>
            </a:r>
          </a:p>
          <a:p>
            <a:pPr lvl="1"/>
            <a:r>
              <a:rPr lang="en-US" dirty="0" smtClean="0"/>
              <a:t>No draw in update!!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31849" y="4203290"/>
            <a:ext cx="6130550" cy="285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9659421" y="171194"/>
            <a:ext cx="264564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Engine_GameLoop.js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37" y="2324101"/>
            <a:ext cx="7716788" cy="3744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Trigger to start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initializations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Starting the loop: </a:t>
            </a:r>
            <a:r>
              <a:rPr lang="en-US" dirty="0" err="1" smtClean="0"/>
              <a:t>MyGame.Initialize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90688"/>
            <a:ext cx="5634037" cy="342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1526"/>
            <a:ext cx="5725718" cy="2868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5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</a:t>
            </a:r>
            <a:r>
              <a:rPr lang="en-US" dirty="0" err="1" smtClean="0"/>
              <a:t>MyGame</a:t>
            </a:r>
            <a:r>
              <a:rPr lang="en-US" dirty="0" smtClean="0"/>
              <a:t>: update()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535642"/>
            <a:ext cx="7710487" cy="5093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04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</a:t>
            </a:r>
            <a:r>
              <a:rPr lang="en-US" dirty="0" err="1" smtClean="0"/>
              <a:t>MyGame</a:t>
            </a:r>
            <a:r>
              <a:rPr lang="en-US" dirty="0" smtClean="0"/>
              <a:t>: 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1410"/>
            <a:ext cx="12730162" cy="5113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07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no lagging … </a:t>
            </a:r>
          </a:p>
          <a:p>
            <a:r>
              <a:rPr lang="en-US" dirty="0" err="1" smtClean="0"/>
              <a:t>whiteXform</a:t>
            </a:r>
            <a:endParaRPr lang="en-US" dirty="0" smtClean="0"/>
          </a:p>
          <a:p>
            <a:pPr lvl="1"/>
            <a:r>
              <a:rPr lang="en-US" dirty="0" smtClean="0"/>
              <a:t>What is the linear speed of its movement?</a:t>
            </a:r>
          </a:p>
          <a:p>
            <a:pPr lvl="1"/>
            <a:r>
              <a:rPr lang="en-US" dirty="0" smtClean="0"/>
              <a:t>What is the angular speed of its rotation?</a:t>
            </a:r>
          </a:p>
          <a:p>
            <a:r>
              <a:rPr lang="en-US" dirty="0" err="1" smtClean="0"/>
              <a:t>redXform</a:t>
            </a:r>
            <a:endParaRPr lang="en-US" dirty="0" smtClean="0"/>
          </a:p>
          <a:p>
            <a:pPr lvl="1"/>
            <a:r>
              <a:rPr lang="en-US" dirty="0" smtClean="0"/>
              <a:t>What is the speed of its size change?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68" y="1249773"/>
            <a:ext cx="6955029" cy="4594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858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whiteXform</a:t>
            </a:r>
            <a:endParaRPr lang="en-US" dirty="0" smtClean="0"/>
          </a:p>
          <a:p>
            <a:pPr lvl="1"/>
            <a:r>
              <a:rPr lang="en-US" dirty="0" smtClean="0"/>
              <a:t>What is the linear speed of its movement?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0.05/(1/60) units/sec or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0.05*60 units/sec = 3 unit/sec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In this case, width of world = 20units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Takes about 20/3 to cover the width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 little more than 6 seconds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What is the angular speed of its rotation?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1-degree/(1/60 sec) or 60-degrees/sec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Or exactly 6 seconds for a complete revolution</a:t>
            </a:r>
            <a:endParaRPr lang="en-US" sz="1800" dirty="0" smtClean="0"/>
          </a:p>
          <a:p>
            <a:r>
              <a:rPr lang="en-US" dirty="0" err="1" smtClean="0"/>
              <a:t>redXform</a:t>
            </a:r>
            <a:endParaRPr lang="en-US" dirty="0" smtClean="0"/>
          </a:p>
          <a:p>
            <a:pPr lvl="1"/>
            <a:r>
              <a:rPr lang="en-US" dirty="0" smtClean="0"/>
              <a:t>What is the speed of its size change?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68" y="1249773"/>
            <a:ext cx="6955029" cy="4594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043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450233"/>
            <a:ext cx="7910512" cy="51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7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Event and </a:t>
            </a:r>
            <a:r>
              <a:rPr lang="en-US" dirty="0" err="1" smtClean="0"/>
              <a:t>Keycodes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and event handlers</a:t>
            </a:r>
          </a:p>
          <a:p>
            <a:r>
              <a:rPr lang="en-US" dirty="0" smtClean="0"/>
              <a:t>HTML5 Event registration and handlers</a:t>
            </a:r>
          </a:p>
          <a:p>
            <a:pPr lvl="1"/>
            <a:r>
              <a:rPr lang="en-US" dirty="0" err="1" smtClean="0"/>
              <a:t>window.addEventListener</a:t>
            </a:r>
            <a:r>
              <a:rPr lang="en-US" dirty="0" smtClean="0"/>
              <a:t>(“Event”, handler)</a:t>
            </a:r>
          </a:p>
          <a:p>
            <a:r>
              <a:rPr lang="en-US" dirty="0" err="1" smtClean="0"/>
              <a:t>Keycodes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‘A’ = xx</a:t>
            </a:r>
          </a:p>
          <a:p>
            <a:pPr lvl="1"/>
            <a:r>
              <a:rPr lang="en-US" dirty="0" smtClean="0"/>
              <a:t>‘B’ = xx+1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The </a:t>
            </a:r>
            <a:r>
              <a:rPr lang="en-US" dirty="0" err="1" smtClean="0"/>
              <a:t>Engine.Input</a:t>
            </a:r>
            <a:r>
              <a:rPr lang="en-US" dirty="0" smtClean="0"/>
              <a:t> component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128" y="1511300"/>
            <a:ext cx="396919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91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Control the </a:t>
            </a:r>
            <a:r>
              <a:rPr lang="en-US" dirty="0" err="1"/>
              <a:t>Renderable</a:t>
            </a:r>
            <a:r>
              <a:rPr lang="en-US" dirty="0"/>
              <a:t> object’s position, size, and rotation to construct complex movements and animations</a:t>
            </a:r>
          </a:p>
          <a:p>
            <a:pPr lvl="0"/>
            <a:r>
              <a:rPr lang="en-US" dirty="0"/>
              <a:t>Receive keyboard input from the player and animate </a:t>
            </a:r>
            <a:r>
              <a:rPr lang="en-US" dirty="0" err="1"/>
              <a:t>Renderable</a:t>
            </a:r>
            <a:r>
              <a:rPr lang="en-US" dirty="0"/>
              <a:t> objects</a:t>
            </a:r>
          </a:p>
          <a:p>
            <a:pPr lvl="0"/>
            <a:r>
              <a:rPr lang="en-US" dirty="0"/>
              <a:t>Work with asynchronous loading and unloading of external assets</a:t>
            </a:r>
          </a:p>
          <a:p>
            <a:pPr lvl="0"/>
            <a:r>
              <a:rPr lang="en-US" dirty="0"/>
              <a:t>Define, load, and execute a simple game level from a scene file</a:t>
            </a:r>
          </a:p>
          <a:p>
            <a:pPr lvl="0"/>
            <a:r>
              <a:rPr lang="en-US" dirty="0"/>
              <a:t>Change game levels by loading a new scene</a:t>
            </a:r>
          </a:p>
          <a:p>
            <a:pPr lvl="0"/>
            <a:r>
              <a:rPr lang="en-US" dirty="0"/>
              <a:t>Work with sound clips for background music and audio cues</a:t>
            </a:r>
          </a:p>
        </p:txBody>
      </p:sp>
    </p:spTree>
    <p:extLst>
      <p:ext uri="{BB962C8B-B14F-4D97-AF65-F5344CB8AC3E}">
        <p14:creationId xmlns:p14="http://schemas.microsoft.com/office/powerpoint/2010/main" val="313815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Input: variables for key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690688"/>
            <a:ext cx="8096250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14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Event handlers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" y="2249264"/>
            <a:ext cx="8241139" cy="429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4035"/>
            <a:ext cx="6858000" cy="1734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68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Keyboard update() and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0" y="1658144"/>
            <a:ext cx="1000843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3821675"/>
            <a:ext cx="6810375" cy="2169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32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</a:t>
            </a:r>
            <a:r>
              <a:rPr lang="en-US" dirty="0" err="1" smtClean="0"/>
              <a:t>Engine.Core</a:t>
            </a:r>
            <a:r>
              <a:rPr lang="en-US" dirty="0" smtClean="0"/>
              <a:t>: to </a:t>
            </a:r>
            <a:r>
              <a:rPr lang="en-US" dirty="0" err="1" smtClean="0"/>
              <a:t>init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4" y="1367495"/>
            <a:ext cx="6162675" cy="24988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41" y="4001294"/>
            <a:ext cx="8101334" cy="2227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4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</a:t>
            </a:r>
            <a:r>
              <a:rPr lang="en-US" dirty="0" err="1" smtClean="0"/>
              <a:t>Engine.Loop</a:t>
            </a:r>
            <a:r>
              <a:rPr lang="en-US" dirty="0" smtClean="0"/>
              <a:t>: to update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20400" cy="4452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6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Engine initialization (from </a:t>
            </a:r>
            <a:r>
              <a:rPr lang="en-US" dirty="0" err="1" smtClean="0"/>
              <a:t>MyGame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384844"/>
            <a:ext cx="11334750" cy="2925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2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Testing Keyboard </a:t>
            </a:r>
            <a:r>
              <a:rPr lang="en-US" dirty="0" err="1" smtClean="0"/>
              <a:t>MyGame.update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2011159"/>
            <a:ext cx="10515600" cy="3789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37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runtime complexity of  </a:t>
            </a:r>
            <a:r>
              <a:rPr lang="en-US" dirty="0" err="1" smtClean="0"/>
              <a:t>Input.update</a:t>
            </a:r>
            <a:r>
              <a:rPr lang="en-US" dirty="0" smtClean="0"/>
              <a:t>()?</a:t>
            </a:r>
          </a:p>
          <a:p>
            <a:r>
              <a:rPr lang="en-US" dirty="0" smtClean="0"/>
              <a:t>How would you implement a “</a:t>
            </a:r>
            <a:r>
              <a:rPr lang="en-US" b="1" dirty="0" err="1" smtClean="0"/>
              <a:t>isKeyUp</a:t>
            </a:r>
            <a:r>
              <a:rPr lang="en-US" b="1" dirty="0" smtClean="0"/>
              <a:t>()</a:t>
            </a:r>
            <a:r>
              <a:rPr lang="en-US" dirty="0" smtClean="0"/>
              <a:t>” function?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detect the key-up event</a:t>
            </a:r>
          </a:p>
          <a:p>
            <a:pPr lvl="1"/>
            <a:r>
              <a:rPr lang="en-US" dirty="0" smtClean="0"/>
              <a:t>Will the runtime complexity change?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365125"/>
            <a:ext cx="8858250" cy="2073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3225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Synchronous load:  (SimpleShader._</a:t>
            </a:r>
            <a:r>
              <a:rPr lang="en-US" dirty="0" err="1" smtClean="0"/>
              <a:t>loadAndCompileShader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Issue load and wait</a:t>
            </a:r>
          </a:p>
          <a:p>
            <a:pPr lvl="1"/>
            <a:r>
              <a:rPr lang="en-US" dirty="0" smtClean="0"/>
              <a:t>Stops web browser!!</a:t>
            </a:r>
          </a:p>
          <a:p>
            <a:pPr lvl="1"/>
            <a:r>
              <a:rPr lang="en-US" dirty="0" smtClean="0"/>
              <a:t>May seem “hang” to user</a:t>
            </a:r>
          </a:p>
          <a:p>
            <a:r>
              <a:rPr lang="en-US" dirty="0" smtClean="0"/>
              <a:t>Asynchronous load:</a:t>
            </a:r>
          </a:p>
          <a:p>
            <a:pPr lvl="1"/>
            <a:r>
              <a:rPr lang="en-US" dirty="0" smtClean="0"/>
              <a:t>Issue load, provide “Callback” and continue</a:t>
            </a:r>
          </a:p>
          <a:p>
            <a:pPr lvl="1"/>
            <a:r>
              <a:rPr lang="en-US" dirty="0" smtClean="0"/>
              <a:t>“Callback” is called when load is completed</a:t>
            </a:r>
          </a:p>
          <a:p>
            <a:pPr lvl="1"/>
            <a:r>
              <a:rPr lang="en-US" dirty="0" smtClean="0"/>
              <a:t>Pro:</a:t>
            </a:r>
          </a:p>
          <a:p>
            <a:pPr lvl="2"/>
            <a:r>
              <a:rPr lang="en-US" dirty="0" smtClean="0"/>
              <a:t>Efficient, support interactivity</a:t>
            </a:r>
          </a:p>
          <a:p>
            <a:pPr lvl="1"/>
            <a:r>
              <a:rPr lang="en-US" dirty="0" smtClean="0"/>
              <a:t>Con:</a:t>
            </a:r>
          </a:p>
          <a:p>
            <a:pPr lvl="2"/>
            <a:r>
              <a:rPr lang="en-US" dirty="0" smtClean="0"/>
              <a:t>Complex, requires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Resource Management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1825625"/>
            <a:ext cx="7629525" cy="45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structure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Notice: the input() update!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2419159"/>
            <a:ext cx="4333684" cy="2467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ResourceMap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ResourceMap: </a:t>
            </a:r>
          </a:p>
          <a:p>
            <a:pPr lvl="1"/>
            <a:r>
              <a:rPr lang="en-US" dirty="0" smtClean="0"/>
              <a:t>Key-value pair of “string=id” and resource</a:t>
            </a:r>
          </a:p>
          <a:p>
            <a:pPr lvl="1"/>
            <a:r>
              <a:rPr lang="en-US" dirty="0" smtClean="0"/>
              <a:t>E.g., file name and content of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510277"/>
            <a:ext cx="5610225" cy="2981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19" y="1987168"/>
            <a:ext cx="4624387" cy="2014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64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88" y="1352550"/>
            <a:ext cx="7126942" cy="2571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ResourceMap</a:t>
            </a:r>
            <a:r>
              <a:rPr lang="en-US" dirty="0" smtClean="0"/>
              <a:t>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synchronization support</a:t>
            </a:r>
          </a:p>
          <a:p>
            <a:pPr lvl="1"/>
            <a:r>
              <a:rPr lang="en-US" dirty="0" smtClean="0"/>
              <a:t>Create/Store-to </a:t>
            </a:r>
            <a:r>
              <a:rPr lang="en-US" dirty="0" err="1" smtClean="0"/>
              <a:t>EntryMap</a:t>
            </a:r>
            <a:endParaRPr lang="en-US" dirty="0" smtClean="0"/>
          </a:p>
          <a:p>
            <a:pPr lvl="1"/>
            <a:r>
              <a:rPr lang="en-US" dirty="0" smtClean="0"/>
              <a:t>Nothing else!</a:t>
            </a:r>
          </a:p>
          <a:p>
            <a:r>
              <a:rPr lang="en-US" dirty="0" smtClean="0"/>
              <a:t>Asset assessing support</a:t>
            </a:r>
          </a:p>
          <a:p>
            <a:pPr lvl="1"/>
            <a:r>
              <a:rPr lang="en-US" dirty="0" smtClean="0"/>
              <a:t>Check and retrieve</a:t>
            </a:r>
          </a:p>
          <a:p>
            <a:r>
              <a:rPr lang="en-US" dirty="0" err="1" smtClean="0"/>
              <a:t>Misc</a:t>
            </a:r>
            <a:r>
              <a:rPr lang="en-US" dirty="0" smtClean="0"/>
              <a:t> support (e.g., call back)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185" y="3800475"/>
            <a:ext cx="4099839" cy="3312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4" y="4518378"/>
            <a:ext cx="5625186" cy="2472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55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An Engine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ResourceMap</a:t>
            </a:r>
          </a:p>
          <a:p>
            <a:r>
              <a:rPr lang="en-US" dirty="0" err="1" smtClean="0"/>
              <a:t>isAssetLoaded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Check before (re)-load!</a:t>
            </a:r>
          </a:p>
          <a:p>
            <a:r>
              <a:rPr lang="en-US" dirty="0" smtClean="0"/>
              <a:t>Call to: </a:t>
            </a:r>
            <a:r>
              <a:rPr lang="en-US" dirty="0" err="1" smtClean="0"/>
              <a:t>asyncLoadRequest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Filename (path) as ID</a:t>
            </a:r>
          </a:p>
          <a:p>
            <a:r>
              <a:rPr lang="en-US" dirty="0" err="1" smtClean="0"/>
              <a:t>onreadystatechange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Status report: next slide</a:t>
            </a:r>
          </a:p>
          <a:p>
            <a:r>
              <a:rPr lang="en-US" dirty="0" err="1" smtClean="0"/>
              <a:t>onLoad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When loaded: next slides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43" y="1385404"/>
            <a:ext cx="7238180" cy="4367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49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check!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6550"/>
            <a:ext cx="10036984" cy="2044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99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52" y="1825625"/>
            <a:ext cx="6715224" cy="272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</a:t>
            </a:r>
            <a:r>
              <a:rPr lang="en-US" dirty="0" err="1" smtClean="0"/>
              <a:t>onLoad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loaded</a:t>
            </a:r>
          </a:p>
          <a:p>
            <a:r>
              <a:rPr lang="en-US" dirty="0" smtClean="0"/>
              <a:t>If loading XML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DOMParser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plain </a:t>
            </a:r>
            <a:r>
              <a:rPr lang="en-US" dirty="0" err="1" smtClean="0"/>
              <a:t>textfile</a:t>
            </a:r>
            <a:endParaRPr lang="en-US" dirty="0" smtClean="0"/>
          </a:p>
          <a:p>
            <a:pPr lvl="1"/>
            <a:r>
              <a:rPr lang="en-US" dirty="0" smtClean="0"/>
              <a:t>Return the entire text source</a:t>
            </a:r>
          </a:p>
          <a:p>
            <a:r>
              <a:rPr lang="en-US" dirty="0" smtClean="0"/>
              <a:t>Work with ResourceMap</a:t>
            </a:r>
          </a:p>
          <a:p>
            <a:pPr lvl="1"/>
            <a:r>
              <a:rPr lang="en-US" dirty="0" err="1" smtClean="0"/>
              <a:t>asyncLoadCompleted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Engine </a:t>
            </a:r>
            <a:r>
              <a:rPr lang="en-US" dirty="0" err="1" smtClean="0"/>
              <a:t>DefaultResoruces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</a:t>
            </a:r>
            <a:r>
              <a:rPr lang="en-US" dirty="0" err="1"/>
              <a:t>S</a:t>
            </a:r>
            <a:r>
              <a:rPr lang="en-US" dirty="0" err="1" smtClean="0"/>
              <a:t>impleShader</a:t>
            </a:r>
            <a:r>
              <a:rPr lang="en-US" dirty="0" smtClean="0"/>
              <a:t> is shared by all </a:t>
            </a:r>
            <a:r>
              <a:rPr lang="en-US" dirty="0" err="1" smtClean="0"/>
              <a:t>Renderables</a:t>
            </a:r>
            <a:r>
              <a:rPr lang="en-US" dirty="0" smtClean="0"/>
              <a:t>!!</a:t>
            </a:r>
          </a:p>
          <a:p>
            <a:pPr lvl="1"/>
            <a:r>
              <a:rPr lang="en-US" dirty="0" smtClean="0"/>
              <a:t>There will be many other examples</a:t>
            </a:r>
          </a:p>
          <a:p>
            <a:r>
              <a:rPr lang="en-US" dirty="0" smtClean="0"/>
              <a:t>Define DefaultResources engine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540125"/>
            <a:ext cx="7620000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44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Default SimpleShader engine resource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4" y="2605440"/>
            <a:ext cx="7007325" cy="425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4195" y="1451327"/>
            <a:ext cx="7403479" cy="1377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21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SimpleShader</a:t>
            </a:r>
            <a:r>
              <a:rPr lang="en-US" dirty="0" smtClean="0"/>
              <a:t>: user default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0028"/>
            <a:ext cx="11715750" cy="3039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294156"/>
            <a:ext cx="10677525" cy="2068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656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Engine: starting sequence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5" y="1382713"/>
            <a:ext cx="6919654" cy="130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49" y="3034109"/>
            <a:ext cx="10824011" cy="241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5" y="5177630"/>
            <a:ext cx="5236617" cy="1537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ound Diagonal Corner Rectangle 6"/>
          <p:cNvSpPr/>
          <p:nvPr/>
        </p:nvSpPr>
        <p:spPr>
          <a:xfrm>
            <a:off x="6757729" y="1228626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Index.html</a:t>
            </a:r>
            <a:endParaRPr lang="en-US" sz="20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353550" y="2500115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Engine_Core.js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1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Testing </a:t>
            </a:r>
            <a:r>
              <a:rPr lang="en-US" dirty="0" err="1" smtClean="0"/>
              <a:t>async</a:t>
            </a:r>
            <a:r>
              <a:rPr lang="en-US" dirty="0" smtClean="0"/>
              <a:t> loading: </a:t>
            </a:r>
            <a:r>
              <a:rPr lang="en-US" dirty="0" err="1" smtClean="0"/>
              <a:t>MyGame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worry about initialization Game Engine Core (good!)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 Constructor simple again!</a:t>
            </a:r>
          </a:p>
          <a:p>
            <a:pPr lvl="7"/>
            <a:endParaRPr lang="en-US" dirty="0" smtClean="0"/>
          </a:p>
          <a:p>
            <a:pPr lvl="5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Access shader from default resource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2371725"/>
            <a:ext cx="3871912" cy="2107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450619"/>
            <a:ext cx="10129837" cy="1716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876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Input() inside vs outside of the real-time loop?</a:t>
            </a:r>
          </a:p>
          <a:p>
            <a:pPr lvl="1"/>
            <a:r>
              <a:rPr lang="en-US" dirty="0" smtClean="0"/>
              <a:t>Responsiveness when game is lagging</a:t>
            </a:r>
          </a:p>
          <a:p>
            <a:r>
              <a:rPr lang="en-US" dirty="0" smtClean="0"/>
              <a:t>Fixed update rate:</a:t>
            </a:r>
          </a:p>
          <a:p>
            <a:pPr lvl="1"/>
            <a:r>
              <a:rPr lang="en-US" dirty="0" smtClean="0"/>
              <a:t>Simple physics implementation (later in Chapter 9)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74" y="1511808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11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US" dirty="0" err="1" smtClean="0"/>
              <a:t>gEngine_TextFileLoadder</a:t>
            </a:r>
            <a:endParaRPr lang="en-US" dirty="0" smtClean="0"/>
          </a:p>
          <a:p>
            <a:pPr lvl="1"/>
            <a:r>
              <a:rPr lang="en-US" dirty="0" smtClean="0"/>
              <a:t>What format does</a:t>
            </a:r>
            <a:br>
              <a:rPr lang="en-US" dirty="0" smtClean="0"/>
            </a:br>
            <a:r>
              <a:rPr lang="en-US" dirty="0" smtClean="0"/>
              <a:t> the loader support?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would you implement a JSON loader?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202" y="1027906"/>
            <a:ext cx="6715224" cy="272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330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Questions: </a:t>
            </a:r>
            <a:r>
              <a:rPr lang="en-US" dirty="0" smtClean="0"/>
              <a:t>Assume an empty ResourceMap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I issue the following function calls one after the other [very quickly]</a:t>
            </a:r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2000" dirty="0" err="1" smtClean="0"/>
              <a:t>gEngine.TextFileLoader.loadTextFile</a:t>
            </a:r>
            <a:r>
              <a:rPr lang="en-US" sz="2000" dirty="0" smtClean="0"/>
              <a:t>(“aFile.txt”, </a:t>
            </a:r>
            <a:r>
              <a:rPr lang="en-US" sz="2000" dirty="0" err="1" smtClean="0"/>
              <a:t>eXMLFile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gEngine.TextFileLoader.loadTextFile</a:t>
            </a:r>
            <a:r>
              <a:rPr lang="en-US" sz="2000" dirty="0"/>
              <a:t>(“aFile.txt”, </a:t>
            </a:r>
            <a:r>
              <a:rPr lang="en-US" sz="2000" dirty="0" err="1"/>
              <a:t>eXMLFile</a:t>
            </a:r>
            <a:r>
              <a:rPr lang="en-US" sz="2000" dirty="0"/>
              <a:t>);</a:t>
            </a:r>
          </a:p>
          <a:p>
            <a:r>
              <a:rPr lang="en-US" dirty="0" smtClean="0"/>
              <a:t>What is the value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gEngine.ResourceMap.mNumOutstandingLoads</a:t>
            </a:r>
            <a:r>
              <a:rPr lang="en-US" sz="2000" dirty="0" smtClean="0"/>
              <a:t>()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How many entries are 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gEngine.ResourceMap.mResourceMap</a:t>
            </a:r>
            <a:r>
              <a:rPr lang="en-US" sz="2000" dirty="0" smtClean="0"/>
              <a:t>[]</a:t>
            </a:r>
            <a:r>
              <a:rPr lang="en-US" dirty="0" smtClean="0"/>
              <a:t>?</a:t>
            </a:r>
          </a:p>
          <a:p>
            <a:r>
              <a:rPr lang="en-US" dirty="0"/>
              <a:t>How many actual OS file read are issued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</a:t>
            </a:r>
            <a:r>
              <a:rPr lang="en-US" b="1" dirty="0" err="1" smtClean="0"/>
              <a:t>mLoadCompleteCallBack</a:t>
            </a:r>
            <a:r>
              <a:rPr lang="en-US" b="1" dirty="0" smtClean="0"/>
              <a:t> </a:t>
            </a:r>
            <a:r>
              <a:rPr lang="en-US" dirty="0" smtClean="0"/>
              <a:t>is properly initialized</a:t>
            </a:r>
          </a:p>
          <a:p>
            <a:pPr lvl="1"/>
            <a:r>
              <a:rPr lang="en-US" dirty="0" smtClean="0"/>
              <a:t>How many times will _</a:t>
            </a:r>
            <a:r>
              <a:rPr lang="en-US" dirty="0" err="1" smtClean="0"/>
              <a:t>checkForAllLoadCompleted</a:t>
            </a:r>
            <a:r>
              <a:rPr lang="en-US" dirty="0" smtClean="0"/>
              <a:t>() be called?</a:t>
            </a:r>
          </a:p>
          <a:p>
            <a:pPr lvl="1"/>
            <a:r>
              <a:rPr lang="en-US" dirty="0" smtClean="0"/>
              <a:t>How many times will </a:t>
            </a:r>
            <a:r>
              <a:rPr lang="en-US" dirty="0" err="1" smtClean="0"/>
              <a:t>mLoadCompleteCallback</a:t>
            </a:r>
            <a:r>
              <a:rPr lang="en-US" dirty="0" smtClean="0"/>
              <a:t>() be called?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8227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Questions: </a:t>
            </a:r>
            <a:r>
              <a:rPr lang="en-US" dirty="0" smtClean="0"/>
              <a:t>Assume an empty ResourceMap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I issue the following function calls one after the other [very quickly]</a:t>
            </a:r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2000" dirty="0" err="1" smtClean="0"/>
              <a:t>gEngine.TextFileLoader.loadTextFile</a:t>
            </a:r>
            <a:r>
              <a:rPr lang="en-US" sz="2000" dirty="0" smtClean="0"/>
              <a:t>(“aFile.txt”, </a:t>
            </a:r>
            <a:r>
              <a:rPr lang="en-US" sz="2000" dirty="0" err="1" smtClean="0"/>
              <a:t>eXMLFile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gEngine.TextFileLoader.loadTextFile</a:t>
            </a:r>
            <a:r>
              <a:rPr lang="en-US" sz="2000" dirty="0"/>
              <a:t>(“aFile.txt”, </a:t>
            </a:r>
            <a:r>
              <a:rPr lang="en-US" sz="2000" dirty="0" err="1"/>
              <a:t>eXMLFile</a:t>
            </a:r>
            <a:r>
              <a:rPr lang="en-US" sz="2000" dirty="0"/>
              <a:t>);</a:t>
            </a:r>
          </a:p>
          <a:p>
            <a:r>
              <a:rPr lang="en-US" dirty="0" smtClean="0"/>
              <a:t>What is the value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gEngine.ResourceMap.mNumOutstandingLoads</a:t>
            </a:r>
            <a:r>
              <a:rPr lang="en-US" sz="2000" dirty="0" smtClean="0"/>
              <a:t>()</a:t>
            </a:r>
            <a:r>
              <a:rPr lang="en-US" dirty="0" smtClean="0"/>
              <a:t>?  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1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How many entries are 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gEngine.ResourceMap.mResourceMap</a:t>
            </a:r>
            <a:r>
              <a:rPr lang="en-US" sz="2000" dirty="0" smtClean="0"/>
              <a:t>[]</a:t>
            </a:r>
            <a:r>
              <a:rPr lang="en-US" dirty="0" smtClean="0"/>
              <a:t>?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 (second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overrided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first)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How </a:t>
            </a:r>
            <a:r>
              <a:rPr lang="en-US" dirty="0"/>
              <a:t>many actual OS file read are issued</a:t>
            </a:r>
            <a:r>
              <a:rPr lang="en-US" dirty="0" smtClean="0"/>
              <a:t>?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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err="1" smtClean="0"/>
              <a:t>mLoadCompleteCallBack</a:t>
            </a:r>
            <a:r>
              <a:rPr lang="en-US" b="1" dirty="0" smtClean="0"/>
              <a:t> </a:t>
            </a:r>
            <a:r>
              <a:rPr lang="en-US" dirty="0" smtClean="0"/>
              <a:t>is properly initialized</a:t>
            </a:r>
          </a:p>
          <a:p>
            <a:pPr lvl="1"/>
            <a:r>
              <a:rPr lang="en-US" dirty="0" smtClean="0"/>
              <a:t>How many times will _</a:t>
            </a:r>
            <a:r>
              <a:rPr lang="en-US" dirty="0" err="1" smtClean="0"/>
              <a:t>checkForAllLoadCompleted</a:t>
            </a:r>
            <a:r>
              <a:rPr lang="en-US" dirty="0" smtClean="0"/>
              <a:t>() be called?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(once for each read)</a:t>
            </a:r>
            <a:endParaRPr lang="en-US" dirty="0" smtClean="0"/>
          </a:p>
          <a:p>
            <a:pPr lvl="1"/>
            <a:r>
              <a:rPr lang="en-US" dirty="0" smtClean="0"/>
              <a:t>How many times will </a:t>
            </a:r>
            <a:r>
              <a:rPr lang="en-US" dirty="0" err="1" smtClean="0"/>
              <a:t>mLoadCompleteCallback</a:t>
            </a:r>
            <a:r>
              <a:rPr lang="en-US" dirty="0" smtClean="0"/>
              <a:t>() be called?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Once, when all read are returned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488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Scene File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95" y="1825625"/>
            <a:ext cx="7704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88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Scene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“assets” folder</a:t>
            </a:r>
          </a:p>
          <a:p>
            <a:pPr lvl="1"/>
            <a:r>
              <a:rPr lang="en-US" dirty="0" smtClean="0"/>
              <a:t>A </a:t>
            </a:r>
            <a:r>
              <a:rPr lang="en-US" b="1" u="sng" dirty="0" smtClean="0"/>
              <a:t>convention</a:t>
            </a:r>
            <a:r>
              <a:rPr lang="en-US" dirty="0" smtClean="0"/>
              <a:t> for ourselves (NOT defined by anything!!)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 format and parsing (not cover here)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777587"/>
            <a:ext cx="11410950" cy="284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5735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Constructor: declaring </a:t>
            </a:r>
            <a:r>
              <a:rPr lang="en-US" dirty="0" err="1" smtClean="0"/>
              <a:t>var</a:t>
            </a:r>
            <a:r>
              <a:rPr lang="en-US" dirty="0" smtClean="0"/>
              <a:t> and defining constants</a:t>
            </a:r>
          </a:p>
          <a:p>
            <a:pPr lvl="1"/>
            <a:r>
              <a:rPr lang="en-US" dirty="0" smtClean="0"/>
              <a:t>Game specific resources (assets) MAY NOT be there!!</a:t>
            </a:r>
          </a:p>
          <a:p>
            <a:r>
              <a:rPr lang="en-US" dirty="0" smtClean="0"/>
              <a:t>Initialize(): allocate and instantiate, setting up states</a:t>
            </a:r>
          </a:p>
          <a:p>
            <a:pPr lvl="1"/>
            <a:r>
              <a:rPr lang="en-US" dirty="0" smtClean="0"/>
              <a:t>Game specific resources are loaded!!</a:t>
            </a:r>
          </a:p>
          <a:p>
            <a:r>
              <a:rPr lang="en-US" dirty="0" smtClean="0"/>
              <a:t>update()/draw(): Seen this before … again:</a:t>
            </a:r>
          </a:p>
          <a:p>
            <a:pPr lvl="1"/>
            <a:r>
              <a:rPr lang="en-US" dirty="0" smtClean="0"/>
              <a:t>update(): DO NOT try to draw anything</a:t>
            </a:r>
          </a:p>
          <a:p>
            <a:pPr lvl="1"/>
            <a:r>
              <a:rPr lang="en-US" dirty="0" smtClean="0"/>
              <a:t>draw(): DO NOT make any changes to game state!</a:t>
            </a:r>
          </a:p>
          <a:p>
            <a:r>
              <a:rPr lang="en-US" dirty="0" err="1" smtClean="0"/>
              <a:t>loadScene</a:t>
            </a:r>
            <a:r>
              <a:rPr lang="en-US" dirty="0" smtClean="0"/>
              <a:t>()/</a:t>
            </a:r>
            <a:r>
              <a:rPr lang="en-US" dirty="0" err="1" smtClean="0"/>
              <a:t>unloadScene</a:t>
            </a:r>
            <a:r>
              <a:rPr lang="en-US" dirty="0" smtClean="0"/>
              <a:t>(): loading/unloading of scene specific information!!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15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</a:t>
            </a:r>
            <a:r>
              <a:rPr lang="en-US" dirty="0" smtClean="0"/>
              <a:t>: construct and load!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9" y="1690688"/>
            <a:ext cx="7903725" cy="2624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4151855"/>
            <a:ext cx="9253537" cy="2706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1321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MyGame:initialize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specific resources are now loaded!!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11692"/>
            <a:ext cx="8739187" cy="3198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2562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Engine: starting sequence with new </a:t>
            </a:r>
            <a:r>
              <a:rPr lang="en-US" dirty="0" err="1" smtClean="0"/>
              <a:t>MyGame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5" y="1382713"/>
            <a:ext cx="6919654" cy="130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473" y="2782690"/>
            <a:ext cx="10824011" cy="241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9985" y="5130005"/>
            <a:ext cx="5236617" cy="1537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ound Diagonal Corner Rectangle 6"/>
          <p:cNvSpPr/>
          <p:nvPr/>
        </p:nvSpPr>
        <p:spPr>
          <a:xfrm>
            <a:off x="7043479" y="1457127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Index.html</a:t>
            </a:r>
            <a:endParaRPr lang="en-US" sz="20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353550" y="2500115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3" name="&quot;No&quot; Symbol 2"/>
          <p:cNvSpPr/>
          <p:nvPr/>
        </p:nvSpPr>
        <p:spPr>
          <a:xfrm>
            <a:off x="1631473" y="5104209"/>
            <a:ext cx="1790700" cy="1632745"/>
          </a:xfrm>
          <a:prstGeom prst="noSmoking">
            <a:avLst>
              <a:gd name="adj" fmla="val 8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55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Engine Core: </a:t>
            </a:r>
            <a:r>
              <a:rPr lang="en-US" dirty="0" err="1" smtClean="0"/>
              <a:t>startScene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62894"/>
            <a:ext cx="6886575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3494088"/>
            <a:ext cx="861060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29462" y="1383903"/>
            <a:ext cx="2800350" cy="9747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23900" y="5005388"/>
            <a:ext cx="2800350" cy="9747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Engine_Loop.js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the Frame/Second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it possible to have the following, and why?</a:t>
            </a:r>
          </a:p>
          <a:p>
            <a:pPr lvl="1"/>
            <a:r>
              <a:rPr lang="en-US" dirty="0" smtClean="0"/>
              <a:t>Multiple update() calls per draw()</a:t>
            </a:r>
          </a:p>
          <a:p>
            <a:pPr lvl="1"/>
            <a:r>
              <a:rPr lang="en-US" dirty="0" smtClean="0"/>
              <a:t>Multiple input() calls per draw()</a:t>
            </a:r>
          </a:p>
          <a:p>
            <a:pPr lvl="1"/>
            <a:r>
              <a:rPr lang="en-US" dirty="0" smtClean="0"/>
              <a:t>Multiple draw() calls per update()</a:t>
            </a:r>
          </a:p>
          <a:p>
            <a:pPr lvl="1"/>
            <a:r>
              <a:rPr lang="en-US" dirty="0" smtClean="0"/>
              <a:t>Multiple draw() calls per input()</a:t>
            </a:r>
          </a:p>
          <a:p>
            <a:r>
              <a:rPr lang="en-US" dirty="0" smtClean="0"/>
              <a:t>Look at MP1 assignment spec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faculty.washington.edu/ksung/CSS490D/MP/MP1/mp1.htm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Think about from where to call these functions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462" y="3112026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9078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Scene Objects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958" y="1825625"/>
            <a:ext cx="75920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9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Scene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GameEngine</a:t>
            </a:r>
            <a:r>
              <a:rPr lang="en-US" dirty="0"/>
              <a:t> </a:t>
            </a:r>
            <a:r>
              <a:rPr lang="en-US" dirty="0" smtClean="0"/>
              <a:t>(Core and Loop) interface protocol with game developer (our API user)</a:t>
            </a:r>
          </a:p>
          <a:p>
            <a:r>
              <a:rPr lang="en-US" dirty="0" smtClean="0"/>
              <a:t>Abstract class for subclass by clients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32106"/>
            <a:ext cx="5967412" cy="2844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962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Support for “</a:t>
            </a:r>
            <a:r>
              <a:rPr lang="en-US" b="1" dirty="0">
                <a:solidFill>
                  <a:srgbClr val="00B0F0"/>
                </a:solidFill>
              </a:rPr>
              <a:t>sub-classing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109787"/>
            <a:ext cx="10353675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39149" y="1555750"/>
            <a:ext cx="2676525" cy="7366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49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Game Loop: stop to unload 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299" y="1833563"/>
            <a:ext cx="945375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8486774" y="1465263"/>
            <a:ext cx="2676525" cy="7366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Engine_Loop.js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911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Loading the next Scene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3125"/>
            <a:ext cx="10572750" cy="3448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0461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 err="1" smtClean="0"/>
              <a:t>MyGame</a:t>
            </a:r>
            <a:r>
              <a:rPr lang="en-US" dirty="0" smtClean="0"/>
              <a:t>: Constructor(), </a:t>
            </a:r>
            <a:r>
              <a:rPr lang="en-US" dirty="0" err="1" smtClean="0"/>
              <a:t>init</a:t>
            </a:r>
            <a:r>
              <a:rPr lang="en-US" dirty="0" smtClean="0"/>
              <a:t>(), load(), unload(), draw(), update()</a:t>
            </a:r>
          </a:p>
          <a:p>
            <a:pPr lvl="1"/>
            <a:r>
              <a:rPr lang="en-US" dirty="0" smtClean="0"/>
              <a:t>What is the sequence that the above functions are called?</a:t>
            </a:r>
          </a:p>
          <a:p>
            <a:pPr lvl="2"/>
            <a:r>
              <a:rPr lang="en-US" dirty="0" smtClean="0"/>
              <a:t>First is:? </a:t>
            </a:r>
          </a:p>
          <a:p>
            <a:pPr lvl="2"/>
            <a:r>
              <a:rPr lang="en-US" dirty="0" smtClean="0"/>
              <a:t>Second is:?</a:t>
            </a:r>
          </a:p>
          <a:p>
            <a:r>
              <a:rPr lang="en-US" dirty="0" smtClean="0"/>
              <a:t>Use our engine as an example, explain </a:t>
            </a:r>
          </a:p>
          <a:p>
            <a:pPr lvl="1"/>
            <a:r>
              <a:rPr lang="en-US" dirty="0" smtClean="0"/>
              <a:t>why that in addition to </a:t>
            </a:r>
            <a:r>
              <a:rPr lang="en-US" dirty="0" err="1" smtClean="0"/>
              <a:t>Constuctor</a:t>
            </a:r>
            <a:r>
              <a:rPr lang="en-US" dirty="0" smtClean="0"/>
              <a:t>(), there is the </a:t>
            </a:r>
            <a:r>
              <a:rPr lang="en-US" dirty="0" err="1" smtClean="0"/>
              <a:t>init</a:t>
            </a:r>
            <a:r>
              <a:rPr lang="en-US" dirty="0" smtClean="0"/>
              <a:t>() function?</a:t>
            </a:r>
          </a:p>
          <a:p>
            <a:r>
              <a:rPr lang="en-US" dirty="0" smtClean="0"/>
              <a:t>Which object is calls the </a:t>
            </a:r>
          </a:p>
          <a:p>
            <a:pPr lvl="1"/>
            <a:r>
              <a:rPr lang="en-US" dirty="0" err="1" smtClean="0"/>
              <a:t>myGame.initialize</a:t>
            </a:r>
            <a:r>
              <a:rPr lang="en-US" dirty="0" smtClean="0"/>
              <a:t>() function?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287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</a:t>
            </a:r>
            <a:r>
              <a:rPr lang="en-US" dirty="0" err="1" smtClean="0"/>
              <a:t>MyGame</a:t>
            </a:r>
            <a:r>
              <a:rPr lang="en-US" dirty="0" smtClean="0"/>
              <a:t>: Constructor(), </a:t>
            </a:r>
            <a:r>
              <a:rPr lang="en-US" dirty="0" err="1" smtClean="0"/>
              <a:t>init</a:t>
            </a:r>
            <a:r>
              <a:rPr lang="en-US" dirty="0" smtClean="0"/>
              <a:t>(), load(), unload(), draw(), update()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Constructor(), load(),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() … loops of update() + draw() … unload()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Note: unload() is called from Loop!!</a:t>
            </a:r>
          </a:p>
          <a:p>
            <a:r>
              <a:rPr lang="en-US" dirty="0" smtClean="0"/>
              <a:t>Use our engine as an example, explain </a:t>
            </a:r>
          </a:p>
          <a:p>
            <a:pPr lvl="1"/>
            <a:r>
              <a:rPr lang="en-US" dirty="0" smtClean="0"/>
              <a:t>why that in addition to </a:t>
            </a:r>
            <a:r>
              <a:rPr lang="en-US" dirty="0" err="1" smtClean="0"/>
              <a:t>Constuctor</a:t>
            </a:r>
            <a:r>
              <a:rPr lang="en-US" dirty="0" smtClean="0"/>
              <a:t>(), there is the </a:t>
            </a:r>
            <a:r>
              <a:rPr lang="en-US" dirty="0" err="1" smtClean="0"/>
              <a:t>init</a:t>
            </a:r>
            <a:r>
              <a:rPr lang="en-US" dirty="0" smtClean="0"/>
              <a:t>() function?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At the end of loading DefaultResources,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Engine.Core</a:t>
            </a:r>
            <a:r>
              <a:rPr lang="en-US" dirty="0" smtClean="0">
                <a:solidFill>
                  <a:srgbClr val="FF0000"/>
                </a:solidFill>
              </a:rPr>
              <a:t> needs to know what to do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in our case,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EngineCore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calls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Scene.loadScene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at this point, system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init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is done, Scene object can safely load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	   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Scene.init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() is only called _AFTER_ Scene’s load is done (in Loop)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endParaRPr lang="en-US" dirty="0" smtClean="0"/>
          </a:p>
          <a:p>
            <a:r>
              <a:rPr lang="en-US" dirty="0" smtClean="0"/>
              <a:t>Which object is calls the </a:t>
            </a:r>
          </a:p>
          <a:p>
            <a:pPr lvl="1"/>
            <a:r>
              <a:rPr lang="en-US" dirty="0" err="1" smtClean="0"/>
              <a:t>myGame.initialize</a:t>
            </a:r>
            <a:r>
              <a:rPr lang="en-US" dirty="0" smtClean="0"/>
              <a:t>() function?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8807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Audio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Audio: files</a:t>
            </a:r>
          </a:p>
          <a:p>
            <a:pPr lvl="1"/>
            <a:r>
              <a:rPr lang="en-US" dirty="0" smtClean="0"/>
              <a:t>Just another example of external resource!</a:t>
            </a:r>
          </a:p>
          <a:p>
            <a:pPr lvl="1"/>
            <a:r>
              <a:rPr lang="en-US" dirty="0" smtClean="0"/>
              <a:t>Support for mp3 and wav formats</a:t>
            </a:r>
          </a:p>
          <a:p>
            <a:r>
              <a:rPr lang="en-US" dirty="0" smtClean="0"/>
              <a:t>HTML5: </a:t>
            </a:r>
            <a:r>
              <a:rPr lang="en-US" dirty="0" err="1" smtClean="0"/>
              <a:t>AudioContext</a:t>
            </a:r>
            <a:endParaRPr lang="en-US" dirty="0"/>
          </a:p>
          <a:p>
            <a:pPr lvl="1"/>
            <a:r>
              <a:rPr lang="en-US" dirty="0" smtClean="0"/>
              <a:t>Load/Decode audio resources</a:t>
            </a:r>
          </a:p>
          <a:p>
            <a:pPr lvl="1"/>
            <a:r>
              <a:rPr lang="en-US" dirty="0" smtClean="0"/>
              <a:t>Play audio resources!!</a:t>
            </a:r>
          </a:p>
          <a:p>
            <a:r>
              <a:rPr lang="en-US" dirty="0" smtClean="0"/>
              <a:t>Two important categories</a:t>
            </a:r>
          </a:p>
          <a:p>
            <a:pPr lvl="1"/>
            <a:r>
              <a:rPr lang="en-US" dirty="0" smtClean="0"/>
              <a:t>Audio as music: e.g., background</a:t>
            </a:r>
          </a:p>
          <a:p>
            <a:pPr lvl="2"/>
            <a:r>
              <a:rPr lang="en-US" dirty="0" smtClean="0"/>
              <a:t>Continuous playing, need control</a:t>
            </a:r>
          </a:p>
          <a:p>
            <a:pPr lvl="1"/>
            <a:r>
              <a:rPr lang="en-US" dirty="0" smtClean="0"/>
              <a:t>Audio as cue: </a:t>
            </a:r>
          </a:p>
          <a:p>
            <a:pPr lvl="2"/>
            <a:r>
              <a:rPr lang="en-US" dirty="0" smtClean="0"/>
              <a:t>Short, no need for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94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</a:t>
            </a:r>
            <a:r>
              <a:rPr lang="en-US" dirty="0" err="1" smtClean="0"/>
              <a:t>Engine_AudioClip</a:t>
            </a:r>
            <a:r>
              <a:rPr lang="en-US" dirty="0" smtClean="0"/>
              <a:t>: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21268"/>
            <a:ext cx="4643437" cy="1750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94" y="3270347"/>
            <a:ext cx="9611306" cy="3041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71425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1266825"/>
            <a:ext cx="6046346" cy="5238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Loading of </a:t>
            </a:r>
            <a:r>
              <a:rPr lang="en-US" dirty="0" err="1" smtClean="0"/>
              <a:t>AudioClips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structure as </a:t>
            </a:r>
            <a:r>
              <a:rPr lang="en-US" dirty="0" err="1" smtClean="0"/>
              <a:t>TextFile</a:t>
            </a:r>
            <a:r>
              <a:rPr lang="en-US" dirty="0" smtClean="0"/>
              <a:t> loader</a:t>
            </a:r>
          </a:p>
          <a:p>
            <a:r>
              <a:rPr lang="en-US" dirty="0" smtClean="0"/>
              <a:t>Work with ResourceMap</a:t>
            </a:r>
          </a:p>
          <a:p>
            <a:pPr lvl="1"/>
            <a:r>
              <a:rPr lang="en-US" dirty="0" err="1" smtClean="0"/>
              <a:t>isAssetLoaded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asyncLoadRequested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NEW: </a:t>
            </a:r>
            <a:r>
              <a:rPr lang="en-US" dirty="0" err="1" smtClean="0"/>
              <a:t>incAssetRefCount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 case loaded multiple times!!</a:t>
            </a:r>
          </a:p>
          <a:p>
            <a:r>
              <a:rPr lang="en-US" dirty="0" err="1" smtClean="0"/>
              <a:t>req.onLoad</a:t>
            </a:r>
            <a:r>
              <a:rPr lang="en-US" dirty="0" smtClean="0"/>
              <a:t>() …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2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269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the </a:t>
            </a:r>
            <a:r>
              <a:rPr lang="en-US" dirty="0" smtClean="0"/>
              <a:t>Frame/Second?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1/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elapsedTime-ms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or 1000/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elapsedTime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Is it possible to have the following, and why?</a:t>
            </a:r>
          </a:p>
          <a:p>
            <a:pPr lvl="1"/>
            <a:r>
              <a:rPr lang="en-US" dirty="0" smtClean="0"/>
              <a:t>Multiple update() calls per draw()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YES!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When takes too much time to update/draw/input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Multiple input() calls per draw()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 input/draw tied together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 smtClean="0"/>
          </a:p>
          <a:p>
            <a:pPr lvl="1"/>
            <a:r>
              <a:rPr lang="en-US" dirty="0" smtClean="0"/>
              <a:t>Multiple draw() calls per update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Yes: when running way ahead, no need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to update</a:t>
            </a:r>
            <a:b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Multiple draw() calls per input()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NO: input/draw tied!!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62" y="3112026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58675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</a:t>
            </a:r>
            <a:r>
              <a:rPr lang="en-US" dirty="0" err="1" smtClean="0"/>
              <a:t>req.onLoad</a:t>
            </a:r>
            <a:r>
              <a:rPr lang="en-US" dirty="0" smtClean="0"/>
              <a:t>(): once loaded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entire file content to ResourceMap</a:t>
            </a:r>
          </a:p>
          <a:p>
            <a:pPr lvl="1"/>
            <a:r>
              <a:rPr lang="en-US" dirty="0" err="1" smtClean="0"/>
              <a:t>asyncLoadCompleted</a:t>
            </a:r>
            <a:r>
              <a:rPr lang="en-US" dirty="0" smtClean="0"/>
              <a:t>()!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033713"/>
            <a:ext cx="9010650" cy="2647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8294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Audio as 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Cue must be a separate file!</a:t>
            </a:r>
          </a:p>
          <a:p>
            <a:r>
              <a:rPr lang="en-US" dirty="0" smtClean="0"/>
              <a:t>Start and no more control!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2942392"/>
            <a:ext cx="8753475" cy="3369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0757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Background music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reference for future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0" y="2328596"/>
            <a:ext cx="5762625" cy="2700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42" y="4138844"/>
            <a:ext cx="4261733" cy="2319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0249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4: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Game loop</a:t>
            </a:r>
          </a:p>
          <a:p>
            <a:pPr lvl="0"/>
            <a:r>
              <a:rPr lang="en-US" dirty="0" smtClean="0"/>
              <a:t>Keyboard input: event and </a:t>
            </a:r>
            <a:r>
              <a:rPr lang="en-US" smtClean="0"/>
              <a:t>keycodes</a:t>
            </a:r>
            <a:endParaRPr lang="en-US" dirty="0"/>
          </a:p>
          <a:p>
            <a:pPr lvl="0"/>
            <a:r>
              <a:rPr lang="en-US" dirty="0" smtClean="0"/>
              <a:t>Resource management and asynchronous loading</a:t>
            </a:r>
            <a:endParaRPr lang="en-US" dirty="0"/>
          </a:p>
          <a:p>
            <a:pPr lvl="0"/>
            <a:r>
              <a:rPr lang="en-US" dirty="0" smtClean="0"/>
              <a:t>Game level and scene files</a:t>
            </a:r>
          </a:p>
          <a:p>
            <a:pPr lvl="1"/>
            <a:r>
              <a:rPr lang="en-US" dirty="0" smtClean="0"/>
              <a:t>How to subclass with JavaScript</a:t>
            </a:r>
            <a:endParaRPr lang="en-US" dirty="0"/>
          </a:p>
          <a:p>
            <a:pPr lvl="0"/>
            <a:r>
              <a:rPr lang="en-US" dirty="0" smtClean="0"/>
              <a:t>Audio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7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Game Loop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316" y="1649560"/>
            <a:ext cx="6181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New Engine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Engine component (similarity to </a:t>
            </a:r>
            <a:r>
              <a:rPr lang="en-US" dirty="0" err="1" smtClean="0"/>
              <a:t>gEngine.VertexBuffer</a:t>
            </a:r>
            <a:r>
              <a:rPr lang="en-US" dirty="0" smtClean="0"/>
              <a:t>!!)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91" y="2729674"/>
            <a:ext cx="7743825" cy="3495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69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2" y="493713"/>
            <a:ext cx="7747778" cy="5683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_</a:t>
            </a:r>
            <a:r>
              <a:rPr lang="en-US" dirty="0" err="1" smtClean="0"/>
              <a:t>runLoop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requestAnimationFrame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.call(class) </a:t>
            </a:r>
            <a:r>
              <a:rPr lang="en-US" dirty="0" smtClean="0">
                <a:sym typeface="Wingdings" panose="05000000000000000000" pitchFamily="2" charset="2"/>
              </a:rPr>
              <a:t> syntax!</a:t>
            </a:r>
            <a:endParaRPr lang="en-US" dirty="0" smtClean="0"/>
          </a:p>
          <a:p>
            <a:r>
              <a:rPr lang="en-US" dirty="0" err="1" smtClean="0"/>
              <a:t>mIsLoopRunning</a:t>
            </a:r>
            <a:r>
              <a:rPr lang="en-US" dirty="0" smtClean="0"/>
              <a:t> not checked</a:t>
            </a:r>
          </a:p>
          <a:p>
            <a:pPr lvl="1"/>
            <a:r>
              <a:rPr lang="en-US" dirty="0" smtClean="0"/>
              <a:t>Will do so later</a:t>
            </a:r>
          </a:p>
          <a:p>
            <a:r>
              <a:rPr lang="en-US" dirty="0" smtClean="0"/>
              <a:t>No input() checking yet</a:t>
            </a:r>
          </a:p>
          <a:p>
            <a:r>
              <a:rPr lang="en-US" dirty="0" smtClean="0"/>
              <a:t>update() and draw()</a:t>
            </a:r>
          </a:p>
          <a:p>
            <a:pPr lvl="1"/>
            <a:r>
              <a:rPr lang="en-US" dirty="0" smtClean="0"/>
              <a:t>Separated!!</a:t>
            </a:r>
          </a:p>
          <a:p>
            <a:pPr lvl="1"/>
            <a:r>
              <a:rPr lang="en-US" dirty="0" smtClean="0"/>
              <a:t>No update in draw</a:t>
            </a:r>
          </a:p>
          <a:p>
            <a:pPr lvl="1"/>
            <a:r>
              <a:rPr lang="en-US" dirty="0" smtClean="0"/>
              <a:t>No draw in update!!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9659421" y="171194"/>
            <a:ext cx="264564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Engine_GameLoop.js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1407</Words>
  <Application>Microsoft Office PowerPoint</Application>
  <PresentationFormat>Widescreen</PresentationFormat>
  <Paragraphs>309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Wingdings</vt:lpstr>
      <vt:lpstr>Office Theme</vt:lpstr>
      <vt:lpstr>Chapter 4</vt:lpstr>
      <vt:lpstr>This Chapter</vt:lpstr>
      <vt:lpstr>Game Loop</vt:lpstr>
      <vt:lpstr>Game Loop: Implementation</vt:lpstr>
      <vt:lpstr>Questions</vt:lpstr>
      <vt:lpstr>Questions</vt:lpstr>
      <vt:lpstr>4.1: Game Loop Project</vt:lpstr>
      <vt:lpstr>4.1: New Engine Component</vt:lpstr>
      <vt:lpstr>4.1: _runLoop()</vt:lpstr>
      <vt:lpstr>4.1: _runLoop()</vt:lpstr>
      <vt:lpstr>4.1: Trigger to start the loop</vt:lpstr>
      <vt:lpstr>4.1: Starting the loop: MyGame.Initialize()</vt:lpstr>
      <vt:lpstr>4.1: MyGame: update()</vt:lpstr>
      <vt:lpstr>4.1: MyGame: draw()</vt:lpstr>
      <vt:lpstr>Questions</vt:lpstr>
      <vt:lpstr>Questions</vt:lpstr>
      <vt:lpstr>4.2: Keyboard Input</vt:lpstr>
      <vt:lpstr>4.2: Event and Keycodes</vt:lpstr>
      <vt:lpstr>4.2: The Engine.Input component</vt:lpstr>
      <vt:lpstr>4.2: Input: variables for key states</vt:lpstr>
      <vt:lpstr>4.2: Event handlers and initialization</vt:lpstr>
      <vt:lpstr>4.2: Keyboard update() and support</vt:lpstr>
      <vt:lpstr>4.2: Engine.Core: to init Input</vt:lpstr>
      <vt:lpstr>4.2: Engine.Loop: to update input</vt:lpstr>
      <vt:lpstr>4.2: Engine initialization (from MyGame)</vt:lpstr>
      <vt:lpstr>4.2: Testing Keyboard MyGame.update()</vt:lpstr>
      <vt:lpstr>Questions</vt:lpstr>
      <vt:lpstr>Resource Management</vt:lpstr>
      <vt:lpstr>4.3: Resource Management Project</vt:lpstr>
      <vt:lpstr>4.3: ResourceMap</vt:lpstr>
      <vt:lpstr>4.3: ResourceMap: functions</vt:lpstr>
      <vt:lpstr>4.3: TextFileLoader: An Engine Component</vt:lpstr>
      <vt:lpstr>4.3: TextFileLoader: status check</vt:lpstr>
      <vt:lpstr>4.3: TextFileLoader: onLoad()</vt:lpstr>
      <vt:lpstr>4.3: Engine DefaultResoruces</vt:lpstr>
      <vt:lpstr>4.3: Default SimpleShader engine resource</vt:lpstr>
      <vt:lpstr>4.3: SimpleShader: user default resource</vt:lpstr>
      <vt:lpstr>4.3: Engine: starting sequence </vt:lpstr>
      <vt:lpstr>4.3: Testing async loading: MyGame</vt:lpstr>
      <vt:lpstr>Questions</vt:lpstr>
      <vt:lpstr>Questions: Assume an empty ResourceMap </vt:lpstr>
      <vt:lpstr>Questions: Assume an empty ResourceMap </vt:lpstr>
      <vt:lpstr>4.4: Scene File Project</vt:lpstr>
      <vt:lpstr>4.4: Scene File</vt:lpstr>
      <vt:lpstr>4.4: MyGame class</vt:lpstr>
      <vt:lpstr>4.4: MyGame: construct and load!</vt:lpstr>
      <vt:lpstr>4.4: MyGame:initialize()</vt:lpstr>
      <vt:lpstr>4.4: Engine: starting sequence with new MyGame </vt:lpstr>
      <vt:lpstr>4.4: Engine Core: startScene()</vt:lpstr>
      <vt:lpstr>4.5: Scene Objects Project</vt:lpstr>
      <vt:lpstr>4.5: Scene Objects</vt:lpstr>
      <vt:lpstr>4.5: Support for “sub-classing”</vt:lpstr>
      <vt:lpstr>4.5: Game Loop: stop to unload resources</vt:lpstr>
      <vt:lpstr>4.5: Loading the next Scene …</vt:lpstr>
      <vt:lpstr>Questions</vt:lpstr>
      <vt:lpstr>Questions</vt:lpstr>
      <vt:lpstr>4.6: Audio support</vt:lpstr>
      <vt:lpstr>4.6: Engine_AudioClip: Component</vt:lpstr>
      <vt:lpstr>4.6: Loading of AudioClips</vt:lpstr>
      <vt:lpstr>4.6: req.onLoad(): once loaded … </vt:lpstr>
      <vt:lpstr>4.6: Audio as Cue</vt:lpstr>
      <vt:lpstr>4.6: Background music support</vt:lpstr>
      <vt:lpstr>Chapter 4: Learned?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248</cp:revision>
  <dcterms:created xsi:type="dcterms:W3CDTF">2015-10-15T20:24:08Z</dcterms:created>
  <dcterms:modified xsi:type="dcterms:W3CDTF">2017-07-17T23:12:04Z</dcterms:modified>
</cp:coreProperties>
</file>