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88" r:id="rId13"/>
    <p:sldId id="290" r:id="rId14"/>
    <p:sldId id="291" r:id="rId15"/>
    <p:sldId id="293" r:id="rId16"/>
    <p:sldId id="292" r:id="rId17"/>
    <p:sldId id="295" r:id="rId18"/>
    <p:sldId id="296" r:id="rId19"/>
    <p:sldId id="297" r:id="rId20"/>
    <p:sldId id="294" r:id="rId21"/>
    <p:sldId id="298" r:id="rId22"/>
    <p:sldId id="299" r:id="rId23"/>
    <p:sldId id="300" r:id="rId24"/>
    <p:sldId id="301" r:id="rId25"/>
    <p:sldId id="303" r:id="rId26"/>
    <p:sldId id="302" r:id="rId27"/>
    <p:sldId id="304" r:id="rId28"/>
    <p:sldId id="305" r:id="rId29"/>
    <p:sldId id="307" r:id="rId30"/>
    <p:sldId id="306" r:id="rId31"/>
    <p:sldId id="308" r:id="rId32"/>
    <p:sldId id="30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88"/>
          </p14:sldIdLst>
        </p14:section>
        <p14:section name="Untitled Section" id="{39260B78-ACA1-4CAD-9C95-1C6A3AC782BD}">
          <p14:sldIdLst>
            <p14:sldId id="290"/>
            <p14:sldId id="291"/>
            <p14:sldId id="293"/>
            <p14:sldId id="292"/>
            <p14:sldId id="295"/>
            <p14:sldId id="296"/>
            <p14:sldId id="297"/>
            <p14:sldId id="294"/>
            <p14:sldId id="298"/>
            <p14:sldId id="299"/>
            <p14:sldId id="300"/>
            <p14:sldId id="301"/>
            <p14:sldId id="303"/>
            <p14:sldId id="302"/>
            <p14:sldId id="304"/>
            <p14:sldId id="305"/>
            <p14:sldId id="307"/>
            <p14:sldId id="306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39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5</a:t>
            </a:r>
            <a:r>
              <a:rPr lang="en-US" smtClean="0"/>
              <a:t>: Textures</a:t>
            </a:r>
            <a:r>
              <a:rPr lang="en-US" dirty="0" smtClean="0"/>
              <a:t>,</a:t>
            </a:r>
            <a:r>
              <a:rPr lang="en-US" baseline="0" dirty="0" smtClean="0"/>
              <a:t> Sprites, and Fonts</a:t>
            </a:r>
            <a:endParaRPr lang="en-US" dirty="0" smtClean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 3 and 4</a:t>
            </a:r>
          </a:p>
          <a:p>
            <a:r>
              <a:rPr lang="en-US" dirty="0" smtClean="0"/>
              <a:t>Sprite Animations, </a:t>
            </a:r>
            <a:r>
              <a:rPr lang="en-US" dirty="0" smtClean="0"/>
              <a:t>and Fonts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SpriteAnimateRenderable</a:t>
            </a:r>
            <a:r>
              <a:rPr lang="en-US" dirty="0" smtClean="0"/>
              <a:t>: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 err="1" smtClean="0"/>
              <a:t>SpriteShader</a:t>
            </a:r>
            <a:r>
              <a:rPr lang="en-US" dirty="0" smtClean="0"/>
              <a:t>!! </a:t>
            </a:r>
          </a:p>
          <a:p>
            <a:pPr lvl="1"/>
            <a:r>
              <a:rPr lang="en-US" dirty="0" smtClean="0"/>
              <a:t>no need for anything new from the </a:t>
            </a:r>
            <a:r>
              <a:rPr lang="en-US" dirty="0" err="1" smtClean="0"/>
              <a:t>shader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21"/>
          <a:stretch/>
        </p:blipFill>
        <p:spPr bwMode="auto">
          <a:xfrm>
            <a:off x="1026583" y="1276350"/>
            <a:ext cx="97155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SpriteAnimateRenderable</a:t>
            </a:r>
            <a:r>
              <a:rPr lang="en-US" dirty="0" smtClean="0"/>
              <a:t>: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83" y="1276350"/>
            <a:ext cx="971550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4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SpriteAnimateRenderable</a:t>
            </a:r>
            <a:r>
              <a:rPr lang="en-US" dirty="0" smtClean="0"/>
              <a:t>: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UV-area for first sprite element</a:t>
            </a:r>
          </a:p>
          <a:p>
            <a:pPr marL="0" indent="0">
              <a:buNone/>
            </a:pPr>
            <a:r>
              <a:rPr lang="en-US" dirty="0" smtClean="0"/>
              <a:t>	AND</a:t>
            </a:r>
          </a:p>
          <a:p>
            <a:r>
              <a:rPr lang="en-US" dirty="0" smtClean="0"/>
              <a:t>Padding information (so that it is possible to advance)</a:t>
            </a:r>
          </a:p>
          <a:p>
            <a:r>
              <a:rPr lang="en-US" dirty="0" smtClean="0"/>
              <a:t>Number of sprite elements in the animation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5" b="44899"/>
          <a:stretch/>
        </p:blipFill>
        <p:spPr bwMode="auto">
          <a:xfrm>
            <a:off x="1026583" y="2167466"/>
            <a:ext cx="9715500" cy="218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0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SpriteAnimateRenderable</a:t>
            </a:r>
            <a:r>
              <a:rPr lang="en-US" dirty="0" smtClean="0"/>
              <a:t>: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83" y="1276350"/>
            <a:ext cx="971550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8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SpriteAnimateRenderable</a:t>
            </a:r>
            <a:r>
              <a:rPr lang="en-US" dirty="0" smtClean="0"/>
              <a:t>: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Animation characteristics</a:t>
            </a:r>
          </a:p>
          <a:p>
            <a:pPr lvl="1"/>
            <a:r>
              <a:rPr lang="en-US" dirty="0" smtClean="0"/>
              <a:t>Type: Left-ward, Right-ward, or Swing</a:t>
            </a:r>
          </a:p>
          <a:p>
            <a:pPr lvl="1"/>
            <a:r>
              <a:rPr lang="en-US" dirty="0" smtClean="0"/>
              <a:t>How fast is the animation (unit in “update()” calls! Or 1/60 second)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80" b="23663"/>
          <a:stretch/>
        </p:blipFill>
        <p:spPr bwMode="auto">
          <a:xfrm>
            <a:off x="1026583" y="4250267"/>
            <a:ext cx="9715500" cy="128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88"/>
          <a:stretch/>
        </p:blipFill>
        <p:spPr bwMode="auto">
          <a:xfrm>
            <a:off x="5427134" y="1545696"/>
            <a:ext cx="6045199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8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SpriteAnimateRenderable</a:t>
            </a:r>
            <a:r>
              <a:rPr lang="en-US" dirty="0" smtClean="0"/>
              <a:t>: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83" y="1276350"/>
            <a:ext cx="971550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92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SpriteAnimateRenderable</a:t>
            </a:r>
            <a:r>
              <a:rPr lang="en-US" dirty="0" smtClean="0"/>
              <a:t>: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Animation-time state </a:t>
            </a:r>
            <a:br>
              <a:rPr lang="en-US" dirty="0" smtClean="0"/>
            </a:br>
            <a:r>
              <a:rPr lang="en-US" dirty="0" smtClean="0"/>
              <a:t>   variables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51"/>
          <a:stretch/>
        </p:blipFill>
        <p:spPr bwMode="auto">
          <a:xfrm>
            <a:off x="1026583" y="5359400"/>
            <a:ext cx="9715500" cy="149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743" y="1449389"/>
            <a:ext cx="7029450" cy="46196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SpriteAnimateRenderable</a:t>
            </a:r>
            <a:r>
              <a:rPr lang="en-US" dirty="0" smtClean="0"/>
              <a:t>: utilities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93" y="2120900"/>
            <a:ext cx="84391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9" y="3722688"/>
            <a:ext cx="8201025" cy="11906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3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Defines a sequence </a:t>
            </a:r>
          </a:p>
          <a:p>
            <a:r>
              <a:rPr lang="en-US" dirty="0"/>
              <a:t>I</a:t>
            </a:r>
            <a:r>
              <a:rPr lang="en-US" dirty="0" smtClean="0"/>
              <a:t>n pixel space</a:t>
            </a:r>
          </a:p>
          <a:p>
            <a:pPr lvl="1"/>
            <a:r>
              <a:rPr lang="en-US" dirty="0" smtClean="0"/>
              <a:t>Notice, </a:t>
            </a:r>
            <a:br>
              <a:rPr lang="en-US" dirty="0" smtClean="0"/>
            </a:br>
            <a:r>
              <a:rPr lang="en-US" dirty="0" smtClean="0"/>
              <a:t>must convert to UV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SpriteAnimateRenderable</a:t>
            </a:r>
            <a:r>
              <a:rPr lang="en-US" dirty="0" smtClean="0"/>
              <a:t>: utilities</a:t>
            </a:r>
            <a:endParaRPr lang="en-US" dirty="0"/>
          </a:p>
        </p:txBody>
      </p:sp>
      <p:pic>
        <p:nvPicPr>
          <p:cNvPr id="9222" name="Picture 6" descr="C:\Users\ksung\Documents\My Documents\ScreenCaptures\ScreenHunter_16 Oct. 22 17.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729" y="1392239"/>
            <a:ext cx="722947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7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Update reference</a:t>
            </a:r>
          </a:p>
          <a:p>
            <a:r>
              <a:rPr lang="en-US" dirty="0" smtClean="0"/>
              <a:t>Re-computes UV</a:t>
            </a:r>
          </a:p>
          <a:p>
            <a:r>
              <a:rPr lang="en-US" dirty="0" smtClean="0"/>
              <a:t>Sends new UV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SpriteAnimateRenderable</a:t>
            </a:r>
            <a:r>
              <a:rPr lang="en-US" dirty="0" smtClean="0"/>
              <a:t>: animate!</a:t>
            </a:r>
            <a:endParaRPr lang="en-US" dirty="0"/>
          </a:p>
        </p:txBody>
      </p:sp>
      <p:pic>
        <p:nvPicPr>
          <p:cNvPr id="10242" name="Picture 2" descr="C:\Users\ksung\Documents\My Documents\ScreenCaptures\ScreenHunter_17 Oct. 22 17.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760" y="1600300"/>
            <a:ext cx="82677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4416955"/>
            <a:ext cx="10163175" cy="1343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257"/>
            <a:ext cx="10515600" cy="1325563"/>
          </a:xfrm>
        </p:spPr>
        <p:txBody>
          <a:bodyPr/>
          <a:lstStyle/>
          <a:p>
            <a:r>
              <a:rPr lang="en-US" dirty="0" smtClean="0"/>
              <a:t>Sprite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Strategically drawn Sprite Sheets</a:t>
            </a:r>
            <a:endParaRPr lang="en-US" dirty="0" smtClean="0"/>
          </a:p>
          <a:p>
            <a:r>
              <a:rPr lang="en-US" dirty="0"/>
              <a:t>Sequence through elements strategically</a:t>
            </a:r>
          </a:p>
          <a:p>
            <a:pPr lvl="1"/>
            <a:r>
              <a:rPr lang="en-US" dirty="0" smtClean="0"/>
              <a:t>Similar to stop-frame animations</a:t>
            </a:r>
          </a:p>
          <a:p>
            <a:pPr lvl="0"/>
            <a:r>
              <a:rPr lang="en-US" dirty="0" smtClean="0"/>
              <a:t>Explicit communications with</a:t>
            </a:r>
            <a:br>
              <a:rPr lang="en-US" dirty="0" smtClean="0"/>
            </a:br>
            <a:r>
              <a:rPr lang="en-US" dirty="0" smtClean="0"/>
              <a:t>    creating artists are </a:t>
            </a:r>
            <a:br>
              <a:rPr lang="en-US" dirty="0" smtClean="0"/>
            </a:br>
            <a:r>
              <a:rPr lang="en-US" dirty="0" smtClean="0"/>
              <a:t>    required to decode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ksung\Dropbox\2.Classes\490-GameEngine\Source\TMP\Chapter5\5.3.SpriteAnimation\public_html\assets\minion_spri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42"/>
          <a:stretch/>
        </p:blipFill>
        <p:spPr bwMode="auto">
          <a:xfrm>
            <a:off x="4882552" y="4244197"/>
            <a:ext cx="5171805" cy="169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sung\Dropbox\1.Projects\2014.11.HTML5_WebGL\0.OldBook\MonoBookImages\Chapter7\Book_Img\Figure_7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082" y="2193507"/>
            <a:ext cx="32512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Sprite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73" y="2415116"/>
            <a:ext cx="95345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8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Sprite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change and update (in MyGame.js::update())</a:t>
            </a:r>
          </a:p>
          <a:p>
            <a:r>
              <a:rPr lang="en-US" dirty="0" smtClean="0"/>
              <a:t>NOTE: must call </a:t>
            </a:r>
            <a:r>
              <a:rPr lang="en-US" b="1" u="sng" dirty="0" err="1" smtClean="0"/>
              <a:t>obj.updateAnimation</a:t>
            </a:r>
            <a:r>
              <a:rPr lang="en-US" b="1" u="sng" dirty="0" smtClean="0"/>
              <a:t>()</a:t>
            </a:r>
            <a:r>
              <a:rPr lang="en-US" b="1" dirty="0" smtClean="0"/>
              <a:t> </a:t>
            </a:r>
            <a:r>
              <a:rPr lang="en-US" dirty="0" smtClean="0"/>
              <a:t>to see animation!</a:t>
            </a:r>
            <a:endParaRPr lang="en-US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2978680"/>
            <a:ext cx="102393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313562" y="3608636"/>
            <a:ext cx="4285000" cy="634073"/>
          </a:xfrm>
          <a:prstGeom prst="round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06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important in games</a:t>
            </a:r>
          </a:p>
          <a:p>
            <a:r>
              <a:rPr lang="en-US" dirty="0" smtClean="0"/>
              <a:t>Especially for debug output</a:t>
            </a:r>
          </a:p>
          <a:p>
            <a:r>
              <a:rPr lang="en-US" dirty="0" smtClean="0"/>
              <a:t>Pain to support</a:t>
            </a:r>
          </a:p>
          <a:p>
            <a:r>
              <a:rPr lang="en-US" dirty="0" smtClean="0"/>
              <a:t>Hack: </a:t>
            </a:r>
            <a:r>
              <a:rPr lang="en-US" b="1" dirty="0" smtClean="0"/>
              <a:t>Bitmap fonts</a:t>
            </a:r>
          </a:p>
          <a:p>
            <a:pPr lvl="1"/>
            <a:r>
              <a:rPr lang="en-US" dirty="0" smtClean="0"/>
              <a:t>Image + Instruction (to decode)</a:t>
            </a:r>
            <a:endParaRPr lang="en-US" dirty="0"/>
          </a:p>
        </p:txBody>
      </p:sp>
      <p:pic>
        <p:nvPicPr>
          <p:cNvPr id="13314" name="Picture 2" descr="C:\Users\ksung\Dropbox\2.Classes\490-GameEngine\www\MP\MP4\Consolas-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198" y="355599"/>
            <a:ext cx="4842935" cy="484293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15" y="4367278"/>
            <a:ext cx="11018987" cy="284685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644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5.4: Font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1" y="1642534"/>
            <a:ext cx="7009359" cy="468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11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5.4: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Drawing text is not as interesting as the problem at hand</a:t>
            </a:r>
          </a:p>
          <a:p>
            <a:r>
              <a:rPr lang="en-US" dirty="0" smtClean="0"/>
              <a:t>Designing a text solution based on what we have</a:t>
            </a:r>
          </a:p>
          <a:p>
            <a:r>
              <a:rPr lang="en-US" dirty="0" smtClean="0"/>
              <a:t>Given a “string”:</a:t>
            </a:r>
          </a:p>
          <a:p>
            <a:pPr lvl="1"/>
            <a:r>
              <a:rPr lang="en-US" dirty="0" smtClean="0"/>
              <a:t>find UV for first character from the bitmap font image</a:t>
            </a:r>
          </a:p>
          <a:p>
            <a:pPr lvl="1"/>
            <a:r>
              <a:rPr lang="en-US" dirty="0" smtClean="0"/>
              <a:t>Set the sprite element UV values of a </a:t>
            </a:r>
            <a:r>
              <a:rPr lang="en-US" dirty="0" err="1" smtClean="0"/>
              <a:t>SpriteRenderable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draw the </a:t>
            </a:r>
            <a:r>
              <a:rPr lang="en-US" dirty="0" err="1" smtClean="0"/>
              <a:t>SpriteRenderable</a:t>
            </a:r>
            <a:r>
              <a:rPr lang="en-US" dirty="0" smtClean="0"/>
              <a:t>: one character</a:t>
            </a:r>
          </a:p>
          <a:p>
            <a:pPr lvl="1"/>
            <a:r>
              <a:rPr lang="en-US" dirty="0" smtClean="0"/>
              <a:t>Compute space to skip</a:t>
            </a:r>
          </a:p>
          <a:p>
            <a:pPr lvl="1"/>
            <a:r>
              <a:rPr lang="en-US" dirty="0" smtClean="0"/>
              <a:t>Repeat for next character </a:t>
            </a:r>
          </a:p>
          <a:p>
            <a:r>
              <a:rPr lang="en-US" dirty="0" smtClean="0"/>
              <a:t>Abstract the above: </a:t>
            </a:r>
            <a:r>
              <a:rPr lang="en-US" dirty="0" err="1" smtClean="0"/>
              <a:t>FontRenderable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74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of working with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_ALL_ external resources</a:t>
            </a:r>
          </a:p>
          <a:p>
            <a:r>
              <a:rPr lang="en-US" dirty="0" smtClean="0"/>
              <a:t>Load:</a:t>
            </a:r>
          </a:p>
          <a:p>
            <a:pPr lvl="1"/>
            <a:r>
              <a:rPr lang="en-US" dirty="0" err="1" smtClean="0"/>
              <a:t>DefaultResources</a:t>
            </a:r>
            <a:r>
              <a:rPr lang="en-US" dirty="0" smtClean="0"/>
              <a:t>: default system font</a:t>
            </a:r>
          </a:p>
          <a:p>
            <a:pPr lvl="1"/>
            <a:r>
              <a:rPr lang="en-US" dirty="0" smtClean="0"/>
              <a:t>Per game scene font (if you have any)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Renderable</a:t>
            </a:r>
            <a:r>
              <a:rPr lang="en-US" dirty="0" smtClean="0"/>
              <a:t> to draw with it</a:t>
            </a:r>
          </a:p>
          <a:p>
            <a:pPr lvl="1"/>
            <a:r>
              <a:rPr lang="en-US" dirty="0" smtClean="0"/>
              <a:t>Slightly different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04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FontRenderable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a subclass or </a:t>
            </a:r>
            <a:r>
              <a:rPr lang="en-US" dirty="0" err="1" smtClean="0"/>
              <a:t>Renderable</a:t>
            </a:r>
            <a:endParaRPr lang="en-US" dirty="0" smtClean="0"/>
          </a:p>
          <a:p>
            <a:pPr lvl="1"/>
            <a:r>
              <a:rPr lang="en-US" dirty="0" smtClean="0"/>
              <a:t>Instead: has an instance of </a:t>
            </a:r>
            <a:r>
              <a:rPr lang="en-US" dirty="0" err="1" smtClean="0"/>
              <a:t>SpriteRenderable</a:t>
            </a:r>
            <a:r>
              <a:rPr lang="en-US" dirty="0" smtClean="0"/>
              <a:t>: </a:t>
            </a:r>
            <a:r>
              <a:rPr lang="en-US" b="1" dirty="0" err="1" smtClean="0"/>
              <a:t>mOneChar</a:t>
            </a:r>
            <a:endParaRPr lang="en-US" b="1" dirty="0" smtClean="0"/>
          </a:p>
          <a:p>
            <a:r>
              <a:rPr lang="en-US" b="1" dirty="0" err="1" smtClean="0"/>
              <a:t>mText</a:t>
            </a:r>
            <a:r>
              <a:rPr lang="en-US" dirty="0" smtClean="0"/>
              <a:t>: is the string we want to draw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err="1" smtClean="0"/>
              <a:t>FontRenderable</a:t>
            </a:r>
            <a:r>
              <a:rPr lang="en-US" dirty="0" smtClean="0"/>
              <a:t>: has a transform (</a:t>
            </a:r>
            <a:r>
              <a:rPr lang="en-US" dirty="0" err="1" smtClean="0"/>
              <a:t>this.mXform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mOneChar</a:t>
            </a:r>
            <a:r>
              <a:rPr lang="en-US" dirty="0" smtClean="0"/>
              <a:t>: has a separate transform!!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54" y="1625071"/>
            <a:ext cx="83534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7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FontRenderable</a:t>
            </a:r>
            <a:r>
              <a:rPr lang="en-US" dirty="0" smtClean="0"/>
              <a:t>::draw()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22" y="1301222"/>
            <a:ext cx="1002982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0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FontRenderable</a:t>
            </a:r>
            <a:r>
              <a:rPr lang="en-US" dirty="0" smtClean="0"/>
              <a:t>::draw()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xPos</a:t>
            </a:r>
            <a:r>
              <a:rPr lang="en-US" dirty="0" smtClean="0"/>
              <a:t>: x Position of the first character</a:t>
            </a:r>
          </a:p>
          <a:p>
            <a:r>
              <a:rPr lang="en-US" b="1" dirty="0" err="1" smtClean="0"/>
              <a:t>yPos</a:t>
            </a:r>
            <a:r>
              <a:rPr lang="en-US" dirty="0" smtClean="0"/>
              <a:t>: y position of _all_ of the characters</a:t>
            </a:r>
          </a:p>
          <a:p>
            <a:pPr lvl="1"/>
            <a:r>
              <a:rPr lang="en-US" dirty="0" smtClean="0"/>
              <a:t>Limitation!: Cannot span more than one line!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09"/>
          <a:stretch/>
        </p:blipFill>
        <p:spPr bwMode="auto">
          <a:xfrm>
            <a:off x="1961622" y="1301222"/>
            <a:ext cx="10029825" cy="242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2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FontRenderable</a:t>
            </a:r>
            <a:r>
              <a:rPr lang="en-US" dirty="0" smtClean="0"/>
              <a:t>::draw()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22" y="1301222"/>
            <a:ext cx="1002982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3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“laws,” something people seem to follow</a:t>
            </a:r>
          </a:p>
          <a:p>
            <a:r>
              <a:rPr lang="en-US" dirty="0" smtClean="0"/>
              <a:t>Rows x Columns:</a:t>
            </a:r>
          </a:p>
          <a:p>
            <a:pPr lvl="1"/>
            <a:r>
              <a:rPr lang="en-US" dirty="0" smtClean="0"/>
              <a:t>Fixed size on a sheet m-pixels by n-pixels</a:t>
            </a:r>
          </a:p>
          <a:p>
            <a:pPr lvl="1"/>
            <a:r>
              <a:rPr lang="en-US" dirty="0" smtClean="0"/>
              <a:t>Paddings around each elements</a:t>
            </a:r>
          </a:p>
          <a:p>
            <a:r>
              <a:rPr lang="en-US" dirty="0" smtClean="0"/>
              <a:t>Single </a:t>
            </a:r>
            <a:r>
              <a:rPr lang="en-US" dirty="0"/>
              <a:t>r</a:t>
            </a:r>
            <a:r>
              <a:rPr lang="en-US" dirty="0" smtClean="0"/>
              <a:t>ow (or part of a row) defines action</a:t>
            </a:r>
          </a:p>
          <a:p>
            <a:pPr lvl="1"/>
            <a:r>
              <a:rPr lang="en-US" dirty="0" smtClean="0"/>
              <a:t>Almost never cross rows</a:t>
            </a:r>
            <a:endParaRPr lang="en-US" dirty="0"/>
          </a:p>
        </p:txBody>
      </p:sp>
      <p:pic>
        <p:nvPicPr>
          <p:cNvPr id="2050" name="Picture 2" descr="E:\Work\1.Classes\z.ReadyForArchive\2014.CSS385\Source\ClassExamples\Week4\6.SpriteAnimation\Assets\Resources\Textures\ManyObje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38" y="754063"/>
            <a:ext cx="3962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067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FontRenderable</a:t>
            </a:r>
            <a:r>
              <a:rPr lang="en-US" dirty="0" smtClean="0"/>
              <a:t>::draw()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2533"/>
            <a:ext cx="10515600" cy="4534430"/>
          </a:xfrm>
        </p:spPr>
        <p:txBody>
          <a:bodyPr/>
          <a:lstStyle/>
          <a:p>
            <a:r>
              <a:rPr lang="en-US" dirty="0" smtClean="0"/>
              <a:t>For each character</a:t>
            </a:r>
          </a:p>
          <a:p>
            <a:pPr lvl="1"/>
            <a:r>
              <a:rPr lang="en-US" dirty="0" smtClean="0"/>
              <a:t>Compute the </a:t>
            </a:r>
            <a:r>
              <a:rPr lang="en-US" dirty="0" err="1" smtClean="0"/>
              <a:t>xform</a:t>
            </a:r>
            <a:r>
              <a:rPr lang="en-US" dirty="0" smtClean="0"/>
              <a:t> of the character (</a:t>
            </a:r>
            <a:r>
              <a:rPr lang="en-US" b="1" dirty="0" err="1" smtClean="0"/>
              <a:t>mOneChar.xForm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Draw the character</a:t>
            </a:r>
          </a:p>
          <a:p>
            <a:r>
              <a:rPr lang="en-US" dirty="0" smtClean="0"/>
              <a:t>Limitation: String is not an entity (e.g., cannot rotate the string)!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04"/>
          <a:stretch/>
        </p:blipFill>
        <p:spPr bwMode="auto">
          <a:xfrm>
            <a:off x="1961622" y="3471333"/>
            <a:ext cx="10029825" cy="313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3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FontRenderable.draw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Must pass rotation </a:t>
            </a:r>
          </a:p>
          <a:p>
            <a:pPr lvl="1"/>
            <a:r>
              <a:rPr lang="en-US" dirty="0" smtClean="0"/>
              <a:t>from </a:t>
            </a:r>
            <a:r>
              <a:rPr lang="en-US" b="1" dirty="0" err="1" smtClean="0"/>
              <a:t>FontRenderable.mXform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to </a:t>
            </a:r>
            <a:r>
              <a:rPr lang="en-US" b="1" dirty="0" err="1" smtClean="0"/>
              <a:t>mOneChar.mXform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80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5: learned?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resource manager</a:t>
            </a:r>
          </a:p>
          <a:p>
            <a:r>
              <a:rPr lang="en-US" dirty="0" smtClean="0"/>
              <a:t>Texture mapping</a:t>
            </a:r>
          </a:p>
          <a:p>
            <a:pPr lvl="1"/>
            <a:r>
              <a:rPr lang="en-US" dirty="0" smtClean="0"/>
              <a:t>UV Coordinate System</a:t>
            </a:r>
          </a:p>
          <a:p>
            <a:r>
              <a:rPr lang="en-US" dirty="0" smtClean="0"/>
              <a:t>Sprite elements in a Texture</a:t>
            </a:r>
          </a:p>
          <a:p>
            <a:pPr lvl="1"/>
            <a:r>
              <a:rPr lang="en-US" dirty="0" smtClean="0"/>
              <a:t>Drawing with sprites</a:t>
            </a:r>
          </a:p>
          <a:p>
            <a:r>
              <a:rPr lang="en-US" dirty="0" smtClean="0"/>
              <a:t>Sprite Sheet for animation</a:t>
            </a:r>
          </a:p>
          <a:p>
            <a:pPr lvl="1"/>
            <a:r>
              <a:rPr lang="en-US" dirty="0" smtClean="0"/>
              <a:t>Sprite Animation</a:t>
            </a:r>
          </a:p>
          <a:p>
            <a:r>
              <a:rPr lang="en-US" dirty="0" smtClean="0"/>
              <a:t>Bitmap font</a:t>
            </a:r>
          </a:p>
          <a:p>
            <a:r>
              <a:rPr lang="en-US" dirty="0" smtClean="0"/>
              <a:t>Next: Simple behavior </a:t>
            </a:r>
            <a:r>
              <a:rPr lang="en-US" smtClean="0"/>
              <a:t>(collision)!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3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ksung\Dropbox\1.Projects\2014.11.HTML5_WebGL\0.OldBook\MonoBookImages\Chapter7\Book_Img\Unnum_7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111779"/>
            <a:ext cx="404812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1" y="4379383"/>
            <a:ext cx="6934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of Sprite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Direction: </a:t>
            </a:r>
          </a:p>
          <a:p>
            <a:pPr lvl="1"/>
            <a:r>
              <a:rPr lang="en-US" dirty="0" smtClean="0"/>
              <a:t>Forward (Left towards right)</a:t>
            </a:r>
          </a:p>
          <a:p>
            <a:pPr lvl="1"/>
            <a:r>
              <a:rPr lang="en-US" dirty="0" smtClean="0"/>
              <a:t>Backward (Right towards left)</a:t>
            </a:r>
          </a:p>
          <a:p>
            <a:pPr lvl="1"/>
            <a:r>
              <a:rPr lang="en-US" dirty="0" smtClean="0"/>
              <a:t>Swing</a:t>
            </a:r>
          </a:p>
          <a:p>
            <a:r>
              <a:rPr lang="en-US" dirty="0" smtClean="0"/>
              <a:t>Speed: rate at which to change</a:t>
            </a:r>
            <a:endParaRPr lang="en-US" dirty="0"/>
          </a:p>
        </p:txBody>
      </p:sp>
      <p:pic>
        <p:nvPicPr>
          <p:cNvPr id="3075" name="Picture 3" descr="C:\Users\ksung\Dropbox\1.Projects\2014.11.HTML5_WebGL\0.OldBook\MonoBookImages\Chapter7\Book_Img\Figure_7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792" y="3742795"/>
            <a:ext cx="4770788" cy="23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4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5.3: Sprite Animation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558" y="1668325"/>
            <a:ext cx="8491904" cy="461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49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gain understanding </a:t>
            </a:r>
            <a:r>
              <a:rPr lang="en-US" dirty="0"/>
              <a:t>of animated sprite sheets </a:t>
            </a:r>
          </a:p>
          <a:p>
            <a:pPr lvl="0"/>
            <a:r>
              <a:rPr lang="en-US" dirty="0" smtClean="0"/>
              <a:t>experience </a:t>
            </a:r>
            <a:r>
              <a:rPr lang="en-US" dirty="0"/>
              <a:t>the creation of sprite animations</a:t>
            </a:r>
          </a:p>
          <a:p>
            <a:pPr lvl="0"/>
            <a:r>
              <a:rPr lang="en-US" dirty="0" smtClean="0"/>
              <a:t>define </a:t>
            </a:r>
            <a:r>
              <a:rPr lang="en-US" dirty="0"/>
              <a:t>abstractions for implementing sprite </a:t>
            </a:r>
            <a:r>
              <a:rPr lang="en-US" dirty="0" smtClean="0"/>
              <a:t>animations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2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shader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NO!!</a:t>
            </a:r>
          </a:p>
          <a:p>
            <a:r>
              <a:rPr lang="en-US" dirty="0" smtClean="0"/>
              <a:t>Access/update </a:t>
            </a:r>
            <a:r>
              <a:rPr lang="en-US" dirty="0" err="1" smtClean="0"/>
              <a:t>SpriteShader’s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mTexCoordBuffer</a:t>
            </a:r>
            <a:endParaRPr lang="en-US" dirty="0" smtClean="0"/>
          </a:p>
          <a:p>
            <a:pPr lvl="1"/>
            <a:r>
              <a:rPr lang="en-US" dirty="0" smtClean="0"/>
              <a:t>Change per animation update!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176"/>
          <a:stretch/>
        </p:blipFill>
        <p:spPr>
          <a:xfrm>
            <a:off x="6070599" y="1594576"/>
            <a:ext cx="5738539" cy="412080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876162" y="3507036"/>
            <a:ext cx="4285000" cy="634073"/>
          </a:xfrm>
          <a:prstGeom prst="round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3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sung\Dropbox\1.Projects\2014.11.HTML5_WebGL\0.OldBook\MonoBookImages\Chapter7\Book_Img\Figure_7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259" y="203728"/>
            <a:ext cx="4770788" cy="23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SpriteAnimateRenderable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animation type/speed</a:t>
            </a:r>
          </a:p>
          <a:p>
            <a:r>
              <a:rPr lang="en-US" dirty="0" smtClean="0"/>
              <a:t>Support defining and moving of sprite elements UV-area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756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SpriteAnimateRenderable</a:t>
            </a:r>
            <a:r>
              <a:rPr lang="en-US" dirty="0" smtClean="0"/>
              <a:t>: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83" y="1276350"/>
            <a:ext cx="971550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6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570</Words>
  <Application>Microsoft Office PowerPoint</Application>
  <PresentationFormat>Custom</PresentationFormat>
  <Paragraphs>142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Chapter 5</vt:lpstr>
      <vt:lpstr>Sprite Animations</vt:lpstr>
      <vt:lpstr>Organization Conventions</vt:lpstr>
      <vt:lpstr>Parameters of Sprite Animation</vt:lpstr>
      <vt:lpstr>5.3: Sprite Animation Project</vt:lpstr>
      <vt:lpstr>5.3: Goals</vt:lpstr>
      <vt:lpstr>Implementation consideration</vt:lpstr>
      <vt:lpstr>SpriteAnimateRenderable:</vt:lpstr>
      <vt:lpstr>SpriteAnimateRenderable: constructor</vt:lpstr>
      <vt:lpstr>SpriteAnimateRenderable: constructor</vt:lpstr>
      <vt:lpstr>SpriteAnimateRenderable: constructor</vt:lpstr>
      <vt:lpstr>SpriteAnimateRenderable: constructor</vt:lpstr>
      <vt:lpstr>SpriteAnimateRenderable: constructor</vt:lpstr>
      <vt:lpstr>SpriteAnimateRenderable: constructor</vt:lpstr>
      <vt:lpstr>SpriteAnimateRenderable: constructor</vt:lpstr>
      <vt:lpstr>SpriteAnimateRenderable: constructor</vt:lpstr>
      <vt:lpstr>SpriteAnimateRenderable: utilities</vt:lpstr>
      <vt:lpstr>SpriteAnimateRenderable: utilities</vt:lpstr>
      <vt:lpstr>SpriteAnimateRenderable: animate!</vt:lpstr>
      <vt:lpstr>Testing Sprite Animation</vt:lpstr>
      <vt:lpstr>Testing Sprite Animation</vt:lpstr>
      <vt:lpstr>Fonts</vt:lpstr>
      <vt:lpstr>5.4: Font Support</vt:lpstr>
      <vt:lpstr>5.4: Goal</vt:lpstr>
      <vt:lpstr>Procedure of working with fonts</vt:lpstr>
      <vt:lpstr>FontRenderable:</vt:lpstr>
      <vt:lpstr>FontRenderable::draw()</vt:lpstr>
      <vt:lpstr>FontRenderable::draw()</vt:lpstr>
      <vt:lpstr>FontRenderable::draw()</vt:lpstr>
      <vt:lpstr>FontRenderable::draw()</vt:lpstr>
      <vt:lpstr>Font rotation</vt:lpstr>
      <vt:lpstr>Chapter 5: learned?</vt:lpstr>
    </vt:vector>
  </TitlesOfParts>
  <Company>UWB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463</cp:revision>
  <dcterms:created xsi:type="dcterms:W3CDTF">2015-10-15T20:24:08Z</dcterms:created>
  <dcterms:modified xsi:type="dcterms:W3CDTF">2015-10-23T02:06:24Z</dcterms:modified>
</cp:coreProperties>
</file>