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1" r:id="rId14"/>
    <p:sldId id="279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316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9" r:id="rId44"/>
    <p:sldId id="310" r:id="rId45"/>
    <p:sldId id="311" r:id="rId46"/>
    <p:sldId id="312" r:id="rId47"/>
    <p:sldId id="313" r:id="rId48"/>
    <p:sldId id="314" r:id="rId49"/>
    <p:sldId id="31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1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16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Untitled Section" id="{D8168F38-54EA-46C0-BE6F-17A1D46CED9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8: Illumination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faculty.washington.edu/ksung/2DGameEngine/BookChapters/Chapter8/8.2.SimpleLightShader/public_html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faculty.washington.edu/ksung/2DGameEngine/BookChapters/Chapter8/8.3.MultipleLights/public_html/inde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aculty.washington.edu/ksung/2DGameEngine/BookChapters/Chapter8/8.1.GlobalAmbient/public_html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Illumination</a:t>
            </a:r>
          </a:p>
          <a:p>
            <a:r>
              <a:rPr lang="en-US" dirty="0" smtClean="0"/>
              <a:t>Examples 1 to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SimpleShader: to pass global intensity/color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51" y="1568802"/>
            <a:ext cx="11210925" cy="26193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4067185"/>
            <a:ext cx="10515600" cy="143012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Values: load directly from DefaultResources! GLOBAL!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828655" y="4714875"/>
            <a:ext cx="10728470" cy="57923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23900" y="3429000"/>
            <a:ext cx="10823575" cy="57923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8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component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Engine_DefaultResources.js: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867513"/>
            <a:ext cx="119157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/>
              <a:t>Left mouse button</a:t>
            </a:r>
            <a:r>
              <a:rPr lang="en-US" dirty="0"/>
              <a:t>: Increases the global red ambient</a:t>
            </a:r>
          </a:p>
          <a:p>
            <a:pPr lvl="0"/>
            <a:r>
              <a:rPr lang="en-US" i="1" dirty="0"/>
              <a:t>Middle mouse button</a:t>
            </a:r>
            <a:r>
              <a:rPr lang="en-US" dirty="0"/>
              <a:t>: Decreases the global red ambient</a:t>
            </a:r>
          </a:p>
          <a:p>
            <a:pPr lvl="0"/>
            <a:r>
              <a:rPr lang="en-US" i="1" dirty="0"/>
              <a:t>Left/right arrow keys</a:t>
            </a:r>
            <a:r>
              <a:rPr lang="en-US" dirty="0"/>
              <a:t>: Decrease/increase the global ambient intensity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8" y="3503130"/>
            <a:ext cx="11270925" cy="2521768"/>
          </a:xfrm>
          <a:prstGeom prst="rect">
            <a:avLst/>
          </a:prstGeom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6995108" y="3744858"/>
            <a:ext cx="2029590" cy="63343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 smtClean="0"/>
              <a:t>MyGame.update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485630" y="3457575"/>
            <a:ext cx="5715145" cy="3238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23780" y="5095875"/>
            <a:ext cx="10944370" cy="3238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66630" y="5715000"/>
            <a:ext cx="10944370" cy="3238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and Intensity (multiplied)</a:t>
            </a:r>
          </a:p>
          <a:p>
            <a:r>
              <a:rPr lang="en-US" dirty="0" smtClean="0"/>
              <a:t>Values: </a:t>
            </a:r>
          </a:p>
          <a:p>
            <a:pPr lvl="1"/>
            <a:r>
              <a:rPr lang="en-US" dirty="0" smtClean="0"/>
              <a:t>0 to 1 range is “legal”</a:t>
            </a:r>
          </a:p>
          <a:p>
            <a:pPr lvl="1"/>
            <a:r>
              <a:rPr lang="en-US" dirty="0" smtClean="0"/>
              <a:t>BUT: can change to </a:t>
            </a:r>
            <a:r>
              <a:rPr lang="en-US" i="1" dirty="0" smtClean="0"/>
              <a:t>anything</a:t>
            </a:r>
          </a:p>
          <a:p>
            <a:r>
              <a:rPr lang="en-US" dirty="0" smtClean="0"/>
              <a:t>Saturation and Over-saturation</a:t>
            </a:r>
          </a:p>
        </p:txBody>
      </p:sp>
    </p:spTree>
    <p:extLst>
      <p:ext uri="{BB962C8B-B14F-4D97-AF65-F5344CB8AC3E}">
        <p14:creationId xmlns:p14="http://schemas.microsoft.com/office/powerpoint/2010/main" val="261859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Source: Source of energy!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 the lights around us</a:t>
            </a:r>
          </a:p>
          <a:p>
            <a:pPr lvl="1"/>
            <a:r>
              <a:rPr lang="en-US" dirty="0" smtClean="0"/>
              <a:t>How to describe </a:t>
            </a:r>
          </a:p>
          <a:p>
            <a:pPr lvl="1"/>
            <a:r>
              <a:rPr lang="en-US" dirty="0" smtClean="0"/>
              <a:t>Geometry of the source can be complex!</a:t>
            </a:r>
          </a:p>
          <a:p>
            <a:r>
              <a:rPr lang="en-US" dirty="0" smtClean="0"/>
              <a:t>For now, focus on a light bulb (the simplest light source?)</a:t>
            </a:r>
          </a:p>
          <a:p>
            <a:pPr lvl="1"/>
            <a:r>
              <a:rPr lang="en-US" dirty="0" smtClean="0"/>
              <a:t>A point light source</a:t>
            </a:r>
          </a:p>
          <a:p>
            <a:r>
              <a:rPr lang="en-US" dirty="0" smtClean="0"/>
              <a:t>Later: </a:t>
            </a:r>
          </a:p>
          <a:p>
            <a:pPr lvl="1"/>
            <a:r>
              <a:rPr lang="en-US" dirty="0" smtClean="0"/>
              <a:t>The Sun (</a:t>
            </a:r>
            <a:r>
              <a:rPr lang="en-US" dirty="0"/>
              <a:t>d</a:t>
            </a:r>
            <a:r>
              <a:rPr lang="en-US" dirty="0" smtClean="0"/>
              <a:t>irectional light)</a:t>
            </a:r>
          </a:p>
          <a:p>
            <a:pPr lvl="1"/>
            <a:r>
              <a:rPr lang="en-US" dirty="0" smtClean="0"/>
              <a:t>Desk lamp: Spotlight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" r="2635"/>
          <a:stretch/>
        </p:blipFill>
        <p:spPr bwMode="auto">
          <a:xfrm>
            <a:off x="4419600" y="808038"/>
            <a:ext cx="77724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work in 3D!</a:t>
            </a:r>
          </a:p>
          <a:p>
            <a:r>
              <a:rPr lang="en-US" dirty="0" smtClean="0"/>
              <a:t>Illumination volume</a:t>
            </a:r>
          </a:p>
          <a:p>
            <a:pPr lvl="1"/>
            <a:r>
              <a:rPr lang="en-US" dirty="0" smtClean="0"/>
              <a:t>A Sphere</a:t>
            </a:r>
          </a:p>
          <a:p>
            <a:pPr lvl="1"/>
            <a:r>
              <a:rPr lang="en-US" dirty="0" smtClean="0"/>
              <a:t>Inside: On</a:t>
            </a:r>
          </a:p>
          <a:p>
            <a:pPr lvl="1"/>
            <a:r>
              <a:rPr lang="en-US" dirty="0" smtClean="0"/>
              <a:t>Outside: Off</a:t>
            </a:r>
          </a:p>
          <a:p>
            <a:r>
              <a:rPr lang="en-US" dirty="0" smtClean="0"/>
              <a:t>On 2D plane</a:t>
            </a:r>
          </a:p>
          <a:p>
            <a:pPr lvl="1"/>
            <a:r>
              <a:rPr lang="en-US" dirty="0" smtClean="0"/>
              <a:t>Illuminates a circle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of a light: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On or Off</a:t>
            </a:r>
          </a:p>
          <a:p>
            <a:r>
              <a:rPr lang="en-US" dirty="0" smtClean="0"/>
              <a:t>Light Radius</a:t>
            </a:r>
          </a:p>
          <a:p>
            <a:r>
              <a:rPr lang="en-US" dirty="0" smtClean="0"/>
              <a:t>Light position: </a:t>
            </a:r>
          </a:p>
          <a:p>
            <a:pPr lvl="1"/>
            <a:r>
              <a:rPr lang="en-US" dirty="0" smtClean="0"/>
              <a:t>In 3D! (with Z!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Z-value is important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Z == 0 is our world!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Light Color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in Fragment </a:t>
            </a:r>
            <a:r>
              <a:rPr lang="en-US" dirty="0" err="1" smtClean="0">
                <a:sym typeface="Wingdings" panose="05000000000000000000" pitchFamily="2" charset="2"/>
              </a:rPr>
              <a:t>Shader</a:t>
            </a:r>
            <a:r>
              <a:rPr lang="en-US" dirty="0" smtClean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Only changes pixel value!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706" y="1320800"/>
            <a:ext cx="715481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9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parameters in </a:t>
            </a:r>
            <a:br>
              <a:rPr lang="en-US" dirty="0" smtClean="0"/>
            </a:br>
            <a:r>
              <a:rPr lang="en-US" dirty="0" smtClean="0"/>
              <a:t>    Fragment </a:t>
            </a:r>
            <a:r>
              <a:rPr lang="en-US" dirty="0" err="1" smtClean="0"/>
              <a:t>Shader</a:t>
            </a:r>
            <a:r>
              <a:rPr lang="en-US" dirty="0" smtClean="0"/>
              <a:t> only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Use same </a:t>
            </a:r>
            <a:r>
              <a:rPr lang="en-US" dirty="0" err="1" smtClean="0"/>
              <a:t>TextureVS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(why not </a:t>
            </a:r>
            <a:r>
              <a:rPr lang="en-US" dirty="0" err="1" smtClean="0"/>
              <a:t>SimpleVS</a:t>
            </a:r>
            <a:r>
              <a:rPr lang="en-US" dirty="0" smtClean="0"/>
              <a:t>?)</a:t>
            </a:r>
          </a:p>
          <a:p>
            <a:pPr lvl="5"/>
            <a:endParaRPr lang="en-US" dirty="0"/>
          </a:p>
          <a:p>
            <a:r>
              <a:rPr lang="en-US" dirty="0" err="1" smtClean="0"/>
              <a:t>LightShader</a:t>
            </a:r>
            <a:r>
              <a:rPr lang="en-US" dirty="0" smtClean="0"/>
              <a:t>/</a:t>
            </a:r>
            <a:r>
              <a:rPr lang="en-US" dirty="0" err="1" smtClean="0"/>
              <a:t>LightRenderable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to support light parameters</a:t>
            </a:r>
          </a:p>
        </p:txBody>
      </p:sp>
      <p:pic>
        <p:nvPicPr>
          <p:cNvPr id="4" name="Picture 3" descr="8-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33" y="1173584"/>
            <a:ext cx="5906037" cy="4609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0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/>
              <a:t>WASD keys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hero </a:t>
            </a:r>
          </a:p>
          <a:p>
            <a:pPr lvl="0"/>
            <a:r>
              <a:rPr lang="en-US" b="1" i="1" dirty="0" smtClean="0"/>
              <a:t>WASD </a:t>
            </a:r>
            <a:r>
              <a:rPr lang="en-US" b="1" i="1" dirty="0"/>
              <a:t>keys + </a:t>
            </a:r>
            <a:r>
              <a:rPr lang="en-US" b="1" i="1" dirty="0" smtClean="0"/>
              <a:t>LMB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hero and light</a:t>
            </a:r>
            <a:endParaRPr lang="en-US" dirty="0"/>
          </a:p>
          <a:p>
            <a:pPr lvl="0"/>
            <a:r>
              <a:rPr lang="en-US" b="1" i="1" dirty="0"/>
              <a:t>Left/right arrow key</a:t>
            </a:r>
            <a:r>
              <a:rPr lang="en-US" b="1" dirty="0"/>
              <a:t>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</a:t>
            </a:r>
            <a:r>
              <a:rPr lang="en-US" dirty="0" smtClean="0"/>
              <a:t>light </a:t>
            </a:r>
            <a:r>
              <a:rPr lang="en-US" dirty="0"/>
              <a:t>intensity </a:t>
            </a:r>
          </a:p>
          <a:p>
            <a:pPr lvl="0"/>
            <a:r>
              <a:rPr lang="en-US" b="1" i="1" dirty="0"/>
              <a:t>Z/X key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light </a:t>
            </a:r>
            <a:r>
              <a:rPr lang="en-US" dirty="0"/>
              <a:t>Z position</a:t>
            </a:r>
          </a:p>
          <a:p>
            <a:pPr lvl="0"/>
            <a:r>
              <a:rPr lang="en-US" b="1" i="1" dirty="0"/>
              <a:t>C/V key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light </a:t>
            </a:r>
            <a:r>
              <a:rPr lang="en-US" dirty="0"/>
              <a:t>radius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8.2: Simple Light </a:t>
            </a:r>
            <a:r>
              <a:rPr lang="en-US" dirty="0" err="1" smtClean="0"/>
              <a:t>Shader</a:t>
            </a:r>
            <a:r>
              <a:rPr lang="en-US" dirty="0" smtClean="0"/>
              <a:t> Project</a:t>
            </a:r>
            <a:endParaRPr 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317" y="1676399"/>
            <a:ext cx="6219208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3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understand </a:t>
            </a:r>
            <a:r>
              <a:rPr lang="en-US" dirty="0"/>
              <a:t>how to simulate the illumination effects from a point light</a:t>
            </a:r>
          </a:p>
          <a:p>
            <a:pPr lvl="0"/>
            <a:r>
              <a:rPr lang="en-US" dirty="0" smtClean="0"/>
              <a:t>experience </a:t>
            </a:r>
            <a:r>
              <a:rPr lang="en-US" dirty="0"/>
              <a:t>illumination results from a point light</a:t>
            </a:r>
          </a:p>
          <a:p>
            <a:pPr lvl="0"/>
            <a:r>
              <a:rPr lang="en-US" dirty="0" smtClean="0"/>
              <a:t>implement </a:t>
            </a:r>
            <a:r>
              <a:rPr lang="en-US" dirty="0"/>
              <a:t>a GLSL shader that supports point light illumination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Understand the parameters of simple illumination models</a:t>
            </a:r>
          </a:p>
          <a:p>
            <a:pPr lvl="0"/>
            <a:r>
              <a:rPr lang="en-US" dirty="0"/>
              <a:t>Define infrastructure supports for working with multiple light sources</a:t>
            </a:r>
          </a:p>
          <a:p>
            <a:pPr lvl="0"/>
            <a:r>
              <a:rPr lang="en-US" dirty="0" smtClean="0"/>
              <a:t>Understand the </a:t>
            </a:r>
            <a:r>
              <a:rPr lang="en-US" dirty="0"/>
              <a:t>basics of diffuse reflection and normal mapping </a:t>
            </a:r>
          </a:p>
          <a:p>
            <a:pPr lvl="0"/>
            <a:r>
              <a:rPr lang="en-US" dirty="0"/>
              <a:t>Understand the basics of specular reflection and the Phong illumination model</a:t>
            </a:r>
          </a:p>
          <a:p>
            <a:pPr lvl="0"/>
            <a:r>
              <a:rPr lang="en-US" dirty="0"/>
              <a:t>Implement GLSL </a:t>
            </a:r>
            <a:r>
              <a:rPr lang="en-US" dirty="0" err="1"/>
              <a:t>shaders</a:t>
            </a:r>
            <a:r>
              <a:rPr lang="en-US" dirty="0"/>
              <a:t> to simulate diffuse and specular reflection and the Phong illumination model</a:t>
            </a:r>
          </a:p>
          <a:p>
            <a:pPr lvl="0"/>
            <a:r>
              <a:rPr lang="en-US" dirty="0"/>
              <a:t>Create and manipulate point, directional, and spotlights</a:t>
            </a:r>
          </a:p>
          <a:p>
            <a:pPr lvl="0"/>
            <a:r>
              <a:rPr lang="en-US" dirty="0"/>
              <a:t>Simulate shadows with the </a:t>
            </a:r>
            <a:r>
              <a:rPr lang="en-US" dirty="0" err="1"/>
              <a:t>WebGL</a:t>
            </a:r>
            <a:r>
              <a:rPr lang="en-US" dirty="0"/>
              <a:t> stencil </a:t>
            </a:r>
            <a:r>
              <a:rPr lang="en-US" dirty="0" smtClean="0"/>
              <a:t>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GLSL Fragment </a:t>
            </a:r>
            <a:r>
              <a:rPr lang="en-US" dirty="0" err="1" smtClean="0"/>
              <a:t>Shader</a:t>
            </a:r>
            <a:r>
              <a:rPr lang="en-US" dirty="0" smtClean="0"/>
              <a:t>: </a:t>
            </a:r>
            <a:r>
              <a:rPr lang="en-US" dirty="0" err="1" smtClean="0"/>
              <a:t>LightFS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parameters</a:t>
            </a:r>
          </a:p>
          <a:p>
            <a:r>
              <a:rPr lang="en-US" dirty="0" smtClean="0"/>
              <a:t>WATCH OUT!!</a:t>
            </a:r>
          </a:p>
          <a:p>
            <a:pPr lvl="1"/>
            <a:r>
              <a:rPr lang="en-US" dirty="0" smtClean="0"/>
              <a:t>Position and radius</a:t>
            </a:r>
          </a:p>
          <a:p>
            <a:pPr lvl="1"/>
            <a:r>
              <a:rPr lang="en-US" dirty="0" smtClean="0"/>
              <a:t>Values in pixel space!!?</a:t>
            </a:r>
          </a:p>
          <a:p>
            <a:pPr lvl="1"/>
            <a:r>
              <a:rPr lang="en-US" dirty="0" smtClean="0"/>
              <a:t>You will see later!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38" y="1648884"/>
            <a:ext cx="55721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577113" y="3551573"/>
            <a:ext cx="5370285" cy="5208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1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LightFS</a:t>
            </a:r>
            <a:r>
              <a:rPr lang="en-US" dirty="0" smtClean="0"/>
              <a:t>: the main()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83" y="1448858"/>
            <a:ext cx="94107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755068" y="2432380"/>
            <a:ext cx="1296731" cy="443973"/>
          </a:xfrm>
          <a:prstGeom prst="wedgeRoundRectCallout">
            <a:avLst>
              <a:gd name="adj1" fmla="val -25088"/>
              <a:gd name="adj2" fmla="val 11256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Current pixel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43315" y="3115733"/>
            <a:ext cx="6352418" cy="23706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7974269" y="3617713"/>
            <a:ext cx="2312731" cy="443973"/>
          </a:xfrm>
          <a:prstGeom prst="wedgeRoundRectCallout">
            <a:avLst>
              <a:gd name="adj1" fmla="val -39452"/>
              <a:gd name="adj2" fmla="val -11056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Results in units of pixels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4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Light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One-to-one of the Fragment </a:t>
            </a:r>
            <a:r>
              <a:rPr lang="en-US" dirty="0" err="1" smtClean="0"/>
              <a:t>Shader</a:t>
            </a:r>
            <a:r>
              <a:rPr lang="en-US" dirty="0" smtClean="0"/>
              <a:t> parameters</a:t>
            </a:r>
          </a:p>
          <a:p>
            <a:r>
              <a:rPr lang="en-US" dirty="0" smtClean="0"/>
              <a:t>Define: LightShader.js to </a:t>
            </a:r>
          </a:p>
          <a:p>
            <a:pPr lvl="1"/>
            <a:r>
              <a:rPr lang="en-US" dirty="0" smtClean="0"/>
              <a:t>pass this information to the Fragment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Boring: setter/getter not shown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480" y="3360209"/>
            <a:ext cx="77247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93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0"/>
          <a:stretch/>
        </p:blipFill>
        <p:spPr bwMode="auto">
          <a:xfrm>
            <a:off x="227013" y="1884098"/>
            <a:ext cx="7265988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LightShader.js</a:t>
            </a:r>
            <a:endParaRPr lang="en-US" dirty="0"/>
          </a:p>
        </p:txBody>
      </p:sp>
      <p:pic>
        <p:nvPicPr>
          <p:cNvPr id="4" name="Picture 3" descr="8-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3"/>
          <a:stretch/>
        </p:blipFill>
        <p:spPr bwMode="auto">
          <a:xfrm>
            <a:off x="7564526" y="1591734"/>
            <a:ext cx="4601567" cy="431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683798" y="2782111"/>
            <a:ext cx="6352418" cy="3761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4589043" y="901430"/>
            <a:ext cx="2312731" cy="885963"/>
          </a:xfrm>
          <a:prstGeom prst="wedgeRoundRectCallout">
            <a:avLst>
              <a:gd name="adj1" fmla="val -55996"/>
              <a:gd name="adj2" fmla="val 16457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Job: send the content to the Fragment Shader!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745408" y="5322138"/>
            <a:ext cx="2312731" cy="885963"/>
          </a:xfrm>
          <a:prstGeom prst="wedgeRoundRectCallout">
            <a:avLst>
              <a:gd name="adj1" fmla="val -39171"/>
              <a:gd name="adj2" fmla="val -8283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Connection to the attributes in the FS!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219" y="4056259"/>
            <a:ext cx="6796772" cy="97578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796354" y="5330408"/>
            <a:ext cx="2312731" cy="885963"/>
          </a:xfrm>
          <a:prstGeom prst="wedgeRoundRectCallout">
            <a:avLst>
              <a:gd name="adj1" fmla="val 100193"/>
              <a:gd name="adj2" fmla="val -294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Connection to the attributes in the FS!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43874" y="2762250"/>
            <a:ext cx="1806991" cy="88582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086850" y="4894459"/>
            <a:ext cx="962024" cy="97578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4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LightShader.activateShader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518180"/>
            <a:ext cx="80867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81" y="3676650"/>
            <a:ext cx="7572375" cy="3181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802743" y="1919592"/>
            <a:ext cx="7608439" cy="3761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35932" y="2898843"/>
            <a:ext cx="3028545" cy="3210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615114" y="434971"/>
            <a:ext cx="2831100" cy="3114652"/>
            <a:chOff x="8615114" y="434971"/>
            <a:chExt cx="2831100" cy="3114652"/>
          </a:xfrm>
        </p:grpSpPr>
        <p:pic>
          <p:nvPicPr>
            <p:cNvPr id="9" name="Picture 8" descr="8-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33" t="27868" r="31999"/>
            <a:stretch/>
          </p:blipFill>
          <p:spPr bwMode="auto">
            <a:xfrm>
              <a:off x="8615114" y="434971"/>
              <a:ext cx="2831100" cy="31146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Rectangle 3"/>
            <p:cNvSpPr/>
            <p:nvPr/>
          </p:nvSpPr>
          <p:spPr>
            <a:xfrm>
              <a:off x="8615114" y="1465634"/>
              <a:ext cx="2091797" cy="1044102"/>
            </a:xfrm>
            <a:prstGeom prst="rect">
              <a:avLst/>
            </a:prstGeom>
            <a:solidFill>
              <a:schemeClr val="bg1">
                <a:lumMod val="65000"/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4569191" y="4649675"/>
            <a:ext cx="5994732" cy="49475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1923485" y="5012513"/>
            <a:ext cx="2312731" cy="885963"/>
          </a:xfrm>
          <a:prstGeom prst="wedgeRoundRectCallout">
            <a:avLst>
              <a:gd name="adj1" fmla="val 62296"/>
              <a:gd name="adj2" fmla="val -7373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All positions and size in pixel space!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001125" y="2762250"/>
            <a:ext cx="990600" cy="82867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096500" y="2676524"/>
            <a:ext cx="1028700" cy="90487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1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5" grpId="0" animBg="1"/>
      <p:bldP spid="15" grpId="1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LightRenderable</a:t>
            </a:r>
            <a:r>
              <a:rPr lang="en-US" dirty="0" smtClean="0"/>
              <a:t>: for Game Programmer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/>
              <a:t>mLight</a:t>
            </a:r>
            <a:r>
              <a:rPr lang="en-US" dirty="0" smtClean="0"/>
              <a:t>: is the only addition to </a:t>
            </a:r>
            <a:r>
              <a:rPr lang="en-US" dirty="0" err="1" smtClean="0"/>
              <a:t>SpriteAnimateRenderable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5" y="2389189"/>
            <a:ext cx="9426576" cy="201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721216" y="3382850"/>
            <a:ext cx="3250834" cy="49475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LightRenderable</a:t>
            </a:r>
            <a:r>
              <a:rPr lang="en-US" dirty="0" smtClean="0"/>
              <a:t>: draw and </a:t>
            </a:r>
            <a:r>
              <a:rPr lang="en-US" dirty="0" err="1" smtClean="0"/>
              <a:t>setLight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Draw: sets </a:t>
            </a:r>
            <a:r>
              <a:rPr lang="en-US" dirty="0" err="1" smtClean="0"/>
              <a:t>renderable</a:t>
            </a:r>
            <a:r>
              <a:rPr lang="en-US" dirty="0" smtClean="0"/>
              <a:t> light to the </a:t>
            </a:r>
            <a:r>
              <a:rPr lang="en-US" dirty="0" err="1" smtClean="0"/>
              <a:t>LightShader</a:t>
            </a:r>
            <a:r>
              <a:rPr lang="en-US" dirty="0" smtClean="0"/>
              <a:t>!</a:t>
            </a:r>
          </a:p>
          <a:p>
            <a:r>
              <a:rPr lang="en-US" dirty="0" smtClean="0"/>
              <a:t>Remember: 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LightShader</a:t>
            </a:r>
            <a:r>
              <a:rPr lang="en-US" dirty="0" smtClean="0"/>
              <a:t> is shared!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7" y="3234269"/>
            <a:ext cx="67151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730991" y="3525725"/>
            <a:ext cx="6470284" cy="49475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DefaultResources.js: default </a:t>
            </a:r>
            <a:r>
              <a:rPr lang="en-US" dirty="0" err="1" smtClean="0"/>
              <a:t>LightShader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use </a:t>
            </a:r>
            <a:r>
              <a:rPr lang="en-US" dirty="0" err="1" smtClean="0"/>
              <a:t>kTextureVS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99" y="1862138"/>
            <a:ext cx="49530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3867150"/>
            <a:ext cx="68199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884715" y="5325533"/>
            <a:ext cx="5886752" cy="29706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325" y="1266824"/>
            <a:ext cx="6137450" cy="3059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 Space!! (From WC)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24675" cy="4351338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Invert: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𝑚𝑖𝑛𝑊𝐶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𝑤𝑐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𝑚𝑖𝑛𝑊𝐶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𝑤𝑐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24675" cy="4351338"/>
              </a:xfrm>
              <a:blipFill rotWithShape="1">
                <a:blip r:embed="rId3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9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in Pixel Space!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per-object re-computation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60" y="2285040"/>
            <a:ext cx="31432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0" y="3963655"/>
            <a:ext cx="107156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925" y="1451602"/>
            <a:ext cx="6467475" cy="28860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4074173" y="2777165"/>
            <a:ext cx="2029590" cy="63343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Camera.js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6772276" y="3816351"/>
                <a:ext cx="4133850" cy="15938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𝑚𝑖𝑛𝑊𝐶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)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/>
                                </a:rPr>
                                <m:t>𝑤𝑐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𝐷𝐶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𝑊𝐶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𝑚𝑖𝑛𝑊𝐶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𝑤𝑐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6" y="3816351"/>
                <a:ext cx="4133850" cy="15938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Math formulation: of energy transfer</a:t>
            </a:r>
          </a:p>
          <a:p>
            <a:pPr lvl="1"/>
            <a:r>
              <a:rPr lang="en-US" dirty="0" smtClean="0"/>
              <a:t>to compute final color for an scene</a:t>
            </a:r>
          </a:p>
          <a:p>
            <a:pPr lvl="1"/>
            <a:r>
              <a:rPr lang="en-US" dirty="0" smtClean="0"/>
              <a:t>Direct illumination: energy received from the source (light source)</a:t>
            </a:r>
          </a:p>
          <a:p>
            <a:pPr lvl="1"/>
            <a:r>
              <a:rPr lang="en-US" dirty="0" smtClean="0"/>
              <a:t>Indirect (global) illumination: energy received from reflection</a:t>
            </a:r>
          </a:p>
          <a:p>
            <a:r>
              <a:rPr lang="en-US" dirty="0" smtClean="0"/>
              <a:t>Important for games:</a:t>
            </a:r>
          </a:p>
          <a:p>
            <a:pPr lvl="1"/>
            <a:r>
              <a:rPr lang="en-US" dirty="0" smtClean="0"/>
              <a:t>Basic aesthetic</a:t>
            </a:r>
          </a:p>
          <a:p>
            <a:pPr lvl="1"/>
            <a:r>
              <a:rPr lang="en-US" dirty="0" smtClean="0"/>
              <a:t>Support dramatic effects:</a:t>
            </a:r>
          </a:p>
          <a:p>
            <a:pPr lvl="2"/>
            <a:r>
              <a:rPr lang="en-US" dirty="0" smtClean="0"/>
              <a:t>Sense of Horror: Dark surrounding with only a torch light</a:t>
            </a:r>
          </a:p>
          <a:p>
            <a:pPr lvl="2"/>
            <a:r>
              <a:rPr lang="en-US" dirty="0" smtClean="0"/>
              <a:t>Sense of Danger: flickering of red emergency lights</a:t>
            </a:r>
          </a:p>
          <a:p>
            <a:r>
              <a:rPr lang="en-US" dirty="0" smtClean="0"/>
              <a:t>Realism: Only as important as games required</a:t>
            </a:r>
          </a:p>
          <a:p>
            <a:pPr lvl="1"/>
            <a:r>
              <a:rPr lang="en-US" dirty="0" smtClean="0"/>
              <a:t>Surreal: e.g., negative light source (possible)!</a:t>
            </a:r>
          </a:p>
        </p:txBody>
      </p:sp>
    </p:spTree>
    <p:extLst>
      <p:ext uri="{BB962C8B-B14F-4D97-AF65-F5344CB8AC3E}">
        <p14:creationId xmlns:p14="http://schemas.microsoft.com/office/powerpoint/2010/main" val="24905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Camera_Xform.js: transform support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9" y="5389562"/>
            <a:ext cx="6115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9" y="2630487"/>
            <a:ext cx="102774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4459816"/>
            <a:ext cx="5553075" cy="762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7353299" y="1749425"/>
                <a:ext cx="4486275" cy="13557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𝑚𝑖𝑛𝑊𝐶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)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/>
                                </a:rPr>
                                <m:t>𝑤𝑐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𝐷𝐶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𝑊𝐶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𝑚𝑖𝑛𝑊𝐶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𝑤𝑐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3299" y="1749425"/>
                <a:ext cx="4486275" cy="1355725"/>
              </a:xfrm>
              <a:prstGeom prst="rect">
                <a:avLst/>
              </a:prstGeom>
              <a:blipFill rotWithShape="1">
                <a:blip r:embed="rId5"/>
                <a:stretch>
                  <a:fillRect t="-44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57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557" y="231310"/>
            <a:ext cx="10515600" cy="1325563"/>
          </a:xfrm>
        </p:spPr>
        <p:txBody>
          <a:bodyPr/>
          <a:lstStyle/>
          <a:p>
            <a:r>
              <a:rPr lang="en-US" dirty="0" smtClean="0"/>
              <a:t>Objects in </a:t>
            </a:r>
            <a:r>
              <a:rPr lang="en-US" dirty="0" err="1" smtClean="0"/>
              <a:t>MyGame</a:t>
            </a:r>
            <a:r>
              <a:rPr lang="en-US" dirty="0" smtClean="0"/>
              <a:t>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Hero: reference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LightRenderable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Minion: also reference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LightRenderable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LightRenderable</a:t>
            </a:r>
            <a:r>
              <a:rPr lang="en-US" dirty="0" smtClean="0"/>
              <a:t>: subclass from </a:t>
            </a:r>
            <a:r>
              <a:rPr lang="en-US" dirty="0" err="1" smtClean="0"/>
              <a:t>SpriteAnimateRenderable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Light shine on animated object!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013" y="1141684"/>
            <a:ext cx="5514975" cy="199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013" y="3267346"/>
            <a:ext cx="58769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light with </a:t>
            </a:r>
            <a:r>
              <a:rPr lang="en-US" dirty="0" err="1" smtClean="0"/>
              <a:t>MyGme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light to Hero and Left-Minion</a:t>
            </a:r>
          </a:p>
          <a:p>
            <a:r>
              <a:rPr lang="en-US" dirty="0" smtClean="0"/>
              <a:t>BUT not Right-Minion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45" y="2854132"/>
            <a:ext cx="85248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Observe: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/>
              <a:t>WASD </a:t>
            </a:r>
            <a:r>
              <a:rPr lang="en-US" b="1" i="1" dirty="0" smtClean="0"/>
              <a:t>keys</a:t>
            </a:r>
            <a:r>
              <a:rPr lang="en-US" b="1" dirty="0"/>
              <a:t> </a:t>
            </a:r>
            <a:r>
              <a:rPr lang="en-US" b="1" dirty="0" smtClean="0"/>
              <a:t>+ LMB:</a:t>
            </a:r>
          </a:p>
          <a:p>
            <a:pPr lvl="1"/>
            <a:r>
              <a:rPr lang="en-US" dirty="0" smtClean="0"/>
              <a:t>Move to Left-Minion</a:t>
            </a:r>
            <a:r>
              <a:rPr lang="en-US" dirty="0" smtClean="0">
                <a:sym typeface="Wingdings" panose="05000000000000000000" pitchFamily="2" charset="2"/>
              </a:rPr>
              <a:t> Illuminated!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Move to Right-Minion, not illuminated (no light)!</a:t>
            </a:r>
            <a:endParaRPr lang="en-US" dirty="0" smtClean="0"/>
          </a:p>
          <a:p>
            <a:pPr lvl="0"/>
            <a:r>
              <a:rPr lang="en-US" b="1" i="1" dirty="0" smtClean="0"/>
              <a:t>Left/right </a:t>
            </a:r>
            <a:r>
              <a:rPr lang="en-US" b="1" i="1" dirty="0"/>
              <a:t>arrow key</a:t>
            </a:r>
            <a:r>
              <a:rPr lang="en-US" b="1" dirty="0"/>
              <a:t>: </a:t>
            </a:r>
            <a:r>
              <a:rPr lang="en-US" dirty="0" smtClean="0"/>
              <a:t>observe light increase/decrease</a:t>
            </a:r>
            <a:endParaRPr lang="en-US" b="1" dirty="0"/>
          </a:p>
          <a:p>
            <a:pPr lvl="0"/>
            <a:r>
              <a:rPr lang="en-US" b="1" i="1" dirty="0" smtClean="0"/>
              <a:t>Z/X </a:t>
            </a:r>
            <a:r>
              <a:rPr lang="en-US" b="1" i="1" dirty="0"/>
              <a:t>key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light </a:t>
            </a:r>
            <a:r>
              <a:rPr lang="en-US" dirty="0"/>
              <a:t>Z </a:t>
            </a:r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Can move light to the negative plane!</a:t>
            </a:r>
          </a:p>
          <a:p>
            <a:pPr lvl="1"/>
            <a:r>
              <a:rPr lang="en-US" dirty="0" smtClean="0"/>
              <a:t>There is a max illuminated circle size (radius of the light)</a:t>
            </a:r>
            <a:endParaRPr lang="en-US" dirty="0"/>
          </a:p>
          <a:p>
            <a:pPr lvl="0"/>
            <a:r>
              <a:rPr lang="en-US" b="1" i="1" dirty="0"/>
              <a:t>C/V key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light radius</a:t>
            </a:r>
          </a:p>
          <a:p>
            <a:pPr lvl="1"/>
            <a:r>
              <a:rPr lang="en-US" dirty="0" smtClean="0"/>
              <a:t>Illuminated circle size can grow to anything!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Cool?</a:t>
            </a:r>
          </a:p>
          <a:p>
            <a:pPr lvl="1"/>
            <a:r>
              <a:rPr lang="en-US" dirty="0" smtClean="0"/>
              <a:t>Light illumination is pretty cool?</a:t>
            </a:r>
          </a:p>
          <a:p>
            <a:r>
              <a:rPr lang="en-US" dirty="0" smtClean="0"/>
              <a:t>No Cool!</a:t>
            </a:r>
          </a:p>
          <a:p>
            <a:pPr lvl="1"/>
            <a:r>
              <a:rPr lang="en-US" dirty="0" smtClean="0"/>
              <a:t>Very restrictive, only one light!</a:t>
            </a:r>
          </a:p>
          <a:p>
            <a:pPr lvl="1"/>
            <a:r>
              <a:rPr lang="en-US" dirty="0" smtClean="0"/>
              <a:t>Light does not model a light bulb?!</a:t>
            </a:r>
          </a:p>
        </p:txBody>
      </p:sp>
    </p:spTree>
    <p:extLst>
      <p:ext uri="{BB962C8B-B14F-4D97-AF65-F5344CB8AC3E}">
        <p14:creationId xmlns:p14="http://schemas.microsoft.com/office/powerpoint/2010/main" val="12168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-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00" y="1418334"/>
            <a:ext cx="6295360" cy="43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Light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 shader</a:t>
            </a:r>
            <a:br>
              <a:rPr lang="en-US" dirty="0" smtClean="0"/>
            </a:br>
            <a:r>
              <a:rPr lang="en-US" dirty="0" smtClean="0"/>
              <a:t>  with an Array of Light!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659" y="1690688"/>
            <a:ext cx="5210175" cy="3667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to a light </a:t>
            </a:r>
            <a:r>
              <a:rPr lang="en-US" dirty="0"/>
              <a:t>b</a:t>
            </a:r>
            <a:r>
              <a:rPr lang="en-US" dirty="0" smtClean="0"/>
              <a:t>ulb: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Illuminated circle boundary</a:t>
            </a:r>
          </a:p>
          <a:p>
            <a:pPr lvl="1"/>
            <a:r>
              <a:rPr lang="en-US" dirty="0" smtClean="0"/>
              <a:t>Should be soft (gradual) </a:t>
            </a:r>
            <a:br>
              <a:rPr lang="en-US" dirty="0" smtClean="0"/>
            </a:br>
            <a:r>
              <a:rPr lang="en-US" dirty="0" smtClean="0"/>
              <a:t>  light energy dies off </a:t>
            </a:r>
            <a:br>
              <a:rPr lang="en-US" dirty="0" smtClean="0"/>
            </a:br>
            <a:r>
              <a:rPr lang="en-US" dirty="0" smtClean="0"/>
              <a:t>  according to distance</a:t>
            </a:r>
          </a:p>
          <a:p>
            <a:pPr lvl="1"/>
            <a:r>
              <a:rPr lang="en-US" dirty="0" smtClean="0"/>
              <a:t>Distance Attenuation</a:t>
            </a:r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Near/Far cutoff</a:t>
            </a:r>
          </a:p>
          <a:p>
            <a:pPr lvl="1"/>
            <a:r>
              <a:rPr lang="en-US" dirty="0" smtClean="0"/>
              <a:t>&lt;Near: all illuminate</a:t>
            </a:r>
          </a:p>
          <a:p>
            <a:pPr lvl="1"/>
            <a:r>
              <a:rPr lang="en-US" dirty="0" smtClean="0"/>
              <a:t>&gt;Far: no illuminate</a:t>
            </a:r>
          </a:p>
          <a:p>
            <a:pPr lvl="1"/>
            <a:r>
              <a:rPr lang="en-US" dirty="0" smtClean="0"/>
              <a:t>In between: drops of gradually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8.3: Multiple Lights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 smtClean="0"/>
              <a:t>WASD</a:t>
            </a:r>
            <a:r>
              <a:rPr lang="en-US" b="1" dirty="0" smtClean="0"/>
              <a:t>:</a:t>
            </a:r>
            <a:r>
              <a:rPr lang="en-US" dirty="0" smtClean="0"/>
              <a:t> hero</a:t>
            </a:r>
            <a:endParaRPr lang="en-US" dirty="0"/>
          </a:p>
          <a:p>
            <a:pPr lvl="0"/>
            <a:r>
              <a:rPr lang="en-US" b="1" i="1" dirty="0" smtClean="0"/>
              <a:t>0-3</a:t>
            </a:r>
            <a:r>
              <a:rPr lang="en-US" dirty="0"/>
              <a:t>: Select </a:t>
            </a:r>
            <a:r>
              <a:rPr lang="en-US" dirty="0" smtClean="0"/>
              <a:t>light</a:t>
            </a:r>
            <a:endParaRPr lang="en-US" dirty="0"/>
          </a:p>
          <a:p>
            <a:pPr lvl="0"/>
            <a:r>
              <a:rPr lang="en-US" b="1" i="1" dirty="0" smtClean="0"/>
              <a:t>Arrow</a:t>
            </a:r>
            <a:r>
              <a:rPr lang="en-US" b="1" dirty="0" smtClean="0"/>
              <a:t>: </a:t>
            </a:r>
            <a:r>
              <a:rPr lang="en-US" dirty="0" smtClean="0"/>
              <a:t>Selected light</a:t>
            </a:r>
            <a:endParaRPr lang="en-US" dirty="0"/>
          </a:p>
          <a:p>
            <a:pPr lvl="0"/>
            <a:r>
              <a:rPr lang="en-US" b="1" i="1" dirty="0" smtClean="0"/>
              <a:t>Z/X</a:t>
            </a:r>
            <a:r>
              <a:rPr lang="en-US" b="1" dirty="0" smtClean="0"/>
              <a:t>:</a:t>
            </a:r>
            <a:r>
              <a:rPr lang="en-US" dirty="0" smtClean="0"/>
              <a:t> light </a:t>
            </a:r>
            <a:r>
              <a:rPr lang="en-US" dirty="0"/>
              <a:t>z position</a:t>
            </a:r>
          </a:p>
          <a:p>
            <a:pPr lvl="0"/>
            <a:r>
              <a:rPr lang="en-US" b="1" i="1" dirty="0" smtClean="0"/>
              <a:t>C/V: </a:t>
            </a:r>
            <a:r>
              <a:rPr lang="en-US" dirty="0" smtClean="0"/>
              <a:t>near cut-off</a:t>
            </a:r>
          </a:p>
          <a:p>
            <a:pPr lvl="0"/>
            <a:r>
              <a:rPr lang="en-US" b="1" i="1" dirty="0" smtClean="0"/>
              <a:t>B/N</a:t>
            </a:r>
            <a:r>
              <a:rPr lang="en-US" b="1" dirty="0" smtClean="0"/>
              <a:t>: </a:t>
            </a:r>
            <a:r>
              <a:rPr lang="en-US" dirty="0" smtClean="0"/>
              <a:t>far cut-off</a:t>
            </a:r>
            <a:endParaRPr lang="en-US" dirty="0"/>
          </a:p>
          <a:p>
            <a:pPr lvl="0"/>
            <a:r>
              <a:rPr lang="en-US" b="1" i="1" dirty="0" smtClean="0"/>
              <a:t>K/L</a:t>
            </a:r>
            <a:r>
              <a:rPr lang="en-US" dirty="0" smtClean="0"/>
              <a:t>: intensity</a:t>
            </a:r>
            <a:endParaRPr lang="en-US" dirty="0"/>
          </a:p>
          <a:p>
            <a:pPr lvl="0"/>
            <a:r>
              <a:rPr lang="en-US" b="1" i="1" dirty="0" smtClean="0"/>
              <a:t>H</a:t>
            </a:r>
            <a:r>
              <a:rPr lang="en-US" dirty="0" smtClean="0"/>
              <a:t>: </a:t>
            </a:r>
            <a:r>
              <a:rPr lang="en-US" dirty="0"/>
              <a:t>Toggles </a:t>
            </a:r>
            <a:r>
              <a:rPr lang="en-US" dirty="0" smtClean="0"/>
              <a:t>on/off</a:t>
            </a:r>
            <a:endParaRPr lang="en-US" dirty="0"/>
          </a:p>
          <a:p>
            <a:endParaRPr lang="en-US" b="1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549" y="1586609"/>
            <a:ext cx="5546945" cy="41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8.3: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build infrastructure to support </a:t>
            </a:r>
            <a:r>
              <a:rPr lang="en-US" dirty="0"/>
              <a:t>multiple light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in the </a:t>
            </a:r>
            <a:r>
              <a:rPr lang="en-US" dirty="0"/>
              <a:t>engine and in GLSL shaders</a:t>
            </a:r>
          </a:p>
          <a:p>
            <a:pPr lvl="0"/>
            <a:r>
              <a:rPr lang="en-US" dirty="0" smtClean="0"/>
              <a:t>understand </a:t>
            </a:r>
            <a:r>
              <a:rPr lang="en-US" dirty="0"/>
              <a:t>and examine the distance attenuation effects of light </a:t>
            </a:r>
          </a:p>
          <a:p>
            <a:pPr lvl="0"/>
            <a:r>
              <a:rPr lang="en-US" dirty="0" smtClean="0"/>
              <a:t>experience </a:t>
            </a:r>
            <a:r>
              <a:rPr lang="en-US" dirty="0"/>
              <a:t>controlling and manipulating multiple light sources in a scene</a:t>
            </a:r>
          </a:p>
        </p:txBody>
      </p:sp>
    </p:spTree>
    <p:extLst>
      <p:ext uri="{BB962C8B-B14F-4D97-AF65-F5344CB8AC3E}">
        <p14:creationId xmlns:p14="http://schemas.microsoft.com/office/powerpoint/2010/main" val="9858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8-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39" y="712883"/>
            <a:ext cx="6295360" cy="43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LightFS.glsl</a:t>
            </a:r>
            <a:r>
              <a:rPr lang="en-US" dirty="0" smtClean="0"/>
              <a:t>: Array support!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104" y="1690688"/>
            <a:ext cx="7878056" cy="43513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76618" y="2087871"/>
            <a:ext cx="4331363" cy="80401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1125" y="3016251"/>
            <a:ext cx="4416856" cy="120119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851249" y="3513396"/>
            <a:ext cx="2229667" cy="720347"/>
            <a:chOff x="5851249" y="3513396"/>
            <a:chExt cx="2229667" cy="720347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5851249" y="3523114"/>
              <a:ext cx="2229667" cy="700911"/>
            </a:xfrm>
            <a:prstGeom prst="wedgeRoundRectCallout">
              <a:avLst>
                <a:gd name="adj1" fmla="val 135267"/>
                <a:gd name="adj2" fmla="val 126282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Must be the same size!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851249" y="3532832"/>
              <a:ext cx="2229667" cy="700911"/>
            </a:xfrm>
            <a:prstGeom prst="wedgeRoundRectCallout">
              <a:avLst>
                <a:gd name="adj1" fmla="val 135267"/>
                <a:gd name="adj2" fmla="val -127211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Must be the same size!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5851249" y="3513396"/>
              <a:ext cx="2229667" cy="700911"/>
            </a:xfrm>
            <a:prstGeom prst="wedgeRoundRectCallout">
              <a:avLst>
                <a:gd name="adj1" fmla="val -133136"/>
                <a:gd name="adj2" fmla="val 273711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Must be the same size!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18104" y="4224024"/>
            <a:ext cx="4414813" cy="155974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18104" y="5649951"/>
            <a:ext cx="7878056" cy="39865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3" grpId="1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Pathway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Ambient Light: background light (secondary illumination)</a:t>
            </a:r>
          </a:p>
          <a:p>
            <a:r>
              <a:rPr lang="en-US" dirty="0" smtClean="0"/>
              <a:t>Simple light sources: how energy leaves sources</a:t>
            </a:r>
          </a:p>
          <a:p>
            <a:r>
              <a:rPr lang="en-US" dirty="0" smtClean="0"/>
              <a:t>Reflection models: how energy </a:t>
            </a:r>
            <a:r>
              <a:rPr lang="en-US" dirty="0"/>
              <a:t>is </a:t>
            </a:r>
            <a:r>
              <a:rPr lang="en-US" dirty="0" smtClean="0"/>
              <a:t>reflected </a:t>
            </a:r>
            <a:r>
              <a:rPr lang="en-US" dirty="0"/>
              <a:t>to the eye</a:t>
            </a:r>
            <a:endParaRPr lang="en-US" dirty="0" smtClean="0"/>
          </a:p>
          <a:p>
            <a:pPr lvl="1"/>
            <a:r>
              <a:rPr lang="en-US" dirty="0" smtClean="0"/>
              <a:t>Diffuse and Specular reflection</a:t>
            </a:r>
            <a:r>
              <a:rPr lang="en-US" dirty="0"/>
              <a:t>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Introduce the idea of “</a:t>
            </a:r>
            <a:r>
              <a:rPr lang="en-US" i="1" dirty="0" smtClean="0"/>
              <a:t>material property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Light source types:</a:t>
            </a:r>
          </a:p>
          <a:p>
            <a:pPr lvl="1"/>
            <a:r>
              <a:rPr lang="en-US" dirty="0" smtClean="0"/>
              <a:t>How to model different ways of energy leaving a source</a:t>
            </a:r>
          </a:p>
          <a:p>
            <a:r>
              <a:rPr lang="en-US" dirty="0" smtClean="0"/>
              <a:t>Shadows: inter-object occlusion</a:t>
            </a:r>
          </a:p>
          <a:p>
            <a:pPr lvl="1"/>
            <a:r>
              <a:rPr lang="en-US" dirty="0" smtClean="0"/>
              <a:t>A first pass approximation</a:t>
            </a:r>
          </a:p>
        </p:txBody>
      </p:sp>
    </p:spTree>
    <p:extLst>
      <p:ext uri="{BB962C8B-B14F-4D97-AF65-F5344CB8AC3E}">
        <p14:creationId xmlns:p14="http://schemas.microsoft.com/office/powerpoint/2010/main" val="22960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dirty="0" err="1" smtClean="0"/>
              <a:t>lightEffect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145" y="1690688"/>
            <a:ext cx="8667750" cy="41529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92930" y="2690037"/>
            <a:ext cx="5833060" cy="214959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LightFS</a:t>
            </a:r>
            <a:r>
              <a:rPr lang="en-US" dirty="0" smtClean="0"/>
              <a:t>: The Light Fragment 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07" y="1581333"/>
            <a:ext cx="9401175" cy="505777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636357" y="1690688"/>
            <a:ext cx="3509423" cy="1129025"/>
          </a:xfrm>
          <a:prstGeom prst="wedgeRoundRectCallout">
            <a:avLst>
              <a:gd name="adj1" fmla="val -40053"/>
              <a:gd name="adj2" fmla="val 9234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Loop control must be a constant!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At runtime, cannot decide how many to loop over! Must loop over lights even if they are switched-off!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19707" y="3241288"/>
            <a:ext cx="2535044" cy="2824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5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Light.js: with cut-offs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Boring setter/getter: not shown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073" y="2206878"/>
            <a:ext cx="7772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122" y="1956207"/>
            <a:ext cx="78009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ShaderLightAtIndex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communicate to </a:t>
            </a:r>
            <a:r>
              <a:rPr lang="en-US" dirty="0" err="1" smtClean="0"/>
              <a:t>LightFS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ShaderLightAtIndex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is connected to one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uLights</a:t>
            </a:r>
            <a:r>
              <a:rPr lang="en-US" dirty="0" smtClean="0"/>
              <a:t>[] array element!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896640" y="-353374"/>
            <a:ext cx="6295360" cy="4357998"/>
            <a:chOff x="6013302" y="1493469"/>
            <a:chExt cx="6295360" cy="4357998"/>
          </a:xfrm>
        </p:grpSpPr>
        <p:pic>
          <p:nvPicPr>
            <p:cNvPr id="4" name="Picture 3" descr="8-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3302" y="1493469"/>
              <a:ext cx="6295360" cy="43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8355979" y="3293326"/>
              <a:ext cx="1910577" cy="248300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71" y="4102100"/>
            <a:ext cx="10439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799782" y="1690688"/>
            <a:ext cx="6295360" cy="4357998"/>
            <a:chOff x="6013302" y="1493469"/>
            <a:chExt cx="6295360" cy="4357998"/>
          </a:xfrm>
        </p:grpSpPr>
        <p:pic>
          <p:nvPicPr>
            <p:cNvPr id="6" name="Picture 5" descr="8-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3302" y="1493469"/>
              <a:ext cx="6295360" cy="43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ounded Rectangle 6"/>
            <p:cNvSpPr/>
            <p:nvPr/>
          </p:nvSpPr>
          <p:spPr>
            <a:xfrm>
              <a:off x="8355979" y="3293326"/>
              <a:ext cx="1910577" cy="248300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ShaderLightAtIndex.loadtoShader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67" y="2261257"/>
            <a:ext cx="76866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LightShader.js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57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3921"/>
          <a:stretch/>
        </p:blipFill>
        <p:spPr>
          <a:xfrm>
            <a:off x="292215" y="1690688"/>
            <a:ext cx="7108902" cy="43148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3919" y="3100039"/>
            <a:ext cx="4978133" cy="99617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3918" y="4425601"/>
            <a:ext cx="6412925" cy="112027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60274" y="1419128"/>
            <a:ext cx="6295360" cy="4357998"/>
            <a:chOff x="6013302" y="1493469"/>
            <a:chExt cx="6295360" cy="4357998"/>
          </a:xfrm>
        </p:grpSpPr>
        <p:pic>
          <p:nvPicPr>
            <p:cNvPr id="8" name="Picture 7" descr="8-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3302" y="1493469"/>
              <a:ext cx="6295360" cy="43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ounded Rectangle 8"/>
            <p:cNvSpPr/>
            <p:nvPr/>
          </p:nvSpPr>
          <p:spPr>
            <a:xfrm>
              <a:off x="8355979" y="3293326"/>
              <a:ext cx="1910577" cy="248300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817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LightShader.activateShader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77350" cy="42957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40952" y="4591807"/>
            <a:ext cx="5509253" cy="112027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6283128" y="3541364"/>
            <a:ext cx="3509423" cy="775324"/>
          </a:xfrm>
          <a:prstGeom prst="wedgeRoundRectCallout">
            <a:avLst>
              <a:gd name="adj1" fmla="val -40053"/>
              <a:gd name="adj2" fmla="val 9234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Must switch-off un-used lights! 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LightFS</a:t>
            </a:r>
            <a:r>
              <a:rPr lang="en-US" sz="1600" dirty="0" smtClean="0">
                <a:solidFill>
                  <a:schemeClr val="tx1"/>
                </a:solidFill>
              </a:rPr>
              <a:t> will loop through all </a:t>
            </a:r>
            <a:r>
              <a:rPr lang="en-US" sz="1600" dirty="0" err="1" smtClean="0">
                <a:solidFill>
                  <a:schemeClr val="tx1"/>
                </a:solidFill>
              </a:rPr>
              <a:t>uLights</a:t>
            </a:r>
            <a:r>
              <a:rPr lang="en-US" sz="1600" dirty="0" smtClean="0">
                <a:solidFill>
                  <a:schemeClr val="tx1"/>
                </a:solidFill>
              </a:rPr>
              <a:t>[] for each pixel!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1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LightRenderable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460" y="4387639"/>
            <a:ext cx="6810375" cy="1085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0" y="1962025"/>
            <a:ext cx="9601200" cy="19907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32013" y="2957387"/>
            <a:ext cx="3305450" cy="5046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84737" y="4690946"/>
            <a:ext cx="4158033" cy="25716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5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lights</a:t>
            </a:r>
          </a:p>
          <a:p>
            <a:pPr lvl="1"/>
            <a:r>
              <a:rPr lang="en-US" dirty="0" smtClean="0"/>
              <a:t>Cool!?</a:t>
            </a:r>
          </a:p>
          <a:p>
            <a:r>
              <a:rPr lang="en-US" dirty="0" smtClean="0"/>
              <a:t>Distance attenuation: softer more gentle effects</a:t>
            </a:r>
          </a:p>
          <a:p>
            <a:pPr lvl="1"/>
            <a:r>
              <a:rPr lang="en-US" dirty="0" smtClean="0"/>
              <a:t>More like real world?</a:t>
            </a:r>
          </a:p>
          <a:p>
            <a:r>
              <a:rPr lang="en-US" dirty="0" smtClean="0"/>
              <a:t>The entire world appears flat!?</a:t>
            </a:r>
          </a:p>
          <a:p>
            <a:pPr lvl="1"/>
            <a:r>
              <a:rPr lang="en-US" dirty="0" smtClean="0"/>
              <a:t>Lack of sense of object </a:t>
            </a:r>
            <a:r>
              <a:rPr lang="en-US" smtClean="0"/>
              <a:t>geometric shape/contour</a:t>
            </a:r>
            <a:r>
              <a:rPr lang="en-US" dirty="0" smtClean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Ambient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 are visible: even when all lights are switched off</a:t>
            </a:r>
          </a:p>
          <a:p>
            <a:r>
              <a:rPr lang="en-US" dirty="0" smtClean="0"/>
              <a:t>Reason? Secondary illumination</a:t>
            </a:r>
          </a:p>
          <a:p>
            <a:pPr lvl="1"/>
            <a:r>
              <a:rPr lang="en-US" dirty="0" smtClean="0"/>
              <a:t>Light sources that are not directly visible to the eye</a:t>
            </a:r>
          </a:p>
          <a:p>
            <a:pPr lvl="1"/>
            <a:r>
              <a:rPr lang="en-US" dirty="0" smtClean="0"/>
              <a:t>Objects inter-reflect lights from sources</a:t>
            </a:r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Smooth illuminated results (no sharp boundaries)</a:t>
            </a:r>
          </a:p>
          <a:p>
            <a:pPr lvl="1"/>
            <a:r>
              <a:rPr lang="en-US" dirty="0" smtClean="0"/>
              <a:t>Color bleeds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illumination (</a:t>
            </a:r>
            <a:r>
              <a:rPr lang="en-US" dirty="0" err="1" smtClean="0"/>
              <a:t>Radiosity</a:t>
            </a:r>
            <a:r>
              <a:rPr lang="en-US" dirty="0" smtClean="0"/>
              <a:t>): Expensive</a:t>
            </a:r>
          </a:p>
          <a:p>
            <a:pPr lvl="1"/>
            <a:r>
              <a:rPr lang="en-US" dirty="0" smtClean="0"/>
              <a:t>Our solution: approximate with constant!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i="1" dirty="0" smtClean="0"/>
              <a:t>LMB</a:t>
            </a:r>
            <a:r>
              <a:rPr lang="en-US" b="1" dirty="0" smtClean="0"/>
              <a:t>:</a:t>
            </a:r>
            <a:r>
              <a:rPr lang="en-US" dirty="0" smtClean="0"/>
              <a:t> Increases</a:t>
            </a:r>
            <a:br>
              <a:rPr lang="en-US" dirty="0" smtClean="0"/>
            </a:br>
            <a:r>
              <a:rPr lang="en-US" dirty="0" smtClean="0"/>
              <a:t>global </a:t>
            </a:r>
            <a:r>
              <a:rPr lang="en-US" dirty="0"/>
              <a:t>red ambient</a:t>
            </a:r>
          </a:p>
          <a:p>
            <a:pPr lvl="0"/>
            <a:endParaRPr lang="en-US" b="1" i="1" dirty="0" smtClean="0"/>
          </a:p>
          <a:p>
            <a:pPr lvl="0"/>
            <a:r>
              <a:rPr lang="en-US" b="1" i="1" dirty="0" smtClean="0"/>
              <a:t>MMB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Decreases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</a:t>
            </a:r>
            <a:r>
              <a:rPr lang="en-US" dirty="0"/>
              <a:t>red ambient</a:t>
            </a:r>
          </a:p>
          <a:p>
            <a:pPr lvl="0"/>
            <a:endParaRPr lang="en-US" b="1" i="1" dirty="0" smtClean="0"/>
          </a:p>
          <a:p>
            <a:pPr lvl="0"/>
            <a:r>
              <a:rPr lang="en-US" b="1" i="1" dirty="0" smtClean="0"/>
              <a:t>Left/right </a:t>
            </a:r>
            <a:r>
              <a:rPr lang="en-US" b="1" i="1" dirty="0"/>
              <a:t>arrow keys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Decrease/increase </a:t>
            </a:r>
            <a:br>
              <a:rPr lang="en-US" dirty="0" smtClean="0"/>
            </a:br>
            <a:r>
              <a:rPr lang="en-US" dirty="0" smtClean="0"/>
              <a:t>global </a:t>
            </a:r>
            <a:r>
              <a:rPr lang="en-US" dirty="0"/>
              <a:t>ambient intensity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8.1: Global Ambient Project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8150" y="1647496"/>
            <a:ext cx="64515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8.1: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the effects of ambient lighting </a:t>
            </a:r>
          </a:p>
          <a:p>
            <a:r>
              <a:rPr lang="en-US" dirty="0" smtClean="0"/>
              <a:t>understand </a:t>
            </a:r>
            <a:r>
              <a:rPr lang="en-US" dirty="0"/>
              <a:t>how to implement a simple global ambient across a scene</a:t>
            </a:r>
          </a:p>
          <a:p>
            <a:r>
              <a:rPr lang="en-US" dirty="0" err="1" smtClean="0"/>
              <a:t>refamiliarize</a:t>
            </a:r>
            <a:r>
              <a:rPr lang="en-US" dirty="0" smtClean="0"/>
              <a:t> with </a:t>
            </a:r>
            <a:r>
              <a:rPr lang="en-US" dirty="0"/>
              <a:t>the Shader/Renderable pair structure to interface to GLSL shaders and the game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our GLSL Shader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CPU to VS: transform to NDC</a:t>
            </a:r>
          </a:p>
          <a:p>
            <a:pPr lvl="2"/>
            <a:r>
              <a:rPr lang="en-US" dirty="0" smtClean="0"/>
              <a:t>Vertex and Texture coordinates</a:t>
            </a:r>
          </a:p>
          <a:p>
            <a:pPr lvl="2"/>
            <a:r>
              <a:rPr lang="en-US" dirty="0" smtClean="0"/>
              <a:t>Model + </a:t>
            </a:r>
            <a:r>
              <a:rPr lang="en-US" dirty="0" err="1" smtClean="0"/>
              <a:t>ViewProject</a:t>
            </a:r>
            <a:r>
              <a:rPr lang="en-US" dirty="0" smtClean="0"/>
              <a:t> </a:t>
            </a:r>
            <a:r>
              <a:rPr lang="en-US" dirty="0" err="1" smtClean="0"/>
              <a:t>Xforms</a:t>
            </a:r>
            <a:endParaRPr lang="en-US" dirty="0" smtClean="0"/>
          </a:p>
          <a:p>
            <a:r>
              <a:rPr lang="en-US" dirty="0" smtClean="0"/>
              <a:t>CPU to FS: compute pixel colors</a:t>
            </a:r>
          </a:p>
          <a:p>
            <a:pPr lvl="2"/>
            <a:r>
              <a:rPr lang="en-US" dirty="0" smtClean="0"/>
              <a:t>Pixel Color + texture sampler</a:t>
            </a:r>
          </a:p>
          <a:p>
            <a:r>
              <a:rPr lang="en-US" dirty="0" smtClean="0"/>
              <a:t>VS to FS </a:t>
            </a:r>
          </a:p>
          <a:p>
            <a:pPr lvl="2"/>
            <a:r>
              <a:rPr lang="en-US" dirty="0"/>
              <a:t>What is “</a:t>
            </a:r>
            <a:r>
              <a:rPr lang="en-US" b="1" dirty="0"/>
              <a:t>varying</a:t>
            </a:r>
            <a:r>
              <a:rPr lang="en-US" dirty="0"/>
              <a:t>”?</a:t>
            </a:r>
          </a:p>
          <a:p>
            <a:pPr lvl="2"/>
            <a:r>
              <a:rPr lang="en-US" dirty="0" err="1" smtClean="0"/>
              <a:t>gl_Position</a:t>
            </a:r>
            <a:r>
              <a:rPr lang="en-US" dirty="0" smtClean="0"/>
              <a:t> + </a:t>
            </a:r>
            <a:r>
              <a:rPr lang="en-US" dirty="0" err="1" smtClean="0"/>
              <a:t>vTexCoord</a:t>
            </a:r>
            <a:endParaRPr lang="en-US" dirty="0" smtClean="0"/>
          </a:p>
          <a:p>
            <a:r>
              <a:rPr lang="en-US" dirty="0" smtClean="0"/>
              <a:t>Shader hierarchy</a:t>
            </a:r>
          </a:p>
          <a:p>
            <a:pPr lvl="2"/>
            <a:r>
              <a:rPr lang="en-US" dirty="0" smtClean="0"/>
              <a:t>Interface (pass information) to GLSL</a:t>
            </a:r>
          </a:p>
          <a:p>
            <a:r>
              <a:rPr lang="en-US" dirty="0" smtClean="0"/>
              <a:t>Renderable hierarchy</a:t>
            </a:r>
          </a:p>
          <a:p>
            <a:pPr lvl="2"/>
            <a:r>
              <a:rPr lang="en-US" dirty="0" smtClean="0"/>
              <a:t>Allows game programmer to associate per-instance parameters 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xform</a:t>
            </a:r>
            <a:r>
              <a:rPr lang="en-US" dirty="0" smtClean="0"/>
              <a:t>, texture, sprite info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176"/>
          <a:stretch/>
        </p:blipFill>
        <p:spPr>
          <a:xfrm>
            <a:off x="5904346" y="1320924"/>
            <a:ext cx="5738539" cy="412080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26930" y="2734596"/>
            <a:ext cx="5177416" cy="64393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Shaders: </a:t>
            </a:r>
            <a:r>
              <a:rPr lang="en-US" dirty="0" err="1" smtClean="0"/>
              <a:t>SimpleFS</a:t>
            </a:r>
            <a:r>
              <a:rPr lang="en-US" dirty="0" smtClean="0"/>
              <a:t>/</a:t>
            </a:r>
            <a:r>
              <a:rPr lang="en-US" dirty="0" err="1" smtClean="0"/>
              <a:t>TextureFS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intensity and color (for convenience)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099"/>
          <a:stretch/>
        </p:blipFill>
        <p:spPr>
          <a:xfrm>
            <a:off x="85663" y="2232562"/>
            <a:ext cx="7721713" cy="1568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883" y="3663404"/>
            <a:ext cx="8324850" cy="33623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932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</TotalTime>
  <Words>1152</Words>
  <Application>Microsoft Office PowerPoint</Application>
  <PresentationFormat>Widescreen</PresentationFormat>
  <Paragraphs>278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Wingdings</vt:lpstr>
      <vt:lpstr>Office Theme</vt:lpstr>
      <vt:lpstr>Chapter 8</vt:lpstr>
      <vt:lpstr>This Chapter</vt:lpstr>
      <vt:lpstr>Illumination Model</vt:lpstr>
      <vt:lpstr>Pathway of learning</vt:lpstr>
      <vt:lpstr>Ambient Light</vt:lpstr>
      <vt:lpstr>8.1: Global Ambient Project</vt:lpstr>
      <vt:lpstr>8.1: Goals</vt:lpstr>
      <vt:lpstr>Review our GLSL Shader implementation</vt:lpstr>
      <vt:lpstr>Fragment Shaders: SimpleFS/TextureFS</vt:lpstr>
      <vt:lpstr>SimpleShader: to pass global intensity/color</vt:lpstr>
      <vt:lpstr>Engine component modifications</vt:lpstr>
      <vt:lpstr>Testing</vt:lpstr>
      <vt:lpstr>Observations</vt:lpstr>
      <vt:lpstr>Light Source: Source of energy!</vt:lpstr>
      <vt:lpstr>Point Light</vt:lpstr>
      <vt:lpstr>Parameters of a light:</vt:lpstr>
      <vt:lpstr>Implementation of light</vt:lpstr>
      <vt:lpstr>8.2: Simple Light Shader Project</vt:lpstr>
      <vt:lpstr>8.2: Goals</vt:lpstr>
      <vt:lpstr>GLSL Fragment Shader: LightFS</vt:lpstr>
      <vt:lpstr>LightFS: the main()</vt:lpstr>
      <vt:lpstr>Define the Light object</vt:lpstr>
      <vt:lpstr>LightShader.js</vt:lpstr>
      <vt:lpstr>LightShader.activateShader</vt:lpstr>
      <vt:lpstr>LightRenderable: for Game Programmer </vt:lpstr>
      <vt:lpstr>LightRenderable: draw and setLight</vt:lpstr>
      <vt:lpstr>DefaultResources.js: default LightShader</vt:lpstr>
      <vt:lpstr>Pixel Space!! (From WC)</vt:lpstr>
      <vt:lpstr>Computation in Pixel Space!</vt:lpstr>
      <vt:lpstr>Camera_Xform.js: transform support</vt:lpstr>
      <vt:lpstr>Objects in MyGame … </vt:lpstr>
      <vt:lpstr>Testing the light with MyGme</vt:lpstr>
      <vt:lpstr>Observe:</vt:lpstr>
      <vt:lpstr>More observation</vt:lpstr>
      <vt:lpstr>Multiple Light Sources</vt:lpstr>
      <vt:lpstr>Compare to a light bulb:</vt:lpstr>
      <vt:lpstr>8.3: Multiple Lights Project</vt:lpstr>
      <vt:lpstr>8.3: Goals</vt:lpstr>
      <vt:lpstr>LightFS.glsl: Array support!</vt:lpstr>
      <vt:lpstr>Compute lightEffect</vt:lpstr>
      <vt:lpstr>LightFS: The Light Fragment Shader</vt:lpstr>
      <vt:lpstr>Light.js: with cut-offs</vt:lpstr>
      <vt:lpstr>LightSet</vt:lpstr>
      <vt:lpstr>ShaderLightAtIndex</vt:lpstr>
      <vt:lpstr>ShaderLightAtIndex.loadtoShader</vt:lpstr>
      <vt:lpstr>LightShader.js</vt:lpstr>
      <vt:lpstr>LightShader.activateShader</vt:lpstr>
      <vt:lpstr>LightRenderable</vt:lpstr>
      <vt:lpstr>Observation: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1243</cp:revision>
  <dcterms:created xsi:type="dcterms:W3CDTF">2015-10-15T20:24:08Z</dcterms:created>
  <dcterms:modified xsi:type="dcterms:W3CDTF">2015-11-14T18:51:25Z</dcterms:modified>
</cp:coreProperties>
</file>