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1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31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15"/>
            <p14:sldId id="317"/>
            <p14:sldId id="318"/>
            <p14:sldId id="319"/>
            <p14:sldId id="320"/>
            <p14:sldId id="321"/>
            <p14:sldId id="322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smtClean="0"/>
              <a:t>Retargeting: 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0372" y="4376057"/>
            <a:ext cx="4108223" cy="49802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57541" y="1948758"/>
            <a:ext cx="4178494" cy="2427299"/>
          </a:xfrm>
          <a:prstGeom prst="wedgeRoundRectCallout">
            <a:avLst>
              <a:gd name="adj1" fmla="val -71061"/>
              <a:gd name="adj2" fmla="val 528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Why?</a:t>
            </a:r>
            <a:r>
              <a:rPr lang="en-US" sz="1600" dirty="0" smtClean="0">
                <a:solidFill>
                  <a:schemeClr val="tx1"/>
                </a:solidFill>
              </a:rPr>
              <a:t>: to avoid perfect oscillation!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Try just returning the v value (without the sign flipping)!! (e.g., Large amplitude (10, 10), frequency of 5, over 600 cycles) [5 complete oscillation in 10 seconds)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</a:p>
          <a:p>
            <a:r>
              <a:rPr lang="en-US" dirty="0" smtClean="0"/>
              <a:t>WATCH OUT!</a:t>
            </a:r>
          </a:p>
          <a:p>
            <a:pPr lvl="1"/>
            <a:r>
              <a:rPr lang="en-US" dirty="0" smtClean="0"/>
              <a:t>Shake is an offset (to the original value)</a:t>
            </a:r>
          </a:p>
          <a:p>
            <a:pPr lvl="1"/>
            <a:r>
              <a:rPr lang="en-US" dirty="0" smtClean="0"/>
              <a:t>Always keep/restore the original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" y="1401649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26" y="1948544"/>
            <a:ext cx="11001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4357" r="36367" b="27700"/>
          <a:stretch/>
        </p:blipFill>
        <p:spPr>
          <a:xfrm>
            <a:off x="6352075" y="5006749"/>
            <a:ext cx="5527718" cy="15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996026" y="5794602"/>
            <a:ext cx="1121229" cy="30411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17255" y="5946661"/>
            <a:ext cx="3271068" cy="3411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Viewport:[100, 200, 400, 600]</a:t>
            </a:r>
          </a:p>
          <a:p>
            <a:pPr lvl="1"/>
            <a:r>
              <a:rPr lang="en-US" dirty="0" smtClean="0"/>
              <a:t>My camera2: Center(100, 100), Width=10, Viewport: [50, 100, 100, 100]</a:t>
            </a:r>
          </a:p>
          <a:p>
            <a:pPr lvl="1"/>
            <a:r>
              <a:rPr lang="en-US" dirty="0" smtClean="0"/>
              <a:t>Sketch my viewports in the canvas</a:t>
            </a:r>
          </a:p>
          <a:p>
            <a:r>
              <a:rPr lang="en-US" dirty="0" smtClean="0"/>
              <a:t>HTML5 reports that a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(50, 100): should I care about this?</a:t>
            </a:r>
            <a:endParaRPr lang="en-US" dirty="0"/>
          </a:p>
          <a:p>
            <a:pPr lvl="1"/>
            <a:r>
              <a:rPr lang="en-US" dirty="0" smtClean="0"/>
              <a:t>(300, 400): how about now?</a:t>
            </a:r>
          </a:p>
          <a:p>
            <a:r>
              <a:rPr lang="en-US" dirty="0" smtClean="0"/>
              <a:t>What are the point in </a:t>
            </a:r>
            <a:r>
              <a:rPr lang="en-US" dirty="0" err="1" smtClean="0"/>
              <a:t>DCx</a:t>
            </a:r>
            <a:r>
              <a:rPr lang="en-US" dirty="0" smtClean="0"/>
              <a:t>, </a:t>
            </a:r>
            <a:r>
              <a:rPr lang="en-US" dirty="0" err="1" smtClean="0"/>
              <a:t>DCy</a:t>
            </a:r>
            <a:r>
              <a:rPr lang="en-US" dirty="0" smtClean="0"/>
              <a:t> for my two viewports?</a:t>
            </a:r>
          </a:p>
          <a:p>
            <a:r>
              <a:rPr lang="en-US" dirty="0" smtClean="0"/>
              <a:t>What are the points in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for my two cameras?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</a:t>
            </a:r>
            <a:r>
              <a:rPr lang="en-US" dirty="0" smtClean="0">
                <a:solidFill>
                  <a:schemeClr val="accent2"/>
                </a:solidFill>
              </a:rPr>
              <a:t>100, 200, 400, 600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My camera2: Center(100, 100), Width=10,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Sketch my viewports in the canvas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61760" y="3058160"/>
            <a:ext cx="4572000" cy="3657600"/>
            <a:chOff x="2316480" y="3098800"/>
            <a:chExt cx="4572000" cy="3657600"/>
          </a:xfrm>
        </p:grpSpPr>
        <p:sp>
          <p:nvSpPr>
            <p:cNvPr id="5" name="Rectangle 4"/>
            <p:cNvSpPr/>
            <p:nvPr/>
          </p:nvSpPr>
          <p:spPr>
            <a:xfrm>
              <a:off x="2316480" y="3098800"/>
              <a:ext cx="4572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73680" y="3111500"/>
              <a:ext cx="1828800" cy="2743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080" y="585470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7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 camera1: Viewport</a:t>
            </a:r>
            <a:r>
              <a:rPr lang="en-US" dirty="0" smtClean="0">
                <a:solidFill>
                  <a:schemeClr val="accent2"/>
                </a:solidFill>
              </a:rPr>
              <a:t>:[100, 200, 400, 600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My camera2: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HTML5 reports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72325" y="2958465"/>
            <a:ext cx="4572000" cy="3660616"/>
            <a:chOff x="7700645" y="1310640"/>
            <a:chExt cx="4572000" cy="3660616"/>
          </a:xfrm>
        </p:grpSpPr>
        <p:grpSp>
          <p:nvGrpSpPr>
            <p:cNvPr id="13" name="Group 12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[100, 200, 400, 600</a:t>
            </a:r>
            <a:r>
              <a:rPr lang="en-US" dirty="0" smtClean="0"/>
              <a:t>]     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</a:p>
          <a:p>
            <a:pPr lvl="2"/>
            <a:r>
              <a:rPr lang="en-US" dirty="0" smtClean="0"/>
              <a:t>With respect to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-50,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=-100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Orange does not care about this point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b="1" dirty="0" err="1" smtClean="0">
                <a:solidFill>
                  <a:srgbClr val="FF0000"/>
                </a:solidFill>
              </a:rPr>
              <a:t>DCx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DCy</a:t>
            </a:r>
            <a:r>
              <a:rPr lang="en-US" b="1" dirty="0" smtClean="0">
                <a:solidFill>
                  <a:srgbClr val="FF0000"/>
                </a:solidFill>
              </a:rPr>
              <a:t>= 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cares about this point (inside Red viewport)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 </a:t>
            </a:r>
            <a:r>
              <a:rPr lang="en-US" b="1" dirty="0" smtClean="0">
                <a:solidFill>
                  <a:schemeClr val="accent2"/>
                </a:solidFill>
              </a:rPr>
              <a:t>200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Orange cares about this point (in Orange viewport)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rgbClr val="FF0000"/>
                </a:solidFill>
              </a:rPr>
              <a:t>Red: X = </a:t>
            </a:r>
            <a:r>
              <a:rPr lang="en-US" b="1" dirty="0" smtClean="0">
                <a:solidFill>
                  <a:srgbClr val="FF0000"/>
                </a:solidFill>
              </a:rPr>
              <a:t>250, </a:t>
            </a:r>
            <a:r>
              <a:rPr lang="en-US" b="1" dirty="0">
                <a:solidFill>
                  <a:srgbClr val="FF0000"/>
                </a:solidFill>
              </a:rPr>
              <a:t>Y= </a:t>
            </a:r>
            <a:r>
              <a:rPr lang="en-US" b="1" dirty="0" smtClean="0">
                <a:solidFill>
                  <a:srgbClr val="FF0000"/>
                </a:solidFill>
              </a:rPr>
              <a:t>300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does not care (outside of Red viewport)</a:t>
            </a:r>
            <a:endParaRPr 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534275" y="862965"/>
            <a:ext cx="4572000" cy="3660616"/>
            <a:chOff x="7700645" y="1310640"/>
            <a:chExt cx="4572000" cy="3660616"/>
          </a:xfrm>
        </p:grpSpPr>
        <p:grpSp>
          <p:nvGrpSpPr>
            <p:cNvPr id="15" name="Group 14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umming Junction 27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umming Junction 28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8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29257" y="-1067261"/>
            <a:ext cx="5029201" cy="4953318"/>
            <a:chOff x="7162799" y="454024"/>
            <a:chExt cx="5029201" cy="4953318"/>
          </a:xfrm>
        </p:grpSpPr>
        <p:grpSp>
          <p:nvGrpSpPr>
            <p:cNvPr id="6" name="Group 5"/>
            <p:cNvGrpSpPr/>
            <p:nvPr/>
          </p:nvGrpSpPr>
          <p:grpSpPr>
            <a:xfrm>
              <a:off x="7509510" y="712946"/>
              <a:ext cx="4572000" cy="3657600"/>
              <a:chOff x="2316480" y="3098800"/>
              <a:chExt cx="4572000" cy="3657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16480" y="309880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3680" y="311150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45080" y="585470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162799" y="454024"/>
              <a:ext cx="5029201" cy="247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7790" y="2527617"/>
              <a:ext cx="3093719" cy="287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723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Viewport: [50, 100, 100, 100]</a:t>
            </a:r>
          </a:p>
          <a:p>
            <a:pPr lvl="1"/>
            <a:r>
              <a:rPr lang="en-US" dirty="0" smtClean="0"/>
              <a:t>We know … HTML reports: </a:t>
            </a:r>
            <a:r>
              <a:rPr lang="en-US" b="1" dirty="0" smtClean="0">
                <a:solidFill>
                  <a:srgbClr val="00B050"/>
                </a:solidFill>
              </a:rPr>
              <a:t>(50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100)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 Red DC: </a:t>
            </a:r>
            <a:r>
              <a:rPr lang="en-US" b="1" dirty="0" err="1">
                <a:solidFill>
                  <a:srgbClr val="FF0000"/>
                </a:solidFill>
              </a:rPr>
              <a:t>DCx</a:t>
            </a:r>
            <a:r>
              <a:rPr lang="en-US" b="1" dirty="0">
                <a:solidFill>
                  <a:srgbClr val="FF0000"/>
                </a:solidFill>
              </a:rPr>
              <a:t> = 0, </a:t>
            </a:r>
            <a:r>
              <a:rPr lang="en-US" b="1" dirty="0" err="1">
                <a:solidFill>
                  <a:srgbClr val="FF0000"/>
                </a:solidFill>
              </a:rPr>
              <a:t>DCy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</a:p>
          <a:p>
            <a:r>
              <a:rPr lang="en-US" dirty="0" smtClean="0"/>
              <a:t>Now for: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/>
              <a:t> </a:t>
            </a:r>
            <a:r>
              <a:rPr lang="en-US" dirty="0" smtClean="0"/>
              <a:t>(over the Red DC)</a:t>
            </a:r>
          </a:p>
          <a:p>
            <a:pPr lvl="1"/>
            <a:r>
              <a:rPr lang="en-US" b="1" dirty="0" smtClean="0"/>
              <a:t>Center(100</a:t>
            </a:r>
            <a:r>
              <a:rPr lang="en-US" b="1" dirty="0"/>
              <a:t>, 100), </a:t>
            </a:r>
            <a:r>
              <a:rPr lang="en-US" b="1" dirty="0" smtClean="0"/>
              <a:t>Width=10</a:t>
            </a:r>
          </a:p>
          <a:p>
            <a:pPr lvl="1"/>
            <a:r>
              <a:rPr lang="en-US" b="1" dirty="0" smtClean="0"/>
              <a:t>Lower-left = (100-10/2, 100-10/2) = (95, 95)</a:t>
            </a:r>
          </a:p>
          <a:p>
            <a:r>
              <a:rPr lang="en-US" b="1" dirty="0" smtClean="0"/>
              <a:t>So, </a:t>
            </a:r>
            <a:r>
              <a:rPr lang="en-US" dirty="0" smtClean="0"/>
              <a:t>the following are the same point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Canvas-(50</a:t>
            </a:r>
            <a:r>
              <a:rPr lang="en-US" b="1" dirty="0">
                <a:solidFill>
                  <a:srgbClr val="00B050"/>
                </a:solidFill>
              </a:rPr>
              <a:t>, 100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DC-(0, 0)</a:t>
            </a:r>
          </a:p>
          <a:p>
            <a:pPr lvl="1"/>
            <a:r>
              <a:rPr lang="en-US" b="1" dirty="0" smtClean="0"/>
              <a:t>WC-</a:t>
            </a:r>
            <a:r>
              <a:rPr lang="en-US" b="1" smtClean="0"/>
              <a:t>(95, </a:t>
            </a:r>
            <a:r>
              <a:rPr lang="en-US" b="1" dirty="0" smtClean="0"/>
              <a:t>95)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6754526" y="2287681"/>
            <a:ext cx="180340" cy="188756"/>
          </a:xfrm>
          <a:prstGeom prst="flowChartSummingJunction">
            <a:avLst/>
          </a:prstGeom>
          <a:solidFill>
            <a:schemeClr val="accent1">
              <a:alpha val="12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23381" y="3886057"/>
            <a:ext cx="4001136" cy="2403396"/>
            <a:chOff x="3433760" y="3487264"/>
            <a:chExt cx="4001136" cy="2403396"/>
          </a:xfrm>
        </p:grpSpPr>
        <p:grpSp>
          <p:nvGrpSpPr>
            <p:cNvPr id="24" name="Group 23"/>
            <p:cNvGrpSpPr/>
            <p:nvPr/>
          </p:nvGrpSpPr>
          <p:grpSpPr>
            <a:xfrm>
              <a:off x="3433760" y="3487264"/>
              <a:ext cx="3958911" cy="2403396"/>
              <a:chOff x="2239960" y="3370581"/>
              <a:chExt cx="3958911" cy="24033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08045" y="3370581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4446270" y="4418331"/>
                <a:ext cx="209550" cy="190500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2870834" y="3409315"/>
                <a:ext cx="418465" cy="2064623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/>
              <p:cNvSpPr/>
              <p:nvPr/>
            </p:nvSpPr>
            <p:spPr>
              <a:xfrm rot="5400000" flipH="1">
                <a:off x="4356814" y="2480926"/>
                <a:ext cx="349726" cy="2247266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3289299" y="55034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446270" y="4574105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(100, 100)</a:t>
                </a:r>
                <a:endParaRPr lang="en-US" dirty="0"/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239960" y="4255372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82295" y="3808534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9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Center(50</a:t>
            </a:r>
            <a:r>
              <a:rPr lang="en-US" dirty="0"/>
              <a:t>, 50), </a:t>
            </a:r>
            <a:r>
              <a:rPr lang="en-US" dirty="0" smtClean="0"/>
              <a:t>Width=100 </a:t>
            </a:r>
            <a:r>
              <a:rPr lang="en-US" dirty="0" smtClean="0">
                <a:solidFill>
                  <a:schemeClr val="accent2"/>
                </a:solidFill>
              </a:rPr>
              <a:t>[100</a:t>
            </a:r>
            <a:r>
              <a:rPr lang="en-US" dirty="0">
                <a:solidFill>
                  <a:schemeClr val="accent2"/>
                </a:solidFill>
              </a:rPr>
              <a:t>, 200, 400, </a:t>
            </a:r>
            <a:r>
              <a:rPr lang="en-US" dirty="0" smtClean="0">
                <a:solidFill>
                  <a:schemeClr val="accent2"/>
                </a:solidFill>
              </a:rPr>
              <a:t>600]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</a:t>
            </a:r>
            <a:r>
              <a:rPr lang="en-US" b="1" dirty="0">
                <a:solidFill>
                  <a:srgbClr val="0070C0"/>
                </a:solidFill>
              </a:rPr>
              <a:t>, 400): </a:t>
            </a:r>
            <a:r>
              <a:rPr lang="en-US" b="1" dirty="0" smtClean="0">
                <a:solidFill>
                  <a:schemeClr val="accent2"/>
                </a:solidFill>
              </a:rPr>
              <a:t>Orange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b="1" dirty="0" err="1">
                <a:solidFill>
                  <a:schemeClr val="accent2"/>
                </a:solidFill>
              </a:rPr>
              <a:t>DCx</a:t>
            </a:r>
            <a:r>
              <a:rPr lang="en-US" b="1" dirty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72297" y="2402691"/>
            <a:ext cx="4381503" cy="3197205"/>
            <a:chOff x="3467098" y="3197394"/>
            <a:chExt cx="4381503" cy="3197205"/>
          </a:xfrm>
        </p:grpSpPr>
        <p:sp>
          <p:nvSpPr>
            <p:cNvPr id="12" name="Rectangle 11"/>
            <p:cNvSpPr/>
            <p:nvPr/>
          </p:nvSpPr>
          <p:spPr>
            <a:xfrm>
              <a:off x="4903153" y="3197394"/>
              <a:ext cx="2385694" cy="319720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5991225" y="4700746"/>
              <a:ext cx="209550" cy="1905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330541" y="3276758"/>
              <a:ext cx="418465" cy="3117841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5400000" flipH="1">
              <a:off x="5921137" y="2380445"/>
              <a:ext cx="349726" cy="2247266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5991225" y="5210922"/>
              <a:ext cx="314960" cy="270511"/>
            </a:xfrm>
            <a:prstGeom prst="flowChartSummingJunction">
              <a:avLst/>
            </a:prstGeom>
            <a:solidFill>
              <a:schemeClr val="accent1">
                <a:lumMod val="50000"/>
                <a:alpha val="12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096000" y="4345616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(50, 50)</a:t>
              </a:r>
              <a:endParaRPr lang="en-US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467098" y="4658948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74676" y="3742451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DCx</a:t>
            </a:r>
            <a:r>
              <a:rPr lang="en-US" dirty="0" smtClean="0"/>
              <a:t> = </a:t>
            </a:r>
            <a:r>
              <a:rPr lang="en-US" dirty="0" err="1" smtClean="0"/>
              <a:t>mouseX</a:t>
            </a:r>
            <a:r>
              <a:rPr lang="en-US" dirty="0" smtClean="0"/>
              <a:t> – </a:t>
            </a:r>
            <a:r>
              <a:rPr lang="en-US" dirty="0" err="1" smtClean="0"/>
              <a:t>ViewportOrgX</a:t>
            </a:r>
            <a:endParaRPr lang="en-US" dirty="0" smtClean="0"/>
          </a:p>
          <a:p>
            <a:r>
              <a:rPr lang="en-US" dirty="0" err="1" smtClean="0"/>
              <a:t>WCx</a:t>
            </a:r>
            <a:r>
              <a:rPr lang="en-US" dirty="0" smtClean="0"/>
              <a:t> = </a:t>
            </a:r>
            <a:r>
              <a:rPr lang="en-US" dirty="0" err="1" smtClean="0"/>
              <a:t>LLx</a:t>
            </a:r>
            <a:r>
              <a:rPr lang="en-US" dirty="0" smtClean="0"/>
              <a:t> + WC-Width * </a:t>
            </a:r>
            <a:r>
              <a:rPr lang="en-US" dirty="0" err="1" smtClean="0"/>
              <a:t>DCx</a:t>
            </a:r>
            <a:r>
              <a:rPr lang="en-US" dirty="0" smtClean="0"/>
              <a:t> / </a:t>
            </a:r>
            <a:r>
              <a:rPr lang="en-US" dirty="0" err="1" smtClean="0"/>
              <a:t>ViewportWidth</a:t>
            </a:r>
            <a:endParaRPr lang="en-US" dirty="0"/>
          </a:p>
          <a:p>
            <a:pPr lvl="1"/>
            <a:r>
              <a:rPr lang="en-US" dirty="0" err="1" smtClean="0"/>
              <a:t>LLx</a:t>
            </a:r>
            <a:r>
              <a:rPr lang="en-US" dirty="0" smtClean="0"/>
              <a:t> = lower-left-x = Camera-X – (WC-Width / 2)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23075" y="630918"/>
            <a:ext cx="6298711" cy="3459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Center(50, 50), Width=100 </a:t>
            </a:r>
            <a:r>
              <a:rPr lang="en-US" dirty="0" smtClean="0">
                <a:solidFill>
                  <a:schemeClr val="accent2"/>
                </a:solidFill>
              </a:rPr>
              <a:t>[100, 200, 400, 600]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(300, 400):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235" y="2780764"/>
            <a:ext cx="3884780" cy="445718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18" y="2500400"/>
            <a:ext cx="5657259" cy="9061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1868</Words>
  <Application>Microsoft Office PowerPoint</Application>
  <PresentationFormat>Widescreen</PresentationFormat>
  <Paragraphs>375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Questions</vt:lpstr>
      <vt:lpstr>Questions</vt:lpstr>
      <vt:lpstr>Questions</vt:lpstr>
      <vt:lpstr>Questions</vt:lpstr>
      <vt:lpstr>Questions</vt:lpstr>
      <vt:lpstr>Questions</vt:lpstr>
      <vt:lpstr>Summary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1042</cp:revision>
  <dcterms:created xsi:type="dcterms:W3CDTF">2015-10-15T20:24:08Z</dcterms:created>
  <dcterms:modified xsi:type="dcterms:W3CDTF">2018-02-05T16:23:53Z</dcterms:modified>
</cp:coreProperties>
</file>